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4" r:id="rId2"/>
    <p:sldId id="326" r:id="rId3"/>
    <p:sldId id="324" r:id="rId4"/>
    <p:sldId id="313" r:id="rId5"/>
    <p:sldId id="722" r:id="rId6"/>
    <p:sldId id="667" r:id="rId7"/>
    <p:sldId id="654" r:id="rId8"/>
    <p:sldId id="679" r:id="rId9"/>
    <p:sldId id="652" r:id="rId10"/>
    <p:sldId id="655" r:id="rId11"/>
    <p:sldId id="656" r:id="rId12"/>
    <p:sldId id="688" r:id="rId13"/>
    <p:sldId id="686" r:id="rId14"/>
    <p:sldId id="687" r:id="rId15"/>
    <p:sldId id="890" r:id="rId16"/>
    <p:sldId id="868" r:id="rId17"/>
    <p:sldId id="671" r:id="rId18"/>
    <p:sldId id="891" r:id="rId19"/>
    <p:sldId id="315" r:id="rId20"/>
    <p:sldId id="723" r:id="rId21"/>
    <p:sldId id="724" r:id="rId22"/>
    <p:sldId id="725" r:id="rId23"/>
    <p:sldId id="717" r:id="rId24"/>
    <p:sldId id="718" r:id="rId25"/>
    <p:sldId id="668" r:id="rId26"/>
    <p:sldId id="670" r:id="rId27"/>
    <p:sldId id="684" r:id="rId28"/>
    <p:sldId id="685" r:id="rId29"/>
    <p:sldId id="726" r:id="rId30"/>
    <p:sldId id="719" r:id="rId31"/>
    <p:sldId id="720" r:id="rId32"/>
    <p:sldId id="691" r:id="rId33"/>
    <p:sldId id="701" r:id="rId34"/>
    <p:sldId id="8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9E7"/>
    <a:srgbClr val="0055A5"/>
    <a:srgbClr val="EF6259"/>
    <a:srgbClr val="FCE8E8"/>
    <a:srgbClr val="F9CFC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81" autoAdjust="0"/>
    <p:restoredTop sz="62632" autoAdjust="0"/>
  </p:normalViewPr>
  <p:slideViewPr>
    <p:cSldViewPr snapToGrid="0">
      <p:cViewPr varScale="1">
        <p:scale>
          <a:sx n="68" d="100"/>
          <a:sy n="68" d="100"/>
        </p:scale>
        <p:origin x="2166"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01A8A-778D-4D61-BDC0-9FE47E6A50C6}" type="datetimeFigureOut">
              <a:rPr lang="en-GB" smtClean="0"/>
              <a:t>24/09/2023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C9F0E-DB7C-490F-924D-81AD58AAE941}" type="slidenum">
              <a:rPr lang="en-GB" smtClean="0"/>
              <a:t>‹#›</a:t>
            </a:fld>
            <a:endParaRPr lang="en-GB"/>
          </a:p>
        </p:txBody>
      </p:sp>
    </p:spTree>
    <p:extLst>
      <p:ext uri="{BB962C8B-B14F-4D97-AF65-F5344CB8AC3E}">
        <p14:creationId xmlns:p14="http://schemas.microsoft.com/office/powerpoint/2010/main" val="170799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u="none" dirty="0">
                <a:solidFill>
                  <a:srgbClr val="FF0000"/>
                </a:solidFill>
              </a:rPr>
              <a:t>i) Edexcel list does not have </a:t>
            </a:r>
            <a:r>
              <a:rPr lang="en-GB" b="1" i="0" u="sng" dirty="0" err="1">
                <a:solidFill>
                  <a:srgbClr val="E6851E"/>
                </a:solidFill>
                <a:effectLst/>
                <a:latin typeface="Segoe UI" panose="020B0502040204020203" pitchFamily="34" charset="0"/>
              </a:rPr>
              <a:t>collègue</a:t>
            </a:r>
            <a:r>
              <a:rPr lang="en-GB" b="1" u="sng" dirty="0">
                <a:solidFill>
                  <a:srgbClr val="FF0000"/>
                </a:solidFill>
              </a:rPr>
              <a:t>, </a:t>
            </a:r>
            <a:r>
              <a:rPr lang="en-GB" b="1" u="sng" dirty="0" err="1">
                <a:solidFill>
                  <a:srgbClr val="FF0000"/>
                </a:solidFill>
              </a:rPr>
              <a:t>directeur</a:t>
            </a:r>
            <a:r>
              <a:rPr lang="en-GB" b="1" u="sng" dirty="0">
                <a:solidFill>
                  <a:srgbClr val="FF0000"/>
                </a:solidFill>
              </a:rPr>
              <a:t>, stage, </a:t>
            </a:r>
            <a:r>
              <a:rPr lang="en-GB" b="1" u="sng" dirty="0" err="1">
                <a:solidFill>
                  <a:srgbClr val="FF0000"/>
                </a:solidFill>
              </a:rPr>
              <a:t>tâche</a:t>
            </a:r>
            <a:r>
              <a:rPr lang="en-GB" b="1" u="sng" dirty="0">
                <a:solidFill>
                  <a:srgbClr val="FF0000"/>
                </a:solidFill>
              </a:rPr>
              <a:t>, </a:t>
            </a:r>
            <a:r>
              <a:rPr lang="en-GB" b="1" u="sng" dirty="0" err="1">
                <a:solidFill>
                  <a:srgbClr val="FF0000"/>
                </a:solidFill>
              </a:rPr>
              <a:t>soin</a:t>
            </a:r>
            <a:r>
              <a:rPr lang="en-GB" b="1" u="sng" dirty="0">
                <a:solidFill>
                  <a:srgbClr val="FF0000"/>
                </a:solidFill>
              </a:rPr>
              <a:t>, </a:t>
            </a:r>
            <a:r>
              <a:rPr lang="en-GB" b="1" u="sng" dirty="0" err="1">
                <a:solidFill>
                  <a:srgbClr val="FF0000"/>
                </a:solidFill>
              </a:rPr>
              <a:t>lentement</a:t>
            </a:r>
            <a:r>
              <a:rPr lang="en-GB" b="1" u="sng" dirty="0">
                <a:solidFill>
                  <a:srgbClr val="FF0000"/>
                </a:solidFill>
              </a:rPr>
              <a:t> </a:t>
            </a:r>
            <a:r>
              <a:rPr lang="en-GB" b="0" u="none" dirty="0">
                <a:solidFill>
                  <a:srgbClr val="FF0000"/>
                </a:solidFill>
              </a:rPr>
              <a:t>(though it has </a:t>
            </a:r>
            <a:r>
              <a:rPr lang="en-GB" b="1" u="none" dirty="0">
                <a:solidFill>
                  <a:srgbClr val="FF0000"/>
                </a:solidFill>
              </a:rPr>
              <a:t>lent </a:t>
            </a:r>
            <a:r>
              <a:rPr lang="en-GB" b="0" u="none" dirty="0">
                <a:solidFill>
                  <a:srgbClr val="FF0000"/>
                </a:solidFill>
              </a:rPr>
              <a:t>and –</a:t>
            </a:r>
            <a:r>
              <a:rPr lang="en-GB" b="0" u="none" dirty="0" err="1">
                <a:solidFill>
                  <a:srgbClr val="FF0000"/>
                </a:solidFill>
              </a:rPr>
              <a:t>ment</a:t>
            </a:r>
            <a:r>
              <a:rPr lang="en-GB" b="0" u="none" dirty="0">
                <a:solidFill>
                  <a:srgbClr val="FF0000"/>
                </a:solidFill>
              </a:rPr>
              <a:t> is a suffix listed within the derivational morphology patterns of the grammar annex so </a:t>
            </a:r>
            <a:r>
              <a:rPr lang="en-GB" b="0" u="none" dirty="0" err="1">
                <a:solidFill>
                  <a:srgbClr val="FF0000"/>
                </a:solidFill>
              </a:rPr>
              <a:t>lentement</a:t>
            </a:r>
            <a:r>
              <a:rPr lang="en-GB" b="0" u="none" dirty="0">
                <a:solidFill>
                  <a:srgbClr val="FF0000"/>
                </a:solidFill>
              </a:rPr>
              <a:t> may appear (</a:t>
            </a:r>
            <a:r>
              <a:rPr lang="en-GB" b="0" u="none" dirty="0" err="1">
                <a:solidFill>
                  <a:srgbClr val="FF0000"/>
                </a:solidFill>
              </a:rPr>
              <a:t>unglossed</a:t>
            </a:r>
            <a:r>
              <a:rPr lang="en-GB" b="0" u="none" dirty="0">
                <a:solidFill>
                  <a:srgbClr val="FF0000"/>
                </a:solidFill>
              </a:rPr>
              <a:t>) in the reading paper)</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a:t>
            </a:r>
            <a:r>
              <a:rPr lang="en-GB" b="1" dirty="0" err="1">
                <a:solidFill>
                  <a:srgbClr val="FF0000"/>
                </a:solidFill>
              </a:rPr>
              <a:t>Eduqas</a:t>
            </a:r>
            <a:r>
              <a:rPr lang="en-GB" b="1" dirty="0">
                <a:solidFill>
                  <a:srgbClr val="FF0000"/>
                </a:solidFill>
              </a:rPr>
              <a:t> list does not have </a:t>
            </a:r>
            <a:r>
              <a:rPr lang="en-GB" b="1" u="sng" dirty="0">
                <a:solidFill>
                  <a:srgbClr val="FF0000"/>
                </a:solidFill>
              </a:rPr>
              <a:t>sportif</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b="1" dirty="0" err="1"/>
              <a:t>ou</a:t>
            </a:r>
            <a:r>
              <a:rPr lang="en-GB" b="1" dirty="0"/>
              <a:t>] and [u]</a:t>
            </a:r>
            <a:endParaRPr lang="en-GB" b="1" dirty="0">
              <a:latin typeface="Century Gothic" panose="020B0502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sz="1200" b="0" dirty="0">
                <a:solidFill>
                  <a:prstClr val="white"/>
                </a:solidFill>
              </a:rPr>
              <a:t>modal verbs </a:t>
            </a:r>
            <a:r>
              <a:rPr lang="en-GB" sz="1200" b="1" dirty="0">
                <a:solidFill>
                  <a:prstClr val="white"/>
                </a:solidFill>
              </a:rPr>
              <a:t>(nous, </a:t>
            </a:r>
            <a:r>
              <a:rPr lang="en-GB" sz="1200" b="1" dirty="0" err="1">
                <a:solidFill>
                  <a:prstClr val="white"/>
                </a:solidFill>
              </a:rPr>
              <a:t>vous</a:t>
            </a:r>
            <a:r>
              <a:rPr lang="en-GB" sz="1200" b="1"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(introduce) </a:t>
            </a:r>
            <a:r>
              <a:rPr lang="fr-FR" dirty="0">
                <a:solidFill>
                  <a:srgbClr val="000000"/>
                </a:solidFill>
                <a:latin typeface="Century Gothic" panose="020B0502020202020204" pitchFamily="34" charset="0"/>
              </a:rPr>
              <a:t>devons, devez, doivent [39], peuvent [20], savent1,2 [67], veulent [57], attitude [834], collègue [1099], directeur2 [640], entreprise [298], stage [4007], piscine [&gt;5000], actif [1289], négatif [1502], positif [949], sportif [2670]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commencer [139], expliquer [252], emprunter [1121], quitter [507], bibliothèque [2511], cours [169], fois [49], tâche [887], déjà</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[58], enfin [349], toujours [103]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This is slide </a:t>
            </a:r>
            <a:r>
              <a:rPr lang="en-US" b="1" i="0" dirty="0"/>
              <a:t>2/2.</a:t>
            </a:r>
            <a:endParaRPr lang="en-US" b="1" dirty="0"/>
          </a:p>
          <a:p>
            <a:endParaRPr lang="en-US" b="0" dirty="0"/>
          </a:p>
          <a:p>
            <a:r>
              <a:rPr lang="en-US" b="0" dirty="0"/>
              <a:t>Answer slide for the comprehension part of the activity on the previous slide.</a:t>
            </a:r>
          </a:p>
          <a:p>
            <a:endParaRPr lang="en-US" b="0" baseline="0" dirty="0"/>
          </a:p>
          <a:p>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7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a:t>
                </a:r>
                <a:r>
                  <a:rPr lang="en-US" b="0" baseline="0" dirty="0"/>
                  <a:t>1</a:t>
                </a:r>
                <a:r>
                  <a:rPr lang="en-US" b="0" baseline="30000" dirty="0"/>
                  <a:t>st</a:t>
                </a:r>
                <a:r>
                  <a:rPr lang="en-US" b="0" baseline="0" dirty="0"/>
                  <a:t> and 2nd person plural forms of modal verbs and connecting these with meaning.</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Check students understand which verb endings correspond to things </a:t>
                </a:r>
                <a:r>
                  <a:rPr lang="en-US" b="0" i="1" dirty="0"/>
                  <a:t>les </a:t>
                </a:r>
                <a:r>
                  <a:rPr lang="en-US" b="0" i="1" dirty="0" err="1"/>
                  <a:t>directeurs</a:t>
                </a:r>
                <a:r>
                  <a:rPr lang="en-US" b="0" i="1" dirty="0"/>
                  <a:t> </a:t>
                </a:r>
                <a:r>
                  <a:rPr lang="en-US" b="0" i="0" dirty="0"/>
                  <a:t>do (</a:t>
                </a:r>
                <a:r>
                  <a:rPr lang="en-US" b="0" i="1" dirty="0"/>
                  <a:t>nous</a:t>
                </a:r>
                <a:r>
                  <a:rPr lang="en-US" b="0" i="0" dirty="0"/>
                  <a:t>) </a:t>
                </a:r>
                <a:r>
                  <a:rPr lang="en-US" b="0" dirty="0"/>
                  <a:t>and things </a:t>
                </a:r>
                <a:r>
                  <a:rPr lang="en-US" b="0" i="1" dirty="0"/>
                  <a:t>les stagiaires </a:t>
                </a:r>
                <a:r>
                  <a:rPr lang="en-US" b="0" i="0" dirty="0"/>
                  <a:t>are expected to do (</a:t>
                </a:r>
                <a:r>
                  <a:rPr lang="en-US" b="0" i="1" dirty="0" err="1"/>
                  <a:t>vous</a:t>
                </a:r>
                <a:r>
                  <a:rPr lang="en-US" b="0" i="0" dirty="0"/>
                  <a:t>). </a:t>
                </a:r>
                <a:r>
                  <a:rPr lang="en-GB" sz="1200" b="0" kern="1200" dirty="0">
                    <a:solidFill>
                      <a:schemeClr val="tx1"/>
                    </a:solidFill>
                    <a:effectLst/>
                    <a:latin typeface="+mn-lt"/>
                    <a:ea typeface="+mn-ea"/>
                    <a:cs typeface="+mn-cs"/>
                  </a:rPr>
                  <a:t>Draw attention to the vocabulary callout and encourage students to make the link between </a:t>
                </a:r>
                <a:r>
                  <a:rPr lang="en-GB" sz="1200" b="0" i="1" kern="1200" dirty="0">
                    <a:solidFill>
                      <a:schemeClr val="tx1"/>
                    </a:solidFill>
                    <a:effectLst/>
                    <a:latin typeface="+mn-lt"/>
                    <a:ea typeface="+mn-ea"/>
                    <a:cs typeface="+mn-cs"/>
                  </a:rPr>
                  <a:t>stage</a:t>
                </a:r>
                <a:r>
                  <a:rPr lang="en-GB" sz="1200" b="0" i="0" kern="1200" dirty="0">
                    <a:solidFill>
                      <a:schemeClr val="tx1"/>
                    </a:solidFill>
                    <a:effectLst/>
                    <a:latin typeface="+mn-lt"/>
                    <a:ea typeface="+mn-ea"/>
                    <a:cs typeface="+mn-cs"/>
                  </a:rPr>
                  <a:t> and </a:t>
                </a:r>
                <a:r>
                  <a:rPr lang="en-GB" sz="1200" b="0" i="1" kern="1200" dirty="0">
                    <a:solidFill>
                      <a:schemeClr val="tx1"/>
                    </a:solidFill>
                    <a:effectLst/>
                    <a:latin typeface="+mn-lt"/>
                    <a:ea typeface="+mn-ea"/>
                    <a:cs typeface="+mn-cs"/>
                  </a:rPr>
                  <a:t>stagiaire</a:t>
                </a:r>
                <a:r>
                  <a:rPr lang="en-GB" sz="1200" b="0" i="0" kern="1200" dirty="0">
                    <a:solidFill>
                      <a:schemeClr val="tx1"/>
                    </a:solidFill>
                    <a:effectLst/>
                    <a:latin typeface="+mn-lt"/>
                    <a:ea typeface="+mn-ea"/>
                    <a:cs typeface="+mn-cs"/>
                  </a:rPr>
                  <a:t>.</a:t>
                </a:r>
                <a:endParaRPr lang="en-US" b="0" i="1" dirty="0"/>
              </a:p>
              <a:p>
                <a:r>
                  <a:rPr lang="en-US" b="0" dirty="0"/>
                  <a:t>2. Click the numbers to play the audio. The subject pronouns are obscured by beeps.</a:t>
                </a:r>
              </a:p>
              <a:p>
                <a:r>
                  <a:rPr lang="en-US" b="0" dirty="0"/>
                  <a:t>3. Students write 1-7 and choose </a:t>
                </a:r>
                <a:r>
                  <a:rPr lang="en-US" b="0" i="1" dirty="0"/>
                  <a:t>nous</a:t>
                </a:r>
                <a:r>
                  <a:rPr lang="en-US" b="0" i="0" dirty="0"/>
                  <a:t> or </a:t>
                </a:r>
                <a:r>
                  <a:rPr lang="en-US" b="0" i="1" dirty="0" err="1"/>
                  <a:t>vous</a:t>
                </a:r>
                <a:r>
                  <a:rPr lang="en-US" b="0" i="0" dirty="0"/>
                  <a:t> for each.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Click</a:t>
                </a:r>
                <a:r>
                  <a:rPr lang="en-US" b="0" baseline="0" dirty="0"/>
                  <a:t> to reveal the pronouns. (With more advanced classes, you may wish to proceed directly to stage 5).</a:t>
                </a:r>
                <a:endParaRPr lang="en-US" b="0" dirty="0"/>
              </a:p>
              <a:p>
                <a:r>
                  <a:rPr lang="en-US" b="0" dirty="0"/>
                  <a:t>5. Students listen again and note the activities in English.</a:t>
                </a:r>
              </a:p>
              <a:p>
                <a:r>
                  <a:rPr lang="en-US" b="0" dirty="0"/>
                  <a:t>6. Click to reveal the answers.</a:t>
                </a:r>
              </a:p>
              <a:p>
                <a:r>
                  <a:rPr lang="en-US" b="0" dirty="0"/>
                  <a:t>7. The full audio (without beeps) is provided in the final column.</a:t>
                </a:r>
              </a:p>
              <a:p>
                <a:endParaRPr lang="en-US" b="0" dirty="0"/>
              </a:p>
              <a:p>
                <a:r>
                  <a:rPr lang="en-US" b="1" dirty="0"/>
                  <a:t>Transcript:</a:t>
                </a:r>
              </a:p>
              <a:p>
                <a:pPr marL="0" indent="0">
                  <a:buFont typeface="+mj-lt"/>
                  <a:buNone/>
                </a:pPr>
                <a:r>
                  <a:rPr lang="fr-FR" sz="1200" kern="1200" dirty="0">
                    <a:solidFill>
                      <a:schemeClr val="tx1"/>
                    </a:solidFill>
                    <a:effectLst/>
                    <a:latin typeface="+mn-lt"/>
                    <a:ea typeface="+mn-ea"/>
                    <a:cs typeface="+mn-cs"/>
                  </a:rPr>
                  <a:t>1. Aujourd’hui, [nous] devons expliquer les règles.</a:t>
                </a:r>
                <a:endParaRPr lang="en-GB"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2. [Vous] devez lire les instructions.</a:t>
                </a:r>
                <a:endParaRPr lang="en-GB"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3. Évidemment, [vous] savez faire de la natation…</a:t>
                </a:r>
                <a:endParaRPr lang="en-GB"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4. …mais [vous] pouvez beaucoup apprendre.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kern="1200" dirty="0">
                    <a:solidFill>
                      <a:schemeClr val="tx1"/>
                    </a:solidFill>
                    <a:effectLst/>
                    <a:latin typeface="+mn-lt"/>
                    <a:ea typeface="+mn-ea"/>
                    <a:cs typeface="+mn-cs"/>
                  </a:rPr>
                  <a:t>5. [Nous] savons aider les stagiaires.</a:t>
                </a:r>
                <a:endParaRPr lang="en-GB"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6. Bien s</a:t>
                </a:r>
                <a:r>
                  <a:rPr lang="fr-FR" sz="1200" kern="1200" dirty="0">
                    <a:solidFill>
                      <a:schemeClr val="tx1"/>
                    </a:solidFill>
                    <a:effectLst/>
                    <a:latin typeface="Arial" panose="020B0604020202020204" pitchFamily="34" charset="0"/>
                    <a:ea typeface="+mn-ea"/>
                    <a:cs typeface="Arial" panose="020B0604020202020204" pitchFamily="34" charset="0"/>
                  </a:rPr>
                  <a:t>û</a:t>
                </a:r>
                <a:r>
                  <a:rPr lang="fr-FR" sz="1200" kern="1200" dirty="0">
                    <a:solidFill>
                      <a:schemeClr val="tx1"/>
                    </a:solidFill>
                    <a:effectLst/>
                    <a:latin typeface="+mn-lt"/>
                    <a:ea typeface="+mn-ea"/>
                    <a:cs typeface="+mn-cs"/>
                  </a:rPr>
                  <a:t>r, [vous] voulez travailler dur…</a:t>
                </a:r>
              </a:p>
              <a:p>
                <a:pPr marL="0" indent="0">
                  <a:buFont typeface="+mj-lt"/>
                  <a:buNone/>
                </a:pPr>
                <a:r>
                  <a:rPr lang="fr-FR" sz="1200" kern="1200" dirty="0">
                    <a:solidFill>
                      <a:schemeClr val="tx1"/>
                    </a:solidFill>
                    <a:effectLst/>
                    <a:latin typeface="+mn-lt"/>
                    <a:ea typeface="+mn-ea"/>
                    <a:cs typeface="+mn-cs"/>
                  </a:rPr>
                  <a:t>7. …mais [nous] voulons être gentils.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instruction [1632], </a:t>
                </a:r>
                <a:r>
                  <a:rPr lang="en-GB" baseline="0" dirty="0" err="1"/>
                  <a:t>évidemment</a:t>
                </a:r>
                <a:r>
                  <a:rPr lang="en-GB" baseline="0" dirty="0"/>
                  <a:t> [1340]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stagiaire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mc:Choice>
        <mc:Fallback xmlns="">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a:t>aural recognition of the first- and second-person plural forms of modal verbs</a:t>
                </a:r>
              </a:p>
              <a:p>
                <a:endParaRPr lang="en-US" b="1" dirty="0"/>
              </a:p>
              <a:p>
                <a:r>
                  <a:rPr lang="en-US" b="1" dirty="0"/>
                  <a:t>Procedure:</a:t>
                </a:r>
              </a:p>
              <a:p>
                <a:r>
                  <a:rPr lang="en-US" b="0" dirty="0"/>
                  <a:t>1. Click the numbers to play the audio. The subject pronouns are obscured by beeps.</a:t>
                </a:r>
              </a:p>
              <a:p>
                <a:r>
                  <a:rPr lang="en-US" b="0" dirty="0"/>
                  <a:t>2. Students write 1-8 and choose </a:t>
                </a:r>
                <a:r>
                  <a:rPr lang="en-US" b="0" i="1" dirty="0"/>
                  <a:t>nous</a:t>
                </a:r>
                <a:r>
                  <a:rPr lang="en-US" b="0" i="0" dirty="0"/>
                  <a:t> or </a:t>
                </a:r>
                <a:r>
                  <a:rPr lang="en-US" b="0" i="1" dirty="0" err="1"/>
                  <a:t>vous</a:t>
                </a:r>
                <a:r>
                  <a:rPr lang="en-US" b="0" i="0" dirty="0"/>
                  <a:t> for each.</a:t>
                </a:r>
                <a:endParaRPr lang="en-US" b="0" dirty="0"/>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Aujourd’hui, [nous] devons expliquer les règles.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devez lire les instructions pour le stage.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Évidemment, [vous] savez faire de la natation…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…mais [vous] pouvez beaucoup apprendre.</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[Nous] savons aider les stagiaires.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Bien s</a:t>
                </a:r>
                <a:r>
                  <a:rPr lang="fr-FR" sz="1200" kern="1200" dirty="0">
                    <a:solidFill>
                      <a:schemeClr val="tx1"/>
                    </a:solidFill>
                    <a:effectLst/>
                    <a:latin typeface="Arial" panose="020B0604020202020204" pitchFamily="34" charset="0"/>
                    <a:ea typeface="+mn-ea"/>
                    <a:cs typeface="Arial" panose="020B0604020202020204" pitchFamily="34" charset="0"/>
                  </a:rPr>
                  <a:t>û</a:t>
                </a:r>
                <a:r>
                  <a:rPr lang="fr-FR" sz="1200" kern="1200" dirty="0">
                    <a:solidFill>
                      <a:schemeClr val="tx1"/>
                    </a:solidFill>
                    <a:effectLst/>
                    <a:latin typeface="+mn-lt"/>
                    <a:ea typeface="+mn-ea"/>
                    <a:cs typeface="+mn-cs"/>
                  </a:rPr>
                  <a:t>r, [vous] voulez travailler dur…</a:t>
                </a:r>
              </a:p>
              <a:p>
                <a:pPr marL="228600" indent="-228600">
                  <a:buFont typeface="+mj-lt"/>
                  <a:buAutoNum type="arabicPeriod"/>
                </a:pPr>
                <a:r>
                  <a:rPr lang="fr-FR" sz="1200" kern="1200" dirty="0">
                    <a:solidFill>
                      <a:schemeClr val="tx1"/>
                    </a:solidFill>
                    <a:effectLst/>
                    <a:latin typeface="+mn-lt"/>
                    <a:ea typeface="+mn-ea"/>
                    <a:cs typeface="+mn-cs"/>
                  </a:rPr>
                  <a:t>…mais [nous] voulons être gentils.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pouvez quitter le travail à quatre heures.</a:t>
                </a: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fr-FR" sz="1200" kern="1200" dirty="0" err="1">
                    <a:solidFill>
                      <a:schemeClr val="tx1"/>
                    </a:solidFill>
                    <a:effectLst/>
                    <a:latin typeface="+mn-lt"/>
                    <a:ea typeface="+mn-ea"/>
                    <a:cs typeface="+mn-cs"/>
                  </a:rPr>
                  <a:t>Unknown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cognates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should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manageable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since</a:t>
                </a:r>
                <a:r>
                  <a:rPr lang="fr-FR" sz="1200" kern="1200" dirty="0">
                    <a:solidFill>
                      <a:schemeClr val="tx1"/>
                    </a:solidFill>
                    <a:effectLst/>
                    <a:latin typeface="+mn-lt"/>
                    <a:ea typeface="+mn-ea"/>
                    <a:cs typeface="+mn-cs"/>
                  </a:rPr>
                  <a:t> the English translation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provided</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expliquer</a:t>
                </a:r>
                <a:r>
                  <a:rPr lang="en-GB" baseline="0" dirty="0"/>
                  <a:t> [252], r</a:t>
                </a:r>
                <a:r>
                  <a:rPr lang="en-GB" baseline="0" dirty="0">
                    <a:latin typeface="Arial" panose="020B0604020202020204" pitchFamily="34" charset="0"/>
                    <a:cs typeface="Arial" panose="020B0604020202020204" pitchFamily="34" charset="0"/>
                  </a:rPr>
                  <a:t>è</a:t>
                </a:r>
                <a:r>
                  <a:rPr lang="en-GB" baseline="0" dirty="0"/>
                  <a:t>gle</a:t>
                </a:r>
                <a:r>
                  <a:rPr lang="en-GB" i="0" baseline="0" dirty="0">
                    <a:latin typeface="Cambria Math" panose="02040503050406030204" pitchFamily="18" charset="0"/>
                  </a:rPr>
                  <a:t>²</a:t>
                </a:r>
                <a:r>
                  <a:rPr lang="en-GB" baseline="0" dirty="0"/>
                  <a:t> [488], instruction [1632], </a:t>
                </a:r>
                <a:r>
                  <a:rPr lang="en-GB" baseline="0" dirty="0" err="1"/>
                  <a:t>évidemment</a:t>
                </a:r>
                <a:r>
                  <a:rPr lang="en-GB" baseline="0" dirty="0"/>
                  <a:t> [1340]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stagiaire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Encourage students to make the link between </a:t>
                </a:r>
                <a:r>
                  <a:rPr lang="en-GB" sz="1200" b="0" i="1" kern="1200" dirty="0">
                    <a:solidFill>
                      <a:schemeClr val="tx1"/>
                    </a:solidFill>
                    <a:effectLst/>
                    <a:latin typeface="+mn-lt"/>
                    <a:ea typeface="+mn-ea"/>
                    <a:cs typeface="+mn-cs"/>
                  </a:rPr>
                  <a:t>stage</a:t>
                </a:r>
                <a:r>
                  <a:rPr lang="en-GB" sz="1200" b="0" i="0" kern="1200" dirty="0">
                    <a:solidFill>
                      <a:schemeClr val="tx1"/>
                    </a:solidFill>
                    <a:effectLst/>
                    <a:latin typeface="+mn-lt"/>
                    <a:ea typeface="+mn-ea"/>
                    <a:cs typeface="+mn-cs"/>
                  </a:rPr>
                  <a:t> and </a:t>
                </a:r>
                <a:r>
                  <a:rPr lang="en-GB" sz="1200" b="0" i="1" kern="1200" dirty="0">
                    <a:solidFill>
                      <a:schemeClr val="tx1"/>
                    </a:solidFill>
                    <a:effectLst/>
                    <a:latin typeface="+mn-lt"/>
                    <a:ea typeface="+mn-ea"/>
                    <a:cs typeface="+mn-cs"/>
                  </a:rPr>
                  <a:t>stagiaire</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04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 there is an alternative, more scaffolded version of this role play after this one.</a:t>
            </a:r>
          </a:p>
          <a:p>
            <a:r>
              <a:rPr lang="en-US" b="1" dirty="0"/>
              <a:t>Timing: 10 minutes</a:t>
            </a:r>
          </a:p>
          <a:p>
            <a:endParaRPr lang="en-US" b="1" dirty="0"/>
          </a:p>
          <a:p>
            <a:r>
              <a:rPr lang="en-US" b="1" dirty="0"/>
              <a:t>Aim: </a:t>
            </a:r>
            <a:r>
              <a:rPr lang="en-US" b="0" dirty="0"/>
              <a:t>Oral production of modal verbs in the </a:t>
            </a:r>
            <a:r>
              <a:rPr lang="en-US" b="0" i="1" dirty="0"/>
              <a:t>nous/</a:t>
            </a:r>
            <a:r>
              <a:rPr lang="en-US" b="0" i="1" dirty="0" err="1"/>
              <a:t>vous</a:t>
            </a:r>
            <a:r>
              <a:rPr lang="en-US" b="0" i="0" dirty="0"/>
              <a:t> form.</a:t>
            </a:r>
            <a:endParaRPr lang="en-US" b="1" dirty="0"/>
          </a:p>
          <a:p>
            <a:endParaRPr lang="en-US" b="1" dirty="0"/>
          </a:p>
          <a:p>
            <a:r>
              <a:rPr lang="en-US" b="1" dirty="0"/>
              <a:t>Procedure:</a:t>
            </a:r>
          </a:p>
          <a:p>
            <a:r>
              <a:rPr lang="en-US" b="0" dirty="0"/>
              <a:t>1. Split students into groups of four. Two students are interviewers, and two are Léa and Sophie. Remind students that it is appropriate to use inversion questions in an interview as these are more formal than intonation questions. </a:t>
            </a:r>
          </a:p>
          <a:p>
            <a:r>
              <a:rPr lang="en-US" b="0" dirty="0"/>
              <a:t>2. Use the example rolecard on this slide to walk the students through the exercise. Elicit the questions needed to find the information. A reminder about inversion question structure with modal verbs appears on a click.</a:t>
            </a:r>
          </a:p>
          <a:p>
            <a:r>
              <a:rPr lang="en-US" b="0" dirty="0"/>
              <a:t>3. Click to reveal suggested questions and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Print and distribute the role cards on slides 15-16.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Students in pair A take turns asking questions to find out the missing information on their card. Cards are designed so that students must ask two yes/no questions (options are given) and two open questions (question words provided) each.</a:t>
            </a:r>
          </a:p>
          <a:p>
            <a:r>
              <a:rPr lang="en-US" b="0" dirty="0"/>
              <a:t>6. Pair B gives the answers on their card.</a:t>
            </a:r>
          </a:p>
          <a:p>
            <a:r>
              <a:rPr lang="en-US" b="0" dirty="0"/>
              <a:t>7. The pairs swap roles and use the second set of cards.</a:t>
            </a:r>
            <a:br>
              <a:rPr lang="en-US" b="0" dirty="0"/>
            </a:br>
            <a:br>
              <a:rPr lang="en-US" b="0" dirty="0"/>
            </a:br>
            <a:r>
              <a:rPr lang="en-US" b="1" dirty="0"/>
              <a:t>Note: if time is short, just do Round 1 of the activity.</a:t>
            </a:r>
            <a:br>
              <a:rPr lang="en-US" b="0" dirty="0"/>
            </a:br>
            <a:br>
              <a:rPr lang="en-US" b="0" dirty="0"/>
            </a:b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19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Round 1</a:t>
            </a:r>
            <a:br>
              <a:rPr lang="en-GB" b="1" dirty="0"/>
            </a:br>
            <a:r>
              <a:rPr lang="en-GB" b="0" dirty="0"/>
              <a:t>First set of role cards for printing</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968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Round 2</a:t>
            </a:r>
          </a:p>
          <a:p>
            <a:r>
              <a:rPr lang="en-US" b="0" dirty="0"/>
              <a:t>Second set of role cards for printing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25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this is the more straightforward activity design, with time built-in to script answers.</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a:t>
            </a:r>
            <a:r>
              <a:rPr lang="en-GB" b="1" baseline="0" dirty="0"/>
              <a:t> </a:t>
            </a:r>
            <a:r>
              <a:rPr lang="en-GB" b="1" dirty="0"/>
              <a:t>minutes (two slides)</a:t>
            </a:r>
            <a:br>
              <a:rPr lang="en-GB" dirty="0"/>
            </a:br>
            <a:br>
              <a:rPr lang="en-GB" b="1" dirty="0"/>
            </a:br>
            <a:r>
              <a:rPr lang="en-GB" b="1" dirty="0"/>
              <a:t>Aim: </a:t>
            </a:r>
            <a:r>
              <a:rPr lang="en-US" b="0" dirty="0"/>
              <a:t>Oral production of modal verbs in the </a:t>
            </a:r>
            <a:r>
              <a:rPr lang="en-US" b="0" i="1" dirty="0"/>
              <a:t>nous/</a:t>
            </a:r>
            <a:r>
              <a:rPr lang="en-US" b="0" i="1" dirty="0" err="1"/>
              <a:t>vous</a:t>
            </a:r>
            <a:r>
              <a:rPr lang="en-US" b="0" i="0" dirty="0"/>
              <a:t>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Give students 6 minutes in pairs to write the dialogue in their books. They can work together – they will need to be able to play both roles in the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For 4 minutes, ask students to </a:t>
            </a:r>
            <a:r>
              <a:rPr lang="en-GB" b="0" u="sng" baseline="0" dirty="0"/>
              <a:t>turn their notes over and carry out the interaction using the English prompts on the board, and glancing at their notes only if they get stuck.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Move to the next slide. Ask them to repeat the task, swapping roles, but this time without writing their answers first.</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7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997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with classes that need more time and support, teachers may want to spend more time on the writing/speaking role play on slides 15/16 and omit this activity.</a:t>
            </a:r>
          </a:p>
          <a:p>
            <a:r>
              <a:rPr lang="en-US" b="1" dirty="0"/>
              <a:t>Timing: 8 minutes</a:t>
            </a:r>
          </a:p>
          <a:p>
            <a:endParaRPr lang="en-US" b="1" dirty="0"/>
          </a:p>
          <a:p>
            <a:r>
              <a:rPr lang="en-US" b="1" dirty="0"/>
              <a:t>Aim: </a:t>
            </a:r>
            <a:r>
              <a:rPr lang="en-US" b="0" dirty="0"/>
              <a:t>Written production of modal verbs in all known forms. Recapping formal and informal address with </a:t>
            </a:r>
            <a:r>
              <a:rPr lang="en-US" b="0" i="1" dirty="0" err="1"/>
              <a:t>tu</a:t>
            </a:r>
            <a:r>
              <a:rPr lang="en-US" b="0" i="1" dirty="0"/>
              <a:t> </a:t>
            </a:r>
            <a:r>
              <a:rPr lang="en-US" b="0" i="0" dirty="0"/>
              <a:t>and </a:t>
            </a:r>
            <a:r>
              <a:rPr lang="en-US" b="0" i="1" dirty="0" err="1"/>
              <a:t>vous</a:t>
            </a:r>
            <a:r>
              <a:rPr lang="en-US" b="0" i="0" dirty="0"/>
              <a:t>.</a:t>
            </a:r>
            <a:endParaRPr lang="en-US" b="1" dirty="0"/>
          </a:p>
          <a:p>
            <a:endParaRPr lang="en-US" b="1" dirty="0"/>
          </a:p>
          <a:p>
            <a:r>
              <a:rPr lang="en-US" b="1" dirty="0"/>
              <a:t>Procedure:</a:t>
            </a:r>
          </a:p>
          <a:p>
            <a:r>
              <a:rPr lang="en-US" b="0" dirty="0"/>
              <a:t>1. Remind student the word ‘you’ has two different translations in French, depending on context. Highlight to students that they are told here when the plural form is intended, but they will have to think about which form to use when</a:t>
            </a:r>
            <a:r>
              <a:rPr lang="en-US" b="0" i="0" dirty="0"/>
              <a:t> ‘you’ is used in the singular. Students may need a reminder of the abbreviations ‘M.’ and ‘</a:t>
            </a:r>
            <a:r>
              <a:rPr lang="en-US" b="0" i="0" dirty="0" err="1"/>
              <a:t>Mme</a:t>
            </a:r>
            <a:r>
              <a:rPr lang="en-US" b="0" i="0" dirty="0"/>
              <a:t>’ (</a:t>
            </a:r>
            <a:r>
              <a:rPr lang="en-US" b="0" i="1" dirty="0"/>
              <a:t>monsieur </a:t>
            </a:r>
            <a:r>
              <a:rPr lang="en-US" b="0" i="0" dirty="0"/>
              <a:t>and </a:t>
            </a:r>
            <a:r>
              <a:rPr lang="en-US" b="0" i="1" dirty="0"/>
              <a:t>madame</a:t>
            </a:r>
            <a:r>
              <a:rPr lang="en-US" b="0" i="0" dirty="0"/>
              <a:t>) to be able to apply this knowledge.</a:t>
            </a:r>
            <a:endParaRPr lang="en-US" b="0" dirty="0"/>
          </a:p>
          <a:p>
            <a:r>
              <a:rPr lang="en-US" b="0" dirty="0"/>
              <a:t>2. Students translate the modal verbs and pronouns into French.</a:t>
            </a:r>
          </a:p>
          <a:p>
            <a:r>
              <a:rPr lang="en-US" b="0" dirty="0"/>
              <a:t>3. Click to reveal answers.</a:t>
            </a:r>
            <a:endParaRPr lang="en-US" b="1" dirty="0"/>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aseline="0" dirty="0">
                <a:latin typeface="+mn-lt"/>
              </a:rPr>
              <a:t>instruction [1632], </a:t>
            </a:r>
            <a:r>
              <a:rPr lang="en-GB" baseline="0" dirty="0" err="1">
                <a:latin typeface="+mn-lt"/>
              </a:rPr>
              <a:t>verbe</a:t>
            </a:r>
            <a:r>
              <a:rPr lang="en-GB" baseline="0" dirty="0">
                <a:latin typeface="+mn-lt"/>
              </a:rPr>
              <a:t> [&gt;5000], e-mail [&gt;5000], client [917], telephone [1366], </a:t>
            </a:r>
            <a:r>
              <a:rPr lang="en-GB" baseline="0" dirty="0" err="1">
                <a:latin typeface="+mn-lt"/>
              </a:rPr>
              <a:t>professionnel</a:t>
            </a:r>
            <a:r>
              <a:rPr lang="en-GB" baseline="0" dirty="0">
                <a:latin typeface="+mn-lt"/>
              </a:rPr>
              <a:t> [1000]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unknown words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latin typeface="+mn-lt"/>
              </a:rPr>
              <a:t>appel</a:t>
            </a:r>
            <a:r>
              <a:rPr lang="en-GB" b="0" baseline="0" dirty="0">
                <a:latin typeface="+mn-lt"/>
              </a:rPr>
              <a:t> [567]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u="none" dirty="0">
                <a:solidFill>
                  <a:srgbClr val="FF0000"/>
                </a:solidFill>
              </a:rPr>
              <a:t>i) Edexcel list does not have </a:t>
            </a:r>
            <a:r>
              <a:rPr lang="en-GB" b="1" i="0" u="sng" dirty="0" err="1">
                <a:solidFill>
                  <a:srgbClr val="E6851E"/>
                </a:solidFill>
                <a:effectLst/>
                <a:latin typeface="Segoe UI" panose="020B0502040204020203" pitchFamily="34" charset="0"/>
              </a:rPr>
              <a:t>collègue</a:t>
            </a:r>
            <a:r>
              <a:rPr lang="en-GB" b="1" u="sng" dirty="0">
                <a:solidFill>
                  <a:srgbClr val="FF0000"/>
                </a:solidFill>
              </a:rPr>
              <a:t>, </a:t>
            </a:r>
            <a:r>
              <a:rPr lang="en-GB" b="1" u="sng" dirty="0" err="1">
                <a:solidFill>
                  <a:srgbClr val="FF0000"/>
                </a:solidFill>
              </a:rPr>
              <a:t>directeur</a:t>
            </a:r>
            <a:r>
              <a:rPr lang="en-GB" b="1" u="sng" dirty="0">
                <a:solidFill>
                  <a:srgbClr val="FF0000"/>
                </a:solidFill>
              </a:rPr>
              <a:t>, stage, </a:t>
            </a:r>
            <a:r>
              <a:rPr lang="en-GB" b="1" u="sng" dirty="0" err="1">
                <a:solidFill>
                  <a:srgbClr val="FF0000"/>
                </a:solidFill>
              </a:rPr>
              <a:t>tâche</a:t>
            </a:r>
            <a:r>
              <a:rPr lang="en-GB" b="1" u="sng" dirty="0">
                <a:solidFill>
                  <a:srgbClr val="FF0000"/>
                </a:solidFill>
              </a:rPr>
              <a:t>, </a:t>
            </a:r>
            <a:r>
              <a:rPr lang="en-GB" b="1" u="sng" dirty="0" err="1">
                <a:solidFill>
                  <a:srgbClr val="FF0000"/>
                </a:solidFill>
              </a:rPr>
              <a:t>soin</a:t>
            </a:r>
            <a:r>
              <a:rPr lang="en-GB" b="1" u="sng" dirty="0">
                <a:solidFill>
                  <a:srgbClr val="FF0000"/>
                </a:solidFill>
              </a:rPr>
              <a:t>, </a:t>
            </a:r>
            <a:r>
              <a:rPr lang="en-GB" b="1" u="sng" dirty="0" err="1">
                <a:solidFill>
                  <a:srgbClr val="FF0000"/>
                </a:solidFill>
              </a:rPr>
              <a:t>lentement</a:t>
            </a:r>
            <a:r>
              <a:rPr lang="en-GB" b="1" u="sng" dirty="0">
                <a:solidFill>
                  <a:srgbClr val="FF0000"/>
                </a:solidFill>
              </a:rPr>
              <a:t> </a:t>
            </a:r>
            <a:r>
              <a:rPr lang="en-GB" b="0" u="none" dirty="0">
                <a:solidFill>
                  <a:srgbClr val="FF0000"/>
                </a:solidFill>
              </a:rPr>
              <a:t>(though it has </a:t>
            </a:r>
            <a:r>
              <a:rPr lang="en-GB" b="1" u="none" dirty="0">
                <a:solidFill>
                  <a:srgbClr val="FF0000"/>
                </a:solidFill>
              </a:rPr>
              <a:t>lent </a:t>
            </a:r>
            <a:r>
              <a:rPr lang="en-GB" b="0" u="none" dirty="0">
                <a:solidFill>
                  <a:srgbClr val="FF0000"/>
                </a:solidFill>
              </a:rPr>
              <a:t>and –</a:t>
            </a:r>
            <a:r>
              <a:rPr lang="en-GB" b="0" u="none" dirty="0" err="1">
                <a:solidFill>
                  <a:srgbClr val="FF0000"/>
                </a:solidFill>
              </a:rPr>
              <a:t>ment</a:t>
            </a:r>
            <a:r>
              <a:rPr lang="en-GB" b="0" u="none" dirty="0">
                <a:solidFill>
                  <a:srgbClr val="FF0000"/>
                </a:solidFill>
              </a:rPr>
              <a:t> is a suffix listed within the derivational morphology patterns of the grammar annex so </a:t>
            </a:r>
            <a:r>
              <a:rPr lang="en-GB" b="0" u="none" dirty="0" err="1">
                <a:solidFill>
                  <a:srgbClr val="FF0000"/>
                </a:solidFill>
              </a:rPr>
              <a:t>lentement</a:t>
            </a:r>
            <a:r>
              <a:rPr lang="en-GB" b="0" u="none" dirty="0">
                <a:solidFill>
                  <a:srgbClr val="FF0000"/>
                </a:solidFill>
              </a:rPr>
              <a:t> may appear (</a:t>
            </a:r>
            <a:r>
              <a:rPr lang="en-GB" b="0" u="none" dirty="0" err="1">
                <a:solidFill>
                  <a:srgbClr val="FF0000"/>
                </a:solidFill>
              </a:rPr>
              <a:t>unglossed</a:t>
            </a:r>
            <a:r>
              <a:rPr lang="en-GB" b="0" u="none" dirty="0">
                <a:solidFill>
                  <a:srgbClr val="FF0000"/>
                </a:solidFill>
              </a:rPr>
              <a:t>) in the reading paper)</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a:t>
            </a:r>
            <a:r>
              <a:rPr lang="en-GB" b="1" dirty="0" err="1">
                <a:solidFill>
                  <a:srgbClr val="FF0000"/>
                </a:solidFill>
              </a:rPr>
              <a:t>Eduqas</a:t>
            </a:r>
            <a:r>
              <a:rPr lang="en-GB" b="1" dirty="0">
                <a:solidFill>
                  <a:srgbClr val="FF0000"/>
                </a:solidFill>
              </a:rPr>
              <a:t> list does not have </a:t>
            </a:r>
            <a:r>
              <a:rPr lang="en-GB" b="1" u="sng" dirty="0">
                <a:solidFill>
                  <a:srgbClr val="FF0000"/>
                </a:solidFill>
              </a:rPr>
              <a:t>sportif</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a:t>
            </a:r>
            <a:r>
              <a:rPr lang="en-GB" b="1" dirty="0" err="1"/>
              <a:t>ou</a:t>
            </a:r>
            <a:r>
              <a:rPr lang="en-GB" b="1" dirty="0"/>
              <a:t>] and [u]</a:t>
            </a:r>
            <a:endParaRPr lang="en-GB" b="1" dirty="0">
              <a:latin typeface="Century Gothic" panose="020B0502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sz="1200" b="0" dirty="0">
                <a:solidFill>
                  <a:prstClr val="white"/>
                </a:solidFill>
              </a:rPr>
              <a:t>modal verbs </a:t>
            </a:r>
            <a:r>
              <a:rPr lang="en-GB" sz="1200" b="1" dirty="0">
                <a:solidFill>
                  <a:prstClr val="white"/>
                </a:solidFill>
              </a:rPr>
              <a:t>(nous, </a:t>
            </a:r>
            <a:r>
              <a:rPr lang="en-GB" sz="1200" b="1" dirty="0" err="1">
                <a:solidFill>
                  <a:prstClr val="white"/>
                </a:solidFill>
              </a:rPr>
              <a:t>vous</a:t>
            </a:r>
            <a:r>
              <a:rPr lang="en-GB" sz="1200" b="1"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9.1.1.4 (introduce) </a:t>
            </a:r>
            <a:r>
              <a:rPr lang="fr-FR" dirty="0">
                <a:solidFill>
                  <a:srgbClr val="000000"/>
                </a:solidFill>
                <a:latin typeface="Century Gothic" panose="020B0502020202020204" pitchFamily="34" charset="0"/>
              </a:rPr>
              <a:t>devons, devez, doivent [39], peuvent [20], savent1,2 [67], veulent [57], attitude [834], collègue [1099], directeur2 [640], entreprise [298], stage [4007], piscine [&gt;5000], actif [1289], négatif [1502], positif [949], sportif [2670]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commencer [139], expliquer [252], emprunter [1121], quitter [507], bibliothèque [2511], cours [169], fois [49], tâche [887], déjà</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[58], enfin [349], toujours [103]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décision [370], soin [1109], dur [1029], facilement [1194], lentement [2637], mal</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[277], mieux [217], vite [711]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898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Oral production and recognition of words containing SSCs [</a:t>
            </a:r>
            <a:r>
              <a:rPr lang="en-US" b="0" dirty="0" err="1"/>
              <a:t>ou</a:t>
            </a:r>
            <a:r>
              <a:rPr lang="en-US" b="0" dirty="0"/>
              <a:t>] and [u] in sentences.</a:t>
            </a:r>
          </a:p>
          <a:p>
            <a:endParaRPr lang="en-US" b="1" dirty="0"/>
          </a:p>
          <a:p>
            <a:r>
              <a:rPr lang="en-US" b="1" dirty="0"/>
              <a:t>Procedure:</a:t>
            </a:r>
          </a:p>
          <a:p>
            <a:r>
              <a:rPr lang="en-US" b="0" dirty="0"/>
              <a:t>1. Print and distribute the </a:t>
            </a:r>
            <a:r>
              <a:rPr lang="en-US" b="0" dirty="0" err="1"/>
              <a:t>rolecards</a:t>
            </a:r>
            <a:r>
              <a:rPr lang="en-US" b="0" dirty="0"/>
              <a:t> on the following slide.</a:t>
            </a:r>
          </a:p>
          <a:p>
            <a:r>
              <a:rPr lang="en-US" b="0" dirty="0"/>
              <a:t>2. Partner A reads sentences 1-4 from their card. Partner B fills in the blanks on their card with the SSCs they hear.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Partner B reads sentences 5-8 from their card. Partner A fills in the blanks on their card with the SSCs they hear. </a:t>
            </a:r>
          </a:p>
          <a:p>
            <a:r>
              <a:rPr lang="en-US" b="0" dirty="0"/>
              <a:t>4. Proceed to slides 21-22 to check answers.</a:t>
            </a:r>
          </a:p>
          <a:p>
            <a:r>
              <a:rPr lang="en-US" b="0" dirty="0"/>
              <a:t>5. Click on the number buttons to hear each sentence read aloud by a native speaker. </a:t>
            </a:r>
          </a:p>
          <a:p>
            <a:endParaRPr lang="en-US" b="0" dirty="0"/>
          </a:p>
          <a:p>
            <a:r>
              <a:rPr lang="en-US" b="1" dirty="0"/>
              <a:t>Note: if teachers prefer, they could use some of the material instead as a dictation.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disputer [2725], </a:t>
            </a:r>
            <a:r>
              <a:rPr lang="en-GB" baseline="0" dirty="0" err="1"/>
              <a:t>lutter</a:t>
            </a:r>
            <a:r>
              <a:rPr lang="en-GB" baseline="0" dirty="0"/>
              <a:t> [1031], </a:t>
            </a:r>
            <a:r>
              <a:rPr lang="en-GB" baseline="0" dirty="0" err="1"/>
              <a:t>boulot</a:t>
            </a:r>
            <a:r>
              <a:rPr lang="en-GB" baseline="0" dirty="0"/>
              <a:t> [2929], </a:t>
            </a:r>
            <a:r>
              <a:rPr lang="en-GB" baseline="0" dirty="0" err="1"/>
              <a:t>coucher</a:t>
            </a:r>
            <a:r>
              <a:rPr lang="en-GB" baseline="0" dirty="0"/>
              <a:t> [2160], </a:t>
            </a:r>
            <a:r>
              <a:rPr lang="en-GB" baseline="0" dirty="0" err="1"/>
              <a:t>soutenir</a:t>
            </a:r>
            <a:r>
              <a:rPr lang="en-GB" baseline="0" dirty="0"/>
              <a:t> [578], utile [1003]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accuser [1147], </a:t>
            </a:r>
            <a:r>
              <a:rPr lang="en-GB" baseline="0" dirty="0" err="1"/>
              <a:t>adulte</a:t>
            </a:r>
            <a:r>
              <a:rPr lang="en-GB" baseline="0" dirty="0"/>
              <a:t> [1580], </a:t>
            </a:r>
            <a:r>
              <a:rPr lang="en-GB" baseline="0" dirty="0" err="1"/>
              <a:t>exclure</a:t>
            </a:r>
            <a:r>
              <a:rPr lang="en-GB" baseline="0" dirty="0"/>
              <a:t> [1457], encourager [1437], refuser [271]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latin typeface="+mn-lt"/>
              </a:rPr>
            </a:br>
            <a:r>
              <a:rPr lang="en-GB" baseline="0" dirty="0">
                <a:latin typeface="+mn-lt"/>
              </a:rPr>
              <a:t>4. Roll back the animations and work through 1-3 again, but this time, dropping your voice completely to listen carefully to the students saying the </a:t>
            </a:r>
            <a:r>
              <a:rPr lang="en-GB" b="1" dirty="0">
                <a:latin typeface="+mn-lt"/>
              </a:rPr>
              <a:t>[</a:t>
            </a:r>
            <a:r>
              <a:rPr lang="en-GB" b="1" dirty="0" err="1">
                <a:latin typeface="+mn-lt"/>
              </a:rPr>
              <a:t>ou</a:t>
            </a:r>
            <a:r>
              <a:rPr lang="en-GB" b="1" dirty="0">
                <a:latin typeface="+mn-lt"/>
              </a:rPr>
              <a:t>] </a:t>
            </a:r>
            <a:r>
              <a:rPr lang="en-GB" baseline="0" dirty="0">
                <a:latin typeface="+mn-lt"/>
              </a:rPr>
              <a:t>sound, pronouncing </a:t>
            </a:r>
            <a:r>
              <a:rPr lang="en-GB" b="0" baseline="0" dirty="0">
                <a:latin typeface="+mn-lt"/>
              </a:rPr>
              <a:t>”</a:t>
            </a:r>
            <a:r>
              <a:rPr lang="en-GB" b="1" baseline="0" dirty="0">
                <a:latin typeface="+mn-lt"/>
              </a:rPr>
              <a:t>nous</a:t>
            </a:r>
            <a:r>
              <a:rPr lang="en-GB" sz="1200" b="0" kern="1200" dirty="0">
                <a:solidFill>
                  <a:schemeClr val="tx1"/>
                </a:solidFill>
                <a:latin typeface="+mn-lt"/>
                <a:ea typeface="+mn-ea"/>
                <a:cs typeface="+mn-cs"/>
              </a:rPr>
              <a:t>”</a:t>
            </a:r>
            <a:r>
              <a:rPr lang="en-GB" sz="1200" b="0" kern="1200" baseline="0" dirty="0">
                <a:solidFill>
                  <a:schemeClr val="tx1"/>
                </a:solidFill>
                <a:latin typeface="+mn-lt"/>
                <a:ea typeface="+mn-ea"/>
                <a:cs typeface="+mn-cs"/>
              </a:rPr>
              <a:t> </a:t>
            </a:r>
            <a:r>
              <a:rPr lang="en-GB" baseline="0" dirty="0">
                <a:latin typeface="+mn-lt"/>
              </a:rPr>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Word frequency </a:t>
            </a:r>
            <a:r>
              <a:rPr lang="en-GB" b="1" baseline="0" dirty="0">
                <a:latin typeface="+mn-lt"/>
              </a:rPr>
              <a:t>(1 is the most frequent word in French): </a:t>
            </a: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nous</a:t>
            </a:r>
            <a:r>
              <a:rPr lang="en-GB" baseline="0" dirty="0">
                <a:latin typeface="+mn-lt"/>
              </a:rPr>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latin typeface="+mn-l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 print – do not display</a:t>
            </a:r>
          </a:p>
          <a:p>
            <a:r>
              <a:rPr lang="en-GB" b="1" dirty="0"/>
              <a:t>Slide 2/4</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22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3/4</a:t>
            </a:r>
          </a:p>
          <a:p>
            <a:endParaRPr lang="en-US" b="1" dirty="0"/>
          </a:p>
          <a:p>
            <a:r>
              <a:rPr lang="en-US" b="1" dirty="0"/>
              <a:t>Transcript:</a:t>
            </a:r>
          </a:p>
          <a:p>
            <a:pPr lvl="0">
              <a:lnSpc>
                <a:spcPct val="150000"/>
              </a:lnSpc>
              <a:defRPr/>
            </a:pPr>
            <a:r>
              <a:rPr lang="fr-FR" sz="1200" dirty="0">
                <a:solidFill>
                  <a:srgbClr val="E65D02"/>
                </a:solidFill>
              </a:rPr>
              <a:t>1. N</a:t>
            </a:r>
            <a:r>
              <a:rPr lang="fr-FR" sz="1200" b="1" dirty="0">
                <a:solidFill>
                  <a:srgbClr val="E65D02"/>
                </a:solidFill>
              </a:rPr>
              <a:t>ou</a:t>
            </a:r>
            <a:r>
              <a:rPr lang="fr-FR" sz="1200" dirty="0">
                <a:solidFill>
                  <a:srgbClr val="E65D02"/>
                </a:solidFill>
              </a:rPr>
              <a:t>s n</a:t>
            </a:r>
            <a:r>
              <a:rPr lang="fr-FR" sz="1200" b="1" dirty="0">
                <a:solidFill>
                  <a:srgbClr val="E65D02"/>
                </a:solidFill>
              </a:rPr>
              <a:t>ou</a:t>
            </a:r>
            <a:r>
              <a:rPr lang="fr-FR" sz="1200" dirty="0">
                <a:solidFill>
                  <a:srgbClr val="E65D02"/>
                </a:solidFill>
              </a:rPr>
              <a:t>s disp</a:t>
            </a:r>
            <a:r>
              <a:rPr lang="fr-FR" sz="1200" b="1" dirty="0">
                <a:solidFill>
                  <a:srgbClr val="E65D02"/>
                </a:solidFill>
              </a:rPr>
              <a:t>u</a:t>
            </a:r>
            <a:r>
              <a:rPr lang="fr-FR" sz="1200" dirty="0">
                <a:solidFill>
                  <a:srgbClr val="E65D02"/>
                </a:solidFill>
              </a:rPr>
              <a:t>tons t</a:t>
            </a:r>
            <a:r>
              <a:rPr lang="fr-FR" sz="1200" b="1" dirty="0">
                <a:solidFill>
                  <a:srgbClr val="E65D02"/>
                </a:solidFill>
              </a:rPr>
              <a:t>ou</a:t>
            </a:r>
            <a:r>
              <a:rPr lang="fr-FR" sz="1200" dirty="0">
                <a:solidFill>
                  <a:srgbClr val="E65D02"/>
                </a:solidFill>
              </a:rPr>
              <a:t>t le temps.</a:t>
            </a:r>
          </a:p>
          <a:p>
            <a:pPr>
              <a:lnSpc>
                <a:spcPct val="150000"/>
              </a:lnSpc>
            </a:pPr>
            <a:r>
              <a:rPr lang="fr-FR" sz="1200" dirty="0">
                <a:solidFill>
                  <a:srgbClr val="E65D02"/>
                </a:solidFill>
              </a:rPr>
              <a:t>2. Un collèg</a:t>
            </a:r>
            <a:r>
              <a:rPr lang="fr-FR" sz="1200" b="1" dirty="0">
                <a:solidFill>
                  <a:srgbClr val="E65D02"/>
                </a:solidFill>
              </a:rPr>
              <a:t>u</a:t>
            </a:r>
            <a:r>
              <a:rPr lang="fr-FR" sz="1200" dirty="0">
                <a:solidFill>
                  <a:srgbClr val="E65D02"/>
                </a:solidFill>
              </a:rPr>
              <a:t>e n</a:t>
            </a:r>
            <a:r>
              <a:rPr lang="fr-FR" sz="1200" b="1" dirty="0">
                <a:solidFill>
                  <a:srgbClr val="E65D02"/>
                </a:solidFill>
              </a:rPr>
              <a:t>ou</a:t>
            </a:r>
            <a:r>
              <a:rPr lang="fr-FR" sz="1200" dirty="0">
                <a:solidFill>
                  <a:srgbClr val="E65D02"/>
                </a:solidFill>
              </a:rPr>
              <a:t>s acc</a:t>
            </a:r>
            <a:r>
              <a:rPr lang="fr-FR" sz="1200" b="1" dirty="0">
                <a:solidFill>
                  <a:srgbClr val="E65D02"/>
                </a:solidFill>
              </a:rPr>
              <a:t>u</a:t>
            </a:r>
            <a:r>
              <a:rPr lang="fr-FR" sz="1200" dirty="0">
                <a:solidFill>
                  <a:srgbClr val="E65D02"/>
                </a:solidFill>
              </a:rPr>
              <a:t>se de l</a:t>
            </a:r>
            <a:r>
              <a:rPr lang="fr-FR" sz="1200" b="1" dirty="0">
                <a:solidFill>
                  <a:srgbClr val="E65D02"/>
                </a:solidFill>
              </a:rPr>
              <a:t>u</a:t>
            </a:r>
            <a:r>
              <a:rPr lang="fr-FR" sz="1200" dirty="0">
                <a:solidFill>
                  <a:srgbClr val="E65D02"/>
                </a:solidFill>
              </a:rPr>
              <a:t>tter. </a:t>
            </a:r>
          </a:p>
          <a:p>
            <a:pPr>
              <a:lnSpc>
                <a:spcPct val="150000"/>
              </a:lnSpc>
            </a:pPr>
            <a:r>
              <a:rPr lang="fr-FR" sz="1200" dirty="0">
                <a:solidFill>
                  <a:srgbClr val="E65D02"/>
                </a:solidFill>
              </a:rPr>
              <a:t>3. T</a:t>
            </a:r>
            <a:r>
              <a:rPr lang="fr-FR" sz="1200" b="1" dirty="0">
                <a:solidFill>
                  <a:srgbClr val="E65D02"/>
                </a:solidFill>
              </a:rPr>
              <a:t>ou</a:t>
            </a:r>
            <a:r>
              <a:rPr lang="fr-FR" sz="1200" dirty="0">
                <a:solidFill>
                  <a:srgbClr val="E65D02"/>
                </a:solidFill>
              </a:rPr>
              <a:t>s les ad</a:t>
            </a:r>
            <a:r>
              <a:rPr lang="fr-FR" sz="1200" b="1" dirty="0">
                <a:solidFill>
                  <a:srgbClr val="E65D02"/>
                </a:solidFill>
              </a:rPr>
              <a:t>u</a:t>
            </a:r>
            <a:r>
              <a:rPr lang="fr-FR" sz="1200" dirty="0">
                <a:solidFill>
                  <a:srgbClr val="E65D02"/>
                </a:solidFill>
              </a:rPr>
              <a:t>ltes n</a:t>
            </a:r>
            <a:r>
              <a:rPr lang="fr-FR" sz="1200" b="1" dirty="0">
                <a:solidFill>
                  <a:srgbClr val="E65D02"/>
                </a:solidFill>
              </a:rPr>
              <a:t>ou</a:t>
            </a:r>
            <a:r>
              <a:rPr lang="fr-FR" sz="1200" dirty="0">
                <a:solidFill>
                  <a:srgbClr val="E65D02"/>
                </a:solidFill>
              </a:rPr>
              <a:t>s excl</a:t>
            </a:r>
            <a:r>
              <a:rPr lang="fr-FR" sz="1200" b="1" dirty="0">
                <a:solidFill>
                  <a:srgbClr val="E65D02"/>
                </a:solidFill>
              </a:rPr>
              <a:t>u</a:t>
            </a:r>
            <a:r>
              <a:rPr lang="fr-FR" sz="1200" dirty="0">
                <a:solidFill>
                  <a:srgbClr val="E65D02"/>
                </a:solidFill>
              </a:rPr>
              <a:t>ent au b</a:t>
            </a:r>
            <a:r>
              <a:rPr lang="fr-FR" sz="1200" b="1" dirty="0">
                <a:solidFill>
                  <a:srgbClr val="E65D02"/>
                </a:solidFill>
              </a:rPr>
              <a:t>ou</a:t>
            </a:r>
            <a:r>
              <a:rPr lang="fr-FR" sz="1200" dirty="0">
                <a:solidFill>
                  <a:srgbClr val="E65D02"/>
                </a:solidFill>
              </a:rPr>
              <a:t>lot.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61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4/4</a:t>
            </a:r>
          </a:p>
          <a:p>
            <a:endParaRPr lang="en-GB" b="1" dirty="0"/>
          </a:p>
          <a:p>
            <a:r>
              <a:rPr lang="en-GB" b="1" dirty="0"/>
              <a:t>Transcript:</a:t>
            </a:r>
          </a:p>
          <a:p>
            <a:pPr>
              <a:lnSpc>
                <a:spcPct val="150000"/>
              </a:lnSpc>
            </a:pPr>
            <a:r>
              <a:rPr lang="fr-FR" sz="1200" dirty="0">
                <a:solidFill>
                  <a:srgbClr val="E65D02"/>
                </a:solidFill>
              </a:rPr>
              <a:t>4. Il n’y a personne p</a:t>
            </a:r>
            <a:r>
              <a:rPr lang="fr-FR" sz="1200" b="1" dirty="0">
                <a:solidFill>
                  <a:srgbClr val="E65D02"/>
                </a:solidFill>
              </a:rPr>
              <a:t>ou</a:t>
            </a:r>
            <a:r>
              <a:rPr lang="fr-FR" sz="1200" dirty="0">
                <a:solidFill>
                  <a:srgbClr val="E65D02"/>
                </a:solidFill>
              </a:rPr>
              <a:t>r n</a:t>
            </a:r>
            <a:r>
              <a:rPr lang="fr-FR" sz="1200" b="1" dirty="0">
                <a:solidFill>
                  <a:srgbClr val="E65D02"/>
                </a:solidFill>
              </a:rPr>
              <a:t>ou</a:t>
            </a:r>
            <a:r>
              <a:rPr lang="fr-FR" sz="1200" dirty="0">
                <a:solidFill>
                  <a:srgbClr val="E65D02"/>
                </a:solidFill>
              </a:rPr>
              <a:t>s enc</a:t>
            </a:r>
            <a:r>
              <a:rPr lang="fr-FR" sz="1200" b="1" dirty="0">
                <a:solidFill>
                  <a:srgbClr val="E65D02"/>
                </a:solidFill>
              </a:rPr>
              <a:t>ou</a:t>
            </a:r>
            <a:r>
              <a:rPr lang="fr-FR" sz="1200" dirty="0">
                <a:solidFill>
                  <a:srgbClr val="E65D02"/>
                </a:solidFill>
              </a:rPr>
              <a:t>rager. </a:t>
            </a:r>
          </a:p>
          <a:p>
            <a:pPr>
              <a:lnSpc>
                <a:spcPct val="150000"/>
              </a:lnSpc>
            </a:pPr>
            <a:r>
              <a:rPr lang="fr-FR" sz="1200" dirty="0">
                <a:solidFill>
                  <a:srgbClr val="E65D02"/>
                </a:solidFill>
              </a:rPr>
              <a:t>5. T</a:t>
            </a:r>
            <a:r>
              <a:rPr lang="fr-FR" sz="1200" b="1" dirty="0">
                <a:solidFill>
                  <a:srgbClr val="E65D02"/>
                </a:solidFill>
              </a:rPr>
              <a:t>ou</a:t>
            </a:r>
            <a:r>
              <a:rPr lang="fr-FR" sz="1200" dirty="0">
                <a:solidFill>
                  <a:srgbClr val="E65D02"/>
                </a:solidFill>
              </a:rPr>
              <a:t>t le monde ref</a:t>
            </a:r>
            <a:r>
              <a:rPr lang="fr-FR" sz="1200" b="1" dirty="0">
                <a:solidFill>
                  <a:srgbClr val="E65D02"/>
                </a:solidFill>
              </a:rPr>
              <a:t>u</a:t>
            </a:r>
            <a:r>
              <a:rPr lang="fr-FR" sz="1200" dirty="0">
                <a:solidFill>
                  <a:srgbClr val="E65D02"/>
                </a:solidFill>
              </a:rPr>
              <a:t>se de n</a:t>
            </a:r>
            <a:r>
              <a:rPr lang="fr-FR" sz="1200" b="1" dirty="0">
                <a:solidFill>
                  <a:srgbClr val="E65D02"/>
                </a:solidFill>
              </a:rPr>
              <a:t>ou</a:t>
            </a:r>
            <a:r>
              <a:rPr lang="fr-FR" sz="1200" dirty="0">
                <a:solidFill>
                  <a:srgbClr val="E65D02"/>
                </a:solidFill>
              </a:rPr>
              <a:t>s s</a:t>
            </a:r>
            <a:r>
              <a:rPr lang="fr-FR" sz="1200" b="1" dirty="0">
                <a:solidFill>
                  <a:srgbClr val="E65D02"/>
                </a:solidFill>
              </a:rPr>
              <a:t>ou</a:t>
            </a:r>
            <a:r>
              <a:rPr lang="fr-FR" sz="1200" dirty="0">
                <a:solidFill>
                  <a:srgbClr val="E65D02"/>
                </a:solidFill>
              </a:rPr>
              <a:t>tenir. </a:t>
            </a:r>
          </a:p>
          <a:p>
            <a:pPr>
              <a:lnSpc>
                <a:spcPct val="150000"/>
              </a:lnSpc>
            </a:pPr>
            <a:r>
              <a:rPr lang="fr-FR" sz="1200" dirty="0">
                <a:solidFill>
                  <a:srgbClr val="E65D02"/>
                </a:solidFill>
              </a:rPr>
              <a:t>6. Ce stage n’est pas d</a:t>
            </a:r>
            <a:r>
              <a:rPr lang="fr-FR" sz="1200" b="1" dirty="0">
                <a:solidFill>
                  <a:srgbClr val="E65D02"/>
                </a:solidFill>
              </a:rPr>
              <a:t>u</a:t>
            </a:r>
            <a:r>
              <a:rPr lang="fr-FR" sz="1200" dirty="0">
                <a:solidFill>
                  <a:srgbClr val="E65D02"/>
                </a:solidFill>
              </a:rPr>
              <a:t> t</a:t>
            </a:r>
            <a:r>
              <a:rPr lang="fr-FR" sz="1200" b="1" dirty="0">
                <a:solidFill>
                  <a:srgbClr val="E65D02"/>
                </a:solidFill>
              </a:rPr>
              <a:t>ou</a:t>
            </a:r>
            <a:r>
              <a:rPr lang="fr-FR" sz="1200" dirty="0">
                <a:solidFill>
                  <a:srgbClr val="E65D02"/>
                </a:solidFill>
              </a:rPr>
              <a:t>t </a:t>
            </a:r>
            <a:r>
              <a:rPr lang="fr-FR" sz="1200" b="1" dirty="0">
                <a:solidFill>
                  <a:srgbClr val="E65D02"/>
                </a:solidFill>
              </a:rPr>
              <a:t>u</a:t>
            </a:r>
            <a:r>
              <a:rPr lang="fr-FR" sz="1200" dirty="0">
                <a:solidFill>
                  <a:srgbClr val="E65D02"/>
                </a:solidFill>
              </a:rPr>
              <a:t>tile.  </a:t>
            </a:r>
          </a:p>
          <a:p>
            <a:endParaRPr lang="en-GB"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r>
              <a:rPr lang="en-US" b="1" dirty="0"/>
              <a:t>DIFFERENTIATION: This is a more challenging version of the task. The next slide provides the English for each gap for students who may need more support.</a:t>
            </a:r>
          </a:p>
          <a:p>
            <a:endParaRPr lang="en-US" b="1" dirty="0"/>
          </a:p>
          <a:p>
            <a:r>
              <a:rPr lang="en-US" b="1" dirty="0"/>
              <a:t>Aim: </a:t>
            </a:r>
            <a:r>
              <a:rPr lang="en-US" b="0" dirty="0"/>
              <a:t>Written production of new vocabulary. Reading comprehension.</a:t>
            </a:r>
          </a:p>
          <a:p>
            <a:endParaRPr lang="en-US" b="1" dirty="0"/>
          </a:p>
          <a:p>
            <a:r>
              <a:rPr lang="en-US" b="1" dirty="0"/>
              <a:t>Procedure:</a:t>
            </a:r>
          </a:p>
          <a:p>
            <a:pPr marL="0" indent="0">
              <a:buNone/>
            </a:pPr>
            <a:r>
              <a:rPr lang="en-US" b="0" dirty="0"/>
              <a:t>1. Students read the sentences and fill the gaps with an appropriate word from the pool of distractors at the bottom of the slide.</a:t>
            </a:r>
          </a:p>
          <a:p>
            <a:pPr marL="0" indent="0">
              <a:buNone/>
            </a:pPr>
            <a:r>
              <a:rPr lang="en-US" b="0" dirty="0"/>
              <a:t>2. Elicit answers chorally.</a:t>
            </a:r>
          </a:p>
          <a:p>
            <a:pPr marL="0" indent="0">
              <a:buNone/>
            </a:pPr>
            <a:r>
              <a:rPr lang="en-US" b="0" dirty="0"/>
              <a:t>3. Answers appear on clicks.</a:t>
            </a:r>
          </a:p>
          <a:p>
            <a:pPr marL="228600" indent="-228600">
              <a:buAutoNum type="arabicPeriod"/>
            </a:pPr>
            <a:endParaRPr lang="en-US" b="0" dirty="0"/>
          </a:p>
          <a:p>
            <a:pPr marL="0" indent="0">
              <a:buNone/>
            </a:pPr>
            <a:r>
              <a:rPr lang="en-US" b="0" dirty="0"/>
              <a:t>N.B. The positions of </a:t>
            </a:r>
            <a:r>
              <a:rPr lang="en-US" b="0" i="1" dirty="0" err="1"/>
              <a:t>actif</a:t>
            </a:r>
            <a:r>
              <a:rPr lang="en-US" b="0" i="1" dirty="0"/>
              <a:t> </a:t>
            </a:r>
            <a:r>
              <a:rPr lang="en-US" b="0" i="0" dirty="0"/>
              <a:t>and </a:t>
            </a:r>
            <a:r>
              <a:rPr lang="en-US" b="0" i="1" dirty="0"/>
              <a:t>sportif</a:t>
            </a:r>
            <a:r>
              <a:rPr lang="en-US" b="0" i="0" dirty="0"/>
              <a:t> are interchangeable. Students may need a reminder that when using two post-nominal adjectives with </a:t>
            </a:r>
            <a:r>
              <a:rPr lang="en-US" b="0" i="1" dirty="0"/>
              <a:t>et</a:t>
            </a:r>
            <a:r>
              <a:rPr lang="en-US" b="0" i="0" dirty="0"/>
              <a:t>, it doesn’t matter which way round they go.</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40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DIFFERENTIATION: This slide provides the English for each gap for students who may need more support. The previous slide is a more challenging version of the task.</a:t>
            </a:r>
          </a:p>
          <a:p>
            <a:endParaRPr lang="en-US" b="1" dirty="0"/>
          </a:p>
          <a:p>
            <a:r>
              <a:rPr lang="en-US" b="1" dirty="0"/>
              <a:t>Aim: </a:t>
            </a:r>
            <a:r>
              <a:rPr lang="en-US" b="0" dirty="0"/>
              <a:t>Written production of new vocabulary</a:t>
            </a:r>
          </a:p>
          <a:p>
            <a:endParaRPr lang="en-US" b="1" dirty="0"/>
          </a:p>
          <a:p>
            <a:r>
              <a:rPr lang="en-US" b="1" dirty="0"/>
              <a:t>Procedure:</a:t>
            </a:r>
          </a:p>
          <a:p>
            <a:pPr marL="0" indent="0">
              <a:buNone/>
            </a:pPr>
            <a:r>
              <a:rPr lang="en-US" b="0" dirty="0"/>
              <a:t>1. Students read the sentences and replace the English word with a French words from the pool of distractors at the bottom of the slide.</a:t>
            </a:r>
          </a:p>
          <a:p>
            <a:pPr marL="0" indent="0">
              <a:buNone/>
            </a:pPr>
            <a:r>
              <a:rPr lang="en-US" b="0" dirty="0"/>
              <a:t>2. Elicit answers chorally.</a:t>
            </a:r>
          </a:p>
          <a:p>
            <a:pPr marL="0" indent="0">
              <a:buNone/>
            </a:pPr>
            <a:r>
              <a:rPr lang="en-US" b="0" dirty="0"/>
              <a:t>3. Answers appear on clicks.</a:t>
            </a:r>
          </a:p>
          <a:p>
            <a:pPr marL="228600" indent="-228600">
              <a:buAutoNum type="arabicPeriod"/>
            </a:pPr>
            <a:endParaRPr lang="en-US" b="0" dirty="0"/>
          </a:p>
          <a:p>
            <a:pPr marL="0" indent="0">
              <a:buNone/>
            </a:pPr>
            <a:r>
              <a:rPr lang="en-US" b="0" dirty="0"/>
              <a:t>N.B. The positions of </a:t>
            </a:r>
            <a:r>
              <a:rPr lang="en-US" b="0" i="1" dirty="0" err="1"/>
              <a:t>actif</a:t>
            </a:r>
            <a:r>
              <a:rPr lang="en-US" b="0" i="1" dirty="0"/>
              <a:t> </a:t>
            </a:r>
            <a:r>
              <a:rPr lang="en-US" b="0" i="0" dirty="0"/>
              <a:t>and </a:t>
            </a:r>
            <a:r>
              <a:rPr lang="en-US" b="0" i="1" dirty="0"/>
              <a:t>sportif</a:t>
            </a:r>
            <a:r>
              <a:rPr lang="en-US" b="0" i="0" dirty="0"/>
              <a:t> are interchangeable. Students may need a reminder that when using two post-nominal adjectives with </a:t>
            </a:r>
            <a:r>
              <a:rPr lang="en-US" b="0" i="1" dirty="0"/>
              <a:t>et</a:t>
            </a:r>
            <a:r>
              <a:rPr lang="en-US" b="0" i="0" dirty="0"/>
              <a:t>, it doesn’t matter which way round they go.</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203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forms and usage of the third person plural forms of </a:t>
            </a:r>
            <a:r>
              <a:rPr lang="en-US" b="0" i="0" dirty="0"/>
              <a:t>modal verbs</a:t>
            </a:r>
            <a:r>
              <a:rPr lang="en-US" b="0" i="1" dirty="0"/>
              <a:t>.</a:t>
            </a:r>
            <a:endParaRPr lang="en-US" b="0" dirty="0"/>
          </a:p>
          <a:p>
            <a:endParaRPr lang="en-US" b="1" dirty="0"/>
          </a:p>
          <a:p>
            <a:r>
              <a:rPr lang="en-US" b="1" dirty="0"/>
              <a:t>Procedure:</a:t>
            </a:r>
          </a:p>
          <a:p>
            <a:r>
              <a:rPr lang="en-US" b="0" dirty="0"/>
              <a:t>1. Recap the </a:t>
            </a:r>
            <a:r>
              <a:rPr lang="en-US" b="0" i="1" dirty="0"/>
              <a:t>nous</a:t>
            </a:r>
            <a:r>
              <a:rPr lang="en-US" b="0" i="0" dirty="0"/>
              <a:t> and </a:t>
            </a:r>
            <a:r>
              <a:rPr lang="en-US" b="0" i="1" dirty="0" err="1"/>
              <a:t>vous</a:t>
            </a:r>
            <a:r>
              <a:rPr lang="en-US" b="0" i="0" dirty="0"/>
              <a:t> forms of the modal verbs. Present the formula for the formation of </a:t>
            </a:r>
            <a:r>
              <a:rPr lang="en-US" b="0" i="1" dirty="0"/>
              <a:t>devoir</a:t>
            </a:r>
            <a:r>
              <a:rPr lang="en-US" b="0" i="0" dirty="0"/>
              <a:t> and elicit the </a:t>
            </a:r>
            <a:r>
              <a:rPr lang="en-US" b="0" i="1" dirty="0"/>
              <a:t>nous </a:t>
            </a:r>
            <a:r>
              <a:rPr lang="en-US" b="0" i="0" dirty="0"/>
              <a:t>and </a:t>
            </a:r>
            <a:r>
              <a:rPr lang="en-US" b="0" i="1" dirty="0" err="1"/>
              <a:t>vous</a:t>
            </a:r>
            <a:r>
              <a:rPr lang="en-US" b="0" i="1" dirty="0"/>
              <a:t> </a:t>
            </a:r>
            <a:r>
              <a:rPr lang="en-US" b="0" i="0" dirty="0"/>
              <a:t>forms of the other modal verbs from students.</a:t>
            </a:r>
            <a:endParaRPr lang="en-US" b="0" dirty="0"/>
          </a:p>
          <a:p>
            <a:r>
              <a:rPr lang="en-US" b="0" dirty="0"/>
              <a:t>2. Introduce the </a:t>
            </a:r>
            <a:r>
              <a:rPr lang="en-US" b="0" i="1" dirty="0" err="1"/>
              <a:t>ils</a:t>
            </a:r>
            <a:r>
              <a:rPr lang="en-US" b="0" i="1" dirty="0"/>
              <a:t>/</a:t>
            </a:r>
            <a:r>
              <a:rPr lang="en-US" b="0" i="1" dirty="0" err="1"/>
              <a:t>elles</a:t>
            </a:r>
            <a:r>
              <a:rPr lang="en-US" b="0" i="0" dirty="0"/>
              <a:t> form of the modal verbs, drawing attention to the stem changes and pronunciation.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266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singular </a:t>
            </a:r>
            <a:r>
              <a:rPr lang="en-US" b="0" i="1" dirty="0"/>
              <a:t>il doit</a:t>
            </a:r>
            <a:r>
              <a:rPr lang="en-US" b="0" i="0" dirty="0"/>
              <a:t> + infinitive and plural </a:t>
            </a:r>
            <a:r>
              <a:rPr lang="en-US" b="0" i="1" dirty="0" err="1"/>
              <a:t>ils</a:t>
            </a:r>
            <a:r>
              <a:rPr lang="en-US" b="0" i="1" dirty="0"/>
              <a:t> </a:t>
            </a:r>
            <a:r>
              <a:rPr lang="en-US" b="0" i="1" dirty="0" err="1"/>
              <a:t>doivent</a:t>
            </a:r>
            <a:r>
              <a:rPr lang="en-US" b="0" i="1" dirty="0"/>
              <a:t> + </a:t>
            </a:r>
            <a:r>
              <a:rPr lang="en-US" b="0" i="0" dirty="0"/>
              <a:t>infinitive and connecting these with meaning (what one male person must do and what a group of male or mixed-gender people must do.)</a:t>
            </a:r>
            <a:endParaRPr lang="en-US" b="1" dirty="0"/>
          </a:p>
          <a:p>
            <a:endParaRPr lang="en-US" b="1" dirty="0"/>
          </a:p>
          <a:p>
            <a:r>
              <a:rPr lang="en-US" b="1" dirty="0"/>
              <a:t>Procedure:</a:t>
            </a:r>
          </a:p>
          <a:p>
            <a:r>
              <a:rPr lang="en-US" b="0" dirty="0"/>
              <a:t>1. Click to play the audio. Nothing is obscured as </a:t>
            </a:r>
            <a:r>
              <a:rPr lang="en-US" b="0" i="1" dirty="0"/>
              <a:t>il </a:t>
            </a:r>
            <a:r>
              <a:rPr lang="en-US" b="0" i="0" dirty="0"/>
              <a:t>and </a:t>
            </a:r>
            <a:r>
              <a:rPr lang="en-US" b="0" i="1" dirty="0" err="1"/>
              <a:t>ils</a:t>
            </a:r>
            <a:r>
              <a:rPr lang="en-US" b="0" i="1" dirty="0"/>
              <a:t> </a:t>
            </a:r>
            <a:r>
              <a:rPr lang="en-US" b="0" i="0" dirty="0"/>
              <a:t>sound identical before the d-.</a:t>
            </a:r>
            <a:endParaRPr lang="en-US" b="0" dirty="0"/>
          </a:p>
          <a:p>
            <a:r>
              <a:rPr lang="en-US" b="0" dirty="0"/>
              <a:t>2. Students listen to the verb form and tick whether they think it refers to what </a:t>
            </a:r>
            <a:r>
              <a:rPr lang="en-US" b="0" i="1" dirty="0"/>
              <a:t>le </a:t>
            </a:r>
            <a:r>
              <a:rPr lang="en-US" b="0" i="1" dirty="0" err="1"/>
              <a:t>directeur</a:t>
            </a:r>
            <a:r>
              <a:rPr lang="en-US" b="0" i="1" dirty="0"/>
              <a:t> (il)</a:t>
            </a:r>
            <a:r>
              <a:rPr lang="en-US" b="0" i="0" dirty="0"/>
              <a:t> must do or what </a:t>
            </a:r>
            <a:r>
              <a:rPr lang="en-US" b="0" i="1" dirty="0"/>
              <a:t>les </a:t>
            </a:r>
            <a:r>
              <a:rPr lang="en-US" b="0" i="1" dirty="0" err="1"/>
              <a:t>coll</a:t>
            </a:r>
            <a:r>
              <a:rPr lang="en-US" b="0" i="1" dirty="0" err="1">
                <a:latin typeface="Arial" panose="020B0604020202020204" pitchFamily="34" charset="0"/>
                <a:cs typeface="Arial" panose="020B0604020202020204" pitchFamily="34" charset="0"/>
              </a:rPr>
              <a:t>ègues</a:t>
            </a:r>
            <a:r>
              <a:rPr lang="en-US" b="0" i="1" dirty="0">
                <a:latin typeface="Arial" panose="020B0604020202020204" pitchFamily="34" charset="0"/>
                <a:cs typeface="Arial" panose="020B0604020202020204" pitchFamily="34" charset="0"/>
              </a:rPr>
              <a:t> (</a:t>
            </a:r>
            <a:r>
              <a:rPr lang="en-US" b="0" i="1" dirty="0" err="1">
                <a:latin typeface="Arial" panose="020B0604020202020204" pitchFamily="34" charset="0"/>
                <a:cs typeface="Arial" panose="020B0604020202020204" pitchFamily="34" charset="0"/>
              </a:rPr>
              <a:t>ils</a:t>
            </a:r>
            <a:r>
              <a:rPr lang="en-US" b="0" i="1" dirty="0">
                <a:latin typeface="Arial" panose="020B0604020202020204" pitchFamily="34" charset="0"/>
                <a:cs typeface="Arial" panose="020B0604020202020204" pitchFamily="34" charset="0"/>
              </a:rPr>
              <a:t>)</a:t>
            </a:r>
            <a:r>
              <a:rPr lang="en-US" b="0" i="0" dirty="0">
                <a:latin typeface="Arial" panose="020B0604020202020204" pitchFamily="34" charset="0"/>
                <a:cs typeface="Arial" panose="020B0604020202020204" pitchFamily="34" charset="0"/>
              </a:rPr>
              <a:t> must do. Note the liaison between the short form </a:t>
            </a:r>
            <a:r>
              <a:rPr lang="en-US" b="0" i="1" dirty="0">
                <a:latin typeface="Arial" panose="020B0604020202020204" pitchFamily="34" charset="0"/>
                <a:cs typeface="Arial" panose="020B0604020202020204" pitchFamily="34" charset="0"/>
              </a:rPr>
              <a:t>doit </a:t>
            </a:r>
            <a:r>
              <a:rPr lang="en-US" b="0" i="0" dirty="0">
                <a:latin typeface="Arial" panose="020B0604020202020204" pitchFamily="34" charset="0"/>
                <a:cs typeface="Arial" panose="020B0604020202020204" pitchFamily="34" charset="0"/>
              </a:rPr>
              <a:t>and following vowels in 2. and 8. Teachers may wish to remind students of –t liaison, and practice using a few short phrases (e.g. </a:t>
            </a:r>
            <a:r>
              <a:rPr lang="en-US" b="0" i="1" dirty="0">
                <a:latin typeface="Arial" panose="020B0604020202020204" pitchFamily="34" charset="0"/>
                <a:cs typeface="Arial" panose="020B0604020202020204" pitchFamily="34" charset="0"/>
              </a:rPr>
              <a:t>il doit </a:t>
            </a:r>
            <a:r>
              <a:rPr lang="en-US" b="0" i="1" dirty="0" err="1">
                <a:latin typeface="Arial" panose="020B0604020202020204" pitchFamily="34" charset="0"/>
                <a:cs typeface="Arial" panose="020B0604020202020204" pitchFamily="34" charset="0"/>
              </a:rPr>
              <a:t>envoyer</a:t>
            </a:r>
            <a:r>
              <a:rPr lang="en-US" b="0" i="1" dirty="0">
                <a:latin typeface="Arial" panose="020B0604020202020204" pitchFamily="34" charset="0"/>
                <a:cs typeface="Arial" panose="020B0604020202020204" pitchFamily="34" charset="0"/>
              </a:rPr>
              <a:t>, il doit </a:t>
            </a:r>
            <a:r>
              <a:rPr lang="en-US" b="0" i="1" dirty="0" err="1">
                <a:latin typeface="Arial" panose="020B0604020202020204" pitchFamily="34" charset="0"/>
                <a:cs typeface="Arial" panose="020B0604020202020204" pitchFamily="34" charset="0"/>
              </a:rPr>
              <a:t>utiliser</a:t>
            </a:r>
            <a:r>
              <a:rPr lang="en-US" b="0" i="1" dirty="0">
                <a:latin typeface="Arial" panose="020B0604020202020204" pitchFamily="34" charset="0"/>
                <a:cs typeface="Arial" panose="020B0604020202020204" pitchFamily="34" charset="0"/>
              </a:rPr>
              <a:t>, il doit arriver</a:t>
            </a:r>
            <a:r>
              <a:rPr lang="en-US" b="0" i="0" dirty="0">
                <a:latin typeface="Arial" panose="020B0604020202020204" pitchFamily="34" charset="0"/>
                <a:cs typeface="Arial" panose="020B0604020202020204" pitchFamily="34" charset="0"/>
              </a:rPr>
              <a:t>)</a:t>
            </a:r>
            <a:endParaRPr lang="en-US" b="0" dirty="0"/>
          </a:p>
          <a:p>
            <a:r>
              <a:rPr lang="en-US" b="0" dirty="0"/>
              <a:t>3. Students listen again and note in English what everyone must do.</a:t>
            </a:r>
          </a:p>
          <a:p>
            <a:r>
              <a:rPr lang="en-US" b="0" dirty="0"/>
              <a:t>4. Click to reveal answers.</a:t>
            </a:r>
          </a:p>
          <a:p>
            <a:endParaRPr lang="en-US" b="0" dirty="0"/>
          </a:p>
          <a:p>
            <a:r>
              <a:rPr lang="en-US" b="1" dirty="0"/>
              <a:t>Transcript:</a:t>
            </a:r>
          </a:p>
          <a:p>
            <a:pPr marL="0" indent="0">
              <a:buNone/>
            </a:pPr>
            <a:r>
              <a:rPr lang="en-US" b="0" dirty="0"/>
              <a:t>1. </a:t>
            </a:r>
            <a:r>
              <a:rPr lang="en-US" b="0" dirty="0" err="1"/>
              <a:t>Ils</a:t>
            </a:r>
            <a:r>
              <a:rPr lang="en-US" b="0" dirty="0"/>
              <a:t> </a:t>
            </a:r>
            <a:r>
              <a:rPr lang="en-US" b="0" dirty="0" err="1"/>
              <a:t>doivent</a:t>
            </a:r>
            <a:r>
              <a:rPr lang="en-US" b="0" dirty="0"/>
              <a:t> lire </a:t>
            </a:r>
            <a:r>
              <a:rPr lang="en-US" b="0" dirty="0" err="1"/>
              <a:t>plusieurs</a:t>
            </a:r>
            <a:r>
              <a:rPr lang="en-US" b="0" dirty="0"/>
              <a:t> </a:t>
            </a:r>
            <a:r>
              <a:rPr lang="en-US" b="0" dirty="0" err="1"/>
              <a:t>journaux</a:t>
            </a:r>
            <a:r>
              <a:rPr lang="en-US" b="0" dirty="0"/>
              <a:t> </a:t>
            </a:r>
            <a:r>
              <a:rPr lang="en-US" b="0" dirty="0" err="1"/>
              <a:t>locaux</a:t>
            </a:r>
            <a:r>
              <a:rPr lang="en-US" b="0" dirty="0"/>
              <a:t>.</a:t>
            </a:r>
          </a:p>
          <a:p>
            <a:pPr marL="0" indent="0">
              <a:buNone/>
            </a:pPr>
            <a:r>
              <a:rPr lang="en-US" b="0" dirty="0"/>
              <a:t>2. Il doit </a:t>
            </a:r>
            <a:r>
              <a:rPr lang="en-US" b="0" dirty="0" err="1"/>
              <a:t>organiser</a:t>
            </a:r>
            <a:r>
              <a:rPr lang="en-US" b="0" dirty="0"/>
              <a:t> le bureau.</a:t>
            </a:r>
          </a:p>
          <a:p>
            <a:pPr marL="0" indent="0">
              <a:buNone/>
            </a:pPr>
            <a:r>
              <a:rPr lang="en-US" b="0" dirty="0"/>
              <a:t>3. Il doit </a:t>
            </a:r>
            <a:r>
              <a:rPr lang="en-US" b="0" dirty="0" err="1"/>
              <a:t>gérer</a:t>
            </a:r>
            <a:r>
              <a:rPr lang="en-US" b="0" dirty="0"/>
              <a:t> </a:t>
            </a:r>
            <a:r>
              <a:rPr lang="en-US" b="0" dirty="0" err="1"/>
              <a:t>plusieurs</a:t>
            </a:r>
            <a:r>
              <a:rPr lang="en-US" b="0" dirty="0"/>
              <a:t> stages.</a:t>
            </a:r>
          </a:p>
          <a:p>
            <a:pPr marL="0" indent="0">
              <a:buNone/>
            </a:pPr>
            <a:r>
              <a:rPr lang="en-US" b="0" dirty="0"/>
              <a:t>4. </a:t>
            </a:r>
            <a:r>
              <a:rPr lang="en-US" b="0" dirty="0" err="1"/>
              <a:t>Ils</a:t>
            </a:r>
            <a:r>
              <a:rPr lang="en-US" b="0" dirty="0"/>
              <a:t> </a:t>
            </a:r>
            <a:r>
              <a:rPr lang="en-US" b="0" dirty="0" err="1"/>
              <a:t>doivent</a:t>
            </a:r>
            <a:r>
              <a:rPr lang="en-US" b="0" dirty="0"/>
              <a:t> </a:t>
            </a:r>
            <a:r>
              <a:rPr lang="en-US" b="0" dirty="0" err="1"/>
              <a:t>emprunter</a:t>
            </a:r>
            <a:r>
              <a:rPr lang="en-US" b="0" dirty="0"/>
              <a:t> des livres.</a:t>
            </a:r>
          </a:p>
          <a:p>
            <a:pPr marL="0" indent="0">
              <a:buNone/>
            </a:pPr>
            <a:r>
              <a:rPr lang="en-US" b="0" dirty="0"/>
              <a:t>5. </a:t>
            </a:r>
            <a:r>
              <a:rPr lang="en-US" b="0" dirty="0" err="1"/>
              <a:t>Ils</a:t>
            </a:r>
            <a:r>
              <a:rPr lang="en-US" b="0" dirty="0"/>
              <a:t> </a:t>
            </a:r>
            <a:r>
              <a:rPr lang="en-US" b="0" dirty="0" err="1"/>
              <a:t>doivent</a:t>
            </a:r>
            <a:r>
              <a:rPr lang="en-US" b="0" dirty="0"/>
              <a:t> </a:t>
            </a:r>
            <a:r>
              <a:rPr lang="en-US" b="0" dirty="0" err="1"/>
              <a:t>écrire</a:t>
            </a:r>
            <a:r>
              <a:rPr lang="en-US" b="0" dirty="0"/>
              <a:t> des </a:t>
            </a:r>
            <a:r>
              <a:rPr lang="en-US" b="0" dirty="0" err="1"/>
              <a:t>lettres</a:t>
            </a:r>
            <a:r>
              <a:rPr lang="en-US" b="0" dirty="0"/>
              <a:t>.</a:t>
            </a:r>
          </a:p>
          <a:p>
            <a:pPr marL="0" indent="0">
              <a:buNone/>
            </a:pPr>
            <a:r>
              <a:rPr lang="en-US" b="0" dirty="0"/>
              <a:t>6. Il doit </a:t>
            </a:r>
            <a:r>
              <a:rPr lang="en-US" b="0" dirty="0" err="1"/>
              <a:t>travailler</a:t>
            </a:r>
            <a:r>
              <a:rPr lang="en-US" b="0" dirty="0"/>
              <a:t> les </a:t>
            </a:r>
            <a:r>
              <a:rPr lang="en-US" b="0" dirty="0" err="1"/>
              <a:t>samedis</a:t>
            </a:r>
            <a:r>
              <a:rPr lang="en-US" b="0" dirty="0"/>
              <a:t>.</a:t>
            </a:r>
          </a:p>
          <a:p>
            <a:pPr marL="0" indent="0">
              <a:buNone/>
            </a:pPr>
            <a:endParaRPr lang="en-US" b="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kumimoji="0" lang="en-GB" sz="1200" b="0" i="0" u="none" strike="noStrike" kern="1200" cap="none" spc="0" normalizeH="0" baseline="0" dirty="0" err="1">
                <a:ln>
                  <a:noFill/>
                </a:ln>
                <a:solidFill>
                  <a:prstClr val="white"/>
                </a:solidFill>
                <a:effectLst/>
                <a:uLnTx/>
                <a:uFillTx/>
                <a:latin typeface="+mn-lt"/>
                <a:ea typeface="+mn-ea"/>
                <a:cs typeface="+mn-cs"/>
              </a:rPr>
              <a:t>rôle</a:t>
            </a:r>
            <a:r>
              <a:rPr kumimoji="0" lang="en-GB" sz="1200" b="0" i="0" u="none" strike="noStrike" kern="1200" cap="none" spc="0" normalizeH="0" baseline="0" dirty="0">
                <a:ln>
                  <a:noFill/>
                </a:ln>
                <a:solidFill>
                  <a:prstClr val="white"/>
                </a:solidFill>
                <a:effectLst/>
                <a:uLnTx/>
                <a:uFillTx/>
                <a:latin typeface="+mn-lt"/>
                <a:ea typeface="+mn-ea"/>
                <a:cs typeface="+mn-cs"/>
              </a:rPr>
              <a:t> </a:t>
            </a:r>
            <a:r>
              <a:rPr lang="en-GB" baseline="0" dirty="0"/>
              <a:t>[371], </a:t>
            </a:r>
            <a:r>
              <a:rPr kumimoji="0" lang="en-GB" sz="1200" b="0" i="0" u="none" strike="noStrike" kern="1200" cap="none" spc="0" normalizeH="0" baseline="0" dirty="0" err="1">
                <a:ln>
                  <a:noFill/>
                </a:ln>
                <a:solidFill>
                  <a:prstClr val="white"/>
                </a:solidFill>
                <a:effectLst/>
                <a:uLnTx/>
                <a:uFillTx/>
                <a:latin typeface="+mn-lt"/>
                <a:ea typeface="+mn-ea"/>
                <a:cs typeface="+mn-cs"/>
              </a:rPr>
              <a:t>détail</a:t>
            </a:r>
            <a:r>
              <a:rPr kumimoji="0" lang="en-GB" sz="1200" b="0" i="0" u="none" strike="noStrike" kern="1200" cap="none" spc="0" normalizeH="0" baseline="0" dirty="0">
                <a:ln>
                  <a:noFill/>
                </a:ln>
                <a:solidFill>
                  <a:prstClr val="white"/>
                </a:solidFill>
                <a:effectLst/>
                <a:uLnTx/>
                <a:uFillTx/>
                <a:latin typeface="+mn-lt"/>
                <a:ea typeface="+mn-ea"/>
                <a:cs typeface="+mn-cs"/>
              </a:rPr>
              <a:t> </a:t>
            </a:r>
            <a:r>
              <a:rPr lang="en-GB" baseline="0" dirty="0"/>
              <a:t>[318]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24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r>
              <a:rPr lang="en-US" b="0" dirty="0"/>
              <a:t>. This is slide </a:t>
            </a:r>
            <a:r>
              <a:rPr lang="en-US" b="1" dirty="0"/>
              <a:t>1/2</a:t>
            </a:r>
            <a:r>
              <a:rPr lang="en-US" b="0" dirty="0"/>
              <a:t>.</a:t>
            </a:r>
          </a:p>
          <a:p>
            <a:endParaRPr lang="en-US" b="1" dirty="0"/>
          </a:p>
          <a:p>
            <a:r>
              <a:rPr lang="en-US" b="1" dirty="0"/>
              <a:t>Aim: </a:t>
            </a:r>
            <a:r>
              <a:rPr lang="en-US" b="0" dirty="0"/>
              <a:t>Written recognition of plural forms of modal verbs and connecting these with meaning; French to English translation.</a:t>
            </a:r>
            <a:endParaRPr lang="en-US" b="1" dirty="0"/>
          </a:p>
          <a:p>
            <a:endParaRPr lang="en-US" b="1" dirty="0"/>
          </a:p>
          <a:p>
            <a:r>
              <a:rPr lang="en-US" b="1" dirty="0"/>
              <a:t>Procedure:</a:t>
            </a:r>
          </a:p>
          <a:p>
            <a:r>
              <a:rPr lang="en-US" b="0" dirty="0"/>
              <a:t>1. Students write 1-15 and </a:t>
            </a:r>
            <a:r>
              <a:rPr lang="en-US" b="0" i="1" dirty="0"/>
              <a:t>nous</a:t>
            </a:r>
            <a:r>
              <a:rPr lang="en-US" b="0" i="0" dirty="0"/>
              <a:t>, </a:t>
            </a:r>
            <a:r>
              <a:rPr lang="en-US" b="0" i="1" dirty="0" err="1"/>
              <a:t>vous</a:t>
            </a:r>
            <a:r>
              <a:rPr lang="en-US" b="0" i="0" dirty="0"/>
              <a:t>, or </a:t>
            </a:r>
            <a:r>
              <a:rPr lang="en-US" b="0" i="1" dirty="0" err="1"/>
              <a:t>ils</a:t>
            </a:r>
            <a:r>
              <a:rPr lang="en-US" b="0" i="1" dirty="0"/>
              <a:t>.</a:t>
            </a:r>
            <a:endParaRPr lang="en-US" b="0" dirty="0"/>
          </a:p>
          <a:p>
            <a:r>
              <a:rPr lang="en-US" b="0" dirty="0"/>
              <a:t>2. Click to reveal answers. Choral repetition of each modal verbs form to practice pronunciation.</a:t>
            </a:r>
          </a:p>
          <a:p>
            <a:r>
              <a:rPr lang="en-US" b="0" dirty="0"/>
              <a:t>3. Students translate interview into English.</a:t>
            </a:r>
          </a:p>
          <a:p>
            <a:r>
              <a:rPr lang="en-US" b="0" dirty="0"/>
              <a:t>4. Check answers with suggested translation on the next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interview [3186],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motivation [3522], poser [218]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561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r>
              <a:rPr lang="en-US" b="0" dirty="0"/>
              <a:t>.</a:t>
            </a:r>
          </a:p>
          <a:p>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71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Aim: </a:t>
            </a:r>
            <a:r>
              <a:rPr lang="en-US" b="0" dirty="0"/>
              <a:t>Revising negation in two-verb structures with modal verbs. </a:t>
            </a:r>
            <a:endParaRPr lang="en-US" b="0" i="1" dirty="0"/>
          </a:p>
          <a:p>
            <a:endParaRPr lang="en-US" b="0" i="1" dirty="0"/>
          </a:p>
          <a:p>
            <a:r>
              <a:rPr lang="en-US" b="1" dirty="0"/>
              <a:t>Procedure:</a:t>
            </a:r>
          </a:p>
          <a:p>
            <a:pPr marL="228600" indent="-228600">
              <a:buAutoNum type="arabicPeriod"/>
            </a:pPr>
            <a:r>
              <a:rPr lang="en-US" b="0" dirty="0"/>
              <a:t>Recap the </a:t>
            </a:r>
            <a:r>
              <a:rPr lang="en-US" b="0" i="0" dirty="0"/>
              <a:t>negation in two-verb structures with modal verbs. </a:t>
            </a:r>
          </a:p>
          <a:p>
            <a:pPr marL="228600" indent="-228600">
              <a:buAutoNum type="arabicPeriod"/>
            </a:pPr>
            <a:r>
              <a:rPr lang="en-US" b="0" i="0" dirty="0"/>
              <a:t>Click to reveal the affirmative sentence. Click again to reveal the negated sentence. Repeat three times for each of the modal verbs.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22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Aim: </a:t>
            </a:r>
            <a:r>
              <a:rPr lang="en-GB" b="0" baseline="0" dirty="0">
                <a:latin typeface="+mn-lt"/>
              </a:rPr>
              <a:t>To consolidate SSC </a:t>
            </a:r>
            <a:r>
              <a:rPr lang="en-GB" b="1" baseline="0" dirty="0">
                <a:latin typeface="+mn-lt"/>
              </a:rPr>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Procedure:</a:t>
            </a:r>
            <a:br>
              <a:rPr lang="en-GB" b="0" dirty="0">
                <a:latin typeface="+mn-lt"/>
              </a:rPr>
            </a:br>
            <a:r>
              <a:rPr lang="en-GB" b="0" dirty="0">
                <a:latin typeface="+mn-lt"/>
              </a:rPr>
              <a:t>1. Present the letter(s) and say the </a:t>
            </a:r>
            <a:r>
              <a:rPr lang="en-GB" b="1" dirty="0">
                <a:latin typeface="+mn-lt"/>
              </a:rPr>
              <a:t>[u] </a:t>
            </a:r>
            <a:r>
              <a:rPr lang="en-GB" b="0" dirty="0">
                <a:latin typeface="+mn-lt"/>
              </a:rPr>
              <a:t>sound first, on its own. Students repeat it with you.</a:t>
            </a:r>
            <a:br>
              <a:rPr lang="en-GB" b="0" dirty="0">
                <a:latin typeface="+mn-lt"/>
              </a:rPr>
            </a:br>
            <a:r>
              <a:rPr lang="en-GB" b="0" dirty="0">
                <a:latin typeface="+mn-lt"/>
              </a:rPr>
              <a:t>2. Bring up the word </a:t>
            </a:r>
            <a:r>
              <a:rPr lang="en-GB" b="0" baseline="0" dirty="0">
                <a:latin typeface="+mn-lt"/>
              </a:rPr>
              <a:t>”</a:t>
            </a:r>
            <a:r>
              <a:rPr lang="en-GB" sz="1200" b="1" baseline="0" dirty="0" err="1">
                <a:solidFill>
                  <a:srgbClr val="002060"/>
                </a:solidFill>
                <a:latin typeface="+mn-lt"/>
              </a:rPr>
              <a:t>tu</a:t>
            </a:r>
            <a:r>
              <a:rPr lang="en-GB" sz="1200" b="0" kern="1200" dirty="0">
                <a:solidFill>
                  <a:schemeClr val="tx1"/>
                </a:solidFill>
                <a:latin typeface="+mn-lt"/>
                <a:ea typeface="+mn-ea"/>
                <a:cs typeface="+mn-cs"/>
              </a:rPr>
              <a:t>”</a:t>
            </a:r>
            <a:r>
              <a:rPr lang="en-GB" b="0" dirty="0">
                <a:latin typeface="+mn-lt"/>
              </a:rPr>
              <a:t> on its own, say</a:t>
            </a:r>
            <a:r>
              <a:rPr lang="en-GB" b="0" baseline="0" dirty="0">
                <a:latin typeface="+mn-lt"/>
              </a:rPr>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latin typeface="+mn-lt"/>
              </a:rPr>
              <a:t>3. </a:t>
            </a:r>
            <a:r>
              <a:rPr lang="en-GB" dirty="0">
                <a:latin typeface="+mn-lt"/>
              </a:rPr>
              <a:t>A</a:t>
            </a:r>
            <a:r>
              <a:rPr lang="en-GB" baseline="0" dirty="0">
                <a:latin typeface="+mn-lt"/>
              </a:rPr>
              <a:t> possible gesture for this would be </a:t>
            </a:r>
            <a:r>
              <a:rPr lang="en-GB" b="0" dirty="0">
                <a:latin typeface="+mn-lt"/>
              </a:rPr>
              <a:t>to point to someone else as though</a:t>
            </a:r>
            <a:r>
              <a:rPr lang="en-GB" b="0" baseline="0" dirty="0">
                <a:latin typeface="+mn-lt"/>
              </a:rPr>
              <a:t> addressing him/her ‘you’</a:t>
            </a:r>
            <a:r>
              <a:rPr lang="en-GB" b="0" dirty="0">
                <a:latin typeface="+mn-lt"/>
              </a:rPr>
              <a:t>.</a:t>
            </a:r>
            <a:br>
              <a:rPr lang="en-GB" b="0" baseline="0" dirty="0">
                <a:latin typeface="+mn-lt"/>
              </a:rPr>
            </a:br>
            <a:r>
              <a:rPr lang="en-GB" baseline="0" dirty="0">
                <a:latin typeface="+mn-lt"/>
              </a:rPr>
              <a:t>4. Roll back the animations and work through 1-3 again, but this time, dropping your voice completely to listen carefully to the students saying the </a:t>
            </a:r>
            <a:r>
              <a:rPr lang="en-GB" b="1" dirty="0">
                <a:latin typeface="+mn-lt"/>
              </a:rPr>
              <a:t>[u] </a:t>
            </a:r>
            <a:r>
              <a:rPr lang="en-GB" baseline="0" dirty="0">
                <a:latin typeface="+mn-lt"/>
              </a:rPr>
              <a:t>sound, pronouncing </a:t>
            </a:r>
            <a:r>
              <a:rPr lang="en-GB" b="0" baseline="0" dirty="0">
                <a:latin typeface="+mn-lt"/>
              </a:rPr>
              <a:t>”</a:t>
            </a:r>
            <a:r>
              <a:rPr lang="en-GB" b="1" baseline="0" dirty="0" err="1">
                <a:latin typeface="+mn-lt"/>
              </a:rPr>
              <a:t>tu</a:t>
            </a:r>
            <a:r>
              <a:rPr lang="en-GB" sz="1200" b="0" kern="1200" dirty="0">
                <a:solidFill>
                  <a:schemeClr val="tx1"/>
                </a:solidFill>
                <a:latin typeface="+mn-lt"/>
                <a:ea typeface="+mn-ea"/>
                <a:cs typeface="+mn-cs"/>
              </a:rPr>
              <a:t>”</a:t>
            </a:r>
            <a:r>
              <a:rPr lang="en-GB" sz="1200" b="0" kern="1200" baseline="0" dirty="0">
                <a:solidFill>
                  <a:schemeClr val="tx1"/>
                </a:solidFill>
                <a:latin typeface="+mn-lt"/>
                <a:ea typeface="+mn-ea"/>
                <a:cs typeface="+mn-cs"/>
              </a:rPr>
              <a:t> </a:t>
            </a:r>
            <a:r>
              <a:rPr lang="en-GB" baseline="0" dirty="0">
                <a:latin typeface="+mn-lt"/>
              </a:rPr>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Word frequency </a:t>
            </a:r>
            <a:r>
              <a:rPr lang="en-GB" b="1" baseline="0" dirty="0">
                <a:latin typeface="+mn-lt"/>
              </a:rPr>
              <a:t>(1 is the most frequent word in French): </a:t>
            </a: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latin typeface="+mn-lt"/>
              </a:rPr>
              <a:t>tu</a:t>
            </a:r>
            <a:r>
              <a:rPr lang="en-GB" baseline="0" dirty="0">
                <a:latin typeface="+mn-lt"/>
              </a:rPr>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r>
              <a:rPr lang="en-GB" sz="1200" kern="1200" dirty="0">
                <a:solidFill>
                  <a:schemeClr val="tx1"/>
                </a:solidFill>
                <a:effectLst/>
                <a:latin typeface="Century Gothic" panose="020B0502020202020204" pitchFamily="34" charset="0"/>
                <a:ea typeface="+mn-ea"/>
                <a:cs typeface="+mn-cs"/>
              </a:rPr>
              <a: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169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DIFFERENTIATION: Slide 16/17 is a full translation activity that can be used as an alternative with more advanced groups.</a:t>
            </a:r>
          </a:p>
          <a:p>
            <a:endParaRPr lang="en-US" b="1" dirty="0"/>
          </a:p>
          <a:p>
            <a:r>
              <a:rPr lang="en-US" b="1" dirty="0"/>
              <a:t>Timing: 10 minutes. </a:t>
            </a:r>
            <a:r>
              <a:rPr lang="en-US" b="0" dirty="0"/>
              <a:t>This is slide </a:t>
            </a:r>
            <a:r>
              <a:rPr lang="en-US" b="1" dirty="0"/>
              <a:t>1/2.</a:t>
            </a:r>
          </a:p>
          <a:p>
            <a:endParaRPr lang="en-US" b="1" dirty="0"/>
          </a:p>
          <a:p>
            <a:r>
              <a:rPr lang="en-US" b="1" dirty="0"/>
              <a:t>Aim: </a:t>
            </a:r>
            <a:r>
              <a:rPr lang="en-US" b="0" dirty="0"/>
              <a:t>Scaffolded written production of affirmative and negative sentences with </a:t>
            </a:r>
            <a:r>
              <a:rPr lang="en-US" b="0" i="0" dirty="0"/>
              <a:t>modal verbs. Written recall of known vocabulary. Scaffolded English to French translation.</a:t>
            </a:r>
            <a:endParaRPr lang="en-US" b="1" dirty="0"/>
          </a:p>
          <a:p>
            <a:endParaRPr lang="en-US" b="1" dirty="0"/>
          </a:p>
          <a:p>
            <a:r>
              <a:rPr lang="en-US" b="1" dirty="0"/>
              <a:t>Procedure:</a:t>
            </a:r>
          </a:p>
          <a:p>
            <a:pPr marL="0" indent="0">
              <a:buNone/>
            </a:pPr>
            <a:r>
              <a:rPr lang="en-US" b="0" dirty="0"/>
              <a:t>1. Remind students of the use of </a:t>
            </a:r>
            <a:r>
              <a:rPr lang="en-US" b="0" i="1" dirty="0"/>
              <a:t>on </a:t>
            </a:r>
            <a:r>
              <a:rPr lang="en-US" b="0" i="0" dirty="0"/>
              <a:t>to address people in general (you).</a:t>
            </a:r>
            <a:endParaRPr lang="en-US" b="0" dirty="0"/>
          </a:p>
          <a:p>
            <a:pPr marL="0" indent="0">
              <a:buNone/>
            </a:pPr>
            <a:r>
              <a:rPr lang="en-US" b="0" dirty="0"/>
              <a:t>2. Students translate the missing text into French.</a:t>
            </a:r>
          </a:p>
          <a:p>
            <a:pPr marL="0" indent="0">
              <a:buNone/>
            </a:pPr>
            <a:r>
              <a:rPr lang="en-US" b="0" dirty="0"/>
              <a:t>3. Click to reveal translations.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used(1 is the most frequent word in French): </a:t>
            </a:r>
            <a:br>
              <a:rPr lang="en-GB" baseline="0" dirty="0"/>
            </a:br>
            <a:r>
              <a:rPr lang="en-GB" baseline="0" dirty="0"/>
              <a:t>zoo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br>
              <a:rPr lang="en-GB" baseline="0" dirty="0"/>
            </a:br>
            <a:r>
              <a:rPr lang="fr-FR" sz="1200" dirty="0">
                <a:solidFill>
                  <a:srgbClr val="4472C4">
                    <a:lumMod val="50000"/>
                  </a:srgbClr>
                </a:solidFill>
                <a:latin typeface="Century Gothic" panose="020B0502020202020204" pitchFamily="34" charset="0"/>
              </a:rPr>
              <a:t>soigneur</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153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140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DIFFERENTIATION: This full translation activity can be used as an alternative to slides 14-15 with more advanced groups.</a:t>
            </a:r>
          </a:p>
          <a:p>
            <a:endParaRPr lang="en-US" b="1" dirty="0">
              <a:latin typeface="+mn-lt"/>
            </a:endParaRPr>
          </a:p>
          <a:p>
            <a:r>
              <a:rPr lang="en-US" b="1" dirty="0">
                <a:latin typeface="+mn-lt"/>
              </a:rPr>
              <a:t>Timing: 10 minutes. </a:t>
            </a:r>
            <a:r>
              <a:rPr lang="en-US" b="0" dirty="0">
                <a:latin typeface="+mn-lt"/>
              </a:rPr>
              <a:t>This is slide </a:t>
            </a:r>
            <a:r>
              <a:rPr lang="en-US" b="1" dirty="0">
                <a:latin typeface="+mn-lt"/>
              </a:rPr>
              <a:t>1/2.</a:t>
            </a:r>
          </a:p>
          <a:p>
            <a:endParaRPr lang="en-US" b="1" dirty="0">
              <a:latin typeface="+mn-lt"/>
            </a:endParaRPr>
          </a:p>
          <a:p>
            <a:r>
              <a:rPr lang="en-US" b="1" dirty="0">
                <a:latin typeface="+mn-lt"/>
              </a:rPr>
              <a:t>Aim: </a:t>
            </a:r>
            <a:r>
              <a:rPr lang="en-US" b="0" dirty="0">
                <a:latin typeface="+mn-lt"/>
              </a:rPr>
              <a:t>Written production of affirmative and negative sentences with </a:t>
            </a:r>
            <a:r>
              <a:rPr lang="en-US" b="0" i="0" dirty="0">
                <a:latin typeface="+mn-lt"/>
              </a:rPr>
              <a:t>modal verbs. Written recall of known vocabulary. English to French translation.</a:t>
            </a:r>
            <a:endParaRPr lang="en-US" b="1" dirty="0">
              <a:latin typeface="+mn-lt"/>
            </a:endParaRPr>
          </a:p>
          <a:p>
            <a:endParaRPr lang="en-US" b="1" dirty="0">
              <a:latin typeface="+mn-lt"/>
            </a:endParaRPr>
          </a:p>
          <a:p>
            <a:r>
              <a:rPr lang="en-US" b="1" dirty="0">
                <a:latin typeface="+mn-lt"/>
              </a:rPr>
              <a:t>Procedure:</a:t>
            </a:r>
          </a:p>
          <a:p>
            <a:pPr marL="0" indent="0">
              <a:buNone/>
            </a:pPr>
            <a:r>
              <a:rPr lang="en-US" b="0" dirty="0">
                <a:latin typeface="+mn-lt"/>
              </a:rPr>
              <a:t>1. Students translate the text into French.</a:t>
            </a:r>
          </a:p>
          <a:p>
            <a:pPr marL="0" indent="0">
              <a:buNone/>
            </a:pPr>
            <a:r>
              <a:rPr lang="en-US" b="0" dirty="0">
                <a:latin typeface="+mn-lt"/>
              </a:rPr>
              <a:t>2. Check answers using the suggested translation on the next slide.</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used(1 is the most frequent word in French): </a:t>
            </a:r>
            <a:br>
              <a:rPr lang="en-GB" baseline="0" dirty="0">
                <a:latin typeface="+mn-lt"/>
              </a:rPr>
            </a:br>
            <a:r>
              <a:rPr lang="en-GB" baseline="0" dirty="0">
                <a:latin typeface="+mn-lt"/>
              </a:rPr>
              <a:t>zoo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unknown words used(1 is the most frequent word in French): </a:t>
            </a:r>
            <a:br>
              <a:rPr lang="en-GB" baseline="0" dirty="0">
                <a:latin typeface="+mn-lt"/>
              </a:rPr>
            </a:br>
            <a:r>
              <a:rPr lang="fr-FR" sz="1200" dirty="0">
                <a:solidFill>
                  <a:srgbClr val="4472C4">
                    <a:lumMod val="50000"/>
                  </a:srgbClr>
                </a:solidFill>
                <a:latin typeface="+mn-lt"/>
              </a:rPr>
              <a:t>soigneur</a:t>
            </a:r>
            <a:r>
              <a:rPr lang="en-GB" baseline="0" dirty="0">
                <a:latin typeface="+mn-lt"/>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282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TRANSLATION: </a:t>
            </a:r>
            <a:r>
              <a:rPr lang="en-GB" b="0" dirty="0"/>
              <a:t>slide </a:t>
            </a:r>
            <a:r>
              <a:rPr lang="en-GB" b="1" dirty="0"/>
              <a:t>2/2</a:t>
            </a:r>
            <a:endParaRPr lang="en-GB" sz="1200" b="1"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92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This week there is no new vocabulary – Students are asked to continue learning the vocabulary from last week.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also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8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differentiate between SSCs [</a:t>
            </a:r>
            <a:r>
              <a:rPr lang="en-US" b="0" dirty="0" err="1"/>
              <a:t>ou</a:t>
            </a:r>
            <a:r>
              <a:rPr lang="en-US" b="0" dirty="0"/>
              <a:t>] and [u] with a focus on pronouns </a:t>
            </a:r>
            <a:r>
              <a:rPr lang="en-US" b="0" i="1" dirty="0"/>
              <a:t>nous </a:t>
            </a:r>
            <a:r>
              <a:rPr lang="en-US" b="0" i="0" dirty="0"/>
              <a:t>and </a:t>
            </a:r>
            <a:r>
              <a:rPr lang="en-US" b="0" i="1" dirty="0" err="1"/>
              <a:t>vous</a:t>
            </a:r>
            <a:r>
              <a:rPr lang="en-US" b="0" i="0" dirty="0"/>
              <a:t>, as well as two new modal verb forms introduced this week which contain this SSC.</a:t>
            </a:r>
            <a:endParaRPr lang="en-US" b="1" dirty="0"/>
          </a:p>
          <a:p>
            <a:endParaRPr lang="en-US" b="1" dirty="0"/>
          </a:p>
          <a:p>
            <a:r>
              <a:rPr lang="en-US" b="1" dirty="0"/>
              <a:t>Procedure:</a:t>
            </a:r>
          </a:p>
          <a:p>
            <a:r>
              <a:rPr lang="en-US" b="0" dirty="0"/>
              <a:t>1. Click to reveal the explanation. Highlight that you need to use the SSC [</a:t>
            </a:r>
            <a:r>
              <a:rPr lang="en-US" b="0" dirty="0" err="1"/>
              <a:t>ou</a:t>
            </a:r>
            <a:r>
              <a:rPr lang="en-US" b="0" dirty="0"/>
              <a:t>] whenever you want to talk about </a:t>
            </a:r>
            <a:r>
              <a:rPr lang="en-US" b="0" i="0" dirty="0"/>
              <a:t>what you and another person are doing, or when you want to address more than one person on someone you don’t know.</a:t>
            </a:r>
            <a:endParaRPr lang="en-US" b="0" dirty="0"/>
          </a:p>
          <a:p>
            <a:r>
              <a:rPr lang="en-US" b="0" dirty="0"/>
              <a:t>2. Draw attention to the difference between SSCs [</a:t>
            </a:r>
            <a:r>
              <a:rPr lang="en-US" b="0" dirty="0" err="1"/>
              <a:t>ou</a:t>
            </a:r>
            <a:r>
              <a:rPr lang="en-US" b="0" dirty="0"/>
              <a:t>] and [u] using the examples on the slide (click on orange words to hear them). </a:t>
            </a:r>
          </a:p>
          <a:p>
            <a:r>
              <a:rPr lang="en-US" b="0" dirty="0"/>
              <a:t>3. Students repeat.</a:t>
            </a:r>
          </a:p>
          <a:p>
            <a:endParaRPr lang="en-US" b="0" dirty="0"/>
          </a:p>
          <a:p>
            <a:r>
              <a:rPr lang="en-US" b="1" dirty="0"/>
              <a:t>Transcript:</a:t>
            </a:r>
          </a:p>
          <a:p>
            <a:r>
              <a:rPr lang="en-US" b="0" dirty="0"/>
              <a:t>nous </a:t>
            </a:r>
            <a:r>
              <a:rPr lang="en-US" b="0" dirty="0" err="1"/>
              <a:t>pouvons</a:t>
            </a:r>
            <a:endParaRPr lang="en-US" b="0" dirty="0"/>
          </a:p>
          <a:p>
            <a:r>
              <a:rPr lang="en-US" b="0" dirty="0" err="1"/>
              <a:t>vous</a:t>
            </a:r>
            <a:r>
              <a:rPr lang="en-US" b="0" dirty="0"/>
              <a:t> </a:t>
            </a:r>
            <a:r>
              <a:rPr lang="en-US" b="0" dirty="0" err="1"/>
              <a:t>pouvez</a:t>
            </a:r>
            <a:endParaRPr lang="en-US" b="0" dirty="0"/>
          </a:p>
          <a:p>
            <a:r>
              <a:rPr lang="en-US" b="0" dirty="0"/>
              <a:t>nous</a:t>
            </a:r>
          </a:p>
          <a:p>
            <a:r>
              <a:rPr lang="en-US" b="0" dirty="0"/>
              <a:t>nu</a:t>
            </a:r>
          </a:p>
          <a:p>
            <a:r>
              <a:rPr lang="en-US" b="0" dirty="0" err="1"/>
              <a:t>vous</a:t>
            </a:r>
            <a:endParaRPr lang="en-US" b="0" dirty="0"/>
          </a:p>
          <a:p>
            <a:r>
              <a:rPr lang="en-US" b="0" dirty="0" err="1"/>
              <a:t>vue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latin typeface="+mn-lt"/>
              </a:rPr>
              <a:t>nu [3207]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Aim: </a:t>
            </a:r>
            <a:r>
              <a:rPr lang="en-US" b="0" dirty="0">
                <a:latin typeface="+mn-lt"/>
              </a:rPr>
              <a:t>To distinguish aurally between SSCs [</a:t>
            </a:r>
            <a:r>
              <a:rPr lang="en-GB" b="0" dirty="0" err="1">
                <a:latin typeface="+mn-lt"/>
              </a:rPr>
              <a:t>ou</a:t>
            </a:r>
            <a:r>
              <a:rPr lang="en-GB" b="0" dirty="0">
                <a:latin typeface="+mn-lt"/>
              </a:rPr>
              <a:t>] and [u].</a:t>
            </a:r>
            <a:endParaRPr lang="en-GB" sz="1200" b="0" baseline="0" dirty="0">
              <a:solidFill>
                <a:srgbClr val="115076"/>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n-lt"/>
            </a:endParaRPr>
          </a:p>
          <a:p>
            <a:r>
              <a:rPr lang="en-US" b="1" dirty="0">
                <a:latin typeface="+mn-lt"/>
              </a:rPr>
              <a:t>Procedure:</a:t>
            </a:r>
          </a:p>
          <a:p>
            <a:r>
              <a:rPr lang="en-US" b="0" dirty="0">
                <a:latin typeface="+mn-lt"/>
              </a:rPr>
              <a:t>1. Click to hear occupations read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2. Students must decide whether the missing SSC is </a:t>
            </a:r>
            <a:r>
              <a:rPr lang="en-GB" b="0" dirty="0">
                <a:latin typeface="+mn-lt"/>
              </a:rPr>
              <a:t>[</a:t>
            </a:r>
            <a:r>
              <a:rPr lang="en-GB" b="0" dirty="0" err="1">
                <a:latin typeface="+mn-lt"/>
              </a:rPr>
              <a:t>ou</a:t>
            </a:r>
            <a:r>
              <a:rPr lang="en-GB" b="0" dirty="0">
                <a:latin typeface="+mn-lt"/>
              </a:rPr>
              <a:t>] or [u].</a:t>
            </a:r>
            <a:endParaRPr lang="en-GB" sz="1200" b="0" baseline="0" dirty="0">
              <a:solidFill>
                <a:srgbClr val="115076"/>
              </a:solidFill>
              <a:latin typeface="+mn-lt"/>
              <a:cs typeface="Calibri" panose="020F0502020204030204" pitchFamily="34" charset="0"/>
            </a:endParaRPr>
          </a:p>
          <a:p>
            <a:r>
              <a:rPr lang="en-US" b="0" dirty="0">
                <a:latin typeface="+mn-lt"/>
              </a:rPr>
              <a:t>3. Elicit answers from students.</a:t>
            </a:r>
          </a:p>
          <a:p>
            <a:r>
              <a:rPr lang="en-US" b="0" dirty="0">
                <a:latin typeface="+mn-lt"/>
              </a:rPr>
              <a:t>4. Click to reveal answers. </a:t>
            </a:r>
          </a:p>
          <a:p>
            <a:r>
              <a:rPr lang="en-US" b="0" dirty="0">
                <a:latin typeface="+mn-lt"/>
              </a:rPr>
              <a:t>5. Replay audio. Students repeat.</a:t>
            </a:r>
          </a:p>
          <a:p>
            <a:endParaRPr lang="en-US" b="0" dirty="0">
              <a:latin typeface="+mn-lt"/>
            </a:endParaRPr>
          </a:p>
          <a:p>
            <a:r>
              <a:rPr lang="en-US" b="1" dirty="0">
                <a:latin typeface="+mn-lt"/>
              </a:rPr>
              <a:t>Transcript:</a:t>
            </a:r>
          </a:p>
          <a:p>
            <a:pPr marL="228600" indent="-228600">
              <a:buAutoNum type="arabicPeriod"/>
            </a:pPr>
            <a:r>
              <a:rPr lang="en-US" b="0" dirty="0" err="1">
                <a:latin typeface="+mn-lt"/>
              </a:rPr>
              <a:t>traducteur</a:t>
            </a:r>
            <a:r>
              <a:rPr lang="en-US" b="0" dirty="0">
                <a:latin typeface="+mn-lt"/>
              </a:rPr>
              <a:t> </a:t>
            </a:r>
          </a:p>
          <a:p>
            <a:pPr marL="228600" indent="-228600">
              <a:buAutoNum type="arabicPeriod"/>
            </a:pPr>
            <a:r>
              <a:rPr lang="en-US" b="0" dirty="0" err="1">
                <a:latin typeface="+mn-lt"/>
              </a:rPr>
              <a:t>journaliste</a:t>
            </a:r>
            <a:endParaRPr lang="en-US" b="0" dirty="0">
              <a:latin typeface="+mn-lt"/>
            </a:endParaRPr>
          </a:p>
          <a:p>
            <a:pPr marL="228600" indent="-228600">
              <a:buAutoNum type="arabicPeriod"/>
            </a:pPr>
            <a:r>
              <a:rPr lang="en-US" b="0" dirty="0" err="1">
                <a:latin typeface="+mn-lt"/>
              </a:rPr>
              <a:t>agriculteur</a:t>
            </a:r>
            <a:r>
              <a:rPr lang="en-US" b="0" dirty="0">
                <a:latin typeface="+mn-lt"/>
              </a:rPr>
              <a:t> </a:t>
            </a:r>
          </a:p>
          <a:p>
            <a:pPr marL="228600" indent="-228600">
              <a:buAutoNum type="arabicPeriod"/>
            </a:pPr>
            <a:r>
              <a:rPr lang="en-US" b="0" dirty="0" err="1">
                <a:latin typeface="+mn-lt"/>
              </a:rPr>
              <a:t>juge</a:t>
            </a:r>
            <a:r>
              <a:rPr lang="en-US" b="0" dirty="0">
                <a:latin typeface="+mn-lt"/>
              </a:rPr>
              <a:t> </a:t>
            </a:r>
          </a:p>
          <a:p>
            <a:pPr marL="228600" indent="-228600">
              <a:buAutoNum type="arabicPeriod"/>
            </a:pPr>
            <a:r>
              <a:rPr lang="en-US" b="0" dirty="0">
                <a:latin typeface="+mn-lt"/>
              </a:rPr>
              <a:t>nounou </a:t>
            </a:r>
          </a:p>
          <a:p>
            <a:pPr marL="228600" indent="-228600">
              <a:buAutoNum type="arabicPeriod"/>
            </a:pPr>
            <a:r>
              <a:rPr lang="en-US" b="0" dirty="0" err="1">
                <a:latin typeface="+mn-lt"/>
              </a:rPr>
              <a:t>boulanger</a:t>
            </a:r>
            <a:r>
              <a:rPr lang="en-US" b="0" dirty="0">
                <a:latin typeface="+mn-lt"/>
              </a:rPr>
              <a:t> </a:t>
            </a:r>
          </a:p>
          <a:p>
            <a:pPr marL="0" indent="0">
              <a:buNone/>
            </a:pPr>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unknown words used (1 is the most frequent word in French): </a:t>
            </a:r>
            <a:br>
              <a:rPr lang="en-GB" baseline="0" dirty="0">
                <a:latin typeface="+mn-lt"/>
              </a:rPr>
            </a:br>
            <a:r>
              <a:rPr lang="en-GB" baseline="0" dirty="0" err="1">
                <a:latin typeface="+mn-lt"/>
              </a:rPr>
              <a:t>traducteur</a:t>
            </a:r>
            <a:r>
              <a:rPr lang="en-GB" baseline="0" dirty="0">
                <a:latin typeface="+mn-lt"/>
              </a:rPr>
              <a:t> [&gt;5000], </a:t>
            </a:r>
            <a:r>
              <a:rPr lang="en-GB" baseline="0" dirty="0" err="1">
                <a:latin typeface="+mn-lt"/>
              </a:rPr>
              <a:t>journaliste</a:t>
            </a:r>
            <a:r>
              <a:rPr lang="en-GB" baseline="0" dirty="0">
                <a:latin typeface="+mn-lt"/>
              </a:rPr>
              <a:t> [1337], </a:t>
            </a:r>
            <a:r>
              <a:rPr lang="en-GB" baseline="0" dirty="0" err="1">
                <a:latin typeface="+mn-lt"/>
              </a:rPr>
              <a:t>agriculteur</a:t>
            </a:r>
            <a:r>
              <a:rPr lang="en-GB" baseline="0" dirty="0">
                <a:latin typeface="+mn-lt"/>
              </a:rPr>
              <a:t> [2306], </a:t>
            </a:r>
            <a:r>
              <a:rPr lang="en-GB" baseline="0" dirty="0" err="1">
                <a:latin typeface="+mn-lt"/>
              </a:rPr>
              <a:t>juge</a:t>
            </a:r>
            <a:r>
              <a:rPr lang="en-GB" baseline="0" dirty="0">
                <a:latin typeface="+mn-lt"/>
              </a:rPr>
              <a:t> [1323], nounou [&gt;5000], </a:t>
            </a:r>
            <a:r>
              <a:rPr lang="en-GB" baseline="0" dirty="0" err="1">
                <a:latin typeface="+mn-lt"/>
              </a:rPr>
              <a:t>boulanger</a:t>
            </a:r>
            <a:r>
              <a:rPr lang="en-GB" baseline="0" dirty="0">
                <a:latin typeface="+mn-lt"/>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new vocabulary at word level.</a:t>
            </a:r>
            <a:endParaRPr lang="en-US" b="1" dirty="0"/>
          </a:p>
          <a:p>
            <a:endParaRPr lang="en-US" b="1" dirty="0"/>
          </a:p>
          <a:p>
            <a:r>
              <a:rPr lang="en-US" b="1" dirty="0"/>
              <a:t>Procedure:</a:t>
            </a:r>
          </a:p>
          <a:p>
            <a:pPr marL="0" indent="0">
              <a:buNone/>
            </a:pPr>
            <a:r>
              <a:rPr lang="en-US" b="0" dirty="0"/>
              <a:t>1. Students volunteer (in French) a letter/number combination relating to a square on the grid.</a:t>
            </a:r>
          </a:p>
          <a:p>
            <a:pPr marL="0" indent="0">
              <a:buNone/>
            </a:pPr>
            <a:r>
              <a:rPr lang="en-US" b="0" dirty="0"/>
              <a:t>2. Click the corresponding audio button on the right-hand side.</a:t>
            </a:r>
          </a:p>
          <a:p>
            <a:pPr marL="0" indent="0">
              <a:buNone/>
            </a:pPr>
            <a:r>
              <a:rPr lang="en-US" b="0" dirty="0"/>
              <a:t>3. The whole class say the English translation in chorus. Click the blue box to reveal the answer.</a:t>
            </a:r>
          </a:p>
          <a:p>
            <a:pPr marL="0" indent="0">
              <a:buNone/>
            </a:pPr>
            <a:r>
              <a:rPr lang="en-US" b="0" dirty="0"/>
              <a:t>4. If the majority of the class says the correct answer, click the yellow box to reveal part of the underlying image.</a:t>
            </a:r>
          </a:p>
          <a:p>
            <a:pPr marL="0" indent="0">
              <a:buNone/>
            </a:pPr>
            <a:r>
              <a:rPr lang="en-US" b="0" dirty="0"/>
              <a:t>5. Students guess what the image represents as more is revealed.</a:t>
            </a:r>
          </a:p>
          <a:p>
            <a:pPr marL="0" indent="0">
              <a:buNone/>
            </a:pPr>
            <a:endParaRPr lang="en-US" b="0" dirty="0"/>
          </a:p>
          <a:p>
            <a:pPr marL="0" indent="0">
              <a:buNone/>
            </a:pPr>
            <a:r>
              <a:rPr lang="en-US" b="1" dirty="0"/>
              <a:t>Transcript:</a:t>
            </a:r>
          </a:p>
          <a:p>
            <a:pPr marL="0" indent="0">
              <a:buNone/>
            </a:pPr>
            <a:r>
              <a:rPr lang="en-US" b="0" dirty="0"/>
              <a:t>1a - </a:t>
            </a:r>
            <a:r>
              <a:rPr lang="en-US" b="0" dirty="0" err="1"/>
              <a:t>positif</a:t>
            </a:r>
            <a:endParaRPr lang="en-US" b="0" dirty="0"/>
          </a:p>
          <a:p>
            <a:pPr marL="0" indent="0">
              <a:buNone/>
            </a:pPr>
            <a:r>
              <a:rPr lang="en-US" b="0" dirty="0"/>
              <a:t>2a - </a:t>
            </a:r>
            <a:r>
              <a:rPr lang="en-US" b="0" dirty="0" err="1"/>
              <a:t>actif</a:t>
            </a:r>
            <a:endParaRPr lang="en-US" b="0" dirty="0"/>
          </a:p>
          <a:p>
            <a:pPr marL="0" indent="0">
              <a:buNone/>
            </a:pPr>
            <a:r>
              <a:rPr lang="en-US" b="0" dirty="0"/>
              <a:t>3a - le </a:t>
            </a:r>
            <a:r>
              <a:rPr lang="en-US" b="0" dirty="0" err="1"/>
              <a:t>directeur</a:t>
            </a:r>
            <a:endParaRPr lang="en-US" b="0" dirty="0"/>
          </a:p>
          <a:p>
            <a:pPr marL="0" indent="0">
              <a:buNone/>
            </a:pPr>
            <a:r>
              <a:rPr lang="en-US" b="0" dirty="0"/>
              <a:t>4a – </a:t>
            </a:r>
            <a:r>
              <a:rPr lang="en-US" b="0" dirty="0" err="1"/>
              <a:t>ils</a:t>
            </a:r>
            <a:r>
              <a:rPr lang="en-US" b="0" dirty="0"/>
              <a:t>/</a:t>
            </a:r>
            <a:r>
              <a:rPr lang="en-US" b="0" dirty="0" err="1"/>
              <a:t>elles</a:t>
            </a:r>
            <a:r>
              <a:rPr lang="en-US" b="0" dirty="0"/>
              <a:t> </a:t>
            </a:r>
            <a:r>
              <a:rPr lang="en-US" b="0" dirty="0" err="1"/>
              <a:t>peuvent</a:t>
            </a:r>
            <a:endParaRPr lang="en-US" b="0" dirty="0"/>
          </a:p>
          <a:p>
            <a:pPr marL="0" indent="0">
              <a:buNone/>
            </a:pPr>
            <a:r>
              <a:rPr lang="en-US" b="0" dirty="0"/>
              <a:t>1b - </a:t>
            </a:r>
            <a:r>
              <a:rPr lang="en-US" b="0" dirty="0" err="1"/>
              <a:t>vous</a:t>
            </a:r>
            <a:r>
              <a:rPr lang="en-US" b="0" dirty="0"/>
              <a:t> </a:t>
            </a:r>
            <a:r>
              <a:rPr lang="en-US" b="0" dirty="0" err="1"/>
              <a:t>devez</a:t>
            </a:r>
            <a:endParaRPr lang="en-US" b="0" dirty="0"/>
          </a:p>
          <a:p>
            <a:pPr marL="0" indent="0">
              <a:buNone/>
            </a:pPr>
            <a:r>
              <a:rPr lang="en-US" b="0" dirty="0"/>
              <a:t>2b - le stage</a:t>
            </a:r>
          </a:p>
          <a:p>
            <a:pPr marL="0" indent="0">
              <a:buNone/>
            </a:pPr>
            <a:r>
              <a:rPr lang="en-US" b="0" dirty="0"/>
              <a:t>3b - </a:t>
            </a:r>
            <a:r>
              <a:rPr lang="en-US" b="0" dirty="0" err="1"/>
              <a:t>l’entreprise</a:t>
            </a:r>
            <a:endParaRPr lang="en-US" b="0" dirty="0"/>
          </a:p>
          <a:p>
            <a:pPr marL="0" indent="0">
              <a:buNone/>
            </a:pPr>
            <a:r>
              <a:rPr lang="en-US" b="0" dirty="0"/>
              <a:t>4b – </a:t>
            </a:r>
            <a:r>
              <a:rPr lang="en-US" b="0" dirty="0" err="1"/>
              <a:t>ils</a:t>
            </a:r>
            <a:r>
              <a:rPr lang="en-US" b="0" dirty="0"/>
              <a:t>/</a:t>
            </a:r>
            <a:r>
              <a:rPr lang="en-US" b="0" dirty="0" err="1"/>
              <a:t>elles</a:t>
            </a:r>
            <a:r>
              <a:rPr lang="en-US" b="0" dirty="0"/>
              <a:t> </a:t>
            </a:r>
            <a:r>
              <a:rPr lang="en-US" b="0" dirty="0" err="1"/>
              <a:t>doivent</a:t>
            </a:r>
            <a:endParaRPr lang="en-US" b="0" dirty="0"/>
          </a:p>
          <a:p>
            <a:pPr marL="0" indent="0">
              <a:buNone/>
            </a:pPr>
            <a:r>
              <a:rPr lang="en-US" b="0" dirty="0"/>
              <a:t>1c - </a:t>
            </a:r>
            <a:r>
              <a:rPr lang="en-US" b="0" dirty="0" err="1"/>
              <a:t>l’attitude</a:t>
            </a:r>
            <a:endParaRPr lang="en-US" b="0" dirty="0"/>
          </a:p>
          <a:p>
            <a:pPr marL="0" indent="0">
              <a:buNone/>
            </a:pPr>
            <a:r>
              <a:rPr lang="en-US" b="0" dirty="0"/>
              <a:t>2c – la piscine </a:t>
            </a:r>
          </a:p>
          <a:p>
            <a:pPr marL="0" indent="0">
              <a:buNone/>
            </a:pPr>
            <a:r>
              <a:rPr lang="en-US" b="0" dirty="0"/>
              <a:t>3c - le </a:t>
            </a:r>
            <a:r>
              <a:rPr lang="en-US" b="0" dirty="0" err="1"/>
              <a:t>coll</a:t>
            </a:r>
            <a:r>
              <a:rPr lang="en-US" b="0" dirty="0" err="1">
                <a:latin typeface="Century Gothic" panose="020B0502020202020204" pitchFamily="34" charset="0"/>
              </a:rPr>
              <a:t>ègue</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4c - sportif</a:t>
            </a:r>
          </a:p>
          <a:p>
            <a:pPr marL="0" indent="0">
              <a:buNone/>
            </a:pPr>
            <a:r>
              <a:rPr lang="en-US" b="0" dirty="0">
                <a:latin typeface="Century Gothic" panose="020B0502020202020204" pitchFamily="34" charset="0"/>
              </a:rPr>
              <a:t>1d - </a:t>
            </a:r>
            <a:r>
              <a:rPr lang="en-US" b="0" dirty="0" err="1">
                <a:latin typeface="Century Gothic" panose="020B0502020202020204" pitchFamily="34" charset="0"/>
              </a:rPr>
              <a:t>négatif</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2d – </a:t>
            </a:r>
            <a:r>
              <a:rPr lang="en-US" b="0" dirty="0" err="1">
                <a:latin typeface="Century Gothic" panose="020B0502020202020204" pitchFamily="34" charset="0"/>
              </a:rPr>
              <a:t>ils</a:t>
            </a:r>
            <a:r>
              <a:rPr lang="en-US" b="0" dirty="0">
                <a:latin typeface="Century Gothic" panose="020B0502020202020204" pitchFamily="34" charset="0"/>
              </a:rPr>
              <a:t>/</a:t>
            </a:r>
            <a:r>
              <a:rPr lang="en-US" b="0" dirty="0" err="1">
                <a:latin typeface="Century Gothic" panose="020B0502020202020204" pitchFamily="34" charset="0"/>
              </a:rPr>
              <a:t>elles</a:t>
            </a:r>
            <a:r>
              <a:rPr lang="en-US" b="0" dirty="0">
                <a:latin typeface="Century Gothic" panose="020B0502020202020204" pitchFamily="34" charset="0"/>
              </a:rPr>
              <a:t> </a:t>
            </a:r>
            <a:r>
              <a:rPr lang="en-US" b="0" dirty="0" err="1">
                <a:latin typeface="Century Gothic" panose="020B0502020202020204" pitchFamily="34" charset="0"/>
              </a:rPr>
              <a:t>veulent</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3d – </a:t>
            </a:r>
            <a:r>
              <a:rPr lang="en-US" b="0" dirty="0" err="1">
                <a:latin typeface="Century Gothic" panose="020B0502020202020204" pitchFamily="34" charset="0"/>
              </a:rPr>
              <a:t>ils</a:t>
            </a:r>
            <a:r>
              <a:rPr lang="en-US" b="0" dirty="0">
                <a:latin typeface="Century Gothic" panose="020B0502020202020204" pitchFamily="34" charset="0"/>
              </a:rPr>
              <a:t>/</a:t>
            </a:r>
            <a:r>
              <a:rPr lang="en-US" b="0" dirty="0" err="1">
                <a:latin typeface="Century Gothic" panose="020B0502020202020204" pitchFamily="34" charset="0"/>
              </a:rPr>
              <a:t>elles</a:t>
            </a:r>
            <a:r>
              <a:rPr lang="en-US" b="0" dirty="0">
                <a:latin typeface="Century Gothic" panose="020B0502020202020204" pitchFamily="34" charset="0"/>
              </a:rPr>
              <a:t> </a:t>
            </a:r>
            <a:r>
              <a:rPr lang="en-US" b="0" dirty="0" err="1">
                <a:latin typeface="Century Gothic" panose="020B0502020202020204" pitchFamily="34" charset="0"/>
              </a:rPr>
              <a:t>savent</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4d - nous </a:t>
            </a:r>
            <a:r>
              <a:rPr lang="en-US" b="0" dirty="0" err="1">
                <a:latin typeface="Century Gothic" panose="020B0502020202020204" pitchFamily="34" charset="0"/>
              </a:rPr>
              <a:t>devons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a:t>
            </a:r>
            <a:r>
              <a:rPr lang="en-GB" b="0" baseline="0" dirty="0"/>
              <a:t>: </a:t>
            </a:r>
            <a:r>
              <a:rPr lang="en-GB" b="0" baseline="0" dirty="0" err="1"/>
              <a:t>oiseau</a:t>
            </a: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7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Aim: </a:t>
            </a:r>
            <a:r>
              <a:rPr lang="en-US" b="0" dirty="0"/>
              <a:t>Revising forms and usage of the first-, second- and third-person singular forms of </a:t>
            </a:r>
            <a:r>
              <a:rPr lang="en-US" b="0" i="0" dirty="0"/>
              <a:t>modal verbs.</a:t>
            </a:r>
            <a:endParaRPr lang="en-US" b="0" i="1" dirty="0"/>
          </a:p>
          <a:p>
            <a:endParaRPr lang="en-US" b="0" i="1" dirty="0"/>
          </a:p>
          <a:p>
            <a:r>
              <a:rPr lang="en-US" b="1" dirty="0"/>
              <a:t>Procedure:</a:t>
            </a:r>
          </a:p>
          <a:p>
            <a:pPr marL="0" indent="0">
              <a:buNone/>
            </a:pPr>
            <a:r>
              <a:rPr lang="en-US" b="0" dirty="0"/>
              <a:t>1. Recap the </a:t>
            </a:r>
            <a:r>
              <a:rPr lang="en-US" b="0" i="1" dirty="0"/>
              <a:t>je</a:t>
            </a:r>
            <a:r>
              <a:rPr lang="en-US" b="0" i="0" dirty="0"/>
              <a:t>, </a:t>
            </a:r>
            <a:r>
              <a:rPr lang="en-US" b="0" i="1" dirty="0" err="1"/>
              <a:t>tu</a:t>
            </a:r>
            <a:r>
              <a:rPr lang="en-US" b="0" i="1" dirty="0"/>
              <a:t> </a:t>
            </a:r>
            <a:r>
              <a:rPr lang="en-US" b="0" i="0" dirty="0"/>
              <a:t>and </a:t>
            </a:r>
            <a:r>
              <a:rPr lang="en-US" b="0" i="1" dirty="0"/>
              <a:t>il/</a:t>
            </a:r>
            <a:r>
              <a:rPr lang="en-US" b="0" i="1" dirty="0" err="1"/>
              <a:t>elle</a:t>
            </a:r>
            <a:r>
              <a:rPr lang="en-US" b="0" i="1" dirty="0"/>
              <a:t> </a:t>
            </a:r>
            <a:r>
              <a:rPr lang="en-US" b="0" i="0" dirty="0"/>
              <a:t>forms of the four verbs. Click to reveal the English and elicit French from students chorally. Click to reveal the French.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100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 minutes</a:t>
            </a:r>
          </a:p>
          <a:p>
            <a:endParaRPr lang="en-US" b="1" dirty="0"/>
          </a:p>
          <a:p>
            <a:r>
              <a:rPr lang="en-US" b="1" dirty="0"/>
              <a:t>Aim: </a:t>
            </a:r>
            <a:r>
              <a:rPr lang="en-US" b="0" dirty="0"/>
              <a:t>Introducing forms and usage of the first- and second- person plural forms of </a:t>
            </a:r>
            <a:r>
              <a:rPr lang="en-US" b="0" i="0" dirty="0"/>
              <a:t>modal verbs</a:t>
            </a:r>
            <a:r>
              <a:rPr lang="en-US" b="0" i="1" dirty="0"/>
              <a:t>.</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77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Timing: 8 minutes </a:t>
            </a:r>
            <a:r>
              <a:rPr lang="en-US" b="0" i="0" dirty="0">
                <a:latin typeface="+mn-lt"/>
              </a:rPr>
              <a:t>This is slide </a:t>
            </a:r>
            <a:r>
              <a:rPr lang="en-US" b="1" i="0" dirty="0">
                <a:latin typeface="+mn-lt"/>
              </a:rPr>
              <a:t>1/2.</a:t>
            </a:r>
            <a:endParaRPr lang="en-US" b="1" dirty="0">
              <a:latin typeface="+mn-lt"/>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rPr>
              <a:t>Aim: </a:t>
            </a:r>
            <a:r>
              <a:rPr lang="en-US" b="0" dirty="0">
                <a:latin typeface="+mn-lt"/>
              </a:rPr>
              <a:t>Written recognition of </a:t>
            </a:r>
            <a:r>
              <a:rPr lang="en-US" b="0" baseline="0" dirty="0">
                <a:latin typeface="+mn-lt"/>
              </a:rPr>
              <a:t>1</a:t>
            </a:r>
            <a:r>
              <a:rPr lang="en-US" b="0" baseline="30000" dirty="0">
                <a:latin typeface="+mn-lt"/>
              </a:rPr>
              <a:t>st</a:t>
            </a:r>
            <a:r>
              <a:rPr lang="en-US" b="0" baseline="0" dirty="0">
                <a:latin typeface="+mn-lt"/>
              </a:rPr>
              <a:t> and 2nd person plural forms of modal verbs and connecting these with meaning. Written recognition of new vocabulary in longer contexts (reading comprehension).</a:t>
            </a:r>
          </a:p>
          <a:p>
            <a:endParaRPr lang="en-US" b="1" dirty="0">
              <a:latin typeface="+mn-lt"/>
            </a:endParaRPr>
          </a:p>
          <a:p>
            <a:r>
              <a:rPr lang="en-US" b="1" dirty="0">
                <a:latin typeface="+mn-lt"/>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1. Check students understand which modal verb endings correspond to </a:t>
            </a:r>
            <a:r>
              <a:rPr lang="en-US" b="0" i="1" dirty="0">
                <a:latin typeface="+mn-lt"/>
              </a:rPr>
              <a:t>nous</a:t>
            </a:r>
            <a:r>
              <a:rPr lang="en-US" b="0" i="0" dirty="0">
                <a:latin typeface="+mn-lt"/>
              </a:rPr>
              <a:t> and </a:t>
            </a:r>
            <a:r>
              <a:rPr lang="en-US" b="0" i="1" dirty="0" err="1">
                <a:latin typeface="+mn-lt"/>
              </a:rPr>
              <a:t>vous</a:t>
            </a:r>
            <a:r>
              <a:rPr lang="en-US" b="0" i="0" dirty="0">
                <a:latin typeface="+mn-lt"/>
              </a:rPr>
              <a:t>.</a:t>
            </a:r>
            <a:endParaRPr lang="en-US" b="0" dirty="0">
              <a:latin typeface="+mn-lt"/>
            </a:endParaRPr>
          </a:p>
          <a:p>
            <a:pPr marL="0" indent="0">
              <a:buNone/>
            </a:pPr>
            <a:r>
              <a:rPr lang="en-US" b="0" dirty="0">
                <a:latin typeface="+mn-lt"/>
              </a:rPr>
              <a:t>2. Students read the advert, write 1-8, and decide whether the company is referring to themselves (</a:t>
            </a:r>
            <a:r>
              <a:rPr lang="en-US" b="0" i="1" dirty="0">
                <a:latin typeface="+mn-lt"/>
              </a:rPr>
              <a:t>nous</a:t>
            </a:r>
            <a:r>
              <a:rPr lang="en-US" b="0" dirty="0">
                <a:latin typeface="+mn-lt"/>
              </a:rPr>
              <a:t>) or the candidate (</a:t>
            </a:r>
            <a:r>
              <a:rPr lang="en-US" b="0" i="1" dirty="0" err="1">
                <a:latin typeface="+mn-lt"/>
              </a:rPr>
              <a:t>vous</a:t>
            </a:r>
            <a:r>
              <a:rPr lang="en-US" b="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3. Click</a:t>
            </a:r>
            <a:r>
              <a:rPr lang="en-US" b="0" baseline="0" dirty="0">
                <a:latin typeface="+mn-lt"/>
              </a:rPr>
              <a:t> to reveal the pronouns. (With more advanced classes, you may wish to proceed directly to stage 4).</a:t>
            </a:r>
            <a:endParaRPr lang="en-US" b="0" dirty="0">
              <a:latin typeface="+mn-lt"/>
            </a:endParaRPr>
          </a:p>
          <a:p>
            <a:pPr marL="0" indent="0">
              <a:buNone/>
            </a:pPr>
            <a:r>
              <a:rPr lang="en-US" b="0" dirty="0">
                <a:latin typeface="+mn-lt"/>
              </a:rPr>
              <a:t>4. </a:t>
            </a:r>
            <a:r>
              <a:rPr lang="en-US" b="0" baseline="0" dirty="0">
                <a:latin typeface="+mn-lt"/>
              </a:rPr>
              <a:t>Students then sketch a 2x2 grid with the headings ‘</a:t>
            </a:r>
            <a:r>
              <a:rPr lang="en-US" b="0" i="1" baseline="0" dirty="0">
                <a:latin typeface="+mn-lt"/>
              </a:rPr>
              <a:t>les </a:t>
            </a:r>
            <a:r>
              <a:rPr lang="en-US" b="0" i="1" baseline="0" dirty="0" err="1">
                <a:latin typeface="+mn-lt"/>
              </a:rPr>
              <a:t>directeurs</a:t>
            </a:r>
            <a:r>
              <a:rPr lang="en-US" b="0" i="1" baseline="0" dirty="0">
                <a:latin typeface="+mn-lt"/>
              </a:rPr>
              <a:t> de la piscine</a:t>
            </a:r>
            <a:r>
              <a:rPr lang="en-US" b="0" baseline="0" dirty="0">
                <a:latin typeface="+mn-lt"/>
              </a:rPr>
              <a:t>’ and ‘</a:t>
            </a:r>
            <a:r>
              <a:rPr lang="en-US" b="0" i="1" baseline="0" dirty="0">
                <a:latin typeface="+mn-lt"/>
              </a:rPr>
              <a:t>le </a:t>
            </a:r>
            <a:r>
              <a:rPr lang="en-US" b="0" i="1" baseline="0" dirty="0" err="1">
                <a:latin typeface="+mn-lt"/>
              </a:rPr>
              <a:t>candidat</a:t>
            </a:r>
            <a:r>
              <a:rPr lang="en-US" b="0" i="1" baseline="0" dirty="0">
                <a:latin typeface="+mn-lt"/>
              </a:rPr>
              <a:t>/la candidate</a:t>
            </a:r>
            <a:r>
              <a:rPr lang="en-US" b="0" baseline="0" dirty="0">
                <a:latin typeface="+mn-lt"/>
              </a:rPr>
              <a:t>’. They write English bullet points to describe the details for each.</a:t>
            </a:r>
            <a:endParaRPr lang="en-US" b="0" dirty="0">
              <a:latin typeface="+mn-lt"/>
            </a:endParaRPr>
          </a:p>
          <a:p>
            <a:r>
              <a:rPr lang="en-US" b="0" dirty="0">
                <a:latin typeface="+mn-lt"/>
              </a:rPr>
              <a:t>5. Move on to the next slide to bring up answers to the comprehension element.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6. </a:t>
            </a:r>
            <a:r>
              <a:rPr lang="en-GB" sz="1200" dirty="0">
                <a:effectLst/>
                <a:latin typeface="+mn-lt"/>
                <a:ea typeface="Calibri" panose="020F0502020204030204" pitchFamily="34" charset="0"/>
                <a:cs typeface="Times New Roman" panose="02020603050405020304" pitchFamily="18" charset="0"/>
              </a:rPr>
              <a:t>Draw students’ attention to pronunciation of </a:t>
            </a:r>
            <a:r>
              <a:rPr lang="en-GB" sz="1200" i="0" dirty="0">
                <a:effectLst/>
                <a:latin typeface="+mn-lt"/>
                <a:ea typeface="Calibri" panose="020F0502020204030204" pitchFamily="34" charset="0"/>
                <a:cs typeface="Times New Roman" panose="02020603050405020304" pitchFamily="18" charset="0"/>
              </a:rPr>
              <a:t>the cognate words.</a:t>
            </a:r>
            <a:endParaRPr lang="en-US" sz="1000" b="1" i="0" dirty="0">
              <a:latin typeface="+mn-lt"/>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cognates used (1 is the most frequent word in French): </a:t>
            </a:r>
            <a:br>
              <a:rPr lang="en-GB" baseline="0" dirty="0">
                <a:latin typeface="+mn-lt"/>
              </a:rPr>
            </a:br>
            <a:r>
              <a:rPr lang="en-GB" b="0" baseline="0" dirty="0" err="1">
                <a:latin typeface="+mn-lt"/>
              </a:rPr>
              <a:t>candidat</a:t>
            </a:r>
            <a:r>
              <a:rPr lang="en-GB" b="0" baseline="0" dirty="0">
                <a:latin typeface="+mn-lt"/>
              </a:rPr>
              <a:t> [1328], passion [1866], accepter [210], </a:t>
            </a:r>
            <a:r>
              <a:rPr lang="en-GB" b="0" baseline="0" dirty="0" err="1">
                <a:latin typeface="+mn-lt"/>
              </a:rPr>
              <a:t>expérience</a:t>
            </a:r>
            <a:r>
              <a:rPr lang="en-GB" b="0" baseline="0" dirty="0">
                <a:latin typeface="+mn-lt"/>
              </a:rPr>
              <a:t> [679]</a:t>
            </a:r>
            <a:br>
              <a:rPr lang="en-GB" b="0" baseline="0" dirty="0">
                <a:latin typeface="+mn-lt"/>
              </a:rPr>
            </a:br>
            <a:r>
              <a:rPr lang="de-DE" sz="1200" b="0" i="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US" b="0" dirty="0">
              <a:latin typeface="+mn-lt"/>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of unknown words used (1 is the most frequent word in French): </a:t>
            </a:r>
            <a:br>
              <a:rPr lang="en-GB" baseline="0" dirty="0">
                <a:latin typeface="+mn-lt"/>
              </a:rPr>
            </a:br>
            <a:r>
              <a:rPr lang="en-GB" b="0" baseline="0" dirty="0" err="1">
                <a:latin typeface="+mn-lt"/>
              </a:rPr>
              <a:t>offre</a:t>
            </a:r>
            <a:r>
              <a:rPr lang="en-GB" b="0" baseline="0" dirty="0">
                <a:latin typeface="+mn-lt"/>
              </a:rPr>
              <a:t> [1346]</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010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310901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3213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0449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668000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66945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648580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69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56932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81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58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26770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957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6334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21075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608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4561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0268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7610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5.wav"/><Relationship Id="rId18" Type="http://schemas.openxmlformats.org/officeDocument/2006/relationships/audio" Target="../media/audio50.wav"/><Relationship Id="rId3" Type="http://schemas.openxmlformats.org/officeDocument/2006/relationships/audio" Target="../media/audio37.wav"/><Relationship Id="rId7" Type="http://schemas.openxmlformats.org/officeDocument/2006/relationships/audio" Target="../media/audio40.wav"/><Relationship Id="rId12" Type="http://schemas.openxmlformats.org/officeDocument/2006/relationships/audio" Target="../media/audio44.wav"/><Relationship Id="rId17" Type="http://schemas.openxmlformats.org/officeDocument/2006/relationships/audio" Target="../media/audio49.wav"/><Relationship Id="rId2" Type="http://schemas.openxmlformats.org/officeDocument/2006/relationships/notesSlide" Target="../notesSlides/notesSlide11.xml"/><Relationship Id="rId16" Type="http://schemas.openxmlformats.org/officeDocument/2006/relationships/audio" Target="../media/audio48.wav"/><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image" Target="../media/image20.png"/><Relationship Id="rId5" Type="http://schemas.openxmlformats.org/officeDocument/2006/relationships/audio" Target="../media/audio38.wav"/><Relationship Id="rId15" Type="http://schemas.openxmlformats.org/officeDocument/2006/relationships/audio" Target="../media/audio47.wav"/><Relationship Id="rId10" Type="http://schemas.openxmlformats.org/officeDocument/2006/relationships/audio" Target="../media/audio43.wav"/><Relationship Id="rId4" Type="http://schemas.openxmlformats.org/officeDocument/2006/relationships/image" Target="../media/image11.png"/><Relationship Id="rId9" Type="http://schemas.openxmlformats.org/officeDocument/2006/relationships/audio" Target="../media/audio42.wav"/><Relationship Id="rId14" Type="http://schemas.openxmlformats.org/officeDocument/2006/relationships/audio" Target="../media/audio46.wav"/></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54.wav"/><Relationship Id="rId5" Type="http://schemas.openxmlformats.org/officeDocument/2006/relationships/audio" Target="../media/audio53.wav"/><Relationship Id="rId4" Type="http://schemas.openxmlformats.org/officeDocument/2006/relationships/audio" Target="../media/audio52.wav"/></Relationships>
</file>

<file path=ppt/slides/_rels/slide22.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audio" Target="../media/audio57.wav"/><Relationship Id="rId4" Type="http://schemas.openxmlformats.org/officeDocument/2006/relationships/audio" Target="../media/audio56.wav"/></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7.png"/><Relationship Id="rId10" Type="http://schemas.microsoft.com/office/2007/relationships/hdphoto" Target="../media/hdphoto4.wdp"/><Relationship Id="rId4" Type="http://schemas.openxmlformats.org/officeDocument/2006/relationships/image" Target="../media/image56.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7.png"/><Relationship Id="rId10" Type="http://schemas.microsoft.com/office/2007/relationships/hdphoto" Target="../media/hdphoto4.wdp"/><Relationship Id="rId4" Type="http://schemas.openxmlformats.org/officeDocument/2006/relationships/image" Target="../media/image56.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58.wav"/><Relationship Id="rId7" Type="http://schemas.openxmlformats.org/officeDocument/2006/relationships/audio" Target="../media/audio62.wav"/><Relationship Id="rId12"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61.wav"/><Relationship Id="rId11" Type="http://schemas.openxmlformats.org/officeDocument/2006/relationships/image" Target="../media/image61.png"/><Relationship Id="rId5" Type="http://schemas.openxmlformats.org/officeDocument/2006/relationships/audio" Target="../media/audio60.wav"/><Relationship Id="rId10" Type="http://schemas.openxmlformats.org/officeDocument/2006/relationships/image" Target="../media/image60.png"/><Relationship Id="rId4" Type="http://schemas.openxmlformats.org/officeDocument/2006/relationships/audio" Target="../media/audio59.wav"/><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hyperlink" Target="https://quizlet.com/gb/532497755/year-8-french-term-31-week-2-flash-cards/" TargetMode="External"/><Relationship Id="rId3" Type="http://schemas.openxmlformats.org/officeDocument/2006/relationships/image" Target="../media/image67.png"/><Relationship Id="rId7" Type="http://schemas.openxmlformats.org/officeDocument/2006/relationships/hyperlink" Target="https://quizlet.com/gb/548848270/year-8-french-term-32-week-4-flash-card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quizlet.com/gb/586687936/year-9-french-term-11-week-4-flash-cards/" TargetMode="External"/><Relationship Id="rId5" Type="http://schemas.openxmlformats.org/officeDocument/2006/relationships/hyperlink" Target="https://www.rachelhawkes.com/LDPresources/Yr9French/French_Y9_Term1i_Wk4_audio.html" TargetMode="Externa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7.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4.xml"/><Relationship Id="rId16"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5" Type="http://schemas.openxmlformats.org/officeDocument/2006/relationships/image" Target="../media/image9.png"/><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image" Target="../media/image13.png"/><Relationship Id="rId5" Type="http://schemas.openxmlformats.org/officeDocument/2006/relationships/audio" Target="../media/audio17.wav"/><Relationship Id="rId10" Type="http://schemas.openxmlformats.org/officeDocument/2006/relationships/image" Target="../media/image12.png"/><Relationship Id="rId4" Type="http://schemas.openxmlformats.org/officeDocument/2006/relationships/audio" Target="../media/audio16.wav"/><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image" Target="../media/image15.jpe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audio" Target="../media/audio34.wav"/><Relationship Id="rId2" Type="http://schemas.openxmlformats.org/officeDocument/2006/relationships/notesSlide" Target="../notesSlides/notesSlide6.xml"/><Relationship Id="rId16" Type="http://schemas.openxmlformats.org/officeDocument/2006/relationships/audio" Target="../media/audio33.wav"/><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audio" Target="../media/audio32.wav"/><Relationship Id="rId10" Type="http://schemas.openxmlformats.org/officeDocument/2006/relationships/audio" Target="../media/audio27.wav"/><Relationship Id="rId19" Type="http://schemas.openxmlformats.org/officeDocument/2006/relationships/audio" Target="../media/audio36.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4</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7</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 / Catherine Morris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24.09.23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1805289"/>
            <a:ext cx="6722795" cy="2312696"/>
          </a:xfrm>
        </p:spPr>
        <p:txBody>
          <a:bodyPr>
            <a:normAutofit/>
          </a:bodyPr>
          <a:lstStyle/>
          <a:p>
            <a:r>
              <a:rPr lang="en-GB" sz="2400" dirty="0">
                <a:solidFill>
                  <a:prstClr val="white"/>
                </a:solidFill>
              </a:rPr>
              <a:t>Following instructions at work</a:t>
            </a:r>
          </a:p>
          <a:p>
            <a:pPr algn="l"/>
            <a:endParaRPr lang="en-GB" sz="2400" dirty="0">
              <a:solidFill>
                <a:prstClr val="white"/>
              </a:solidFill>
            </a:endParaRPr>
          </a:p>
          <a:p>
            <a:pPr algn="l"/>
            <a:r>
              <a:rPr lang="en-GB" sz="2200" dirty="0">
                <a:solidFill>
                  <a:prstClr val="white"/>
                </a:solidFill>
              </a:rPr>
              <a:t>modal verbs (nous, </a:t>
            </a:r>
            <a:r>
              <a:rPr lang="en-GB" sz="2200" dirty="0" err="1">
                <a:solidFill>
                  <a:prstClr val="white"/>
                </a:solidFill>
              </a:rPr>
              <a:t>vous</a:t>
            </a:r>
            <a:r>
              <a:rPr lang="en-GB" sz="2200" dirty="0">
                <a:solidFill>
                  <a:prstClr val="white"/>
                </a:solidFill>
              </a:rPr>
              <a:t>)</a:t>
            </a:r>
          </a:p>
          <a:p>
            <a:pPr algn="l"/>
            <a:r>
              <a:rPr lang="en-GB" sz="2200" dirty="0">
                <a:solidFill>
                  <a:prstClr val="white"/>
                </a:solidFill>
              </a:rPr>
              <a:t>SSCs [</a:t>
            </a:r>
            <a:r>
              <a:rPr lang="en-GB" sz="2200" dirty="0" err="1">
                <a:solidFill>
                  <a:prstClr val="white"/>
                </a:solidFill>
              </a:rPr>
              <a:t>ou</a:t>
            </a:r>
            <a:r>
              <a:rPr lang="en-GB" sz="2200" dirty="0">
                <a:solidFill>
                  <a:prstClr val="white"/>
                </a:solidFill>
              </a:rPr>
              <a:t>] and [u]</a:t>
            </a:r>
            <a:endParaRPr lang="en-US" sz="2200"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254146"/>
            <a:ext cx="8605216" cy="844550"/>
          </a:xfrm>
        </p:spPr>
        <p:txBody>
          <a:bodyPr>
            <a:normAutofit/>
          </a:bodyPr>
          <a:lstStyle/>
          <a:p>
            <a:r>
              <a:rPr lang="en-GB" sz="4400" dirty="0"/>
              <a:t>Au travail</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Une </a:t>
            </a:r>
            <a:r>
              <a:rPr lang="en-GB" sz="2800" b="1" dirty="0" err="1">
                <a:solidFill>
                  <a:schemeClr val="bg1"/>
                </a:solidFill>
              </a:rPr>
              <a:t>offre</a:t>
            </a:r>
            <a:r>
              <a:rPr lang="en-GB" sz="2800" b="1" dirty="0">
                <a:solidFill>
                  <a:schemeClr val="bg1"/>
                </a:solidFill>
              </a:rPr>
              <a:t> </a:t>
            </a:r>
            <a:r>
              <a:rPr lang="en-GB" sz="2800" b="1" dirty="0" err="1">
                <a:solidFill>
                  <a:schemeClr val="bg1"/>
                </a:solidFill>
              </a:rPr>
              <a:t>d'emploi</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95779" y="1315352"/>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font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directeurs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 la piscine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fait 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candidat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/la candidate ?</a:t>
            </a:r>
          </a:p>
        </p:txBody>
      </p:sp>
      <p:graphicFrame>
        <p:nvGraphicFramePr>
          <p:cNvPr id="31" name="Table 6">
            <a:extLst>
              <a:ext uri="{FF2B5EF4-FFF2-40B4-BE49-F238E27FC236}">
                <a16:creationId xmlns:a16="http://schemas.microsoft.com/office/drawing/2014/main" id="{AF5B0983-14A3-4039-BD64-BE810E989072}"/>
              </a:ext>
            </a:extLst>
          </p:cNvPr>
          <p:cNvGraphicFramePr>
            <a:graphicFrameLocks noGrp="1"/>
          </p:cNvGraphicFramePr>
          <p:nvPr/>
        </p:nvGraphicFramePr>
        <p:xfrm>
          <a:off x="373648" y="2716788"/>
          <a:ext cx="11223746" cy="3383280"/>
        </p:xfrm>
        <a:graphic>
          <a:graphicData uri="http://schemas.openxmlformats.org/drawingml/2006/table">
            <a:tbl>
              <a:tblPr firstRow="1" bandRow="1">
                <a:tableStyleId>{21E4AEA4-8DFA-4A89-87EB-49C32662AFE0}</a:tableStyleId>
              </a:tblPr>
              <a:tblGrid>
                <a:gridCol w="5611873">
                  <a:extLst>
                    <a:ext uri="{9D8B030D-6E8A-4147-A177-3AD203B41FA5}">
                      <a16:colId xmlns:a16="http://schemas.microsoft.com/office/drawing/2014/main" val="4128092149"/>
                    </a:ext>
                  </a:extLst>
                </a:gridCol>
                <a:gridCol w="5611873">
                  <a:extLst>
                    <a:ext uri="{9D8B030D-6E8A-4147-A177-3AD203B41FA5}">
                      <a16:colId xmlns:a16="http://schemas.microsoft.com/office/drawing/2014/main" val="1616836717"/>
                    </a:ext>
                  </a:extLst>
                </a:gridCol>
              </a:tblGrid>
              <a:tr h="370840">
                <a:tc>
                  <a:txBody>
                    <a:bodyPr/>
                    <a:lstStyle/>
                    <a:p>
                      <a:pPr algn="ctr"/>
                      <a:r>
                        <a:rPr lang="en-GB" sz="3000" dirty="0">
                          <a:solidFill>
                            <a:schemeClr val="bg1"/>
                          </a:solidFill>
                        </a:rPr>
                        <a:t>les </a:t>
                      </a:r>
                      <a:r>
                        <a:rPr lang="en-GB" sz="3000" dirty="0" err="1">
                          <a:solidFill>
                            <a:schemeClr val="bg1"/>
                          </a:solidFill>
                        </a:rPr>
                        <a:t>directeurs</a:t>
                      </a:r>
                      <a:r>
                        <a:rPr lang="en-GB" sz="3000" dirty="0">
                          <a:solidFill>
                            <a:schemeClr val="bg1"/>
                          </a:solidFill>
                        </a:rPr>
                        <a:t> de la piscine</a:t>
                      </a: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r>
                        <a:rPr lang="en-GB" sz="3000" dirty="0"/>
                        <a:t>le </a:t>
                      </a:r>
                      <a:r>
                        <a:rPr lang="en-GB" sz="3000" dirty="0" err="1"/>
                        <a:t>candidat</a:t>
                      </a:r>
                      <a:r>
                        <a:rPr lang="en-GB" sz="3000" dirty="0"/>
                        <a:t>/la candidate</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1153431983"/>
                  </a:ext>
                </a:extLst>
              </a:tr>
              <a:tr h="370840">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492714"/>
                  </a:ext>
                </a:extLst>
              </a:tr>
              <a:tr h="370840">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1458278"/>
                  </a:ext>
                </a:extLst>
              </a:tr>
              <a:tr h="370840">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9313960"/>
                  </a:ext>
                </a:extLst>
              </a:tr>
              <a:tr h="370840">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4197191"/>
                  </a:ext>
                </a:extLst>
              </a:tr>
              <a:tr h="467495">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2389626"/>
                  </a:ext>
                </a:extLst>
              </a:tr>
              <a:tr h="467495">
                <a:tc>
                  <a:txBody>
                    <a:bodyPr/>
                    <a:lstStyle/>
                    <a:p>
                      <a:pPr algn="ctr"/>
                      <a:endParaRPr lang="en-GB" sz="2500"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25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0868344"/>
                  </a:ext>
                </a:extLst>
              </a:tr>
            </a:tbl>
          </a:graphicData>
        </a:graphic>
      </p:graphicFrame>
      <p:sp>
        <p:nvSpPr>
          <p:cNvPr id="34" name="TextBox 33">
            <a:extLst>
              <a:ext uri="{FF2B5EF4-FFF2-40B4-BE49-F238E27FC236}">
                <a16:creationId xmlns:a16="http://schemas.microsoft.com/office/drawing/2014/main" id="{4B35E5D4-64FC-43A0-B1C7-33B41A4044D0}"/>
              </a:ext>
            </a:extLst>
          </p:cNvPr>
          <p:cNvSpPr txBox="1"/>
          <p:nvPr/>
        </p:nvSpPr>
        <p:spPr>
          <a:xfrm>
            <a:off x="373646" y="4123538"/>
            <a:ext cx="5584937"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can’t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accept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negative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attitude</a:t>
            </a:r>
          </a:p>
        </p:txBody>
      </p:sp>
      <p:sp>
        <p:nvSpPr>
          <p:cNvPr id="39" name="TextBox 38">
            <a:extLst>
              <a:ext uri="{FF2B5EF4-FFF2-40B4-BE49-F238E27FC236}">
                <a16:creationId xmlns:a16="http://schemas.microsoft.com/office/drawing/2014/main" id="{A15784FA-305A-4AD9-A577-16F596697FA2}"/>
              </a:ext>
            </a:extLst>
          </p:cNvPr>
          <p:cNvSpPr txBox="1"/>
          <p:nvPr/>
        </p:nvSpPr>
        <p:spPr>
          <a:xfrm>
            <a:off x="371888" y="4585203"/>
            <a:ext cx="4521608"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must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find</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perfect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candidate</a:t>
            </a:r>
          </a:p>
        </p:txBody>
      </p:sp>
      <p:sp>
        <p:nvSpPr>
          <p:cNvPr id="40" name="TextBox 39">
            <a:extLst>
              <a:ext uri="{FF2B5EF4-FFF2-40B4-BE49-F238E27FC236}">
                <a16:creationId xmlns:a16="http://schemas.microsoft.com/office/drawing/2014/main" id="{328DD2D5-2AEA-4D34-A793-E2CE835E6653}"/>
              </a:ext>
            </a:extLst>
          </p:cNvPr>
          <p:cNvSpPr txBox="1"/>
          <p:nvPr/>
        </p:nvSpPr>
        <p:spPr>
          <a:xfrm>
            <a:off x="6112807" y="5327241"/>
            <a:ext cx="6840142"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can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on Saturdays,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ideally</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2B9DF24F-2247-4EB4-BC5D-408D4481162F}"/>
              </a:ext>
            </a:extLst>
          </p:cNvPr>
          <p:cNvSpPr txBox="1"/>
          <p:nvPr/>
        </p:nvSpPr>
        <p:spPr>
          <a:xfrm>
            <a:off x="373648" y="3292541"/>
            <a:ext cx="5413905"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want</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find</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 active and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sporty</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candidate</a:t>
            </a:r>
          </a:p>
        </p:txBody>
      </p:sp>
      <p:sp>
        <p:nvSpPr>
          <p:cNvPr id="42" name="TextBox 41">
            <a:extLst>
              <a:ext uri="{FF2B5EF4-FFF2-40B4-BE49-F238E27FC236}">
                <a16:creationId xmlns:a16="http://schemas.microsoft.com/office/drawing/2014/main" id="{5D7B1843-0572-4031-A979-1EAC1946AA2C}"/>
              </a:ext>
            </a:extLst>
          </p:cNvPr>
          <p:cNvSpPr txBox="1"/>
          <p:nvPr/>
        </p:nvSpPr>
        <p:spPr>
          <a:xfrm>
            <a:off x="371888" y="5331921"/>
            <a:ext cx="5645343"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know how to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create</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 positive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experience</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415E247-ACC9-435A-A865-E0D2BC2A7F58}"/>
              </a:ext>
            </a:extLst>
          </p:cNvPr>
          <p:cNvSpPr txBox="1"/>
          <p:nvPr/>
        </p:nvSpPr>
        <p:spPr>
          <a:xfrm>
            <a:off x="6095999" y="3246661"/>
            <a:ext cx="5161005"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knows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how to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swim</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268FC743-71A9-48AD-BD47-E6DA52068FBC}"/>
              </a:ext>
            </a:extLst>
          </p:cNvPr>
          <p:cNvSpPr txBox="1"/>
          <p:nvPr/>
        </p:nvSpPr>
        <p:spPr>
          <a:xfrm>
            <a:off x="6078648" y="3744349"/>
            <a:ext cx="5672969"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wants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the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swimming</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pool</a:t>
            </a:r>
          </a:p>
        </p:txBody>
      </p:sp>
      <p:sp>
        <p:nvSpPr>
          <p:cNvPr id="45" name="TextBox 44">
            <a:extLst>
              <a:ext uri="{FF2B5EF4-FFF2-40B4-BE49-F238E27FC236}">
                <a16:creationId xmlns:a16="http://schemas.microsoft.com/office/drawing/2014/main" id="{D36B549A-AC29-417C-864B-BB58B8950A1D}"/>
              </a:ext>
            </a:extLst>
          </p:cNvPr>
          <p:cNvSpPr txBox="1"/>
          <p:nvPr/>
        </p:nvSpPr>
        <p:spPr>
          <a:xfrm>
            <a:off x="6112807" y="4554413"/>
            <a:ext cx="5248233"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must have a passion for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swimming</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52192C03-600C-284C-986A-AA138CCFF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634" y="-44991"/>
            <a:ext cx="2342667" cy="2342667"/>
          </a:xfrm>
          <a:prstGeom prst="rect">
            <a:avLst/>
          </a:prstGeom>
        </p:spPr>
      </p:pic>
    </p:spTree>
    <p:extLst>
      <p:ext uri="{BB962C8B-B14F-4D97-AF65-F5344CB8AC3E}">
        <p14:creationId xmlns:p14="http://schemas.microsoft.com/office/powerpoint/2010/main" val="5380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08694" cy="647577"/>
          </a:xfrm>
        </p:spPr>
        <p:txBody>
          <a:bodyPr>
            <a:normAutofit/>
          </a:bodyPr>
          <a:lstStyle/>
          <a:p>
            <a:r>
              <a:rPr lang="en-GB" sz="2800" b="1" dirty="0">
                <a:solidFill>
                  <a:schemeClr val="bg1"/>
                </a:solidFill>
              </a:rPr>
              <a:t>À la piscine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94063" y="1479264"/>
            <a:ext cx="394378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Amir et </a:t>
            </a:r>
            <a:r>
              <a:rPr lang="en-US" sz="2400" dirty="0" err="1">
                <a:solidFill>
                  <a:srgbClr val="002060"/>
                </a:solidFill>
                <a:latin typeface="Century Gothic" panose="020F0302020204030204"/>
              </a:rPr>
              <a:t>Océane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arrivent</a:t>
            </a:r>
            <a:r>
              <a:rPr lang="en-US" sz="2400" dirty="0">
                <a:solidFill>
                  <a:srgbClr val="002060"/>
                </a:solidFill>
                <a:latin typeface="Century Gothic" panose="020F0302020204030204"/>
              </a:rPr>
              <a:t> </a:t>
            </a:r>
            <a:r>
              <a:rPr lang="en-US" sz="2400" dirty="0">
                <a:solidFill>
                  <a:srgbClr val="002060"/>
                </a:solidFill>
                <a:latin typeface="Century Gothic" panose="020F0302020204030204"/>
                <a:cs typeface="Arial" panose="020B0604020202020204" pitchFamily="34" charset="0"/>
              </a:rPr>
              <a:t>à</a:t>
            </a:r>
            <a:r>
              <a:rPr lang="en-US" sz="2400" dirty="0">
                <a:solidFill>
                  <a:srgbClr val="002060"/>
                </a:solidFill>
                <a:latin typeface="Century Gothic" panose="020F0302020204030204"/>
              </a:rPr>
              <a:t> la piscine pour commencer le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directeur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explique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qui fait quoi.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F0302020204030204"/>
              </a:rPr>
              <a:t>P</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arle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-t-il des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directeur</a:t>
            </a:r>
            <a:r>
              <a:rPr lang="en-US" sz="2400" dirty="0">
                <a:solidFill>
                  <a:srgbClr val="002060"/>
                </a:solidFill>
                <a:latin typeface="Century Gothic" panose="020F0302020204030204"/>
              </a:rPr>
              <a:t>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des stagiaires*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entury Gothic" panose="020F0302020204030204"/>
              </a:rPr>
              <a:t>Écris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l’anglais</a:t>
            </a: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9C9E455-3E14-4D9F-9A2A-0DFE5FBE0618}"/>
              </a:ext>
            </a:extLst>
          </p:cNvPr>
          <p:cNvGraphicFramePr>
            <a:graphicFrameLocks noGrp="1"/>
          </p:cNvGraphicFramePr>
          <p:nvPr>
            <p:extLst>
              <p:ext uri="{D42A27DB-BD31-4B8C-83A1-F6EECF244321}">
                <p14:modId xmlns:p14="http://schemas.microsoft.com/office/powerpoint/2010/main" val="1863532377"/>
              </p:ext>
            </p:extLst>
          </p:nvPr>
        </p:nvGraphicFramePr>
        <p:xfrm>
          <a:off x="4365791" y="1577429"/>
          <a:ext cx="7544129" cy="4180509"/>
        </p:xfrm>
        <a:graphic>
          <a:graphicData uri="http://schemas.openxmlformats.org/drawingml/2006/table">
            <a:tbl>
              <a:tblPr firstRow="1" bandRow="1">
                <a:tableStyleId>{21E4AEA4-8DFA-4A89-87EB-49C32662AFE0}</a:tableStyleId>
              </a:tblPr>
              <a:tblGrid>
                <a:gridCol w="602198">
                  <a:extLst>
                    <a:ext uri="{9D8B030D-6E8A-4147-A177-3AD203B41FA5}">
                      <a16:colId xmlns:a16="http://schemas.microsoft.com/office/drawing/2014/main" val="4080994898"/>
                    </a:ext>
                  </a:extLst>
                </a:gridCol>
                <a:gridCol w="3358415">
                  <a:extLst>
                    <a:ext uri="{9D8B030D-6E8A-4147-A177-3AD203B41FA5}">
                      <a16:colId xmlns:a16="http://schemas.microsoft.com/office/drawing/2014/main" val="2607353726"/>
                    </a:ext>
                  </a:extLst>
                </a:gridCol>
                <a:gridCol w="1403384">
                  <a:extLst>
                    <a:ext uri="{9D8B030D-6E8A-4147-A177-3AD203B41FA5}">
                      <a16:colId xmlns:a16="http://schemas.microsoft.com/office/drawing/2014/main" val="4128092149"/>
                    </a:ext>
                  </a:extLst>
                </a:gridCol>
                <a:gridCol w="1371600">
                  <a:extLst>
                    <a:ext uri="{9D8B030D-6E8A-4147-A177-3AD203B41FA5}">
                      <a16:colId xmlns:a16="http://schemas.microsoft.com/office/drawing/2014/main" val="2609792770"/>
                    </a:ext>
                  </a:extLst>
                </a:gridCol>
                <a:gridCol w="808532">
                  <a:extLst>
                    <a:ext uri="{9D8B030D-6E8A-4147-A177-3AD203B41FA5}">
                      <a16:colId xmlns:a16="http://schemas.microsoft.com/office/drawing/2014/main" val="1948106960"/>
                    </a:ext>
                  </a:extLst>
                </a:gridCol>
              </a:tblGrid>
              <a:tr h="497067">
                <a:tc>
                  <a:txBody>
                    <a:bodyPr/>
                    <a:lstStyle/>
                    <a:p>
                      <a:pPr algn="ctr"/>
                      <a:r>
                        <a:rPr lang="en-GB" sz="2000" dirty="0"/>
                        <a:t>Q</a:t>
                      </a:r>
                    </a:p>
                  </a:txBody>
                  <a:tcPr anchor="ctr">
                    <a:solidFill>
                      <a:schemeClr val="accent2"/>
                    </a:solidFill>
                  </a:tcPr>
                </a:tc>
                <a:tc>
                  <a:txBody>
                    <a:bodyPr/>
                    <a:lstStyle/>
                    <a:p>
                      <a:pPr algn="ctr"/>
                      <a:r>
                        <a:rPr lang="en-GB" sz="2000" dirty="0"/>
                        <a:t>Quoi?</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directeurs</a:t>
                      </a:r>
                      <a:r>
                        <a:rPr kumimoji="0" lang="en-GB" sz="2000" b="1" i="0" u="none" strike="noStrike" kern="1200" cap="none" spc="0" normalizeH="0" baseline="0" noProof="0" dirty="0">
                          <a:ln>
                            <a:noFill/>
                          </a:ln>
                          <a:solidFill>
                            <a:prstClr val="white"/>
                          </a:solidFill>
                          <a:effectLst/>
                          <a:uLnTx/>
                          <a:uFillTx/>
                          <a:latin typeface="+mn-lt"/>
                          <a:ea typeface="+mn-ea"/>
                          <a:cs typeface="+mn-cs"/>
                        </a:rPr>
                        <a:t> (nous)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stagiaires (</a:t>
                      </a:r>
                      <a:r>
                        <a:rPr lang="en-GB" sz="2000" b="1" dirty="0" err="1"/>
                        <a:t>vous</a:t>
                      </a:r>
                      <a:r>
                        <a:rPr lang="en-GB"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R</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must explain the rules</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must read the instructions</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know how to swim</a:t>
                      </a: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can learn a lot</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know how to help</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want to work hard</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l"/>
                      <a:r>
                        <a:rPr lang="en-GB" sz="2000" dirty="0">
                          <a:solidFill>
                            <a:schemeClr val="accent1">
                              <a:lumMod val="50000"/>
                            </a:schemeClr>
                          </a:solidFill>
                        </a:rPr>
                        <a:t>want to be kind</a:t>
                      </a: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bl>
          </a:graphicData>
        </a:graphic>
      </p:graphicFrame>
      <p:sp>
        <p:nvSpPr>
          <p:cNvPr id="10" name="Action Button: Custom 16">
            <a:hlinkClick r:id="" action="ppaction://noaction" highlightClick="1">
              <a:snd r:embed="rId3" name="1b la piscine.wav"/>
            </a:hlinkClick>
            <a:extLst>
              <a:ext uri="{FF2B5EF4-FFF2-40B4-BE49-F238E27FC236}">
                <a16:creationId xmlns:a16="http://schemas.microsoft.com/office/drawing/2014/main" id="{28CB936D-AA92-4D74-B49A-53C17D570A97}"/>
              </a:ext>
            </a:extLst>
          </p:cNvPr>
          <p:cNvSpPr/>
          <p:nvPr/>
        </p:nvSpPr>
        <p:spPr>
          <a:xfrm>
            <a:off x="4456391" y="232127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C43E9D68-51CB-4C7C-843F-DCB28AD78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1798" y="2389647"/>
            <a:ext cx="282522" cy="294294"/>
          </a:xfrm>
          <a:prstGeom prst="rect">
            <a:avLst/>
          </a:prstGeom>
        </p:spPr>
      </p:pic>
      <p:sp>
        <p:nvSpPr>
          <p:cNvPr id="13" name="Action Button: Custom 16">
            <a:hlinkClick r:id="" action="ppaction://noaction" highlightClick="1">
              <a:snd r:embed="rId5" name="2b la piscine.wav"/>
            </a:hlinkClick>
            <a:extLst>
              <a:ext uri="{FF2B5EF4-FFF2-40B4-BE49-F238E27FC236}">
                <a16:creationId xmlns:a16="http://schemas.microsoft.com/office/drawing/2014/main" id="{514FB823-A03C-4EC4-84F6-CEDA33F631AA}"/>
              </a:ext>
            </a:extLst>
          </p:cNvPr>
          <p:cNvSpPr/>
          <p:nvPr/>
        </p:nvSpPr>
        <p:spPr>
          <a:xfrm>
            <a:off x="4456391" y="28159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b la piscine.wav"/>
            </a:hlinkClick>
            <a:extLst>
              <a:ext uri="{FF2B5EF4-FFF2-40B4-BE49-F238E27FC236}">
                <a16:creationId xmlns:a16="http://schemas.microsoft.com/office/drawing/2014/main" id="{92FFA6F5-D01F-45E0-8E29-04C5231FF128}"/>
              </a:ext>
            </a:extLst>
          </p:cNvPr>
          <p:cNvSpPr/>
          <p:nvPr/>
        </p:nvSpPr>
        <p:spPr>
          <a:xfrm>
            <a:off x="4454313" y="331055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b la piscine.wav"/>
            </a:hlinkClick>
            <a:extLst>
              <a:ext uri="{FF2B5EF4-FFF2-40B4-BE49-F238E27FC236}">
                <a16:creationId xmlns:a16="http://schemas.microsoft.com/office/drawing/2014/main" id="{71FE997A-FF3F-4964-A65F-17A04F1882AD}"/>
              </a:ext>
            </a:extLst>
          </p:cNvPr>
          <p:cNvSpPr/>
          <p:nvPr/>
        </p:nvSpPr>
        <p:spPr>
          <a:xfrm>
            <a:off x="4454313" y="380519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b la piscine.wav"/>
            </a:hlinkClick>
            <a:extLst>
              <a:ext uri="{FF2B5EF4-FFF2-40B4-BE49-F238E27FC236}">
                <a16:creationId xmlns:a16="http://schemas.microsoft.com/office/drawing/2014/main" id="{AB82469E-6A61-4BC9-B869-2D4F755101BF}"/>
              </a:ext>
            </a:extLst>
          </p:cNvPr>
          <p:cNvSpPr/>
          <p:nvPr/>
        </p:nvSpPr>
        <p:spPr>
          <a:xfrm>
            <a:off x="4454313" y="429982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6b la piscine.wav"/>
            </a:hlinkClick>
            <a:extLst>
              <a:ext uri="{FF2B5EF4-FFF2-40B4-BE49-F238E27FC236}">
                <a16:creationId xmlns:a16="http://schemas.microsoft.com/office/drawing/2014/main" id="{F0DFCDD0-4D91-4F47-A0E7-4D11F975A344}"/>
              </a:ext>
            </a:extLst>
          </p:cNvPr>
          <p:cNvSpPr/>
          <p:nvPr/>
        </p:nvSpPr>
        <p:spPr>
          <a:xfrm>
            <a:off x="4459107" y="479446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7b la piscine.wav"/>
            </a:hlinkClick>
            <a:extLst>
              <a:ext uri="{FF2B5EF4-FFF2-40B4-BE49-F238E27FC236}">
                <a16:creationId xmlns:a16="http://schemas.microsoft.com/office/drawing/2014/main" id="{8F6833D3-F8C5-4C88-BFE4-6FACA9A12975}"/>
              </a:ext>
            </a:extLst>
          </p:cNvPr>
          <p:cNvSpPr/>
          <p:nvPr/>
        </p:nvSpPr>
        <p:spPr>
          <a:xfrm>
            <a:off x="4464507" y="528910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8" name="Picture 37" descr="green checkmark">
            <a:extLst>
              <a:ext uri="{FF2B5EF4-FFF2-40B4-BE49-F238E27FC236}">
                <a16:creationId xmlns:a16="http://schemas.microsoft.com/office/drawing/2014/main" id="{AA6A3FD7-1B6D-4A53-950F-CDAB2AB0E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2121" y="2837941"/>
            <a:ext cx="282522" cy="294294"/>
          </a:xfrm>
          <a:prstGeom prst="rect">
            <a:avLst/>
          </a:prstGeom>
        </p:spPr>
      </p:pic>
      <p:pic>
        <p:nvPicPr>
          <p:cNvPr id="39" name="Picture 38" descr="green checkmark">
            <a:extLst>
              <a:ext uri="{FF2B5EF4-FFF2-40B4-BE49-F238E27FC236}">
                <a16:creationId xmlns:a16="http://schemas.microsoft.com/office/drawing/2014/main" id="{0B8181CE-707C-4C7E-A4EF-30F5FED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862" y="3352938"/>
            <a:ext cx="282522" cy="294294"/>
          </a:xfrm>
          <a:prstGeom prst="rect">
            <a:avLst/>
          </a:prstGeom>
        </p:spPr>
      </p:pic>
      <p:pic>
        <p:nvPicPr>
          <p:cNvPr id="40" name="Picture 39" descr="green checkmark">
            <a:extLst>
              <a:ext uri="{FF2B5EF4-FFF2-40B4-BE49-F238E27FC236}">
                <a16:creationId xmlns:a16="http://schemas.microsoft.com/office/drawing/2014/main" id="{105461EC-E25A-4B3B-B43D-BCD57C6A6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862" y="3867935"/>
            <a:ext cx="282522" cy="294294"/>
          </a:xfrm>
          <a:prstGeom prst="rect">
            <a:avLst/>
          </a:prstGeom>
        </p:spPr>
      </p:pic>
      <p:pic>
        <p:nvPicPr>
          <p:cNvPr id="41" name="Picture 40" descr="green checkmark">
            <a:extLst>
              <a:ext uri="{FF2B5EF4-FFF2-40B4-BE49-F238E27FC236}">
                <a16:creationId xmlns:a16="http://schemas.microsoft.com/office/drawing/2014/main" id="{BF70E459-E732-4310-BD0D-E3139E745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1798" y="4350680"/>
            <a:ext cx="282522" cy="294294"/>
          </a:xfrm>
          <a:prstGeom prst="rect">
            <a:avLst/>
          </a:prstGeom>
        </p:spPr>
      </p:pic>
      <p:pic>
        <p:nvPicPr>
          <p:cNvPr id="42" name="Picture 41" descr="green checkmark">
            <a:extLst>
              <a:ext uri="{FF2B5EF4-FFF2-40B4-BE49-F238E27FC236}">
                <a16:creationId xmlns:a16="http://schemas.microsoft.com/office/drawing/2014/main" id="{2DCA2D37-E01E-4B1E-8B5A-3796222DE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7438" y="4851470"/>
            <a:ext cx="282522" cy="294294"/>
          </a:xfrm>
          <a:prstGeom prst="rect">
            <a:avLst/>
          </a:prstGeom>
        </p:spPr>
      </p:pic>
      <p:pic>
        <p:nvPicPr>
          <p:cNvPr id="43" name="Picture 42" descr="green checkmark">
            <a:extLst>
              <a:ext uri="{FF2B5EF4-FFF2-40B4-BE49-F238E27FC236}">
                <a16:creationId xmlns:a16="http://schemas.microsoft.com/office/drawing/2014/main" id="{BA4CC566-1DC4-4F91-AB97-213DE7172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1798" y="5339954"/>
            <a:ext cx="282522" cy="294294"/>
          </a:xfrm>
          <a:prstGeom prst="rect">
            <a:avLst/>
          </a:prstGeom>
        </p:spPr>
      </p:pic>
      <p:pic>
        <p:nvPicPr>
          <p:cNvPr id="2" name="Picture 1" descr="A picture containing shirt&#10;&#10;Description automatically generated">
            <a:extLst>
              <a:ext uri="{FF2B5EF4-FFF2-40B4-BE49-F238E27FC236}">
                <a16:creationId xmlns:a16="http://schemas.microsoft.com/office/drawing/2014/main" id="{F7E02AA1-6400-4112-B394-56240E0DF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9697" y="208591"/>
            <a:ext cx="1155736" cy="1155736"/>
          </a:xfrm>
          <a:prstGeom prst="rect">
            <a:avLst/>
          </a:prstGeom>
        </p:spPr>
      </p:pic>
      <p:sp>
        <p:nvSpPr>
          <p:cNvPr id="5" name="TextBox 4">
            <a:extLst>
              <a:ext uri="{FF2B5EF4-FFF2-40B4-BE49-F238E27FC236}">
                <a16:creationId xmlns:a16="http://schemas.microsoft.com/office/drawing/2014/main" id="{EBC1807B-D1C3-4BDD-B6E4-0C86BBB05AAA}"/>
              </a:ext>
            </a:extLst>
          </p:cNvPr>
          <p:cNvSpPr txBox="1"/>
          <p:nvPr/>
        </p:nvSpPr>
        <p:spPr>
          <a:xfrm>
            <a:off x="7195433" y="240615"/>
            <a:ext cx="2436566" cy="1123712"/>
          </a:xfrm>
          <a:prstGeom prst="wedgeRoundRectCallout">
            <a:avLst>
              <a:gd name="adj1" fmla="val -59941"/>
              <a:gd name="adj2" fmla="val 17939"/>
              <a:gd name="adj3" fmla="val 16667"/>
            </a:avLst>
          </a:prstGeom>
          <a:solidFill>
            <a:srgbClr val="0055A5"/>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*le/la stagiaire </a:t>
            </a:r>
            <a:r>
              <a:rPr lang="en-GB" sz="2000" dirty="0">
                <a:solidFill>
                  <a:prstClr val="white"/>
                </a:solidFill>
                <a:latin typeface="Century Gothic" panose="020F0302020204030204"/>
              </a:rPr>
              <a:t>= work experience student</a:t>
            </a:r>
            <a:endParaRPr kumimoji="0" lang="en-GB" sz="2000" b="0" u="none" strike="noStrike" kern="1200" cap="none" spc="0" normalizeH="0" baseline="0" noProof="0" dirty="0">
              <a:ln>
                <a:noFill/>
              </a:ln>
              <a:solidFill>
                <a:prstClr val="white"/>
              </a:solidFill>
              <a:effectLst/>
              <a:uLnTx/>
              <a:uFillTx/>
              <a:latin typeface="Century Gothic" panose="020F0302020204030204"/>
            </a:endParaRPr>
          </a:p>
        </p:txBody>
      </p:sp>
      <p:sp>
        <p:nvSpPr>
          <p:cNvPr id="3" name="Action Button: Custom 16">
            <a:hlinkClick r:id="" action="ppaction://noaction" highlightClick="1">
              <a:snd r:embed="rId12" name="1a la piscine.wav"/>
            </a:hlinkClick>
            <a:extLst>
              <a:ext uri="{FF2B5EF4-FFF2-40B4-BE49-F238E27FC236}">
                <a16:creationId xmlns:a16="http://schemas.microsoft.com/office/drawing/2014/main" id="{6024AE8F-4FEF-47E0-88F4-62E71CAEFB1C}"/>
              </a:ext>
            </a:extLst>
          </p:cNvPr>
          <p:cNvSpPr/>
          <p:nvPr/>
        </p:nvSpPr>
        <p:spPr>
          <a:xfrm>
            <a:off x="11392893" y="2321279"/>
            <a:ext cx="396000" cy="396000"/>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13" name="2a la piscine.wav"/>
            </a:hlinkClick>
            <a:extLst>
              <a:ext uri="{FF2B5EF4-FFF2-40B4-BE49-F238E27FC236}">
                <a16:creationId xmlns:a16="http://schemas.microsoft.com/office/drawing/2014/main" id="{DA0B308D-7931-49B3-B84D-E6F4E3CFDB0D}"/>
              </a:ext>
            </a:extLst>
          </p:cNvPr>
          <p:cNvSpPr/>
          <p:nvPr/>
        </p:nvSpPr>
        <p:spPr>
          <a:xfrm>
            <a:off x="11392893" y="2837371"/>
            <a:ext cx="396000" cy="396000"/>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14" name="3a la piscine.wav"/>
            </a:hlinkClick>
            <a:extLst>
              <a:ext uri="{FF2B5EF4-FFF2-40B4-BE49-F238E27FC236}">
                <a16:creationId xmlns:a16="http://schemas.microsoft.com/office/drawing/2014/main" id="{C454AA4F-C6E5-42CE-99EC-589E9FF491D3}"/>
              </a:ext>
            </a:extLst>
          </p:cNvPr>
          <p:cNvSpPr/>
          <p:nvPr/>
        </p:nvSpPr>
        <p:spPr>
          <a:xfrm>
            <a:off x="11392893" y="3350318"/>
            <a:ext cx="396000" cy="396000"/>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15" name="4a la piscine.wav"/>
            </a:hlinkClick>
            <a:extLst>
              <a:ext uri="{FF2B5EF4-FFF2-40B4-BE49-F238E27FC236}">
                <a16:creationId xmlns:a16="http://schemas.microsoft.com/office/drawing/2014/main" id="{81B5C0FE-D3EA-4935-9115-2802F247DBA7}"/>
              </a:ext>
            </a:extLst>
          </p:cNvPr>
          <p:cNvSpPr/>
          <p:nvPr/>
        </p:nvSpPr>
        <p:spPr>
          <a:xfrm>
            <a:off x="11392893" y="3855320"/>
            <a:ext cx="396000" cy="396000"/>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16" name="5a la piscine.wav"/>
            </a:hlinkClick>
            <a:extLst>
              <a:ext uri="{FF2B5EF4-FFF2-40B4-BE49-F238E27FC236}">
                <a16:creationId xmlns:a16="http://schemas.microsoft.com/office/drawing/2014/main" id="{BF6A1E29-ED39-407B-8683-6EE78E5153CD}"/>
              </a:ext>
            </a:extLst>
          </p:cNvPr>
          <p:cNvSpPr/>
          <p:nvPr/>
        </p:nvSpPr>
        <p:spPr>
          <a:xfrm>
            <a:off x="11392893" y="4320936"/>
            <a:ext cx="396000" cy="396000"/>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17" name="6a la piscine.wav"/>
            </a:hlinkClick>
            <a:extLst>
              <a:ext uri="{FF2B5EF4-FFF2-40B4-BE49-F238E27FC236}">
                <a16:creationId xmlns:a16="http://schemas.microsoft.com/office/drawing/2014/main" id="{D56DC76D-AA12-42A9-B240-9D14340236E4}"/>
              </a:ext>
            </a:extLst>
          </p:cNvPr>
          <p:cNvSpPr/>
          <p:nvPr/>
        </p:nvSpPr>
        <p:spPr>
          <a:xfrm>
            <a:off x="11392893" y="4800854"/>
            <a:ext cx="396000" cy="396000"/>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8" name="7a la piscine.wav"/>
            </a:hlinkClick>
            <a:extLst>
              <a:ext uri="{FF2B5EF4-FFF2-40B4-BE49-F238E27FC236}">
                <a16:creationId xmlns:a16="http://schemas.microsoft.com/office/drawing/2014/main" id="{12DB1E7E-F614-4DC5-B4E0-EB01B14800B4}"/>
              </a:ext>
            </a:extLst>
          </p:cNvPr>
          <p:cNvSpPr/>
          <p:nvPr/>
        </p:nvSpPr>
        <p:spPr>
          <a:xfrm>
            <a:off x="11392893" y="5295491"/>
            <a:ext cx="396000" cy="396000"/>
          </a:xfrm>
          <a:prstGeom prst="actionButtonBlank">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Rectangle 23">
            <a:extLst>
              <a:ext uri="{FF2B5EF4-FFF2-40B4-BE49-F238E27FC236}">
                <a16:creationId xmlns:a16="http://schemas.microsoft.com/office/drawing/2014/main" id="{13B6252E-0BD9-47D6-A861-D5495E40C5DF}"/>
              </a:ext>
            </a:extLst>
          </p:cNvPr>
          <p:cNvSpPr/>
          <p:nvPr/>
        </p:nvSpPr>
        <p:spPr>
          <a:xfrm>
            <a:off x="5686997" y="2308076"/>
            <a:ext cx="2562292" cy="396000"/>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5F05589C-6E8B-4DDF-96C3-543762055B25}"/>
              </a:ext>
            </a:extLst>
          </p:cNvPr>
          <p:cNvSpPr/>
          <p:nvPr/>
        </p:nvSpPr>
        <p:spPr>
          <a:xfrm>
            <a:off x="5710586" y="2837941"/>
            <a:ext cx="2562292" cy="396000"/>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5ED86C3A-A508-4A6D-9B4D-FC343819E72A}"/>
              </a:ext>
            </a:extLst>
          </p:cNvPr>
          <p:cNvSpPr/>
          <p:nvPr/>
        </p:nvSpPr>
        <p:spPr>
          <a:xfrm>
            <a:off x="6696295" y="3272122"/>
            <a:ext cx="1559186" cy="457513"/>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3D9890D2-18A7-4BFD-BF16-8AF1EDD960E9}"/>
              </a:ext>
            </a:extLst>
          </p:cNvPr>
          <p:cNvSpPr/>
          <p:nvPr/>
        </p:nvSpPr>
        <p:spPr>
          <a:xfrm>
            <a:off x="5617444" y="3856235"/>
            <a:ext cx="2655434" cy="396000"/>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9EE55438-AC4F-438E-A378-B5EA6C7C910C}"/>
              </a:ext>
            </a:extLst>
          </p:cNvPr>
          <p:cNvSpPr/>
          <p:nvPr/>
        </p:nvSpPr>
        <p:spPr>
          <a:xfrm>
            <a:off x="6696295" y="4321851"/>
            <a:ext cx="1595080" cy="396000"/>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738BB354-E7CF-439D-BABF-940C52C8D185}"/>
              </a:ext>
            </a:extLst>
          </p:cNvPr>
          <p:cNvSpPr/>
          <p:nvPr/>
        </p:nvSpPr>
        <p:spPr>
          <a:xfrm>
            <a:off x="6080255" y="4834181"/>
            <a:ext cx="2211121" cy="396000"/>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6A393AC8-275D-45C0-B313-0444025C67FE}"/>
              </a:ext>
            </a:extLst>
          </p:cNvPr>
          <p:cNvSpPr/>
          <p:nvPr/>
        </p:nvSpPr>
        <p:spPr>
          <a:xfrm>
            <a:off x="6080255" y="5346240"/>
            <a:ext cx="2211120" cy="387055"/>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26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37" grpId="0" animBg="1"/>
      <p:bldP spid="45" grpId="0" animBg="1"/>
      <p:bldP spid="46" grpId="0" animBg="1"/>
      <p:bldP spid="47" grpId="0"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51C940-ACE5-FD48-A09A-D04E7D00194B}"/>
              </a:ext>
            </a:extLst>
          </p:cNvPr>
          <p:cNvSpPr txBox="1"/>
          <p:nvPr/>
        </p:nvSpPr>
        <p:spPr>
          <a:xfrm>
            <a:off x="125305" y="1198798"/>
            <a:ext cx="12323004" cy="769441"/>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Léa and Sophie have an interview for work experience in an office. Take turns to play </a:t>
            </a:r>
            <a:b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the interviewers and Léa and Sophie</a:t>
            </a:r>
            <a:r>
              <a:rPr lang="en-US" sz="2200" dirty="0">
                <a:solidFill>
                  <a:srgbClr val="002060"/>
                </a:solidFill>
              </a:rPr>
              <a:t>. As this is a formal situation, use </a:t>
            </a:r>
            <a:r>
              <a:rPr kumimoji="0" lang="en-US" sz="2200" b="1" i="0" u="none" strike="noStrike" kern="1200" cap="none" spc="0" normalizeH="0" baseline="0" noProof="0" dirty="0">
                <a:ln>
                  <a:noFill/>
                </a:ln>
                <a:solidFill>
                  <a:srgbClr val="002060"/>
                </a:solidFill>
                <a:effectLst/>
                <a:uLnTx/>
                <a:uFillTx/>
                <a:latin typeface="Century Gothic" panose="020F0302020204030204"/>
                <a:ea typeface="+mn-ea"/>
                <a:cs typeface="+mn-cs"/>
              </a:rPr>
              <a:t>inversion questions.</a:t>
            </a:r>
          </a:p>
        </p:txBody>
      </p:sp>
      <p:graphicFrame>
        <p:nvGraphicFramePr>
          <p:cNvPr id="7" name="Table 8">
            <a:extLst>
              <a:ext uri="{FF2B5EF4-FFF2-40B4-BE49-F238E27FC236}">
                <a16:creationId xmlns:a16="http://schemas.microsoft.com/office/drawing/2014/main" id="{ED55AD26-3357-442A-95B4-612D03BFDAAE}"/>
              </a:ext>
            </a:extLst>
          </p:cNvPr>
          <p:cNvGraphicFramePr>
            <a:graphicFrameLocks noGrp="1"/>
          </p:cNvGraphicFramePr>
          <p:nvPr>
            <p:extLst>
              <p:ext uri="{D42A27DB-BD31-4B8C-83A1-F6EECF244321}">
                <p14:modId xmlns:p14="http://schemas.microsoft.com/office/powerpoint/2010/main" val="516917641"/>
              </p:ext>
            </p:extLst>
          </p:nvPr>
        </p:nvGraphicFramePr>
        <p:xfrm>
          <a:off x="3141436" y="2517567"/>
          <a:ext cx="6023940" cy="3017520"/>
        </p:xfrm>
        <a:graphic>
          <a:graphicData uri="http://schemas.openxmlformats.org/drawingml/2006/table">
            <a:tbl>
              <a:tblPr firstRow="1" bandRow="1">
                <a:tableStyleId>{5940675A-B579-460E-94D1-54222C63F5DA}</a:tableStyleId>
              </a:tblPr>
              <a:tblGrid>
                <a:gridCol w="3011970">
                  <a:extLst>
                    <a:ext uri="{9D8B030D-6E8A-4147-A177-3AD203B41FA5}">
                      <a16:colId xmlns:a16="http://schemas.microsoft.com/office/drawing/2014/main" val="1150946996"/>
                    </a:ext>
                  </a:extLst>
                </a:gridCol>
                <a:gridCol w="3011970">
                  <a:extLst>
                    <a:ext uri="{9D8B030D-6E8A-4147-A177-3AD203B41FA5}">
                      <a16:colId xmlns:a16="http://schemas.microsoft.com/office/drawing/2014/main" val="2351279848"/>
                    </a:ext>
                  </a:extLst>
                </a:gridCol>
              </a:tblGrid>
              <a:tr h="592408">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002060"/>
                          </a:solidFill>
                          <a:latin typeface="Century Gothic" panose="020F0302020204030204"/>
                          <a:ea typeface="+mn-ea"/>
                          <a:cs typeface="+mn-cs"/>
                        </a:rPr>
                        <a:t>Groupe A</a:t>
                      </a:r>
                    </a:p>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002060"/>
                          </a:solidFill>
                          <a:latin typeface="Century Gothic" panose="020F0302020204030204"/>
                          <a:ea typeface="+mn-ea"/>
                          <a:cs typeface="+mn-cs"/>
                        </a:rPr>
                        <a:t>les directeurs</a:t>
                      </a: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002060"/>
                          </a:solidFill>
                          <a:latin typeface="Century Gothic" panose="020F0302020204030204"/>
                          <a:ea typeface="+mn-ea"/>
                          <a:cs typeface="+mn-cs"/>
                        </a:rPr>
                        <a:t>Groupe B</a:t>
                      </a:r>
                    </a:p>
                    <a:p>
                      <a:pPr marR="0" lvl="0" algn="l" defTabSz="914400" rtl="0" eaLnBrk="1" fontAlgn="auto" latinLnBrk="0" hangingPunct="1">
                        <a:lnSpc>
                          <a:spcPct val="100000"/>
                        </a:lnSpc>
                        <a:spcBef>
                          <a:spcPts val="0"/>
                        </a:spcBef>
                        <a:spcAft>
                          <a:spcPts val="0"/>
                        </a:spcAft>
                        <a:buClrTx/>
                        <a:buSzTx/>
                        <a:buFontTx/>
                        <a:tabLst/>
                        <a:defRPr/>
                      </a:pPr>
                      <a:r>
                        <a:rPr lang="fr-FR" sz="2000" b="1" kern="1200" dirty="0">
                          <a:solidFill>
                            <a:srgbClr val="002060"/>
                          </a:solidFill>
                          <a:latin typeface="Century Gothic" panose="020F0302020204030204"/>
                          <a:ea typeface="+mn-ea"/>
                          <a:cs typeface="+mn-cs"/>
                        </a:rPr>
                        <a:t>Léa et Sophie</a:t>
                      </a:r>
                    </a:p>
                  </a:txBody>
                  <a:tcPr/>
                </a:tc>
                <a:extLst>
                  <a:ext uri="{0D108BD9-81ED-4DB2-BD59-A6C34878D82A}">
                    <a16:rowId xmlns:a16="http://schemas.microsoft.com/office/drawing/2014/main" val="4010926587"/>
                  </a:ext>
                </a:extLst>
              </a:tr>
              <a:tr h="749222">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err="1">
                          <a:solidFill>
                            <a:srgbClr val="002060"/>
                          </a:solidFill>
                          <a:latin typeface="Century Gothic" panose="020F0302020204030204"/>
                          <a:ea typeface="+mn-ea"/>
                          <a:cs typeface="+mn-cs"/>
                        </a:rPr>
                        <a:t>want</a:t>
                      </a:r>
                      <a:r>
                        <a:rPr lang="fr-FR" sz="2000" kern="1200" dirty="0">
                          <a:solidFill>
                            <a:srgbClr val="002060"/>
                          </a:solidFill>
                          <a:latin typeface="Century Gothic" panose="020F0302020204030204"/>
                          <a:ea typeface="+mn-ea"/>
                          <a:cs typeface="+mn-cs"/>
                        </a:rPr>
                        <a:t> to have lunch </a:t>
                      </a:r>
                      <a:r>
                        <a:rPr lang="fr-FR" sz="2000" kern="1200" dirty="0" err="1">
                          <a:solidFill>
                            <a:srgbClr val="002060"/>
                          </a:solidFill>
                          <a:latin typeface="Century Gothic" panose="020F0302020204030204"/>
                          <a:ea typeface="+mn-ea"/>
                          <a:cs typeface="+mn-cs"/>
                        </a:rPr>
                        <a:t>here</a:t>
                      </a:r>
                      <a:r>
                        <a:rPr lang="fr-FR" sz="2000" kern="1200" dirty="0">
                          <a:solidFill>
                            <a:srgbClr val="002060"/>
                          </a:solidFill>
                          <a:latin typeface="Century Gothic" panose="020F0302020204030204"/>
                          <a:ea typeface="+mn-ea"/>
                          <a:cs typeface="+mn-cs"/>
                        </a:rPr>
                        <a:t> or outside?</a:t>
                      </a:r>
                    </a:p>
                    <a:p>
                      <a:pPr marR="0" lvl="0" algn="l" defTabSz="914400" rtl="0" eaLnBrk="1" fontAlgn="auto" latinLnBrk="0" hangingPunct="1">
                        <a:lnSpc>
                          <a:spcPct val="100000"/>
                        </a:lnSpc>
                        <a:spcBef>
                          <a:spcPts val="0"/>
                        </a:spcBef>
                        <a:spcAft>
                          <a:spcPts val="0"/>
                        </a:spcAft>
                        <a:buClrTx/>
                        <a:buSzTx/>
                        <a:buFontTx/>
                        <a:tabLst/>
                        <a:defRPr/>
                      </a:pPr>
                      <a:endParaRPr lang="fr-FR" sz="2000" kern="1200" dirty="0">
                        <a:solidFill>
                          <a:srgbClr val="002060"/>
                        </a:solidFill>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buFontTx/>
                        <a:tabLst/>
                        <a:defRPr/>
                      </a:pPr>
                      <a:endParaRPr lang="fr-FR" sz="2000" kern="1200" dirty="0">
                        <a:solidFill>
                          <a:srgbClr val="002060"/>
                        </a:solidFill>
                        <a:latin typeface="Century Gothic" panose="020F0302020204030204"/>
                        <a:ea typeface="+mn-ea"/>
                        <a:cs typeface="+mn-cs"/>
                      </a:endParaRP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err="1">
                          <a:solidFill>
                            <a:srgbClr val="002060"/>
                          </a:solidFill>
                          <a:latin typeface="Century Gothic" panose="020F0302020204030204"/>
                          <a:ea typeface="+mn-ea"/>
                          <a:cs typeface="+mn-cs"/>
                        </a:rPr>
                        <a:t>want</a:t>
                      </a:r>
                      <a:r>
                        <a:rPr lang="fr-FR" sz="2000" kern="1200" dirty="0">
                          <a:solidFill>
                            <a:srgbClr val="002060"/>
                          </a:solidFill>
                          <a:latin typeface="Century Gothic" panose="020F0302020204030204"/>
                          <a:ea typeface="+mn-ea"/>
                          <a:cs typeface="+mn-cs"/>
                        </a:rPr>
                        <a:t> to have lunch</a:t>
                      </a:r>
                    </a:p>
                  </a:txBody>
                  <a:tcPr/>
                </a:tc>
                <a:extLst>
                  <a:ext uri="{0D108BD9-81ED-4DB2-BD59-A6C34878D82A}">
                    <a16:rowId xmlns:a16="http://schemas.microsoft.com/office/drawing/2014/main" val="1283541499"/>
                  </a:ext>
                </a:extLst>
              </a:tr>
              <a:tr h="972599">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a:solidFill>
                            <a:srgbClr val="002060"/>
                          </a:solidFill>
                          <a:latin typeface="Century Gothic" panose="020F0302020204030204"/>
                          <a:ea typeface="+mn-ea"/>
                          <a:cs typeface="+mn-cs"/>
                        </a:rPr>
                        <a:t>can have </a:t>
                      </a:r>
                      <a:br>
                        <a:rPr lang="fr-FR" sz="2000" kern="1200" dirty="0">
                          <a:solidFill>
                            <a:srgbClr val="002060"/>
                          </a:solidFill>
                          <a:latin typeface="Century Gothic" panose="020F0302020204030204"/>
                          <a:ea typeface="+mn-ea"/>
                          <a:cs typeface="+mn-cs"/>
                        </a:rPr>
                      </a:br>
                      <a:r>
                        <a:rPr lang="fr-FR" sz="2000" kern="1200" dirty="0">
                          <a:solidFill>
                            <a:srgbClr val="002060"/>
                          </a:solidFill>
                          <a:latin typeface="Century Gothic" panose="020F0302020204030204"/>
                          <a:ea typeface="+mn-ea"/>
                          <a:cs typeface="+mn-cs"/>
                        </a:rPr>
                        <a:t>lunch at </a:t>
                      </a:r>
                      <a:br>
                        <a:rPr lang="fr-FR" sz="2000" kern="1200" dirty="0">
                          <a:solidFill>
                            <a:srgbClr val="002060"/>
                          </a:solidFill>
                          <a:latin typeface="Century Gothic" panose="020F0302020204030204"/>
                          <a:ea typeface="+mn-ea"/>
                          <a:cs typeface="+mn-cs"/>
                        </a:rPr>
                      </a:br>
                      <a:r>
                        <a:rPr lang="fr-FR" sz="2000" kern="1200" dirty="0">
                          <a:solidFill>
                            <a:srgbClr val="002060"/>
                          </a:solidFill>
                          <a:latin typeface="Century Gothic" panose="020F0302020204030204"/>
                          <a:ea typeface="+mn-ea"/>
                          <a:cs typeface="+mn-cs"/>
                        </a:rPr>
                        <a:t>the </a:t>
                      </a:r>
                      <a:r>
                        <a:rPr kumimoji="0" lang="en-GB" sz="2000" b="0" i="0" u="none" strike="noStrike" kern="1200" cap="none" spc="0" normalizeH="0" baseline="0" noProof="0" dirty="0">
                          <a:ln>
                            <a:noFill/>
                          </a:ln>
                          <a:solidFill>
                            <a:srgbClr val="002060"/>
                          </a:solidFill>
                          <a:effectLst/>
                          <a:uLnTx/>
                          <a:uFillTx/>
                          <a:latin typeface="+mn-lt"/>
                          <a:ea typeface="+mn-ea"/>
                          <a:cs typeface="+mn-cs"/>
                        </a:rPr>
                        <a:t>café</a:t>
                      </a:r>
                      <a:endParaRPr lang="fr-FR" sz="2000" kern="1200" dirty="0">
                        <a:solidFill>
                          <a:srgbClr val="002060"/>
                        </a:solidFill>
                        <a:latin typeface="Century Gothic" panose="020F0302020204030204"/>
                        <a:ea typeface="+mn-ea"/>
                        <a:cs typeface="+mn-cs"/>
                      </a:endParaRPr>
                    </a:p>
                  </a:txBody>
                  <a:tcPr/>
                </a:tc>
                <a:tc>
                  <a:txBody>
                    <a:bodyPr/>
                    <a:lstStyle/>
                    <a:p>
                      <a:pPr marR="0" lvl="0" algn="l" defTabSz="914400" rtl="0" eaLnBrk="1" fontAlgn="auto" latinLnBrk="0" hangingPunct="1">
                        <a:lnSpc>
                          <a:spcPct val="100000"/>
                        </a:lnSpc>
                        <a:spcBef>
                          <a:spcPts val="0"/>
                        </a:spcBef>
                        <a:spcAft>
                          <a:spcPts val="0"/>
                        </a:spcAft>
                        <a:buClrTx/>
                        <a:buSzTx/>
                        <a:buFontTx/>
                        <a:tabLst/>
                        <a:defRPr/>
                      </a:pPr>
                      <a:r>
                        <a:rPr lang="fr-FR" sz="2000" kern="1200" dirty="0">
                          <a:solidFill>
                            <a:srgbClr val="002060"/>
                          </a:solidFill>
                          <a:latin typeface="Century Gothic" panose="020F0302020204030204"/>
                          <a:ea typeface="+mn-ea"/>
                          <a:cs typeface="+mn-cs"/>
                        </a:rPr>
                        <a:t>can have lunch </a:t>
                      </a:r>
                      <a:r>
                        <a:rPr lang="fr-FR" sz="2000" kern="1200" dirty="0" err="1">
                          <a:solidFill>
                            <a:srgbClr val="002060"/>
                          </a:solidFill>
                          <a:latin typeface="Century Gothic" panose="020F0302020204030204"/>
                          <a:ea typeface="+mn-ea"/>
                          <a:cs typeface="+mn-cs"/>
                        </a:rPr>
                        <a:t>where</a:t>
                      </a:r>
                      <a:r>
                        <a:rPr lang="fr-FR" sz="2000" kern="1200" dirty="0">
                          <a:solidFill>
                            <a:srgbClr val="002060"/>
                          </a:solidFill>
                          <a:latin typeface="Century Gothic" panose="020F0302020204030204"/>
                          <a:ea typeface="+mn-ea"/>
                          <a:cs typeface="+mn-cs"/>
                        </a:rPr>
                        <a:t>?</a:t>
                      </a:r>
                    </a:p>
                  </a:txBody>
                  <a:tcPr/>
                </a:tc>
                <a:extLst>
                  <a:ext uri="{0D108BD9-81ED-4DB2-BD59-A6C34878D82A}">
                    <a16:rowId xmlns:a16="http://schemas.microsoft.com/office/drawing/2014/main" val="3337543808"/>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Un stage au bureau</a:t>
            </a:r>
          </a:p>
        </p:txBody>
      </p:sp>
      <p:sp>
        <p:nvSpPr>
          <p:cNvPr id="3" name="Rounded Rectangle 46">
            <a:extLst>
              <a:ext uri="{FF2B5EF4-FFF2-40B4-BE49-F238E27FC236}">
                <a16:creationId xmlns:a16="http://schemas.microsoft.com/office/drawing/2014/main" id="{A19D18BF-ECC8-4738-8676-1FAD72BD63F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67BCB36A-CF23-4E6C-A94B-D7966F8DA9B5}"/>
              </a:ext>
            </a:extLst>
          </p:cNvPr>
          <p:cNvSpPr/>
          <p:nvPr/>
        </p:nvSpPr>
        <p:spPr>
          <a:xfrm>
            <a:off x="3351456" y="4038541"/>
            <a:ext cx="1024434"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FFBCC5DE-A5EA-42D4-AE29-D5AB9038E0A3}"/>
              </a:ext>
            </a:extLst>
          </p:cNvPr>
          <p:cNvSpPr/>
          <p:nvPr/>
        </p:nvSpPr>
        <p:spPr>
          <a:xfrm>
            <a:off x="4726300" y="4038541"/>
            <a:ext cx="1179940"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outside</a:t>
            </a:r>
          </a:p>
        </p:txBody>
      </p:sp>
      <p:pic>
        <p:nvPicPr>
          <p:cNvPr id="1026" name="Picture 2" descr="Outdoor Table And Chairs">
            <a:extLst>
              <a:ext uri="{FF2B5EF4-FFF2-40B4-BE49-F238E27FC236}">
                <a16:creationId xmlns:a16="http://schemas.microsoft.com/office/drawing/2014/main" id="{7672C570-ECE2-4516-9432-6427ADDD0C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5652" y="4591188"/>
            <a:ext cx="1179940" cy="8664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DDA9754-534C-4B74-BCCA-F4CEB1DD9EE8}"/>
              </a:ext>
            </a:extLst>
          </p:cNvPr>
          <p:cNvSpPr/>
          <p:nvPr/>
        </p:nvSpPr>
        <p:spPr>
          <a:xfrm>
            <a:off x="7075191" y="4009706"/>
            <a:ext cx="1179940"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outside</a:t>
            </a:r>
          </a:p>
        </p:txBody>
      </p:sp>
      <p:pic>
        <p:nvPicPr>
          <p:cNvPr id="11" name="Picture 10" descr="A picture containing text, vector graphics, businesscard&#10;&#10;Description automatically generated">
            <a:extLst>
              <a:ext uri="{FF2B5EF4-FFF2-40B4-BE49-F238E27FC236}">
                <a16:creationId xmlns:a16="http://schemas.microsoft.com/office/drawing/2014/main" id="{C5DD681F-3FD5-4021-8D99-1498C634C6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08" y="5404487"/>
            <a:ext cx="1371139" cy="865531"/>
          </a:xfrm>
          <a:prstGeom prst="rect">
            <a:avLst/>
          </a:prstGeom>
        </p:spPr>
      </p:pic>
      <p:sp>
        <p:nvSpPr>
          <p:cNvPr id="14" name="Speech Bubble: Rectangle with Corners Rounded 13">
            <a:extLst>
              <a:ext uri="{FF2B5EF4-FFF2-40B4-BE49-F238E27FC236}">
                <a16:creationId xmlns:a16="http://schemas.microsoft.com/office/drawing/2014/main" id="{75AFEC66-9AC1-48D5-975E-43F025EC2742}"/>
              </a:ext>
            </a:extLst>
          </p:cNvPr>
          <p:cNvSpPr/>
          <p:nvPr/>
        </p:nvSpPr>
        <p:spPr>
          <a:xfrm>
            <a:off x="172925" y="1998301"/>
            <a:ext cx="2758491" cy="2258896"/>
          </a:xfrm>
          <a:prstGeom prst="wedgeRoundRectCallout">
            <a:avLst>
              <a:gd name="adj1" fmla="val 57269"/>
              <a:gd name="adj2" fmla="val 20561"/>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For </a:t>
            </a:r>
            <a:r>
              <a:rPr lang="en-GB" sz="2000" b="1" dirty="0"/>
              <a:t>yes/no questions</a:t>
            </a:r>
            <a:r>
              <a:rPr lang="en-GB" sz="2000" dirty="0"/>
              <a:t>: modal verb (in short form) + pronoun + long form</a:t>
            </a:r>
            <a:br>
              <a:rPr lang="en-GB" sz="2000" dirty="0"/>
            </a:br>
            <a:br>
              <a:rPr lang="en-GB" sz="2000" dirty="0"/>
            </a:br>
            <a:r>
              <a:rPr lang="en-GB" sz="2000" b="1" dirty="0" err="1"/>
              <a:t>Voulez-vous</a:t>
            </a:r>
            <a:r>
              <a:rPr lang="en-GB" sz="2000" b="1" dirty="0"/>
              <a:t> prendre </a:t>
            </a:r>
            <a:r>
              <a:rPr lang="en-GB" sz="2000" dirty="0"/>
              <a:t>... ?</a:t>
            </a:r>
          </a:p>
        </p:txBody>
      </p:sp>
      <p:sp>
        <p:nvSpPr>
          <p:cNvPr id="22" name="Speech Bubble: Rectangle with Corners Rounded 21">
            <a:extLst>
              <a:ext uri="{FF2B5EF4-FFF2-40B4-BE49-F238E27FC236}">
                <a16:creationId xmlns:a16="http://schemas.microsoft.com/office/drawing/2014/main" id="{29060F6F-4F05-492F-9B44-0DD740BAF4BE}"/>
              </a:ext>
            </a:extLst>
          </p:cNvPr>
          <p:cNvSpPr/>
          <p:nvPr/>
        </p:nvSpPr>
        <p:spPr>
          <a:xfrm>
            <a:off x="9375396" y="4009706"/>
            <a:ext cx="2656663" cy="2216550"/>
          </a:xfrm>
          <a:prstGeom prst="wedgeRoundRectCallout">
            <a:avLst>
              <a:gd name="adj1" fmla="val -60448"/>
              <a:gd name="adj2" fmla="val 18689"/>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For </a:t>
            </a:r>
            <a:r>
              <a:rPr lang="en-GB" sz="2000" b="1" dirty="0"/>
              <a:t>information questions</a:t>
            </a:r>
            <a:r>
              <a:rPr lang="en-GB" sz="2000" dirty="0"/>
              <a:t>: add a </a:t>
            </a:r>
            <a:r>
              <a:rPr lang="en-GB" sz="2000" b="1" dirty="0"/>
              <a:t>question word </a:t>
            </a:r>
            <a:r>
              <a:rPr lang="en-GB" sz="2000" dirty="0"/>
              <a:t>before the modal:</a:t>
            </a:r>
            <a:br>
              <a:rPr lang="en-GB" sz="2000" dirty="0"/>
            </a:br>
            <a:br>
              <a:rPr lang="en-GB" sz="2000" dirty="0"/>
            </a:br>
            <a:r>
              <a:rPr lang="en-GB" sz="2000" b="1" dirty="0" err="1"/>
              <a:t>Où</a:t>
            </a:r>
            <a:r>
              <a:rPr lang="en-GB" sz="2000" b="1" dirty="0"/>
              <a:t> </a:t>
            </a:r>
            <a:r>
              <a:rPr lang="en-GB" sz="2000" dirty="0" err="1"/>
              <a:t>pouvons</a:t>
            </a:r>
            <a:r>
              <a:rPr lang="en-GB" sz="2000" dirty="0"/>
              <a:t>-nous prendre … ?</a:t>
            </a:r>
          </a:p>
        </p:txBody>
      </p:sp>
      <p:sp>
        <p:nvSpPr>
          <p:cNvPr id="24" name="Speech Bubble: Rectangle with Corners Rounded 23">
            <a:extLst>
              <a:ext uri="{FF2B5EF4-FFF2-40B4-BE49-F238E27FC236}">
                <a16:creationId xmlns:a16="http://schemas.microsoft.com/office/drawing/2014/main" id="{1AB37AFC-4CCC-4304-8CCC-48FD4DB63F0F}"/>
              </a:ext>
            </a:extLst>
          </p:cNvPr>
          <p:cNvSpPr/>
          <p:nvPr/>
        </p:nvSpPr>
        <p:spPr>
          <a:xfrm>
            <a:off x="9375396" y="2940961"/>
            <a:ext cx="2656663" cy="947108"/>
          </a:xfrm>
          <a:prstGeom prst="wedgeRoundRectCallout">
            <a:avLst>
              <a:gd name="adj1" fmla="val -57319"/>
              <a:gd name="adj2" fmla="val 21959"/>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Nous </a:t>
            </a:r>
            <a:r>
              <a:rPr lang="en-GB" sz="2000" b="1" dirty="0" err="1"/>
              <a:t>voulons</a:t>
            </a:r>
            <a:r>
              <a:rPr lang="en-GB" sz="2000" b="1" dirty="0"/>
              <a:t> prendre </a:t>
            </a:r>
            <a:r>
              <a:rPr lang="en-GB" sz="2000" dirty="0"/>
              <a:t>le déjeuner dehors.</a:t>
            </a:r>
          </a:p>
        </p:txBody>
      </p:sp>
      <p:sp>
        <p:nvSpPr>
          <p:cNvPr id="26" name="Speech Bubble: Rectangle with Corners Rounded 25">
            <a:extLst>
              <a:ext uri="{FF2B5EF4-FFF2-40B4-BE49-F238E27FC236}">
                <a16:creationId xmlns:a16="http://schemas.microsoft.com/office/drawing/2014/main" id="{A412E729-4017-4740-8B76-21C8A2DBF275}"/>
              </a:ext>
            </a:extLst>
          </p:cNvPr>
          <p:cNvSpPr/>
          <p:nvPr/>
        </p:nvSpPr>
        <p:spPr>
          <a:xfrm>
            <a:off x="172925" y="4375346"/>
            <a:ext cx="2758491" cy="947108"/>
          </a:xfrm>
          <a:prstGeom prst="wedgeRoundRectCallout">
            <a:avLst>
              <a:gd name="adj1" fmla="val 57759"/>
              <a:gd name="adj2" fmla="val 19765"/>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err="1"/>
              <a:t>Vous</a:t>
            </a:r>
            <a:r>
              <a:rPr lang="en-GB" sz="2000" b="1" dirty="0"/>
              <a:t> </a:t>
            </a:r>
            <a:r>
              <a:rPr lang="en-GB" sz="2000" b="1" dirty="0" err="1"/>
              <a:t>pouvez</a:t>
            </a:r>
            <a:r>
              <a:rPr lang="en-GB" sz="2000" b="1" dirty="0"/>
              <a:t> prendre </a:t>
            </a:r>
            <a:r>
              <a:rPr lang="en-GB" sz="2000" dirty="0"/>
              <a:t>le déjeuner au café.</a:t>
            </a:r>
          </a:p>
        </p:txBody>
      </p:sp>
      <p:sp>
        <p:nvSpPr>
          <p:cNvPr id="27" name="Speech Bubble: Rectangle with Corners Rounded 26">
            <a:extLst>
              <a:ext uri="{FF2B5EF4-FFF2-40B4-BE49-F238E27FC236}">
                <a16:creationId xmlns:a16="http://schemas.microsoft.com/office/drawing/2014/main" id="{8C959F9E-C2EF-40FD-94F4-B26DB28FF936}"/>
              </a:ext>
            </a:extLst>
          </p:cNvPr>
          <p:cNvSpPr/>
          <p:nvPr/>
        </p:nvSpPr>
        <p:spPr>
          <a:xfrm>
            <a:off x="172925" y="2006228"/>
            <a:ext cx="2758491" cy="2258896"/>
          </a:xfrm>
          <a:prstGeom prst="wedgeRoundRectCallout">
            <a:avLst>
              <a:gd name="adj1" fmla="val 57269"/>
              <a:gd name="adj2" fmla="val 20561"/>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err="1"/>
              <a:t>Voulez-vous</a:t>
            </a:r>
            <a:r>
              <a:rPr lang="en-GB" sz="2000" b="1" dirty="0"/>
              <a:t> prendre </a:t>
            </a:r>
            <a:r>
              <a:rPr lang="en-GB" sz="2000" dirty="0"/>
              <a:t>le déjeuner </a:t>
            </a:r>
            <a:r>
              <a:rPr lang="en-GB" sz="2000" dirty="0" err="1"/>
              <a:t>ici</a:t>
            </a:r>
            <a:r>
              <a:rPr lang="en-GB" sz="2000" dirty="0"/>
              <a:t> </a:t>
            </a:r>
            <a:r>
              <a:rPr lang="en-GB" sz="2000" dirty="0" err="1"/>
              <a:t>ou</a:t>
            </a:r>
            <a:r>
              <a:rPr lang="en-GB" sz="2000" dirty="0"/>
              <a:t> dehors ?</a:t>
            </a:r>
          </a:p>
        </p:txBody>
      </p:sp>
      <p:sp>
        <p:nvSpPr>
          <p:cNvPr id="28" name="Speech Bubble: Rectangle with Corners Rounded 27">
            <a:extLst>
              <a:ext uri="{FF2B5EF4-FFF2-40B4-BE49-F238E27FC236}">
                <a16:creationId xmlns:a16="http://schemas.microsoft.com/office/drawing/2014/main" id="{A4E88D4E-FF29-40D9-9145-7F64D90F2674}"/>
              </a:ext>
            </a:extLst>
          </p:cNvPr>
          <p:cNvSpPr/>
          <p:nvPr/>
        </p:nvSpPr>
        <p:spPr>
          <a:xfrm>
            <a:off x="9382744" y="4009706"/>
            <a:ext cx="2656663" cy="2216550"/>
          </a:xfrm>
          <a:prstGeom prst="wedgeRoundRectCallout">
            <a:avLst>
              <a:gd name="adj1" fmla="val -60448"/>
              <a:gd name="adj2" fmla="val 18689"/>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err="1"/>
              <a:t>Où</a:t>
            </a:r>
            <a:r>
              <a:rPr lang="en-GB" sz="2000" b="1" dirty="0"/>
              <a:t> </a:t>
            </a:r>
            <a:r>
              <a:rPr lang="en-GB" sz="2000" dirty="0" err="1"/>
              <a:t>pouvons</a:t>
            </a:r>
            <a:r>
              <a:rPr lang="en-GB" sz="2000" dirty="0"/>
              <a:t>-nous prendre le déjeuner ?</a:t>
            </a:r>
          </a:p>
        </p:txBody>
      </p:sp>
      <p:pic>
        <p:nvPicPr>
          <p:cNvPr id="15" name="Picture 14" descr="A picture containing toy, doll&#10;&#10;Description automatically generated">
            <a:extLst>
              <a:ext uri="{FF2B5EF4-FFF2-40B4-BE49-F238E27FC236}">
                <a16:creationId xmlns:a16="http://schemas.microsoft.com/office/drawing/2014/main" id="{802970C2-3652-BF40-9526-8A97DD52F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550864"/>
            <a:ext cx="1320800" cy="1320800"/>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6161EFF3-7024-4A49-8684-57130302B5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3527" y="1645409"/>
            <a:ext cx="1226255" cy="1226255"/>
          </a:xfrm>
          <a:prstGeom prst="rect">
            <a:avLst/>
          </a:prstGeom>
        </p:spPr>
      </p:pic>
    </p:spTree>
    <p:extLst>
      <p:ext uri="{BB962C8B-B14F-4D97-AF65-F5344CB8AC3E}">
        <p14:creationId xmlns:p14="http://schemas.microsoft.com/office/powerpoint/2010/main" val="8181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4"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
            <a:extLst>
              <a:ext uri="{FF2B5EF4-FFF2-40B4-BE49-F238E27FC236}">
                <a16:creationId xmlns:a16="http://schemas.microsoft.com/office/drawing/2014/main" id="{AB51FE6E-0AA8-4196-8BA5-E3B88FD7AAC7}"/>
              </a:ext>
            </a:extLst>
          </p:cNvPr>
          <p:cNvGraphicFramePr>
            <a:graphicFrameLocks noGrp="1"/>
          </p:cNvGraphicFramePr>
          <p:nvPr>
            <p:extLst>
              <p:ext uri="{D42A27DB-BD31-4B8C-83A1-F6EECF244321}">
                <p14:modId xmlns:p14="http://schemas.microsoft.com/office/powerpoint/2010/main" val="2965461259"/>
              </p:ext>
            </p:extLst>
          </p:nvPr>
        </p:nvGraphicFramePr>
        <p:xfrm>
          <a:off x="176300" y="1232812"/>
          <a:ext cx="5697511" cy="4892465"/>
        </p:xfrm>
        <a:graphic>
          <a:graphicData uri="http://schemas.openxmlformats.org/drawingml/2006/table">
            <a:tbl>
              <a:tblPr firstRow="1" bandRow="1">
                <a:tableStyleId>{5940675A-B579-460E-94D1-54222C63F5DA}</a:tableStyleId>
              </a:tblPr>
              <a:tblGrid>
                <a:gridCol w="3208345">
                  <a:extLst>
                    <a:ext uri="{9D8B030D-6E8A-4147-A177-3AD203B41FA5}">
                      <a16:colId xmlns:a16="http://schemas.microsoft.com/office/drawing/2014/main" val="1749480459"/>
                    </a:ext>
                  </a:extLst>
                </a:gridCol>
                <a:gridCol w="2489166">
                  <a:extLst>
                    <a:ext uri="{9D8B030D-6E8A-4147-A177-3AD203B41FA5}">
                      <a16:colId xmlns:a16="http://schemas.microsoft.com/office/drawing/2014/main" val="3086061807"/>
                    </a:ext>
                  </a:extLst>
                </a:gridCol>
              </a:tblGrid>
              <a:tr h="201159">
                <a:tc gridSpan="2">
                  <a:txBody>
                    <a:bodyPr/>
                    <a:lstStyle/>
                    <a:p>
                      <a:pPr algn="ctr"/>
                      <a:r>
                        <a:rPr lang="en-GB" sz="1200" b="1" dirty="0">
                          <a:solidFill>
                            <a:srgbClr val="002060"/>
                          </a:solidFill>
                          <a:latin typeface="Century Gothic" panose="020B0502020202020204" pitchFamily="34" charset="0"/>
                        </a:rPr>
                        <a:t>GROUP A - </a:t>
                      </a:r>
                      <a:r>
                        <a:rPr lang="en-GB" sz="1200" b="1" dirty="0" err="1">
                          <a:solidFill>
                            <a:srgbClr val="002060"/>
                          </a:solidFill>
                          <a:latin typeface="Century Gothic" panose="020B0502020202020204" pitchFamily="34" charset="0"/>
                        </a:rPr>
                        <a:t>directeurs</a:t>
                      </a:r>
                      <a:endParaRPr lang="fr-FR" sz="1200" b="1" dirty="0">
                        <a:solidFill>
                          <a:srgbClr val="002060"/>
                        </a:solidFill>
                        <a:latin typeface="Century Gothic" panose="020B0502020202020204" pitchFamily="34" charset="0"/>
                      </a:endParaRPr>
                    </a:p>
                  </a:txBody>
                  <a:tcPr/>
                </a:tc>
                <a:tc hMerge="1">
                  <a:txBody>
                    <a:bodyPr/>
                    <a:lstStyle/>
                    <a:p>
                      <a:endParaRPr lang="fr-FR" sz="1200" dirty="0">
                        <a:solidFill>
                          <a:schemeClr val="accent1">
                            <a:lumMod val="50000"/>
                          </a:schemeClr>
                        </a:solidFill>
                      </a:endParaRPr>
                    </a:p>
                  </a:txBody>
                  <a:tcPr/>
                </a:tc>
                <a:extLst>
                  <a:ext uri="{0D108BD9-81ED-4DB2-BD59-A6C34878D82A}">
                    <a16:rowId xmlns:a16="http://schemas.microsoft.com/office/drawing/2014/main" val="2432261252"/>
                  </a:ext>
                </a:extLst>
              </a:tr>
              <a:tr h="644129">
                <a:tc>
                  <a:txBody>
                    <a:bodyPr/>
                    <a:lstStyle/>
                    <a:p>
                      <a:r>
                        <a:rPr lang="en-GB" sz="1200" b="1" dirty="0">
                          <a:solidFill>
                            <a:srgbClr val="002060"/>
                          </a:solidFill>
                          <a:latin typeface="Century Gothic" panose="020B0502020202020204" pitchFamily="34" charset="0"/>
                        </a:rPr>
                        <a:t>Ask</a:t>
                      </a:r>
                      <a:r>
                        <a:rPr lang="en-GB" sz="1200" b="0" dirty="0">
                          <a:solidFill>
                            <a:srgbClr val="002060"/>
                          </a:solidFill>
                          <a:latin typeface="Century Gothic" panose="020B0502020202020204" pitchFamily="34" charset="0"/>
                        </a:rPr>
                        <a:t> group B questions to find out the missing information.</a:t>
                      </a:r>
                      <a:endParaRPr lang="fr-FR" sz="1200" b="1" dirty="0">
                        <a:solidFill>
                          <a:srgbClr val="002060"/>
                        </a:solidFill>
                        <a:latin typeface="Century Gothic" panose="020B0502020202020204" pitchFamily="34" charset="0"/>
                      </a:endParaRPr>
                    </a:p>
                  </a:txBody>
                  <a:tcPr/>
                </a:tc>
                <a:tc>
                  <a:txBody>
                    <a:bodyPr/>
                    <a:lstStyle/>
                    <a:p>
                      <a:r>
                        <a:rPr lang="fr-FR" sz="1200" b="1" dirty="0" err="1">
                          <a:solidFill>
                            <a:srgbClr val="002060"/>
                          </a:solidFill>
                          <a:latin typeface="Century Gothic" panose="020B0502020202020204" pitchFamily="34" charset="0"/>
                        </a:rPr>
                        <a:t>Listen</a:t>
                      </a:r>
                      <a:r>
                        <a:rPr lang="fr-FR" sz="1200" dirty="0">
                          <a:solidFill>
                            <a:srgbClr val="002060"/>
                          </a:solidFill>
                          <a:latin typeface="Century Gothic" panose="020B0502020202020204" pitchFamily="34" charset="0"/>
                        </a:rPr>
                        <a:t> to group </a:t>
                      </a:r>
                      <a:r>
                        <a:rPr lang="fr-FR" sz="1200" dirty="0" err="1">
                          <a:solidFill>
                            <a:srgbClr val="002060"/>
                          </a:solidFill>
                          <a:latin typeface="Century Gothic" panose="020B0502020202020204" pitchFamily="34" charset="0"/>
                        </a:rPr>
                        <a:t>B’s</a:t>
                      </a:r>
                      <a:r>
                        <a:rPr lang="fr-FR" sz="1200" dirty="0">
                          <a:solidFill>
                            <a:srgbClr val="002060"/>
                          </a:solidFill>
                          <a:latin typeface="Century Gothic" panose="020B0502020202020204" pitchFamily="34" charset="0"/>
                        </a:rPr>
                        <a:t> questions and </a:t>
                      </a:r>
                      <a:r>
                        <a:rPr lang="fr-FR" sz="1200" dirty="0" err="1">
                          <a:solidFill>
                            <a:srgbClr val="002060"/>
                          </a:solidFill>
                          <a:latin typeface="Century Gothic" panose="020B0502020202020204" pitchFamily="34" charset="0"/>
                        </a:rPr>
                        <a:t>make</a:t>
                      </a:r>
                      <a:r>
                        <a:rPr lang="fr-FR" sz="1200" dirty="0">
                          <a:solidFill>
                            <a:srgbClr val="002060"/>
                          </a:solidFill>
                          <a:latin typeface="Century Gothic" panose="020B0502020202020204" pitchFamily="34" charset="0"/>
                        </a:rPr>
                        <a:t> sentences to </a:t>
                      </a:r>
                      <a:r>
                        <a:rPr lang="fr-FR" sz="1200" dirty="0" err="1">
                          <a:solidFill>
                            <a:srgbClr val="002060"/>
                          </a:solidFill>
                          <a:latin typeface="Century Gothic" panose="020B0502020202020204" pitchFamily="34" charset="0"/>
                        </a:rPr>
                        <a:t>answer</a:t>
                      </a:r>
                      <a:r>
                        <a:rPr lang="fr-FR" sz="1200" dirty="0">
                          <a:solidFill>
                            <a:srgbClr val="002060"/>
                          </a:solidFill>
                          <a:latin typeface="Century Gothic" panose="020B0502020202020204" pitchFamily="34" charset="0"/>
                        </a:rPr>
                        <a:t> </a:t>
                      </a:r>
                      <a:r>
                        <a:rPr lang="fr-FR" sz="1200" dirty="0" err="1">
                          <a:solidFill>
                            <a:srgbClr val="002060"/>
                          </a:solidFill>
                          <a:latin typeface="Century Gothic" panose="020B0502020202020204" pitchFamily="34" charset="0"/>
                        </a:rPr>
                        <a:t>them</a:t>
                      </a:r>
                      <a:r>
                        <a:rPr lang="fr-FR" sz="1200" dirty="0">
                          <a:solidFill>
                            <a:srgbClr val="002060"/>
                          </a:solidFill>
                          <a:latin typeface="Century Gothic" panose="020B0502020202020204" pitchFamily="34" charset="0"/>
                        </a:rPr>
                        <a:t>.</a:t>
                      </a:r>
                      <a:endParaRPr lang="fr-FR" sz="1200" dirty="0">
                        <a:solidFill>
                          <a:srgbClr val="002060"/>
                        </a:solidFill>
                      </a:endParaRPr>
                    </a:p>
                  </a:txBody>
                  <a:tcPr/>
                </a:tc>
                <a:extLst>
                  <a:ext uri="{0D108BD9-81ED-4DB2-BD59-A6C34878D82A}">
                    <a16:rowId xmlns:a16="http://schemas.microsoft.com/office/drawing/2014/main" val="1724341828"/>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know how to use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mobile phone </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 a computer ?</a:t>
                      </a:r>
                    </a:p>
                  </a:txBody>
                  <a:tcPr/>
                </a:tc>
                <a:tc>
                  <a:txBody>
                    <a:bodyPr/>
                    <a:lstStyle/>
                    <a:p>
                      <a:r>
                        <a:rPr lang="en-GB" sz="2000" b="0" dirty="0">
                          <a:solidFill>
                            <a:srgbClr val="002060"/>
                          </a:solidFill>
                          <a:latin typeface="Century Gothic" panose="020B0502020202020204" pitchFamily="34" charset="0"/>
                        </a:rPr>
                        <a:t>5. must start</a:t>
                      </a:r>
                      <a:endParaRPr lang="fr-FR" sz="2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602449698"/>
                  </a:ext>
                </a:extLst>
              </a:tr>
              <a:tr h="989392">
                <a:tc>
                  <a:txBody>
                    <a:bodyPr/>
                    <a:lstStyle/>
                    <a:p>
                      <a:r>
                        <a:rPr lang="fr-FR" sz="2000" b="0" dirty="0">
                          <a:solidFill>
                            <a:srgbClr val="002060"/>
                          </a:solidFill>
                          <a:latin typeface="Century Gothic" panose="020B0502020202020204" pitchFamily="34" charset="0"/>
                        </a:rPr>
                        <a:t>2. can </a:t>
                      </a:r>
                      <a:r>
                        <a:rPr lang="fr-FR" sz="2000" b="0" dirty="0" err="1">
                          <a:solidFill>
                            <a:srgbClr val="002060"/>
                          </a:solidFill>
                          <a:latin typeface="Century Gothic" panose="020B0502020202020204" pitchFamily="34" charset="0"/>
                        </a:rPr>
                        <a:t>work</a:t>
                      </a:r>
                      <a:r>
                        <a:rPr lang="fr-FR" sz="2000" b="0" dirty="0">
                          <a:solidFill>
                            <a:srgbClr val="002060"/>
                          </a:solidFill>
                          <a:latin typeface="Century Gothic" panose="020B0502020202020204" pitchFamily="34" charset="0"/>
                        </a:rPr>
                        <a:t> </a:t>
                      </a:r>
                      <a:r>
                        <a:rPr lang="fr-FR" sz="2000" b="0" dirty="0" err="1">
                          <a:solidFill>
                            <a:srgbClr val="002060"/>
                          </a:solidFill>
                          <a:latin typeface="Century Gothic" panose="020B0502020202020204" pitchFamily="34" charset="0"/>
                        </a:rPr>
                        <a:t>when</a:t>
                      </a:r>
                      <a:r>
                        <a:rPr lang="fr-FR" sz="2000" b="0" dirty="0">
                          <a:solidFill>
                            <a:srgbClr val="002060"/>
                          </a:solidFill>
                          <a:latin typeface="Century Gothic" panose="020B0502020202020204" pitchFamily="34" charset="0"/>
                        </a:rPr>
                        <a:t>?</a:t>
                      </a:r>
                    </a:p>
                  </a:txBody>
                  <a:tcPr/>
                </a:tc>
                <a:tc>
                  <a:txBody>
                    <a:bodyPr/>
                    <a:lstStyle/>
                    <a:p>
                      <a:r>
                        <a:rPr lang="fr-FR" sz="2000" b="0" dirty="0">
                          <a:solidFill>
                            <a:srgbClr val="002060"/>
                          </a:solidFill>
                          <a:latin typeface="Century Gothic" panose="020B0502020202020204" pitchFamily="34" charset="0"/>
                        </a:rPr>
                        <a:t>6. must wear a </a:t>
                      </a:r>
                      <a:r>
                        <a:rPr lang="fr-FR" sz="2000" b="0" dirty="0" err="1">
                          <a:solidFill>
                            <a:srgbClr val="002060"/>
                          </a:solidFill>
                          <a:latin typeface="Century Gothic" panose="020B0502020202020204" pitchFamily="34" charset="0"/>
                        </a:rPr>
                        <a:t>shirt</a:t>
                      </a:r>
                      <a:endParaRPr lang="fr-FR" sz="2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695200967"/>
                  </a:ext>
                </a:extLst>
              </a:tr>
              <a:tr h="989392">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fr-FR" sz="2000" b="0" dirty="0" err="1">
                          <a:solidFill>
                            <a:srgbClr val="002060"/>
                          </a:solidFill>
                          <a:latin typeface="Century Gothic" panose="020B0502020202020204" pitchFamily="34" charset="0"/>
                        </a:rPr>
                        <a:t>want</a:t>
                      </a:r>
                      <a:r>
                        <a:rPr lang="fr-FR" sz="2000" b="0" dirty="0">
                          <a:solidFill>
                            <a:srgbClr val="002060"/>
                          </a:solidFill>
                          <a:latin typeface="Century Gothic" panose="020B0502020202020204" pitchFamily="34" charset="0"/>
                        </a:rPr>
                        <a:t> to </a:t>
                      </a:r>
                      <a:r>
                        <a:rPr lang="fr-FR" sz="2000" b="0" dirty="0" err="1">
                          <a:solidFill>
                            <a:srgbClr val="002060"/>
                          </a:solidFill>
                          <a:latin typeface="Century Gothic" panose="020B0502020202020204" pitchFamily="34" charset="0"/>
                        </a:rPr>
                        <a:t>learn</a:t>
                      </a:r>
                      <a:r>
                        <a:rPr lang="fr-FR" sz="2000" b="0" dirty="0">
                          <a:solidFill>
                            <a:srgbClr val="002060"/>
                          </a:solidFill>
                          <a:latin typeface="Century Gothic" panose="020B0502020202020204" pitchFamily="34" charset="0"/>
                        </a:rPr>
                        <a:t> </a:t>
                      </a:r>
                      <a:r>
                        <a:rPr lang="fr-FR" sz="2000" b="0" dirty="0" err="1">
                          <a:solidFill>
                            <a:srgbClr val="002060"/>
                          </a:solidFill>
                          <a:latin typeface="Century Gothic" panose="020B0502020202020204" pitchFamily="34" charset="0"/>
                        </a:rPr>
                        <a:t>what</a:t>
                      </a:r>
                      <a:r>
                        <a:rPr lang="fr-FR" sz="2000" b="0" dirty="0">
                          <a:solidFill>
                            <a:srgbClr val="002060"/>
                          </a:solidFill>
                          <a:latin typeface="Century Gothic" panose="020B0502020202020204" pitchFamily="34" charset="0"/>
                        </a:rPr>
                        <a:t> ?</a:t>
                      </a:r>
                    </a:p>
                  </a:txBody>
                  <a:tcPr/>
                </a:tc>
                <a:tc>
                  <a:txBody>
                    <a:bodyPr/>
                    <a:lstStyle/>
                    <a:p>
                      <a:r>
                        <a:rPr lang="fr-FR" sz="2000" b="0" dirty="0">
                          <a:solidFill>
                            <a:srgbClr val="002060"/>
                          </a:solidFill>
                          <a:latin typeface="Century Gothic" panose="020B0502020202020204" pitchFamily="34" charset="0"/>
                        </a:rPr>
                        <a:t>7. can </a:t>
                      </a:r>
                      <a:r>
                        <a:rPr lang="fr-FR" sz="2000" b="0" dirty="0" err="1">
                          <a:solidFill>
                            <a:srgbClr val="002060"/>
                          </a:solidFill>
                          <a:latin typeface="Century Gothic" panose="020B0502020202020204" pitchFamily="34" charset="0"/>
                        </a:rPr>
                        <a:t>leave</a:t>
                      </a:r>
                      <a:endParaRPr lang="fr-FR" sz="2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411770877"/>
                  </a:ext>
                </a:extLst>
              </a:tr>
              <a:tr h="989392">
                <a:tc>
                  <a:txBody>
                    <a:bodyPr/>
                    <a:lstStyle/>
                    <a:p>
                      <a:pPr marL="0" indent="0">
                        <a:buNone/>
                      </a:pPr>
                      <a:r>
                        <a:rPr lang="fr-FR" sz="2000" b="0" dirty="0">
                          <a:solidFill>
                            <a:srgbClr val="002060"/>
                          </a:solidFill>
                          <a:latin typeface="Century Gothic" panose="020B0502020202020204" pitchFamily="34" charset="0"/>
                        </a:rPr>
                        <a:t>4. are </a:t>
                      </a:r>
                      <a:r>
                        <a:rPr lang="fr-FR" sz="2000" b="0" dirty="0" err="1">
                          <a:solidFill>
                            <a:srgbClr val="002060"/>
                          </a:solidFill>
                          <a:latin typeface="Century Gothic" panose="020B0502020202020204" pitchFamily="34" charset="0"/>
                        </a:rPr>
                        <a:t>funny</a:t>
                      </a:r>
                      <a:r>
                        <a:rPr lang="fr-FR" sz="2000" b="0" dirty="0">
                          <a:solidFill>
                            <a:srgbClr val="002060"/>
                          </a:solidFill>
                          <a:latin typeface="Century Gothic" panose="020B0502020202020204" pitchFamily="34" charset="0"/>
                        </a:rPr>
                        <a:t> or  </a:t>
                      </a:r>
                      <a:r>
                        <a:rPr lang="fr-FR" sz="2000" b="0" dirty="0" err="1">
                          <a:solidFill>
                            <a:srgbClr val="002060"/>
                          </a:solidFill>
                          <a:latin typeface="Century Gothic" panose="020B0502020202020204" pitchFamily="34" charset="0"/>
                        </a:rPr>
                        <a:t>well-behaved</a:t>
                      </a:r>
                      <a:r>
                        <a:rPr lang="fr-FR" sz="2000" b="0" dirty="0">
                          <a:solidFill>
                            <a:srgbClr val="002060"/>
                          </a:solidFill>
                          <a:latin typeface="Century Gothic" panose="020B0502020202020204" pitchFamily="34" charset="0"/>
                        </a:rPr>
                        <a:t>?</a:t>
                      </a:r>
                    </a:p>
                  </a:txBody>
                  <a:tcPr/>
                </a:tc>
                <a:tc>
                  <a:txBody>
                    <a:bodyPr/>
                    <a:lstStyle/>
                    <a:p>
                      <a:r>
                        <a:rPr lang="fr-FR" sz="2000" b="0" dirty="0">
                          <a:solidFill>
                            <a:srgbClr val="002060"/>
                          </a:solidFill>
                          <a:latin typeface="Century Gothic" panose="020B0502020202020204" pitchFamily="34" charset="0"/>
                        </a:rPr>
                        <a:t>8. can </a:t>
                      </a:r>
                      <a:r>
                        <a:rPr lang="fr-FR" sz="2000" b="0" dirty="0" err="1">
                          <a:solidFill>
                            <a:srgbClr val="002060"/>
                          </a:solidFill>
                          <a:latin typeface="Century Gothic" panose="020B0502020202020204" pitchFamily="34" charset="0"/>
                        </a:rPr>
                        <a:t>easily</a:t>
                      </a:r>
                      <a:r>
                        <a:rPr lang="fr-FR" sz="2000" b="0" dirty="0">
                          <a:solidFill>
                            <a:srgbClr val="002060"/>
                          </a:solidFill>
                          <a:latin typeface="Century Gothic" panose="020B0502020202020204" pitchFamily="34" charset="0"/>
                        </a:rPr>
                        <a:t> </a:t>
                      </a:r>
                      <a:r>
                        <a:rPr lang="fr-FR" sz="2000" b="0" dirty="0" err="1">
                          <a:solidFill>
                            <a:srgbClr val="002060"/>
                          </a:solidFill>
                          <a:latin typeface="Century Gothic" panose="020B0502020202020204" pitchFamily="34" charset="0"/>
                        </a:rPr>
                        <a:t>buy</a:t>
                      </a:r>
                      <a:r>
                        <a:rPr lang="fr-FR" sz="2000" b="0" dirty="0">
                          <a:solidFill>
                            <a:srgbClr val="002060"/>
                          </a:solidFill>
                          <a:latin typeface="Century Gothic" panose="020B0502020202020204" pitchFamily="34" charset="0"/>
                        </a:rPr>
                        <a:t> lunch</a:t>
                      </a:r>
                    </a:p>
                  </a:txBody>
                  <a:tcPr/>
                </a:tc>
                <a:extLst>
                  <a:ext uri="{0D108BD9-81ED-4DB2-BD59-A6C34878D82A}">
                    <a16:rowId xmlns:a16="http://schemas.microsoft.com/office/drawing/2014/main" val="3017570688"/>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Un stage au bureau</a:t>
            </a:r>
          </a:p>
        </p:txBody>
      </p:sp>
      <p:sp>
        <p:nvSpPr>
          <p:cNvPr id="3" name="Rounded Rectangle 46">
            <a:extLst>
              <a:ext uri="{FF2B5EF4-FFF2-40B4-BE49-F238E27FC236}">
                <a16:creationId xmlns:a16="http://schemas.microsoft.com/office/drawing/2014/main" id="{A19D18BF-ECC8-4738-8676-1FAD72BD63F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7A9F8C-2548-4F88-BE14-66C20915A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1796" y="2500824"/>
            <a:ext cx="640540" cy="598505"/>
          </a:xfrm>
          <a:prstGeom prst="rect">
            <a:avLst/>
          </a:prstGeom>
        </p:spPr>
      </p:pic>
      <p:pic>
        <p:nvPicPr>
          <p:cNvPr id="19" name="Picture 18">
            <a:extLst>
              <a:ext uri="{FF2B5EF4-FFF2-40B4-BE49-F238E27FC236}">
                <a16:creationId xmlns:a16="http://schemas.microsoft.com/office/drawing/2014/main" id="{333BFE1E-D6CC-430B-88C7-229DEDBCF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0567" y="2272725"/>
            <a:ext cx="400671" cy="408978"/>
          </a:xfrm>
          <a:prstGeom prst="rect">
            <a:avLst/>
          </a:prstGeom>
        </p:spPr>
      </p:pic>
      <p:sp>
        <p:nvSpPr>
          <p:cNvPr id="40" name="Rectangle: Rounded Corners 39">
            <a:extLst>
              <a:ext uri="{FF2B5EF4-FFF2-40B4-BE49-F238E27FC236}">
                <a16:creationId xmlns:a16="http://schemas.microsoft.com/office/drawing/2014/main" id="{28467A98-1CF5-4A2D-86B1-48ECCCC5E73F}"/>
              </a:ext>
            </a:extLst>
          </p:cNvPr>
          <p:cNvSpPr/>
          <p:nvPr/>
        </p:nvSpPr>
        <p:spPr>
          <a:xfrm>
            <a:off x="3975384" y="2570041"/>
            <a:ext cx="1389855"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5th May</a:t>
            </a:r>
          </a:p>
        </p:txBody>
      </p:sp>
      <p:sp>
        <p:nvSpPr>
          <p:cNvPr id="48" name="Rectangle: Rounded Corners 47">
            <a:extLst>
              <a:ext uri="{FF2B5EF4-FFF2-40B4-BE49-F238E27FC236}">
                <a16:creationId xmlns:a16="http://schemas.microsoft.com/office/drawing/2014/main" id="{97D5F0BD-E10C-426F-99B6-5C497A976EFD}"/>
              </a:ext>
            </a:extLst>
          </p:cNvPr>
          <p:cNvSpPr/>
          <p:nvPr/>
        </p:nvSpPr>
        <p:spPr>
          <a:xfrm>
            <a:off x="3892570" y="4577290"/>
            <a:ext cx="1372814"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together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8" name="Picture 57">
            <a:extLst>
              <a:ext uri="{FF2B5EF4-FFF2-40B4-BE49-F238E27FC236}">
                <a16:creationId xmlns:a16="http://schemas.microsoft.com/office/drawing/2014/main" id="{11D21A6B-0907-4752-A998-4842888BE2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0379" y="3538544"/>
            <a:ext cx="567789" cy="567789"/>
          </a:xfrm>
          <a:prstGeom prst="rect">
            <a:avLst/>
          </a:prstGeom>
        </p:spPr>
      </p:pic>
      <p:pic>
        <p:nvPicPr>
          <p:cNvPr id="64" name="Picture 63">
            <a:extLst>
              <a:ext uri="{FF2B5EF4-FFF2-40B4-BE49-F238E27FC236}">
                <a16:creationId xmlns:a16="http://schemas.microsoft.com/office/drawing/2014/main" id="{429EDEE9-66B6-4813-8344-B674E8B51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5552" y="5523721"/>
            <a:ext cx="668259" cy="594646"/>
          </a:xfrm>
          <a:prstGeom prst="rect">
            <a:avLst/>
          </a:prstGeom>
        </p:spPr>
      </p:pic>
      <p:pic>
        <p:nvPicPr>
          <p:cNvPr id="7" name="Picture 6">
            <a:extLst>
              <a:ext uri="{FF2B5EF4-FFF2-40B4-BE49-F238E27FC236}">
                <a16:creationId xmlns:a16="http://schemas.microsoft.com/office/drawing/2014/main" id="{2F3A7729-10AA-4312-A465-266A0B7979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105" t="6905" r="29310" b="7753"/>
          <a:stretch/>
        </p:blipFill>
        <p:spPr>
          <a:xfrm>
            <a:off x="2204986" y="5573573"/>
            <a:ext cx="566831" cy="497825"/>
          </a:xfrm>
          <a:prstGeom prst="rect">
            <a:avLst/>
          </a:prstGeom>
        </p:spPr>
      </p:pic>
      <p:pic>
        <p:nvPicPr>
          <p:cNvPr id="10" name="Picture 9">
            <a:extLst>
              <a:ext uri="{FF2B5EF4-FFF2-40B4-BE49-F238E27FC236}">
                <a16:creationId xmlns:a16="http://schemas.microsoft.com/office/drawing/2014/main" id="{80F655FE-29DF-4314-9D2F-47BFC1560E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0898" y="5502241"/>
            <a:ext cx="519386" cy="594646"/>
          </a:xfrm>
          <a:prstGeom prst="rect">
            <a:avLst/>
          </a:prstGeom>
        </p:spPr>
      </p:pic>
      <p:pic>
        <p:nvPicPr>
          <p:cNvPr id="32" name="Picture 31">
            <a:extLst>
              <a:ext uri="{FF2B5EF4-FFF2-40B4-BE49-F238E27FC236}">
                <a16:creationId xmlns:a16="http://schemas.microsoft.com/office/drawing/2014/main" id="{3E78EE60-DCC2-4F1B-9066-2A72043D2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4345" y="2649555"/>
            <a:ext cx="562506" cy="525592"/>
          </a:xfrm>
          <a:prstGeom prst="rect">
            <a:avLst/>
          </a:prstGeom>
        </p:spPr>
      </p:pic>
      <p:pic>
        <p:nvPicPr>
          <p:cNvPr id="45" name="Picture 44">
            <a:extLst>
              <a:ext uri="{FF2B5EF4-FFF2-40B4-BE49-F238E27FC236}">
                <a16:creationId xmlns:a16="http://schemas.microsoft.com/office/drawing/2014/main" id="{BA04B5DC-1C8B-4BA1-8F20-ADBAC3F7F8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97779" y="5185394"/>
            <a:ext cx="712141" cy="633694"/>
          </a:xfrm>
          <a:prstGeom prst="rect">
            <a:avLst/>
          </a:prstGeom>
        </p:spPr>
      </p:pic>
      <p:pic>
        <p:nvPicPr>
          <p:cNvPr id="47" name="Picture 46">
            <a:extLst>
              <a:ext uri="{FF2B5EF4-FFF2-40B4-BE49-F238E27FC236}">
                <a16:creationId xmlns:a16="http://schemas.microsoft.com/office/drawing/2014/main" id="{638041EE-ADCA-4504-9A60-D6B5FA9CBA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0336" y="5386950"/>
            <a:ext cx="712141" cy="656505"/>
          </a:xfrm>
          <a:prstGeom prst="rect">
            <a:avLst/>
          </a:prstGeom>
        </p:spPr>
      </p:pic>
      <p:sp>
        <p:nvSpPr>
          <p:cNvPr id="49" name="Rectangle: Rounded Corners 48">
            <a:extLst>
              <a:ext uri="{FF2B5EF4-FFF2-40B4-BE49-F238E27FC236}">
                <a16:creationId xmlns:a16="http://schemas.microsoft.com/office/drawing/2014/main" id="{CA51BFE9-D1E6-4971-BFD4-76C80EE205E8}"/>
              </a:ext>
            </a:extLst>
          </p:cNvPr>
          <p:cNvSpPr/>
          <p:nvPr/>
        </p:nvSpPr>
        <p:spPr>
          <a:xfrm>
            <a:off x="6483319" y="3643648"/>
            <a:ext cx="1516227"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Saturdays</a:t>
            </a:r>
          </a:p>
        </p:txBody>
      </p:sp>
      <p:pic>
        <p:nvPicPr>
          <p:cNvPr id="50" name="Picture 49">
            <a:extLst>
              <a:ext uri="{FF2B5EF4-FFF2-40B4-BE49-F238E27FC236}">
                <a16:creationId xmlns:a16="http://schemas.microsoft.com/office/drawing/2014/main" id="{9C96687B-7364-4389-B433-DE7FA1CF54F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105" t="6905" r="29310" b="7753"/>
          <a:stretch/>
        </p:blipFill>
        <p:spPr>
          <a:xfrm>
            <a:off x="7728044" y="5445952"/>
            <a:ext cx="712141" cy="625446"/>
          </a:xfrm>
          <a:prstGeom prst="rect">
            <a:avLst/>
          </a:prstGeom>
        </p:spPr>
      </p:pic>
      <p:pic>
        <p:nvPicPr>
          <p:cNvPr id="51" name="Picture 50">
            <a:extLst>
              <a:ext uri="{FF2B5EF4-FFF2-40B4-BE49-F238E27FC236}">
                <a16:creationId xmlns:a16="http://schemas.microsoft.com/office/drawing/2014/main" id="{8EB7D919-E1A6-4944-B223-1056501E75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36906" y="4547221"/>
            <a:ext cx="816813" cy="476475"/>
          </a:xfrm>
          <a:prstGeom prst="rect">
            <a:avLst/>
          </a:prstGeom>
        </p:spPr>
      </p:pic>
      <p:graphicFrame>
        <p:nvGraphicFramePr>
          <p:cNvPr id="13" name="Table 2">
            <a:extLst>
              <a:ext uri="{FF2B5EF4-FFF2-40B4-BE49-F238E27FC236}">
                <a16:creationId xmlns:a16="http://schemas.microsoft.com/office/drawing/2014/main" id="{52942B72-0F89-45A4-89A5-C5FFFA2CC834}"/>
              </a:ext>
            </a:extLst>
          </p:cNvPr>
          <p:cNvGraphicFramePr>
            <a:graphicFrameLocks noGrp="1"/>
          </p:cNvGraphicFramePr>
          <p:nvPr>
            <p:extLst>
              <p:ext uri="{D42A27DB-BD31-4B8C-83A1-F6EECF244321}">
                <p14:modId xmlns:p14="http://schemas.microsoft.com/office/powerpoint/2010/main" val="1632091034"/>
              </p:ext>
            </p:extLst>
          </p:nvPr>
        </p:nvGraphicFramePr>
        <p:xfrm>
          <a:off x="6220777" y="1242350"/>
          <a:ext cx="5697511" cy="4925361"/>
        </p:xfrm>
        <a:graphic>
          <a:graphicData uri="http://schemas.openxmlformats.org/drawingml/2006/table">
            <a:tbl>
              <a:tblPr firstRow="1" bandRow="1">
                <a:tableStyleId>{5940675A-B579-460E-94D1-54222C63F5DA}</a:tableStyleId>
              </a:tblPr>
              <a:tblGrid>
                <a:gridCol w="2347490">
                  <a:extLst>
                    <a:ext uri="{9D8B030D-6E8A-4147-A177-3AD203B41FA5}">
                      <a16:colId xmlns:a16="http://schemas.microsoft.com/office/drawing/2014/main" val="1749480459"/>
                    </a:ext>
                  </a:extLst>
                </a:gridCol>
                <a:gridCol w="3350021">
                  <a:extLst>
                    <a:ext uri="{9D8B030D-6E8A-4147-A177-3AD203B41FA5}">
                      <a16:colId xmlns:a16="http://schemas.microsoft.com/office/drawing/2014/main" val="3086061807"/>
                    </a:ext>
                  </a:extLst>
                </a:gridCol>
              </a:tblGrid>
              <a:tr h="201159">
                <a:tc gridSpan="2">
                  <a:txBody>
                    <a:bodyPr/>
                    <a:lstStyle/>
                    <a:p>
                      <a:pPr algn="ctr"/>
                      <a:r>
                        <a:rPr lang="en-GB" sz="1200" b="1" dirty="0">
                          <a:solidFill>
                            <a:srgbClr val="002060"/>
                          </a:solidFill>
                          <a:latin typeface="Century Gothic" panose="020B0502020202020204" pitchFamily="34" charset="0"/>
                        </a:rPr>
                        <a:t>GROUP B – </a:t>
                      </a:r>
                      <a:r>
                        <a:rPr lang="en-GB" sz="1200" b="1" dirty="0" err="1">
                          <a:solidFill>
                            <a:srgbClr val="002060"/>
                          </a:solidFill>
                          <a:latin typeface="Century Gothic" panose="020B0502020202020204" pitchFamily="34" charset="0"/>
                        </a:rPr>
                        <a:t>Léa</a:t>
                      </a:r>
                      <a:r>
                        <a:rPr lang="en-GB" sz="1200" b="1" dirty="0">
                          <a:solidFill>
                            <a:srgbClr val="002060"/>
                          </a:solidFill>
                          <a:latin typeface="Century Gothic" panose="020B0502020202020204" pitchFamily="34" charset="0"/>
                        </a:rPr>
                        <a:t> and Sophie</a:t>
                      </a:r>
                      <a:endParaRPr lang="fr-FR" sz="1200" b="1" dirty="0">
                        <a:solidFill>
                          <a:srgbClr val="002060"/>
                        </a:solidFill>
                        <a:latin typeface="Century Gothic" panose="020B0502020202020204" pitchFamily="34" charset="0"/>
                      </a:endParaRPr>
                    </a:p>
                  </a:txBody>
                  <a:tcPr/>
                </a:tc>
                <a:tc hMerge="1">
                  <a:txBody>
                    <a:bodyPr/>
                    <a:lstStyle/>
                    <a:p>
                      <a:endParaRPr lang="fr-FR" sz="1200" dirty="0">
                        <a:solidFill>
                          <a:schemeClr val="accent1">
                            <a:lumMod val="50000"/>
                          </a:schemeClr>
                        </a:solidFill>
                      </a:endParaRPr>
                    </a:p>
                  </a:txBody>
                  <a:tcPr/>
                </a:tc>
                <a:extLst>
                  <a:ext uri="{0D108BD9-81ED-4DB2-BD59-A6C34878D82A}">
                    <a16:rowId xmlns:a16="http://schemas.microsoft.com/office/drawing/2014/main" val="2432261252"/>
                  </a:ext>
                </a:extLst>
              </a:tr>
              <a:tr h="644129">
                <a:tc>
                  <a:txBody>
                    <a:bodyPr/>
                    <a:lstStyle/>
                    <a:p>
                      <a:r>
                        <a:rPr lang="fr-FR" sz="1200" b="1" dirty="0" err="1">
                          <a:solidFill>
                            <a:srgbClr val="002060"/>
                          </a:solidFill>
                          <a:latin typeface="Century Gothic" panose="020B0502020202020204" pitchFamily="34" charset="0"/>
                        </a:rPr>
                        <a:t>Listen</a:t>
                      </a:r>
                      <a:r>
                        <a:rPr lang="fr-FR" sz="1200" dirty="0">
                          <a:solidFill>
                            <a:srgbClr val="002060"/>
                          </a:solidFill>
                          <a:latin typeface="Century Gothic" panose="020B0502020202020204" pitchFamily="34" charset="0"/>
                        </a:rPr>
                        <a:t> to group </a:t>
                      </a:r>
                      <a:r>
                        <a:rPr lang="fr-FR" sz="1200" dirty="0" err="1">
                          <a:solidFill>
                            <a:srgbClr val="002060"/>
                          </a:solidFill>
                          <a:latin typeface="Century Gothic" panose="020B0502020202020204" pitchFamily="34" charset="0"/>
                        </a:rPr>
                        <a:t>A’s</a:t>
                      </a:r>
                      <a:r>
                        <a:rPr lang="fr-FR" sz="1200" dirty="0">
                          <a:solidFill>
                            <a:srgbClr val="002060"/>
                          </a:solidFill>
                          <a:latin typeface="Century Gothic" panose="020B0502020202020204" pitchFamily="34" charset="0"/>
                        </a:rPr>
                        <a:t> questions and </a:t>
                      </a:r>
                      <a:r>
                        <a:rPr lang="fr-FR" sz="1200" dirty="0" err="1">
                          <a:solidFill>
                            <a:srgbClr val="002060"/>
                          </a:solidFill>
                          <a:latin typeface="Century Gothic" panose="020B0502020202020204" pitchFamily="34" charset="0"/>
                        </a:rPr>
                        <a:t>make</a:t>
                      </a:r>
                      <a:r>
                        <a:rPr lang="fr-FR" sz="1200" dirty="0">
                          <a:solidFill>
                            <a:srgbClr val="002060"/>
                          </a:solidFill>
                          <a:latin typeface="Century Gothic" panose="020B0502020202020204" pitchFamily="34" charset="0"/>
                        </a:rPr>
                        <a:t> sentences to </a:t>
                      </a:r>
                      <a:r>
                        <a:rPr lang="fr-FR" sz="1200" dirty="0" err="1">
                          <a:solidFill>
                            <a:srgbClr val="002060"/>
                          </a:solidFill>
                          <a:latin typeface="Century Gothic" panose="020B0502020202020204" pitchFamily="34" charset="0"/>
                        </a:rPr>
                        <a:t>answer</a:t>
                      </a:r>
                      <a:r>
                        <a:rPr lang="fr-FR" sz="1200" dirty="0">
                          <a:solidFill>
                            <a:srgbClr val="002060"/>
                          </a:solidFill>
                          <a:latin typeface="Century Gothic" panose="020B0502020202020204" pitchFamily="34" charset="0"/>
                        </a:rPr>
                        <a:t> </a:t>
                      </a:r>
                      <a:r>
                        <a:rPr lang="fr-FR" sz="1200" dirty="0" err="1">
                          <a:solidFill>
                            <a:srgbClr val="002060"/>
                          </a:solidFill>
                          <a:latin typeface="Century Gothic" panose="020B0502020202020204" pitchFamily="34" charset="0"/>
                        </a:rPr>
                        <a:t>them</a:t>
                      </a:r>
                      <a:r>
                        <a:rPr lang="fr-FR" sz="1200" dirty="0">
                          <a:solidFill>
                            <a:srgbClr val="002060"/>
                          </a:solidFill>
                          <a:latin typeface="Century Gothic" panose="020B0502020202020204" pitchFamily="34" charset="0"/>
                        </a:rPr>
                        <a:t>.</a:t>
                      </a:r>
                      <a:endParaRPr lang="fr-FR" sz="1200" dirty="0">
                        <a:solidFill>
                          <a:srgbClr val="002060"/>
                        </a:solidFill>
                      </a:endParaRPr>
                    </a:p>
                  </a:txBody>
                  <a:tcPr/>
                </a:tc>
                <a:tc>
                  <a:txBody>
                    <a:bodyPr/>
                    <a:lstStyle/>
                    <a:p>
                      <a:r>
                        <a:rPr lang="en-GB" sz="1200" b="1" dirty="0">
                          <a:solidFill>
                            <a:srgbClr val="002060"/>
                          </a:solidFill>
                          <a:latin typeface="Century Gothic" panose="020B0502020202020204" pitchFamily="34" charset="0"/>
                        </a:rPr>
                        <a:t>Ask</a:t>
                      </a:r>
                      <a:r>
                        <a:rPr lang="en-GB" sz="1200" b="0" dirty="0">
                          <a:solidFill>
                            <a:srgbClr val="002060"/>
                          </a:solidFill>
                          <a:latin typeface="Century Gothic" panose="020B0502020202020204" pitchFamily="34" charset="0"/>
                        </a:rPr>
                        <a:t> group A questions to find out the missing information.</a:t>
                      </a:r>
                      <a:endParaRPr lang="fr-FR" sz="1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724341828"/>
                  </a:ext>
                </a:extLst>
              </a:tr>
              <a:tr h="989392">
                <a:tc>
                  <a:txBody>
                    <a:bodyPr/>
                    <a:lstStyle/>
                    <a:p>
                      <a:r>
                        <a:rPr lang="en-GB" sz="2000" b="0" dirty="0">
                          <a:solidFill>
                            <a:srgbClr val="002060"/>
                          </a:solidFill>
                          <a:latin typeface="Century Gothic" panose="020B0502020202020204" pitchFamily="34" charset="0"/>
                        </a:rPr>
                        <a:t>1. know how to use a </a:t>
                      </a:r>
                      <a:br>
                        <a:rPr lang="en-GB" sz="2000" b="0" dirty="0">
                          <a:solidFill>
                            <a:srgbClr val="002060"/>
                          </a:solidFill>
                          <a:latin typeface="Century Gothic" panose="020B0502020202020204" pitchFamily="34" charset="0"/>
                        </a:rPr>
                      </a:br>
                      <a:r>
                        <a:rPr lang="en-GB" sz="2000" b="0" dirty="0">
                          <a:solidFill>
                            <a:srgbClr val="002060"/>
                          </a:solidFill>
                          <a:latin typeface="Century Gothic" panose="020B0502020202020204" pitchFamily="34" charset="0"/>
                        </a:rPr>
                        <a:t>computer</a:t>
                      </a:r>
                      <a:endParaRPr lang="fr-FR" sz="2000" b="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must start when?</a:t>
                      </a:r>
                    </a:p>
                  </a:txBody>
                  <a:tcPr/>
                </a:tc>
                <a:extLst>
                  <a:ext uri="{0D108BD9-81ED-4DB2-BD59-A6C34878D82A}">
                    <a16:rowId xmlns:a16="http://schemas.microsoft.com/office/drawing/2014/main" val="2602449698"/>
                  </a:ext>
                </a:extLst>
              </a:tr>
              <a:tr h="989392">
                <a:tc>
                  <a:txBody>
                    <a:bodyPr/>
                    <a:lstStyle/>
                    <a:p>
                      <a:r>
                        <a:rPr lang="fr-FR" sz="2000" b="0" dirty="0">
                          <a:solidFill>
                            <a:srgbClr val="002060"/>
                          </a:solidFill>
                          <a:latin typeface="Century Gothic" panose="020B0502020202020204" pitchFamily="34" charset="0"/>
                        </a:rPr>
                        <a:t>2. can </a:t>
                      </a:r>
                      <a:r>
                        <a:rPr lang="fr-FR" sz="2000" b="0" dirty="0" err="1">
                          <a:solidFill>
                            <a:srgbClr val="002060"/>
                          </a:solidFill>
                          <a:latin typeface="Century Gothic" panose="020B0502020202020204" pitchFamily="34" charset="0"/>
                        </a:rPr>
                        <a:t>work</a:t>
                      </a:r>
                      <a:endParaRPr lang="fr-FR" sz="2000" b="0" dirty="0">
                        <a:solidFill>
                          <a:srgbClr val="002060"/>
                        </a:solidFill>
                        <a:latin typeface="Century Gothic" panose="020B0502020202020204" pitchFamily="34" charset="0"/>
                      </a:endParaRPr>
                    </a:p>
                  </a:txBody>
                  <a:tcPr/>
                </a:tc>
                <a:tc>
                  <a:txBody>
                    <a:bodyPr/>
                    <a:lstStyle/>
                    <a:p>
                      <a:r>
                        <a:rPr lang="fr-FR" sz="2000" b="0" dirty="0">
                          <a:solidFill>
                            <a:srgbClr val="002060"/>
                          </a:solidFill>
                          <a:latin typeface="Century Gothic" panose="020B0502020202020204" pitchFamily="34" charset="0"/>
                        </a:rPr>
                        <a:t>6. must wear </a:t>
                      </a:r>
                      <a:r>
                        <a:rPr lang="fr-FR" sz="2000" b="0" dirty="0" err="1">
                          <a:solidFill>
                            <a:srgbClr val="002060"/>
                          </a:solidFill>
                          <a:latin typeface="Century Gothic" panose="020B0502020202020204" pitchFamily="34" charset="0"/>
                        </a:rPr>
                        <a:t>what</a:t>
                      </a:r>
                      <a:r>
                        <a:rPr lang="fr-FR" sz="2000" b="0" dirty="0">
                          <a:solidFill>
                            <a:srgbClr val="002060"/>
                          </a:solidFill>
                          <a:latin typeface="Century Gothic" panose="020B0502020202020204" pitchFamily="34" charset="0"/>
                        </a:rPr>
                        <a:t>? </a:t>
                      </a:r>
                    </a:p>
                  </a:txBody>
                  <a:tcPr/>
                </a:tc>
                <a:extLst>
                  <a:ext uri="{0D108BD9-81ED-4DB2-BD59-A6C34878D82A}">
                    <a16:rowId xmlns:a16="http://schemas.microsoft.com/office/drawing/2014/main" val="3695200967"/>
                  </a:ext>
                </a:extLst>
              </a:tr>
              <a:tr h="989392">
                <a:tc>
                  <a:txBody>
                    <a:bodyPr/>
                    <a:lstStyle/>
                    <a:p>
                      <a:r>
                        <a:rPr lang="fr-FR" sz="2000" b="0" dirty="0">
                          <a:solidFill>
                            <a:srgbClr val="002060"/>
                          </a:solidFill>
                          <a:latin typeface="Century Gothic" panose="020B0502020202020204" pitchFamily="34" charset="0"/>
                        </a:rPr>
                        <a:t>3. </a:t>
                      </a:r>
                      <a:r>
                        <a:rPr lang="fr-FR" sz="2000" b="0" dirty="0" err="1">
                          <a:solidFill>
                            <a:srgbClr val="002060"/>
                          </a:solidFill>
                          <a:latin typeface="Century Gothic" panose="020B0502020202020204" pitchFamily="34" charset="0"/>
                        </a:rPr>
                        <a:t>want</a:t>
                      </a:r>
                      <a:r>
                        <a:rPr lang="fr-FR" sz="2000" b="0" dirty="0">
                          <a:solidFill>
                            <a:srgbClr val="002060"/>
                          </a:solidFill>
                          <a:latin typeface="Century Gothic" panose="020B0502020202020204" pitchFamily="34" charset="0"/>
                        </a:rPr>
                        <a:t> to </a:t>
                      </a:r>
                      <a:r>
                        <a:rPr lang="fr-FR" sz="2000" b="0" dirty="0" err="1">
                          <a:solidFill>
                            <a:srgbClr val="002060"/>
                          </a:solidFill>
                          <a:latin typeface="Century Gothic" panose="020B0502020202020204" pitchFamily="34" charset="0"/>
                        </a:rPr>
                        <a:t>learn</a:t>
                      </a:r>
                      <a:r>
                        <a:rPr lang="fr-FR" sz="2000" b="0" dirty="0">
                          <a:solidFill>
                            <a:srgbClr val="002060"/>
                          </a:solidFill>
                          <a:latin typeface="Century Gothic" panose="020B0502020202020204" pitchFamily="34" charset="0"/>
                        </a:rPr>
                        <a:t> English</a:t>
                      </a:r>
                    </a:p>
                    <a:p>
                      <a:endParaRPr lang="fr-FR" sz="2000" b="0" dirty="0">
                        <a:solidFill>
                          <a:srgbClr val="002060"/>
                        </a:solidFill>
                        <a:latin typeface="Century Gothic" panose="020B0502020202020204" pitchFamily="34" charset="0"/>
                      </a:endParaRPr>
                    </a:p>
                  </a:txBody>
                  <a:tcPr/>
                </a:tc>
                <a:tc>
                  <a:txBody>
                    <a:bodyPr/>
                    <a:lstStyle/>
                    <a:p>
                      <a:r>
                        <a:rPr lang="fr-FR" sz="2000" b="0" dirty="0">
                          <a:solidFill>
                            <a:srgbClr val="002060"/>
                          </a:solidFill>
                          <a:latin typeface="Century Gothic" panose="020B0502020202020204" pitchFamily="34" charset="0"/>
                        </a:rPr>
                        <a:t>7. can </a:t>
                      </a:r>
                      <a:r>
                        <a:rPr lang="fr-FR" sz="2000" b="0" dirty="0" err="1">
                          <a:solidFill>
                            <a:srgbClr val="002060"/>
                          </a:solidFill>
                          <a:latin typeface="Century Gothic" panose="020B0502020202020204" pitchFamily="34" charset="0"/>
                        </a:rPr>
                        <a:t>leave</a:t>
                      </a:r>
                      <a:r>
                        <a:rPr lang="fr-FR" sz="2000" b="0" dirty="0">
                          <a:solidFill>
                            <a:srgbClr val="002060"/>
                          </a:solidFill>
                          <a:latin typeface="Century Gothic" panose="020B0502020202020204" pitchFamily="34" charset="0"/>
                        </a:rPr>
                        <a:t> </a:t>
                      </a:r>
                      <a:r>
                        <a:rPr lang="fr-FR" sz="2000" b="0" dirty="0" err="1">
                          <a:solidFill>
                            <a:srgbClr val="002060"/>
                          </a:solidFill>
                          <a:latin typeface="Century Gothic" panose="020B0502020202020204" pitchFamily="34" charset="0"/>
                        </a:rPr>
                        <a:t>together</a:t>
                      </a:r>
                      <a:r>
                        <a:rPr lang="fr-FR" sz="2000" b="0" dirty="0">
                          <a:solidFill>
                            <a:srgbClr val="002060"/>
                          </a:solidFill>
                          <a:latin typeface="Century Gothic" panose="020B0502020202020204" pitchFamily="34" charset="0"/>
                        </a:rPr>
                        <a:t> or </a:t>
                      </a:r>
                      <a:r>
                        <a:rPr lang="fr-FR" sz="2000" b="0" dirty="0" err="1">
                          <a:solidFill>
                            <a:srgbClr val="002060"/>
                          </a:solidFill>
                          <a:latin typeface="Century Gothic" panose="020B0502020202020204" pitchFamily="34" charset="0"/>
                        </a:rPr>
                        <a:t>alone</a:t>
                      </a:r>
                      <a:r>
                        <a:rPr lang="fr-FR" sz="20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411770877"/>
                  </a:ext>
                </a:extLst>
              </a:tr>
              <a:tr h="989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a:solidFill>
                            <a:srgbClr val="002060"/>
                          </a:solidFill>
                          <a:latin typeface="Century Gothic" panose="020B0502020202020204" pitchFamily="34" charset="0"/>
                        </a:rPr>
                        <a:t>4. are </a:t>
                      </a:r>
                      <a:r>
                        <a:rPr lang="fr-FR" sz="2000" b="0" dirty="0" err="1">
                          <a:solidFill>
                            <a:srgbClr val="002060"/>
                          </a:solidFill>
                          <a:latin typeface="Century Gothic" panose="020B0502020202020204" pitchFamily="34" charset="0"/>
                        </a:rPr>
                        <a:t>funny</a:t>
                      </a:r>
                      <a:endParaRPr lang="fr-FR" sz="2000" b="0" dirty="0">
                        <a:solidFill>
                          <a:srgbClr val="002060"/>
                        </a:solidFill>
                        <a:latin typeface="Century Gothic" panose="020B0502020202020204" pitchFamily="34" charset="0"/>
                      </a:endParaRPr>
                    </a:p>
                  </a:txBody>
                  <a:tcPr/>
                </a:tc>
                <a:tc>
                  <a:txBody>
                    <a:bodyPr/>
                    <a:lstStyle/>
                    <a:p>
                      <a:r>
                        <a:rPr lang="fr-FR" sz="2000" b="0" dirty="0">
                          <a:solidFill>
                            <a:srgbClr val="002060"/>
                          </a:solidFill>
                          <a:latin typeface="Century Gothic" panose="020B0502020202020204" pitchFamily="34" charset="0"/>
                        </a:rPr>
                        <a:t>8. can </a:t>
                      </a:r>
                      <a:r>
                        <a:rPr lang="fr-FR" sz="2000" b="0" dirty="0" err="1">
                          <a:solidFill>
                            <a:srgbClr val="002060"/>
                          </a:solidFill>
                          <a:latin typeface="Century Gothic" panose="020B0502020202020204" pitchFamily="34" charset="0"/>
                        </a:rPr>
                        <a:t>easily</a:t>
                      </a:r>
                      <a:endParaRPr lang="fr-FR" sz="2000" b="0" dirty="0">
                        <a:solidFill>
                          <a:srgbClr val="002060"/>
                        </a:solidFill>
                        <a:latin typeface="Century Gothic" panose="020B0502020202020204" pitchFamily="34" charset="0"/>
                      </a:endParaRPr>
                    </a:p>
                    <a:p>
                      <a:r>
                        <a:rPr lang="fr-FR" sz="2000" b="0" dirty="0" err="1">
                          <a:solidFill>
                            <a:srgbClr val="002060"/>
                          </a:solidFill>
                          <a:latin typeface="Century Gothic" panose="020B0502020202020204" pitchFamily="34" charset="0"/>
                        </a:rPr>
                        <a:t>buy</a:t>
                      </a:r>
                      <a:r>
                        <a:rPr lang="fr-FR" sz="2000" b="0" dirty="0">
                          <a:solidFill>
                            <a:srgbClr val="002060"/>
                          </a:solidFill>
                          <a:latin typeface="Century Gothic" panose="020B0502020202020204" pitchFamily="34" charset="0"/>
                        </a:rPr>
                        <a:t> a coffee</a:t>
                      </a:r>
                      <a:br>
                        <a:rPr lang="fr-FR" sz="2000" b="0" dirty="0">
                          <a:solidFill>
                            <a:srgbClr val="002060"/>
                          </a:solidFill>
                          <a:latin typeface="Century Gothic" panose="020B0502020202020204" pitchFamily="34" charset="0"/>
                        </a:rPr>
                      </a:br>
                      <a:r>
                        <a:rPr lang="fr-FR" sz="2000" b="0" dirty="0">
                          <a:solidFill>
                            <a:srgbClr val="002060"/>
                          </a:solidFill>
                          <a:latin typeface="Century Gothic" panose="020B0502020202020204" pitchFamily="34" charset="0"/>
                        </a:rPr>
                        <a:t>or lunch?</a:t>
                      </a:r>
                    </a:p>
                  </a:txBody>
                  <a:tcPr/>
                </a:tc>
                <a:extLst>
                  <a:ext uri="{0D108BD9-81ED-4DB2-BD59-A6C34878D82A}">
                    <a16:rowId xmlns:a16="http://schemas.microsoft.com/office/drawing/2014/main" val="3017570688"/>
                  </a:ext>
                </a:extLst>
              </a:tr>
            </a:tbl>
          </a:graphicData>
        </a:graphic>
      </p:graphicFrame>
    </p:spTree>
    <p:extLst>
      <p:ext uri="{BB962C8B-B14F-4D97-AF65-F5344CB8AC3E}">
        <p14:creationId xmlns:p14="http://schemas.microsoft.com/office/powerpoint/2010/main" val="3823064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643C4EBC-03BF-4AFB-82FB-5818D62A41ED}"/>
              </a:ext>
            </a:extLst>
          </p:cNvPr>
          <p:cNvGraphicFramePr>
            <a:graphicFrameLocks noGrp="1"/>
          </p:cNvGraphicFramePr>
          <p:nvPr>
            <p:extLst>
              <p:ext uri="{D42A27DB-BD31-4B8C-83A1-F6EECF244321}">
                <p14:modId xmlns:p14="http://schemas.microsoft.com/office/powerpoint/2010/main" val="923957203"/>
              </p:ext>
            </p:extLst>
          </p:nvPr>
        </p:nvGraphicFramePr>
        <p:xfrm>
          <a:off x="282080" y="1369288"/>
          <a:ext cx="5697511" cy="4908913"/>
        </p:xfrm>
        <a:graphic>
          <a:graphicData uri="http://schemas.openxmlformats.org/drawingml/2006/table">
            <a:tbl>
              <a:tblPr firstRow="1" bandRow="1">
                <a:tableStyleId>{5940675A-B579-460E-94D1-54222C63F5DA}</a:tableStyleId>
              </a:tblPr>
              <a:tblGrid>
                <a:gridCol w="3208345">
                  <a:extLst>
                    <a:ext uri="{9D8B030D-6E8A-4147-A177-3AD203B41FA5}">
                      <a16:colId xmlns:a16="http://schemas.microsoft.com/office/drawing/2014/main" val="1749480459"/>
                    </a:ext>
                  </a:extLst>
                </a:gridCol>
                <a:gridCol w="2489166">
                  <a:extLst>
                    <a:ext uri="{9D8B030D-6E8A-4147-A177-3AD203B41FA5}">
                      <a16:colId xmlns:a16="http://schemas.microsoft.com/office/drawing/2014/main" val="3086061807"/>
                    </a:ext>
                  </a:extLst>
                </a:gridCol>
              </a:tblGrid>
              <a:tr h="201159">
                <a:tc gridSpan="2">
                  <a:txBody>
                    <a:bodyPr/>
                    <a:lstStyle/>
                    <a:p>
                      <a:pPr algn="ctr"/>
                      <a:r>
                        <a:rPr lang="en-GB" sz="1200" b="1" dirty="0">
                          <a:solidFill>
                            <a:srgbClr val="002060"/>
                          </a:solidFill>
                          <a:latin typeface="Century Gothic" panose="020B0502020202020204" pitchFamily="34" charset="0"/>
                        </a:rPr>
                        <a:t>GROUP A – </a:t>
                      </a:r>
                      <a:r>
                        <a:rPr lang="en-GB" sz="1200" b="1" dirty="0" err="1">
                          <a:solidFill>
                            <a:srgbClr val="002060"/>
                          </a:solidFill>
                          <a:latin typeface="Century Gothic" panose="020B0502020202020204" pitchFamily="34" charset="0"/>
                        </a:rPr>
                        <a:t>Léa</a:t>
                      </a:r>
                      <a:r>
                        <a:rPr lang="en-GB" sz="1200" b="1" dirty="0">
                          <a:solidFill>
                            <a:srgbClr val="002060"/>
                          </a:solidFill>
                          <a:latin typeface="Century Gothic" panose="020B0502020202020204" pitchFamily="34" charset="0"/>
                        </a:rPr>
                        <a:t> and Sophie</a:t>
                      </a:r>
                      <a:endParaRPr lang="fr-FR" sz="1200" b="1" dirty="0">
                        <a:solidFill>
                          <a:srgbClr val="002060"/>
                        </a:solidFill>
                        <a:latin typeface="Century Gothic" panose="020B0502020202020204" pitchFamily="34" charset="0"/>
                      </a:endParaRPr>
                    </a:p>
                  </a:txBody>
                  <a:tcPr/>
                </a:tc>
                <a:tc hMerge="1">
                  <a:txBody>
                    <a:bodyPr/>
                    <a:lstStyle/>
                    <a:p>
                      <a:endParaRPr lang="fr-FR" sz="1200" dirty="0">
                        <a:solidFill>
                          <a:schemeClr val="accent1">
                            <a:lumMod val="50000"/>
                          </a:schemeClr>
                        </a:solidFill>
                      </a:endParaRPr>
                    </a:p>
                  </a:txBody>
                  <a:tcPr/>
                </a:tc>
                <a:extLst>
                  <a:ext uri="{0D108BD9-81ED-4DB2-BD59-A6C34878D82A}">
                    <a16:rowId xmlns:a16="http://schemas.microsoft.com/office/drawing/2014/main" val="2432261252"/>
                  </a:ext>
                </a:extLst>
              </a:tr>
              <a:tr h="644129">
                <a:tc>
                  <a:txBody>
                    <a:bodyPr/>
                    <a:lstStyle/>
                    <a:p>
                      <a:r>
                        <a:rPr lang="en-GB" sz="1200" b="1" dirty="0">
                          <a:solidFill>
                            <a:srgbClr val="002060"/>
                          </a:solidFill>
                          <a:latin typeface="Century Gothic" panose="020B0502020202020204" pitchFamily="34" charset="0"/>
                        </a:rPr>
                        <a:t>Ask</a:t>
                      </a:r>
                      <a:r>
                        <a:rPr lang="en-GB" sz="1200" b="0" dirty="0">
                          <a:solidFill>
                            <a:srgbClr val="002060"/>
                          </a:solidFill>
                          <a:latin typeface="Century Gothic" panose="020B0502020202020204" pitchFamily="34" charset="0"/>
                        </a:rPr>
                        <a:t> group B questions to find out the missing information.</a:t>
                      </a:r>
                      <a:endParaRPr lang="fr-FR" sz="1200" b="1" dirty="0">
                        <a:solidFill>
                          <a:srgbClr val="002060"/>
                        </a:solidFill>
                        <a:latin typeface="Century Gothic" panose="020B0502020202020204" pitchFamily="34" charset="0"/>
                      </a:endParaRPr>
                    </a:p>
                  </a:txBody>
                  <a:tcPr/>
                </a:tc>
                <a:tc>
                  <a:txBody>
                    <a:bodyPr/>
                    <a:lstStyle/>
                    <a:p>
                      <a:r>
                        <a:rPr lang="fr-FR" sz="1200" b="1" dirty="0" err="1">
                          <a:solidFill>
                            <a:srgbClr val="002060"/>
                          </a:solidFill>
                          <a:latin typeface="Century Gothic" panose="020B0502020202020204" pitchFamily="34" charset="0"/>
                        </a:rPr>
                        <a:t>Listen</a:t>
                      </a:r>
                      <a:r>
                        <a:rPr lang="fr-FR" sz="1200" dirty="0">
                          <a:solidFill>
                            <a:srgbClr val="002060"/>
                          </a:solidFill>
                          <a:latin typeface="Century Gothic" panose="020B0502020202020204" pitchFamily="34" charset="0"/>
                        </a:rPr>
                        <a:t> to group </a:t>
                      </a:r>
                      <a:r>
                        <a:rPr lang="fr-FR" sz="1200" dirty="0" err="1">
                          <a:solidFill>
                            <a:srgbClr val="002060"/>
                          </a:solidFill>
                          <a:latin typeface="Century Gothic" panose="020B0502020202020204" pitchFamily="34" charset="0"/>
                        </a:rPr>
                        <a:t>B’s</a:t>
                      </a:r>
                      <a:r>
                        <a:rPr lang="fr-FR" sz="1200" dirty="0">
                          <a:solidFill>
                            <a:srgbClr val="002060"/>
                          </a:solidFill>
                          <a:latin typeface="Century Gothic" panose="020B0502020202020204" pitchFamily="34" charset="0"/>
                        </a:rPr>
                        <a:t> questions and </a:t>
                      </a:r>
                      <a:r>
                        <a:rPr lang="fr-FR" sz="1200" dirty="0" err="1">
                          <a:solidFill>
                            <a:srgbClr val="002060"/>
                          </a:solidFill>
                          <a:latin typeface="Century Gothic" panose="020B0502020202020204" pitchFamily="34" charset="0"/>
                        </a:rPr>
                        <a:t>make</a:t>
                      </a:r>
                      <a:r>
                        <a:rPr lang="fr-FR" sz="1200" dirty="0">
                          <a:solidFill>
                            <a:srgbClr val="002060"/>
                          </a:solidFill>
                          <a:latin typeface="Century Gothic" panose="020B0502020202020204" pitchFamily="34" charset="0"/>
                        </a:rPr>
                        <a:t> sentences to </a:t>
                      </a:r>
                      <a:r>
                        <a:rPr lang="fr-FR" sz="1200" dirty="0" err="1">
                          <a:solidFill>
                            <a:srgbClr val="002060"/>
                          </a:solidFill>
                          <a:latin typeface="Century Gothic" panose="020B0502020202020204" pitchFamily="34" charset="0"/>
                        </a:rPr>
                        <a:t>answer</a:t>
                      </a:r>
                      <a:r>
                        <a:rPr lang="fr-FR" sz="1200" dirty="0">
                          <a:solidFill>
                            <a:srgbClr val="002060"/>
                          </a:solidFill>
                          <a:latin typeface="Century Gothic" panose="020B0502020202020204" pitchFamily="34" charset="0"/>
                        </a:rPr>
                        <a:t> </a:t>
                      </a:r>
                      <a:r>
                        <a:rPr lang="fr-FR" sz="1200" dirty="0" err="1">
                          <a:solidFill>
                            <a:srgbClr val="002060"/>
                          </a:solidFill>
                          <a:latin typeface="Century Gothic" panose="020B0502020202020204" pitchFamily="34" charset="0"/>
                        </a:rPr>
                        <a:t>them</a:t>
                      </a:r>
                      <a:r>
                        <a:rPr lang="fr-FR" sz="1200" dirty="0">
                          <a:solidFill>
                            <a:srgbClr val="002060"/>
                          </a:solidFill>
                          <a:latin typeface="Century Gothic" panose="020B0502020202020204" pitchFamily="34" charset="0"/>
                        </a:rPr>
                        <a:t>.</a:t>
                      </a:r>
                      <a:endParaRPr lang="fr-FR" sz="1200" dirty="0">
                        <a:solidFill>
                          <a:srgbClr val="002060"/>
                        </a:solidFill>
                      </a:endParaRPr>
                    </a:p>
                  </a:txBody>
                  <a:tcPr/>
                </a:tc>
                <a:extLst>
                  <a:ext uri="{0D108BD9-81ED-4DB2-BD59-A6C34878D82A}">
                    <a16:rowId xmlns:a16="http://schemas.microsoft.com/office/drawing/2014/main" val="1724341828"/>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can drink what?</a:t>
                      </a:r>
                    </a:p>
                  </a:txBody>
                  <a:tcPr/>
                </a:tc>
                <a:tc>
                  <a:txBody>
                    <a:bodyPr/>
                    <a:lstStyle/>
                    <a:p>
                      <a:r>
                        <a:rPr lang="fr-FR" sz="2000" b="0" dirty="0">
                          <a:solidFill>
                            <a:srgbClr val="002060"/>
                          </a:solidFill>
                          <a:latin typeface="Century Gothic" panose="020B0502020202020204" pitchFamily="34" charset="0"/>
                        </a:rPr>
                        <a:t>5. know how to organise</a:t>
                      </a:r>
                    </a:p>
                  </a:txBody>
                  <a:tcPr/>
                </a:tc>
                <a:extLst>
                  <a:ext uri="{0D108BD9-81ED-4DB2-BD59-A6C34878D82A}">
                    <a16:rowId xmlns:a16="http://schemas.microsoft.com/office/drawing/2014/main" val="2602449698"/>
                  </a:ext>
                </a:extLst>
              </a:tr>
              <a:tr h="989392">
                <a:tc>
                  <a:txBody>
                    <a:bodyPr/>
                    <a:lstStyle/>
                    <a:p>
                      <a:r>
                        <a:rPr lang="fr-FR" sz="2000" b="0" dirty="0">
                          <a:solidFill>
                            <a:srgbClr val="002060"/>
                          </a:solidFill>
                          <a:latin typeface="Century Gothic" panose="020B0502020202020204" pitchFamily="34" charset="0"/>
                        </a:rPr>
                        <a:t>2. must use books </a:t>
                      </a:r>
                      <a:br>
                        <a:rPr lang="fr-FR" sz="2000" b="0" dirty="0">
                          <a:solidFill>
                            <a:srgbClr val="002060"/>
                          </a:solidFill>
                          <a:latin typeface="Century Gothic" panose="020B0502020202020204" pitchFamily="34" charset="0"/>
                        </a:rPr>
                      </a:br>
                      <a:r>
                        <a:rPr lang="fr-FR" sz="2000" b="0" dirty="0">
                          <a:solidFill>
                            <a:srgbClr val="002060"/>
                          </a:solidFill>
                          <a:latin typeface="Century Gothic" panose="020B0502020202020204" pitchFamily="34" charset="0"/>
                        </a:rPr>
                        <a:t>or a mobile </a:t>
                      </a:r>
                      <a:br>
                        <a:rPr lang="fr-FR" sz="2000" b="0" dirty="0">
                          <a:solidFill>
                            <a:srgbClr val="002060"/>
                          </a:solidFill>
                          <a:latin typeface="Century Gothic" panose="020B0502020202020204" pitchFamily="34" charset="0"/>
                        </a:rPr>
                      </a:br>
                      <a:r>
                        <a:rPr lang="fr-FR" sz="2000" b="0" dirty="0">
                          <a:solidFill>
                            <a:srgbClr val="002060"/>
                          </a:solidFill>
                          <a:latin typeface="Century Gothic" panose="020B0502020202020204" pitchFamily="34" charset="0"/>
                        </a:rPr>
                        <a:t>phone?</a:t>
                      </a:r>
                    </a:p>
                  </a:txBody>
                  <a:tcPr/>
                </a:tc>
                <a:tc>
                  <a:txBody>
                    <a:bodyPr/>
                    <a:lstStyle/>
                    <a:p>
                      <a:r>
                        <a:rPr lang="fr-FR" sz="2000" b="0" dirty="0">
                          <a:solidFill>
                            <a:srgbClr val="002060"/>
                          </a:solidFill>
                          <a:latin typeface="Century Gothic" panose="020B0502020202020204" pitchFamily="34" charset="0"/>
                        </a:rPr>
                        <a:t>6. are </a:t>
                      </a:r>
                      <a:r>
                        <a:rPr lang="fr-FR" sz="2000" b="0" dirty="0" err="1">
                          <a:solidFill>
                            <a:srgbClr val="002060"/>
                          </a:solidFill>
                          <a:latin typeface="Century Gothic" panose="020B0502020202020204" pitchFamily="34" charset="0"/>
                        </a:rPr>
                        <a:t>calm</a:t>
                      </a:r>
                      <a:endParaRPr lang="fr-FR" sz="2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695200967"/>
                  </a:ext>
                </a:extLst>
              </a:tr>
              <a:tr h="989392">
                <a:tc>
                  <a:txBody>
                    <a:bodyPr/>
                    <a:lstStyle/>
                    <a:p>
                      <a:r>
                        <a:rPr lang="fr-FR" sz="2000" b="0" dirty="0">
                          <a:solidFill>
                            <a:srgbClr val="002060"/>
                          </a:solidFill>
                          <a:latin typeface="Century Gothic" panose="020B0502020202020204" pitchFamily="34" charset="0"/>
                        </a:rPr>
                        <a:t>3. have to </a:t>
                      </a:r>
                      <a:r>
                        <a:rPr lang="fr-FR" sz="2000" b="0" dirty="0" err="1">
                          <a:solidFill>
                            <a:srgbClr val="002060"/>
                          </a:solidFill>
                          <a:latin typeface="Century Gothic" panose="020B0502020202020204" pitchFamily="34" charset="0"/>
                        </a:rPr>
                        <a:t>borrow</a:t>
                      </a:r>
                      <a:endParaRPr lang="fr-FR" sz="2000" b="0" dirty="0">
                        <a:solidFill>
                          <a:srgbClr val="002060"/>
                        </a:solidFill>
                        <a:latin typeface="Century Gothic" panose="020B0502020202020204" pitchFamily="34" charset="0"/>
                      </a:endParaRPr>
                    </a:p>
                    <a:p>
                      <a:r>
                        <a:rPr lang="fr-FR" sz="2000" b="0" dirty="0">
                          <a:solidFill>
                            <a:srgbClr val="002060"/>
                          </a:solidFill>
                          <a:latin typeface="Century Gothic" panose="020B0502020202020204" pitchFamily="34" charset="0"/>
                        </a:rPr>
                        <a:t>a mobile phone</a:t>
                      </a:r>
                    </a:p>
                    <a:p>
                      <a:r>
                        <a:rPr lang="fr-FR" sz="2000" b="0" dirty="0">
                          <a:solidFill>
                            <a:srgbClr val="002060"/>
                          </a:solidFill>
                          <a:latin typeface="Century Gothic" panose="020B0502020202020204" pitchFamily="34" charset="0"/>
                        </a:rPr>
                        <a:t>or a computer? </a:t>
                      </a:r>
                    </a:p>
                  </a:txBody>
                  <a:tcPr/>
                </a:tc>
                <a:tc>
                  <a:txBody>
                    <a:bodyPr/>
                    <a:lstStyle/>
                    <a:p>
                      <a:r>
                        <a:rPr lang="fr-FR" sz="2000" b="0" dirty="0">
                          <a:solidFill>
                            <a:srgbClr val="002060"/>
                          </a:solidFill>
                          <a:latin typeface="Century Gothic" panose="020B0502020202020204" pitchFamily="34" charset="0"/>
                        </a:rPr>
                        <a:t>7. </a:t>
                      </a:r>
                      <a:r>
                        <a:rPr lang="fr-FR" sz="2000" b="0" dirty="0" err="1">
                          <a:solidFill>
                            <a:srgbClr val="002060"/>
                          </a:solidFill>
                          <a:latin typeface="Century Gothic" panose="020B0502020202020204" pitchFamily="34" charset="0"/>
                        </a:rPr>
                        <a:t>want</a:t>
                      </a:r>
                      <a:r>
                        <a:rPr lang="fr-FR" sz="2000" b="0" dirty="0">
                          <a:solidFill>
                            <a:srgbClr val="002060"/>
                          </a:solidFill>
                          <a:latin typeface="Century Gothic" panose="020B0502020202020204" pitchFamily="34" charset="0"/>
                        </a:rPr>
                        <a:t> to </a:t>
                      </a:r>
                      <a:r>
                        <a:rPr lang="fr-FR" sz="2000" b="0" dirty="0" err="1">
                          <a:solidFill>
                            <a:srgbClr val="002060"/>
                          </a:solidFill>
                          <a:latin typeface="Century Gothic" panose="020B0502020202020204" pitchFamily="34" charset="0"/>
                        </a:rPr>
                        <a:t>work</a:t>
                      </a:r>
                      <a:endParaRPr lang="fr-FR" sz="20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411770877"/>
                  </a:ext>
                </a:extLst>
              </a:tr>
              <a:tr h="989392">
                <a:tc>
                  <a:txBody>
                    <a:bodyPr/>
                    <a:lstStyle/>
                    <a:p>
                      <a:pPr marL="0" indent="0">
                        <a:buNone/>
                      </a:pPr>
                      <a:r>
                        <a:rPr lang="fr-FR" sz="2000" b="0" dirty="0">
                          <a:solidFill>
                            <a:srgbClr val="002060"/>
                          </a:solidFill>
                          <a:latin typeface="Century Gothic" panose="020B0502020202020204" pitchFamily="34" charset="0"/>
                        </a:rPr>
                        <a:t>4. can finish </a:t>
                      </a:r>
                      <a:r>
                        <a:rPr lang="fr-FR" sz="2000" b="0" dirty="0" err="1">
                          <a:solidFill>
                            <a:srgbClr val="002060"/>
                          </a:solidFill>
                          <a:latin typeface="Century Gothic" panose="020B0502020202020204" pitchFamily="34" charset="0"/>
                        </a:rPr>
                        <a:t>when</a:t>
                      </a:r>
                      <a:r>
                        <a:rPr lang="fr-FR" sz="2000" b="0" dirty="0">
                          <a:solidFill>
                            <a:srgbClr val="002060"/>
                          </a:solidFill>
                          <a:latin typeface="Century Gothic" panose="020B0502020202020204" pitchFamily="34" charset="0"/>
                        </a:rPr>
                        <a:t>?</a:t>
                      </a:r>
                    </a:p>
                  </a:txBody>
                  <a:tcPr/>
                </a:tc>
                <a:tc>
                  <a:txBody>
                    <a:bodyPr/>
                    <a:lstStyle/>
                    <a:p>
                      <a:r>
                        <a:rPr lang="fr-FR" sz="2000" b="0" dirty="0">
                          <a:solidFill>
                            <a:srgbClr val="002060"/>
                          </a:solidFill>
                          <a:latin typeface="Century Gothic" panose="020B0502020202020204" pitchFamily="34" charset="0"/>
                        </a:rPr>
                        <a:t>8. have to </a:t>
                      </a:r>
                      <a:r>
                        <a:rPr lang="fr-FR" sz="2000" b="0" dirty="0" err="1">
                          <a:solidFill>
                            <a:srgbClr val="002060"/>
                          </a:solidFill>
                          <a:latin typeface="Century Gothic" panose="020B0502020202020204" pitchFamily="34" charset="0"/>
                        </a:rPr>
                        <a:t>travel</a:t>
                      </a:r>
                      <a:r>
                        <a:rPr lang="fr-FR" sz="2000" b="0" dirty="0">
                          <a:solidFill>
                            <a:srgbClr val="002060"/>
                          </a:solidFill>
                          <a:latin typeface="Century Gothic" panose="020B0502020202020204" pitchFamily="34" charset="0"/>
                        </a:rPr>
                        <a:t> by bus</a:t>
                      </a:r>
                    </a:p>
                  </a:txBody>
                  <a:tcPr/>
                </a:tc>
                <a:extLst>
                  <a:ext uri="{0D108BD9-81ED-4DB2-BD59-A6C34878D82A}">
                    <a16:rowId xmlns:a16="http://schemas.microsoft.com/office/drawing/2014/main" val="3017570688"/>
                  </a:ext>
                </a:extLst>
              </a:tr>
            </a:tbl>
          </a:graphicData>
        </a:graphic>
      </p:graphicFrame>
      <p:sp>
        <p:nvSpPr>
          <p:cNvPr id="4" name="Title 3"/>
          <p:cNvSpPr>
            <a:spLocks noGrp="1"/>
          </p:cNvSpPr>
          <p:nvPr>
            <p:ph type="title"/>
          </p:nvPr>
        </p:nvSpPr>
        <p:spPr/>
        <p:txBody>
          <a:bodyPr>
            <a:normAutofit/>
          </a:bodyPr>
          <a:lstStyle/>
          <a:p>
            <a:r>
              <a:rPr lang="en-GB" sz="2800" b="1" dirty="0">
                <a:solidFill>
                  <a:schemeClr val="bg1"/>
                </a:solidFill>
              </a:rPr>
              <a:t>Un stage au bureau</a:t>
            </a:r>
          </a:p>
        </p:txBody>
      </p:sp>
      <p:sp>
        <p:nvSpPr>
          <p:cNvPr id="3" name="Rounded Rectangle 46">
            <a:extLst>
              <a:ext uri="{FF2B5EF4-FFF2-40B4-BE49-F238E27FC236}">
                <a16:creationId xmlns:a16="http://schemas.microsoft.com/office/drawing/2014/main" id="{A19D18BF-ECC8-4738-8676-1FAD72BD63F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2">
            <a:extLst>
              <a:ext uri="{FF2B5EF4-FFF2-40B4-BE49-F238E27FC236}">
                <a16:creationId xmlns:a16="http://schemas.microsoft.com/office/drawing/2014/main" id="{019C0607-CF25-4D36-995A-D6023A127B2C}"/>
              </a:ext>
            </a:extLst>
          </p:cNvPr>
          <p:cNvGraphicFramePr>
            <a:graphicFrameLocks noGrp="1"/>
          </p:cNvGraphicFramePr>
          <p:nvPr>
            <p:extLst>
              <p:ext uri="{D42A27DB-BD31-4B8C-83A1-F6EECF244321}">
                <p14:modId xmlns:p14="http://schemas.microsoft.com/office/powerpoint/2010/main" val="2487377329"/>
              </p:ext>
            </p:extLst>
          </p:nvPr>
        </p:nvGraphicFramePr>
        <p:xfrm>
          <a:off x="6212409" y="1369288"/>
          <a:ext cx="5697511" cy="4892465"/>
        </p:xfrm>
        <a:graphic>
          <a:graphicData uri="http://schemas.openxmlformats.org/drawingml/2006/table">
            <a:tbl>
              <a:tblPr firstRow="1" bandRow="1">
                <a:tableStyleId>{5940675A-B579-460E-94D1-54222C63F5DA}</a:tableStyleId>
              </a:tblPr>
              <a:tblGrid>
                <a:gridCol w="2474391">
                  <a:extLst>
                    <a:ext uri="{9D8B030D-6E8A-4147-A177-3AD203B41FA5}">
                      <a16:colId xmlns:a16="http://schemas.microsoft.com/office/drawing/2014/main" val="1749480459"/>
                    </a:ext>
                  </a:extLst>
                </a:gridCol>
                <a:gridCol w="3223120">
                  <a:extLst>
                    <a:ext uri="{9D8B030D-6E8A-4147-A177-3AD203B41FA5}">
                      <a16:colId xmlns:a16="http://schemas.microsoft.com/office/drawing/2014/main" val="3086061807"/>
                    </a:ext>
                  </a:extLst>
                </a:gridCol>
              </a:tblGrid>
              <a:tr h="201159">
                <a:tc gridSpan="2">
                  <a:txBody>
                    <a:bodyPr/>
                    <a:lstStyle/>
                    <a:p>
                      <a:pPr algn="ctr"/>
                      <a:r>
                        <a:rPr lang="en-GB" sz="1200" b="1" dirty="0">
                          <a:solidFill>
                            <a:srgbClr val="002060"/>
                          </a:solidFill>
                          <a:latin typeface="Century Gothic" panose="020B0502020202020204" pitchFamily="34" charset="0"/>
                        </a:rPr>
                        <a:t>GROUP B – </a:t>
                      </a:r>
                      <a:r>
                        <a:rPr lang="en-GB" sz="1200" b="1" dirty="0" err="1">
                          <a:solidFill>
                            <a:srgbClr val="002060"/>
                          </a:solidFill>
                          <a:latin typeface="Century Gothic" panose="020B0502020202020204" pitchFamily="34" charset="0"/>
                        </a:rPr>
                        <a:t>directeurs</a:t>
                      </a:r>
                      <a:endParaRPr lang="fr-FR" sz="1200" b="1" dirty="0">
                        <a:solidFill>
                          <a:srgbClr val="002060"/>
                        </a:solidFill>
                        <a:latin typeface="Century Gothic" panose="020B0502020202020204" pitchFamily="34" charset="0"/>
                      </a:endParaRPr>
                    </a:p>
                  </a:txBody>
                  <a:tcPr/>
                </a:tc>
                <a:tc hMerge="1">
                  <a:txBody>
                    <a:bodyPr/>
                    <a:lstStyle/>
                    <a:p>
                      <a:pPr algn="ct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432261252"/>
                  </a:ext>
                </a:extLst>
              </a:tr>
              <a:tr h="644129">
                <a:tc>
                  <a:txBody>
                    <a:bodyPr/>
                    <a:lstStyle/>
                    <a:p>
                      <a:r>
                        <a:rPr lang="fr-FR" sz="1200" b="1" dirty="0" err="1">
                          <a:solidFill>
                            <a:srgbClr val="002060"/>
                          </a:solidFill>
                          <a:latin typeface="Century Gothic" panose="020B0502020202020204" pitchFamily="34" charset="0"/>
                        </a:rPr>
                        <a:t>Listen</a:t>
                      </a:r>
                      <a:r>
                        <a:rPr lang="fr-FR" sz="1200" dirty="0">
                          <a:solidFill>
                            <a:srgbClr val="002060"/>
                          </a:solidFill>
                          <a:latin typeface="Century Gothic" panose="020B0502020202020204" pitchFamily="34" charset="0"/>
                        </a:rPr>
                        <a:t> to group </a:t>
                      </a:r>
                      <a:r>
                        <a:rPr lang="fr-FR" sz="1200" dirty="0" err="1">
                          <a:solidFill>
                            <a:srgbClr val="002060"/>
                          </a:solidFill>
                          <a:latin typeface="Century Gothic" panose="020B0502020202020204" pitchFamily="34" charset="0"/>
                        </a:rPr>
                        <a:t>A’s</a:t>
                      </a:r>
                      <a:r>
                        <a:rPr lang="fr-FR" sz="1200" dirty="0">
                          <a:solidFill>
                            <a:srgbClr val="002060"/>
                          </a:solidFill>
                          <a:latin typeface="Century Gothic" panose="020B0502020202020204" pitchFamily="34" charset="0"/>
                        </a:rPr>
                        <a:t> questions and </a:t>
                      </a:r>
                      <a:r>
                        <a:rPr lang="fr-FR" sz="1200" dirty="0" err="1">
                          <a:solidFill>
                            <a:srgbClr val="002060"/>
                          </a:solidFill>
                          <a:latin typeface="Century Gothic" panose="020B0502020202020204" pitchFamily="34" charset="0"/>
                        </a:rPr>
                        <a:t>make</a:t>
                      </a:r>
                      <a:r>
                        <a:rPr lang="fr-FR" sz="1200" dirty="0">
                          <a:solidFill>
                            <a:srgbClr val="002060"/>
                          </a:solidFill>
                          <a:latin typeface="Century Gothic" panose="020B0502020202020204" pitchFamily="34" charset="0"/>
                        </a:rPr>
                        <a:t> sentences to </a:t>
                      </a:r>
                      <a:r>
                        <a:rPr lang="fr-FR" sz="1200" dirty="0" err="1">
                          <a:solidFill>
                            <a:srgbClr val="002060"/>
                          </a:solidFill>
                          <a:latin typeface="Century Gothic" panose="020B0502020202020204" pitchFamily="34" charset="0"/>
                        </a:rPr>
                        <a:t>answer</a:t>
                      </a:r>
                      <a:r>
                        <a:rPr lang="fr-FR" sz="1200" dirty="0">
                          <a:solidFill>
                            <a:srgbClr val="002060"/>
                          </a:solidFill>
                          <a:latin typeface="Century Gothic" panose="020B0502020202020204" pitchFamily="34" charset="0"/>
                        </a:rPr>
                        <a:t> </a:t>
                      </a:r>
                      <a:r>
                        <a:rPr lang="fr-FR" sz="1200" dirty="0" err="1">
                          <a:solidFill>
                            <a:srgbClr val="002060"/>
                          </a:solidFill>
                          <a:latin typeface="Century Gothic" panose="020B0502020202020204" pitchFamily="34" charset="0"/>
                        </a:rPr>
                        <a:t>them</a:t>
                      </a:r>
                      <a:r>
                        <a:rPr lang="fr-FR" sz="1200" dirty="0">
                          <a:solidFill>
                            <a:srgbClr val="002060"/>
                          </a:solidFill>
                          <a:latin typeface="Century Gothic" panose="020B0502020202020204" pitchFamily="34" charset="0"/>
                        </a:rPr>
                        <a:t>.</a:t>
                      </a:r>
                      <a:endParaRPr lang="fr-FR" sz="1200" dirty="0">
                        <a:solidFill>
                          <a:srgbClr val="002060"/>
                        </a:solidFill>
                      </a:endParaRPr>
                    </a:p>
                  </a:txBody>
                  <a:tcPr/>
                </a:tc>
                <a:tc>
                  <a:txBody>
                    <a:bodyPr/>
                    <a:lstStyle/>
                    <a:p>
                      <a:r>
                        <a:rPr lang="en-GB" sz="1200" b="1" dirty="0">
                          <a:solidFill>
                            <a:srgbClr val="002060"/>
                          </a:solidFill>
                          <a:latin typeface="Century Gothic" panose="020B0502020202020204" pitchFamily="34" charset="0"/>
                        </a:rPr>
                        <a:t>Ask</a:t>
                      </a:r>
                      <a:r>
                        <a:rPr lang="en-GB" sz="1200" b="0" dirty="0">
                          <a:solidFill>
                            <a:srgbClr val="002060"/>
                          </a:solidFill>
                          <a:latin typeface="Century Gothic" panose="020B0502020202020204" pitchFamily="34" charset="0"/>
                        </a:rPr>
                        <a:t> group A questions to find out the missing information.</a:t>
                      </a:r>
                      <a:endParaRPr lang="fr-FR" sz="1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724341828"/>
                  </a:ext>
                </a:extLst>
              </a:tr>
              <a:tr h="989392">
                <a:tc>
                  <a:txBody>
                    <a:bodyPr/>
                    <a:lstStyle/>
                    <a:p>
                      <a:r>
                        <a:rPr lang="fr-FR" sz="2000" b="0" dirty="0">
                          <a:solidFill>
                            <a:srgbClr val="002060"/>
                          </a:solidFill>
                          <a:latin typeface="Century Gothic" panose="020B0502020202020204" pitchFamily="34" charset="0"/>
                        </a:rPr>
                        <a:t>1. can drink coffee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know how </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listen and </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organise?</a:t>
                      </a:r>
                    </a:p>
                  </a:txBody>
                  <a:tcPr/>
                </a:tc>
                <a:extLst>
                  <a:ext uri="{0D108BD9-81ED-4DB2-BD59-A6C34878D82A}">
                    <a16:rowId xmlns:a16="http://schemas.microsoft.com/office/drawing/2014/main" val="2602449698"/>
                  </a:ext>
                </a:extLst>
              </a:tr>
              <a:tr h="989392">
                <a:tc>
                  <a:txBody>
                    <a:bodyPr/>
                    <a:lstStyle/>
                    <a:p>
                      <a:r>
                        <a:rPr lang="fr-FR" sz="2000" b="0" dirty="0">
                          <a:solidFill>
                            <a:srgbClr val="002060"/>
                          </a:solidFill>
                          <a:latin typeface="Century Gothic" panose="020B0502020202020204" pitchFamily="34" charset="0"/>
                        </a:rPr>
                        <a:t>2. must use a mobile phone</a:t>
                      </a:r>
                    </a:p>
                  </a:txBody>
                  <a:tcPr/>
                </a:tc>
                <a:tc>
                  <a:txBody>
                    <a:bodyPr/>
                    <a:lstStyle/>
                    <a:p>
                      <a:r>
                        <a:rPr lang="fr-FR" sz="2000" b="0" dirty="0">
                          <a:solidFill>
                            <a:srgbClr val="002060"/>
                          </a:solidFill>
                          <a:latin typeface="Century Gothic" panose="020B0502020202020204" pitchFamily="34" charset="0"/>
                        </a:rPr>
                        <a:t>6. are </a:t>
                      </a:r>
                      <a:r>
                        <a:rPr lang="fr-FR" sz="2000" b="0" dirty="0" err="1">
                          <a:solidFill>
                            <a:srgbClr val="002060"/>
                          </a:solidFill>
                          <a:latin typeface="Century Gothic" panose="020B0502020202020204" pitchFamily="34" charset="0"/>
                        </a:rPr>
                        <a:t>calm</a:t>
                      </a:r>
                      <a:r>
                        <a:rPr lang="fr-FR" sz="2000" b="0" dirty="0">
                          <a:solidFill>
                            <a:srgbClr val="002060"/>
                          </a:solidFill>
                          <a:latin typeface="Century Gothic" panose="020B0502020202020204" pitchFamily="34" charset="0"/>
                        </a:rPr>
                        <a:t> and intelligent? </a:t>
                      </a:r>
                    </a:p>
                  </a:txBody>
                  <a:tcPr/>
                </a:tc>
                <a:extLst>
                  <a:ext uri="{0D108BD9-81ED-4DB2-BD59-A6C34878D82A}">
                    <a16:rowId xmlns:a16="http://schemas.microsoft.com/office/drawing/2014/main" val="3695200967"/>
                  </a:ext>
                </a:extLst>
              </a:tr>
              <a:tr h="989392">
                <a:tc>
                  <a:txBody>
                    <a:bodyPr/>
                    <a:lstStyle/>
                    <a:p>
                      <a:r>
                        <a:rPr lang="fr-FR" sz="2000" b="0" dirty="0">
                          <a:solidFill>
                            <a:srgbClr val="002060"/>
                          </a:solidFill>
                          <a:latin typeface="Century Gothic" panose="020B0502020202020204" pitchFamily="34" charset="0"/>
                        </a:rPr>
                        <a:t>3, have to </a:t>
                      </a:r>
                      <a:r>
                        <a:rPr lang="fr-FR" sz="2000" b="0" dirty="0" err="1">
                          <a:solidFill>
                            <a:srgbClr val="002060"/>
                          </a:solidFill>
                          <a:latin typeface="Century Gothic" panose="020B0502020202020204" pitchFamily="34" charset="0"/>
                        </a:rPr>
                        <a:t>borrow</a:t>
                      </a:r>
                      <a:r>
                        <a:rPr lang="fr-FR" sz="2000" b="0" dirty="0">
                          <a:solidFill>
                            <a:srgbClr val="002060"/>
                          </a:solidFill>
                          <a:latin typeface="Century Gothic" panose="020B0502020202020204" pitchFamily="34" charset="0"/>
                        </a:rPr>
                        <a:t> a computer</a:t>
                      </a:r>
                    </a:p>
                  </a:txBody>
                  <a:tcPr/>
                </a:tc>
                <a:tc>
                  <a:txBody>
                    <a:bodyPr/>
                    <a:lstStyle/>
                    <a:p>
                      <a:r>
                        <a:rPr lang="fr-FR" sz="2000" b="0" dirty="0">
                          <a:solidFill>
                            <a:srgbClr val="002060"/>
                          </a:solidFill>
                          <a:latin typeface="Century Gothic" panose="020B0502020202020204" pitchFamily="34" charset="0"/>
                        </a:rPr>
                        <a:t>7. </a:t>
                      </a:r>
                      <a:r>
                        <a:rPr lang="fr-FR" sz="2000" b="0" dirty="0" err="1">
                          <a:solidFill>
                            <a:srgbClr val="002060"/>
                          </a:solidFill>
                          <a:latin typeface="Century Gothic" panose="020B0502020202020204" pitchFamily="34" charset="0"/>
                        </a:rPr>
                        <a:t>want</a:t>
                      </a:r>
                      <a:r>
                        <a:rPr lang="fr-FR" sz="2000" b="0" dirty="0">
                          <a:solidFill>
                            <a:srgbClr val="002060"/>
                          </a:solidFill>
                          <a:latin typeface="Century Gothic" panose="020B0502020202020204" pitchFamily="34" charset="0"/>
                        </a:rPr>
                        <a:t> to </a:t>
                      </a:r>
                      <a:r>
                        <a:rPr lang="fr-FR" sz="2000" b="0" dirty="0" err="1">
                          <a:solidFill>
                            <a:srgbClr val="002060"/>
                          </a:solidFill>
                          <a:latin typeface="Century Gothic" panose="020B0502020202020204" pitchFamily="34" charset="0"/>
                        </a:rPr>
                        <a:t>work</a:t>
                      </a:r>
                      <a:r>
                        <a:rPr lang="fr-FR" sz="2000" b="0" dirty="0">
                          <a:solidFill>
                            <a:srgbClr val="002060"/>
                          </a:solidFill>
                          <a:latin typeface="Century Gothic" panose="020B0502020202020204" pitchFamily="34" charset="0"/>
                        </a:rPr>
                        <a:t> </a:t>
                      </a:r>
                      <a:r>
                        <a:rPr lang="fr-FR" sz="2000" b="0" dirty="0" err="1">
                          <a:solidFill>
                            <a:srgbClr val="002060"/>
                          </a:solidFill>
                          <a:latin typeface="Century Gothic" panose="020B0502020202020204" pitchFamily="34" charset="0"/>
                        </a:rPr>
                        <a:t>when</a:t>
                      </a:r>
                      <a:r>
                        <a:rPr lang="fr-FR" sz="20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411770877"/>
                  </a:ext>
                </a:extLst>
              </a:tr>
              <a:tr h="989392">
                <a:tc>
                  <a:txBody>
                    <a:bodyPr/>
                    <a:lstStyle/>
                    <a:p>
                      <a:r>
                        <a:rPr lang="fr-FR" sz="2000" b="0" dirty="0">
                          <a:solidFill>
                            <a:srgbClr val="002060"/>
                          </a:solidFill>
                          <a:latin typeface="Century Gothic" panose="020B0502020202020204" pitchFamily="34" charset="0"/>
                        </a:rPr>
                        <a:t>4. can finish</a:t>
                      </a:r>
                    </a:p>
                  </a:txBody>
                  <a:tcPr/>
                </a:tc>
                <a:tc>
                  <a:txBody>
                    <a:bodyPr/>
                    <a:lstStyle/>
                    <a:p>
                      <a:r>
                        <a:rPr lang="fr-FR" sz="2000" b="0" dirty="0">
                          <a:solidFill>
                            <a:srgbClr val="002060"/>
                          </a:solidFill>
                          <a:latin typeface="Century Gothic" panose="020B0502020202020204" pitchFamily="34" charset="0"/>
                        </a:rPr>
                        <a:t>8. have to </a:t>
                      </a:r>
                      <a:r>
                        <a:rPr lang="fr-FR" sz="2000" b="0" dirty="0" err="1">
                          <a:solidFill>
                            <a:srgbClr val="002060"/>
                          </a:solidFill>
                          <a:latin typeface="Century Gothic" panose="020B0502020202020204" pitchFamily="34" charset="0"/>
                        </a:rPr>
                        <a:t>travel</a:t>
                      </a:r>
                      <a:r>
                        <a:rPr lang="fr-FR" sz="2000" b="0" dirty="0">
                          <a:solidFill>
                            <a:srgbClr val="002060"/>
                          </a:solidFill>
                          <a:latin typeface="Century Gothic" panose="020B0502020202020204" pitchFamily="34" charset="0"/>
                        </a:rPr>
                        <a:t> how ?</a:t>
                      </a:r>
                    </a:p>
                  </a:txBody>
                  <a:tcPr/>
                </a:tc>
                <a:extLst>
                  <a:ext uri="{0D108BD9-81ED-4DB2-BD59-A6C34878D82A}">
                    <a16:rowId xmlns:a16="http://schemas.microsoft.com/office/drawing/2014/main" val="3017570688"/>
                  </a:ext>
                </a:extLst>
              </a:tr>
            </a:tbl>
          </a:graphicData>
        </a:graphic>
      </p:graphicFrame>
      <p:pic>
        <p:nvPicPr>
          <p:cNvPr id="22" name="Picture 21">
            <a:extLst>
              <a:ext uri="{FF2B5EF4-FFF2-40B4-BE49-F238E27FC236}">
                <a16:creationId xmlns:a16="http://schemas.microsoft.com/office/drawing/2014/main" id="{E6E73F95-DF92-40B7-BFB3-71A750238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0811" y="3419375"/>
            <a:ext cx="702804" cy="717375"/>
          </a:xfrm>
          <a:prstGeom prst="rect">
            <a:avLst/>
          </a:prstGeom>
        </p:spPr>
      </p:pic>
      <p:pic>
        <p:nvPicPr>
          <p:cNvPr id="26" name="Picture 25">
            <a:extLst>
              <a:ext uri="{FF2B5EF4-FFF2-40B4-BE49-F238E27FC236}">
                <a16:creationId xmlns:a16="http://schemas.microsoft.com/office/drawing/2014/main" id="{2A013638-A961-4CF5-A1ED-AC3AD7EF22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781" y="3692636"/>
            <a:ext cx="503739" cy="493114"/>
          </a:xfrm>
          <a:prstGeom prst="rect">
            <a:avLst/>
          </a:prstGeom>
        </p:spPr>
      </p:pic>
      <p:pic>
        <p:nvPicPr>
          <p:cNvPr id="28" name="Picture 27">
            <a:extLst>
              <a:ext uri="{FF2B5EF4-FFF2-40B4-BE49-F238E27FC236}">
                <a16:creationId xmlns:a16="http://schemas.microsoft.com/office/drawing/2014/main" id="{97808F79-C333-4700-939C-50D861139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220" y="4382266"/>
            <a:ext cx="579764" cy="591784"/>
          </a:xfrm>
          <a:prstGeom prst="rect">
            <a:avLst/>
          </a:prstGeom>
        </p:spPr>
      </p:pic>
      <p:pic>
        <p:nvPicPr>
          <p:cNvPr id="30" name="Picture 29">
            <a:extLst>
              <a:ext uri="{FF2B5EF4-FFF2-40B4-BE49-F238E27FC236}">
                <a16:creationId xmlns:a16="http://schemas.microsoft.com/office/drawing/2014/main" id="{5C52A593-5E9D-4630-ACDE-05319DF9B2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586" y="4746841"/>
            <a:ext cx="527747" cy="493114"/>
          </a:xfrm>
          <a:prstGeom prst="rect">
            <a:avLst/>
          </a:prstGeom>
        </p:spPr>
      </p:pic>
      <p:sp>
        <p:nvSpPr>
          <p:cNvPr id="56" name="Rectangle: Rounded Corners 55">
            <a:extLst>
              <a:ext uri="{FF2B5EF4-FFF2-40B4-BE49-F238E27FC236}">
                <a16:creationId xmlns:a16="http://schemas.microsoft.com/office/drawing/2014/main" id="{8A81BCC6-E25E-4097-89C0-6D61F25DB0AD}"/>
              </a:ext>
            </a:extLst>
          </p:cNvPr>
          <p:cNvSpPr/>
          <p:nvPr/>
        </p:nvSpPr>
        <p:spPr>
          <a:xfrm>
            <a:off x="4054219" y="4746991"/>
            <a:ext cx="1516227"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Tuesdays</a:t>
            </a:r>
          </a:p>
        </p:txBody>
      </p:sp>
      <p:pic>
        <p:nvPicPr>
          <p:cNvPr id="64" name="Picture 63">
            <a:extLst>
              <a:ext uri="{FF2B5EF4-FFF2-40B4-BE49-F238E27FC236}">
                <a16:creationId xmlns:a16="http://schemas.microsoft.com/office/drawing/2014/main" id="{B66FB5E8-9784-42B9-8AE3-CB89F5E56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6912" y="2593355"/>
            <a:ext cx="613533" cy="613533"/>
          </a:xfrm>
          <a:prstGeom prst="rect">
            <a:avLst/>
          </a:prstGeom>
        </p:spPr>
      </p:pic>
      <p:pic>
        <p:nvPicPr>
          <p:cNvPr id="68" name="Picture 67">
            <a:extLst>
              <a:ext uri="{FF2B5EF4-FFF2-40B4-BE49-F238E27FC236}">
                <a16:creationId xmlns:a16="http://schemas.microsoft.com/office/drawing/2014/main" id="{EC383C2A-59CC-4FB9-9910-24085ED656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9084" y="3248716"/>
            <a:ext cx="755752" cy="804794"/>
          </a:xfrm>
          <a:prstGeom prst="rect">
            <a:avLst/>
          </a:prstGeom>
        </p:spPr>
      </p:pic>
      <p:pic>
        <p:nvPicPr>
          <p:cNvPr id="11" name="Picture 10">
            <a:extLst>
              <a:ext uri="{FF2B5EF4-FFF2-40B4-BE49-F238E27FC236}">
                <a16:creationId xmlns:a16="http://schemas.microsoft.com/office/drawing/2014/main" id="{30AA9012-3210-494F-B470-1962B7153E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9869" y="5735909"/>
            <a:ext cx="756265" cy="428944"/>
          </a:xfrm>
          <a:prstGeom prst="rect">
            <a:avLst/>
          </a:prstGeom>
        </p:spPr>
      </p:pic>
      <p:pic>
        <p:nvPicPr>
          <p:cNvPr id="31" name="Picture 30">
            <a:extLst>
              <a:ext uri="{FF2B5EF4-FFF2-40B4-BE49-F238E27FC236}">
                <a16:creationId xmlns:a16="http://schemas.microsoft.com/office/drawing/2014/main" id="{83F87CAB-D093-4153-BAF6-520FE08D93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6052" y="2442805"/>
            <a:ext cx="343386" cy="606255"/>
          </a:xfrm>
          <a:prstGeom prst="rect">
            <a:avLst/>
          </a:prstGeom>
        </p:spPr>
      </p:pic>
      <p:pic>
        <p:nvPicPr>
          <p:cNvPr id="33" name="Picture 32">
            <a:extLst>
              <a:ext uri="{FF2B5EF4-FFF2-40B4-BE49-F238E27FC236}">
                <a16:creationId xmlns:a16="http://schemas.microsoft.com/office/drawing/2014/main" id="{64C13638-8894-4AC4-844A-A1479B1A45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6695" y="2343995"/>
            <a:ext cx="875697" cy="875697"/>
          </a:xfrm>
          <a:prstGeom prst="rect">
            <a:avLst/>
          </a:prstGeom>
        </p:spPr>
      </p:pic>
      <p:pic>
        <p:nvPicPr>
          <p:cNvPr id="35" name="Picture 34">
            <a:extLst>
              <a:ext uri="{FF2B5EF4-FFF2-40B4-BE49-F238E27FC236}">
                <a16:creationId xmlns:a16="http://schemas.microsoft.com/office/drawing/2014/main" id="{32F5E29C-5199-4C1D-917D-FEF27D7955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4451" y="2554422"/>
            <a:ext cx="707758" cy="652465"/>
          </a:xfrm>
          <a:prstGeom prst="rect">
            <a:avLst/>
          </a:prstGeom>
        </p:spPr>
      </p:pic>
      <p:pic>
        <p:nvPicPr>
          <p:cNvPr id="40" name="Picture 39">
            <a:extLst>
              <a:ext uri="{FF2B5EF4-FFF2-40B4-BE49-F238E27FC236}">
                <a16:creationId xmlns:a16="http://schemas.microsoft.com/office/drawing/2014/main" id="{C16A6D77-D24C-4CF4-AAA5-4F8251421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970" y="3625884"/>
            <a:ext cx="569312" cy="581115"/>
          </a:xfrm>
          <a:prstGeom prst="rect">
            <a:avLst/>
          </a:prstGeom>
        </p:spPr>
      </p:pic>
      <p:pic>
        <p:nvPicPr>
          <p:cNvPr id="41" name="Picture 40">
            <a:extLst>
              <a:ext uri="{FF2B5EF4-FFF2-40B4-BE49-F238E27FC236}">
                <a16:creationId xmlns:a16="http://schemas.microsoft.com/office/drawing/2014/main" id="{30553CAD-F550-4B3F-9B08-BEC810B07B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3080" y="3579494"/>
            <a:ext cx="569312" cy="606256"/>
          </a:xfrm>
          <a:prstGeom prst="rect">
            <a:avLst/>
          </a:prstGeom>
        </p:spPr>
      </p:pic>
      <p:pic>
        <p:nvPicPr>
          <p:cNvPr id="42" name="Picture 41">
            <a:extLst>
              <a:ext uri="{FF2B5EF4-FFF2-40B4-BE49-F238E27FC236}">
                <a16:creationId xmlns:a16="http://schemas.microsoft.com/office/drawing/2014/main" id="{5CE48E92-F0ED-437F-A304-009B0C3B80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92121" y="3672169"/>
            <a:ext cx="628948" cy="560648"/>
          </a:xfrm>
          <a:prstGeom prst="rect">
            <a:avLst/>
          </a:prstGeom>
        </p:spPr>
      </p:pic>
      <p:pic>
        <p:nvPicPr>
          <p:cNvPr id="43" name="Picture 42">
            <a:extLst>
              <a:ext uri="{FF2B5EF4-FFF2-40B4-BE49-F238E27FC236}">
                <a16:creationId xmlns:a16="http://schemas.microsoft.com/office/drawing/2014/main" id="{7F6DD940-C799-499D-A1F6-7A2F79AFD2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1159" y="4683003"/>
            <a:ext cx="521875" cy="487627"/>
          </a:xfrm>
          <a:prstGeom prst="rect">
            <a:avLst/>
          </a:prstGeom>
        </p:spPr>
      </p:pic>
      <p:sp>
        <p:nvSpPr>
          <p:cNvPr id="46" name="Rectangle: Rounded Corners 45">
            <a:extLst>
              <a:ext uri="{FF2B5EF4-FFF2-40B4-BE49-F238E27FC236}">
                <a16:creationId xmlns:a16="http://schemas.microsoft.com/office/drawing/2014/main" id="{E2086986-028A-44AA-A9D5-DBEE2905A7B6}"/>
              </a:ext>
            </a:extLst>
          </p:cNvPr>
          <p:cNvSpPr/>
          <p:nvPr/>
        </p:nvSpPr>
        <p:spPr>
          <a:xfrm>
            <a:off x="6954555" y="5707909"/>
            <a:ext cx="1024434" cy="36507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July</a:t>
            </a:r>
          </a:p>
        </p:txBody>
      </p:sp>
    </p:spTree>
    <p:extLst>
      <p:ext uri="{BB962C8B-B14F-4D97-AF65-F5344CB8AC3E}">
        <p14:creationId xmlns:p14="http://schemas.microsoft.com/office/powerpoint/2010/main" val="171940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ack rectangle with a diagonal line&#10;&#10;Description automatically generated">
            <a:extLst>
              <a:ext uri="{FF2B5EF4-FFF2-40B4-BE49-F238E27FC236}">
                <a16:creationId xmlns:a16="http://schemas.microsoft.com/office/drawing/2014/main" id="{0937741B-6A4C-46F4-B840-248EB8047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783" y="1753975"/>
            <a:ext cx="2277726" cy="2251885"/>
          </a:xfrm>
          <a:prstGeom prst="rect">
            <a:avLst/>
          </a:prstGeom>
        </p:spPr>
      </p:pic>
      <p:sp>
        <p:nvSpPr>
          <p:cNvPr id="2" name="Title 1"/>
          <p:cNvSpPr>
            <a:spLocks noGrp="1"/>
          </p:cNvSpPr>
          <p:nvPr>
            <p:ph type="title"/>
          </p:nvPr>
        </p:nvSpPr>
        <p:spPr>
          <a:xfrm>
            <a:off x="0" y="213557"/>
            <a:ext cx="4209773" cy="647577"/>
          </a:xfrm>
        </p:spPr>
        <p:txBody>
          <a:bodyPr>
            <a:noAutofit/>
          </a:bodyPr>
          <a:lstStyle/>
          <a:p>
            <a:r>
              <a:rPr lang="en-GB" sz="2800" b="1" dirty="0">
                <a:solidFill>
                  <a:schemeClr val="bg1"/>
                </a:solidFill>
              </a:rPr>
              <a:t>Un stage au bureau</a:t>
            </a:r>
            <a:endParaRPr lang="en-GB" sz="2800" dirty="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949912" y="247046"/>
            <a:ext cx="2007415" cy="452201"/>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4" name="Content Placeholder 3">
            <a:extLst>
              <a:ext uri="{FF2B5EF4-FFF2-40B4-BE49-F238E27FC236}">
                <a16:creationId xmlns:a16="http://schemas.microsoft.com/office/drawing/2014/main" id="{3AED5143-C7AB-4189-B97D-52AF3273F06C}"/>
              </a:ext>
            </a:extLst>
          </p:cNvPr>
          <p:cNvSpPr txBox="1">
            <a:spLocks/>
          </p:cNvSpPr>
          <p:nvPr/>
        </p:nvSpPr>
        <p:spPr>
          <a:xfrm>
            <a:off x="-10709" y="1402380"/>
            <a:ext cx="4833263" cy="3944535"/>
          </a:xfrm>
          <a:prstGeom prst="rect">
            <a:avLst/>
          </a:prstGeom>
          <a:solidFill>
            <a:schemeClr val="accent4">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Say hello. Ask: how’s it going?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 Ask: Do you (both) know how to use a computer?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 Ask: When can you (both) work?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 Ask: What do you want to learn?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9. Say: Thank you and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goodby</a:t>
            </a:r>
            <a:r>
              <a:rPr lang="en-GB" dirty="0"/>
              <a:t>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45" name="Content Placeholder 5">
            <a:extLst>
              <a:ext uri="{FF2B5EF4-FFF2-40B4-BE49-F238E27FC236}">
                <a16:creationId xmlns:a16="http://schemas.microsoft.com/office/drawing/2014/main" id="{C27BEA75-5419-468E-A9EC-35A7516CBA81}"/>
              </a:ext>
            </a:extLst>
          </p:cNvPr>
          <p:cNvSpPr txBox="1">
            <a:spLocks/>
          </p:cNvSpPr>
          <p:nvPr/>
        </p:nvSpPr>
        <p:spPr>
          <a:xfrm>
            <a:off x="7435513" y="1405078"/>
            <a:ext cx="4756487" cy="3570683"/>
          </a:xfrm>
          <a:prstGeom prst="rect">
            <a:avLst/>
          </a:prstGeom>
          <a:solidFill>
            <a:schemeClr val="accent1">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2. Greet your partners and respond to the question.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4. Reply: Yes, we know…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6. Reply: We can work on Saturdays.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8. Say: We want to learn English.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10. Respond appropriately.</a:t>
            </a:r>
          </a:p>
        </p:txBody>
      </p:sp>
      <p:pic>
        <p:nvPicPr>
          <p:cNvPr id="6" name="Picture 5" descr="A blue and white person with a letter&#10;&#10;Description automatically generated">
            <a:extLst>
              <a:ext uri="{FF2B5EF4-FFF2-40B4-BE49-F238E27FC236}">
                <a16:creationId xmlns:a16="http://schemas.microsoft.com/office/drawing/2014/main" id="{2B92B996-0ECC-4E45-87D1-A5E518137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488" y="1644583"/>
            <a:ext cx="1233088" cy="1331736"/>
          </a:xfrm>
          <a:prstGeom prst="rect">
            <a:avLst/>
          </a:prstGeom>
        </p:spPr>
      </p:pic>
      <p:pic>
        <p:nvPicPr>
          <p:cNvPr id="8" name="Picture 7" descr="A blue and white person with a white b on a black background&#10;&#10;Description automatically generated">
            <a:extLst>
              <a:ext uri="{FF2B5EF4-FFF2-40B4-BE49-F238E27FC236}">
                <a16:creationId xmlns:a16="http://schemas.microsoft.com/office/drawing/2014/main" id="{71E52CF8-02C6-4852-ABB6-34446959C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487" y="2814690"/>
            <a:ext cx="1251684" cy="1393542"/>
          </a:xfrm>
          <a:prstGeom prst="rect">
            <a:avLst/>
          </a:prstGeom>
        </p:spPr>
      </p:pic>
      <p:pic>
        <p:nvPicPr>
          <p:cNvPr id="11" name="Picture 10" descr="A blue and white person with a letter&#10;&#10;Description automatically generated">
            <a:extLst>
              <a:ext uri="{FF2B5EF4-FFF2-40B4-BE49-F238E27FC236}">
                <a16:creationId xmlns:a16="http://schemas.microsoft.com/office/drawing/2014/main" id="{CC4CC9ED-21F9-4755-B6D3-2916F9479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488" y="1753975"/>
            <a:ext cx="1233088" cy="1331736"/>
          </a:xfrm>
          <a:prstGeom prst="rect">
            <a:avLst/>
          </a:prstGeom>
        </p:spPr>
      </p:pic>
      <p:pic>
        <p:nvPicPr>
          <p:cNvPr id="12" name="Picture 11" descr="A blue and white person with a white b on a black background&#10;&#10;Description automatically generated">
            <a:extLst>
              <a:ext uri="{FF2B5EF4-FFF2-40B4-BE49-F238E27FC236}">
                <a16:creationId xmlns:a16="http://schemas.microsoft.com/office/drawing/2014/main" id="{EA79BD95-6E07-45F6-8F0D-E22B0AB3E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539" y="2915401"/>
            <a:ext cx="1251684" cy="1393542"/>
          </a:xfrm>
          <a:prstGeom prst="rect">
            <a:avLst/>
          </a:prstGeom>
        </p:spPr>
      </p:pic>
      <p:pic>
        <p:nvPicPr>
          <p:cNvPr id="7" name="Picture 6" descr="A blue and red speech bubbles&#10;&#10;Description automatically generated">
            <a:extLst>
              <a:ext uri="{FF2B5EF4-FFF2-40B4-BE49-F238E27FC236}">
                <a16:creationId xmlns:a16="http://schemas.microsoft.com/office/drawing/2014/main" id="{59E318C7-6E2E-4DED-A5DF-21571F915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3902" y="46215"/>
            <a:ext cx="1975275" cy="1329043"/>
          </a:xfrm>
          <a:prstGeom prst="rect">
            <a:avLst/>
          </a:prstGeom>
        </p:spPr>
      </p:pic>
    </p:spTree>
    <p:extLst>
      <p:ext uri="{BB962C8B-B14F-4D97-AF65-F5344CB8AC3E}">
        <p14:creationId xmlns:p14="http://schemas.microsoft.com/office/powerpoint/2010/main" val="2079988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ack rectangle with a diagonal line&#10;&#10;Description automatically generated">
            <a:extLst>
              <a:ext uri="{FF2B5EF4-FFF2-40B4-BE49-F238E27FC236}">
                <a16:creationId xmlns:a16="http://schemas.microsoft.com/office/drawing/2014/main" id="{0937741B-6A4C-46F4-B840-248EB8047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783" y="1753975"/>
            <a:ext cx="2277726" cy="2251885"/>
          </a:xfrm>
          <a:prstGeom prst="rect">
            <a:avLst/>
          </a:prstGeom>
        </p:spPr>
      </p:pic>
      <p:sp>
        <p:nvSpPr>
          <p:cNvPr id="2" name="Title 1"/>
          <p:cNvSpPr>
            <a:spLocks noGrp="1"/>
          </p:cNvSpPr>
          <p:nvPr>
            <p:ph type="title"/>
          </p:nvPr>
        </p:nvSpPr>
        <p:spPr>
          <a:xfrm>
            <a:off x="0" y="213557"/>
            <a:ext cx="3952068" cy="647577"/>
          </a:xfrm>
        </p:spPr>
        <p:txBody>
          <a:bodyPr>
            <a:noAutofit/>
          </a:bodyPr>
          <a:lstStyle/>
          <a:p>
            <a:r>
              <a:rPr lang="en-GB" sz="2800" b="1" dirty="0">
                <a:solidFill>
                  <a:schemeClr val="bg1"/>
                </a:solidFill>
              </a:rPr>
              <a:t>Un stage au bureau</a:t>
            </a:r>
            <a:endParaRPr lang="en-GB" sz="2800" dirty="0"/>
          </a:p>
        </p:txBody>
      </p:sp>
      <p:sp>
        <p:nvSpPr>
          <p:cNvPr id="4"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48814" y="247046"/>
            <a:ext cx="1108513" cy="452201"/>
          </a:xfrm>
          <a:prstGeom prst="roundRect">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4" name="Content Placeholder 3">
            <a:extLst>
              <a:ext uri="{FF2B5EF4-FFF2-40B4-BE49-F238E27FC236}">
                <a16:creationId xmlns:a16="http://schemas.microsoft.com/office/drawing/2014/main" id="{3AED5143-C7AB-4189-B97D-52AF3273F06C}"/>
              </a:ext>
            </a:extLst>
          </p:cNvPr>
          <p:cNvSpPr txBox="1">
            <a:spLocks/>
          </p:cNvSpPr>
          <p:nvPr/>
        </p:nvSpPr>
        <p:spPr>
          <a:xfrm>
            <a:off x="-10708" y="1402380"/>
            <a:ext cx="4803426" cy="4034827"/>
          </a:xfrm>
          <a:prstGeom prst="rect">
            <a:avLst/>
          </a:prstGeom>
          <a:solidFill>
            <a:schemeClr val="accent4">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Say hello. Introduce yourself, giving your name.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 Ask: What can we drink?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 Ask: Must we use books or a mobile phone?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 Ask: Do we have to borrow a computer or a phone?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9. Ask: When can we finish?</a:t>
            </a:r>
          </a:p>
        </p:txBody>
      </p:sp>
      <p:sp>
        <p:nvSpPr>
          <p:cNvPr id="45" name="Content Placeholder 5">
            <a:extLst>
              <a:ext uri="{FF2B5EF4-FFF2-40B4-BE49-F238E27FC236}">
                <a16:creationId xmlns:a16="http://schemas.microsoft.com/office/drawing/2014/main" id="{C27BEA75-5419-468E-A9EC-35A7516CBA81}"/>
              </a:ext>
            </a:extLst>
          </p:cNvPr>
          <p:cNvSpPr txBox="1">
            <a:spLocks/>
          </p:cNvSpPr>
          <p:nvPr/>
        </p:nvSpPr>
        <p:spPr>
          <a:xfrm>
            <a:off x="7435513" y="1405078"/>
            <a:ext cx="4756487" cy="4034827"/>
          </a:xfrm>
          <a:prstGeom prst="rect">
            <a:avLst/>
          </a:prstGeom>
          <a:solidFill>
            <a:schemeClr val="accent1">
              <a:lumMod val="20000"/>
              <a:lumOff val="80000"/>
            </a:schemeClr>
          </a:solidFill>
          <a:ln>
            <a:solidFill>
              <a:schemeClr val="tx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2. Say hello and respond appropriately.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4. Reply: You (both) can drink coffee.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6. Reply: You (both) must use a phone.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8. Say: You (both) have to borrow a computer.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10. Say: You (both) can finish in July.</a:t>
            </a:r>
          </a:p>
        </p:txBody>
      </p:sp>
      <p:sp>
        <p:nvSpPr>
          <p:cNvPr id="51" name="Arrow: Curved Right 50">
            <a:extLst>
              <a:ext uri="{FF2B5EF4-FFF2-40B4-BE49-F238E27FC236}">
                <a16:creationId xmlns:a16="http://schemas.microsoft.com/office/drawing/2014/main" id="{56851197-4AAB-4C9D-9F36-48D5011742B0}"/>
              </a:ext>
            </a:extLst>
          </p:cNvPr>
          <p:cNvSpPr/>
          <p:nvPr/>
        </p:nvSpPr>
        <p:spPr>
          <a:xfrm>
            <a:off x="5378824" y="2994212"/>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sp>
        <p:nvSpPr>
          <p:cNvPr id="52" name="Arrow: Curved Right 51">
            <a:extLst>
              <a:ext uri="{FF2B5EF4-FFF2-40B4-BE49-F238E27FC236}">
                <a16:creationId xmlns:a16="http://schemas.microsoft.com/office/drawing/2014/main" id="{308C6694-B87A-4ED4-BC94-FC256D500DDF}"/>
              </a:ext>
            </a:extLst>
          </p:cNvPr>
          <p:cNvSpPr/>
          <p:nvPr/>
        </p:nvSpPr>
        <p:spPr>
          <a:xfrm rot="10800000">
            <a:off x="6352125" y="2099506"/>
            <a:ext cx="563005" cy="66338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Century Gothic"/>
              <a:ea typeface="+mn-ea"/>
              <a:cs typeface="+mn-cs"/>
            </a:endParaRPr>
          </a:p>
        </p:txBody>
      </p:sp>
      <p:pic>
        <p:nvPicPr>
          <p:cNvPr id="6" name="Picture 5" descr="A blue and white person with a letter&#10;&#10;Description automatically generated">
            <a:extLst>
              <a:ext uri="{FF2B5EF4-FFF2-40B4-BE49-F238E27FC236}">
                <a16:creationId xmlns:a16="http://schemas.microsoft.com/office/drawing/2014/main" id="{2B92B996-0ECC-4E45-87D1-A5E518137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4294" y="2942163"/>
            <a:ext cx="1233088" cy="1331736"/>
          </a:xfrm>
          <a:prstGeom prst="rect">
            <a:avLst/>
          </a:prstGeom>
        </p:spPr>
      </p:pic>
      <p:pic>
        <p:nvPicPr>
          <p:cNvPr id="8" name="Picture 7" descr="A blue and white person with a white b on a black background&#10;&#10;Description automatically generated">
            <a:extLst>
              <a:ext uri="{FF2B5EF4-FFF2-40B4-BE49-F238E27FC236}">
                <a16:creationId xmlns:a16="http://schemas.microsoft.com/office/drawing/2014/main" id="{71E52CF8-02C6-4852-ABB6-34446959C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5779" y="1486375"/>
            <a:ext cx="1251684" cy="1393542"/>
          </a:xfrm>
          <a:prstGeom prst="rect">
            <a:avLst/>
          </a:prstGeom>
        </p:spPr>
      </p:pic>
      <p:pic>
        <p:nvPicPr>
          <p:cNvPr id="16" name="Picture 15" descr="A blue and white person with a white b on a black background&#10;&#10;Description automatically generated">
            <a:extLst>
              <a:ext uri="{FF2B5EF4-FFF2-40B4-BE49-F238E27FC236}">
                <a16:creationId xmlns:a16="http://schemas.microsoft.com/office/drawing/2014/main" id="{99696220-CC11-4FFF-9B8F-9355FD0B8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941" y="1734429"/>
            <a:ext cx="1251684" cy="1393542"/>
          </a:xfrm>
          <a:prstGeom prst="rect">
            <a:avLst/>
          </a:prstGeom>
        </p:spPr>
      </p:pic>
      <p:pic>
        <p:nvPicPr>
          <p:cNvPr id="17" name="Picture 16" descr="A blue and white person with a letter&#10;&#10;Description automatically generated">
            <a:extLst>
              <a:ext uri="{FF2B5EF4-FFF2-40B4-BE49-F238E27FC236}">
                <a16:creationId xmlns:a16="http://schemas.microsoft.com/office/drawing/2014/main" id="{539241A9-139C-4035-92F6-81DABA5B8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586" y="2942163"/>
            <a:ext cx="1233088" cy="1331736"/>
          </a:xfrm>
          <a:prstGeom prst="rect">
            <a:avLst/>
          </a:prstGeom>
        </p:spPr>
      </p:pic>
      <p:pic>
        <p:nvPicPr>
          <p:cNvPr id="18" name="Picture 17" descr="A blue and red speech bubbles&#10;&#10;Description automatically generated">
            <a:extLst>
              <a:ext uri="{FF2B5EF4-FFF2-40B4-BE49-F238E27FC236}">
                <a16:creationId xmlns:a16="http://schemas.microsoft.com/office/drawing/2014/main" id="{CFA0871C-AB87-498B-8A61-BBF8DE0C1E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3008" y="213557"/>
            <a:ext cx="1975275" cy="1329043"/>
          </a:xfrm>
          <a:prstGeom prst="rect">
            <a:avLst/>
          </a:prstGeom>
        </p:spPr>
      </p:pic>
    </p:spTree>
    <p:extLst>
      <p:ext uri="{BB962C8B-B14F-4D97-AF65-F5344CB8AC3E}">
        <p14:creationId xmlns:p14="http://schemas.microsoft.com/office/powerpoint/2010/main" val="38680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1EA8018-90F3-4E6C-B853-4645A5379832}"/>
              </a:ext>
            </a:extLst>
          </p:cNvPr>
          <p:cNvSpPr txBox="1"/>
          <p:nvPr/>
        </p:nvSpPr>
        <p:spPr>
          <a:xfrm>
            <a:off x="5770168" y="109005"/>
            <a:ext cx="5584607" cy="1200329"/>
          </a:xfrm>
          <a:prstGeom prst="rect">
            <a:avLst/>
          </a:prstGeom>
          <a:noFill/>
        </p:spPr>
        <p:txBody>
          <a:bodyPr wrap="square" rtlCol="0">
            <a:spAutoFit/>
          </a:bodyPr>
          <a:lstStyle/>
          <a:p>
            <a:pPr algn="l"/>
            <a:r>
              <a:rPr lang="fr-FR" sz="2400" dirty="0">
                <a:solidFill>
                  <a:srgbClr val="002060"/>
                </a:solidFill>
              </a:rPr>
              <a:t>Une coll</a:t>
            </a:r>
            <a:r>
              <a:rPr lang="fr-FR" sz="2400" dirty="0">
                <a:solidFill>
                  <a:srgbClr val="002060"/>
                </a:solidFill>
                <a:latin typeface="Century Gothic" panose="020B0502020202020204" pitchFamily="34" charset="0"/>
              </a:rPr>
              <a:t>ègue a fait une </a:t>
            </a:r>
          </a:p>
          <a:p>
            <a:pPr algn="l"/>
            <a:r>
              <a:rPr lang="fr-FR" sz="2400" dirty="0">
                <a:solidFill>
                  <a:srgbClr val="002060"/>
                </a:solidFill>
                <a:latin typeface="Century Gothic" panose="020B0502020202020204" pitchFamily="34" charset="0"/>
              </a:rPr>
              <a:t>liste d’instructions. Traduis </a:t>
            </a:r>
            <a:br>
              <a:rPr lang="fr-FR" sz="2400" dirty="0">
                <a:solidFill>
                  <a:srgbClr val="002060"/>
                </a:solidFill>
                <a:latin typeface="Century Gothic" panose="020B0502020202020204" pitchFamily="34" charset="0"/>
              </a:rPr>
            </a:br>
            <a:r>
              <a:rPr lang="fr-FR" sz="2400" dirty="0">
                <a:solidFill>
                  <a:srgbClr val="002060"/>
                </a:solidFill>
                <a:latin typeface="Century Gothic" panose="020B0502020202020204" pitchFamily="34" charset="0"/>
              </a:rPr>
              <a:t>les verbes et complète la liste !</a:t>
            </a:r>
            <a:endParaRPr lang="fr-FR" sz="2400" dirty="0">
              <a:solidFill>
                <a:srgbClr val="002060"/>
              </a:solidFill>
            </a:endParaRPr>
          </a:p>
        </p:txBody>
      </p:sp>
      <p:sp>
        <p:nvSpPr>
          <p:cNvPr id="4" name="Title 3"/>
          <p:cNvSpPr>
            <a:spLocks noGrp="1"/>
          </p:cNvSpPr>
          <p:nvPr>
            <p:ph type="title"/>
          </p:nvPr>
        </p:nvSpPr>
        <p:spPr>
          <a:xfrm>
            <a:off x="0" y="213557"/>
            <a:ext cx="5956524" cy="647577"/>
          </a:xfrm>
        </p:spPr>
        <p:txBody>
          <a:bodyPr>
            <a:normAutofit/>
          </a:bodyPr>
          <a:lstStyle/>
          <a:p>
            <a:r>
              <a:rPr lang="en-GB" sz="2800" b="1" dirty="0">
                <a:solidFill>
                  <a:schemeClr val="bg1"/>
                </a:solidFill>
              </a:rPr>
              <a:t>Des messages </a:t>
            </a:r>
            <a:r>
              <a:rPr lang="en-GB" sz="2800" b="1" dirty="0" err="1">
                <a:solidFill>
                  <a:schemeClr val="bg1"/>
                </a:solidFill>
              </a:rPr>
              <a:t>d’une</a:t>
            </a:r>
            <a:r>
              <a:rPr lang="en-GB" sz="2800" b="1" dirty="0">
                <a:solidFill>
                  <a:schemeClr val="bg1"/>
                </a:solidFill>
              </a:rPr>
              <a:t> </a:t>
            </a:r>
            <a:r>
              <a:rPr lang="en-GB" sz="2800" b="1" dirty="0" err="1">
                <a:solidFill>
                  <a:schemeClr val="bg1"/>
                </a:solidFill>
              </a:rPr>
              <a:t>collègue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556631" y="19636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1644BEFA-BFA7-4F76-9D13-A12BE338577B}"/>
              </a:ext>
            </a:extLst>
          </p:cNvPr>
          <p:cNvPicPr>
            <a:picLocks noChangeAspect="1"/>
          </p:cNvPicPr>
          <p:nvPr/>
        </p:nvPicPr>
        <p:blipFill rotWithShape="1">
          <a:blip r:embed="rId3">
            <a:extLst>
              <a:ext uri="{28A0092B-C50C-407E-A947-70E740481C1C}">
                <a14:useLocalDpi xmlns:a14="http://schemas.microsoft.com/office/drawing/2010/main" val="0"/>
              </a:ext>
            </a:extLst>
          </a:blip>
          <a:srcRect r="15001" b="4329"/>
          <a:stretch/>
        </p:blipFill>
        <p:spPr>
          <a:xfrm>
            <a:off x="-174537" y="1512277"/>
            <a:ext cx="11122401" cy="4779239"/>
          </a:xfrm>
          <a:prstGeom prst="rect">
            <a:avLst/>
          </a:prstGeom>
        </p:spPr>
      </p:pic>
      <p:sp>
        <p:nvSpPr>
          <p:cNvPr id="5" name="Rectangle 4">
            <a:extLst>
              <a:ext uri="{FF2B5EF4-FFF2-40B4-BE49-F238E27FC236}">
                <a16:creationId xmlns:a16="http://schemas.microsoft.com/office/drawing/2014/main" id="{CB70D2ED-ECF5-4649-9D17-2F1F96BA382E}"/>
              </a:ext>
            </a:extLst>
          </p:cNvPr>
          <p:cNvSpPr/>
          <p:nvPr/>
        </p:nvSpPr>
        <p:spPr>
          <a:xfrm>
            <a:off x="761095" y="2034745"/>
            <a:ext cx="2234640" cy="192637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rPr>
              <a:t>Je dois </a:t>
            </a:r>
            <a:r>
              <a:rPr lang="fr-FR" sz="2400" dirty="0">
                <a:solidFill>
                  <a:srgbClr val="002060"/>
                </a:solidFill>
              </a:rPr>
              <a:t>aller </a:t>
            </a:r>
            <a:r>
              <a:rPr lang="fr-FR" sz="2400" dirty="0">
                <a:solidFill>
                  <a:srgbClr val="002060"/>
                </a:solidFill>
                <a:latin typeface="Century Gothic" panose="020B0502020202020204" pitchFamily="34" charset="0"/>
              </a:rPr>
              <a:t>à la banque ce matin.</a:t>
            </a:r>
            <a:endParaRPr lang="fr-FR" sz="2400" dirty="0">
              <a:solidFill>
                <a:srgbClr val="002060"/>
              </a:solidFill>
            </a:endParaRPr>
          </a:p>
        </p:txBody>
      </p:sp>
      <p:sp>
        <p:nvSpPr>
          <p:cNvPr id="9" name="Rectangle 8">
            <a:extLst>
              <a:ext uri="{FF2B5EF4-FFF2-40B4-BE49-F238E27FC236}">
                <a16:creationId xmlns:a16="http://schemas.microsoft.com/office/drawing/2014/main" id="{2FFB9BBF-720D-4F32-9578-50FCE4873599}"/>
              </a:ext>
            </a:extLst>
          </p:cNvPr>
          <p:cNvSpPr/>
          <p:nvPr/>
        </p:nvSpPr>
        <p:spPr>
          <a:xfrm>
            <a:off x="3152024" y="2034745"/>
            <a:ext cx="2234640" cy="192637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M. Faure</a:t>
            </a:r>
            <a:r>
              <a:rPr lang="fr-FR" sz="2400" b="1" dirty="0">
                <a:solidFill>
                  <a:srgbClr val="002060"/>
                </a:solidFill>
              </a:rPr>
              <a:t>, vous devez </a:t>
            </a:r>
            <a:r>
              <a:rPr lang="fr-FR" sz="2400" dirty="0">
                <a:solidFill>
                  <a:srgbClr val="002060"/>
                </a:solidFill>
              </a:rPr>
              <a:t>lire ces instructions.</a:t>
            </a:r>
          </a:p>
        </p:txBody>
      </p:sp>
      <p:sp>
        <p:nvSpPr>
          <p:cNvPr id="10" name="Rectangle 9">
            <a:extLst>
              <a:ext uri="{FF2B5EF4-FFF2-40B4-BE49-F238E27FC236}">
                <a16:creationId xmlns:a16="http://schemas.microsoft.com/office/drawing/2014/main" id="{3DFE14BF-22B6-4CEE-A78A-9E88E5B02715}"/>
              </a:ext>
            </a:extLst>
          </p:cNvPr>
          <p:cNvSpPr/>
          <p:nvPr/>
        </p:nvSpPr>
        <p:spPr>
          <a:xfrm>
            <a:off x="7933882" y="2034745"/>
            <a:ext cx="2234640" cy="192637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Léa,</a:t>
            </a:r>
            <a:r>
              <a:rPr lang="fr-FR" sz="2400" b="1" dirty="0">
                <a:solidFill>
                  <a:srgbClr val="002060"/>
                </a:solidFill>
              </a:rPr>
              <a:t> tu dois </a:t>
            </a:r>
            <a:r>
              <a:rPr lang="fr-FR" sz="2400" dirty="0">
                <a:solidFill>
                  <a:srgbClr val="002060"/>
                </a:solidFill>
              </a:rPr>
              <a:t>lire les lettres.</a:t>
            </a:r>
          </a:p>
        </p:txBody>
      </p:sp>
      <p:sp>
        <p:nvSpPr>
          <p:cNvPr id="11" name="Rectangle 10">
            <a:extLst>
              <a:ext uri="{FF2B5EF4-FFF2-40B4-BE49-F238E27FC236}">
                <a16:creationId xmlns:a16="http://schemas.microsoft.com/office/drawing/2014/main" id="{03786CE7-E4D8-49BB-BEA8-59C03BF55C20}"/>
              </a:ext>
            </a:extLst>
          </p:cNvPr>
          <p:cNvSpPr/>
          <p:nvPr/>
        </p:nvSpPr>
        <p:spPr>
          <a:xfrm>
            <a:off x="696397" y="4061884"/>
            <a:ext cx="4516712" cy="192637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Sophie,</a:t>
            </a:r>
            <a:r>
              <a:rPr lang="fr-FR" sz="2400" b="1" dirty="0">
                <a:solidFill>
                  <a:srgbClr val="002060"/>
                </a:solidFill>
              </a:rPr>
              <a:t>   peux-tu   </a:t>
            </a:r>
            <a:r>
              <a:rPr lang="fr-FR" sz="2400" dirty="0">
                <a:solidFill>
                  <a:srgbClr val="002060"/>
                </a:solidFill>
              </a:rPr>
              <a:t>aider le directeur avec l’ordinateur ? </a:t>
            </a:r>
            <a:r>
              <a:rPr lang="fr-FR" sz="2400" b="1" dirty="0">
                <a:solidFill>
                  <a:srgbClr val="002060"/>
                </a:solidFill>
              </a:rPr>
              <a:t>Il ne sait pas </a:t>
            </a:r>
            <a:r>
              <a:rPr lang="fr-FR" sz="2400" dirty="0">
                <a:solidFill>
                  <a:srgbClr val="002060"/>
                </a:solidFill>
              </a:rPr>
              <a:t>écrire un e-mail.</a:t>
            </a:r>
          </a:p>
        </p:txBody>
      </p:sp>
      <p:sp>
        <p:nvSpPr>
          <p:cNvPr id="12" name="Rectangle 11">
            <a:extLst>
              <a:ext uri="{FF2B5EF4-FFF2-40B4-BE49-F238E27FC236}">
                <a16:creationId xmlns:a16="http://schemas.microsoft.com/office/drawing/2014/main" id="{884DBB78-6465-4CB6-ACC9-AC700219169E}"/>
              </a:ext>
            </a:extLst>
          </p:cNvPr>
          <p:cNvSpPr/>
          <p:nvPr/>
        </p:nvSpPr>
        <p:spPr>
          <a:xfrm>
            <a:off x="5542953" y="2034745"/>
            <a:ext cx="2234640" cy="192637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2060"/>
                </a:solidFill>
              </a:rPr>
              <a:t>Mme Aziz</a:t>
            </a:r>
            <a:r>
              <a:rPr lang="fr-FR" sz="2400" b="1" dirty="0">
                <a:solidFill>
                  <a:srgbClr val="002060"/>
                </a:solidFill>
              </a:rPr>
              <a:t>, vous pouvez </a:t>
            </a:r>
            <a:r>
              <a:rPr lang="fr-FR" sz="2400" dirty="0">
                <a:solidFill>
                  <a:srgbClr val="002060"/>
                </a:solidFill>
              </a:rPr>
              <a:t>demander un café si</a:t>
            </a:r>
            <a:endParaRPr lang="fr-FR" sz="2400" b="1" dirty="0">
              <a:solidFill>
                <a:srgbClr val="002060"/>
              </a:solidFill>
            </a:endParaRPr>
          </a:p>
          <a:p>
            <a:pPr algn="ctr"/>
            <a:r>
              <a:rPr lang="fr-FR" sz="2400" b="1" dirty="0">
                <a:solidFill>
                  <a:srgbClr val="002060"/>
                </a:solidFill>
              </a:rPr>
              <a:t>vous voulez.</a:t>
            </a:r>
          </a:p>
        </p:txBody>
      </p:sp>
      <p:sp>
        <p:nvSpPr>
          <p:cNvPr id="13" name="Rectangle 12">
            <a:extLst>
              <a:ext uri="{FF2B5EF4-FFF2-40B4-BE49-F238E27FC236}">
                <a16:creationId xmlns:a16="http://schemas.microsoft.com/office/drawing/2014/main" id="{F43D1801-7AE1-4CE2-B72D-D7ACCECA3F9F}"/>
              </a:ext>
            </a:extLst>
          </p:cNvPr>
          <p:cNvSpPr/>
          <p:nvPr/>
        </p:nvSpPr>
        <p:spPr>
          <a:xfrm>
            <a:off x="5386665" y="4061883"/>
            <a:ext cx="4781858" cy="192637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2060"/>
                </a:solidFill>
              </a:rPr>
              <a:t>Nous devons </a:t>
            </a:r>
            <a:r>
              <a:rPr lang="fr-FR" sz="2400" dirty="0">
                <a:solidFill>
                  <a:srgbClr val="002060"/>
                </a:solidFill>
              </a:rPr>
              <a:t>parler aux clients au téléphone aujourd’hui. Si</a:t>
            </a:r>
            <a:r>
              <a:rPr lang="fr-FR" sz="2400" b="1" dirty="0">
                <a:solidFill>
                  <a:srgbClr val="002060"/>
                </a:solidFill>
              </a:rPr>
              <a:t> vous ne savez pas    </a:t>
            </a:r>
            <a:r>
              <a:rPr lang="fr-FR" sz="2400" dirty="0">
                <a:solidFill>
                  <a:srgbClr val="002060"/>
                </a:solidFill>
              </a:rPr>
              <a:t>  passer</a:t>
            </a:r>
          </a:p>
          <a:p>
            <a:pPr algn="ctr"/>
            <a:r>
              <a:rPr lang="fr-FR" sz="2400" dirty="0">
                <a:solidFill>
                  <a:srgbClr val="002060"/>
                </a:solidFill>
              </a:rPr>
              <a:t>un appel* professionnel,</a:t>
            </a:r>
            <a:endParaRPr lang="fr-FR" sz="2400" b="1" dirty="0">
              <a:solidFill>
                <a:srgbClr val="002060"/>
              </a:solidFill>
            </a:endParaRPr>
          </a:p>
          <a:p>
            <a:pPr algn="ctr"/>
            <a:r>
              <a:rPr lang="fr-FR" sz="2400" b="1" dirty="0">
                <a:solidFill>
                  <a:srgbClr val="002060"/>
                </a:solidFill>
              </a:rPr>
              <a:t>je peux</a:t>
            </a:r>
            <a:r>
              <a:rPr lang="fr-FR" sz="2400" dirty="0">
                <a:solidFill>
                  <a:srgbClr val="002060"/>
                </a:solidFill>
              </a:rPr>
              <a:t> aider.</a:t>
            </a:r>
          </a:p>
        </p:txBody>
      </p:sp>
      <p:sp>
        <p:nvSpPr>
          <p:cNvPr id="17" name="Speech Bubble: Rectangle with Corners Rounded 16">
            <a:extLst>
              <a:ext uri="{FF2B5EF4-FFF2-40B4-BE49-F238E27FC236}">
                <a16:creationId xmlns:a16="http://schemas.microsoft.com/office/drawing/2014/main" id="{CD8F6A71-6D35-49AB-AB7F-55F0BAD42F48}"/>
              </a:ext>
            </a:extLst>
          </p:cNvPr>
          <p:cNvSpPr/>
          <p:nvPr/>
        </p:nvSpPr>
        <p:spPr>
          <a:xfrm>
            <a:off x="10592624" y="3086180"/>
            <a:ext cx="1524302" cy="1635369"/>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*passer un appel </a:t>
            </a:r>
            <a:r>
              <a:rPr lang="fr-FR" sz="2000" dirty="0"/>
              <a:t>= </a:t>
            </a:r>
            <a:r>
              <a:rPr lang="fr-FR" sz="2000" dirty="0" err="1"/>
              <a:t>make</a:t>
            </a:r>
            <a:r>
              <a:rPr lang="fr-FR" sz="2000" dirty="0"/>
              <a:t> a call</a:t>
            </a:r>
          </a:p>
        </p:txBody>
      </p:sp>
      <p:sp>
        <p:nvSpPr>
          <p:cNvPr id="18" name="Rounded Rectangle 46">
            <a:extLst>
              <a:ext uri="{FF2B5EF4-FFF2-40B4-BE49-F238E27FC236}">
                <a16:creationId xmlns:a16="http://schemas.microsoft.com/office/drawing/2014/main" id="{D30CA579-800E-49D2-9DC3-18249EEDE1B8}"/>
              </a:ext>
            </a:extLst>
          </p:cNvPr>
          <p:cNvSpPr/>
          <p:nvPr/>
        </p:nvSpPr>
        <p:spPr>
          <a:xfrm>
            <a:off x="604806" y="2477931"/>
            <a:ext cx="130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 I must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46">
            <a:extLst>
              <a:ext uri="{FF2B5EF4-FFF2-40B4-BE49-F238E27FC236}">
                <a16:creationId xmlns:a16="http://schemas.microsoft.com/office/drawing/2014/main" id="{2842C885-5436-4E9A-99E5-214812473C6E}"/>
              </a:ext>
            </a:extLst>
          </p:cNvPr>
          <p:cNvSpPr/>
          <p:nvPr/>
        </p:nvSpPr>
        <p:spPr>
          <a:xfrm>
            <a:off x="3390072" y="2652587"/>
            <a:ext cx="1758543"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 you must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46">
            <a:extLst>
              <a:ext uri="{FF2B5EF4-FFF2-40B4-BE49-F238E27FC236}">
                <a16:creationId xmlns:a16="http://schemas.microsoft.com/office/drawing/2014/main" id="{8EFD5835-5A0A-4C4A-AF9F-5E7ED74D6A48}"/>
              </a:ext>
            </a:extLst>
          </p:cNvPr>
          <p:cNvSpPr/>
          <p:nvPr/>
        </p:nvSpPr>
        <p:spPr>
          <a:xfrm>
            <a:off x="5676207" y="2477931"/>
            <a:ext cx="1935154"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 you</a:t>
            </a:r>
            <a:r>
              <a:rPr lang="en-GB" sz="1600" b="1" dirty="0">
                <a:solidFill>
                  <a:prstClr val="white"/>
                </a:solidFill>
                <a:latin typeface="Century Gothic" panose="020B0502020202020204" pitchFamily="34" charset="0"/>
              </a:rPr>
              <a:t> </a:t>
            </a:r>
            <a:r>
              <a:rPr lang="en-GB" sz="2000" b="1" dirty="0">
                <a:solidFill>
                  <a:prstClr val="white"/>
                </a:solidFill>
                <a:latin typeface="Century Gothic" panose="020B0502020202020204" pitchFamily="34" charset="0"/>
              </a:rPr>
              <a:t>can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46">
            <a:extLst>
              <a:ext uri="{FF2B5EF4-FFF2-40B4-BE49-F238E27FC236}">
                <a16:creationId xmlns:a16="http://schemas.microsoft.com/office/drawing/2014/main" id="{911B17E6-BB63-4B16-B537-D1B8A6942C75}"/>
              </a:ext>
            </a:extLst>
          </p:cNvPr>
          <p:cNvSpPr/>
          <p:nvPr/>
        </p:nvSpPr>
        <p:spPr>
          <a:xfrm>
            <a:off x="5676207" y="3534182"/>
            <a:ext cx="1942416"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 you want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ounded Rectangle 46">
            <a:extLst>
              <a:ext uri="{FF2B5EF4-FFF2-40B4-BE49-F238E27FC236}">
                <a16:creationId xmlns:a16="http://schemas.microsoft.com/office/drawing/2014/main" id="{6831D668-982F-444F-8312-C083B2D3B6C7}"/>
              </a:ext>
            </a:extLst>
          </p:cNvPr>
          <p:cNvSpPr/>
          <p:nvPr/>
        </p:nvSpPr>
        <p:spPr>
          <a:xfrm>
            <a:off x="8884462" y="2631987"/>
            <a:ext cx="1672169"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you must</a:t>
            </a:r>
          </a:p>
        </p:txBody>
      </p:sp>
      <p:sp>
        <p:nvSpPr>
          <p:cNvPr id="23" name="Rounded Rectangle 46">
            <a:extLst>
              <a:ext uri="{FF2B5EF4-FFF2-40B4-BE49-F238E27FC236}">
                <a16:creationId xmlns:a16="http://schemas.microsoft.com/office/drawing/2014/main" id="{BDA75FBA-E8D2-47E8-B64E-E06CCDFCD4EB}"/>
              </a:ext>
            </a:extLst>
          </p:cNvPr>
          <p:cNvSpPr/>
          <p:nvPr/>
        </p:nvSpPr>
        <p:spPr>
          <a:xfrm>
            <a:off x="2139044" y="4484371"/>
            <a:ext cx="1545015"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 can you </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46">
            <a:extLst>
              <a:ext uri="{FF2B5EF4-FFF2-40B4-BE49-F238E27FC236}">
                <a16:creationId xmlns:a16="http://schemas.microsoft.com/office/drawing/2014/main" id="{87CCA818-9A17-4775-B56D-C58200A3F0FE}"/>
              </a:ext>
            </a:extLst>
          </p:cNvPr>
          <p:cNvSpPr/>
          <p:nvPr/>
        </p:nvSpPr>
        <p:spPr>
          <a:xfrm>
            <a:off x="752725" y="5198513"/>
            <a:ext cx="1902551" cy="610147"/>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 He doesn’t know how to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2336581C-E1F1-4CC3-B298-8929E700ECDF}"/>
              </a:ext>
            </a:extLst>
          </p:cNvPr>
          <p:cNvSpPr/>
          <p:nvPr/>
        </p:nvSpPr>
        <p:spPr>
          <a:xfrm>
            <a:off x="5358729" y="4109607"/>
            <a:ext cx="2132633"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 We must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46">
            <a:extLst>
              <a:ext uri="{FF2B5EF4-FFF2-40B4-BE49-F238E27FC236}">
                <a16:creationId xmlns:a16="http://schemas.microsoft.com/office/drawing/2014/main" id="{8A40DD82-8B4B-414F-8F02-18ED8BD95669}"/>
              </a:ext>
            </a:extLst>
          </p:cNvPr>
          <p:cNvSpPr/>
          <p:nvPr/>
        </p:nvSpPr>
        <p:spPr>
          <a:xfrm>
            <a:off x="5344761" y="4868933"/>
            <a:ext cx="3510014"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 you </a:t>
            </a:r>
            <a:r>
              <a:rPr lang="en-GB" sz="1400" b="1" dirty="0">
                <a:solidFill>
                  <a:prstClr val="white"/>
                </a:solidFill>
                <a:latin typeface="Century Gothic" panose="020B0502020202020204" pitchFamily="34" charset="0"/>
              </a:rPr>
              <a:t>(pl)</a:t>
            </a:r>
            <a:r>
              <a:rPr lang="en-GB" sz="2000" b="1" dirty="0">
                <a:solidFill>
                  <a:prstClr val="white"/>
                </a:solidFill>
                <a:latin typeface="Century Gothic" panose="020B0502020202020204" pitchFamily="34" charset="0"/>
              </a:rPr>
              <a:t> don’t know how to       </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F72C9ECC-C336-4CA3-A894-F771615161DD}"/>
              </a:ext>
            </a:extLst>
          </p:cNvPr>
          <p:cNvSpPr/>
          <p:nvPr/>
        </p:nvSpPr>
        <p:spPr>
          <a:xfrm>
            <a:off x="6480751" y="5634819"/>
            <a:ext cx="143507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 I can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92CE1FD0-F024-4EDB-829F-59B467F871C6}"/>
              </a:ext>
            </a:extLst>
          </p:cNvPr>
          <p:cNvPicPr>
            <a:picLocks noChangeAspect="1"/>
          </p:cNvPicPr>
          <p:nvPr/>
        </p:nvPicPr>
        <p:blipFill rotWithShape="1">
          <a:blip r:embed="rId3">
            <a:extLst>
              <a:ext uri="{28A0092B-C50C-407E-A947-70E740481C1C}">
                <a14:useLocalDpi xmlns:a14="http://schemas.microsoft.com/office/drawing/2010/main" val="0"/>
              </a:ext>
            </a:extLst>
          </a:blip>
          <a:srcRect l="84888" r="8436" b="85349"/>
          <a:stretch/>
        </p:blipFill>
        <p:spPr>
          <a:xfrm>
            <a:off x="363054" y="1372456"/>
            <a:ext cx="779342" cy="1004713"/>
          </a:xfrm>
          <a:prstGeom prst="rect">
            <a:avLst/>
          </a:prstGeom>
        </p:spPr>
      </p:pic>
      <p:pic>
        <p:nvPicPr>
          <p:cNvPr id="31" name="Picture 30">
            <a:extLst>
              <a:ext uri="{FF2B5EF4-FFF2-40B4-BE49-F238E27FC236}">
                <a16:creationId xmlns:a16="http://schemas.microsoft.com/office/drawing/2014/main" id="{A4D7C559-898A-43FF-89A8-D38B16EF48A4}"/>
              </a:ext>
            </a:extLst>
          </p:cNvPr>
          <p:cNvPicPr>
            <a:picLocks noChangeAspect="1"/>
          </p:cNvPicPr>
          <p:nvPr/>
        </p:nvPicPr>
        <p:blipFill rotWithShape="1">
          <a:blip r:embed="rId3">
            <a:extLst>
              <a:ext uri="{28A0092B-C50C-407E-A947-70E740481C1C}">
                <a14:useLocalDpi xmlns:a14="http://schemas.microsoft.com/office/drawing/2010/main" val="0"/>
              </a:ext>
            </a:extLst>
          </a:blip>
          <a:srcRect l="84888" t="16056" r="8436" b="71911"/>
          <a:stretch/>
        </p:blipFill>
        <p:spPr>
          <a:xfrm>
            <a:off x="2838461" y="1508440"/>
            <a:ext cx="779342" cy="825180"/>
          </a:xfrm>
          <a:prstGeom prst="rect">
            <a:avLst/>
          </a:prstGeom>
        </p:spPr>
      </p:pic>
      <p:pic>
        <p:nvPicPr>
          <p:cNvPr id="33" name="Picture 32">
            <a:extLst>
              <a:ext uri="{FF2B5EF4-FFF2-40B4-BE49-F238E27FC236}">
                <a16:creationId xmlns:a16="http://schemas.microsoft.com/office/drawing/2014/main" id="{048137B7-603F-434F-B8B5-E956B9342B64}"/>
              </a:ext>
            </a:extLst>
          </p:cNvPr>
          <p:cNvPicPr>
            <a:picLocks noChangeAspect="1"/>
          </p:cNvPicPr>
          <p:nvPr/>
        </p:nvPicPr>
        <p:blipFill rotWithShape="1">
          <a:blip r:embed="rId3">
            <a:extLst>
              <a:ext uri="{28A0092B-C50C-407E-A947-70E740481C1C}">
                <a14:useLocalDpi xmlns:a14="http://schemas.microsoft.com/office/drawing/2010/main" val="0"/>
              </a:ext>
            </a:extLst>
          </a:blip>
          <a:srcRect l="84888" t="29507" r="8436" b="58461"/>
          <a:stretch/>
        </p:blipFill>
        <p:spPr>
          <a:xfrm>
            <a:off x="5177182" y="1515199"/>
            <a:ext cx="779342" cy="825180"/>
          </a:xfrm>
          <a:prstGeom prst="rect">
            <a:avLst/>
          </a:prstGeom>
        </p:spPr>
      </p:pic>
      <p:pic>
        <p:nvPicPr>
          <p:cNvPr id="35" name="Picture 34">
            <a:extLst>
              <a:ext uri="{FF2B5EF4-FFF2-40B4-BE49-F238E27FC236}">
                <a16:creationId xmlns:a16="http://schemas.microsoft.com/office/drawing/2014/main" id="{2D21CA93-B630-480D-95C5-DB063A5AD1C9}"/>
              </a:ext>
            </a:extLst>
          </p:cNvPr>
          <p:cNvPicPr>
            <a:picLocks noChangeAspect="1"/>
          </p:cNvPicPr>
          <p:nvPr/>
        </p:nvPicPr>
        <p:blipFill rotWithShape="1">
          <a:blip r:embed="rId3">
            <a:extLst>
              <a:ext uri="{28A0092B-C50C-407E-A947-70E740481C1C}">
                <a14:useLocalDpi xmlns:a14="http://schemas.microsoft.com/office/drawing/2010/main" val="0"/>
              </a:ext>
            </a:extLst>
          </a:blip>
          <a:srcRect l="84888" t="42810" r="7383" b="42241"/>
          <a:stretch/>
        </p:blipFill>
        <p:spPr>
          <a:xfrm>
            <a:off x="7519459" y="1370525"/>
            <a:ext cx="902294" cy="1025184"/>
          </a:xfrm>
          <a:prstGeom prst="rect">
            <a:avLst/>
          </a:prstGeom>
        </p:spPr>
      </p:pic>
      <p:pic>
        <p:nvPicPr>
          <p:cNvPr id="37" name="Picture 36">
            <a:extLst>
              <a:ext uri="{FF2B5EF4-FFF2-40B4-BE49-F238E27FC236}">
                <a16:creationId xmlns:a16="http://schemas.microsoft.com/office/drawing/2014/main" id="{292FBF68-1E08-41E8-9D7E-AF29F430506A}"/>
              </a:ext>
            </a:extLst>
          </p:cNvPr>
          <p:cNvPicPr>
            <a:picLocks noChangeAspect="1"/>
          </p:cNvPicPr>
          <p:nvPr/>
        </p:nvPicPr>
        <p:blipFill rotWithShape="1">
          <a:blip r:embed="rId3">
            <a:extLst>
              <a:ext uri="{28A0092B-C50C-407E-A947-70E740481C1C}">
                <a14:useLocalDpi xmlns:a14="http://schemas.microsoft.com/office/drawing/2010/main" val="0"/>
              </a:ext>
            </a:extLst>
          </a:blip>
          <a:srcRect l="92903" t="14650" r="421" b="70330"/>
          <a:stretch/>
        </p:blipFill>
        <p:spPr>
          <a:xfrm>
            <a:off x="357456" y="3570837"/>
            <a:ext cx="779343" cy="1030032"/>
          </a:xfrm>
          <a:prstGeom prst="rect">
            <a:avLst/>
          </a:prstGeom>
        </p:spPr>
      </p:pic>
      <p:pic>
        <p:nvPicPr>
          <p:cNvPr id="39" name="Picture 38">
            <a:extLst>
              <a:ext uri="{FF2B5EF4-FFF2-40B4-BE49-F238E27FC236}">
                <a16:creationId xmlns:a16="http://schemas.microsoft.com/office/drawing/2014/main" id="{F3247522-2D63-4A88-867A-39410D440866}"/>
              </a:ext>
            </a:extLst>
          </p:cNvPr>
          <p:cNvPicPr>
            <a:picLocks noChangeAspect="1"/>
          </p:cNvPicPr>
          <p:nvPr/>
        </p:nvPicPr>
        <p:blipFill rotWithShape="1">
          <a:blip r:embed="rId3">
            <a:extLst>
              <a:ext uri="{28A0092B-C50C-407E-A947-70E740481C1C}">
                <a14:useLocalDpi xmlns:a14="http://schemas.microsoft.com/office/drawing/2010/main" val="0"/>
              </a:ext>
            </a:extLst>
          </a:blip>
          <a:srcRect l="93031" t="27693" r="421" b="58461"/>
          <a:stretch/>
        </p:blipFill>
        <p:spPr>
          <a:xfrm>
            <a:off x="4962564" y="3429000"/>
            <a:ext cx="764395" cy="949569"/>
          </a:xfrm>
          <a:prstGeom prst="rect">
            <a:avLst/>
          </a:prstGeom>
        </p:spPr>
      </p:pic>
      <p:pic>
        <p:nvPicPr>
          <p:cNvPr id="32" name="Picture 31" descr="A picture containing toy, doll&#10;&#10;Description automatically generated">
            <a:extLst>
              <a:ext uri="{FF2B5EF4-FFF2-40B4-BE49-F238E27FC236}">
                <a16:creationId xmlns:a16="http://schemas.microsoft.com/office/drawing/2014/main" id="{9AB6DB2A-4A90-7649-988F-A14D808597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2698" y="4378569"/>
            <a:ext cx="1763965" cy="1763965"/>
          </a:xfrm>
          <a:prstGeom prst="rect">
            <a:avLst/>
          </a:prstGeom>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4</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dirty="0">
                <a:solidFill>
                  <a:prstClr val="white"/>
                </a:solidFill>
                <a:ea typeface="+mj-ea"/>
                <a:cs typeface="+mj-cs"/>
              </a:rPr>
              <a:t>8</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Salkeld / Catherine Morris / Amber Dudley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24.09.23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1805289"/>
            <a:ext cx="6722795" cy="2312696"/>
          </a:xfrm>
        </p:spPr>
        <p:txBody>
          <a:bodyPr>
            <a:normAutofit/>
          </a:bodyPr>
          <a:lstStyle/>
          <a:p>
            <a:r>
              <a:rPr lang="en-GB" sz="2400" dirty="0">
                <a:solidFill>
                  <a:prstClr val="white"/>
                </a:solidFill>
              </a:rPr>
              <a:t>Following instructions at work</a:t>
            </a:r>
          </a:p>
          <a:p>
            <a:pPr algn="l"/>
            <a:endParaRPr lang="en-GB" sz="2400" dirty="0">
              <a:solidFill>
                <a:prstClr val="white"/>
              </a:solidFill>
            </a:endParaRPr>
          </a:p>
          <a:p>
            <a:pPr algn="l"/>
            <a:r>
              <a:rPr lang="en-GB" sz="2200" dirty="0">
                <a:solidFill>
                  <a:prstClr val="white"/>
                </a:solidFill>
              </a:rPr>
              <a:t>modal verbs (nous, </a:t>
            </a:r>
            <a:r>
              <a:rPr lang="en-GB" sz="2200" dirty="0" err="1">
                <a:solidFill>
                  <a:prstClr val="white"/>
                </a:solidFill>
              </a:rPr>
              <a:t>vous</a:t>
            </a:r>
            <a:r>
              <a:rPr lang="en-GB" sz="2200" dirty="0">
                <a:solidFill>
                  <a:prstClr val="white"/>
                </a:solidFill>
              </a:rPr>
              <a:t>)</a:t>
            </a:r>
          </a:p>
          <a:p>
            <a:pPr algn="l"/>
            <a:r>
              <a:rPr lang="en-GB" sz="2200" dirty="0">
                <a:solidFill>
                  <a:prstClr val="white"/>
                </a:solidFill>
              </a:rPr>
              <a:t>SSCs [</a:t>
            </a:r>
            <a:r>
              <a:rPr lang="en-GB" sz="2200" dirty="0" err="1">
                <a:solidFill>
                  <a:prstClr val="white"/>
                </a:solidFill>
              </a:rPr>
              <a:t>ou</a:t>
            </a:r>
            <a:r>
              <a:rPr lang="en-GB" sz="2200" dirty="0">
                <a:solidFill>
                  <a:prstClr val="white"/>
                </a:solidFill>
              </a:rPr>
              <a:t>] and [u]</a:t>
            </a:r>
            <a:endParaRPr lang="en-US" sz="2200"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254146"/>
            <a:ext cx="8605216" cy="844550"/>
          </a:xfrm>
        </p:spPr>
        <p:txBody>
          <a:bodyPr>
            <a:normAutofit/>
          </a:bodyPr>
          <a:lstStyle/>
          <a:p>
            <a:r>
              <a:rPr lang="en-GB" sz="4400" dirty="0"/>
              <a:t>Au travail</a:t>
            </a:r>
          </a:p>
        </p:txBody>
      </p:sp>
    </p:spTree>
    <p:extLst>
      <p:ext uri="{BB962C8B-B14F-4D97-AF65-F5344CB8AC3E}">
        <p14:creationId xmlns:p14="http://schemas.microsoft.com/office/powerpoint/2010/main" val="746114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44678" cy="647577"/>
          </a:xfrm>
        </p:spPr>
        <p:txBody>
          <a:bodyPr>
            <a:noAutofit/>
          </a:bodyPr>
          <a:lstStyle/>
          <a:p>
            <a:r>
              <a:rPr lang="en-GB" sz="2800" b="1" dirty="0" err="1">
                <a:solidFill>
                  <a:schemeClr val="bg1"/>
                </a:solidFill>
              </a:rPr>
              <a:t>Léa</a:t>
            </a:r>
            <a:r>
              <a:rPr lang="en-GB" sz="2800" b="1" dirty="0">
                <a:solidFill>
                  <a:schemeClr val="bg1"/>
                </a:solidFill>
              </a:rPr>
              <a:t> </a:t>
            </a:r>
            <a:r>
              <a:rPr lang="en-GB" sz="2800" b="1" dirty="0" err="1">
                <a:solidFill>
                  <a:schemeClr val="bg1"/>
                </a:solidFill>
              </a:rPr>
              <a:t>est</a:t>
            </a:r>
            <a:r>
              <a:rPr lang="en-GB" sz="2800" b="1" dirty="0">
                <a:solidFill>
                  <a:schemeClr val="bg1"/>
                </a:solidFill>
              </a:rPr>
              <a:t> triste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303523"/>
            <a:ext cx="11729920" cy="2228367"/>
          </a:xfrm>
          <a:prstGeom prst="rect">
            <a:avLst/>
          </a:prstGeom>
          <a:noFill/>
        </p:spPr>
        <p:txBody>
          <a:bodyPr wrap="square" rtlCol="0">
            <a:spAutoFit/>
          </a:bodyPr>
          <a:lstStyle/>
          <a:p>
            <a:r>
              <a:rPr lang="fr-FR" sz="2200" dirty="0">
                <a:solidFill>
                  <a:srgbClr val="002060"/>
                </a:solidFill>
              </a:rPr>
              <a:t>Léa et Sophie commencent un stage dans une entreprise locale. Elles ne sont pas contentes ! Elle trouvent le monde du travail très difficile. </a:t>
            </a:r>
          </a:p>
          <a:p>
            <a:pPr marL="342900" indent="-342900">
              <a:lnSpc>
                <a:spcPct val="150000"/>
              </a:lnSpc>
              <a:buFont typeface="Arial" panose="020B0604020202020204" pitchFamily="34" charset="0"/>
              <a:buChar char="•"/>
            </a:pPr>
            <a:r>
              <a:rPr lang="fr-FR" sz="2200" dirty="0">
                <a:solidFill>
                  <a:srgbClr val="002060"/>
                </a:solidFill>
              </a:rPr>
              <a:t>Partenaire A lit </a:t>
            </a:r>
            <a:r>
              <a:rPr lang="fr-FR" sz="2200" b="1" dirty="0">
                <a:solidFill>
                  <a:srgbClr val="002060"/>
                </a:solidFill>
              </a:rPr>
              <a:t>les phrases (1-4), </a:t>
            </a:r>
            <a:r>
              <a:rPr lang="fr-FR" sz="2200" dirty="0">
                <a:solidFill>
                  <a:srgbClr val="002060"/>
                </a:solidFill>
              </a:rPr>
              <a:t>et Partenaire B </a:t>
            </a:r>
            <a:r>
              <a:rPr lang="fr-FR" sz="2200" b="1" dirty="0">
                <a:solidFill>
                  <a:srgbClr val="002060"/>
                </a:solidFill>
              </a:rPr>
              <a:t>remplit les blancs</a:t>
            </a:r>
            <a:r>
              <a:rPr lang="fr-FR" sz="2200" dirty="0">
                <a:solidFill>
                  <a:srgbClr val="002060"/>
                </a:solidFill>
              </a:rPr>
              <a:t>. </a:t>
            </a:r>
          </a:p>
          <a:p>
            <a:pPr marL="342900" indent="-342900">
              <a:lnSpc>
                <a:spcPct val="150000"/>
              </a:lnSpc>
              <a:buFont typeface="Arial" panose="020B0604020202020204" pitchFamily="34" charset="0"/>
              <a:buChar char="•"/>
            </a:pPr>
            <a:r>
              <a:rPr lang="fr-FR" sz="2200" dirty="0">
                <a:solidFill>
                  <a:srgbClr val="002060"/>
                </a:solidFill>
              </a:rPr>
              <a:t>Après </a:t>
            </a:r>
            <a:r>
              <a:rPr lang="fr-FR" sz="2200" b="1" dirty="0">
                <a:solidFill>
                  <a:srgbClr val="002060"/>
                </a:solidFill>
              </a:rPr>
              <a:t>quatre phrases</a:t>
            </a:r>
            <a:r>
              <a:rPr lang="fr-FR" sz="2200" dirty="0">
                <a:solidFill>
                  <a:srgbClr val="002060"/>
                </a:solidFill>
              </a:rPr>
              <a:t>, les partenaires changent de rôle. </a:t>
            </a:r>
          </a:p>
          <a:p>
            <a:pPr marL="342900" indent="-342900">
              <a:lnSpc>
                <a:spcPct val="150000"/>
              </a:lnSpc>
              <a:buFont typeface="Arial" panose="020B0604020202020204" pitchFamily="34" charset="0"/>
              <a:buChar char="•"/>
            </a:pPr>
            <a:r>
              <a:rPr lang="fr-FR" sz="2200" dirty="0">
                <a:solidFill>
                  <a:srgbClr val="002060"/>
                </a:solidFill>
              </a:rPr>
              <a:t>Partenaire B lit </a:t>
            </a:r>
            <a:r>
              <a:rPr lang="fr-FR" sz="2200" b="1" dirty="0">
                <a:solidFill>
                  <a:srgbClr val="002060"/>
                </a:solidFill>
              </a:rPr>
              <a:t>les phrases (5-8), </a:t>
            </a:r>
            <a:r>
              <a:rPr lang="fr-FR" sz="2200" dirty="0">
                <a:solidFill>
                  <a:srgbClr val="002060"/>
                </a:solidFill>
              </a:rPr>
              <a:t>et Partenaire A </a:t>
            </a:r>
            <a:r>
              <a:rPr lang="fr-FR" sz="2200" b="1" dirty="0">
                <a:solidFill>
                  <a:srgbClr val="002060"/>
                </a:solidFill>
              </a:rPr>
              <a:t>remplit les blancs</a:t>
            </a:r>
            <a:r>
              <a:rPr lang="fr-FR" sz="2200" dirty="0">
                <a:solidFill>
                  <a:srgbClr val="002060"/>
                </a:solidFill>
              </a:rPr>
              <a:t>. </a:t>
            </a:r>
          </a:p>
        </p:txBody>
      </p:sp>
      <p:sp>
        <p:nvSpPr>
          <p:cNvPr id="2" name="Rounded Rectangular Callout 1">
            <a:extLst>
              <a:ext uri="{FF2B5EF4-FFF2-40B4-BE49-F238E27FC236}">
                <a16:creationId xmlns:a16="http://schemas.microsoft.com/office/drawing/2014/main" id="{09D6D55E-EE52-AB45-A00E-517CB306DF1B}"/>
              </a:ext>
            </a:extLst>
          </p:cNvPr>
          <p:cNvSpPr/>
          <p:nvPr/>
        </p:nvSpPr>
        <p:spPr>
          <a:xfrm>
            <a:off x="2149853" y="3994484"/>
            <a:ext cx="2434827" cy="1459832"/>
          </a:xfrm>
          <a:prstGeom prst="wedgeRoundRectCallout">
            <a:avLst>
              <a:gd name="adj1" fmla="val -59924"/>
              <a:gd name="adj2" fmla="val -24456"/>
              <a:gd name="adj3" fmla="val 16667"/>
            </a:avLst>
          </a:prstGeom>
          <a:solidFill>
            <a:srgbClr val="0055A5"/>
          </a:solidFill>
          <a:ln>
            <a:solidFill>
              <a:srgbClr val="E65D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Nous ne </a:t>
            </a:r>
            <a:r>
              <a:rPr lang="en-US" sz="2800" dirty="0" err="1"/>
              <a:t>voulons</a:t>
            </a:r>
            <a:r>
              <a:rPr lang="en-US" sz="2800" dirty="0"/>
              <a:t> pas </a:t>
            </a:r>
            <a:r>
              <a:rPr lang="en-US" sz="2800" dirty="0" err="1"/>
              <a:t>étudier</a:t>
            </a:r>
            <a:r>
              <a:rPr lang="en-US" sz="2800" dirty="0"/>
              <a:t>. </a:t>
            </a:r>
          </a:p>
        </p:txBody>
      </p:sp>
      <p:sp>
        <p:nvSpPr>
          <p:cNvPr id="3" name="TextBox 2">
            <a:extLst>
              <a:ext uri="{FF2B5EF4-FFF2-40B4-BE49-F238E27FC236}">
                <a16:creationId xmlns:a16="http://schemas.microsoft.com/office/drawing/2014/main" id="{6DC37C37-4540-904B-A4F5-6D068B84AFB3}"/>
              </a:ext>
            </a:extLst>
          </p:cNvPr>
          <p:cNvSpPr txBox="1"/>
          <p:nvPr/>
        </p:nvSpPr>
        <p:spPr>
          <a:xfrm>
            <a:off x="5603875" y="4908885"/>
            <a:ext cx="5374106" cy="523220"/>
          </a:xfrm>
          <a:prstGeom prst="rect">
            <a:avLst/>
          </a:prstGeom>
          <a:noFill/>
        </p:spPr>
        <p:txBody>
          <a:bodyPr wrap="square" rtlCol="0">
            <a:spAutoFit/>
          </a:bodyPr>
          <a:lstStyle/>
          <a:p>
            <a:pPr algn="l"/>
            <a:r>
              <a:rPr lang="en-US" sz="2800" b="1" dirty="0">
                <a:solidFill>
                  <a:srgbClr val="002060"/>
                </a:solidFill>
              </a:rPr>
              <a:t>N__s ne v__</a:t>
            </a:r>
            <a:r>
              <a:rPr lang="en-US" sz="2800" b="1" dirty="0" err="1">
                <a:solidFill>
                  <a:srgbClr val="002060"/>
                </a:solidFill>
              </a:rPr>
              <a:t>lons</a:t>
            </a:r>
            <a:r>
              <a:rPr lang="en-US" sz="2800" b="1" dirty="0">
                <a:solidFill>
                  <a:srgbClr val="002060"/>
                </a:solidFill>
              </a:rPr>
              <a:t> pas </a:t>
            </a:r>
            <a:r>
              <a:rPr lang="en-US" sz="2800" b="1" dirty="0" err="1">
                <a:solidFill>
                  <a:srgbClr val="002060"/>
                </a:solidFill>
              </a:rPr>
              <a:t>ét</a:t>
            </a:r>
            <a:r>
              <a:rPr lang="en-US" sz="2800" b="1" dirty="0">
                <a:solidFill>
                  <a:srgbClr val="002060"/>
                </a:solidFill>
              </a:rPr>
              <a:t>__</a:t>
            </a:r>
            <a:r>
              <a:rPr lang="en-US" sz="2800" b="1" dirty="0" err="1">
                <a:solidFill>
                  <a:srgbClr val="002060"/>
                </a:solidFill>
              </a:rPr>
              <a:t>dier</a:t>
            </a:r>
            <a:r>
              <a:rPr lang="en-US" sz="2800" b="1" dirty="0">
                <a:solidFill>
                  <a:srgbClr val="002060"/>
                </a:solidFill>
              </a:rPr>
              <a:t>.</a:t>
            </a:r>
          </a:p>
        </p:txBody>
      </p:sp>
      <p:sp>
        <p:nvSpPr>
          <p:cNvPr id="5" name="TextBox 4">
            <a:extLst>
              <a:ext uri="{FF2B5EF4-FFF2-40B4-BE49-F238E27FC236}">
                <a16:creationId xmlns:a16="http://schemas.microsoft.com/office/drawing/2014/main" id="{15A91933-579B-1B4F-869B-36163C540B46}"/>
              </a:ext>
            </a:extLst>
          </p:cNvPr>
          <p:cNvSpPr txBox="1"/>
          <p:nvPr/>
        </p:nvSpPr>
        <p:spPr>
          <a:xfrm>
            <a:off x="2632692" y="5593847"/>
            <a:ext cx="1568058" cy="461665"/>
          </a:xfrm>
          <a:prstGeom prst="rect">
            <a:avLst/>
          </a:prstGeom>
          <a:noFill/>
        </p:spPr>
        <p:txBody>
          <a:bodyPr wrap="none" rtlCol="0">
            <a:spAutoFit/>
          </a:bodyPr>
          <a:lstStyle/>
          <a:p>
            <a:pPr algn="l"/>
            <a:r>
              <a:rPr lang="en-US" sz="2400" b="1" dirty="0">
                <a:solidFill>
                  <a:srgbClr val="EF6259"/>
                </a:solidFill>
              </a:rPr>
              <a:t>Partner A</a:t>
            </a:r>
          </a:p>
        </p:txBody>
      </p:sp>
      <p:sp>
        <p:nvSpPr>
          <p:cNvPr id="9" name="TextBox 8">
            <a:extLst>
              <a:ext uri="{FF2B5EF4-FFF2-40B4-BE49-F238E27FC236}">
                <a16:creationId xmlns:a16="http://schemas.microsoft.com/office/drawing/2014/main" id="{7C3BC0E4-66B9-514B-81C0-CFDF0ABDA49B}"/>
              </a:ext>
            </a:extLst>
          </p:cNvPr>
          <p:cNvSpPr txBox="1"/>
          <p:nvPr/>
        </p:nvSpPr>
        <p:spPr>
          <a:xfrm>
            <a:off x="7327041" y="5593847"/>
            <a:ext cx="1495922" cy="461665"/>
          </a:xfrm>
          <a:prstGeom prst="rect">
            <a:avLst/>
          </a:prstGeom>
          <a:noFill/>
        </p:spPr>
        <p:txBody>
          <a:bodyPr wrap="none" rtlCol="0">
            <a:spAutoFit/>
          </a:bodyPr>
          <a:lstStyle/>
          <a:p>
            <a:pPr algn="l"/>
            <a:r>
              <a:rPr lang="en-US" sz="2400" b="1" dirty="0">
                <a:solidFill>
                  <a:srgbClr val="EF6259"/>
                </a:solidFill>
              </a:rPr>
              <a:t>Partner B</a:t>
            </a:r>
          </a:p>
        </p:txBody>
      </p:sp>
      <p:pic>
        <p:nvPicPr>
          <p:cNvPr id="11" name="Picture 10" descr="Icon&#10;&#10;Description automatically generated">
            <a:extLst>
              <a:ext uri="{FF2B5EF4-FFF2-40B4-BE49-F238E27FC236}">
                <a16:creationId xmlns:a16="http://schemas.microsoft.com/office/drawing/2014/main" id="{3998FD3D-A820-7C4B-8AD4-A5FE3DE23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6853" y="3534113"/>
            <a:ext cx="1536726" cy="1536726"/>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5B91AFD0-7EDC-7A4F-A493-8D73C40E1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721" y="2844104"/>
            <a:ext cx="3211408" cy="3211408"/>
          </a:xfrm>
          <a:prstGeom prst="rect">
            <a:avLst/>
          </a:prstGeom>
        </p:spPr>
      </p:pic>
    </p:spTree>
    <p:extLst>
      <p:ext uri="{BB962C8B-B14F-4D97-AF65-F5344CB8AC3E}">
        <p14:creationId xmlns:p14="http://schemas.microsoft.com/office/powerpoint/2010/main" val="319156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0020"/>
            <a:ext cx="10515600" cy="1325563"/>
          </a:xfrm>
        </p:spPr>
        <p:txBody>
          <a:bodyPr>
            <a:normAutofit fontScale="90000"/>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44678" cy="647577"/>
          </a:xfrm>
        </p:spPr>
        <p:txBody>
          <a:bodyPr>
            <a:noAutofit/>
          </a:bodyPr>
          <a:lstStyle/>
          <a:p>
            <a:r>
              <a:rPr lang="en-GB" sz="2800" b="1" dirty="0" err="1">
                <a:solidFill>
                  <a:schemeClr val="bg1"/>
                </a:solidFill>
              </a:rPr>
              <a:t>Léa</a:t>
            </a:r>
            <a:r>
              <a:rPr lang="en-GB" sz="2800" b="1" dirty="0">
                <a:solidFill>
                  <a:schemeClr val="bg1"/>
                </a:solidFill>
              </a:rPr>
              <a:t> </a:t>
            </a:r>
            <a:r>
              <a:rPr lang="en-GB" sz="2800" b="1" dirty="0" err="1">
                <a:solidFill>
                  <a:schemeClr val="bg1"/>
                </a:solidFill>
              </a:rPr>
              <a:t>est</a:t>
            </a:r>
            <a:r>
              <a:rPr lang="en-GB" sz="2800" b="1" dirty="0">
                <a:solidFill>
                  <a:schemeClr val="bg1"/>
                </a:solidFill>
              </a:rPr>
              <a:t> triste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26C92CFF-5FD8-B34C-A289-485911242368}"/>
              </a:ext>
            </a:extLst>
          </p:cNvPr>
          <p:cNvGraphicFramePr>
            <a:graphicFrameLocks noGrp="1"/>
          </p:cNvGraphicFramePr>
          <p:nvPr>
            <p:extLst>
              <p:ext uri="{D42A27DB-BD31-4B8C-83A1-F6EECF244321}">
                <p14:modId xmlns:p14="http://schemas.microsoft.com/office/powerpoint/2010/main" val="2339159730"/>
              </p:ext>
            </p:extLst>
          </p:nvPr>
        </p:nvGraphicFramePr>
        <p:xfrm>
          <a:off x="452582" y="1493390"/>
          <a:ext cx="11457338" cy="4365338"/>
        </p:xfrm>
        <a:graphic>
          <a:graphicData uri="http://schemas.openxmlformats.org/drawingml/2006/table">
            <a:tbl>
              <a:tblPr firstRow="1" bandRow="1">
                <a:tableStyleId>{5940675A-B579-460E-94D1-54222C63F5DA}</a:tableStyleId>
              </a:tblPr>
              <a:tblGrid>
                <a:gridCol w="5728669">
                  <a:extLst>
                    <a:ext uri="{9D8B030D-6E8A-4147-A177-3AD203B41FA5}">
                      <a16:colId xmlns:a16="http://schemas.microsoft.com/office/drawing/2014/main" val="3197104978"/>
                    </a:ext>
                  </a:extLst>
                </a:gridCol>
                <a:gridCol w="5728669">
                  <a:extLst>
                    <a:ext uri="{9D8B030D-6E8A-4147-A177-3AD203B41FA5}">
                      <a16:colId xmlns:a16="http://schemas.microsoft.com/office/drawing/2014/main" val="3796309085"/>
                    </a:ext>
                  </a:extLst>
                </a:gridCol>
              </a:tblGrid>
              <a:tr h="2189789">
                <a:tc>
                  <a:txBody>
                    <a:bodyPr/>
                    <a:lstStyle/>
                    <a:p>
                      <a:r>
                        <a:rPr lang="fr-FR" sz="1600" noProof="0" dirty="0">
                          <a:solidFill>
                            <a:srgbClr val="002060"/>
                          </a:solidFill>
                        </a:rPr>
                        <a:t>Partenaire A:</a:t>
                      </a:r>
                    </a:p>
                    <a:p>
                      <a:pPr marL="457200" indent="-457200">
                        <a:buAutoNum type="arabicPeriod"/>
                      </a:pPr>
                      <a:r>
                        <a:rPr lang="fr-FR" sz="1600" noProof="0" dirty="0">
                          <a:solidFill>
                            <a:srgbClr val="002060"/>
                          </a:solidFill>
                        </a:rPr>
                        <a:t>Nous nous disputons tout le temps.</a:t>
                      </a:r>
                    </a:p>
                    <a:p>
                      <a:pPr marL="457200" indent="-457200">
                        <a:buAutoNum type="arabicPeriod"/>
                      </a:pPr>
                      <a:r>
                        <a:rPr lang="fr-FR" sz="1600" noProof="0" dirty="0">
                          <a:solidFill>
                            <a:srgbClr val="002060"/>
                          </a:solidFill>
                        </a:rPr>
                        <a:t>Un collègue nous accuse de lutter. </a:t>
                      </a:r>
                    </a:p>
                    <a:p>
                      <a:pPr marL="457200" indent="-457200">
                        <a:buAutoNum type="arabicPeriod"/>
                      </a:pPr>
                      <a:r>
                        <a:rPr lang="fr-FR" sz="1600" noProof="0" dirty="0">
                          <a:solidFill>
                            <a:srgbClr val="002060"/>
                          </a:solidFill>
                        </a:rPr>
                        <a:t>Tous les adultes nous excluent au boulot. </a:t>
                      </a:r>
                    </a:p>
                    <a:p>
                      <a:pPr marL="457200" indent="-457200">
                        <a:buAutoNum type="arabicPeriod"/>
                      </a:pPr>
                      <a:r>
                        <a:rPr lang="fr-FR" sz="1600" noProof="0" dirty="0">
                          <a:solidFill>
                            <a:srgbClr val="002060"/>
                          </a:solidFill>
                        </a:rPr>
                        <a:t>Il n’y a personne p__r n__s enc__rager.</a:t>
                      </a:r>
                    </a:p>
                    <a:p>
                      <a:pPr marL="457200" indent="-457200">
                        <a:buAutoNum type="arabicPeriod"/>
                      </a:pPr>
                      <a:r>
                        <a:rPr lang="fr-FR" sz="1600" noProof="0" dirty="0" err="1">
                          <a:solidFill>
                            <a:srgbClr val="002060"/>
                          </a:solidFill>
                        </a:rPr>
                        <a:t>T</a:t>
                      </a:r>
                      <a:r>
                        <a:rPr lang="fr-FR" sz="1600" noProof="0" dirty="0">
                          <a:solidFill>
                            <a:srgbClr val="002060"/>
                          </a:solidFill>
                        </a:rPr>
                        <a:t>__</a:t>
                      </a:r>
                      <a:r>
                        <a:rPr lang="fr-FR" sz="1600" noProof="0" dirty="0" err="1">
                          <a:solidFill>
                            <a:srgbClr val="002060"/>
                          </a:solidFill>
                        </a:rPr>
                        <a:t>t</a:t>
                      </a:r>
                      <a:r>
                        <a:rPr lang="fr-FR" sz="1600" noProof="0" dirty="0">
                          <a:solidFill>
                            <a:srgbClr val="002060"/>
                          </a:solidFill>
                        </a:rPr>
                        <a:t> le monde </a:t>
                      </a:r>
                      <a:r>
                        <a:rPr lang="fr-FR" sz="1600" noProof="0" dirty="0" err="1">
                          <a:solidFill>
                            <a:srgbClr val="002060"/>
                          </a:solidFill>
                        </a:rPr>
                        <a:t>ref</a:t>
                      </a:r>
                      <a:r>
                        <a:rPr lang="fr-FR" sz="1600" noProof="0" dirty="0">
                          <a:solidFill>
                            <a:srgbClr val="002060"/>
                          </a:solidFill>
                        </a:rPr>
                        <a:t>__se de </a:t>
                      </a:r>
                      <a:r>
                        <a:rPr lang="fr-FR" sz="1600" noProof="0" dirty="0" err="1">
                          <a:solidFill>
                            <a:srgbClr val="002060"/>
                          </a:solidFill>
                        </a:rPr>
                        <a:t>n__s</a:t>
                      </a:r>
                      <a:r>
                        <a:rPr lang="fr-FR" sz="1600" noProof="0" dirty="0">
                          <a:solidFill>
                            <a:srgbClr val="002060"/>
                          </a:solidFill>
                        </a:rPr>
                        <a:t> </a:t>
                      </a:r>
                      <a:r>
                        <a:rPr lang="fr-FR" sz="1600" noProof="0" dirty="0" err="1">
                          <a:solidFill>
                            <a:srgbClr val="002060"/>
                          </a:solidFill>
                        </a:rPr>
                        <a:t>s__tenir</a:t>
                      </a:r>
                      <a:r>
                        <a:rPr lang="fr-FR" sz="1600" noProof="0" dirty="0">
                          <a:solidFill>
                            <a:srgbClr val="002060"/>
                          </a:solidFill>
                        </a:rPr>
                        <a:t>. </a:t>
                      </a:r>
                    </a:p>
                    <a:p>
                      <a:pPr marL="457200" indent="-457200">
                        <a:buAutoNum type="arabicPeriod"/>
                      </a:pPr>
                      <a:r>
                        <a:rPr lang="fr-FR" sz="1600" noProof="0" dirty="0">
                          <a:solidFill>
                            <a:srgbClr val="002060"/>
                          </a:solidFill>
                        </a:rPr>
                        <a:t>Ce stage n’était pas d__ </a:t>
                      </a:r>
                      <a:r>
                        <a:rPr lang="fr-FR" sz="1600" noProof="0" dirty="0" err="1">
                          <a:solidFill>
                            <a:srgbClr val="002060"/>
                          </a:solidFill>
                        </a:rPr>
                        <a:t>t</a:t>
                      </a:r>
                      <a:r>
                        <a:rPr lang="fr-FR" sz="1600" noProof="0" dirty="0">
                          <a:solidFill>
                            <a:srgbClr val="002060"/>
                          </a:solidFill>
                        </a:rPr>
                        <a:t>__</a:t>
                      </a:r>
                      <a:r>
                        <a:rPr lang="fr-FR" sz="1600" noProof="0" dirty="0" err="1">
                          <a:solidFill>
                            <a:srgbClr val="002060"/>
                          </a:solidFill>
                        </a:rPr>
                        <a:t>t</a:t>
                      </a:r>
                      <a:r>
                        <a:rPr lang="fr-FR" sz="1600" noProof="0" dirty="0">
                          <a:solidFill>
                            <a:srgbClr val="002060"/>
                          </a:solidFill>
                        </a:rPr>
                        <a:t> __</a:t>
                      </a:r>
                      <a:r>
                        <a:rPr lang="fr-FR" sz="1600" noProof="0" dirty="0" err="1">
                          <a:solidFill>
                            <a:srgbClr val="002060"/>
                          </a:solidFill>
                        </a:rPr>
                        <a:t>tile</a:t>
                      </a:r>
                      <a:r>
                        <a:rPr lang="fr-FR" sz="1600" noProof="0" dirty="0">
                          <a:solidFill>
                            <a:srgbClr val="002060"/>
                          </a:solidFill>
                        </a:rPr>
                        <a:t>.  </a:t>
                      </a:r>
                    </a:p>
                  </a:txBody>
                  <a:tcPr/>
                </a:tc>
                <a:tc>
                  <a:txBody>
                    <a:bodyPr/>
                    <a:lstStyle/>
                    <a:p>
                      <a:r>
                        <a:rPr lang="fr-FR" sz="1600" noProof="0" dirty="0">
                          <a:solidFill>
                            <a:srgbClr val="002060"/>
                          </a:solidFill>
                        </a:rPr>
                        <a:t>Partenaire B:</a:t>
                      </a:r>
                    </a:p>
                    <a:p>
                      <a:pPr marL="457200" indent="-457200">
                        <a:buAutoNum type="arabicPeriod"/>
                      </a:pPr>
                      <a:r>
                        <a:rPr lang="fr-FR" sz="1600" noProof="0" dirty="0">
                          <a:solidFill>
                            <a:srgbClr val="002060"/>
                          </a:solidFill>
                        </a:rPr>
                        <a:t>N__s n__s disp__tons t__t le temps.</a:t>
                      </a:r>
                    </a:p>
                    <a:p>
                      <a:pPr marL="457200" indent="-457200">
                        <a:buAutoNum type="arabicPeriod"/>
                      </a:pPr>
                      <a:r>
                        <a:rPr lang="fr-FR" sz="1600" noProof="0" dirty="0">
                          <a:solidFill>
                            <a:srgbClr val="002060"/>
                          </a:solidFill>
                        </a:rPr>
                        <a:t>Un </a:t>
                      </a:r>
                      <a:r>
                        <a:rPr lang="fr-FR" sz="1600" noProof="0" dirty="0" err="1">
                          <a:solidFill>
                            <a:srgbClr val="002060"/>
                          </a:solidFill>
                        </a:rPr>
                        <a:t>collèg</a:t>
                      </a:r>
                      <a:r>
                        <a:rPr lang="fr-FR" sz="1600" noProof="0" dirty="0">
                          <a:solidFill>
                            <a:srgbClr val="002060"/>
                          </a:solidFill>
                        </a:rPr>
                        <a:t>__e </a:t>
                      </a:r>
                      <a:r>
                        <a:rPr lang="fr-FR" sz="1600" noProof="0" dirty="0" err="1">
                          <a:solidFill>
                            <a:srgbClr val="002060"/>
                          </a:solidFill>
                        </a:rPr>
                        <a:t>n__s</a:t>
                      </a:r>
                      <a:r>
                        <a:rPr lang="fr-FR" sz="1600" noProof="0" dirty="0">
                          <a:solidFill>
                            <a:srgbClr val="002060"/>
                          </a:solidFill>
                        </a:rPr>
                        <a:t> </a:t>
                      </a:r>
                      <a:r>
                        <a:rPr lang="fr-FR" sz="1600" noProof="0" dirty="0" err="1">
                          <a:solidFill>
                            <a:srgbClr val="002060"/>
                          </a:solidFill>
                        </a:rPr>
                        <a:t>acc</a:t>
                      </a:r>
                      <a:r>
                        <a:rPr lang="fr-FR" sz="1600" noProof="0" dirty="0">
                          <a:solidFill>
                            <a:srgbClr val="002060"/>
                          </a:solidFill>
                        </a:rPr>
                        <a:t>__se de l__</a:t>
                      </a:r>
                      <a:r>
                        <a:rPr lang="fr-FR" sz="1600" noProof="0" dirty="0" err="1">
                          <a:solidFill>
                            <a:srgbClr val="002060"/>
                          </a:solidFill>
                        </a:rPr>
                        <a:t>tter</a:t>
                      </a:r>
                      <a:r>
                        <a:rPr lang="fr-FR" sz="1600" noProof="0" dirty="0">
                          <a:solidFill>
                            <a:srgbClr val="002060"/>
                          </a:solidFill>
                        </a:rPr>
                        <a:t>. </a:t>
                      </a:r>
                    </a:p>
                    <a:p>
                      <a:pPr marL="457200" indent="-457200">
                        <a:buAutoNum type="arabicPeriod"/>
                      </a:pPr>
                      <a:r>
                        <a:rPr lang="fr-FR" sz="1600" noProof="0" dirty="0" err="1">
                          <a:solidFill>
                            <a:srgbClr val="002060"/>
                          </a:solidFill>
                        </a:rPr>
                        <a:t>T</a:t>
                      </a:r>
                      <a:r>
                        <a:rPr lang="fr-FR" sz="1600" noProof="0" dirty="0">
                          <a:solidFill>
                            <a:srgbClr val="002060"/>
                          </a:solidFill>
                        </a:rPr>
                        <a:t>__s les ad__</a:t>
                      </a:r>
                      <a:r>
                        <a:rPr lang="fr-FR" sz="1600" noProof="0" dirty="0" err="1">
                          <a:solidFill>
                            <a:srgbClr val="002060"/>
                          </a:solidFill>
                        </a:rPr>
                        <a:t>ltes</a:t>
                      </a:r>
                      <a:r>
                        <a:rPr lang="fr-FR" sz="1600" noProof="0" dirty="0">
                          <a:solidFill>
                            <a:srgbClr val="002060"/>
                          </a:solidFill>
                        </a:rPr>
                        <a:t> </a:t>
                      </a:r>
                      <a:r>
                        <a:rPr lang="fr-FR" sz="1600" noProof="0" dirty="0" err="1">
                          <a:solidFill>
                            <a:srgbClr val="002060"/>
                          </a:solidFill>
                        </a:rPr>
                        <a:t>n__s</a:t>
                      </a:r>
                      <a:r>
                        <a:rPr lang="fr-FR" sz="1600" noProof="0" dirty="0">
                          <a:solidFill>
                            <a:srgbClr val="002060"/>
                          </a:solidFill>
                        </a:rPr>
                        <a:t> </a:t>
                      </a:r>
                      <a:r>
                        <a:rPr lang="fr-FR" sz="1600" noProof="0" dirty="0" err="1">
                          <a:solidFill>
                            <a:srgbClr val="002060"/>
                          </a:solidFill>
                        </a:rPr>
                        <a:t>excl</a:t>
                      </a:r>
                      <a:r>
                        <a:rPr lang="fr-FR" sz="1600" noProof="0" dirty="0">
                          <a:solidFill>
                            <a:srgbClr val="002060"/>
                          </a:solidFill>
                        </a:rPr>
                        <a:t>__</a:t>
                      </a:r>
                      <a:r>
                        <a:rPr lang="fr-FR" sz="1600" noProof="0" dirty="0" err="1">
                          <a:solidFill>
                            <a:srgbClr val="002060"/>
                          </a:solidFill>
                        </a:rPr>
                        <a:t>ent</a:t>
                      </a:r>
                      <a:r>
                        <a:rPr lang="fr-FR" sz="1600" noProof="0" dirty="0">
                          <a:solidFill>
                            <a:srgbClr val="002060"/>
                          </a:solidFill>
                        </a:rPr>
                        <a:t> au </a:t>
                      </a:r>
                      <a:r>
                        <a:rPr lang="fr-FR" sz="1600" noProof="0" dirty="0" err="1">
                          <a:solidFill>
                            <a:srgbClr val="002060"/>
                          </a:solidFill>
                        </a:rPr>
                        <a:t>b__lot</a:t>
                      </a:r>
                      <a:r>
                        <a:rPr lang="fr-FR" sz="1600" noProof="0" dirty="0">
                          <a:solidFill>
                            <a:srgbClr val="002060"/>
                          </a:solidFill>
                        </a:rPr>
                        <a:t>. </a:t>
                      </a:r>
                    </a:p>
                    <a:p>
                      <a:pPr marL="457200" indent="-457200">
                        <a:buAutoNum type="arabicPeriod"/>
                      </a:pPr>
                      <a:r>
                        <a:rPr lang="fr-FR" sz="1600" noProof="0" dirty="0">
                          <a:solidFill>
                            <a:srgbClr val="002060"/>
                          </a:solidFill>
                        </a:rPr>
                        <a:t>Il n’y a personne pour nous encourager.</a:t>
                      </a:r>
                    </a:p>
                    <a:p>
                      <a:pPr marL="457200" indent="-457200">
                        <a:buAutoNum type="arabicPeriod"/>
                      </a:pPr>
                      <a:r>
                        <a:rPr lang="fr-FR" sz="1600" noProof="0" dirty="0">
                          <a:solidFill>
                            <a:srgbClr val="002060"/>
                          </a:solidFill>
                        </a:rPr>
                        <a:t>Tout le monde refuse de nous soutenir. </a:t>
                      </a:r>
                    </a:p>
                    <a:p>
                      <a:pPr marL="457200" indent="-457200">
                        <a:buAutoNum type="arabicPeriod"/>
                      </a:pPr>
                      <a:r>
                        <a:rPr lang="fr-FR" sz="1600" noProof="0" dirty="0">
                          <a:solidFill>
                            <a:srgbClr val="002060"/>
                          </a:solidFill>
                        </a:rPr>
                        <a:t>Ce stage n’était pas du tout utile. </a:t>
                      </a:r>
                      <a:endParaRPr lang="en-US" sz="1600" dirty="0">
                        <a:solidFill>
                          <a:srgbClr val="002060"/>
                        </a:solidFill>
                      </a:endParaRPr>
                    </a:p>
                  </a:txBody>
                  <a:tcPr/>
                </a:tc>
                <a:extLst>
                  <a:ext uri="{0D108BD9-81ED-4DB2-BD59-A6C34878D82A}">
                    <a16:rowId xmlns:a16="http://schemas.microsoft.com/office/drawing/2014/main" val="4086933319"/>
                  </a:ext>
                </a:extLst>
              </a:tr>
              <a:tr h="2175549">
                <a:tc>
                  <a:txBody>
                    <a:bodyPr/>
                    <a:lstStyle/>
                    <a:p>
                      <a:r>
                        <a:rPr lang="fr-FR" sz="1600" noProof="0" dirty="0">
                          <a:solidFill>
                            <a:srgbClr val="002060"/>
                          </a:solidFill>
                        </a:rPr>
                        <a:t>Partenaire A:</a:t>
                      </a:r>
                    </a:p>
                    <a:p>
                      <a:pPr marL="457200" indent="-457200">
                        <a:buAutoNum type="arabicPeriod"/>
                      </a:pPr>
                      <a:r>
                        <a:rPr lang="fr-FR" sz="1600" noProof="0" dirty="0">
                          <a:solidFill>
                            <a:srgbClr val="002060"/>
                          </a:solidFill>
                        </a:rPr>
                        <a:t>Nous nous disputons tout le temps.</a:t>
                      </a:r>
                    </a:p>
                    <a:p>
                      <a:pPr marL="457200" indent="-457200">
                        <a:buAutoNum type="arabicPeriod"/>
                      </a:pPr>
                      <a:r>
                        <a:rPr lang="fr-FR" sz="1600" noProof="0" dirty="0">
                          <a:solidFill>
                            <a:srgbClr val="002060"/>
                          </a:solidFill>
                        </a:rPr>
                        <a:t>Un collègue nous accuse de lutter. </a:t>
                      </a:r>
                    </a:p>
                    <a:p>
                      <a:pPr marL="457200" indent="-457200">
                        <a:buAutoNum type="arabicPeriod"/>
                      </a:pPr>
                      <a:r>
                        <a:rPr lang="fr-FR" sz="1600" noProof="0" dirty="0">
                          <a:solidFill>
                            <a:srgbClr val="002060"/>
                          </a:solidFill>
                        </a:rPr>
                        <a:t>Tous les adultes nous excluent au boulot. </a:t>
                      </a:r>
                    </a:p>
                    <a:p>
                      <a:pPr marL="457200" indent="-457200">
                        <a:buAutoNum type="arabicPeriod"/>
                      </a:pPr>
                      <a:r>
                        <a:rPr lang="fr-FR" sz="1600" noProof="0" dirty="0">
                          <a:solidFill>
                            <a:srgbClr val="002060"/>
                          </a:solidFill>
                        </a:rPr>
                        <a:t>Il n’y a personne p__r n__s enc__rager.</a:t>
                      </a:r>
                    </a:p>
                    <a:p>
                      <a:pPr marL="457200" indent="-457200">
                        <a:buAutoNum type="arabicPeriod"/>
                      </a:pPr>
                      <a:r>
                        <a:rPr lang="fr-FR" sz="1600" noProof="0" dirty="0" err="1">
                          <a:solidFill>
                            <a:srgbClr val="002060"/>
                          </a:solidFill>
                        </a:rPr>
                        <a:t>T</a:t>
                      </a:r>
                      <a:r>
                        <a:rPr lang="fr-FR" sz="1600" noProof="0" dirty="0">
                          <a:solidFill>
                            <a:srgbClr val="002060"/>
                          </a:solidFill>
                        </a:rPr>
                        <a:t>__</a:t>
                      </a:r>
                      <a:r>
                        <a:rPr lang="fr-FR" sz="1600" noProof="0" dirty="0" err="1">
                          <a:solidFill>
                            <a:srgbClr val="002060"/>
                          </a:solidFill>
                        </a:rPr>
                        <a:t>t</a:t>
                      </a:r>
                      <a:r>
                        <a:rPr lang="fr-FR" sz="1600" noProof="0" dirty="0">
                          <a:solidFill>
                            <a:srgbClr val="002060"/>
                          </a:solidFill>
                        </a:rPr>
                        <a:t> le monde </a:t>
                      </a:r>
                      <a:r>
                        <a:rPr lang="fr-FR" sz="1600" noProof="0" dirty="0" err="1">
                          <a:solidFill>
                            <a:srgbClr val="002060"/>
                          </a:solidFill>
                        </a:rPr>
                        <a:t>ref</a:t>
                      </a:r>
                      <a:r>
                        <a:rPr lang="fr-FR" sz="1600" noProof="0" dirty="0">
                          <a:solidFill>
                            <a:srgbClr val="002060"/>
                          </a:solidFill>
                        </a:rPr>
                        <a:t>__se de </a:t>
                      </a:r>
                      <a:r>
                        <a:rPr lang="fr-FR" sz="1600" noProof="0" dirty="0" err="1">
                          <a:solidFill>
                            <a:srgbClr val="002060"/>
                          </a:solidFill>
                        </a:rPr>
                        <a:t>n__s</a:t>
                      </a:r>
                      <a:r>
                        <a:rPr lang="fr-FR" sz="1600" noProof="0" dirty="0">
                          <a:solidFill>
                            <a:srgbClr val="002060"/>
                          </a:solidFill>
                        </a:rPr>
                        <a:t> </a:t>
                      </a:r>
                      <a:r>
                        <a:rPr lang="fr-FR" sz="1600" noProof="0" dirty="0" err="1">
                          <a:solidFill>
                            <a:srgbClr val="002060"/>
                          </a:solidFill>
                        </a:rPr>
                        <a:t>s__tenir</a:t>
                      </a:r>
                      <a:r>
                        <a:rPr lang="fr-FR" sz="1600" noProof="0" dirty="0">
                          <a:solidFill>
                            <a:srgbClr val="002060"/>
                          </a:solidFill>
                        </a:rPr>
                        <a:t>. </a:t>
                      </a:r>
                    </a:p>
                    <a:p>
                      <a:pPr marL="457200" indent="-457200">
                        <a:buAutoNum type="arabicPeriod"/>
                      </a:pPr>
                      <a:r>
                        <a:rPr lang="fr-FR" sz="1600" noProof="0" dirty="0">
                          <a:solidFill>
                            <a:srgbClr val="002060"/>
                          </a:solidFill>
                        </a:rPr>
                        <a:t>Ce stage n’était pas d__ </a:t>
                      </a:r>
                      <a:r>
                        <a:rPr lang="fr-FR" sz="1600" noProof="0" dirty="0" err="1">
                          <a:solidFill>
                            <a:srgbClr val="002060"/>
                          </a:solidFill>
                        </a:rPr>
                        <a:t>t</a:t>
                      </a:r>
                      <a:r>
                        <a:rPr lang="fr-FR" sz="1600" noProof="0" dirty="0">
                          <a:solidFill>
                            <a:srgbClr val="002060"/>
                          </a:solidFill>
                        </a:rPr>
                        <a:t>__</a:t>
                      </a:r>
                      <a:r>
                        <a:rPr lang="fr-FR" sz="1600" noProof="0" dirty="0" err="1">
                          <a:solidFill>
                            <a:srgbClr val="002060"/>
                          </a:solidFill>
                        </a:rPr>
                        <a:t>t</a:t>
                      </a:r>
                      <a:r>
                        <a:rPr lang="fr-FR" sz="1600" noProof="0" dirty="0">
                          <a:solidFill>
                            <a:srgbClr val="002060"/>
                          </a:solidFill>
                        </a:rPr>
                        <a:t> __</a:t>
                      </a:r>
                      <a:r>
                        <a:rPr lang="fr-FR" sz="1600" noProof="0" dirty="0" err="1">
                          <a:solidFill>
                            <a:srgbClr val="002060"/>
                          </a:solidFill>
                        </a:rPr>
                        <a:t>tile</a:t>
                      </a:r>
                      <a:r>
                        <a:rPr lang="fr-FR" sz="1600" noProof="0" dirty="0">
                          <a:solidFill>
                            <a:srgbClr val="002060"/>
                          </a:solidFill>
                        </a:rPr>
                        <a:t>.  </a:t>
                      </a:r>
                    </a:p>
                  </a:txBody>
                  <a:tcPr/>
                </a:tc>
                <a:tc>
                  <a:txBody>
                    <a:bodyPr/>
                    <a:lstStyle/>
                    <a:p>
                      <a:r>
                        <a:rPr lang="fr-FR" sz="1600" noProof="0" dirty="0">
                          <a:solidFill>
                            <a:srgbClr val="002060"/>
                          </a:solidFill>
                        </a:rPr>
                        <a:t>Partenaire B:</a:t>
                      </a:r>
                    </a:p>
                    <a:p>
                      <a:pPr marL="457200" indent="-457200">
                        <a:buAutoNum type="arabicPeriod"/>
                      </a:pPr>
                      <a:r>
                        <a:rPr lang="fr-FR" sz="1600" noProof="0" dirty="0">
                          <a:solidFill>
                            <a:srgbClr val="002060"/>
                          </a:solidFill>
                        </a:rPr>
                        <a:t>N__s n__s disp__tons t__t le temps.</a:t>
                      </a:r>
                    </a:p>
                    <a:p>
                      <a:pPr marL="457200" indent="-457200">
                        <a:buAutoNum type="arabicPeriod"/>
                      </a:pPr>
                      <a:r>
                        <a:rPr lang="fr-FR" sz="1600" noProof="0" dirty="0">
                          <a:solidFill>
                            <a:srgbClr val="002060"/>
                          </a:solidFill>
                        </a:rPr>
                        <a:t>Un </a:t>
                      </a:r>
                      <a:r>
                        <a:rPr lang="fr-FR" sz="1600" noProof="0" dirty="0" err="1">
                          <a:solidFill>
                            <a:srgbClr val="002060"/>
                          </a:solidFill>
                        </a:rPr>
                        <a:t>collèg</a:t>
                      </a:r>
                      <a:r>
                        <a:rPr lang="fr-FR" sz="1600" noProof="0" dirty="0">
                          <a:solidFill>
                            <a:srgbClr val="002060"/>
                          </a:solidFill>
                        </a:rPr>
                        <a:t>__e </a:t>
                      </a:r>
                      <a:r>
                        <a:rPr lang="fr-FR" sz="1600" noProof="0" dirty="0" err="1">
                          <a:solidFill>
                            <a:srgbClr val="002060"/>
                          </a:solidFill>
                        </a:rPr>
                        <a:t>n__s</a:t>
                      </a:r>
                      <a:r>
                        <a:rPr lang="fr-FR" sz="1600" noProof="0" dirty="0">
                          <a:solidFill>
                            <a:srgbClr val="002060"/>
                          </a:solidFill>
                        </a:rPr>
                        <a:t> </a:t>
                      </a:r>
                      <a:r>
                        <a:rPr lang="fr-FR" sz="1600" noProof="0" dirty="0" err="1">
                          <a:solidFill>
                            <a:srgbClr val="002060"/>
                          </a:solidFill>
                        </a:rPr>
                        <a:t>acc</a:t>
                      </a:r>
                      <a:r>
                        <a:rPr lang="fr-FR" sz="1600" noProof="0" dirty="0">
                          <a:solidFill>
                            <a:srgbClr val="002060"/>
                          </a:solidFill>
                        </a:rPr>
                        <a:t>__se de l__</a:t>
                      </a:r>
                      <a:r>
                        <a:rPr lang="fr-FR" sz="1600" noProof="0" dirty="0" err="1">
                          <a:solidFill>
                            <a:srgbClr val="002060"/>
                          </a:solidFill>
                        </a:rPr>
                        <a:t>tter</a:t>
                      </a:r>
                      <a:r>
                        <a:rPr lang="fr-FR" sz="1600" noProof="0" dirty="0">
                          <a:solidFill>
                            <a:srgbClr val="002060"/>
                          </a:solidFill>
                        </a:rPr>
                        <a:t>. </a:t>
                      </a:r>
                    </a:p>
                    <a:p>
                      <a:pPr marL="457200" indent="-457200">
                        <a:buAutoNum type="arabicPeriod"/>
                      </a:pPr>
                      <a:r>
                        <a:rPr lang="fr-FR" sz="1600" noProof="0" dirty="0" err="1">
                          <a:solidFill>
                            <a:srgbClr val="002060"/>
                          </a:solidFill>
                        </a:rPr>
                        <a:t>T</a:t>
                      </a:r>
                      <a:r>
                        <a:rPr lang="fr-FR" sz="1600" noProof="0" dirty="0">
                          <a:solidFill>
                            <a:srgbClr val="002060"/>
                          </a:solidFill>
                        </a:rPr>
                        <a:t>__s les ad__</a:t>
                      </a:r>
                      <a:r>
                        <a:rPr lang="fr-FR" sz="1600" noProof="0" dirty="0" err="1">
                          <a:solidFill>
                            <a:srgbClr val="002060"/>
                          </a:solidFill>
                        </a:rPr>
                        <a:t>ltes</a:t>
                      </a:r>
                      <a:r>
                        <a:rPr lang="fr-FR" sz="1600" noProof="0" dirty="0">
                          <a:solidFill>
                            <a:srgbClr val="002060"/>
                          </a:solidFill>
                        </a:rPr>
                        <a:t> </a:t>
                      </a:r>
                      <a:r>
                        <a:rPr lang="fr-FR" sz="1600" noProof="0" dirty="0" err="1">
                          <a:solidFill>
                            <a:srgbClr val="002060"/>
                          </a:solidFill>
                        </a:rPr>
                        <a:t>n__s</a:t>
                      </a:r>
                      <a:r>
                        <a:rPr lang="fr-FR" sz="1600" noProof="0" dirty="0">
                          <a:solidFill>
                            <a:srgbClr val="002060"/>
                          </a:solidFill>
                        </a:rPr>
                        <a:t> </a:t>
                      </a:r>
                      <a:r>
                        <a:rPr lang="fr-FR" sz="1600" noProof="0" dirty="0" err="1">
                          <a:solidFill>
                            <a:srgbClr val="002060"/>
                          </a:solidFill>
                        </a:rPr>
                        <a:t>excl</a:t>
                      </a:r>
                      <a:r>
                        <a:rPr lang="fr-FR" sz="1600" noProof="0" dirty="0">
                          <a:solidFill>
                            <a:srgbClr val="002060"/>
                          </a:solidFill>
                        </a:rPr>
                        <a:t>__</a:t>
                      </a:r>
                      <a:r>
                        <a:rPr lang="fr-FR" sz="1600" noProof="0" dirty="0" err="1">
                          <a:solidFill>
                            <a:srgbClr val="002060"/>
                          </a:solidFill>
                        </a:rPr>
                        <a:t>ent</a:t>
                      </a:r>
                      <a:r>
                        <a:rPr lang="fr-FR" sz="1600" noProof="0" dirty="0">
                          <a:solidFill>
                            <a:srgbClr val="002060"/>
                          </a:solidFill>
                        </a:rPr>
                        <a:t> au </a:t>
                      </a:r>
                      <a:r>
                        <a:rPr lang="fr-FR" sz="1600" noProof="0" dirty="0" err="1">
                          <a:solidFill>
                            <a:srgbClr val="002060"/>
                          </a:solidFill>
                        </a:rPr>
                        <a:t>b__lot</a:t>
                      </a:r>
                      <a:r>
                        <a:rPr lang="fr-FR" sz="1600" noProof="0" dirty="0">
                          <a:solidFill>
                            <a:srgbClr val="002060"/>
                          </a:solidFill>
                        </a:rPr>
                        <a:t>. </a:t>
                      </a:r>
                    </a:p>
                    <a:p>
                      <a:pPr marL="457200" indent="-457200">
                        <a:buAutoNum type="arabicPeriod"/>
                      </a:pPr>
                      <a:r>
                        <a:rPr lang="fr-FR" sz="1600" noProof="0" dirty="0">
                          <a:solidFill>
                            <a:srgbClr val="002060"/>
                          </a:solidFill>
                        </a:rPr>
                        <a:t>Il n’y a personne pour nous encourager.</a:t>
                      </a:r>
                    </a:p>
                    <a:p>
                      <a:pPr marL="457200" indent="-457200">
                        <a:buAutoNum type="arabicPeriod"/>
                      </a:pPr>
                      <a:r>
                        <a:rPr lang="fr-FR" sz="1600" noProof="0" dirty="0">
                          <a:solidFill>
                            <a:srgbClr val="002060"/>
                          </a:solidFill>
                        </a:rPr>
                        <a:t>Tout le monde refuse de nous soutenir. </a:t>
                      </a:r>
                    </a:p>
                    <a:p>
                      <a:pPr marL="457200" indent="-457200">
                        <a:buAutoNum type="arabicPeriod"/>
                      </a:pPr>
                      <a:r>
                        <a:rPr lang="fr-FR" sz="1600" noProof="0" dirty="0">
                          <a:solidFill>
                            <a:srgbClr val="002060"/>
                          </a:solidFill>
                        </a:rPr>
                        <a:t>Ce stage n’était pas du tout utile. </a:t>
                      </a:r>
                      <a:endParaRPr lang="en-US" sz="1600" dirty="0">
                        <a:solidFill>
                          <a:srgbClr val="002060"/>
                        </a:solidFill>
                      </a:endParaRPr>
                    </a:p>
                  </a:txBody>
                  <a:tcPr/>
                </a:tc>
                <a:extLst>
                  <a:ext uri="{0D108BD9-81ED-4DB2-BD59-A6C34878D82A}">
                    <a16:rowId xmlns:a16="http://schemas.microsoft.com/office/drawing/2014/main" val="2347173199"/>
                  </a:ext>
                </a:extLst>
              </a:tr>
            </a:tbl>
          </a:graphicData>
        </a:graphic>
      </p:graphicFrame>
    </p:spTree>
    <p:extLst>
      <p:ext uri="{BB962C8B-B14F-4D97-AF65-F5344CB8AC3E}">
        <p14:creationId xmlns:p14="http://schemas.microsoft.com/office/powerpoint/2010/main" val="886767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99661" cy="647577"/>
          </a:xfrm>
        </p:spPr>
        <p:txBody>
          <a:bodyPr>
            <a:noAutofit/>
          </a:bodyPr>
          <a:lstStyle/>
          <a:p>
            <a:r>
              <a:rPr lang="en-GB" sz="2800" b="1" dirty="0" err="1">
                <a:solidFill>
                  <a:schemeClr val="bg1"/>
                </a:solidFill>
              </a:rPr>
              <a:t>Léa</a:t>
            </a:r>
            <a:r>
              <a:rPr lang="en-GB" sz="2800" b="1" dirty="0">
                <a:solidFill>
                  <a:schemeClr val="bg1"/>
                </a:solidFill>
              </a:rPr>
              <a:t> </a:t>
            </a:r>
            <a:r>
              <a:rPr lang="en-GB" sz="2800" b="1" dirty="0" err="1">
                <a:solidFill>
                  <a:schemeClr val="bg1"/>
                </a:solidFill>
              </a:rPr>
              <a:t>est</a:t>
            </a:r>
            <a:r>
              <a:rPr lang="en-GB" sz="2800" b="1" dirty="0">
                <a:solidFill>
                  <a:schemeClr val="bg1"/>
                </a:solidFill>
              </a:rPr>
              <a:t> triste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AD1765E-5D2E-4947-BA7D-CF776ACFBC5F}"/>
              </a:ext>
            </a:extLst>
          </p:cNvPr>
          <p:cNvSpPr txBox="1"/>
          <p:nvPr/>
        </p:nvSpPr>
        <p:spPr>
          <a:xfrm>
            <a:off x="393700" y="1118385"/>
            <a:ext cx="11516220" cy="3888372"/>
          </a:xfrm>
          <a:prstGeom prst="rect">
            <a:avLst/>
          </a:prstGeom>
          <a:noFill/>
        </p:spPr>
        <p:txBody>
          <a:bodyPr wrap="square" rtlCol="0">
            <a:spAutoFit/>
          </a:bodyPr>
          <a:lstStyle/>
          <a:p>
            <a:pPr lvl="0">
              <a:lnSpc>
                <a:spcPct val="150000"/>
              </a:lnSpc>
              <a:defRPr/>
            </a:pPr>
            <a:r>
              <a:rPr lang="fr-FR" sz="2800" dirty="0">
                <a:solidFill>
                  <a:srgbClr val="002060"/>
                </a:solidFill>
              </a:rPr>
              <a:t>1. 	N</a:t>
            </a:r>
            <a:r>
              <a:rPr lang="fr-FR" sz="2800" b="1" dirty="0">
                <a:solidFill>
                  <a:srgbClr val="002060"/>
                </a:solidFill>
              </a:rPr>
              <a:t>ou</a:t>
            </a:r>
            <a:r>
              <a:rPr lang="fr-FR" sz="2800" dirty="0">
                <a:solidFill>
                  <a:srgbClr val="002060"/>
                </a:solidFill>
              </a:rPr>
              <a:t>s n</a:t>
            </a:r>
            <a:r>
              <a:rPr lang="fr-FR" sz="2800" b="1" dirty="0">
                <a:solidFill>
                  <a:srgbClr val="002060"/>
                </a:solidFill>
              </a:rPr>
              <a:t>ou</a:t>
            </a:r>
            <a:r>
              <a:rPr lang="fr-FR" sz="2800" dirty="0">
                <a:solidFill>
                  <a:srgbClr val="002060"/>
                </a:solidFill>
              </a:rPr>
              <a:t>s disp</a:t>
            </a:r>
            <a:r>
              <a:rPr lang="fr-FR" sz="2800" b="1" dirty="0">
                <a:solidFill>
                  <a:srgbClr val="002060"/>
                </a:solidFill>
              </a:rPr>
              <a:t>u</a:t>
            </a:r>
            <a:r>
              <a:rPr lang="fr-FR" sz="2800" dirty="0">
                <a:solidFill>
                  <a:srgbClr val="002060"/>
                </a:solidFill>
              </a:rPr>
              <a:t>tons t</a:t>
            </a:r>
            <a:r>
              <a:rPr lang="fr-FR" sz="2800" b="1" dirty="0">
                <a:solidFill>
                  <a:srgbClr val="002060"/>
                </a:solidFill>
              </a:rPr>
              <a:t>ou</a:t>
            </a:r>
            <a:r>
              <a:rPr lang="fr-FR" sz="2800" dirty="0">
                <a:solidFill>
                  <a:srgbClr val="002060"/>
                </a:solidFill>
              </a:rPr>
              <a:t>t le temps.</a:t>
            </a:r>
          </a:p>
          <a:p>
            <a:pPr>
              <a:lnSpc>
                <a:spcPct val="150000"/>
              </a:lnSpc>
            </a:pPr>
            <a:r>
              <a:rPr lang="fr-FR" sz="2800" dirty="0">
                <a:solidFill>
                  <a:srgbClr val="002060"/>
                </a:solidFill>
              </a:rPr>
              <a:t>	[</a:t>
            </a:r>
            <a:r>
              <a:rPr lang="fr-FR" sz="2800" dirty="0" err="1">
                <a:solidFill>
                  <a:srgbClr val="002060"/>
                </a:solidFill>
              </a:rPr>
              <a:t>We</a:t>
            </a:r>
            <a:r>
              <a:rPr lang="fr-FR" sz="2800" dirty="0">
                <a:solidFill>
                  <a:srgbClr val="002060"/>
                </a:solidFill>
              </a:rPr>
              <a:t> are </a:t>
            </a:r>
            <a:r>
              <a:rPr lang="fr-FR" sz="2800" dirty="0" err="1">
                <a:solidFill>
                  <a:srgbClr val="002060"/>
                </a:solidFill>
              </a:rPr>
              <a:t>arguing</a:t>
            </a:r>
            <a:r>
              <a:rPr lang="fr-FR" sz="2800" dirty="0">
                <a:solidFill>
                  <a:srgbClr val="002060"/>
                </a:solidFill>
              </a:rPr>
              <a:t> all the time.]</a:t>
            </a:r>
          </a:p>
          <a:p>
            <a:pPr>
              <a:lnSpc>
                <a:spcPct val="150000"/>
              </a:lnSpc>
            </a:pPr>
            <a:r>
              <a:rPr lang="fr-FR" sz="2800" dirty="0">
                <a:solidFill>
                  <a:srgbClr val="002060"/>
                </a:solidFill>
              </a:rPr>
              <a:t>2.	Un collègue n</a:t>
            </a:r>
            <a:r>
              <a:rPr lang="fr-FR" sz="2800" b="1" dirty="0">
                <a:solidFill>
                  <a:srgbClr val="002060"/>
                </a:solidFill>
              </a:rPr>
              <a:t>ou</a:t>
            </a:r>
            <a:r>
              <a:rPr lang="fr-FR" sz="2800" dirty="0">
                <a:solidFill>
                  <a:srgbClr val="002060"/>
                </a:solidFill>
              </a:rPr>
              <a:t>s acc</a:t>
            </a:r>
            <a:r>
              <a:rPr lang="fr-FR" sz="2800" b="1" dirty="0">
                <a:solidFill>
                  <a:srgbClr val="002060"/>
                </a:solidFill>
              </a:rPr>
              <a:t>u</a:t>
            </a:r>
            <a:r>
              <a:rPr lang="fr-FR" sz="2800" dirty="0">
                <a:solidFill>
                  <a:srgbClr val="002060"/>
                </a:solidFill>
              </a:rPr>
              <a:t>se de beauc</a:t>
            </a:r>
            <a:r>
              <a:rPr lang="fr-FR" sz="2800" b="1" dirty="0">
                <a:solidFill>
                  <a:srgbClr val="002060"/>
                </a:solidFill>
              </a:rPr>
              <a:t>ou</a:t>
            </a:r>
            <a:r>
              <a:rPr lang="fr-FR" sz="2800" dirty="0">
                <a:solidFill>
                  <a:srgbClr val="002060"/>
                </a:solidFill>
              </a:rPr>
              <a:t>p de choses st</a:t>
            </a:r>
            <a:r>
              <a:rPr lang="fr-FR" sz="2800" b="1" dirty="0">
                <a:solidFill>
                  <a:srgbClr val="002060"/>
                </a:solidFill>
              </a:rPr>
              <a:t>u</a:t>
            </a:r>
            <a:r>
              <a:rPr lang="fr-FR" sz="2800" dirty="0">
                <a:solidFill>
                  <a:srgbClr val="002060"/>
                </a:solidFill>
              </a:rPr>
              <a:t>pides. </a:t>
            </a:r>
          </a:p>
          <a:p>
            <a:pPr>
              <a:lnSpc>
                <a:spcPct val="150000"/>
              </a:lnSpc>
            </a:pPr>
            <a:r>
              <a:rPr lang="fr-FR" sz="2800" dirty="0">
                <a:solidFill>
                  <a:srgbClr val="002060"/>
                </a:solidFill>
              </a:rPr>
              <a:t>	[A colleague is accusing us of lots of stupid things.]</a:t>
            </a:r>
          </a:p>
          <a:p>
            <a:pPr>
              <a:lnSpc>
                <a:spcPct val="150000"/>
              </a:lnSpc>
            </a:pPr>
            <a:r>
              <a:rPr lang="fr-FR" sz="2800" dirty="0">
                <a:solidFill>
                  <a:srgbClr val="002060"/>
                </a:solidFill>
              </a:rPr>
              <a:t>3. 	T</a:t>
            </a:r>
            <a:r>
              <a:rPr lang="fr-FR" sz="2800" b="1" dirty="0">
                <a:solidFill>
                  <a:srgbClr val="002060"/>
                </a:solidFill>
              </a:rPr>
              <a:t>ou</a:t>
            </a:r>
            <a:r>
              <a:rPr lang="fr-FR" sz="2800" dirty="0">
                <a:solidFill>
                  <a:srgbClr val="002060"/>
                </a:solidFill>
              </a:rPr>
              <a:t>s les ad</a:t>
            </a:r>
            <a:r>
              <a:rPr lang="fr-FR" sz="2800" b="1" dirty="0">
                <a:solidFill>
                  <a:srgbClr val="002060"/>
                </a:solidFill>
              </a:rPr>
              <a:t>u</a:t>
            </a:r>
            <a:r>
              <a:rPr lang="fr-FR" sz="2800" dirty="0">
                <a:solidFill>
                  <a:srgbClr val="002060"/>
                </a:solidFill>
              </a:rPr>
              <a:t>ltes n</a:t>
            </a:r>
            <a:r>
              <a:rPr lang="fr-FR" sz="2800" b="1" dirty="0">
                <a:solidFill>
                  <a:srgbClr val="002060"/>
                </a:solidFill>
              </a:rPr>
              <a:t>ou</a:t>
            </a:r>
            <a:r>
              <a:rPr lang="fr-FR" sz="2800" dirty="0">
                <a:solidFill>
                  <a:srgbClr val="002060"/>
                </a:solidFill>
              </a:rPr>
              <a:t>s excl</a:t>
            </a:r>
            <a:r>
              <a:rPr lang="fr-FR" sz="2800" b="1" dirty="0">
                <a:solidFill>
                  <a:srgbClr val="002060"/>
                </a:solidFill>
              </a:rPr>
              <a:t>u</a:t>
            </a:r>
            <a:r>
              <a:rPr lang="fr-FR" sz="2800" dirty="0">
                <a:solidFill>
                  <a:srgbClr val="002060"/>
                </a:solidFill>
              </a:rPr>
              <a:t>ent au b</a:t>
            </a:r>
            <a:r>
              <a:rPr lang="fr-FR" sz="2800" b="1" dirty="0">
                <a:solidFill>
                  <a:srgbClr val="002060"/>
                </a:solidFill>
              </a:rPr>
              <a:t>ou</a:t>
            </a:r>
            <a:r>
              <a:rPr lang="fr-FR" sz="2800" dirty="0">
                <a:solidFill>
                  <a:srgbClr val="002060"/>
                </a:solidFill>
              </a:rPr>
              <a:t>lot. </a:t>
            </a:r>
          </a:p>
          <a:p>
            <a:pPr>
              <a:lnSpc>
                <a:spcPct val="150000"/>
              </a:lnSpc>
            </a:pPr>
            <a:r>
              <a:rPr lang="fr-FR" sz="2800" dirty="0">
                <a:solidFill>
                  <a:srgbClr val="002060"/>
                </a:solidFill>
              </a:rPr>
              <a:t>	[All the </a:t>
            </a:r>
            <a:r>
              <a:rPr lang="fr-FR" sz="2800" dirty="0" err="1">
                <a:solidFill>
                  <a:srgbClr val="002060"/>
                </a:solidFill>
              </a:rPr>
              <a:t>adults</a:t>
            </a:r>
            <a:r>
              <a:rPr lang="fr-FR" sz="2800" dirty="0">
                <a:solidFill>
                  <a:srgbClr val="002060"/>
                </a:solidFill>
              </a:rPr>
              <a:t> are </a:t>
            </a:r>
            <a:r>
              <a:rPr lang="fr-FR" sz="2800" dirty="0" err="1">
                <a:solidFill>
                  <a:srgbClr val="002060"/>
                </a:solidFill>
              </a:rPr>
              <a:t>excluding</a:t>
            </a:r>
            <a:r>
              <a:rPr lang="fr-FR" sz="2800" dirty="0">
                <a:solidFill>
                  <a:srgbClr val="002060"/>
                </a:solidFill>
              </a:rPr>
              <a:t> us at </a:t>
            </a:r>
            <a:r>
              <a:rPr lang="fr-FR" sz="2800" dirty="0" err="1">
                <a:solidFill>
                  <a:srgbClr val="002060"/>
                </a:solidFill>
              </a:rPr>
              <a:t>work</a:t>
            </a:r>
            <a:r>
              <a:rPr lang="fr-FR" sz="2800" dirty="0">
                <a:solidFill>
                  <a:srgbClr val="002060"/>
                </a:solidFill>
              </a:rPr>
              <a:t>.]</a:t>
            </a:r>
          </a:p>
        </p:txBody>
      </p:sp>
      <p:sp>
        <p:nvSpPr>
          <p:cNvPr id="9" name="Rectangle 8">
            <a:hlinkClick r:id="" action="ppaction://noaction">
              <a:snd r:embed="rId3" name="1 nous ne nous souvenons pas.wav"/>
            </a:hlinkClick>
            <a:extLst>
              <a:ext uri="{FF2B5EF4-FFF2-40B4-BE49-F238E27FC236}">
                <a16:creationId xmlns:a16="http://schemas.microsoft.com/office/drawing/2014/main" id="{B373D02C-AF80-C045-A76C-6ED14F0365CC}"/>
              </a:ext>
            </a:extLst>
          </p:cNvPr>
          <p:cNvSpPr/>
          <p:nvPr/>
        </p:nvSpPr>
        <p:spPr>
          <a:xfrm>
            <a:off x="-2757463" y="1470727"/>
            <a:ext cx="441678" cy="3959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4" name="2 nous nous disputons.wav"/>
            </a:hlinkClick>
            <a:extLst>
              <a:ext uri="{FF2B5EF4-FFF2-40B4-BE49-F238E27FC236}">
                <a16:creationId xmlns:a16="http://schemas.microsoft.com/office/drawing/2014/main" id="{7C94CB27-912C-1C46-9008-CC63322CCABA}"/>
              </a:ext>
            </a:extLst>
          </p:cNvPr>
          <p:cNvSpPr/>
          <p:nvPr/>
        </p:nvSpPr>
        <p:spPr>
          <a:xfrm>
            <a:off x="315600" y="1330050"/>
            <a:ext cx="441678" cy="3959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5" name="9.1.1.4_slide21.wav"/>
            </a:hlinkClick>
            <a:extLst>
              <a:ext uri="{FF2B5EF4-FFF2-40B4-BE49-F238E27FC236}">
                <a16:creationId xmlns:a16="http://schemas.microsoft.com/office/drawing/2014/main" id="{9F263F62-F286-8B4A-8191-5D2CF2CCAE30}"/>
              </a:ext>
            </a:extLst>
          </p:cNvPr>
          <p:cNvSpPr/>
          <p:nvPr/>
        </p:nvSpPr>
        <p:spPr>
          <a:xfrm>
            <a:off x="315600" y="2599387"/>
            <a:ext cx="441678" cy="3959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6" name="4 tous les adultes.wav"/>
            </a:hlinkClick>
            <a:extLst>
              <a:ext uri="{FF2B5EF4-FFF2-40B4-BE49-F238E27FC236}">
                <a16:creationId xmlns:a16="http://schemas.microsoft.com/office/drawing/2014/main" id="{97B721C4-037D-DF42-BFD7-64C837212157}"/>
              </a:ext>
            </a:extLst>
          </p:cNvPr>
          <p:cNvSpPr/>
          <p:nvPr/>
        </p:nvSpPr>
        <p:spPr>
          <a:xfrm>
            <a:off x="315600" y="3827524"/>
            <a:ext cx="441678" cy="3959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F0302020204030204"/>
              </a:rPr>
              <a:t>3</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99827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6065"/>
            <a:ext cx="3022169" cy="647577"/>
          </a:xfrm>
        </p:spPr>
        <p:txBody>
          <a:bodyPr>
            <a:noAutofit/>
          </a:bodyPr>
          <a:lstStyle/>
          <a:p>
            <a:r>
              <a:rPr lang="en-GB" sz="2800" b="1" dirty="0" err="1">
                <a:solidFill>
                  <a:schemeClr val="bg1"/>
                </a:solidFill>
              </a:rPr>
              <a:t>Léa</a:t>
            </a:r>
            <a:r>
              <a:rPr lang="en-GB" sz="2800" b="1" dirty="0">
                <a:solidFill>
                  <a:schemeClr val="bg1"/>
                </a:solidFill>
              </a:rPr>
              <a:t> </a:t>
            </a:r>
            <a:r>
              <a:rPr lang="en-GB" sz="2800" b="1" dirty="0" err="1">
                <a:solidFill>
                  <a:schemeClr val="bg1"/>
                </a:solidFill>
              </a:rPr>
              <a:t>est</a:t>
            </a:r>
            <a:r>
              <a:rPr lang="en-GB" sz="2800" b="1" dirty="0">
                <a:solidFill>
                  <a:schemeClr val="bg1"/>
                </a:solidFill>
              </a:rPr>
              <a:t> triste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AD1765E-5D2E-4947-BA7D-CF776ACFBC5F}"/>
              </a:ext>
            </a:extLst>
          </p:cNvPr>
          <p:cNvSpPr txBox="1"/>
          <p:nvPr/>
        </p:nvSpPr>
        <p:spPr>
          <a:xfrm>
            <a:off x="393700" y="1135399"/>
            <a:ext cx="8141972" cy="3888372"/>
          </a:xfrm>
          <a:prstGeom prst="rect">
            <a:avLst/>
          </a:prstGeom>
          <a:noFill/>
        </p:spPr>
        <p:txBody>
          <a:bodyPr wrap="none" rtlCol="0">
            <a:spAutoFit/>
          </a:bodyPr>
          <a:lstStyle/>
          <a:p>
            <a:pPr>
              <a:lnSpc>
                <a:spcPct val="150000"/>
              </a:lnSpc>
            </a:pPr>
            <a:r>
              <a:rPr lang="fr-FR" sz="2800" dirty="0">
                <a:solidFill>
                  <a:srgbClr val="002060"/>
                </a:solidFill>
              </a:rPr>
              <a:t>4.	Il n’y a personne p</a:t>
            </a:r>
            <a:r>
              <a:rPr lang="fr-FR" sz="2800" b="1" dirty="0">
                <a:solidFill>
                  <a:srgbClr val="002060"/>
                </a:solidFill>
              </a:rPr>
              <a:t>ou</a:t>
            </a:r>
            <a:r>
              <a:rPr lang="fr-FR" sz="2800" dirty="0">
                <a:solidFill>
                  <a:srgbClr val="002060"/>
                </a:solidFill>
              </a:rPr>
              <a:t>r n</a:t>
            </a:r>
            <a:r>
              <a:rPr lang="fr-FR" sz="2800" b="1" dirty="0">
                <a:solidFill>
                  <a:srgbClr val="002060"/>
                </a:solidFill>
              </a:rPr>
              <a:t>ou</a:t>
            </a:r>
            <a:r>
              <a:rPr lang="fr-FR" sz="2800" dirty="0">
                <a:solidFill>
                  <a:srgbClr val="002060"/>
                </a:solidFill>
              </a:rPr>
              <a:t>s enc</a:t>
            </a:r>
            <a:r>
              <a:rPr lang="fr-FR" sz="2800" b="1" dirty="0">
                <a:solidFill>
                  <a:srgbClr val="002060"/>
                </a:solidFill>
              </a:rPr>
              <a:t>ou</a:t>
            </a:r>
            <a:r>
              <a:rPr lang="fr-FR" sz="2800" dirty="0">
                <a:solidFill>
                  <a:srgbClr val="002060"/>
                </a:solidFill>
              </a:rPr>
              <a:t>rager. </a:t>
            </a:r>
          </a:p>
          <a:p>
            <a:pPr>
              <a:lnSpc>
                <a:spcPct val="150000"/>
              </a:lnSpc>
            </a:pPr>
            <a:r>
              <a:rPr lang="fr-FR" sz="2800" dirty="0">
                <a:solidFill>
                  <a:srgbClr val="002060"/>
                </a:solidFill>
              </a:rPr>
              <a:t>	[There </a:t>
            </a:r>
            <a:r>
              <a:rPr lang="fr-FR" sz="2800" dirty="0" err="1">
                <a:solidFill>
                  <a:srgbClr val="002060"/>
                </a:solidFill>
              </a:rPr>
              <a:t>isn’t</a:t>
            </a:r>
            <a:r>
              <a:rPr lang="fr-FR" sz="2800" dirty="0">
                <a:solidFill>
                  <a:srgbClr val="002060"/>
                </a:solidFill>
              </a:rPr>
              <a:t> </a:t>
            </a:r>
            <a:r>
              <a:rPr lang="fr-FR" sz="2800" dirty="0" err="1">
                <a:solidFill>
                  <a:srgbClr val="002060"/>
                </a:solidFill>
              </a:rPr>
              <a:t>anyone</a:t>
            </a:r>
            <a:r>
              <a:rPr lang="fr-FR" sz="2800" dirty="0">
                <a:solidFill>
                  <a:srgbClr val="002060"/>
                </a:solidFill>
              </a:rPr>
              <a:t> to encourage us.]</a:t>
            </a:r>
          </a:p>
          <a:p>
            <a:pPr>
              <a:lnSpc>
                <a:spcPct val="150000"/>
              </a:lnSpc>
            </a:pPr>
            <a:r>
              <a:rPr lang="fr-FR" sz="2800" dirty="0">
                <a:solidFill>
                  <a:srgbClr val="002060"/>
                </a:solidFill>
              </a:rPr>
              <a:t>5.	T</a:t>
            </a:r>
            <a:r>
              <a:rPr lang="fr-FR" sz="2800" b="1" dirty="0">
                <a:solidFill>
                  <a:srgbClr val="002060"/>
                </a:solidFill>
              </a:rPr>
              <a:t>ou</a:t>
            </a:r>
            <a:r>
              <a:rPr lang="fr-FR" sz="2800" dirty="0">
                <a:solidFill>
                  <a:srgbClr val="002060"/>
                </a:solidFill>
              </a:rPr>
              <a:t>t le monde ref</a:t>
            </a:r>
            <a:r>
              <a:rPr lang="fr-FR" sz="2800" b="1" dirty="0">
                <a:solidFill>
                  <a:srgbClr val="002060"/>
                </a:solidFill>
              </a:rPr>
              <a:t>u</a:t>
            </a:r>
            <a:r>
              <a:rPr lang="fr-FR" sz="2800" dirty="0">
                <a:solidFill>
                  <a:srgbClr val="002060"/>
                </a:solidFill>
              </a:rPr>
              <a:t>se de n</a:t>
            </a:r>
            <a:r>
              <a:rPr lang="fr-FR" sz="2800" b="1" dirty="0">
                <a:solidFill>
                  <a:srgbClr val="002060"/>
                </a:solidFill>
              </a:rPr>
              <a:t>ou</a:t>
            </a:r>
            <a:r>
              <a:rPr lang="fr-FR" sz="2800" dirty="0">
                <a:solidFill>
                  <a:srgbClr val="002060"/>
                </a:solidFill>
              </a:rPr>
              <a:t>s s</a:t>
            </a:r>
            <a:r>
              <a:rPr lang="fr-FR" sz="2800" b="1" dirty="0">
                <a:solidFill>
                  <a:srgbClr val="002060"/>
                </a:solidFill>
              </a:rPr>
              <a:t>ou</a:t>
            </a:r>
            <a:r>
              <a:rPr lang="fr-FR" sz="2800" dirty="0">
                <a:solidFill>
                  <a:srgbClr val="002060"/>
                </a:solidFill>
              </a:rPr>
              <a:t>tenir. </a:t>
            </a:r>
          </a:p>
          <a:p>
            <a:pPr>
              <a:lnSpc>
                <a:spcPct val="150000"/>
              </a:lnSpc>
            </a:pPr>
            <a:r>
              <a:rPr lang="fr-FR" sz="2800" dirty="0">
                <a:solidFill>
                  <a:srgbClr val="002060"/>
                </a:solidFill>
              </a:rPr>
              <a:t>	[</a:t>
            </a:r>
            <a:r>
              <a:rPr lang="fr-FR" sz="2800" dirty="0" err="1">
                <a:solidFill>
                  <a:srgbClr val="002060"/>
                </a:solidFill>
              </a:rPr>
              <a:t>Everyone</a:t>
            </a:r>
            <a:r>
              <a:rPr lang="fr-FR" sz="2800" dirty="0">
                <a:solidFill>
                  <a:srgbClr val="002060"/>
                </a:solidFill>
              </a:rPr>
              <a:t> refuses to support us.]</a:t>
            </a:r>
          </a:p>
          <a:p>
            <a:pPr>
              <a:lnSpc>
                <a:spcPct val="150000"/>
              </a:lnSpc>
            </a:pPr>
            <a:r>
              <a:rPr lang="fr-FR" sz="2800" dirty="0">
                <a:solidFill>
                  <a:srgbClr val="002060"/>
                </a:solidFill>
              </a:rPr>
              <a:t>6.	Ce stage n’est pas d</a:t>
            </a:r>
            <a:r>
              <a:rPr lang="fr-FR" sz="2800" b="1" dirty="0">
                <a:solidFill>
                  <a:srgbClr val="002060"/>
                </a:solidFill>
              </a:rPr>
              <a:t>u</a:t>
            </a:r>
            <a:r>
              <a:rPr lang="fr-FR" sz="2800" dirty="0">
                <a:solidFill>
                  <a:srgbClr val="002060"/>
                </a:solidFill>
              </a:rPr>
              <a:t> t</a:t>
            </a:r>
            <a:r>
              <a:rPr lang="fr-FR" sz="2800" b="1" dirty="0">
                <a:solidFill>
                  <a:srgbClr val="002060"/>
                </a:solidFill>
              </a:rPr>
              <a:t>ou</a:t>
            </a:r>
            <a:r>
              <a:rPr lang="fr-FR" sz="2800" dirty="0">
                <a:solidFill>
                  <a:srgbClr val="002060"/>
                </a:solidFill>
              </a:rPr>
              <a:t>t </a:t>
            </a:r>
            <a:r>
              <a:rPr lang="fr-FR" sz="2800" b="1" dirty="0">
                <a:solidFill>
                  <a:srgbClr val="002060"/>
                </a:solidFill>
              </a:rPr>
              <a:t>u</a:t>
            </a:r>
            <a:r>
              <a:rPr lang="fr-FR" sz="2800" dirty="0">
                <a:solidFill>
                  <a:srgbClr val="002060"/>
                </a:solidFill>
              </a:rPr>
              <a:t>tile.  </a:t>
            </a:r>
          </a:p>
          <a:p>
            <a:pPr>
              <a:lnSpc>
                <a:spcPct val="150000"/>
              </a:lnSpc>
            </a:pPr>
            <a:r>
              <a:rPr lang="fr-FR" sz="2800" dirty="0">
                <a:solidFill>
                  <a:srgbClr val="002060"/>
                </a:solidFill>
              </a:rPr>
              <a:t>	[This </a:t>
            </a:r>
            <a:r>
              <a:rPr lang="fr-FR" sz="2800" dirty="0" err="1">
                <a:solidFill>
                  <a:srgbClr val="002060"/>
                </a:solidFill>
              </a:rPr>
              <a:t>work</a:t>
            </a:r>
            <a:r>
              <a:rPr lang="fr-FR" sz="2800" dirty="0">
                <a:solidFill>
                  <a:srgbClr val="002060"/>
                </a:solidFill>
              </a:rPr>
              <a:t> </a:t>
            </a:r>
            <a:r>
              <a:rPr lang="fr-FR" sz="2800" dirty="0" err="1">
                <a:solidFill>
                  <a:srgbClr val="002060"/>
                </a:solidFill>
              </a:rPr>
              <a:t>experience</a:t>
            </a:r>
            <a:r>
              <a:rPr lang="fr-FR" sz="2800" dirty="0">
                <a:solidFill>
                  <a:srgbClr val="002060"/>
                </a:solidFill>
              </a:rPr>
              <a:t> </a:t>
            </a:r>
            <a:r>
              <a:rPr lang="fr-FR" sz="2800" dirty="0" err="1">
                <a:solidFill>
                  <a:srgbClr val="002060"/>
                </a:solidFill>
              </a:rPr>
              <a:t>isn’t</a:t>
            </a:r>
            <a:r>
              <a:rPr lang="fr-FR" sz="2800" dirty="0">
                <a:solidFill>
                  <a:srgbClr val="002060"/>
                </a:solidFill>
              </a:rPr>
              <a:t> </a:t>
            </a:r>
            <a:r>
              <a:rPr lang="fr-FR" sz="2800" dirty="0" err="1">
                <a:solidFill>
                  <a:srgbClr val="002060"/>
                </a:solidFill>
              </a:rPr>
              <a:t>useful</a:t>
            </a:r>
            <a:r>
              <a:rPr lang="fr-FR" sz="2800" dirty="0">
                <a:solidFill>
                  <a:srgbClr val="002060"/>
                </a:solidFill>
              </a:rPr>
              <a:t> at all.]</a:t>
            </a:r>
          </a:p>
        </p:txBody>
      </p:sp>
      <p:sp>
        <p:nvSpPr>
          <p:cNvPr id="10" name="Rectangle 9">
            <a:hlinkClick r:id="" action="ppaction://noaction">
              <a:snd r:embed="rId3" name="6 il n'y a personne.wav"/>
            </a:hlinkClick>
            <a:extLst>
              <a:ext uri="{FF2B5EF4-FFF2-40B4-BE49-F238E27FC236}">
                <a16:creationId xmlns:a16="http://schemas.microsoft.com/office/drawing/2014/main" id="{DF79D200-A08D-824E-B411-AE6038B071BE}"/>
              </a:ext>
            </a:extLst>
          </p:cNvPr>
          <p:cNvSpPr/>
          <p:nvPr/>
        </p:nvSpPr>
        <p:spPr>
          <a:xfrm>
            <a:off x="393700" y="1329506"/>
            <a:ext cx="441678" cy="3959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F0302020204030204"/>
              </a:rPr>
              <a:t>4</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4" name="7 tout le monde.wav"/>
            </a:hlinkClick>
            <a:extLst>
              <a:ext uri="{FF2B5EF4-FFF2-40B4-BE49-F238E27FC236}">
                <a16:creationId xmlns:a16="http://schemas.microsoft.com/office/drawing/2014/main" id="{F5B782C2-BA9E-D84E-8503-1A8B17676D2C}"/>
              </a:ext>
            </a:extLst>
          </p:cNvPr>
          <p:cNvSpPr/>
          <p:nvPr/>
        </p:nvSpPr>
        <p:spPr>
          <a:xfrm>
            <a:off x="393700" y="2626394"/>
            <a:ext cx="441678" cy="3959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F0302020204030204"/>
              </a:rPr>
              <a:t>5</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5" name="8 ce stage n'est pas du tout utile.wav"/>
            </a:hlinkClick>
            <a:extLst>
              <a:ext uri="{FF2B5EF4-FFF2-40B4-BE49-F238E27FC236}">
                <a16:creationId xmlns:a16="http://schemas.microsoft.com/office/drawing/2014/main" id="{69F23961-A711-9A48-8116-BD0C09BCB484}"/>
              </a:ext>
            </a:extLst>
          </p:cNvPr>
          <p:cNvSpPr/>
          <p:nvPr/>
        </p:nvSpPr>
        <p:spPr>
          <a:xfrm>
            <a:off x="393700" y="3919871"/>
            <a:ext cx="441678" cy="3959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Tree>
    <p:extLst>
      <p:ext uri="{BB962C8B-B14F-4D97-AF65-F5344CB8AC3E}">
        <p14:creationId xmlns:p14="http://schemas.microsoft.com/office/powerpoint/2010/main" val="1681540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71975" cy="647577"/>
          </a:xfrm>
        </p:spPr>
        <p:txBody>
          <a:bodyPr>
            <a:normAutofit/>
          </a:bodyPr>
          <a:lstStyle/>
          <a:p>
            <a:r>
              <a:rPr lang="en-GB" sz="2800" b="1" dirty="0">
                <a:solidFill>
                  <a:schemeClr val="bg1"/>
                </a:solidFill>
              </a:rPr>
              <a:t>Au bureau</a:t>
            </a:r>
          </a:p>
        </p:txBody>
      </p:sp>
      <p:sp>
        <p:nvSpPr>
          <p:cNvPr id="6" name="Speech Bubble: Rectangle with Corners Rounded 5">
            <a:extLst>
              <a:ext uri="{FF2B5EF4-FFF2-40B4-BE49-F238E27FC236}">
                <a16:creationId xmlns:a16="http://schemas.microsoft.com/office/drawing/2014/main" id="{BFD715EB-6F1B-43F6-8680-8DB3DD74A0CB}"/>
              </a:ext>
            </a:extLst>
          </p:cNvPr>
          <p:cNvSpPr/>
          <p:nvPr/>
        </p:nvSpPr>
        <p:spPr>
          <a:xfrm>
            <a:off x="2663780" y="1177968"/>
            <a:ext cx="5164767" cy="1500411"/>
          </a:xfrm>
          <a:prstGeom prst="wedgeRoundRectCallout">
            <a:avLst>
              <a:gd name="adj1" fmla="val -59690"/>
              <a:gd name="adj2" fmla="val 30850"/>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Mathieu et la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______1______</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anglaise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______2______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trouver un élève pour faire un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______3______</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Ils ne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______4______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 gérer une ______</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 !</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Speech Bubble: Rectangle with Corners Rounded 42">
            <a:extLst>
              <a:ext uri="{FF2B5EF4-FFF2-40B4-BE49-F238E27FC236}">
                <a16:creationId xmlns:a16="http://schemas.microsoft.com/office/drawing/2014/main" id="{3EE56B63-73AB-404A-A765-585B13D5A483}"/>
              </a:ext>
            </a:extLst>
          </p:cNvPr>
          <p:cNvSpPr/>
          <p:nvPr/>
        </p:nvSpPr>
        <p:spPr>
          <a:xfrm>
            <a:off x="7961892" y="1396686"/>
            <a:ext cx="3865491" cy="986702"/>
          </a:xfrm>
          <a:prstGeom prst="wedgeRoundRectCallout">
            <a:avLst>
              <a:gd name="adj1" fmla="val 41807"/>
              <a:gd name="adj2" fmla="val 79150"/>
              <a:gd name="adj3" fmla="val 16667"/>
            </a:avLst>
          </a:prstGeom>
          <a:solidFill>
            <a:srgbClr val="EAE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______6______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 une attitude tr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ès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______7______</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p>
        </p:txBody>
      </p:sp>
      <p:sp>
        <p:nvSpPr>
          <p:cNvPr id="44" name="Speech Bubble: Rectangle with Corners Rounded 43">
            <a:extLst>
              <a:ext uri="{FF2B5EF4-FFF2-40B4-BE49-F238E27FC236}">
                <a16:creationId xmlns:a16="http://schemas.microsoft.com/office/drawing/2014/main" id="{8D1CC338-D657-437C-9FE4-EF85E49E499C}"/>
              </a:ext>
            </a:extLst>
          </p:cNvPr>
          <p:cNvSpPr/>
          <p:nvPr/>
        </p:nvSpPr>
        <p:spPr>
          <a:xfrm>
            <a:off x="2371975" y="2861234"/>
            <a:ext cx="4535757" cy="867128"/>
          </a:xfrm>
          <a:prstGeom prst="wedgeRoundRectCallout">
            <a:avLst>
              <a:gd name="adj1" fmla="val -48018"/>
              <a:gd name="adj2" fmla="val -78102"/>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élèves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______8______</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aller au collège toute la semaine.</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C4F77079-390F-4873-B41B-7E551CCB065B}"/>
              </a:ext>
            </a:extLst>
          </p:cNvPr>
          <p:cNvSpPr/>
          <p:nvPr/>
        </p:nvSpPr>
        <p:spPr>
          <a:xfrm>
            <a:off x="7293138" y="2694142"/>
            <a:ext cx="4534245" cy="986702"/>
          </a:xfrm>
          <a:prstGeom prst="wedgeRoundRectCallout">
            <a:avLst>
              <a:gd name="adj1" fmla="val 43722"/>
              <a:gd name="adj2" fmla="val 112450"/>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Ils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______9_______</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travailler le week-end !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_____10_____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avoir une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_____11_____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plus _____</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12</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_____ !</a:t>
            </a:r>
          </a:p>
        </p:txBody>
      </p:sp>
      <p:sp>
        <p:nvSpPr>
          <p:cNvPr id="46" name="Speech Bubble: Rectangle with Corners Rounded 45">
            <a:extLst>
              <a:ext uri="{FF2B5EF4-FFF2-40B4-BE49-F238E27FC236}">
                <a16:creationId xmlns:a16="http://schemas.microsoft.com/office/drawing/2014/main" id="{4D96B8F8-9D8D-4390-B654-467C3CD773FC}"/>
              </a:ext>
            </a:extLst>
          </p:cNvPr>
          <p:cNvSpPr/>
          <p:nvPr/>
        </p:nvSpPr>
        <p:spPr>
          <a:xfrm>
            <a:off x="5535586" y="3804234"/>
            <a:ext cx="4251158" cy="981761"/>
          </a:xfrm>
          <a:prstGeom prst="wedgeRoundRectCallout">
            <a:avLst>
              <a:gd name="adj1" fmla="val 52200"/>
              <a:gd name="adj2" fmla="val 86550"/>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Nous _____</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13</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_____ chercher un él</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ève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_____14_____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_____</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7" name="Speech Bubble: Rectangle with Corners Rounded 46">
            <a:extLst>
              <a:ext uri="{FF2B5EF4-FFF2-40B4-BE49-F238E27FC236}">
                <a16:creationId xmlns:a16="http://schemas.microsoft.com/office/drawing/2014/main" id="{B6D103C2-7604-493E-9265-AA16FBA62312}"/>
              </a:ext>
            </a:extLst>
          </p:cNvPr>
          <p:cNvSpPr/>
          <p:nvPr/>
        </p:nvSpPr>
        <p:spPr>
          <a:xfrm>
            <a:off x="1940608" y="3901617"/>
            <a:ext cx="3426203" cy="672361"/>
          </a:xfrm>
          <a:prstGeom prst="wedgeRoundRectCallout">
            <a:avLst>
              <a:gd name="adj1" fmla="val -46957"/>
              <a:gd name="adj2" fmla="val 86550"/>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Vous ne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_____16_____</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pas faire mon travail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31949AE8-01A7-4D29-BE1C-530856A20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344122" y="4302352"/>
            <a:ext cx="1791828" cy="2062536"/>
          </a:xfrm>
          <a:prstGeom prst="rect">
            <a:avLst/>
          </a:prstGeom>
        </p:spPr>
      </p:pic>
      <p:pic>
        <p:nvPicPr>
          <p:cNvPr id="11" name="Picture 10">
            <a:extLst>
              <a:ext uri="{FF2B5EF4-FFF2-40B4-BE49-F238E27FC236}">
                <a16:creationId xmlns:a16="http://schemas.microsoft.com/office/drawing/2014/main" id="{C6EDB6BB-9C10-4C1D-B274-620AF1B801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8430" y="4293267"/>
            <a:ext cx="1514675" cy="2062536"/>
          </a:xfrm>
          <a:prstGeom prst="rect">
            <a:avLst/>
          </a:prstGeom>
          <a:solidFill>
            <a:srgbClr val="0055A5"/>
          </a:solidFill>
        </p:spPr>
      </p:pic>
      <p:pic>
        <p:nvPicPr>
          <p:cNvPr id="13" name="Picture 12">
            <a:extLst>
              <a:ext uri="{FF2B5EF4-FFF2-40B4-BE49-F238E27FC236}">
                <a16:creationId xmlns:a16="http://schemas.microsoft.com/office/drawing/2014/main" id="{EDCB6953-F9C1-481C-92DA-825F372318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969" b="96354" l="10000" r="90000">
                        <a14:foregroundMark x1="54688" y1="7969" x2="54688" y2="7969"/>
                        <a14:foregroundMark x1="21250" y1="92188" x2="21250" y2="92188"/>
                        <a14:foregroundMark x1="37813" y1="94948" x2="37813" y2="94948"/>
                        <a14:foregroundMark x1="59115" y1="93542" x2="59115" y2="93542"/>
                        <a14:foregroundMark x1="60052" y1="96354" x2="60052" y2="96354"/>
                        <a14:foregroundMark x1="63125" y1="90313" x2="63125" y2="90313"/>
                        <a14:foregroundMark x1="61458" y1="94740" x2="61458" y2="94740"/>
                      </a14:backgroundRemoval>
                    </a14:imgEffect>
                  </a14:imgLayer>
                </a14:imgProps>
              </a:ext>
              <a:ext uri="{28A0092B-C50C-407E-A947-70E740481C1C}">
                <a14:useLocalDpi xmlns:a14="http://schemas.microsoft.com/office/drawing/2010/main" val="0"/>
              </a:ext>
            </a:extLst>
          </a:blip>
          <a:stretch>
            <a:fillRect/>
          </a:stretch>
        </p:blipFill>
        <p:spPr>
          <a:xfrm>
            <a:off x="871061" y="1694996"/>
            <a:ext cx="2031308" cy="2031308"/>
          </a:xfrm>
          <a:prstGeom prst="rect">
            <a:avLst/>
          </a:prstGeom>
        </p:spPr>
      </p:pic>
      <p:pic>
        <p:nvPicPr>
          <p:cNvPr id="15" name="Picture 14">
            <a:extLst>
              <a:ext uri="{FF2B5EF4-FFF2-40B4-BE49-F238E27FC236}">
                <a16:creationId xmlns:a16="http://schemas.microsoft.com/office/drawing/2014/main" id="{3F14A112-81D1-4851-81C9-4F523282251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302" b="96406" l="10000" r="90000">
                        <a14:foregroundMark x1="49740" y1="6458" x2="49740" y2="6458"/>
                        <a14:foregroundMark x1="31927" y1="91719" x2="31927" y2="91719"/>
                        <a14:foregroundMark x1="31094" y1="94219" x2="31094" y2="94219"/>
                        <a14:foregroundMark x1="54375" y1="96406" x2="54375" y2="96406"/>
                        <a14:foregroundMark x1="65052" y1="91458" x2="65052" y2="91458"/>
                      </a14:backgroundRemoval>
                    </a14:imgEffect>
                  </a14:imgLayer>
                </a14:imgProps>
              </a:ext>
              <a:ext uri="{28A0092B-C50C-407E-A947-70E740481C1C}">
                <a14:useLocalDpi xmlns:a14="http://schemas.microsoft.com/office/drawing/2010/main" val="0"/>
              </a:ext>
            </a:extLst>
          </a:blip>
          <a:stretch>
            <a:fillRect/>
          </a:stretch>
        </p:blipFill>
        <p:spPr>
          <a:xfrm>
            <a:off x="-369554" y="3536551"/>
            <a:ext cx="2632807" cy="2632807"/>
          </a:xfrm>
          <a:prstGeom prst="rect">
            <a:avLst/>
          </a:prstGeom>
        </p:spPr>
      </p:pic>
      <p:pic>
        <p:nvPicPr>
          <p:cNvPr id="53" name="Picture 52">
            <a:extLst>
              <a:ext uri="{FF2B5EF4-FFF2-40B4-BE49-F238E27FC236}">
                <a16:creationId xmlns:a16="http://schemas.microsoft.com/office/drawing/2014/main" id="{490783B1-F493-42B1-88D7-95C06A3AA79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7063" l="10000" r="90000"/>
                    </a14:imgEffect>
                  </a14:imgLayer>
                </a14:imgProps>
              </a:ext>
              <a:ext uri="{28A0092B-C50C-407E-A947-70E740481C1C}">
                <a14:useLocalDpi xmlns:a14="http://schemas.microsoft.com/office/drawing/2010/main" val="0"/>
              </a:ext>
            </a:extLst>
          </a:blip>
          <a:srcRect l="19608" t="15726" r="16714"/>
          <a:stretch/>
        </p:blipFill>
        <p:spPr>
          <a:xfrm>
            <a:off x="64177" y="1247997"/>
            <a:ext cx="1727573" cy="1500411"/>
          </a:xfrm>
          <a:prstGeom prst="rect">
            <a:avLst/>
          </a:prstGeom>
        </p:spPr>
      </p:pic>
      <p:sp>
        <p:nvSpPr>
          <p:cNvPr id="59" name="Rounded Rectangle 46">
            <a:extLst>
              <a:ext uri="{FF2B5EF4-FFF2-40B4-BE49-F238E27FC236}">
                <a16:creationId xmlns:a16="http://schemas.microsoft.com/office/drawing/2014/main" id="{1E0875D9-DB00-42E0-8A29-15C9E68A3D1E}"/>
              </a:ext>
            </a:extLst>
          </p:cNvPr>
          <p:cNvSpPr/>
          <p:nvPr/>
        </p:nvSpPr>
        <p:spPr>
          <a:xfrm>
            <a:off x="1945261" y="4990732"/>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devons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ounded Rectangle 46">
            <a:extLst>
              <a:ext uri="{FF2B5EF4-FFF2-40B4-BE49-F238E27FC236}">
                <a16:creationId xmlns:a16="http://schemas.microsoft.com/office/drawing/2014/main" id="{713CE9BA-5E07-4F3C-8314-F539EC4ADC7A}"/>
              </a:ext>
            </a:extLst>
          </p:cNvPr>
          <p:cNvSpPr/>
          <p:nvPr/>
        </p:nvSpPr>
        <p:spPr>
          <a:xfrm>
            <a:off x="3489740" y="4990732"/>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devez</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ounded Rectangle 46">
            <a:extLst>
              <a:ext uri="{FF2B5EF4-FFF2-40B4-BE49-F238E27FC236}">
                <a16:creationId xmlns:a16="http://schemas.microsoft.com/office/drawing/2014/main" id="{B02BB6F2-AD26-42D9-BB89-9A7A517BC1DC}"/>
              </a:ext>
            </a:extLst>
          </p:cNvPr>
          <p:cNvSpPr/>
          <p:nvPr/>
        </p:nvSpPr>
        <p:spPr>
          <a:xfrm>
            <a:off x="5034219" y="4990732"/>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doivent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ounded Rectangle 46">
            <a:extLst>
              <a:ext uri="{FF2B5EF4-FFF2-40B4-BE49-F238E27FC236}">
                <a16:creationId xmlns:a16="http://schemas.microsoft.com/office/drawing/2014/main" id="{2E3F6598-37FF-45E8-96F3-CE28D8EB9AE3}"/>
              </a:ext>
            </a:extLst>
          </p:cNvPr>
          <p:cNvSpPr/>
          <p:nvPr/>
        </p:nvSpPr>
        <p:spPr>
          <a:xfrm>
            <a:off x="6578698" y="4990732"/>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doit</a:t>
            </a:r>
          </a:p>
        </p:txBody>
      </p:sp>
      <p:sp>
        <p:nvSpPr>
          <p:cNvPr id="63" name="Rounded Rectangle 46">
            <a:extLst>
              <a:ext uri="{FF2B5EF4-FFF2-40B4-BE49-F238E27FC236}">
                <a16:creationId xmlns:a16="http://schemas.microsoft.com/office/drawing/2014/main" id="{62E9A2FA-F603-4219-85A6-454703C630C8}"/>
              </a:ext>
            </a:extLst>
          </p:cNvPr>
          <p:cNvSpPr/>
          <p:nvPr/>
        </p:nvSpPr>
        <p:spPr>
          <a:xfrm>
            <a:off x="1945261" y="5315932"/>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Rounded Rectangle 46">
            <a:extLst>
              <a:ext uri="{FF2B5EF4-FFF2-40B4-BE49-F238E27FC236}">
                <a16:creationId xmlns:a16="http://schemas.microsoft.com/office/drawing/2014/main" id="{67D7FE31-3BDF-4D67-A7C8-BBE4EB763E47}"/>
              </a:ext>
            </a:extLst>
          </p:cNvPr>
          <p:cNvSpPr/>
          <p:nvPr/>
        </p:nvSpPr>
        <p:spPr>
          <a:xfrm>
            <a:off x="3489544" y="531613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Rounded Rectangle 46">
            <a:extLst>
              <a:ext uri="{FF2B5EF4-FFF2-40B4-BE49-F238E27FC236}">
                <a16:creationId xmlns:a16="http://schemas.microsoft.com/office/drawing/2014/main" id="{65B0B732-F85C-4E7E-8BD9-43C7928B1DA4}"/>
              </a:ext>
            </a:extLst>
          </p:cNvPr>
          <p:cNvSpPr/>
          <p:nvPr/>
        </p:nvSpPr>
        <p:spPr>
          <a:xfrm>
            <a:off x="5033827" y="531895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veulent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ounded Rectangle 46">
            <a:extLst>
              <a:ext uri="{FF2B5EF4-FFF2-40B4-BE49-F238E27FC236}">
                <a16:creationId xmlns:a16="http://schemas.microsoft.com/office/drawing/2014/main" id="{FB46C26F-EEFD-43F4-B281-443264042A01}"/>
              </a:ext>
            </a:extLst>
          </p:cNvPr>
          <p:cNvSpPr/>
          <p:nvPr/>
        </p:nvSpPr>
        <p:spPr>
          <a:xfrm>
            <a:off x="6578111" y="5319448"/>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attitude</a:t>
            </a:r>
          </a:p>
        </p:txBody>
      </p:sp>
      <p:sp>
        <p:nvSpPr>
          <p:cNvPr id="68" name="Rounded Rectangle 46">
            <a:extLst>
              <a:ext uri="{FF2B5EF4-FFF2-40B4-BE49-F238E27FC236}">
                <a16:creationId xmlns:a16="http://schemas.microsoft.com/office/drawing/2014/main" id="{7937F402-2A46-40E4-9B7E-C7513EB8EF7F}"/>
              </a:ext>
            </a:extLst>
          </p:cNvPr>
          <p:cNvSpPr/>
          <p:nvPr/>
        </p:nvSpPr>
        <p:spPr>
          <a:xfrm>
            <a:off x="1945261" y="5641436"/>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collègue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Rounded Rectangle 46">
            <a:extLst>
              <a:ext uri="{FF2B5EF4-FFF2-40B4-BE49-F238E27FC236}">
                <a16:creationId xmlns:a16="http://schemas.microsoft.com/office/drawing/2014/main" id="{A1629698-30D5-452E-AC0E-574178C1B125}"/>
              </a:ext>
            </a:extLst>
          </p:cNvPr>
          <p:cNvSpPr/>
          <p:nvPr/>
        </p:nvSpPr>
        <p:spPr>
          <a:xfrm>
            <a:off x="3489544" y="5641536"/>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directeur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Rounded Rectangle 46">
            <a:extLst>
              <a:ext uri="{FF2B5EF4-FFF2-40B4-BE49-F238E27FC236}">
                <a16:creationId xmlns:a16="http://schemas.microsoft.com/office/drawing/2014/main" id="{97FCD0CC-A747-4CAA-8C93-69E46DE84309}"/>
              </a:ext>
            </a:extLst>
          </p:cNvPr>
          <p:cNvSpPr/>
          <p:nvPr/>
        </p:nvSpPr>
        <p:spPr>
          <a:xfrm>
            <a:off x="5033827" y="5647168"/>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entreprise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Rounded Rectangle 46">
            <a:extLst>
              <a:ext uri="{FF2B5EF4-FFF2-40B4-BE49-F238E27FC236}">
                <a16:creationId xmlns:a16="http://schemas.microsoft.com/office/drawing/2014/main" id="{A89DD30D-AEC8-4DF1-82C5-DFE5B3E5ECE3}"/>
              </a:ext>
            </a:extLst>
          </p:cNvPr>
          <p:cNvSpPr/>
          <p:nvPr/>
        </p:nvSpPr>
        <p:spPr>
          <a:xfrm>
            <a:off x="6578111" y="564816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stage</a:t>
            </a:r>
          </a:p>
        </p:txBody>
      </p:sp>
      <p:sp>
        <p:nvSpPr>
          <p:cNvPr id="72" name="Rounded Rectangle 46">
            <a:extLst>
              <a:ext uri="{FF2B5EF4-FFF2-40B4-BE49-F238E27FC236}">
                <a16:creationId xmlns:a16="http://schemas.microsoft.com/office/drawing/2014/main" id="{D115E35A-DDF7-4D93-B99D-3BF099B32021}"/>
              </a:ext>
            </a:extLst>
          </p:cNvPr>
          <p:cNvSpPr/>
          <p:nvPr/>
        </p:nvSpPr>
        <p:spPr>
          <a:xfrm>
            <a:off x="1945261" y="5966939"/>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Rounded Rectangle 46">
            <a:extLst>
              <a:ext uri="{FF2B5EF4-FFF2-40B4-BE49-F238E27FC236}">
                <a16:creationId xmlns:a16="http://schemas.microsoft.com/office/drawing/2014/main" id="{5944F577-174C-4DAC-A592-3CCACB475C49}"/>
              </a:ext>
            </a:extLst>
          </p:cNvPr>
          <p:cNvSpPr/>
          <p:nvPr/>
        </p:nvSpPr>
        <p:spPr>
          <a:xfrm>
            <a:off x="3489442" y="5966939"/>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négative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Rounded Rectangle 46">
            <a:extLst>
              <a:ext uri="{FF2B5EF4-FFF2-40B4-BE49-F238E27FC236}">
                <a16:creationId xmlns:a16="http://schemas.microsoft.com/office/drawing/2014/main" id="{8BC26DC1-8E53-48A6-B62A-3A1E9080F987}"/>
              </a:ext>
            </a:extLst>
          </p:cNvPr>
          <p:cNvSpPr/>
          <p:nvPr/>
        </p:nvSpPr>
        <p:spPr>
          <a:xfrm>
            <a:off x="5033623" y="5975386"/>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positive</a:t>
            </a:r>
          </a:p>
        </p:txBody>
      </p:sp>
      <p:sp>
        <p:nvSpPr>
          <p:cNvPr id="75" name="Rounded Rectangle 46">
            <a:extLst>
              <a:ext uri="{FF2B5EF4-FFF2-40B4-BE49-F238E27FC236}">
                <a16:creationId xmlns:a16="http://schemas.microsoft.com/office/drawing/2014/main" id="{C1977116-B7E9-48E5-A3C5-FD1569977356}"/>
              </a:ext>
            </a:extLst>
          </p:cNvPr>
          <p:cNvSpPr/>
          <p:nvPr/>
        </p:nvSpPr>
        <p:spPr>
          <a:xfrm>
            <a:off x="6577805" y="597688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sportif</a:t>
            </a:r>
          </a:p>
        </p:txBody>
      </p:sp>
      <p:sp>
        <p:nvSpPr>
          <p:cNvPr id="77" name="Rounded Rectangle 46">
            <a:extLst>
              <a:ext uri="{FF2B5EF4-FFF2-40B4-BE49-F238E27FC236}">
                <a16:creationId xmlns:a16="http://schemas.microsoft.com/office/drawing/2014/main" id="{560C5A0C-DF5D-4C47-9812-5B3388184AF3}"/>
              </a:ext>
            </a:extLst>
          </p:cNvPr>
          <p:cNvSpPr/>
          <p:nvPr/>
        </p:nvSpPr>
        <p:spPr>
          <a:xfrm>
            <a:off x="4782889" y="1153118"/>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collègue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Rounded Rectangle 46">
            <a:extLst>
              <a:ext uri="{FF2B5EF4-FFF2-40B4-BE49-F238E27FC236}">
                <a16:creationId xmlns:a16="http://schemas.microsoft.com/office/drawing/2014/main" id="{D07ED0F8-AEC2-4579-A4C0-0F3BCD4A3024}"/>
              </a:ext>
            </a:extLst>
          </p:cNvPr>
          <p:cNvSpPr/>
          <p:nvPr/>
        </p:nvSpPr>
        <p:spPr>
          <a:xfrm>
            <a:off x="3114974" y="143956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veulent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0" name="Rounded Rectangle 46">
            <a:extLst>
              <a:ext uri="{FF2B5EF4-FFF2-40B4-BE49-F238E27FC236}">
                <a16:creationId xmlns:a16="http://schemas.microsoft.com/office/drawing/2014/main" id="{BBB45400-5A2F-4C09-B19F-477C9E507661}"/>
              </a:ext>
            </a:extLst>
          </p:cNvPr>
          <p:cNvSpPr/>
          <p:nvPr/>
        </p:nvSpPr>
        <p:spPr>
          <a:xfrm>
            <a:off x="4600413" y="175492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stage</a:t>
            </a:r>
          </a:p>
        </p:txBody>
      </p:sp>
      <p:sp>
        <p:nvSpPr>
          <p:cNvPr id="82" name="Rounded Rectangle 46">
            <a:extLst>
              <a:ext uri="{FF2B5EF4-FFF2-40B4-BE49-F238E27FC236}">
                <a16:creationId xmlns:a16="http://schemas.microsoft.com/office/drawing/2014/main" id="{C9768548-AE90-4A57-A9F0-C9B8848D8D53}"/>
              </a:ext>
            </a:extLst>
          </p:cNvPr>
          <p:cNvSpPr/>
          <p:nvPr/>
        </p:nvSpPr>
        <p:spPr>
          <a:xfrm>
            <a:off x="3600313" y="208692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Rounded Rectangle 46">
            <a:extLst>
              <a:ext uri="{FF2B5EF4-FFF2-40B4-BE49-F238E27FC236}">
                <a16:creationId xmlns:a16="http://schemas.microsoft.com/office/drawing/2014/main" id="{E40DA088-83A2-44B6-9DF6-911DDD6A4777}"/>
              </a:ext>
            </a:extLst>
          </p:cNvPr>
          <p:cNvSpPr/>
          <p:nvPr/>
        </p:nvSpPr>
        <p:spPr>
          <a:xfrm>
            <a:off x="4502941" y="240228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entreprise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Rounded Rectangle 46">
            <a:extLst>
              <a:ext uri="{FF2B5EF4-FFF2-40B4-BE49-F238E27FC236}">
                <a16:creationId xmlns:a16="http://schemas.microsoft.com/office/drawing/2014/main" id="{D0D3F25D-5B5A-4DD7-AE63-64A3E94D3A65}"/>
              </a:ext>
            </a:extLst>
          </p:cNvPr>
          <p:cNvSpPr/>
          <p:nvPr/>
        </p:nvSpPr>
        <p:spPr>
          <a:xfrm>
            <a:off x="8868150" y="158811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directeur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6" name="Rounded Rectangle 46">
            <a:extLst>
              <a:ext uri="{FF2B5EF4-FFF2-40B4-BE49-F238E27FC236}">
                <a16:creationId xmlns:a16="http://schemas.microsoft.com/office/drawing/2014/main" id="{F61C2BAA-CB68-4768-BF19-EAD79AE5F99F}"/>
              </a:ext>
            </a:extLst>
          </p:cNvPr>
          <p:cNvSpPr/>
          <p:nvPr/>
        </p:nvSpPr>
        <p:spPr>
          <a:xfrm>
            <a:off x="9895946" y="1897021"/>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négative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Rounded Rectangle 46">
            <a:extLst>
              <a:ext uri="{FF2B5EF4-FFF2-40B4-BE49-F238E27FC236}">
                <a16:creationId xmlns:a16="http://schemas.microsoft.com/office/drawing/2014/main" id="{4DF53877-68C2-4F8E-A759-B4521897E184}"/>
              </a:ext>
            </a:extLst>
          </p:cNvPr>
          <p:cNvSpPr/>
          <p:nvPr/>
        </p:nvSpPr>
        <p:spPr>
          <a:xfrm>
            <a:off x="4049142" y="298940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doivent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Rounded Rectangle 46">
            <a:extLst>
              <a:ext uri="{FF2B5EF4-FFF2-40B4-BE49-F238E27FC236}">
                <a16:creationId xmlns:a16="http://schemas.microsoft.com/office/drawing/2014/main" id="{00AA3F43-EA6E-4DCB-B4AF-B602629A80FF}"/>
              </a:ext>
            </a:extLst>
          </p:cNvPr>
          <p:cNvSpPr/>
          <p:nvPr/>
        </p:nvSpPr>
        <p:spPr>
          <a:xfrm>
            <a:off x="8240696" y="2695123"/>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9" name="Rounded Rectangle 46">
            <a:extLst>
              <a:ext uri="{FF2B5EF4-FFF2-40B4-BE49-F238E27FC236}">
                <a16:creationId xmlns:a16="http://schemas.microsoft.com/office/drawing/2014/main" id="{FFC5C176-1CC6-45CC-9792-8603E184CBEE}"/>
              </a:ext>
            </a:extLst>
          </p:cNvPr>
          <p:cNvSpPr/>
          <p:nvPr/>
        </p:nvSpPr>
        <p:spPr>
          <a:xfrm>
            <a:off x="8868150" y="303003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doit</a:t>
            </a:r>
          </a:p>
        </p:txBody>
      </p:sp>
      <p:sp>
        <p:nvSpPr>
          <p:cNvPr id="90" name="Rounded Rectangle 46">
            <a:extLst>
              <a:ext uri="{FF2B5EF4-FFF2-40B4-BE49-F238E27FC236}">
                <a16:creationId xmlns:a16="http://schemas.microsoft.com/office/drawing/2014/main" id="{731EE863-C7A5-4DEC-92A3-B1C33550305A}"/>
              </a:ext>
            </a:extLst>
          </p:cNvPr>
          <p:cNvSpPr/>
          <p:nvPr/>
        </p:nvSpPr>
        <p:spPr>
          <a:xfrm>
            <a:off x="7665424" y="3349557"/>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attitude</a:t>
            </a:r>
          </a:p>
        </p:txBody>
      </p:sp>
      <p:sp>
        <p:nvSpPr>
          <p:cNvPr id="91" name="Rounded Rectangle 46">
            <a:extLst>
              <a:ext uri="{FF2B5EF4-FFF2-40B4-BE49-F238E27FC236}">
                <a16:creationId xmlns:a16="http://schemas.microsoft.com/office/drawing/2014/main" id="{74DC68E7-AA6A-43DE-B90F-FC8B39CDF511}"/>
              </a:ext>
            </a:extLst>
          </p:cNvPr>
          <p:cNvSpPr/>
          <p:nvPr/>
        </p:nvSpPr>
        <p:spPr>
          <a:xfrm>
            <a:off x="9830787" y="3364937"/>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positive</a:t>
            </a:r>
          </a:p>
        </p:txBody>
      </p:sp>
      <p:sp>
        <p:nvSpPr>
          <p:cNvPr id="92" name="Rounded Rectangle 46">
            <a:extLst>
              <a:ext uri="{FF2B5EF4-FFF2-40B4-BE49-F238E27FC236}">
                <a16:creationId xmlns:a16="http://schemas.microsoft.com/office/drawing/2014/main" id="{EA5C18C4-2939-4E50-AC82-7F94604AA9F1}"/>
              </a:ext>
            </a:extLst>
          </p:cNvPr>
          <p:cNvSpPr/>
          <p:nvPr/>
        </p:nvSpPr>
        <p:spPr>
          <a:xfrm>
            <a:off x="3158679" y="3940367"/>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devez</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Rounded Rectangle 46">
            <a:extLst>
              <a:ext uri="{FF2B5EF4-FFF2-40B4-BE49-F238E27FC236}">
                <a16:creationId xmlns:a16="http://schemas.microsoft.com/office/drawing/2014/main" id="{9832AB66-208E-4A7D-851E-4BEC81C56397}"/>
              </a:ext>
            </a:extLst>
          </p:cNvPr>
          <p:cNvSpPr/>
          <p:nvPr/>
        </p:nvSpPr>
        <p:spPr>
          <a:xfrm>
            <a:off x="6475448" y="3821376"/>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devons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Rounded Rectangle 46">
            <a:extLst>
              <a:ext uri="{FF2B5EF4-FFF2-40B4-BE49-F238E27FC236}">
                <a16:creationId xmlns:a16="http://schemas.microsoft.com/office/drawing/2014/main" id="{9D9449C0-D49E-432D-AE2C-0214F541BEC2}"/>
              </a:ext>
            </a:extLst>
          </p:cNvPr>
          <p:cNvSpPr/>
          <p:nvPr/>
        </p:nvSpPr>
        <p:spPr>
          <a:xfrm>
            <a:off x="7105389" y="4133152"/>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Rounded Rectangle 46">
            <a:extLst>
              <a:ext uri="{FF2B5EF4-FFF2-40B4-BE49-F238E27FC236}">
                <a16:creationId xmlns:a16="http://schemas.microsoft.com/office/drawing/2014/main" id="{5E1DB88B-C508-46A3-AAAB-11598E53C542}"/>
              </a:ext>
            </a:extLst>
          </p:cNvPr>
          <p:cNvSpPr/>
          <p:nvPr/>
        </p:nvSpPr>
        <p:spPr>
          <a:xfrm>
            <a:off x="6864998" y="4452416"/>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sportif</a:t>
            </a:r>
          </a:p>
        </p:txBody>
      </p:sp>
      <p:sp>
        <p:nvSpPr>
          <p:cNvPr id="97" name="Rounded Rectangle 46">
            <a:extLst>
              <a:ext uri="{FF2B5EF4-FFF2-40B4-BE49-F238E27FC236}">
                <a16:creationId xmlns:a16="http://schemas.microsoft.com/office/drawing/2014/main" id="{EC9B9F3D-54BD-476A-A4AC-2DB4A0789C1F}"/>
              </a:ext>
            </a:extLst>
          </p:cNvPr>
          <p:cNvSpPr/>
          <p:nvPr/>
        </p:nvSpPr>
        <p:spPr>
          <a:xfrm>
            <a:off x="10118092" y="249869"/>
            <a:ext cx="179182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903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7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animBg="1"/>
      <p:bldP spid="79" grpId="0" animBg="1"/>
      <p:bldP spid="80" grpId="0" animBg="1"/>
      <p:bldP spid="82" grpId="0" animBg="1"/>
      <p:bldP spid="83" grpId="0" animBg="1"/>
      <p:bldP spid="84"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63253" cy="647577"/>
          </a:xfrm>
        </p:spPr>
        <p:txBody>
          <a:bodyPr>
            <a:normAutofit/>
          </a:bodyPr>
          <a:lstStyle/>
          <a:p>
            <a:r>
              <a:rPr lang="en-GB" sz="2800" b="1" dirty="0">
                <a:solidFill>
                  <a:schemeClr val="bg1"/>
                </a:solidFill>
              </a:rPr>
              <a:t>Au bureau</a:t>
            </a:r>
          </a:p>
        </p:txBody>
      </p:sp>
      <p:sp>
        <p:nvSpPr>
          <p:cNvPr id="6" name="Speech Bubble: Rectangle with Corners Rounded 5">
            <a:extLst>
              <a:ext uri="{FF2B5EF4-FFF2-40B4-BE49-F238E27FC236}">
                <a16:creationId xmlns:a16="http://schemas.microsoft.com/office/drawing/2014/main" id="{BFD715EB-6F1B-43F6-8680-8DB3DD74A0CB}"/>
              </a:ext>
            </a:extLst>
          </p:cNvPr>
          <p:cNvSpPr/>
          <p:nvPr/>
        </p:nvSpPr>
        <p:spPr>
          <a:xfrm>
            <a:off x="2663780" y="1177968"/>
            <a:ext cx="5164767" cy="1500411"/>
          </a:xfrm>
          <a:prstGeom prst="wedgeRoundRectCallout">
            <a:avLst>
              <a:gd name="adj1" fmla="val -59690"/>
              <a:gd name="adj2" fmla="val 30850"/>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Mathieu et la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colleague</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anglaise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want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trouver un élève pour faire un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work</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experience</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Ils ne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know how to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 gérer une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company</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Speech Bubble: Rectangle with Corners Rounded 42">
            <a:extLst>
              <a:ext uri="{FF2B5EF4-FFF2-40B4-BE49-F238E27FC236}">
                <a16:creationId xmlns:a16="http://schemas.microsoft.com/office/drawing/2014/main" id="{3EE56B63-73AB-404A-A765-585B13D5A483}"/>
              </a:ext>
            </a:extLst>
          </p:cNvPr>
          <p:cNvSpPr/>
          <p:nvPr/>
        </p:nvSpPr>
        <p:spPr>
          <a:xfrm>
            <a:off x="7967173" y="1396686"/>
            <a:ext cx="3865491" cy="986702"/>
          </a:xfrm>
          <a:prstGeom prst="wedgeRoundRectCallout">
            <a:avLst>
              <a:gd name="adj1" fmla="val 41807"/>
              <a:gd name="adj2" fmla="val 79150"/>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6) manager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 une attitude tr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ès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p>
        </p:txBody>
      </p:sp>
      <p:sp>
        <p:nvSpPr>
          <p:cNvPr id="44" name="Speech Bubble: Rectangle with Corners Rounded 43">
            <a:extLst>
              <a:ext uri="{FF2B5EF4-FFF2-40B4-BE49-F238E27FC236}">
                <a16:creationId xmlns:a16="http://schemas.microsoft.com/office/drawing/2014/main" id="{8D1CC338-D657-437C-9FE4-EF85E49E499C}"/>
              </a:ext>
            </a:extLst>
          </p:cNvPr>
          <p:cNvSpPr/>
          <p:nvPr/>
        </p:nvSpPr>
        <p:spPr>
          <a:xfrm>
            <a:off x="2371975" y="2861234"/>
            <a:ext cx="4535757" cy="867128"/>
          </a:xfrm>
          <a:prstGeom prst="wedgeRoundRectCallout">
            <a:avLst>
              <a:gd name="adj1" fmla="val -48018"/>
              <a:gd name="adj2" fmla="val -78102"/>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élèves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have to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aller au collège toute la semaine.</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C4F77079-390F-4873-B41B-7E551CCB065B}"/>
              </a:ext>
            </a:extLst>
          </p:cNvPr>
          <p:cNvSpPr/>
          <p:nvPr/>
        </p:nvSpPr>
        <p:spPr>
          <a:xfrm>
            <a:off x="7293138" y="2694142"/>
            <a:ext cx="4898862" cy="986702"/>
          </a:xfrm>
          <a:prstGeom prst="wedgeRoundRectCallout">
            <a:avLst>
              <a:gd name="adj1" fmla="val 43722"/>
              <a:gd name="adj2" fmla="val 112450"/>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Ils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9) can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travailler le week-end !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10) </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 have to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avoir 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11) attitude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plus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12) positive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6" name="Speech Bubble: Rectangle with Corners Rounded 45">
            <a:extLst>
              <a:ext uri="{FF2B5EF4-FFF2-40B4-BE49-F238E27FC236}">
                <a16:creationId xmlns:a16="http://schemas.microsoft.com/office/drawing/2014/main" id="{4D96B8F8-9D8D-4390-B654-467C3CD773FC}"/>
              </a:ext>
            </a:extLst>
          </p:cNvPr>
          <p:cNvSpPr/>
          <p:nvPr/>
        </p:nvSpPr>
        <p:spPr>
          <a:xfrm>
            <a:off x="5535586" y="3804234"/>
            <a:ext cx="4251158" cy="981761"/>
          </a:xfrm>
          <a:prstGeom prst="wedgeRoundRectCallout">
            <a:avLst>
              <a:gd name="adj1" fmla="val 52200"/>
              <a:gd name="adj2" fmla="val 86550"/>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Nous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13)    must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chercher un él</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ève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14)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energetic</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sporty</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7" name="Speech Bubble: Rectangle with Corners Rounded 46">
            <a:extLst>
              <a:ext uri="{FF2B5EF4-FFF2-40B4-BE49-F238E27FC236}">
                <a16:creationId xmlns:a16="http://schemas.microsoft.com/office/drawing/2014/main" id="{B6D103C2-7604-493E-9265-AA16FBA62312}"/>
              </a:ext>
            </a:extLst>
          </p:cNvPr>
          <p:cNvSpPr/>
          <p:nvPr/>
        </p:nvSpPr>
        <p:spPr>
          <a:xfrm>
            <a:off x="1940608" y="3901617"/>
            <a:ext cx="3426203" cy="672361"/>
          </a:xfrm>
          <a:prstGeom prst="wedgeRoundRectCallout">
            <a:avLst>
              <a:gd name="adj1" fmla="val -46957"/>
              <a:gd name="adj2" fmla="val 86550"/>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Vous ne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16) have to</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pas faire mon travail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31949AE8-01A7-4D29-BE1C-530856A20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344122" y="4302352"/>
            <a:ext cx="1791828" cy="2062536"/>
          </a:xfrm>
          <a:prstGeom prst="rect">
            <a:avLst/>
          </a:prstGeom>
        </p:spPr>
      </p:pic>
      <p:pic>
        <p:nvPicPr>
          <p:cNvPr id="11" name="Picture 10">
            <a:extLst>
              <a:ext uri="{FF2B5EF4-FFF2-40B4-BE49-F238E27FC236}">
                <a16:creationId xmlns:a16="http://schemas.microsoft.com/office/drawing/2014/main" id="{C6EDB6BB-9C10-4C1D-B274-620AF1B801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8430" y="4293267"/>
            <a:ext cx="1514675" cy="2062536"/>
          </a:xfrm>
          <a:prstGeom prst="rect">
            <a:avLst/>
          </a:prstGeom>
        </p:spPr>
      </p:pic>
      <p:pic>
        <p:nvPicPr>
          <p:cNvPr id="13" name="Picture 12">
            <a:extLst>
              <a:ext uri="{FF2B5EF4-FFF2-40B4-BE49-F238E27FC236}">
                <a16:creationId xmlns:a16="http://schemas.microsoft.com/office/drawing/2014/main" id="{EDCB6953-F9C1-481C-92DA-825F372318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969" b="96354" l="10000" r="90000">
                        <a14:foregroundMark x1="54688" y1="7969" x2="54688" y2="7969"/>
                        <a14:foregroundMark x1="21250" y1="92188" x2="21250" y2="92188"/>
                        <a14:foregroundMark x1="37813" y1="94948" x2="37813" y2="94948"/>
                        <a14:foregroundMark x1="59115" y1="93542" x2="59115" y2="93542"/>
                        <a14:foregroundMark x1="60052" y1="96354" x2="60052" y2="96354"/>
                        <a14:foregroundMark x1="63125" y1="90313" x2="63125" y2="90313"/>
                        <a14:foregroundMark x1="61458" y1="94740" x2="61458" y2="94740"/>
                      </a14:backgroundRemoval>
                    </a14:imgEffect>
                  </a14:imgLayer>
                </a14:imgProps>
              </a:ext>
              <a:ext uri="{28A0092B-C50C-407E-A947-70E740481C1C}">
                <a14:useLocalDpi xmlns:a14="http://schemas.microsoft.com/office/drawing/2010/main" val="0"/>
              </a:ext>
            </a:extLst>
          </a:blip>
          <a:stretch>
            <a:fillRect/>
          </a:stretch>
        </p:blipFill>
        <p:spPr>
          <a:xfrm>
            <a:off x="871061" y="1694996"/>
            <a:ext cx="2031308" cy="2031308"/>
          </a:xfrm>
          <a:prstGeom prst="rect">
            <a:avLst/>
          </a:prstGeom>
        </p:spPr>
      </p:pic>
      <p:pic>
        <p:nvPicPr>
          <p:cNvPr id="15" name="Picture 14">
            <a:extLst>
              <a:ext uri="{FF2B5EF4-FFF2-40B4-BE49-F238E27FC236}">
                <a16:creationId xmlns:a16="http://schemas.microsoft.com/office/drawing/2014/main" id="{3F14A112-81D1-4851-81C9-4F523282251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302" b="96406" l="10000" r="90000">
                        <a14:foregroundMark x1="49740" y1="6458" x2="49740" y2="6458"/>
                        <a14:foregroundMark x1="31927" y1="91719" x2="31927" y2="91719"/>
                        <a14:foregroundMark x1="31094" y1="94219" x2="31094" y2="94219"/>
                        <a14:foregroundMark x1="54375" y1="96406" x2="54375" y2="96406"/>
                        <a14:foregroundMark x1="65052" y1="91458" x2="65052" y2="91458"/>
                      </a14:backgroundRemoval>
                    </a14:imgEffect>
                  </a14:imgLayer>
                </a14:imgProps>
              </a:ext>
              <a:ext uri="{28A0092B-C50C-407E-A947-70E740481C1C}">
                <a14:useLocalDpi xmlns:a14="http://schemas.microsoft.com/office/drawing/2010/main" val="0"/>
              </a:ext>
            </a:extLst>
          </a:blip>
          <a:stretch>
            <a:fillRect/>
          </a:stretch>
        </p:blipFill>
        <p:spPr>
          <a:xfrm>
            <a:off x="-369554" y="3536551"/>
            <a:ext cx="2632807" cy="2632807"/>
          </a:xfrm>
          <a:prstGeom prst="rect">
            <a:avLst/>
          </a:prstGeom>
        </p:spPr>
      </p:pic>
      <p:pic>
        <p:nvPicPr>
          <p:cNvPr id="53" name="Picture 52">
            <a:extLst>
              <a:ext uri="{FF2B5EF4-FFF2-40B4-BE49-F238E27FC236}">
                <a16:creationId xmlns:a16="http://schemas.microsoft.com/office/drawing/2014/main" id="{490783B1-F493-42B1-88D7-95C06A3AA79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7063" l="10000" r="90000"/>
                    </a14:imgEffect>
                  </a14:imgLayer>
                </a14:imgProps>
              </a:ext>
              <a:ext uri="{28A0092B-C50C-407E-A947-70E740481C1C}">
                <a14:useLocalDpi xmlns:a14="http://schemas.microsoft.com/office/drawing/2010/main" val="0"/>
              </a:ext>
            </a:extLst>
          </a:blip>
          <a:srcRect l="19608" t="15726" r="16714"/>
          <a:stretch/>
        </p:blipFill>
        <p:spPr>
          <a:xfrm>
            <a:off x="64177" y="1247997"/>
            <a:ext cx="1727573" cy="1500411"/>
          </a:xfrm>
          <a:prstGeom prst="rect">
            <a:avLst/>
          </a:prstGeom>
        </p:spPr>
      </p:pic>
      <p:sp>
        <p:nvSpPr>
          <p:cNvPr id="59" name="Rounded Rectangle 46">
            <a:extLst>
              <a:ext uri="{FF2B5EF4-FFF2-40B4-BE49-F238E27FC236}">
                <a16:creationId xmlns:a16="http://schemas.microsoft.com/office/drawing/2014/main" id="{1E0875D9-DB00-42E0-8A29-15C9E68A3D1E}"/>
              </a:ext>
            </a:extLst>
          </p:cNvPr>
          <p:cNvSpPr/>
          <p:nvPr/>
        </p:nvSpPr>
        <p:spPr>
          <a:xfrm>
            <a:off x="1944000" y="49896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devons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Rounded Rectangle 46">
            <a:extLst>
              <a:ext uri="{FF2B5EF4-FFF2-40B4-BE49-F238E27FC236}">
                <a16:creationId xmlns:a16="http://schemas.microsoft.com/office/drawing/2014/main" id="{713CE9BA-5E07-4F3C-8314-F539EC4ADC7A}"/>
              </a:ext>
            </a:extLst>
          </p:cNvPr>
          <p:cNvSpPr/>
          <p:nvPr/>
        </p:nvSpPr>
        <p:spPr>
          <a:xfrm>
            <a:off x="3488400" y="49896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devez</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ounded Rectangle 46">
            <a:extLst>
              <a:ext uri="{FF2B5EF4-FFF2-40B4-BE49-F238E27FC236}">
                <a16:creationId xmlns:a16="http://schemas.microsoft.com/office/drawing/2014/main" id="{B02BB6F2-AD26-42D9-BB89-9A7A517BC1DC}"/>
              </a:ext>
            </a:extLst>
          </p:cNvPr>
          <p:cNvSpPr/>
          <p:nvPr/>
        </p:nvSpPr>
        <p:spPr>
          <a:xfrm>
            <a:off x="5032800" y="49896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doivent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ounded Rectangle 46">
            <a:extLst>
              <a:ext uri="{FF2B5EF4-FFF2-40B4-BE49-F238E27FC236}">
                <a16:creationId xmlns:a16="http://schemas.microsoft.com/office/drawing/2014/main" id="{2E3F6598-37FF-45E8-96F3-CE28D8EB9AE3}"/>
              </a:ext>
            </a:extLst>
          </p:cNvPr>
          <p:cNvSpPr/>
          <p:nvPr/>
        </p:nvSpPr>
        <p:spPr>
          <a:xfrm>
            <a:off x="6577200" y="49896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doit</a:t>
            </a:r>
          </a:p>
        </p:txBody>
      </p:sp>
      <p:sp>
        <p:nvSpPr>
          <p:cNvPr id="63" name="Rounded Rectangle 46">
            <a:extLst>
              <a:ext uri="{FF2B5EF4-FFF2-40B4-BE49-F238E27FC236}">
                <a16:creationId xmlns:a16="http://schemas.microsoft.com/office/drawing/2014/main" id="{62E9A2FA-F603-4219-85A6-454703C630C8}"/>
              </a:ext>
            </a:extLst>
          </p:cNvPr>
          <p:cNvSpPr/>
          <p:nvPr/>
        </p:nvSpPr>
        <p:spPr>
          <a:xfrm>
            <a:off x="1944000" y="5320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Rounded Rectangle 46">
            <a:extLst>
              <a:ext uri="{FF2B5EF4-FFF2-40B4-BE49-F238E27FC236}">
                <a16:creationId xmlns:a16="http://schemas.microsoft.com/office/drawing/2014/main" id="{67D7FE31-3BDF-4D67-A7C8-BBE4EB763E47}"/>
              </a:ext>
            </a:extLst>
          </p:cNvPr>
          <p:cNvSpPr/>
          <p:nvPr/>
        </p:nvSpPr>
        <p:spPr>
          <a:xfrm>
            <a:off x="3488400" y="5320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Rounded Rectangle 46">
            <a:extLst>
              <a:ext uri="{FF2B5EF4-FFF2-40B4-BE49-F238E27FC236}">
                <a16:creationId xmlns:a16="http://schemas.microsoft.com/office/drawing/2014/main" id="{65B0B732-F85C-4E7E-8BD9-43C7928B1DA4}"/>
              </a:ext>
            </a:extLst>
          </p:cNvPr>
          <p:cNvSpPr/>
          <p:nvPr/>
        </p:nvSpPr>
        <p:spPr>
          <a:xfrm>
            <a:off x="5032800" y="5320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veulent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ounded Rectangle 46">
            <a:extLst>
              <a:ext uri="{FF2B5EF4-FFF2-40B4-BE49-F238E27FC236}">
                <a16:creationId xmlns:a16="http://schemas.microsoft.com/office/drawing/2014/main" id="{FB46C26F-EEFD-43F4-B281-443264042A01}"/>
              </a:ext>
            </a:extLst>
          </p:cNvPr>
          <p:cNvSpPr/>
          <p:nvPr/>
        </p:nvSpPr>
        <p:spPr>
          <a:xfrm>
            <a:off x="6577200" y="5320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attitude</a:t>
            </a:r>
          </a:p>
        </p:txBody>
      </p:sp>
      <p:sp>
        <p:nvSpPr>
          <p:cNvPr id="68" name="Rounded Rectangle 46">
            <a:extLst>
              <a:ext uri="{FF2B5EF4-FFF2-40B4-BE49-F238E27FC236}">
                <a16:creationId xmlns:a16="http://schemas.microsoft.com/office/drawing/2014/main" id="{7937F402-2A46-40E4-9B7E-C7513EB8EF7F}"/>
              </a:ext>
            </a:extLst>
          </p:cNvPr>
          <p:cNvSpPr/>
          <p:nvPr/>
        </p:nvSpPr>
        <p:spPr>
          <a:xfrm>
            <a:off x="1944000" y="56412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collègue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Rounded Rectangle 46">
            <a:extLst>
              <a:ext uri="{FF2B5EF4-FFF2-40B4-BE49-F238E27FC236}">
                <a16:creationId xmlns:a16="http://schemas.microsoft.com/office/drawing/2014/main" id="{A1629698-30D5-452E-AC0E-574178C1B125}"/>
              </a:ext>
            </a:extLst>
          </p:cNvPr>
          <p:cNvSpPr/>
          <p:nvPr/>
        </p:nvSpPr>
        <p:spPr>
          <a:xfrm>
            <a:off x="3488400" y="56412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directeur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Rounded Rectangle 46">
            <a:extLst>
              <a:ext uri="{FF2B5EF4-FFF2-40B4-BE49-F238E27FC236}">
                <a16:creationId xmlns:a16="http://schemas.microsoft.com/office/drawing/2014/main" id="{97FCD0CC-A747-4CAA-8C93-69E46DE84309}"/>
              </a:ext>
            </a:extLst>
          </p:cNvPr>
          <p:cNvSpPr/>
          <p:nvPr/>
        </p:nvSpPr>
        <p:spPr>
          <a:xfrm>
            <a:off x="5032800" y="56412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entreprise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Rounded Rectangle 46">
            <a:extLst>
              <a:ext uri="{FF2B5EF4-FFF2-40B4-BE49-F238E27FC236}">
                <a16:creationId xmlns:a16="http://schemas.microsoft.com/office/drawing/2014/main" id="{A89DD30D-AEC8-4DF1-82C5-DFE5B3E5ECE3}"/>
              </a:ext>
            </a:extLst>
          </p:cNvPr>
          <p:cNvSpPr/>
          <p:nvPr/>
        </p:nvSpPr>
        <p:spPr>
          <a:xfrm>
            <a:off x="6577200" y="56412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stage</a:t>
            </a:r>
          </a:p>
        </p:txBody>
      </p:sp>
      <p:sp>
        <p:nvSpPr>
          <p:cNvPr id="72" name="Rounded Rectangle 46">
            <a:extLst>
              <a:ext uri="{FF2B5EF4-FFF2-40B4-BE49-F238E27FC236}">
                <a16:creationId xmlns:a16="http://schemas.microsoft.com/office/drawing/2014/main" id="{D115E35A-DDF7-4D93-B99D-3BF099B32021}"/>
              </a:ext>
            </a:extLst>
          </p:cNvPr>
          <p:cNvSpPr/>
          <p:nvPr/>
        </p:nvSpPr>
        <p:spPr>
          <a:xfrm>
            <a:off x="1944000" y="5968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Rounded Rectangle 46">
            <a:extLst>
              <a:ext uri="{FF2B5EF4-FFF2-40B4-BE49-F238E27FC236}">
                <a16:creationId xmlns:a16="http://schemas.microsoft.com/office/drawing/2014/main" id="{5944F577-174C-4DAC-A592-3CCACB475C49}"/>
              </a:ext>
            </a:extLst>
          </p:cNvPr>
          <p:cNvSpPr/>
          <p:nvPr/>
        </p:nvSpPr>
        <p:spPr>
          <a:xfrm>
            <a:off x="3488400" y="5968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négative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Rounded Rectangle 46">
            <a:extLst>
              <a:ext uri="{FF2B5EF4-FFF2-40B4-BE49-F238E27FC236}">
                <a16:creationId xmlns:a16="http://schemas.microsoft.com/office/drawing/2014/main" id="{8BC26DC1-8E53-48A6-B62A-3A1E9080F987}"/>
              </a:ext>
            </a:extLst>
          </p:cNvPr>
          <p:cNvSpPr/>
          <p:nvPr/>
        </p:nvSpPr>
        <p:spPr>
          <a:xfrm>
            <a:off x="5032800" y="5968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positive</a:t>
            </a:r>
          </a:p>
        </p:txBody>
      </p:sp>
      <p:sp>
        <p:nvSpPr>
          <p:cNvPr id="75" name="Rounded Rectangle 46">
            <a:extLst>
              <a:ext uri="{FF2B5EF4-FFF2-40B4-BE49-F238E27FC236}">
                <a16:creationId xmlns:a16="http://schemas.microsoft.com/office/drawing/2014/main" id="{C1977116-B7E9-48E5-A3C5-FD1569977356}"/>
              </a:ext>
            </a:extLst>
          </p:cNvPr>
          <p:cNvSpPr/>
          <p:nvPr/>
        </p:nvSpPr>
        <p:spPr>
          <a:xfrm>
            <a:off x="6577200" y="596880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sportif</a:t>
            </a:r>
          </a:p>
        </p:txBody>
      </p:sp>
      <p:sp>
        <p:nvSpPr>
          <p:cNvPr id="77" name="Rounded Rectangle 46">
            <a:extLst>
              <a:ext uri="{FF2B5EF4-FFF2-40B4-BE49-F238E27FC236}">
                <a16:creationId xmlns:a16="http://schemas.microsoft.com/office/drawing/2014/main" id="{560C5A0C-DF5D-4C47-9812-5B3388184AF3}"/>
              </a:ext>
            </a:extLst>
          </p:cNvPr>
          <p:cNvSpPr/>
          <p:nvPr/>
        </p:nvSpPr>
        <p:spPr>
          <a:xfrm>
            <a:off x="4717915" y="1323434"/>
            <a:ext cx="1643973" cy="29653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collègue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Rounded Rectangle 46">
            <a:extLst>
              <a:ext uri="{FF2B5EF4-FFF2-40B4-BE49-F238E27FC236}">
                <a16:creationId xmlns:a16="http://schemas.microsoft.com/office/drawing/2014/main" id="{D07ED0F8-AEC2-4579-A4C0-0F3BCD4A3024}"/>
              </a:ext>
            </a:extLst>
          </p:cNvPr>
          <p:cNvSpPr/>
          <p:nvPr/>
        </p:nvSpPr>
        <p:spPr>
          <a:xfrm>
            <a:off x="2809850" y="1644799"/>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veulent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0" name="Rounded Rectangle 46">
            <a:extLst>
              <a:ext uri="{FF2B5EF4-FFF2-40B4-BE49-F238E27FC236}">
                <a16:creationId xmlns:a16="http://schemas.microsoft.com/office/drawing/2014/main" id="{BBB45400-5A2F-4C09-B19F-477C9E507661}"/>
              </a:ext>
            </a:extLst>
          </p:cNvPr>
          <p:cNvSpPr/>
          <p:nvPr/>
        </p:nvSpPr>
        <p:spPr>
          <a:xfrm>
            <a:off x="3331614" y="1952204"/>
            <a:ext cx="2436888" cy="3173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stage</a:t>
            </a:r>
          </a:p>
        </p:txBody>
      </p:sp>
      <p:sp>
        <p:nvSpPr>
          <p:cNvPr id="82" name="Rounded Rectangle 46">
            <a:extLst>
              <a:ext uri="{FF2B5EF4-FFF2-40B4-BE49-F238E27FC236}">
                <a16:creationId xmlns:a16="http://schemas.microsoft.com/office/drawing/2014/main" id="{C9768548-AE90-4A57-A9F0-C9B8848D8D53}"/>
              </a:ext>
            </a:extLst>
          </p:cNvPr>
          <p:cNvSpPr/>
          <p:nvPr/>
        </p:nvSpPr>
        <p:spPr>
          <a:xfrm>
            <a:off x="6503787" y="194399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Rounded Rectangle 46">
            <a:extLst>
              <a:ext uri="{FF2B5EF4-FFF2-40B4-BE49-F238E27FC236}">
                <a16:creationId xmlns:a16="http://schemas.microsoft.com/office/drawing/2014/main" id="{E40DA088-83A2-44B6-9DF6-911DDD6A4777}"/>
              </a:ext>
            </a:extLst>
          </p:cNvPr>
          <p:cNvSpPr/>
          <p:nvPr/>
        </p:nvSpPr>
        <p:spPr>
          <a:xfrm>
            <a:off x="5688216" y="2243959"/>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entreprise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Rounded Rectangle 46">
            <a:extLst>
              <a:ext uri="{FF2B5EF4-FFF2-40B4-BE49-F238E27FC236}">
                <a16:creationId xmlns:a16="http://schemas.microsoft.com/office/drawing/2014/main" id="{D0D3F25D-5B5A-4DD7-AE63-64A3E94D3A65}"/>
              </a:ext>
            </a:extLst>
          </p:cNvPr>
          <p:cNvSpPr/>
          <p:nvPr/>
        </p:nvSpPr>
        <p:spPr>
          <a:xfrm>
            <a:off x="8862959" y="1607636"/>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directeur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6" name="Rounded Rectangle 46">
            <a:extLst>
              <a:ext uri="{FF2B5EF4-FFF2-40B4-BE49-F238E27FC236}">
                <a16:creationId xmlns:a16="http://schemas.microsoft.com/office/drawing/2014/main" id="{F61C2BAA-CB68-4768-BF19-EAD79AE5F99F}"/>
              </a:ext>
            </a:extLst>
          </p:cNvPr>
          <p:cNvSpPr/>
          <p:nvPr/>
        </p:nvSpPr>
        <p:spPr>
          <a:xfrm>
            <a:off x="9837904" y="1903009"/>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négative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Rounded Rectangle 46">
            <a:extLst>
              <a:ext uri="{FF2B5EF4-FFF2-40B4-BE49-F238E27FC236}">
                <a16:creationId xmlns:a16="http://schemas.microsoft.com/office/drawing/2014/main" id="{4DF53877-68C2-4F8E-A759-B4521897E184}"/>
              </a:ext>
            </a:extLst>
          </p:cNvPr>
          <p:cNvSpPr/>
          <p:nvPr/>
        </p:nvSpPr>
        <p:spPr>
          <a:xfrm>
            <a:off x="4049142" y="3021207"/>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doivent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Rounded Rectangle 46">
            <a:extLst>
              <a:ext uri="{FF2B5EF4-FFF2-40B4-BE49-F238E27FC236}">
                <a16:creationId xmlns:a16="http://schemas.microsoft.com/office/drawing/2014/main" id="{00AA3F43-EA6E-4DCB-B4AF-B602629A80FF}"/>
              </a:ext>
            </a:extLst>
          </p:cNvPr>
          <p:cNvSpPr/>
          <p:nvPr/>
        </p:nvSpPr>
        <p:spPr>
          <a:xfrm>
            <a:off x="7671454" y="2727321"/>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peuvent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9" name="Rounded Rectangle 46">
            <a:extLst>
              <a:ext uri="{FF2B5EF4-FFF2-40B4-BE49-F238E27FC236}">
                <a16:creationId xmlns:a16="http://schemas.microsoft.com/office/drawing/2014/main" id="{FFC5C176-1CC6-45CC-9792-8603E184CBEE}"/>
              </a:ext>
            </a:extLst>
          </p:cNvPr>
          <p:cNvSpPr/>
          <p:nvPr/>
        </p:nvSpPr>
        <p:spPr>
          <a:xfrm>
            <a:off x="8621796" y="3070500"/>
            <a:ext cx="1496296" cy="2844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doit</a:t>
            </a:r>
          </a:p>
        </p:txBody>
      </p:sp>
      <p:sp>
        <p:nvSpPr>
          <p:cNvPr id="90" name="Rounded Rectangle 46">
            <a:extLst>
              <a:ext uri="{FF2B5EF4-FFF2-40B4-BE49-F238E27FC236}">
                <a16:creationId xmlns:a16="http://schemas.microsoft.com/office/drawing/2014/main" id="{731EE863-C7A5-4DEC-92A3-B1C33550305A}"/>
              </a:ext>
            </a:extLst>
          </p:cNvPr>
          <p:cNvSpPr/>
          <p:nvPr/>
        </p:nvSpPr>
        <p:spPr>
          <a:xfrm>
            <a:off x="7871578" y="338125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attitude</a:t>
            </a:r>
          </a:p>
        </p:txBody>
      </p:sp>
      <p:sp>
        <p:nvSpPr>
          <p:cNvPr id="91" name="Rounded Rectangle 46">
            <a:extLst>
              <a:ext uri="{FF2B5EF4-FFF2-40B4-BE49-F238E27FC236}">
                <a16:creationId xmlns:a16="http://schemas.microsoft.com/office/drawing/2014/main" id="{74DC68E7-AA6A-43DE-B90F-FC8B39CDF511}"/>
              </a:ext>
            </a:extLst>
          </p:cNvPr>
          <p:cNvSpPr/>
          <p:nvPr/>
        </p:nvSpPr>
        <p:spPr>
          <a:xfrm>
            <a:off x="9936462" y="3361150"/>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positive</a:t>
            </a:r>
          </a:p>
        </p:txBody>
      </p:sp>
      <p:sp>
        <p:nvSpPr>
          <p:cNvPr id="92" name="Rounded Rectangle 46">
            <a:extLst>
              <a:ext uri="{FF2B5EF4-FFF2-40B4-BE49-F238E27FC236}">
                <a16:creationId xmlns:a16="http://schemas.microsoft.com/office/drawing/2014/main" id="{EA5C18C4-2939-4E50-AC82-7F94604AA9F1}"/>
              </a:ext>
            </a:extLst>
          </p:cNvPr>
          <p:cNvSpPr/>
          <p:nvPr/>
        </p:nvSpPr>
        <p:spPr>
          <a:xfrm>
            <a:off x="3153409" y="3951437"/>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devez</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Rounded Rectangle 46">
            <a:extLst>
              <a:ext uri="{FF2B5EF4-FFF2-40B4-BE49-F238E27FC236}">
                <a16:creationId xmlns:a16="http://schemas.microsoft.com/office/drawing/2014/main" id="{9832AB66-208E-4A7D-851E-4BEC81C56397}"/>
              </a:ext>
            </a:extLst>
          </p:cNvPr>
          <p:cNvSpPr/>
          <p:nvPr/>
        </p:nvSpPr>
        <p:spPr>
          <a:xfrm>
            <a:off x="6471841" y="3828834"/>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devons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Rounded Rectangle 46">
            <a:extLst>
              <a:ext uri="{FF2B5EF4-FFF2-40B4-BE49-F238E27FC236}">
                <a16:creationId xmlns:a16="http://schemas.microsoft.com/office/drawing/2014/main" id="{9D9449C0-D49E-432D-AE2C-0214F541BEC2}"/>
              </a:ext>
            </a:extLst>
          </p:cNvPr>
          <p:cNvSpPr/>
          <p:nvPr/>
        </p:nvSpPr>
        <p:spPr>
          <a:xfrm>
            <a:off x="7071677" y="4149613"/>
            <a:ext cx="1654034" cy="329435"/>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Rounded Rectangle 46">
            <a:extLst>
              <a:ext uri="{FF2B5EF4-FFF2-40B4-BE49-F238E27FC236}">
                <a16:creationId xmlns:a16="http://schemas.microsoft.com/office/drawing/2014/main" id="{5E1DB88B-C508-46A3-AAAB-11598E53C542}"/>
              </a:ext>
            </a:extLst>
          </p:cNvPr>
          <p:cNvSpPr/>
          <p:nvPr/>
        </p:nvSpPr>
        <p:spPr>
          <a:xfrm>
            <a:off x="6864998" y="4506045"/>
            <a:ext cx="1486444" cy="28420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sportif</a:t>
            </a:r>
          </a:p>
        </p:txBody>
      </p:sp>
      <p:sp>
        <p:nvSpPr>
          <p:cNvPr id="48" name="Rounded Rectangle 46">
            <a:extLst>
              <a:ext uri="{FF2B5EF4-FFF2-40B4-BE49-F238E27FC236}">
                <a16:creationId xmlns:a16="http://schemas.microsoft.com/office/drawing/2014/main" id="{C0385F67-73E7-4DE7-8C9F-67DB8274F124}"/>
              </a:ext>
            </a:extLst>
          </p:cNvPr>
          <p:cNvSpPr/>
          <p:nvPr/>
        </p:nvSpPr>
        <p:spPr>
          <a:xfrm>
            <a:off x="10118092" y="249869"/>
            <a:ext cx="179182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075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6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7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animBg="1"/>
      <p:bldP spid="79" grpId="0" animBg="1"/>
      <p:bldP spid="80" grpId="0" animBg="1"/>
      <p:bldP spid="82" grpId="0" animBg="1"/>
      <p:bldP spid="83" grpId="0" animBg="1"/>
      <p:bldP spid="84" grpId="0" animBg="1"/>
      <p:bldP spid="86" grpId="0" animBg="1"/>
      <p:bldP spid="87" grpId="0" animBg="1"/>
      <p:bldP spid="88" grpId="0" animBg="1"/>
      <p:bldP spid="89" grpId="0" animBg="1"/>
      <p:bldP spid="90" grpId="0" animBg="1"/>
      <p:bldP spid="91" grpId="0" animBg="1"/>
      <p:bldP spid="92" grpId="0" animBg="1"/>
      <p:bldP spid="93" grpId="0" animBg="1"/>
      <p:bldP spid="95" grpId="0" animBg="1"/>
      <p:bldP spid="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Modal verbs: </a:t>
            </a:r>
            <a:r>
              <a:rPr lang="en-GB" sz="2800" b="1" dirty="0" err="1">
                <a:solidFill>
                  <a:schemeClr val="bg1"/>
                </a:solidFill>
              </a:rPr>
              <a:t>ils</a:t>
            </a:r>
            <a:r>
              <a:rPr lang="en-GB" sz="2800" b="1" dirty="0">
                <a:solidFill>
                  <a:schemeClr val="bg1"/>
                </a:solidFill>
              </a:rPr>
              <a:t>/</a:t>
            </a:r>
            <a:r>
              <a:rPr lang="en-GB" sz="2800" b="1" dirty="0" err="1">
                <a:solidFill>
                  <a:schemeClr val="bg1"/>
                </a:solidFill>
              </a:rPr>
              <a:t>elles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3A263F2-EEF0-4576-992C-D5F5135CA250}"/>
              </a:ext>
            </a:extLst>
          </p:cNvPr>
          <p:cNvSpPr txBox="1"/>
          <p:nvPr/>
        </p:nvSpPr>
        <p:spPr>
          <a:xfrm>
            <a:off x="180000" y="1226037"/>
            <a:ext cx="12012000" cy="1862048"/>
          </a:xfrm>
          <a:prstGeom prst="rect">
            <a:avLst/>
          </a:prstGeom>
          <a:noFill/>
        </p:spPr>
        <p:txBody>
          <a:bodyPr wrap="square" rtlCol="0">
            <a:spAutoFit/>
          </a:bodyPr>
          <a:lstStyle/>
          <a:p>
            <a:r>
              <a:rPr lang="en-GB" sz="2300" dirty="0">
                <a:solidFill>
                  <a:srgbClr val="002060"/>
                </a:solidFill>
              </a:rPr>
              <a:t>You already know how to form the ‘nous’ and ‘</a:t>
            </a:r>
            <a:r>
              <a:rPr lang="en-GB" sz="2300" dirty="0" err="1">
                <a:solidFill>
                  <a:srgbClr val="002060"/>
                </a:solidFill>
              </a:rPr>
              <a:t>vous</a:t>
            </a:r>
            <a:r>
              <a:rPr lang="en-GB" sz="2300" dirty="0">
                <a:solidFill>
                  <a:srgbClr val="002060"/>
                </a:solidFill>
              </a:rPr>
              <a:t>’ forms of the modal verbs:</a:t>
            </a:r>
          </a:p>
          <a:p>
            <a:endParaRPr lang="en-GB" sz="2300" dirty="0">
              <a:solidFill>
                <a:srgbClr val="002060"/>
              </a:solidFill>
            </a:endParaRPr>
          </a:p>
          <a:p>
            <a:r>
              <a:rPr lang="en-GB" sz="2300" dirty="0">
                <a:solidFill>
                  <a:srgbClr val="002060"/>
                </a:solidFill>
              </a:rPr>
              <a:t>Remove </a:t>
            </a:r>
            <a:r>
              <a:rPr lang="en-GB" sz="2300" b="1" dirty="0">
                <a:solidFill>
                  <a:srgbClr val="002060"/>
                </a:solidFill>
              </a:rPr>
              <a:t>–</a:t>
            </a:r>
            <a:r>
              <a:rPr lang="en-GB" sz="2300" b="1" dirty="0" err="1">
                <a:solidFill>
                  <a:srgbClr val="002060"/>
                </a:solidFill>
              </a:rPr>
              <a:t>oir</a:t>
            </a:r>
            <a:r>
              <a:rPr lang="en-GB" sz="2300" dirty="0">
                <a:solidFill>
                  <a:srgbClr val="002060"/>
                </a:solidFill>
              </a:rPr>
              <a:t>, add </a:t>
            </a:r>
            <a:r>
              <a:rPr lang="en-GB" sz="2300" b="1" dirty="0">
                <a:solidFill>
                  <a:srgbClr val="002060"/>
                </a:solidFill>
              </a:rPr>
              <a:t>–</a:t>
            </a:r>
            <a:r>
              <a:rPr lang="en-GB" sz="2300" b="1" dirty="0" err="1">
                <a:solidFill>
                  <a:srgbClr val="002060"/>
                </a:solidFill>
              </a:rPr>
              <a:t>ons</a:t>
            </a:r>
            <a:r>
              <a:rPr lang="en-GB" sz="2300" b="1" dirty="0">
                <a:solidFill>
                  <a:srgbClr val="002060"/>
                </a:solidFill>
              </a:rPr>
              <a:t> </a:t>
            </a:r>
            <a:r>
              <a:rPr lang="en-GB" sz="2300" dirty="0">
                <a:solidFill>
                  <a:srgbClr val="002060"/>
                </a:solidFill>
              </a:rPr>
              <a:t>or </a:t>
            </a:r>
            <a:r>
              <a:rPr lang="en-GB" sz="2300" b="1" dirty="0">
                <a:solidFill>
                  <a:srgbClr val="002060"/>
                </a:solidFill>
              </a:rPr>
              <a:t>–</a:t>
            </a:r>
            <a:r>
              <a:rPr lang="en-GB" sz="2300" b="1" dirty="0" err="1">
                <a:solidFill>
                  <a:srgbClr val="002060"/>
                </a:solidFill>
              </a:rPr>
              <a:t>ez</a:t>
            </a:r>
            <a:r>
              <a:rPr lang="en-GB" sz="2300" dirty="0" err="1">
                <a:solidFill>
                  <a:srgbClr val="002060"/>
                </a:solidFill>
              </a:rPr>
              <a:t>.</a:t>
            </a:r>
            <a:r>
              <a:rPr lang="en-GB" sz="2300" dirty="0">
                <a:solidFill>
                  <a:srgbClr val="002060"/>
                </a:solidFill>
              </a:rPr>
              <a:t> 		dev</a:t>
            </a:r>
            <a:r>
              <a:rPr lang="en-GB" sz="2300" b="1" dirty="0">
                <a:solidFill>
                  <a:srgbClr val="002060"/>
                </a:solidFill>
              </a:rPr>
              <a:t>oir</a:t>
            </a:r>
            <a:r>
              <a:rPr lang="en-GB" sz="2300" dirty="0">
                <a:solidFill>
                  <a:srgbClr val="002060"/>
                </a:solidFill>
              </a:rPr>
              <a:t> </a:t>
            </a:r>
            <a:r>
              <a:rPr lang="en-GB" sz="2300" dirty="0">
                <a:solidFill>
                  <a:srgbClr val="002060"/>
                </a:solidFill>
                <a:sym typeface="Wingdings" panose="05000000000000000000" pitchFamily="2" charset="2"/>
              </a:rPr>
              <a:t></a:t>
            </a:r>
            <a:r>
              <a:rPr lang="en-GB" sz="2300" dirty="0">
                <a:solidFill>
                  <a:srgbClr val="002060"/>
                </a:solidFill>
              </a:rPr>
              <a:t> nous </a:t>
            </a:r>
            <a:r>
              <a:rPr lang="en-GB" sz="2300" dirty="0" err="1">
                <a:solidFill>
                  <a:srgbClr val="002060"/>
                </a:solidFill>
              </a:rPr>
              <a:t>dev</a:t>
            </a:r>
            <a:r>
              <a:rPr lang="en-GB" sz="2300" b="1" dirty="0" err="1">
                <a:solidFill>
                  <a:srgbClr val="002060"/>
                </a:solidFill>
              </a:rPr>
              <a:t>ons</a:t>
            </a:r>
            <a:r>
              <a:rPr lang="en-GB" sz="2300" dirty="0">
                <a:solidFill>
                  <a:srgbClr val="002060"/>
                </a:solidFill>
              </a:rPr>
              <a:t>, </a:t>
            </a:r>
            <a:r>
              <a:rPr lang="en-GB" sz="2300" dirty="0" err="1">
                <a:solidFill>
                  <a:srgbClr val="002060"/>
                </a:solidFill>
              </a:rPr>
              <a:t>vous</a:t>
            </a:r>
            <a:r>
              <a:rPr lang="en-GB" sz="2300" dirty="0">
                <a:solidFill>
                  <a:srgbClr val="002060"/>
                </a:solidFill>
              </a:rPr>
              <a:t> </a:t>
            </a:r>
            <a:r>
              <a:rPr lang="en-GB" sz="2300" dirty="0" err="1">
                <a:solidFill>
                  <a:srgbClr val="002060"/>
                </a:solidFill>
              </a:rPr>
              <a:t>dev</a:t>
            </a:r>
            <a:r>
              <a:rPr lang="en-GB" sz="2300" b="1" dirty="0" err="1">
                <a:solidFill>
                  <a:srgbClr val="002060"/>
                </a:solidFill>
              </a:rPr>
              <a:t>ez</a:t>
            </a:r>
            <a:endParaRPr lang="en-GB" sz="2300" b="1" dirty="0">
              <a:solidFill>
                <a:srgbClr val="002060"/>
              </a:solidFill>
            </a:endParaRPr>
          </a:p>
          <a:p>
            <a:endParaRPr lang="en-GB" sz="2300" dirty="0">
              <a:solidFill>
                <a:srgbClr val="002060"/>
              </a:solidFill>
            </a:endParaRPr>
          </a:p>
          <a:p>
            <a:r>
              <a:rPr lang="en-GB" sz="2300" dirty="0">
                <a:solidFill>
                  <a:srgbClr val="002060"/>
                </a:solidFill>
              </a:rPr>
              <a:t>The ‘</a:t>
            </a:r>
            <a:r>
              <a:rPr lang="en-GB" sz="2300" b="1" dirty="0" err="1">
                <a:solidFill>
                  <a:srgbClr val="002060"/>
                </a:solidFill>
              </a:rPr>
              <a:t>ils</a:t>
            </a:r>
            <a:r>
              <a:rPr lang="en-GB" sz="2300" dirty="0">
                <a:solidFill>
                  <a:srgbClr val="002060"/>
                </a:solidFill>
              </a:rPr>
              <a:t>/</a:t>
            </a:r>
            <a:r>
              <a:rPr lang="en-GB" sz="2300" b="1" dirty="0" err="1">
                <a:solidFill>
                  <a:srgbClr val="002060"/>
                </a:solidFill>
              </a:rPr>
              <a:t>elles</a:t>
            </a:r>
            <a:r>
              <a:rPr lang="en-GB" sz="2300" dirty="0">
                <a:solidFill>
                  <a:srgbClr val="002060"/>
                </a:solidFill>
              </a:rPr>
              <a:t>' form adds </a:t>
            </a:r>
            <a:r>
              <a:rPr lang="en-GB" sz="2300" b="1" dirty="0">
                <a:solidFill>
                  <a:srgbClr val="002060"/>
                </a:solidFill>
              </a:rPr>
              <a:t>–</a:t>
            </a:r>
            <a:r>
              <a:rPr lang="en-GB" sz="2300" b="1" dirty="0" err="1">
                <a:solidFill>
                  <a:srgbClr val="002060"/>
                </a:solidFill>
              </a:rPr>
              <a:t>ent</a:t>
            </a:r>
            <a:r>
              <a:rPr lang="en-GB" sz="2300" b="1" dirty="0">
                <a:solidFill>
                  <a:srgbClr val="002060"/>
                </a:solidFill>
              </a:rPr>
              <a:t>. </a:t>
            </a:r>
            <a:r>
              <a:rPr lang="en-GB" sz="2300" dirty="0">
                <a:solidFill>
                  <a:srgbClr val="002060"/>
                </a:solidFill>
              </a:rPr>
              <a:t>‘</a:t>
            </a:r>
            <a:r>
              <a:rPr lang="en-GB" sz="2300" b="1" dirty="0">
                <a:solidFill>
                  <a:srgbClr val="002060"/>
                </a:solidFill>
              </a:rPr>
              <a:t>devoir’, ‘</a:t>
            </a:r>
            <a:r>
              <a:rPr lang="en-GB" sz="2300" b="1" dirty="0" err="1">
                <a:solidFill>
                  <a:srgbClr val="002060"/>
                </a:solidFill>
              </a:rPr>
              <a:t>pouvoir</a:t>
            </a:r>
            <a:r>
              <a:rPr lang="en-GB" sz="2300" b="1" dirty="0">
                <a:solidFill>
                  <a:srgbClr val="002060"/>
                </a:solidFill>
              </a:rPr>
              <a:t>’, </a:t>
            </a:r>
            <a:r>
              <a:rPr lang="en-GB" sz="2300" dirty="0">
                <a:solidFill>
                  <a:srgbClr val="002060"/>
                </a:solidFill>
              </a:rPr>
              <a:t>and</a:t>
            </a:r>
            <a:r>
              <a:rPr lang="en-GB" sz="2300" b="1" dirty="0">
                <a:solidFill>
                  <a:srgbClr val="002060"/>
                </a:solidFill>
              </a:rPr>
              <a:t> ‘</a:t>
            </a:r>
            <a:r>
              <a:rPr lang="en-GB" sz="2300" b="1" dirty="0" err="1">
                <a:solidFill>
                  <a:srgbClr val="002060"/>
                </a:solidFill>
              </a:rPr>
              <a:t>vouloir</a:t>
            </a:r>
            <a:r>
              <a:rPr lang="en-GB" sz="2300" b="1" dirty="0">
                <a:solidFill>
                  <a:srgbClr val="002060"/>
                </a:solidFill>
              </a:rPr>
              <a:t>’ </a:t>
            </a:r>
            <a:r>
              <a:rPr lang="en-GB" sz="2300" dirty="0">
                <a:solidFill>
                  <a:srgbClr val="002060"/>
                </a:solidFill>
              </a:rPr>
              <a:t>change their stems.</a:t>
            </a:r>
            <a:endParaRPr lang="en-US" sz="2300" dirty="0">
              <a:solidFill>
                <a:srgbClr val="002060"/>
              </a:solidFill>
            </a:endParaRPr>
          </a:p>
        </p:txBody>
      </p:sp>
      <p:sp>
        <p:nvSpPr>
          <p:cNvPr id="9" name="Callout: Down Arrow 8">
            <a:extLst>
              <a:ext uri="{FF2B5EF4-FFF2-40B4-BE49-F238E27FC236}">
                <a16:creationId xmlns:a16="http://schemas.microsoft.com/office/drawing/2014/main" id="{A87A006B-4271-46EB-B4AF-3304C356B81C}"/>
              </a:ext>
            </a:extLst>
          </p:cNvPr>
          <p:cNvSpPr/>
          <p:nvPr/>
        </p:nvSpPr>
        <p:spPr>
          <a:xfrm>
            <a:off x="567004" y="3878711"/>
            <a:ext cx="2403987" cy="1883959"/>
          </a:xfrm>
          <a:prstGeom prst="downArrowCallout">
            <a:avLst/>
          </a:prstGeom>
          <a:solidFill>
            <a:srgbClr val="0055A5"/>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The stem </a:t>
            </a:r>
            <a:r>
              <a:rPr lang="fr-FR" sz="2000" dirty="0" err="1">
                <a:solidFill>
                  <a:prstClr val="white"/>
                </a:solidFill>
                <a:latin typeface="Century Gothic" panose="020B0502020202020204" pitchFamily="34" charset="0"/>
              </a:rPr>
              <a:t>goes</a:t>
            </a:r>
            <a:r>
              <a:rPr lang="fr-FR" sz="2000" dirty="0">
                <a:solidFill>
                  <a:prstClr val="white"/>
                </a:solidFill>
                <a:latin typeface="Century Gothic" panose="020B0502020202020204" pitchFamily="34" charset="0"/>
              </a:rPr>
              <a:t> back to </a:t>
            </a:r>
            <a:r>
              <a:rPr lang="fr-FR" sz="2000" b="1" dirty="0" err="1">
                <a:solidFill>
                  <a:prstClr val="white"/>
                </a:solidFill>
                <a:latin typeface="Century Gothic" panose="020B0502020202020204" pitchFamily="34" charset="0"/>
              </a:rPr>
              <a:t>doi</a:t>
            </a:r>
            <a:r>
              <a:rPr lang="fr-FR" sz="2000" b="1" dirty="0">
                <a:solidFill>
                  <a:prstClr val="white"/>
                </a:solidFill>
                <a:latin typeface="Century Gothic" panose="020B0502020202020204" pitchFamily="34" charset="0"/>
              </a:rPr>
              <a:t>-</a:t>
            </a:r>
            <a:r>
              <a:rPr lang="fr-FR" sz="2000" i="1" dirty="0">
                <a:solidFill>
                  <a:prstClr val="white"/>
                </a:solidFill>
                <a:latin typeface="Century Gothic" panose="020B0502020202020204" pitchFamily="34" charset="0"/>
              </a:rPr>
              <a:t> </a:t>
            </a:r>
            <a:r>
              <a:rPr lang="fr-FR" sz="2000" dirty="0">
                <a:solidFill>
                  <a:prstClr val="white"/>
                </a:solidFill>
                <a:latin typeface="Century Gothic" panose="020B0502020202020204" pitchFamily="34" charset="0"/>
              </a:rPr>
              <a:t>like the </a:t>
            </a:r>
            <a:r>
              <a:rPr lang="fr-FR" sz="2000" dirty="0" err="1">
                <a:solidFill>
                  <a:prstClr val="white"/>
                </a:solidFill>
                <a:latin typeface="Century Gothic" panose="020B0502020202020204" pitchFamily="34" charset="0"/>
              </a:rPr>
              <a:t>singular</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forms</a:t>
            </a:r>
            <a:r>
              <a:rPr lang="fr-FR" sz="2000" dirty="0">
                <a:solidFill>
                  <a:prstClr val="white"/>
                </a:solidFill>
                <a:latin typeface="Century Gothic" panose="020B0502020202020204" pitchFamily="34" charset="0"/>
              </a:rPr>
              <a:t> and </a:t>
            </a:r>
            <a:r>
              <a:rPr lang="fr-FR" sz="2000" dirty="0" err="1">
                <a:solidFill>
                  <a:prstClr val="white"/>
                </a:solidFill>
                <a:latin typeface="Century Gothic" panose="020B0502020202020204" pitchFamily="34" charset="0"/>
              </a:rPr>
              <a:t>adds</a:t>
            </a:r>
            <a:r>
              <a:rPr lang="fr-FR" sz="2000" dirty="0">
                <a:solidFill>
                  <a:prstClr val="white"/>
                </a:solidFill>
                <a:latin typeface="Century Gothic" panose="020B0502020202020204" pitchFamily="34" charset="0"/>
              </a:rPr>
              <a:t> </a:t>
            </a:r>
            <a:r>
              <a:rPr lang="fr-FR" sz="2000" b="1" dirty="0">
                <a:solidFill>
                  <a:prstClr val="white"/>
                </a:solidFill>
                <a:latin typeface="Century Gothic" panose="020B0502020202020204" pitchFamily="34" charset="0"/>
              </a:rPr>
              <a:t>v</a:t>
            </a:r>
            <a:r>
              <a:rPr lang="fr-FR" sz="2000" dirty="0">
                <a:solidFill>
                  <a:prstClr val="white"/>
                </a:solidFill>
                <a:latin typeface="Century Gothic" panose="020B0502020202020204" pitchFamily="34" charset="0"/>
              </a:rPr>
              <a:t>:</a:t>
            </a:r>
          </a:p>
        </p:txBody>
      </p:sp>
      <p:sp>
        <p:nvSpPr>
          <p:cNvPr id="11" name="Callout: Down Arrow 10">
            <a:extLst>
              <a:ext uri="{FF2B5EF4-FFF2-40B4-BE49-F238E27FC236}">
                <a16:creationId xmlns:a16="http://schemas.microsoft.com/office/drawing/2014/main" id="{90DBF4E1-F8FF-4E48-9F5A-19CEA86D534B}"/>
              </a:ext>
            </a:extLst>
          </p:cNvPr>
          <p:cNvSpPr/>
          <p:nvPr/>
        </p:nvSpPr>
        <p:spPr>
          <a:xfrm>
            <a:off x="9221009" y="3878711"/>
            <a:ext cx="2403987" cy="1386508"/>
          </a:xfrm>
          <a:prstGeom prst="downArrowCallout">
            <a:avLst/>
          </a:prstGeom>
          <a:solidFill>
            <a:srgbClr val="0055A5"/>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The stem </a:t>
            </a:r>
            <a:r>
              <a:rPr lang="fr-FR" sz="2000" dirty="0" err="1">
                <a:solidFill>
                  <a:prstClr val="white"/>
                </a:solidFill>
                <a:latin typeface="Century Gothic" panose="020B0502020202020204" pitchFamily="34" charset="0"/>
              </a:rPr>
              <a:t>stays</a:t>
            </a:r>
            <a:r>
              <a:rPr lang="fr-FR" sz="2000" dirty="0">
                <a:solidFill>
                  <a:prstClr val="white"/>
                </a:solidFill>
                <a:latin typeface="Century Gothic" panose="020B0502020202020204" pitchFamily="34" charset="0"/>
              </a:rPr>
              <a:t> the </a:t>
            </a:r>
            <a:r>
              <a:rPr lang="fr-FR" sz="2000" dirty="0" err="1">
                <a:solidFill>
                  <a:prstClr val="white"/>
                </a:solidFill>
                <a:latin typeface="Century Gothic" panose="020B0502020202020204" pitchFamily="34" charset="0"/>
              </a:rPr>
              <a:t>same</a:t>
            </a:r>
            <a:r>
              <a:rPr lang="fr-FR" sz="2000" dirty="0">
                <a:solidFill>
                  <a:prstClr val="white"/>
                </a:solidFill>
                <a:latin typeface="Century Gothic" panose="020B0502020202020204" pitchFamily="34" charset="0"/>
              </a:rPr>
              <a:t> as the </a:t>
            </a:r>
            <a:r>
              <a:rPr lang="fr-FR" sz="2000" dirty="0" err="1">
                <a:solidFill>
                  <a:prstClr val="white"/>
                </a:solidFill>
                <a:latin typeface="Century Gothic" panose="020B0502020202020204" pitchFamily="34" charset="0"/>
              </a:rPr>
              <a:t>other</a:t>
            </a:r>
            <a:r>
              <a:rPr lang="fr-FR" sz="2000" dirty="0">
                <a:solidFill>
                  <a:prstClr val="white"/>
                </a:solidFill>
                <a:latin typeface="Century Gothic" panose="020B0502020202020204" pitchFamily="34" charset="0"/>
              </a:rPr>
              <a:t> plural </a:t>
            </a:r>
            <a:r>
              <a:rPr lang="fr-FR" sz="2000" dirty="0" err="1">
                <a:solidFill>
                  <a:prstClr val="white"/>
                </a:solidFill>
                <a:latin typeface="Century Gothic" panose="020B0502020202020204" pitchFamily="34" charset="0"/>
              </a:rPr>
              <a:t>forms</a:t>
            </a:r>
            <a:r>
              <a:rPr lang="fr-FR" sz="2000" dirty="0">
                <a:solidFill>
                  <a:prstClr val="white"/>
                </a:solidFill>
                <a:latin typeface="Century Gothic" panose="020B0502020202020204" pitchFamily="34" charset="0"/>
              </a:rPr>
              <a:t>.</a:t>
            </a:r>
          </a:p>
        </p:txBody>
      </p:sp>
      <p:sp>
        <p:nvSpPr>
          <p:cNvPr id="13" name="Callout: Down Arrow 12">
            <a:extLst>
              <a:ext uri="{FF2B5EF4-FFF2-40B4-BE49-F238E27FC236}">
                <a16:creationId xmlns:a16="http://schemas.microsoft.com/office/drawing/2014/main" id="{EA974F5D-9613-4763-A9C8-2E228B9CD97D}"/>
              </a:ext>
            </a:extLst>
          </p:cNvPr>
          <p:cNvSpPr/>
          <p:nvPr/>
        </p:nvSpPr>
        <p:spPr>
          <a:xfrm>
            <a:off x="3534140" y="3878711"/>
            <a:ext cx="2403987" cy="1883959"/>
          </a:xfrm>
          <a:prstGeom prst="downArrowCallout">
            <a:avLst/>
          </a:prstGeom>
          <a:solidFill>
            <a:srgbClr val="0055A5"/>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The stem </a:t>
            </a:r>
            <a:r>
              <a:rPr lang="fr-FR" sz="2000" dirty="0" err="1">
                <a:solidFill>
                  <a:prstClr val="white"/>
                </a:solidFill>
                <a:latin typeface="Century Gothic" panose="020B0502020202020204" pitchFamily="34" charset="0"/>
              </a:rPr>
              <a:t>goes</a:t>
            </a:r>
            <a:r>
              <a:rPr lang="fr-FR" sz="2000" dirty="0">
                <a:solidFill>
                  <a:prstClr val="white"/>
                </a:solidFill>
                <a:latin typeface="Century Gothic" panose="020B0502020202020204" pitchFamily="34" charset="0"/>
              </a:rPr>
              <a:t> back to </a:t>
            </a:r>
            <a:r>
              <a:rPr lang="fr-FR" sz="2000" b="1" dirty="0">
                <a:solidFill>
                  <a:prstClr val="white"/>
                </a:solidFill>
                <a:latin typeface="Century Gothic" panose="020B0502020202020204" pitchFamily="34" charset="0"/>
              </a:rPr>
              <a:t>peu</a:t>
            </a:r>
            <a:r>
              <a:rPr lang="fr-FR" sz="2000" b="1" i="1" dirty="0">
                <a:solidFill>
                  <a:prstClr val="white"/>
                </a:solidFill>
                <a:latin typeface="Century Gothic" panose="020B0502020202020204" pitchFamily="34" charset="0"/>
              </a:rPr>
              <a:t>-</a:t>
            </a:r>
            <a:r>
              <a:rPr lang="fr-FR" sz="2000" dirty="0">
                <a:solidFill>
                  <a:prstClr val="white"/>
                </a:solidFill>
                <a:latin typeface="Century Gothic" panose="020B0502020202020204" pitchFamily="34" charset="0"/>
              </a:rPr>
              <a:t> like the </a:t>
            </a:r>
            <a:r>
              <a:rPr lang="fr-FR" sz="2000" dirty="0" err="1">
                <a:solidFill>
                  <a:prstClr val="white"/>
                </a:solidFill>
                <a:latin typeface="Century Gothic" panose="020B0502020202020204" pitchFamily="34" charset="0"/>
              </a:rPr>
              <a:t>singular</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forms</a:t>
            </a:r>
            <a:r>
              <a:rPr lang="fr-FR" sz="2000" dirty="0">
                <a:solidFill>
                  <a:prstClr val="white"/>
                </a:solidFill>
                <a:latin typeface="Century Gothic" panose="020B0502020202020204" pitchFamily="34" charset="0"/>
              </a:rPr>
              <a:t> and </a:t>
            </a:r>
            <a:r>
              <a:rPr lang="fr-FR" sz="2000" dirty="0" err="1">
                <a:solidFill>
                  <a:prstClr val="white"/>
                </a:solidFill>
                <a:latin typeface="Century Gothic" panose="020B0502020202020204" pitchFamily="34" charset="0"/>
              </a:rPr>
              <a:t>and</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adds</a:t>
            </a:r>
            <a:r>
              <a:rPr lang="fr-FR" sz="2000" dirty="0">
                <a:solidFill>
                  <a:prstClr val="white"/>
                </a:solidFill>
                <a:latin typeface="Century Gothic" panose="020B0502020202020204" pitchFamily="34" charset="0"/>
              </a:rPr>
              <a:t> </a:t>
            </a:r>
            <a:r>
              <a:rPr lang="fr-FR" sz="2000" b="1" dirty="0">
                <a:solidFill>
                  <a:prstClr val="white"/>
                </a:solidFill>
                <a:latin typeface="Century Gothic" panose="020B0502020202020204" pitchFamily="34" charset="0"/>
              </a:rPr>
              <a:t>v</a:t>
            </a:r>
            <a:r>
              <a:rPr lang="fr-FR" sz="2000" dirty="0">
                <a:solidFill>
                  <a:prstClr val="white"/>
                </a:solidFill>
                <a:latin typeface="Century Gothic" panose="020B0502020202020204" pitchFamily="34" charset="0"/>
              </a:rPr>
              <a:t>:</a:t>
            </a:r>
          </a:p>
        </p:txBody>
      </p:sp>
      <p:sp>
        <p:nvSpPr>
          <p:cNvPr id="15" name="Callout: Down Arrow 14">
            <a:extLst>
              <a:ext uri="{FF2B5EF4-FFF2-40B4-BE49-F238E27FC236}">
                <a16:creationId xmlns:a16="http://schemas.microsoft.com/office/drawing/2014/main" id="{FB0E7E9B-CF0B-4246-AE71-2F3B1AD0B2B7}"/>
              </a:ext>
            </a:extLst>
          </p:cNvPr>
          <p:cNvSpPr/>
          <p:nvPr/>
        </p:nvSpPr>
        <p:spPr>
          <a:xfrm>
            <a:off x="6457245" y="3880391"/>
            <a:ext cx="2403987" cy="1882279"/>
          </a:xfrm>
          <a:prstGeom prst="downArrowCallout">
            <a:avLst/>
          </a:prstGeom>
          <a:solidFill>
            <a:srgbClr val="0055A5"/>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The stem </a:t>
            </a:r>
            <a:r>
              <a:rPr lang="fr-FR" sz="2000" dirty="0" err="1">
                <a:solidFill>
                  <a:prstClr val="white"/>
                </a:solidFill>
                <a:latin typeface="Century Gothic" panose="020B0502020202020204" pitchFamily="34" charset="0"/>
              </a:rPr>
              <a:t>goes</a:t>
            </a:r>
            <a:r>
              <a:rPr lang="fr-FR" sz="2000" dirty="0">
                <a:solidFill>
                  <a:prstClr val="white"/>
                </a:solidFill>
                <a:latin typeface="Century Gothic" panose="020B0502020202020204" pitchFamily="34" charset="0"/>
              </a:rPr>
              <a:t> back to </a:t>
            </a:r>
            <a:r>
              <a:rPr lang="fr-FR" sz="2000" b="1" dirty="0" err="1">
                <a:solidFill>
                  <a:prstClr val="white"/>
                </a:solidFill>
                <a:latin typeface="Century Gothic" panose="020B0502020202020204" pitchFamily="34" charset="0"/>
              </a:rPr>
              <a:t>veu</a:t>
            </a:r>
            <a:r>
              <a:rPr lang="fr-FR" sz="2000" b="1" dirty="0">
                <a:solidFill>
                  <a:prstClr val="white"/>
                </a:solidFill>
                <a:latin typeface="Century Gothic" panose="020B0502020202020204" pitchFamily="34" charset="0"/>
              </a:rPr>
              <a:t>-</a:t>
            </a:r>
            <a:r>
              <a:rPr lang="fr-FR" sz="2000" i="1" dirty="0">
                <a:solidFill>
                  <a:prstClr val="white"/>
                </a:solidFill>
                <a:latin typeface="Century Gothic" panose="020B0502020202020204" pitchFamily="34" charset="0"/>
              </a:rPr>
              <a:t> </a:t>
            </a:r>
            <a:r>
              <a:rPr lang="fr-FR" sz="2000" dirty="0">
                <a:solidFill>
                  <a:prstClr val="white"/>
                </a:solidFill>
                <a:latin typeface="Century Gothic" panose="020B0502020202020204" pitchFamily="34" charset="0"/>
              </a:rPr>
              <a:t>like the </a:t>
            </a:r>
            <a:r>
              <a:rPr lang="fr-FR" sz="2000" dirty="0" err="1">
                <a:solidFill>
                  <a:prstClr val="white"/>
                </a:solidFill>
                <a:latin typeface="Century Gothic" panose="020B0502020202020204" pitchFamily="34" charset="0"/>
              </a:rPr>
              <a:t>singular</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forms</a:t>
            </a:r>
            <a:r>
              <a:rPr lang="fr-FR" sz="2000" dirty="0">
                <a:solidFill>
                  <a:prstClr val="white"/>
                </a:solidFill>
                <a:latin typeface="Century Gothic" panose="020B0502020202020204" pitchFamily="34" charset="0"/>
              </a:rPr>
              <a:t> </a:t>
            </a:r>
            <a:r>
              <a:rPr lang="fr-FR" sz="2000" dirty="0" err="1">
                <a:solidFill>
                  <a:prstClr val="white"/>
                </a:solidFill>
                <a:latin typeface="Century Gothic" panose="020B0502020202020204" pitchFamily="34" charset="0"/>
              </a:rPr>
              <a:t>adds</a:t>
            </a:r>
            <a:r>
              <a:rPr lang="fr-FR" sz="2000" dirty="0">
                <a:solidFill>
                  <a:prstClr val="white"/>
                </a:solidFill>
                <a:latin typeface="Century Gothic" panose="020B0502020202020204" pitchFamily="34" charset="0"/>
              </a:rPr>
              <a:t> </a:t>
            </a:r>
            <a:r>
              <a:rPr lang="fr-FR" sz="2000" b="1" dirty="0">
                <a:solidFill>
                  <a:prstClr val="white"/>
                </a:solidFill>
                <a:latin typeface="Century Gothic" panose="020B0502020202020204" pitchFamily="34" charset="0"/>
              </a:rPr>
              <a:t>l</a:t>
            </a:r>
            <a:r>
              <a:rPr lang="fr-FR" sz="2000" dirty="0">
                <a:solidFill>
                  <a:prstClr val="white"/>
                </a:solidFill>
                <a:latin typeface="Century Gothic" panose="020B0502020202020204" pitchFamily="34" charset="0"/>
              </a:rPr>
              <a:t>:</a:t>
            </a:r>
          </a:p>
        </p:txBody>
      </p:sp>
      <p:sp>
        <p:nvSpPr>
          <p:cNvPr id="6" name="TextBox 5">
            <a:extLst>
              <a:ext uri="{FF2B5EF4-FFF2-40B4-BE49-F238E27FC236}">
                <a16:creationId xmlns:a16="http://schemas.microsoft.com/office/drawing/2014/main" id="{CBB2A55E-9DF0-4C11-9D8E-5A83A011C82F}"/>
              </a:ext>
            </a:extLst>
          </p:cNvPr>
          <p:cNvSpPr txBox="1"/>
          <p:nvPr/>
        </p:nvSpPr>
        <p:spPr>
          <a:xfrm>
            <a:off x="567005" y="5821200"/>
            <a:ext cx="2403987" cy="461665"/>
          </a:xfrm>
          <a:prstGeom prst="rect">
            <a:avLst/>
          </a:prstGeom>
          <a:noFill/>
          <a:ln w="38100">
            <a:solidFill>
              <a:schemeClr val="accent1">
                <a:lumMod val="50000"/>
              </a:schemeClr>
            </a:solidFill>
          </a:ln>
        </p:spPr>
        <p:txBody>
          <a:bodyPr wrap="square" rtlCol="0" anchor="ctr">
            <a:spAutoFit/>
          </a:bodyPr>
          <a:lstStyle/>
          <a:p>
            <a:pPr algn="ctr"/>
            <a:r>
              <a:rPr lang="en-GB" sz="2300" dirty="0" err="1">
                <a:solidFill>
                  <a:srgbClr val="002060"/>
                </a:solidFill>
              </a:rPr>
              <a:t>ils</a:t>
            </a:r>
            <a:r>
              <a:rPr lang="en-GB" sz="2300" dirty="0">
                <a:solidFill>
                  <a:srgbClr val="002060"/>
                </a:solidFill>
              </a:rPr>
              <a:t>/</a:t>
            </a:r>
            <a:r>
              <a:rPr lang="en-GB" sz="2300" dirty="0" err="1">
                <a:solidFill>
                  <a:srgbClr val="002060"/>
                </a:solidFill>
              </a:rPr>
              <a:t>elles</a:t>
            </a:r>
            <a:r>
              <a:rPr lang="en-GB" sz="2300" dirty="0">
                <a:solidFill>
                  <a:srgbClr val="002060"/>
                </a:solidFill>
              </a:rPr>
              <a:t> </a:t>
            </a:r>
            <a:r>
              <a:rPr lang="en-GB" sz="2300" b="1" dirty="0" err="1">
                <a:solidFill>
                  <a:srgbClr val="002060"/>
                </a:solidFill>
              </a:rPr>
              <a:t>doi</a:t>
            </a:r>
            <a:r>
              <a:rPr lang="en-GB" sz="2300" b="1" dirty="0" err="1">
                <a:solidFill>
                  <a:srgbClr val="EF6259"/>
                </a:solidFill>
              </a:rPr>
              <a:t>v</a:t>
            </a:r>
            <a:r>
              <a:rPr lang="en-GB" sz="2300" b="1" dirty="0" err="1">
                <a:solidFill>
                  <a:srgbClr val="002060"/>
                </a:solidFill>
              </a:rPr>
              <a:t>ent</a:t>
            </a:r>
            <a:endParaRPr lang="en-GB" sz="2300" dirty="0">
              <a:solidFill>
                <a:srgbClr val="002060"/>
              </a:solidFill>
            </a:endParaRPr>
          </a:p>
        </p:txBody>
      </p:sp>
      <p:sp>
        <p:nvSpPr>
          <p:cNvPr id="40" name="TextBox 39">
            <a:extLst>
              <a:ext uri="{FF2B5EF4-FFF2-40B4-BE49-F238E27FC236}">
                <a16:creationId xmlns:a16="http://schemas.microsoft.com/office/drawing/2014/main" id="{504A2F98-6C3F-4F9E-8F21-F6278AEA53D3}"/>
              </a:ext>
            </a:extLst>
          </p:cNvPr>
          <p:cNvSpPr txBox="1"/>
          <p:nvPr/>
        </p:nvSpPr>
        <p:spPr>
          <a:xfrm>
            <a:off x="3534140" y="5821200"/>
            <a:ext cx="2403987" cy="461665"/>
          </a:xfrm>
          <a:prstGeom prst="rect">
            <a:avLst/>
          </a:prstGeom>
          <a:noFill/>
          <a:ln w="38100">
            <a:solidFill>
              <a:schemeClr val="accent1">
                <a:lumMod val="50000"/>
              </a:schemeClr>
            </a:solidFill>
          </a:ln>
        </p:spPr>
        <p:txBody>
          <a:bodyPr wrap="square" lIns="0" rIns="0" rtlCol="0" anchor="ctr">
            <a:spAutoFit/>
          </a:bodyPr>
          <a:lstStyle/>
          <a:p>
            <a:pPr algn="ctr"/>
            <a:r>
              <a:rPr lang="en-GB" sz="2300" dirty="0" err="1">
                <a:solidFill>
                  <a:srgbClr val="002060"/>
                </a:solidFill>
              </a:rPr>
              <a:t>ils</a:t>
            </a:r>
            <a:r>
              <a:rPr lang="en-GB" sz="2300" dirty="0">
                <a:solidFill>
                  <a:srgbClr val="002060"/>
                </a:solidFill>
              </a:rPr>
              <a:t>/</a:t>
            </a:r>
            <a:r>
              <a:rPr lang="en-GB" sz="2300" dirty="0" err="1">
                <a:solidFill>
                  <a:srgbClr val="002060"/>
                </a:solidFill>
              </a:rPr>
              <a:t>elles</a:t>
            </a:r>
            <a:r>
              <a:rPr lang="en-GB" sz="2300" dirty="0">
                <a:solidFill>
                  <a:srgbClr val="002060"/>
                </a:solidFill>
              </a:rPr>
              <a:t> </a:t>
            </a:r>
            <a:r>
              <a:rPr lang="en-GB" sz="2300" b="1" dirty="0" err="1">
                <a:solidFill>
                  <a:srgbClr val="002060"/>
                </a:solidFill>
              </a:rPr>
              <a:t>peu</a:t>
            </a:r>
            <a:r>
              <a:rPr lang="en-GB" sz="2300" b="1" dirty="0" err="1">
                <a:solidFill>
                  <a:srgbClr val="EF6259"/>
                </a:solidFill>
              </a:rPr>
              <a:t>v</a:t>
            </a:r>
            <a:r>
              <a:rPr lang="en-GB" sz="2300" b="1" dirty="0" err="1">
                <a:solidFill>
                  <a:srgbClr val="002060"/>
                </a:solidFill>
              </a:rPr>
              <a:t>ent</a:t>
            </a:r>
            <a:endParaRPr lang="en-GB" sz="2300" dirty="0">
              <a:solidFill>
                <a:srgbClr val="002060"/>
              </a:solidFill>
            </a:endParaRPr>
          </a:p>
        </p:txBody>
      </p:sp>
      <p:sp>
        <p:nvSpPr>
          <p:cNvPr id="41" name="TextBox 40">
            <a:extLst>
              <a:ext uri="{FF2B5EF4-FFF2-40B4-BE49-F238E27FC236}">
                <a16:creationId xmlns:a16="http://schemas.microsoft.com/office/drawing/2014/main" id="{159CEDC1-61A0-446D-8C8E-1CAD151211CA}"/>
              </a:ext>
            </a:extLst>
          </p:cNvPr>
          <p:cNvSpPr txBox="1"/>
          <p:nvPr/>
        </p:nvSpPr>
        <p:spPr>
          <a:xfrm>
            <a:off x="6457245" y="5821200"/>
            <a:ext cx="2403987" cy="461665"/>
          </a:xfrm>
          <a:prstGeom prst="rect">
            <a:avLst/>
          </a:prstGeom>
          <a:noFill/>
          <a:ln w="38100">
            <a:solidFill>
              <a:schemeClr val="accent1">
                <a:lumMod val="50000"/>
              </a:schemeClr>
            </a:solidFill>
          </a:ln>
        </p:spPr>
        <p:txBody>
          <a:bodyPr wrap="square" lIns="0" rIns="0" rtlCol="0" anchor="ctr">
            <a:spAutoFit/>
          </a:bodyPr>
          <a:lstStyle/>
          <a:p>
            <a:pPr algn="ctr"/>
            <a:r>
              <a:rPr lang="en-GB" sz="2300" dirty="0" err="1">
                <a:solidFill>
                  <a:srgbClr val="002060"/>
                </a:solidFill>
              </a:rPr>
              <a:t>ils</a:t>
            </a:r>
            <a:r>
              <a:rPr lang="en-GB" sz="2300" dirty="0">
                <a:solidFill>
                  <a:srgbClr val="002060"/>
                </a:solidFill>
              </a:rPr>
              <a:t>/</a:t>
            </a:r>
            <a:r>
              <a:rPr lang="en-GB" sz="2300" dirty="0" err="1">
                <a:solidFill>
                  <a:srgbClr val="002060"/>
                </a:solidFill>
              </a:rPr>
              <a:t>elles</a:t>
            </a:r>
            <a:r>
              <a:rPr lang="en-GB" sz="2300" dirty="0">
                <a:solidFill>
                  <a:srgbClr val="002060"/>
                </a:solidFill>
              </a:rPr>
              <a:t> </a:t>
            </a:r>
            <a:r>
              <a:rPr lang="en-GB" sz="2300" b="1" dirty="0" err="1">
                <a:solidFill>
                  <a:srgbClr val="002060"/>
                </a:solidFill>
              </a:rPr>
              <a:t>veu</a:t>
            </a:r>
            <a:r>
              <a:rPr lang="en-GB" sz="2300" b="1" dirty="0" err="1">
                <a:solidFill>
                  <a:srgbClr val="EF6259"/>
                </a:solidFill>
              </a:rPr>
              <a:t>l</a:t>
            </a:r>
            <a:r>
              <a:rPr lang="en-GB" sz="2300" b="1" dirty="0" err="1">
                <a:solidFill>
                  <a:srgbClr val="002060"/>
                </a:solidFill>
              </a:rPr>
              <a:t>ent</a:t>
            </a:r>
            <a:endParaRPr lang="en-GB" sz="2300" dirty="0">
              <a:solidFill>
                <a:srgbClr val="002060"/>
              </a:solidFill>
            </a:endParaRPr>
          </a:p>
        </p:txBody>
      </p:sp>
      <p:sp>
        <p:nvSpPr>
          <p:cNvPr id="42" name="TextBox 41">
            <a:extLst>
              <a:ext uri="{FF2B5EF4-FFF2-40B4-BE49-F238E27FC236}">
                <a16:creationId xmlns:a16="http://schemas.microsoft.com/office/drawing/2014/main" id="{C843425A-5FEB-4C63-AC6D-584D87197DB6}"/>
              </a:ext>
            </a:extLst>
          </p:cNvPr>
          <p:cNvSpPr txBox="1"/>
          <p:nvPr/>
        </p:nvSpPr>
        <p:spPr>
          <a:xfrm>
            <a:off x="9221009" y="5819288"/>
            <a:ext cx="2403987" cy="461665"/>
          </a:xfrm>
          <a:prstGeom prst="rect">
            <a:avLst/>
          </a:prstGeom>
          <a:noFill/>
          <a:ln w="38100">
            <a:solidFill>
              <a:schemeClr val="accent1">
                <a:lumMod val="50000"/>
              </a:schemeClr>
            </a:solidFill>
          </a:ln>
        </p:spPr>
        <p:txBody>
          <a:bodyPr wrap="square" lIns="0" rIns="0" rtlCol="0" anchor="ctr">
            <a:spAutoFit/>
          </a:bodyPr>
          <a:lstStyle/>
          <a:p>
            <a:pPr algn="ctr"/>
            <a:r>
              <a:rPr lang="en-GB" sz="2300" dirty="0" err="1">
                <a:solidFill>
                  <a:srgbClr val="002060"/>
                </a:solidFill>
              </a:rPr>
              <a:t>ils</a:t>
            </a:r>
            <a:r>
              <a:rPr lang="en-GB" sz="2300" dirty="0">
                <a:solidFill>
                  <a:srgbClr val="002060"/>
                </a:solidFill>
              </a:rPr>
              <a:t>/</a:t>
            </a:r>
            <a:r>
              <a:rPr lang="en-GB" sz="2300" dirty="0" err="1">
                <a:solidFill>
                  <a:srgbClr val="002060"/>
                </a:solidFill>
              </a:rPr>
              <a:t>elles</a:t>
            </a:r>
            <a:r>
              <a:rPr lang="en-GB" sz="2300" dirty="0">
                <a:solidFill>
                  <a:srgbClr val="002060"/>
                </a:solidFill>
              </a:rPr>
              <a:t> </a:t>
            </a:r>
            <a:r>
              <a:rPr lang="en-GB" sz="2300" b="1" dirty="0" err="1">
                <a:solidFill>
                  <a:srgbClr val="002060"/>
                </a:solidFill>
              </a:rPr>
              <a:t>sa</a:t>
            </a:r>
            <a:r>
              <a:rPr lang="en-GB" sz="2300" b="1" dirty="0" err="1">
                <a:solidFill>
                  <a:srgbClr val="EF6259"/>
                </a:solidFill>
              </a:rPr>
              <a:t>v</a:t>
            </a:r>
            <a:r>
              <a:rPr lang="en-GB" sz="2300" b="1" dirty="0" err="1">
                <a:solidFill>
                  <a:srgbClr val="002060"/>
                </a:solidFill>
              </a:rPr>
              <a:t>ent</a:t>
            </a:r>
            <a:endParaRPr lang="en-GB" sz="2300" dirty="0">
              <a:solidFill>
                <a:srgbClr val="002060"/>
              </a:solidFill>
            </a:endParaRPr>
          </a:p>
        </p:txBody>
      </p:sp>
      <p:sp>
        <p:nvSpPr>
          <p:cNvPr id="47" name="TextBox 46">
            <a:extLst>
              <a:ext uri="{FF2B5EF4-FFF2-40B4-BE49-F238E27FC236}">
                <a16:creationId xmlns:a16="http://schemas.microsoft.com/office/drawing/2014/main" id="{4702A467-7CA8-4136-89A3-402C3AA20C4A}"/>
              </a:ext>
            </a:extLst>
          </p:cNvPr>
          <p:cNvSpPr txBox="1"/>
          <p:nvPr/>
        </p:nvSpPr>
        <p:spPr>
          <a:xfrm>
            <a:off x="567005" y="3249012"/>
            <a:ext cx="2403987" cy="461665"/>
          </a:xfrm>
          <a:prstGeom prst="rect">
            <a:avLst/>
          </a:prstGeom>
          <a:noFill/>
          <a:ln w="38100">
            <a:solidFill>
              <a:srgbClr val="002060"/>
            </a:solidFill>
          </a:ln>
        </p:spPr>
        <p:txBody>
          <a:bodyPr wrap="square" rtlCol="0" anchor="ctr">
            <a:spAutoFit/>
          </a:bodyPr>
          <a:lstStyle/>
          <a:p>
            <a:pPr algn="ctr"/>
            <a:r>
              <a:rPr lang="en-GB" sz="2300" dirty="0">
                <a:solidFill>
                  <a:srgbClr val="002060"/>
                </a:solidFill>
              </a:rPr>
              <a:t>devoir</a:t>
            </a:r>
          </a:p>
        </p:txBody>
      </p:sp>
      <p:sp>
        <p:nvSpPr>
          <p:cNvPr id="48" name="TextBox 47">
            <a:extLst>
              <a:ext uri="{FF2B5EF4-FFF2-40B4-BE49-F238E27FC236}">
                <a16:creationId xmlns:a16="http://schemas.microsoft.com/office/drawing/2014/main" id="{DC136D2F-6EEC-45B9-ACA7-A7D9FEFE47DA}"/>
              </a:ext>
            </a:extLst>
          </p:cNvPr>
          <p:cNvSpPr txBox="1"/>
          <p:nvPr/>
        </p:nvSpPr>
        <p:spPr>
          <a:xfrm>
            <a:off x="3534140" y="3249012"/>
            <a:ext cx="2403987" cy="461665"/>
          </a:xfrm>
          <a:prstGeom prst="rect">
            <a:avLst/>
          </a:prstGeom>
          <a:noFill/>
          <a:ln w="38100">
            <a:solidFill>
              <a:srgbClr val="002060"/>
            </a:solidFill>
          </a:ln>
        </p:spPr>
        <p:txBody>
          <a:bodyPr wrap="square" lIns="0" rIns="0" rtlCol="0" anchor="ctr">
            <a:spAutoFit/>
          </a:bodyPr>
          <a:lstStyle/>
          <a:p>
            <a:pPr algn="ctr"/>
            <a:r>
              <a:rPr lang="en-GB" sz="2300" dirty="0" err="1">
                <a:solidFill>
                  <a:srgbClr val="002060"/>
                </a:solidFill>
              </a:rPr>
              <a:t>pouvoir</a:t>
            </a:r>
            <a:endParaRPr lang="en-GB" sz="2300" dirty="0">
              <a:solidFill>
                <a:srgbClr val="002060"/>
              </a:solidFill>
            </a:endParaRPr>
          </a:p>
        </p:txBody>
      </p:sp>
      <p:sp>
        <p:nvSpPr>
          <p:cNvPr id="49" name="TextBox 48">
            <a:extLst>
              <a:ext uri="{FF2B5EF4-FFF2-40B4-BE49-F238E27FC236}">
                <a16:creationId xmlns:a16="http://schemas.microsoft.com/office/drawing/2014/main" id="{E4FB15AD-E33E-468C-BC00-E665FBA7718A}"/>
              </a:ext>
            </a:extLst>
          </p:cNvPr>
          <p:cNvSpPr txBox="1"/>
          <p:nvPr/>
        </p:nvSpPr>
        <p:spPr>
          <a:xfrm>
            <a:off x="6457245" y="3249012"/>
            <a:ext cx="2403987" cy="461665"/>
          </a:xfrm>
          <a:prstGeom prst="rect">
            <a:avLst/>
          </a:prstGeom>
          <a:noFill/>
          <a:ln w="38100">
            <a:solidFill>
              <a:srgbClr val="002060"/>
            </a:solidFill>
          </a:ln>
        </p:spPr>
        <p:txBody>
          <a:bodyPr wrap="square" lIns="0" rIns="0" rtlCol="0" anchor="ctr">
            <a:spAutoFit/>
          </a:bodyPr>
          <a:lstStyle/>
          <a:p>
            <a:pPr algn="ctr"/>
            <a:r>
              <a:rPr lang="en-GB" sz="2300" dirty="0" err="1">
                <a:solidFill>
                  <a:srgbClr val="002060"/>
                </a:solidFill>
              </a:rPr>
              <a:t>vouloir</a:t>
            </a:r>
            <a:endParaRPr lang="en-GB" sz="2300" dirty="0">
              <a:solidFill>
                <a:srgbClr val="002060"/>
              </a:solidFill>
            </a:endParaRPr>
          </a:p>
        </p:txBody>
      </p:sp>
      <p:sp>
        <p:nvSpPr>
          <p:cNvPr id="50" name="TextBox 49">
            <a:extLst>
              <a:ext uri="{FF2B5EF4-FFF2-40B4-BE49-F238E27FC236}">
                <a16:creationId xmlns:a16="http://schemas.microsoft.com/office/drawing/2014/main" id="{F2B13072-8B58-4175-AE94-8FCA5A1D730B}"/>
              </a:ext>
            </a:extLst>
          </p:cNvPr>
          <p:cNvSpPr txBox="1"/>
          <p:nvPr/>
        </p:nvSpPr>
        <p:spPr>
          <a:xfrm>
            <a:off x="9221009" y="3247100"/>
            <a:ext cx="2403987" cy="461665"/>
          </a:xfrm>
          <a:prstGeom prst="rect">
            <a:avLst/>
          </a:prstGeom>
          <a:noFill/>
          <a:ln w="38100">
            <a:solidFill>
              <a:srgbClr val="002060"/>
            </a:solidFill>
          </a:ln>
        </p:spPr>
        <p:txBody>
          <a:bodyPr wrap="square" lIns="0" rIns="0" rtlCol="0" anchor="ctr">
            <a:spAutoFit/>
          </a:bodyPr>
          <a:lstStyle/>
          <a:p>
            <a:pPr algn="ctr"/>
            <a:r>
              <a:rPr lang="en-GB" sz="2300" dirty="0">
                <a:solidFill>
                  <a:srgbClr val="002060"/>
                </a:solidFill>
              </a:rPr>
              <a:t>savoir</a:t>
            </a:r>
          </a:p>
        </p:txBody>
      </p:sp>
    </p:spTree>
    <p:extLst>
      <p:ext uri="{BB962C8B-B14F-4D97-AF65-F5344CB8AC3E}">
        <p14:creationId xmlns:p14="http://schemas.microsoft.com/office/powerpoint/2010/main" val="236277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6" grpId="0" animBg="1"/>
      <p:bldP spid="40" grpId="0" animBg="1"/>
      <p:bldP spid="41" grpId="0" animBg="1"/>
      <p:bldP spid="42" grpId="0" animBg="1"/>
      <p:bldP spid="47" grpId="0" animBg="1"/>
      <p:bldP spid="48"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E3D039C1-DF93-432E-B73E-B8A2E3B1504B}"/>
              </a:ext>
            </a:extLst>
          </p:cNvPr>
          <p:cNvGraphicFramePr>
            <a:graphicFrameLocks noGrp="1"/>
          </p:cNvGraphicFramePr>
          <p:nvPr>
            <p:extLst>
              <p:ext uri="{D42A27DB-BD31-4B8C-83A1-F6EECF244321}">
                <p14:modId xmlns:p14="http://schemas.microsoft.com/office/powerpoint/2010/main" val="2270295865"/>
              </p:ext>
            </p:extLst>
          </p:nvPr>
        </p:nvGraphicFramePr>
        <p:xfrm>
          <a:off x="2505671" y="2301882"/>
          <a:ext cx="9513275" cy="3479469"/>
        </p:xfrm>
        <a:graphic>
          <a:graphicData uri="http://schemas.openxmlformats.org/drawingml/2006/table">
            <a:tbl>
              <a:tblPr firstRow="1" bandRow="1">
                <a:tableStyleId>{21E4AEA4-8DFA-4A89-87EB-49C32662AFE0}</a:tableStyleId>
              </a:tblPr>
              <a:tblGrid>
                <a:gridCol w="808891">
                  <a:extLst>
                    <a:ext uri="{9D8B030D-6E8A-4147-A177-3AD203B41FA5}">
                      <a16:colId xmlns:a16="http://schemas.microsoft.com/office/drawing/2014/main" val="2607353726"/>
                    </a:ext>
                  </a:extLst>
                </a:gridCol>
                <a:gridCol w="1881554">
                  <a:extLst>
                    <a:ext uri="{9D8B030D-6E8A-4147-A177-3AD203B41FA5}">
                      <a16:colId xmlns:a16="http://schemas.microsoft.com/office/drawing/2014/main" val="4128092149"/>
                    </a:ext>
                  </a:extLst>
                </a:gridCol>
                <a:gridCol w="1793630">
                  <a:extLst>
                    <a:ext uri="{9D8B030D-6E8A-4147-A177-3AD203B41FA5}">
                      <a16:colId xmlns:a16="http://schemas.microsoft.com/office/drawing/2014/main" val="2609792770"/>
                    </a:ext>
                  </a:extLst>
                </a:gridCol>
                <a:gridCol w="5029200">
                  <a:extLst>
                    <a:ext uri="{9D8B030D-6E8A-4147-A177-3AD203B41FA5}">
                      <a16:colId xmlns:a16="http://schemas.microsoft.com/office/drawing/2014/main" val="624122441"/>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le </a:t>
                      </a:r>
                      <a:r>
                        <a:rPr lang="en-GB" sz="2000" b="1" dirty="0" err="1"/>
                        <a:t>directeur</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les </a:t>
                      </a:r>
                      <a:r>
                        <a:rPr kumimoji="0" lang="en-GB" sz="2000" b="1" i="0" u="none" strike="noStrike" kern="1200" cap="none" spc="0" normalizeH="0" baseline="0" dirty="0" err="1">
                          <a:ln>
                            <a:noFill/>
                          </a:ln>
                          <a:solidFill>
                            <a:prstClr val="white"/>
                          </a:solidFill>
                          <a:effectLst/>
                          <a:uLnTx/>
                          <a:uFillTx/>
                          <a:latin typeface="+mn-lt"/>
                          <a:ea typeface="+mn-ea"/>
                          <a:cs typeface="+mn-cs"/>
                        </a:rPr>
                        <a:t>coll</a:t>
                      </a:r>
                      <a:r>
                        <a:rPr kumimoji="0" lang="en-GB" sz="2000" b="1" i="0" u="none" strike="noStrike" kern="1200" cap="none" spc="0" normalizeH="0" baseline="0" dirty="0" err="1">
                          <a:ln>
                            <a:noFill/>
                          </a:ln>
                          <a:solidFill>
                            <a:prstClr val="white"/>
                          </a:solidFill>
                          <a:effectLst/>
                          <a:uLnTx/>
                          <a:uFillTx/>
                          <a:latin typeface="Century Gothic" panose="020B0502020202020204" pitchFamily="34" charset="0"/>
                          <a:ea typeface="+mn-ea"/>
                          <a:cs typeface="+mn-cs"/>
                        </a:rPr>
                        <a:t>ègues</a:t>
                      </a:r>
                      <a:endParaRPr kumimoji="0" lang="en-GB" sz="2000" b="1" i="0" u="none" strike="noStrike" kern="1200" cap="none" spc="0" normalizeH="0" baseline="0" dirty="0">
                        <a:ln>
                          <a:noFill/>
                        </a:ln>
                        <a:solidFill>
                          <a:prstClr val="white"/>
                        </a:solidFill>
                        <a:effectLst/>
                        <a:uLnTx/>
                        <a:uFillTx/>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mn-lt"/>
                          <a:ea typeface="+mn-ea"/>
                          <a:cs typeface="+mn-cs"/>
                        </a:rPr>
                        <a:t>les </a:t>
                      </a:r>
                      <a:r>
                        <a:rPr kumimoji="0" lang="en-GB" sz="2000" b="1" i="0" u="none" strike="noStrike" kern="1200" cap="none" spc="0" normalizeH="0" baseline="0" dirty="0" err="1">
                          <a:ln>
                            <a:noFill/>
                          </a:ln>
                          <a:solidFill>
                            <a:prstClr val="white"/>
                          </a:solidFill>
                          <a:effectLst/>
                          <a:uLnTx/>
                          <a:uFillTx/>
                          <a:latin typeface="+mn-lt"/>
                          <a:ea typeface="+mn-ea"/>
                          <a:cs typeface="+mn-cs"/>
                        </a:rPr>
                        <a:t>détails</a:t>
                      </a:r>
                      <a:endParaRPr kumimoji="0" lang="en-GB" sz="2000" b="1" i="0" u="none" strike="noStrike" kern="1200" cap="none" spc="0" normalizeH="0" baseline="0" dirty="0">
                        <a:ln>
                          <a:noFill/>
                        </a:ln>
                        <a:solidFill>
                          <a:prstClr val="white"/>
                        </a:solidFill>
                        <a:effectLst/>
                        <a:uLnTx/>
                        <a:uFillTx/>
                        <a:latin typeface="+mn-lt"/>
                        <a:ea typeface="+mn-ea"/>
                        <a:cs typeface="+mn-cs"/>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read several local newspapers</a:t>
                      </a: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organise the office</a:t>
                      </a: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manage the work placements</a:t>
                      </a: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borrow books</a:t>
                      </a: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write letters</a:t>
                      </a: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work on Saturdays</a:t>
                      </a:r>
                    </a:p>
                  </a:txBody>
                  <a:tcPr/>
                </a:tc>
                <a:extLst>
                  <a:ext uri="{0D108BD9-81ED-4DB2-BD59-A6C34878D82A}">
                    <a16:rowId xmlns:a16="http://schemas.microsoft.com/office/drawing/2014/main" val="664931564"/>
                  </a:ext>
                </a:extLst>
              </a:tr>
            </a:tbl>
          </a:graphicData>
        </a:graphic>
      </p:graphicFrame>
      <p:sp>
        <p:nvSpPr>
          <p:cNvPr id="4" name="Title 3"/>
          <p:cNvSpPr>
            <a:spLocks noGrp="1"/>
          </p:cNvSpPr>
          <p:nvPr>
            <p:ph type="title"/>
          </p:nvPr>
        </p:nvSpPr>
        <p:spPr>
          <a:xfrm>
            <a:off x="0" y="213557"/>
            <a:ext cx="2294761" cy="647577"/>
          </a:xfrm>
        </p:spPr>
        <p:txBody>
          <a:bodyPr>
            <a:normAutofit/>
          </a:bodyPr>
          <a:lstStyle/>
          <a:p>
            <a:r>
              <a:rPr lang="en-GB" sz="2800" b="1" dirty="0">
                <a:solidFill>
                  <a:schemeClr val="bg1"/>
                </a:solidFill>
              </a:rPr>
              <a:t>Au bureau</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27246" y="986719"/>
            <a:ext cx="117826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femme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veut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aider les filles. </a:t>
            </a:r>
            <a:r>
              <a:rPr lang="en-US" sz="2200" dirty="0">
                <a:solidFill>
                  <a:srgbClr val="4472C4">
                    <a:lumMod val="50000"/>
                  </a:srgbClr>
                </a:solidFill>
                <a:latin typeface="Century Gothic" panose="020F0302020204030204"/>
              </a:rPr>
              <a:t>Elle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explique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rôles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directeur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des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autres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200" dirty="0" err="1">
                <a:solidFill>
                  <a:srgbClr val="4472C4">
                    <a:lumMod val="50000"/>
                  </a:srgbClr>
                </a:solidFill>
                <a:latin typeface="Century Gothic" panose="020F0302020204030204"/>
              </a:rPr>
              <a:t>collègues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C’est</a:t>
            </a:r>
            <a:r>
              <a:rPr lang="en-US" sz="2200" dirty="0">
                <a:solidFill>
                  <a:srgbClr val="4472C4">
                    <a:lumMod val="50000"/>
                  </a:srgbClr>
                </a:solidFill>
                <a:latin typeface="Century Gothic" panose="020F0302020204030204"/>
              </a:rPr>
              <a:t> qui ?</a:t>
            </a:r>
          </a:p>
        </p:txBody>
      </p:sp>
      <p:sp>
        <p:nvSpPr>
          <p:cNvPr id="3" name="Action Button: Custom 16">
            <a:hlinkClick r:id="" action="ppaction://noaction" highlightClick="1">
              <a:snd r:embed="rId3" name="1 au bureau.wav"/>
            </a:hlinkClick>
            <a:extLst>
              <a:ext uri="{FF2B5EF4-FFF2-40B4-BE49-F238E27FC236}">
                <a16:creationId xmlns:a16="http://schemas.microsoft.com/office/drawing/2014/main" id="{A4D96FC2-2932-4659-9C65-49E141816435}"/>
              </a:ext>
            </a:extLst>
          </p:cNvPr>
          <p:cNvSpPr/>
          <p:nvPr/>
        </p:nvSpPr>
        <p:spPr>
          <a:xfrm>
            <a:off x="2676933" y="28621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 name="Action Button: Custom 16">
            <a:hlinkClick r:id="" action="ppaction://noaction" highlightClick="1">
              <a:snd r:embed="rId4" name="2 le bureau.wav"/>
            </a:hlinkClick>
            <a:extLst>
              <a:ext uri="{FF2B5EF4-FFF2-40B4-BE49-F238E27FC236}">
                <a16:creationId xmlns:a16="http://schemas.microsoft.com/office/drawing/2014/main" id="{767A0295-1845-46FD-AF48-E5ECA1219D32}"/>
              </a:ext>
            </a:extLst>
          </p:cNvPr>
          <p:cNvSpPr/>
          <p:nvPr/>
        </p:nvSpPr>
        <p:spPr>
          <a:xfrm>
            <a:off x="2676933" y="33347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5" name="3 le bureau.wav"/>
            </a:hlinkClick>
            <a:extLst>
              <a:ext uri="{FF2B5EF4-FFF2-40B4-BE49-F238E27FC236}">
                <a16:creationId xmlns:a16="http://schemas.microsoft.com/office/drawing/2014/main" id="{516CE19E-6C91-41EE-A4EA-264EB27F86ED}"/>
              </a:ext>
            </a:extLst>
          </p:cNvPr>
          <p:cNvSpPr/>
          <p:nvPr/>
        </p:nvSpPr>
        <p:spPr>
          <a:xfrm>
            <a:off x="2674855" y="38454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6" name="4 le bureau.wav"/>
            </a:hlinkClick>
            <a:extLst>
              <a:ext uri="{FF2B5EF4-FFF2-40B4-BE49-F238E27FC236}">
                <a16:creationId xmlns:a16="http://schemas.microsoft.com/office/drawing/2014/main" id="{94930DB0-0941-43D8-93DE-4907B7774A96}"/>
              </a:ext>
            </a:extLst>
          </p:cNvPr>
          <p:cNvSpPr/>
          <p:nvPr/>
        </p:nvSpPr>
        <p:spPr>
          <a:xfrm>
            <a:off x="2674855" y="43276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7" name="5 le bureau.wav"/>
            </a:hlinkClick>
            <a:extLst>
              <a:ext uri="{FF2B5EF4-FFF2-40B4-BE49-F238E27FC236}">
                <a16:creationId xmlns:a16="http://schemas.microsoft.com/office/drawing/2014/main" id="{1BF6D742-20E0-4740-8029-D54308640F7B}"/>
              </a:ext>
            </a:extLst>
          </p:cNvPr>
          <p:cNvSpPr/>
          <p:nvPr/>
        </p:nvSpPr>
        <p:spPr>
          <a:xfrm>
            <a:off x="2674855" y="48451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Action Button: Custom 16">
            <a:hlinkClick r:id="" action="ppaction://noaction" highlightClick="1">
              <a:snd r:embed="rId8" name="6 le bureau.wav"/>
            </a:hlinkClick>
            <a:extLst>
              <a:ext uri="{FF2B5EF4-FFF2-40B4-BE49-F238E27FC236}">
                <a16:creationId xmlns:a16="http://schemas.microsoft.com/office/drawing/2014/main" id="{DD26AEE3-FF85-4DB9-AF42-90A6FA9891C4}"/>
              </a:ext>
            </a:extLst>
          </p:cNvPr>
          <p:cNvSpPr/>
          <p:nvPr/>
        </p:nvSpPr>
        <p:spPr>
          <a:xfrm>
            <a:off x="2679649" y="53310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0" name="Picture 39" descr="green checkmark">
            <a:extLst>
              <a:ext uri="{FF2B5EF4-FFF2-40B4-BE49-F238E27FC236}">
                <a16:creationId xmlns:a16="http://schemas.microsoft.com/office/drawing/2014/main" id="{79C68067-9CD9-4F20-B756-ECB84F1A96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2788" y="2862116"/>
            <a:ext cx="282522" cy="294294"/>
          </a:xfrm>
          <a:prstGeom prst="rect">
            <a:avLst/>
          </a:prstGeom>
        </p:spPr>
      </p:pic>
      <p:pic>
        <p:nvPicPr>
          <p:cNvPr id="41" name="Picture 40" descr="green checkmark">
            <a:extLst>
              <a:ext uri="{FF2B5EF4-FFF2-40B4-BE49-F238E27FC236}">
                <a16:creationId xmlns:a16="http://schemas.microsoft.com/office/drawing/2014/main" id="{212443CB-122C-4A42-B131-D91C72081F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3650" y="3358070"/>
            <a:ext cx="282522" cy="294294"/>
          </a:xfrm>
          <a:prstGeom prst="rect">
            <a:avLst/>
          </a:prstGeom>
        </p:spPr>
      </p:pic>
      <p:pic>
        <p:nvPicPr>
          <p:cNvPr id="42" name="Picture 41" descr="green checkmark">
            <a:extLst>
              <a:ext uri="{FF2B5EF4-FFF2-40B4-BE49-F238E27FC236}">
                <a16:creationId xmlns:a16="http://schemas.microsoft.com/office/drawing/2014/main" id="{7D317C0F-B141-4381-B91B-5BA6D30994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3650" y="3892241"/>
            <a:ext cx="282522" cy="294294"/>
          </a:xfrm>
          <a:prstGeom prst="rect">
            <a:avLst/>
          </a:prstGeom>
        </p:spPr>
      </p:pic>
      <p:pic>
        <p:nvPicPr>
          <p:cNvPr id="43" name="Picture 42" descr="green checkmark">
            <a:extLst>
              <a:ext uri="{FF2B5EF4-FFF2-40B4-BE49-F238E27FC236}">
                <a16:creationId xmlns:a16="http://schemas.microsoft.com/office/drawing/2014/main" id="{52E22898-C34C-45A9-B00D-DD8B701388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2788" y="4378461"/>
            <a:ext cx="282522" cy="294294"/>
          </a:xfrm>
          <a:prstGeom prst="rect">
            <a:avLst/>
          </a:prstGeom>
        </p:spPr>
      </p:pic>
      <p:pic>
        <p:nvPicPr>
          <p:cNvPr id="44" name="Picture 43" descr="green checkmark">
            <a:extLst>
              <a:ext uri="{FF2B5EF4-FFF2-40B4-BE49-F238E27FC236}">
                <a16:creationId xmlns:a16="http://schemas.microsoft.com/office/drawing/2014/main" id="{FB41D854-C67A-4688-BF0B-06339BC95B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2788" y="4897308"/>
            <a:ext cx="282522" cy="294294"/>
          </a:xfrm>
          <a:prstGeom prst="rect">
            <a:avLst/>
          </a:prstGeom>
        </p:spPr>
      </p:pic>
      <p:pic>
        <p:nvPicPr>
          <p:cNvPr id="45" name="Picture 44" descr="green checkmark">
            <a:extLst>
              <a:ext uri="{FF2B5EF4-FFF2-40B4-BE49-F238E27FC236}">
                <a16:creationId xmlns:a16="http://schemas.microsoft.com/office/drawing/2014/main" id="{F3F6EC65-B11E-48CD-805E-0B5DD5989C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3134" y="5363652"/>
            <a:ext cx="282522" cy="294294"/>
          </a:xfrm>
          <a:prstGeom prst="rect">
            <a:avLst/>
          </a:prstGeom>
        </p:spPr>
      </p:pic>
      <p:sp>
        <p:nvSpPr>
          <p:cNvPr id="48" name="Rectangle 47">
            <a:extLst>
              <a:ext uri="{FF2B5EF4-FFF2-40B4-BE49-F238E27FC236}">
                <a16:creationId xmlns:a16="http://schemas.microsoft.com/office/drawing/2014/main" id="{F767226B-56EE-4124-8077-CE30C0075B17}"/>
              </a:ext>
            </a:extLst>
          </p:cNvPr>
          <p:cNvSpPr/>
          <p:nvPr/>
        </p:nvSpPr>
        <p:spPr>
          <a:xfrm>
            <a:off x="7067605" y="2844494"/>
            <a:ext cx="4941277" cy="396000"/>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C044D0C5-D7AB-4DB8-8467-2A3DA2AA6C35}"/>
              </a:ext>
            </a:extLst>
          </p:cNvPr>
          <p:cNvSpPr/>
          <p:nvPr/>
        </p:nvSpPr>
        <p:spPr>
          <a:xfrm>
            <a:off x="6989745" y="3326938"/>
            <a:ext cx="4941277" cy="396000"/>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1520C388-0879-463B-9DC1-CB63E9E5C551}"/>
              </a:ext>
            </a:extLst>
          </p:cNvPr>
          <p:cNvSpPr/>
          <p:nvPr/>
        </p:nvSpPr>
        <p:spPr>
          <a:xfrm>
            <a:off x="7068348" y="3858888"/>
            <a:ext cx="4941277" cy="396000"/>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EB6104E5-4D45-4134-9235-7910BB2CC4D2}"/>
              </a:ext>
            </a:extLst>
          </p:cNvPr>
          <p:cNvSpPr/>
          <p:nvPr/>
        </p:nvSpPr>
        <p:spPr>
          <a:xfrm>
            <a:off x="7022590" y="4327608"/>
            <a:ext cx="4941277" cy="396000"/>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828BA24E-C2BA-4390-B063-5AD2ACDFDAA6}"/>
              </a:ext>
            </a:extLst>
          </p:cNvPr>
          <p:cNvSpPr/>
          <p:nvPr/>
        </p:nvSpPr>
        <p:spPr>
          <a:xfrm>
            <a:off x="7067605" y="4828084"/>
            <a:ext cx="4941277" cy="396000"/>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1FB593D5-BCC5-4369-B786-B7D55081C332}"/>
              </a:ext>
            </a:extLst>
          </p:cNvPr>
          <p:cNvSpPr/>
          <p:nvPr/>
        </p:nvSpPr>
        <p:spPr>
          <a:xfrm>
            <a:off x="7020193" y="5315598"/>
            <a:ext cx="4941277" cy="396000"/>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descr="A picture containing toy, doll&#10;&#10;Description automatically generated">
            <a:extLst>
              <a:ext uri="{FF2B5EF4-FFF2-40B4-BE49-F238E27FC236}">
                <a16:creationId xmlns:a16="http://schemas.microsoft.com/office/drawing/2014/main" id="{32788A3C-1C28-4F3F-9BDF-1865FC46E1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3396" y="1799242"/>
            <a:ext cx="1388732" cy="1388732"/>
          </a:xfrm>
          <a:prstGeom prst="rect">
            <a:avLst/>
          </a:prstGeom>
        </p:spPr>
      </p:pic>
      <p:pic>
        <p:nvPicPr>
          <p:cNvPr id="12" name="Picture 11" descr="A picture containing toy&#10;&#10;Description automatically generated">
            <a:extLst>
              <a:ext uri="{FF2B5EF4-FFF2-40B4-BE49-F238E27FC236}">
                <a16:creationId xmlns:a16="http://schemas.microsoft.com/office/drawing/2014/main" id="{CB960916-AE2A-4AAC-A9F7-C833B87117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4193" y="1856212"/>
            <a:ext cx="1530166" cy="1530166"/>
          </a:xfrm>
          <a:prstGeom prst="rect">
            <a:avLst/>
          </a:prstGeom>
        </p:spPr>
      </p:pic>
      <p:pic>
        <p:nvPicPr>
          <p:cNvPr id="2050" name="Picture 2" descr="Business Woman, Woman, Work">
            <a:extLst>
              <a:ext uri="{FF2B5EF4-FFF2-40B4-BE49-F238E27FC236}">
                <a16:creationId xmlns:a16="http://schemas.microsoft.com/office/drawing/2014/main" id="{1646601B-57F0-407F-B636-211F1AB942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137" y="3670026"/>
            <a:ext cx="1675624" cy="2662207"/>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Oval 13">
            <a:extLst>
              <a:ext uri="{FF2B5EF4-FFF2-40B4-BE49-F238E27FC236}">
                <a16:creationId xmlns:a16="http://schemas.microsoft.com/office/drawing/2014/main" id="{683DDAC8-FE1C-4E48-8878-23C7A5571580}"/>
              </a:ext>
            </a:extLst>
          </p:cNvPr>
          <p:cNvSpPr/>
          <p:nvPr/>
        </p:nvSpPr>
        <p:spPr>
          <a:xfrm>
            <a:off x="408227" y="3780304"/>
            <a:ext cx="703471" cy="518847"/>
          </a:xfrm>
          <a:prstGeom prst="wedgeEllipseCallout">
            <a:avLst>
              <a:gd name="adj1" fmla="val 46350"/>
              <a:gd name="adj2" fmla="val 54579"/>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27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F28FE-65B4-4FAB-B3C1-3632330212A1}"/>
              </a:ext>
            </a:extLst>
          </p:cNvPr>
          <p:cNvSpPr txBox="1"/>
          <p:nvPr/>
        </p:nvSpPr>
        <p:spPr>
          <a:xfrm>
            <a:off x="173531" y="2147401"/>
            <a:ext cx="11663735" cy="4154984"/>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Cette semaine vous pouvez trouver beaucoup d’informations sur les stages. Nous parlons avec Léa et Sophie, et comme toujours, nous savons poser toutes les questions importantes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nous voulons faire un stage, qu’est-ce que nous devons faire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 devez parler aux profs.  Ils     savent trouver un bon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Peuvent-  ils    aider si nous  ne savons pas écrire une bonne lettre de motivation*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Oui,   ils     doivent lire</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lettres.   Ils     veulent aider les élèves.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Pouvez-vous  expliquer le stage que vous faites ? Savez-vous  faire le travail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Oui, nous devons aller au bureau et nous  pouvons apprendre beaucoup.</a:t>
            </a:r>
          </a:p>
        </p:txBody>
      </p:sp>
      <p:sp>
        <p:nvSpPr>
          <p:cNvPr id="4" name="Title 3"/>
          <p:cNvSpPr>
            <a:spLocks noGrp="1"/>
          </p:cNvSpPr>
          <p:nvPr>
            <p:ph type="title"/>
          </p:nvPr>
        </p:nvSpPr>
        <p:spPr>
          <a:xfrm>
            <a:off x="0" y="213557"/>
            <a:ext cx="4796772" cy="647577"/>
          </a:xfrm>
        </p:spPr>
        <p:txBody>
          <a:bodyPr>
            <a:noAutofit/>
          </a:bodyPr>
          <a:lstStyle/>
          <a:p>
            <a:r>
              <a:rPr lang="en-GB" sz="2400" b="1" dirty="0">
                <a:solidFill>
                  <a:schemeClr val="bg1"/>
                </a:solidFill>
              </a:rPr>
              <a:t>Une interview avec les filles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30108" y="256869"/>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Rectangle 2">
            <a:extLst>
              <a:ext uri="{FF2B5EF4-FFF2-40B4-BE49-F238E27FC236}">
                <a16:creationId xmlns:a16="http://schemas.microsoft.com/office/drawing/2014/main" id="{5364EC77-45B2-435F-987F-8FFAA411D0E8}"/>
              </a:ext>
            </a:extLst>
          </p:cNvPr>
          <p:cNvSpPr/>
          <p:nvPr/>
        </p:nvSpPr>
        <p:spPr>
          <a:xfrm>
            <a:off x="173531" y="1195163"/>
            <a:ext cx="11663734" cy="959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Il y a une interview avec Léa et Sophie dans le journal scolaire. Remplis les blancs avec ‘nous’, ‘vous’, ou ‘ils’. Puis, traduis le texte en anglais.</a:t>
            </a:r>
          </a:p>
        </p:txBody>
      </p:sp>
      <p:sp>
        <p:nvSpPr>
          <p:cNvPr id="9" name="Rounded Rectangle 46">
            <a:extLst>
              <a:ext uri="{FF2B5EF4-FFF2-40B4-BE49-F238E27FC236}">
                <a16:creationId xmlns:a16="http://schemas.microsoft.com/office/drawing/2014/main" id="{48F3ECBA-070F-4032-BADF-8BC6E4D2B94D}"/>
              </a:ext>
            </a:extLst>
          </p:cNvPr>
          <p:cNvSpPr/>
          <p:nvPr/>
        </p:nvSpPr>
        <p:spPr>
          <a:xfrm>
            <a:off x="2312061" y="2178634"/>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Rounded Rectangle 46">
            <a:extLst>
              <a:ext uri="{FF2B5EF4-FFF2-40B4-BE49-F238E27FC236}">
                <a16:creationId xmlns:a16="http://schemas.microsoft.com/office/drawing/2014/main" id="{636D4DD5-E5B8-45E6-BAF4-2064D652C376}"/>
              </a:ext>
            </a:extLst>
          </p:cNvPr>
          <p:cNvSpPr/>
          <p:nvPr/>
        </p:nvSpPr>
        <p:spPr>
          <a:xfrm>
            <a:off x="10540706" y="2209374"/>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Rounded Rectangle 46">
            <a:extLst>
              <a:ext uri="{FF2B5EF4-FFF2-40B4-BE49-F238E27FC236}">
                <a16:creationId xmlns:a16="http://schemas.microsoft.com/office/drawing/2014/main" id="{2B2887B8-5E86-450D-9DDC-29FF1AD235F0}"/>
              </a:ext>
            </a:extLst>
          </p:cNvPr>
          <p:cNvSpPr/>
          <p:nvPr/>
        </p:nvSpPr>
        <p:spPr>
          <a:xfrm>
            <a:off x="6773402" y="2538634"/>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Rounded Rectangle 46">
            <a:extLst>
              <a:ext uri="{FF2B5EF4-FFF2-40B4-BE49-F238E27FC236}">
                <a16:creationId xmlns:a16="http://schemas.microsoft.com/office/drawing/2014/main" id="{B427295F-AF66-4FC3-B9AF-E5145E025841}"/>
              </a:ext>
            </a:extLst>
          </p:cNvPr>
          <p:cNvSpPr/>
          <p:nvPr/>
        </p:nvSpPr>
        <p:spPr>
          <a:xfrm>
            <a:off x="559302" y="3519840"/>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Rounded Rectangle 46">
            <a:extLst>
              <a:ext uri="{FF2B5EF4-FFF2-40B4-BE49-F238E27FC236}">
                <a16:creationId xmlns:a16="http://schemas.microsoft.com/office/drawing/2014/main" id="{91EC239E-BA30-4383-986F-4EAB58CEB1A3}"/>
              </a:ext>
            </a:extLst>
          </p:cNvPr>
          <p:cNvSpPr/>
          <p:nvPr/>
        </p:nvSpPr>
        <p:spPr>
          <a:xfrm>
            <a:off x="6340287" y="3519840"/>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Rounded Rectangle 46">
            <a:extLst>
              <a:ext uri="{FF2B5EF4-FFF2-40B4-BE49-F238E27FC236}">
                <a16:creationId xmlns:a16="http://schemas.microsoft.com/office/drawing/2014/main" id="{B989996E-2118-4E4A-ACB7-F1D6E08D973B}"/>
              </a:ext>
            </a:extLst>
          </p:cNvPr>
          <p:cNvSpPr/>
          <p:nvPr/>
        </p:nvSpPr>
        <p:spPr>
          <a:xfrm>
            <a:off x="245129" y="3903470"/>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Rounded Rectangle 46">
            <a:extLst>
              <a:ext uri="{FF2B5EF4-FFF2-40B4-BE49-F238E27FC236}">
                <a16:creationId xmlns:a16="http://schemas.microsoft.com/office/drawing/2014/main" id="{3FBAA364-5CC2-4DFC-8E91-C5C173D59F4F}"/>
              </a:ext>
            </a:extLst>
          </p:cNvPr>
          <p:cNvSpPr/>
          <p:nvPr/>
        </p:nvSpPr>
        <p:spPr>
          <a:xfrm>
            <a:off x="4104248" y="3879840"/>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Rounded Rectangle 46">
            <a:extLst>
              <a:ext uri="{FF2B5EF4-FFF2-40B4-BE49-F238E27FC236}">
                <a16:creationId xmlns:a16="http://schemas.microsoft.com/office/drawing/2014/main" id="{422E4572-3E51-40D2-9571-260BB2F9DFBD}"/>
              </a:ext>
            </a:extLst>
          </p:cNvPr>
          <p:cNvSpPr/>
          <p:nvPr/>
        </p:nvSpPr>
        <p:spPr>
          <a:xfrm>
            <a:off x="1477470" y="4542801"/>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Rounded Rectangle 46">
            <a:extLst>
              <a:ext uri="{FF2B5EF4-FFF2-40B4-BE49-F238E27FC236}">
                <a16:creationId xmlns:a16="http://schemas.microsoft.com/office/drawing/2014/main" id="{8031C037-1596-406D-BE1E-71AE3DE61DF6}"/>
              </a:ext>
            </a:extLst>
          </p:cNvPr>
          <p:cNvSpPr/>
          <p:nvPr/>
        </p:nvSpPr>
        <p:spPr>
          <a:xfrm>
            <a:off x="3228622" y="4542801"/>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Rounded Rectangle 46">
            <a:extLst>
              <a:ext uri="{FF2B5EF4-FFF2-40B4-BE49-F238E27FC236}">
                <a16:creationId xmlns:a16="http://schemas.microsoft.com/office/drawing/2014/main" id="{672A8FC0-B07C-49E8-A4F0-5179519D8ABE}"/>
              </a:ext>
            </a:extLst>
          </p:cNvPr>
          <p:cNvSpPr/>
          <p:nvPr/>
        </p:nvSpPr>
        <p:spPr>
          <a:xfrm>
            <a:off x="818627" y="4886879"/>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Rounded Rectangle 46">
            <a:extLst>
              <a:ext uri="{FF2B5EF4-FFF2-40B4-BE49-F238E27FC236}">
                <a16:creationId xmlns:a16="http://schemas.microsoft.com/office/drawing/2014/main" id="{7C7082FD-15B6-480A-AA7C-87F5B5CC9FB4}"/>
              </a:ext>
            </a:extLst>
          </p:cNvPr>
          <p:cNvSpPr/>
          <p:nvPr/>
        </p:nvSpPr>
        <p:spPr>
          <a:xfrm>
            <a:off x="4613458" y="4886879"/>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1" name="Rounded Rectangle 46">
            <a:extLst>
              <a:ext uri="{FF2B5EF4-FFF2-40B4-BE49-F238E27FC236}">
                <a16:creationId xmlns:a16="http://schemas.microsoft.com/office/drawing/2014/main" id="{BBE44736-35FD-4980-B8DC-F6BAABCCB8E5}"/>
              </a:ext>
            </a:extLst>
          </p:cNvPr>
          <p:cNvSpPr/>
          <p:nvPr/>
        </p:nvSpPr>
        <p:spPr>
          <a:xfrm>
            <a:off x="1352516" y="5539699"/>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22" name="Rounded Rectangle 46">
            <a:extLst>
              <a:ext uri="{FF2B5EF4-FFF2-40B4-BE49-F238E27FC236}">
                <a16:creationId xmlns:a16="http://schemas.microsoft.com/office/drawing/2014/main" id="{AAFBE8B0-48E2-424C-82E5-C5426AA898D6}"/>
              </a:ext>
            </a:extLst>
          </p:cNvPr>
          <p:cNvSpPr/>
          <p:nvPr/>
        </p:nvSpPr>
        <p:spPr>
          <a:xfrm>
            <a:off x="7887556" y="5539699"/>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23" name="Rounded Rectangle 46">
            <a:extLst>
              <a:ext uri="{FF2B5EF4-FFF2-40B4-BE49-F238E27FC236}">
                <a16:creationId xmlns:a16="http://schemas.microsoft.com/office/drawing/2014/main" id="{1204D623-9BD7-4F75-AF21-9D4957F553D5}"/>
              </a:ext>
            </a:extLst>
          </p:cNvPr>
          <p:cNvSpPr/>
          <p:nvPr/>
        </p:nvSpPr>
        <p:spPr>
          <a:xfrm>
            <a:off x="835393" y="5913434"/>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24" name="Rounded Rectangle 46">
            <a:extLst>
              <a:ext uri="{FF2B5EF4-FFF2-40B4-BE49-F238E27FC236}">
                <a16:creationId xmlns:a16="http://schemas.microsoft.com/office/drawing/2014/main" id="{7507E7C3-BC7F-4FE4-87FC-BE6B96D975EA}"/>
              </a:ext>
            </a:extLst>
          </p:cNvPr>
          <p:cNvSpPr/>
          <p:nvPr/>
        </p:nvSpPr>
        <p:spPr>
          <a:xfrm>
            <a:off x="5155800" y="5890876"/>
            <a:ext cx="69403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28" name="Speech Bubble: Rectangle with Corners Rounded 27">
            <a:extLst>
              <a:ext uri="{FF2B5EF4-FFF2-40B4-BE49-F238E27FC236}">
                <a16:creationId xmlns:a16="http://schemas.microsoft.com/office/drawing/2014/main" id="{0ECEC4C8-B304-41F9-90A4-AB450ACB922C}"/>
              </a:ext>
            </a:extLst>
          </p:cNvPr>
          <p:cNvSpPr/>
          <p:nvPr/>
        </p:nvSpPr>
        <p:spPr>
          <a:xfrm>
            <a:off x="5849837" y="296864"/>
            <a:ext cx="2913543" cy="1023032"/>
          </a:xfrm>
          <a:prstGeom prst="wedgeRoundRectCallout">
            <a:avLst>
              <a:gd name="adj1" fmla="val 60552"/>
              <a:gd name="adj2" fmla="val 15947"/>
              <a:gd name="adj3" fmla="val 16667"/>
            </a:avLst>
          </a:prstGeom>
          <a:solidFill>
            <a:srgbClr val="0055A5"/>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*une lettre de motivation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letter</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application</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descr="A picture containing toy, doll&#10;&#10;Description automatically generated">
            <a:extLst>
              <a:ext uri="{FF2B5EF4-FFF2-40B4-BE49-F238E27FC236}">
                <a16:creationId xmlns:a16="http://schemas.microsoft.com/office/drawing/2014/main" id="{AFAAD5B2-63C3-CF46-8A07-FCD99B29B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9353" y="-51204"/>
            <a:ext cx="1320800" cy="1320800"/>
          </a:xfrm>
          <a:prstGeom prst="rect">
            <a:avLst/>
          </a:prstGeom>
        </p:spPr>
      </p:pic>
      <p:pic>
        <p:nvPicPr>
          <p:cNvPr id="29" name="Picture 28" descr="A picture containing toy, doll&#10;&#10;Description automatically generated">
            <a:extLst>
              <a:ext uri="{FF2B5EF4-FFF2-40B4-BE49-F238E27FC236}">
                <a16:creationId xmlns:a16="http://schemas.microsoft.com/office/drawing/2014/main" id="{0AD5DDC9-3417-AB44-A651-69BAD0A42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7880" y="43341"/>
            <a:ext cx="1226255" cy="1226255"/>
          </a:xfrm>
          <a:prstGeom prst="rect">
            <a:avLst/>
          </a:prstGeom>
        </p:spPr>
      </p:pic>
    </p:spTree>
    <p:extLst>
      <p:ext uri="{BB962C8B-B14F-4D97-AF65-F5344CB8AC3E}">
        <p14:creationId xmlns:p14="http://schemas.microsoft.com/office/powerpoint/2010/main" val="376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26017" cy="647577"/>
          </a:xfrm>
        </p:spPr>
        <p:txBody>
          <a:bodyPr>
            <a:normAutofit/>
          </a:bodyPr>
          <a:lstStyle/>
          <a:p>
            <a:r>
              <a:rPr lang="en-GB" sz="2800" b="1" dirty="0">
                <a:solidFill>
                  <a:schemeClr val="bg1"/>
                </a:solidFill>
              </a:rPr>
              <a:t>Une interview</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30108" y="256869"/>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17DF28FE-65B4-4FAB-B3C1-3632330212A1}"/>
              </a:ext>
            </a:extLst>
          </p:cNvPr>
          <p:cNvSpPr txBox="1"/>
          <p:nvPr/>
        </p:nvSpPr>
        <p:spPr>
          <a:xfrm>
            <a:off x="264131" y="1702164"/>
            <a:ext cx="11663735" cy="4154984"/>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This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week</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can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find</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lots of information about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experience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We’re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talking</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to Léa and Sophie, and as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always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know how to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ask</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all the important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If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want</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to do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experience</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what</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do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have to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You must talk to the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teachers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know how to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find</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good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experience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Can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help if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don’t</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know how to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write</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 good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letter</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of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Yes,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must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read</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letters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They</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want</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to help the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pupils</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Can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explain</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experience</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you’re</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doing</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Do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you</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 know how to do the </a:t>
            </a:r>
            <a:r>
              <a:rPr kumimoji="0" lang="fr-FR"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work</a:t>
            </a:r>
            <a:r>
              <a:rPr kumimoji="0" lang="fr-FR" sz="22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Yes,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have to go to the office and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we</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can </a:t>
            </a:r>
            <a:r>
              <a:rPr kumimoji="0" lang="fr-FR"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learn</a:t>
            </a:r>
            <a:r>
              <a:rPr kumimoji="0" lang="fr-FR" sz="2200" b="0" i="0" u="none" strike="noStrike" kern="1200" cap="none" spc="0" normalizeH="0" baseline="0" noProof="0" dirty="0">
                <a:ln>
                  <a:noFill/>
                </a:ln>
                <a:solidFill>
                  <a:srgbClr val="002060"/>
                </a:solidFill>
                <a:effectLst/>
                <a:uLnTx/>
                <a:uFillTx/>
                <a:latin typeface="Century Gothic" panose="020F0302020204030204"/>
                <a:ea typeface="+mn-ea"/>
                <a:cs typeface="+mn-cs"/>
              </a:rPr>
              <a:t> a lot.</a:t>
            </a:r>
            <a:endPar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Speech Bubble: Rectangle with Corners Rounded 27">
            <a:extLst>
              <a:ext uri="{FF2B5EF4-FFF2-40B4-BE49-F238E27FC236}">
                <a16:creationId xmlns:a16="http://schemas.microsoft.com/office/drawing/2014/main" id="{0ECEC4C8-B304-41F9-90A4-AB450ACB922C}"/>
              </a:ext>
            </a:extLst>
          </p:cNvPr>
          <p:cNvSpPr/>
          <p:nvPr/>
        </p:nvSpPr>
        <p:spPr>
          <a:xfrm>
            <a:off x="5849837" y="296864"/>
            <a:ext cx="2913543" cy="1023032"/>
          </a:xfrm>
          <a:prstGeom prst="wedgeRoundRectCallout">
            <a:avLst>
              <a:gd name="adj1" fmla="val 60552"/>
              <a:gd name="adj2" fmla="val 15947"/>
              <a:gd name="adj3" fmla="val 16667"/>
            </a:avLst>
          </a:prstGeom>
          <a:solidFill>
            <a:srgbClr val="0055A5"/>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*une lettre de candidature</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letter</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of application</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toy, doll&#10;&#10;Description automatically generated">
            <a:extLst>
              <a:ext uri="{FF2B5EF4-FFF2-40B4-BE49-F238E27FC236}">
                <a16:creationId xmlns:a16="http://schemas.microsoft.com/office/drawing/2014/main" id="{6DBDF760-3E73-6942-B4BF-BE086A382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9353" y="-51204"/>
            <a:ext cx="1320800" cy="1320800"/>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231FDF4D-2ADB-1249-A972-DF95F9883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7880" y="43341"/>
            <a:ext cx="1226255" cy="1226255"/>
          </a:xfrm>
          <a:prstGeom prst="rect">
            <a:avLst/>
          </a:prstGeom>
        </p:spPr>
      </p:pic>
    </p:spTree>
    <p:extLst>
      <p:ext uri="{BB962C8B-B14F-4D97-AF65-F5344CB8AC3E}">
        <p14:creationId xmlns:p14="http://schemas.microsoft.com/office/powerpoint/2010/main" val="63084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163992"/>
            <a:ext cx="12012000"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rPr>
              <a:t>Remember: to make a sentence with two</a:t>
            </a:r>
            <a:r>
              <a:rPr kumimoji="0" lang="en-US" sz="2400" b="0" i="0" u="none" strike="noStrike" kern="1200" cap="none" spc="0" normalizeH="0" noProof="0" dirty="0">
                <a:ln>
                  <a:noFill/>
                </a:ln>
                <a:solidFill>
                  <a:srgbClr val="002060"/>
                </a:solidFill>
                <a:effectLst/>
                <a:uLnTx/>
                <a:uFillTx/>
                <a:latin typeface="Century Gothic" panose="020F0302020204030204"/>
              </a:rPr>
              <a:t> or more verbs negative, we add </a:t>
            </a:r>
            <a:r>
              <a:rPr kumimoji="0" lang="en-US" sz="2400" b="1" i="0" u="none" strike="noStrike" kern="1200" cap="none" spc="0" normalizeH="0" noProof="0" dirty="0">
                <a:ln>
                  <a:noFill/>
                </a:ln>
                <a:solidFill>
                  <a:srgbClr val="EF6259"/>
                </a:solidFill>
                <a:effectLst/>
                <a:uLnTx/>
                <a:uFillTx/>
                <a:latin typeface="Century Gothic" panose="020F0302020204030204"/>
              </a:rPr>
              <a:t>ne…pas </a:t>
            </a:r>
            <a:r>
              <a:rPr kumimoji="0" lang="en-US" sz="2400" b="0" i="0" u="none" strike="noStrike" kern="1200" cap="none" spc="0" normalizeH="0" noProof="0" dirty="0">
                <a:ln>
                  <a:noFill/>
                </a:ln>
                <a:solidFill>
                  <a:srgbClr val="002060"/>
                </a:solidFill>
                <a:effectLst/>
                <a:uLnTx/>
                <a:uFillTx/>
                <a:latin typeface="Century Gothic" panose="020F0302020204030204"/>
              </a:rPr>
              <a:t>around the </a:t>
            </a:r>
            <a:r>
              <a:rPr kumimoji="0" lang="en-US" sz="2400" b="1" i="0" u="none" strike="noStrike" kern="1200" cap="none" spc="0" normalizeH="0" noProof="0" dirty="0">
                <a:ln>
                  <a:noFill/>
                </a:ln>
                <a:solidFill>
                  <a:srgbClr val="EF6259"/>
                </a:solidFill>
                <a:effectLst/>
                <a:uLnTx/>
                <a:uFillTx/>
                <a:latin typeface="Century Gothic" panose="020F0302020204030204"/>
              </a:rPr>
              <a:t>first verb </a:t>
            </a:r>
            <a:r>
              <a:rPr kumimoji="0" lang="en-US" sz="2400" b="0" i="0" u="none" strike="noStrike" kern="1200" cap="none" spc="0" normalizeH="0" noProof="0" dirty="0">
                <a:ln>
                  <a:noFill/>
                </a:ln>
                <a:solidFill>
                  <a:srgbClr val="002060"/>
                </a:solidFill>
                <a:effectLst/>
                <a:uLnTx/>
                <a:uFillTx/>
                <a:latin typeface="Century Gothic" panose="020F0302020204030204"/>
              </a:rPr>
              <a:t>in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noProof="0" dirty="0">
                <a:ln>
                  <a:noFill/>
                </a:ln>
                <a:solidFill>
                  <a:srgbClr val="EF6259"/>
                </a:solidFill>
                <a:effectLst/>
                <a:uLnTx/>
                <a:uFillTx/>
                <a:latin typeface="Century Gothic" panose="020F0302020204030204"/>
              </a:rPr>
              <a:t>short form</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 name="Title 3"/>
          <p:cNvSpPr>
            <a:spLocks noGrp="1"/>
          </p:cNvSpPr>
          <p:nvPr>
            <p:ph type="title"/>
          </p:nvPr>
        </p:nvSpPr>
        <p:spPr>
          <a:xfrm>
            <a:off x="-1" y="213557"/>
            <a:ext cx="4924839" cy="647577"/>
          </a:xfrm>
        </p:spPr>
        <p:txBody>
          <a:bodyPr>
            <a:noAutofit/>
          </a:bodyPr>
          <a:lstStyle/>
          <a:p>
            <a:r>
              <a:rPr lang="en-GB" sz="2400" b="1" dirty="0">
                <a:solidFill>
                  <a:schemeClr val="bg1"/>
                </a:solidFill>
              </a:rPr>
              <a:t>Modal verbs in the negative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hidden="1">
            <a:extLst>
              <a:ext uri="{FF2B5EF4-FFF2-40B4-BE49-F238E27FC236}">
                <a16:creationId xmlns:a16="http://schemas.microsoft.com/office/drawing/2014/main" id="{BF708BD9-F0B4-4466-B7BD-811A3A1D4E2B}"/>
              </a:ext>
            </a:extLst>
          </p:cNvPr>
          <p:cNvSpPr/>
          <p:nvPr/>
        </p:nvSpPr>
        <p:spPr>
          <a:xfrm>
            <a:off x="6610350" y="47431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hidden="1">
            <a:extLst>
              <a:ext uri="{FF2B5EF4-FFF2-40B4-BE49-F238E27FC236}">
                <a16:creationId xmlns:a16="http://schemas.microsoft.com/office/drawing/2014/main" id="{5ADF393F-7408-4B4A-8C42-CF0163C4D940}"/>
              </a:ext>
            </a:extLst>
          </p:cNvPr>
          <p:cNvSpPr/>
          <p:nvPr/>
        </p:nvSpPr>
        <p:spPr>
          <a:xfrm>
            <a:off x="6610350" y="5033746"/>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hidden="1">
            <a:extLst>
              <a:ext uri="{FF2B5EF4-FFF2-40B4-BE49-F238E27FC236}">
                <a16:creationId xmlns:a16="http://schemas.microsoft.com/office/drawing/2014/main" id="{4480ACA5-AFBA-410D-8A68-A21EA575271B}"/>
              </a:ext>
            </a:extLst>
          </p:cNvPr>
          <p:cNvSpPr/>
          <p:nvPr/>
        </p:nvSpPr>
        <p:spPr>
          <a:xfrm>
            <a:off x="6610350" y="54853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hidden="1">
            <a:extLst>
              <a:ext uri="{FF2B5EF4-FFF2-40B4-BE49-F238E27FC236}">
                <a16:creationId xmlns:a16="http://schemas.microsoft.com/office/drawing/2014/main" id="{C1752143-A88F-4FBB-A074-68D6459CB4D8}"/>
              </a:ext>
            </a:extLst>
          </p:cNvPr>
          <p:cNvSpPr/>
          <p:nvPr/>
        </p:nvSpPr>
        <p:spPr>
          <a:xfrm>
            <a:off x="6610350" y="5774858"/>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B26C22F7-666C-D144-A256-698D5E42CE8E}"/>
              </a:ext>
            </a:extLst>
          </p:cNvPr>
          <p:cNvSpPr txBox="1"/>
          <p:nvPr/>
        </p:nvSpPr>
        <p:spPr>
          <a:xfrm>
            <a:off x="180000" y="2031120"/>
            <a:ext cx="4744839"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nous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voulons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visiter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la France.</a:t>
            </a:r>
          </a:p>
          <a:p>
            <a:pPr lvl="0">
              <a:defRPr/>
            </a:pPr>
            <a:r>
              <a:rPr lang="en-US" sz="2400" i="1" dirty="0">
                <a:solidFill>
                  <a:srgbClr val="4472C4">
                    <a:lumMod val="50000"/>
                  </a:srgbClr>
                </a:solidFill>
                <a:latin typeface="Century Gothic" panose="020F0302020204030204"/>
              </a:rPr>
              <a:t>we want to visit France.</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7B7CE07C-1586-CB4A-A648-2535E1788B27}"/>
              </a:ext>
            </a:extLst>
          </p:cNvPr>
          <p:cNvSpPr txBox="1"/>
          <p:nvPr/>
        </p:nvSpPr>
        <p:spPr>
          <a:xfrm>
            <a:off x="5542180" y="2027527"/>
            <a:ext cx="5922607"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nous </a:t>
            </a:r>
            <a:r>
              <a:rPr kumimoji="0" lang="en-US" sz="2400" b="1" i="0" u="none" strike="noStrike" kern="1200" cap="none" spc="0" normalizeH="0" baseline="0" noProof="0" dirty="0">
                <a:ln>
                  <a:noFill/>
                </a:ln>
                <a:solidFill>
                  <a:srgbClr val="EF6259"/>
                </a:solidFill>
                <a:effectLst/>
                <a:uLnTx/>
                <a:uFillTx/>
                <a:latin typeface="Century Gothic" panose="020F0302020204030204"/>
              </a:rPr>
              <a:t>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voulons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a:ln>
                  <a:noFill/>
                </a:ln>
                <a:solidFill>
                  <a:srgbClr val="EF6259"/>
                </a:solidFill>
                <a:effectLst/>
                <a:uLnTx/>
                <a:uFillTx/>
                <a:latin typeface="Century Gothic" panose="020F0302020204030204"/>
              </a:rPr>
              <a:t>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visiter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la France.</a:t>
            </a:r>
          </a:p>
          <a:p>
            <a:pPr lvl="0">
              <a:defRPr/>
            </a:pPr>
            <a:r>
              <a:rPr lang="en-US" sz="2400" i="1" dirty="0">
                <a:solidFill>
                  <a:srgbClr val="4472C4">
                    <a:lumMod val="50000"/>
                  </a:srgbClr>
                </a:solidFill>
                <a:latin typeface="Century Gothic" panose="020F0302020204030204"/>
              </a:rPr>
              <a:t>we don’t want to visit France. </a:t>
            </a:r>
            <a:endParaRPr kumimoji="0" lang="en-US" sz="2400" b="0" i="1"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0" name="TextBox 39">
            <a:extLst>
              <a:ext uri="{FF2B5EF4-FFF2-40B4-BE49-F238E27FC236}">
                <a16:creationId xmlns:a16="http://schemas.microsoft.com/office/drawing/2014/main" id="{A23C9297-9F6C-DC44-B2EF-8CC9CBB7DF59}"/>
              </a:ext>
            </a:extLst>
          </p:cNvPr>
          <p:cNvSpPr txBox="1"/>
          <p:nvPr/>
        </p:nvSpPr>
        <p:spPr>
          <a:xfrm>
            <a:off x="180000" y="2891062"/>
            <a:ext cx="5211978"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devez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chanter.</a:t>
            </a:r>
          </a:p>
          <a:p>
            <a:pPr lvl="0">
              <a:defRPr/>
            </a:pPr>
            <a:r>
              <a:rPr lang="en-US" sz="2400" i="1" dirty="0">
                <a:solidFill>
                  <a:srgbClr val="4472C4">
                    <a:lumMod val="50000"/>
                  </a:srgbClr>
                </a:solidFill>
                <a:latin typeface="Century Gothic" panose="020F0302020204030204"/>
              </a:rPr>
              <a:t>you must, have to chanter.</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1" name="TextBox 40">
            <a:extLst>
              <a:ext uri="{FF2B5EF4-FFF2-40B4-BE49-F238E27FC236}">
                <a16:creationId xmlns:a16="http://schemas.microsoft.com/office/drawing/2014/main" id="{0A57EA86-A0D3-1440-9AF2-6A4811DDED27}"/>
              </a:ext>
            </a:extLst>
          </p:cNvPr>
          <p:cNvSpPr txBox="1"/>
          <p:nvPr/>
        </p:nvSpPr>
        <p:spPr>
          <a:xfrm>
            <a:off x="5542180" y="2887469"/>
            <a:ext cx="6861855"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a:ln>
                  <a:noFill/>
                </a:ln>
                <a:solidFill>
                  <a:srgbClr val="EF6259"/>
                </a:solidFill>
                <a:effectLst/>
                <a:uLnTx/>
                <a:uFillTx/>
                <a:latin typeface="Century Gothic" panose="020F0302020204030204"/>
              </a:rPr>
              <a:t>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devez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a:ln>
                  <a:noFill/>
                </a:ln>
                <a:solidFill>
                  <a:srgbClr val="EF6259"/>
                </a:solidFill>
                <a:effectLst/>
                <a:uLnTx/>
                <a:uFillTx/>
                <a:latin typeface="Century Gothic" panose="020F0302020204030204"/>
              </a:rPr>
              <a:t>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chanter.</a:t>
            </a:r>
          </a:p>
          <a:p>
            <a:pPr lvl="0">
              <a:defRPr/>
            </a:pPr>
            <a:r>
              <a:rPr lang="en-US" sz="2400" i="1" dirty="0">
                <a:solidFill>
                  <a:srgbClr val="4472C4">
                    <a:lumMod val="50000"/>
                  </a:srgbClr>
                </a:solidFill>
                <a:latin typeface="Century Gothic" panose="020F0302020204030204"/>
              </a:rPr>
              <a:t>you must not, do not have to chanter. </a:t>
            </a:r>
            <a:endParaRPr kumimoji="0" lang="en-US" sz="2400" b="0" i="1"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96AC1EA1-F78D-0645-9824-77AB426EF0D6}"/>
              </a:ext>
            </a:extLst>
          </p:cNvPr>
          <p:cNvSpPr txBox="1"/>
          <p:nvPr/>
        </p:nvSpPr>
        <p:spPr>
          <a:xfrm>
            <a:off x="180000" y="3758190"/>
            <a:ext cx="5211978"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savent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jouer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du piano.</a:t>
            </a:r>
          </a:p>
          <a:p>
            <a:pPr lvl="0">
              <a:defRPr/>
            </a:pPr>
            <a:r>
              <a:rPr lang="en-US" sz="2400" i="1" dirty="0">
                <a:solidFill>
                  <a:srgbClr val="4472C4">
                    <a:lumMod val="50000"/>
                  </a:srgbClr>
                </a:solidFill>
                <a:latin typeface="Century Gothic" panose="020F0302020204030204"/>
              </a:rPr>
              <a:t>they know how to play the piano.</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CF6FCCE3-F0CB-A647-9EFD-D68A8B631BF5}"/>
              </a:ext>
            </a:extLst>
          </p:cNvPr>
          <p:cNvSpPr txBox="1"/>
          <p:nvPr/>
        </p:nvSpPr>
        <p:spPr>
          <a:xfrm>
            <a:off x="5542180" y="3754597"/>
            <a:ext cx="6861855"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ils</a:t>
            </a:r>
            <a:r>
              <a:rPr kumimoji="0" lang="en-US" sz="2400" b="0" i="0" u="none" strike="noStrike" kern="1200" cap="none" spc="0" normalizeH="0" baseline="0" noProof="0" dirty="0">
                <a:ln>
                  <a:noFill/>
                </a:ln>
                <a:solidFill>
                  <a:srgbClr val="EF6259"/>
                </a:solidFill>
                <a:effectLst/>
                <a:uLnTx/>
                <a:uFillTx/>
                <a:latin typeface="Century Gothic" panose="020F0302020204030204"/>
              </a:rPr>
              <a:t> </a:t>
            </a:r>
            <a:r>
              <a:rPr kumimoji="0" lang="en-US" sz="2400" b="1" i="0" u="none" strike="noStrike" kern="1200" cap="none" spc="0" normalizeH="0" baseline="0" noProof="0" dirty="0">
                <a:ln>
                  <a:noFill/>
                </a:ln>
                <a:solidFill>
                  <a:srgbClr val="EF6259"/>
                </a:solidFill>
                <a:effectLst/>
                <a:uLnTx/>
                <a:uFillTx/>
                <a:latin typeface="Century Gothic" panose="020F0302020204030204"/>
              </a:rPr>
              <a:t>ne</a:t>
            </a:r>
            <a:r>
              <a:rPr kumimoji="0" lang="en-US" sz="2400" b="0" i="0" u="none" strike="noStrike" kern="1200" cap="none" spc="0" normalizeH="0" baseline="0" noProof="0" dirty="0">
                <a:ln>
                  <a:noFill/>
                </a:ln>
                <a:solidFill>
                  <a:srgbClr val="EF6259"/>
                </a:solidFill>
                <a:effectLst/>
                <a:uLnTx/>
                <a:uFillTx/>
                <a:latin typeface="Century Gothic" panose="020F0302020204030204"/>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savent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a:ln>
                  <a:noFill/>
                </a:ln>
                <a:solidFill>
                  <a:srgbClr val="EF6259"/>
                </a:solidFill>
                <a:effectLst/>
                <a:uLnTx/>
                <a:uFillTx/>
                <a:latin typeface="Century Gothic" panose="020F0302020204030204"/>
              </a:rPr>
              <a:t>pas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jouer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du piano.</a:t>
            </a:r>
          </a:p>
          <a:p>
            <a:pPr lvl="0">
              <a:defRPr/>
            </a:pPr>
            <a:r>
              <a:rPr lang="en-US" sz="2400" i="1" dirty="0">
                <a:solidFill>
                  <a:srgbClr val="4472C4">
                    <a:lumMod val="50000"/>
                  </a:srgbClr>
                </a:solidFill>
                <a:latin typeface="Century Gothic" panose="020F0302020204030204"/>
              </a:rPr>
              <a:t>they don’t know how to play the piano. </a:t>
            </a:r>
            <a:endParaRPr kumimoji="0" lang="en-US" sz="2400" b="0" i="1"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DC6F54DB-21C3-484D-A348-93EB04E6CE4B}"/>
              </a:ext>
            </a:extLst>
          </p:cNvPr>
          <p:cNvSpPr txBox="1"/>
          <p:nvPr/>
        </p:nvSpPr>
        <p:spPr>
          <a:xfrm>
            <a:off x="180000" y="4628911"/>
            <a:ext cx="5211978" cy="1200329"/>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peuvent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aller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à</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la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rPr>
              <a:t>plage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a:t>
            </a:r>
          </a:p>
          <a:p>
            <a:pPr lvl="0">
              <a:defRPr/>
            </a:pPr>
            <a:r>
              <a:rPr lang="en-US" sz="2400" i="1" dirty="0">
                <a:solidFill>
                  <a:srgbClr val="4472C4">
                    <a:lumMod val="50000"/>
                  </a:srgbClr>
                </a:solidFill>
                <a:latin typeface="Century Gothic" panose="020F0302020204030204"/>
              </a:rPr>
              <a:t>they can, are able to go to the beach.</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5" name="TextBox 44">
            <a:extLst>
              <a:ext uri="{FF2B5EF4-FFF2-40B4-BE49-F238E27FC236}">
                <a16:creationId xmlns:a16="http://schemas.microsoft.com/office/drawing/2014/main" id="{79DCB26F-3F8F-5E47-991F-D3313763EAD1}"/>
              </a:ext>
            </a:extLst>
          </p:cNvPr>
          <p:cNvSpPr txBox="1"/>
          <p:nvPr/>
        </p:nvSpPr>
        <p:spPr>
          <a:xfrm>
            <a:off x="5542180" y="4625318"/>
            <a:ext cx="6861855"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a:ln>
                  <a:noFill/>
                </a:ln>
                <a:solidFill>
                  <a:srgbClr val="E65D02"/>
                </a:solidFill>
                <a:effectLst/>
                <a:uLnTx/>
                <a:uFillTx/>
                <a:latin typeface="Century Gothic" panose="020F0302020204030204"/>
              </a:rPr>
              <a:t>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rPr>
              <a:t>peuvent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0" u="none" strike="noStrike" kern="1200" cap="none" spc="0" normalizeH="0" baseline="0" noProof="0" dirty="0">
                <a:ln>
                  <a:noFill/>
                </a:ln>
                <a:solidFill>
                  <a:srgbClr val="EF6259"/>
                </a:solidFill>
                <a:effectLst/>
                <a:uLnTx/>
                <a:uFillTx/>
                <a:latin typeface="Century Gothic" panose="020F0302020204030204"/>
              </a:rPr>
              <a:t>pas</a:t>
            </a:r>
            <a:r>
              <a:rPr kumimoji="0" lang="en-US" sz="2400" b="0" i="0" u="none" strike="noStrike" kern="1200" cap="none" spc="0" normalizeH="0" baseline="0" noProof="0" dirty="0">
                <a:ln>
                  <a:noFill/>
                </a:ln>
                <a:solidFill>
                  <a:srgbClr val="EF6259"/>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aller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plage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a:t>
            </a:r>
          </a:p>
          <a:p>
            <a:pPr lvl="0">
              <a:defRPr/>
            </a:pPr>
            <a:r>
              <a:rPr lang="en-US" sz="2400" i="1" dirty="0">
                <a:solidFill>
                  <a:srgbClr val="4472C4">
                    <a:lumMod val="50000"/>
                  </a:srgbClr>
                </a:solidFill>
                <a:latin typeface="Century Gothic" panose="020F0302020204030204"/>
              </a:rPr>
              <a:t>they can, are able to go to the beach. </a:t>
            </a:r>
            <a:endParaRPr kumimoji="0" lang="en-US" sz="2400" b="0" i="1"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7734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68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997D22-A180-49FA-A738-2FBBEBD2B300}"/>
              </a:ext>
            </a:extLst>
          </p:cNvPr>
          <p:cNvSpPr/>
          <p:nvPr/>
        </p:nvSpPr>
        <p:spPr>
          <a:xfrm>
            <a:off x="6096000" y="2201152"/>
            <a:ext cx="5919537" cy="388504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Au zoo, </a:t>
            </a:r>
            <a:r>
              <a:rPr kumimoji="0" lang="fr-FR"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on</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ne doit pas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manger devant les animaux. Les soigneurs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savent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bien nourrir les animaux. Les oiseaux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peuvent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quitter le zoo s’ils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veulent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mais ils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doivent</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revenir pour le déjeuner. </a:t>
            </a:r>
            <a:b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On</a:t>
            </a:r>
            <a:r>
              <a:rPr kumimoji="0" lang="fr-FR" sz="240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doit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porter un uniforme, mais </a:t>
            </a:r>
            <a:r>
              <a:rPr kumimoji="0" lang="fr-FR"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on</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ne peut pas</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porter un chapeau. </a:t>
            </a:r>
          </a:p>
        </p:txBody>
      </p:sp>
      <p:sp>
        <p:nvSpPr>
          <p:cNvPr id="4" name="Title 3"/>
          <p:cNvSpPr>
            <a:spLocks noGrp="1"/>
          </p:cNvSpPr>
          <p:nvPr>
            <p:ph type="title"/>
          </p:nvPr>
        </p:nvSpPr>
        <p:spPr/>
        <p:txBody>
          <a:bodyPr>
            <a:normAutofit/>
          </a:bodyPr>
          <a:lstStyle/>
          <a:p>
            <a:r>
              <a:rPr lang="en-GB" sz="2800" b="1" dirty="0">
                <a:solidFill>
                  <a:schemeClr val="bg1"/>
                </a:solidFill>
              </a:rPr>
              <a:t>Les </a:t>
            </a:r>
            <a:r>
              <a:rPr lang="en-GB" sz="2800" b="1" dirty="0" err="1">
                <a:solidFill>
                  <a:schemeClr val="bg1"/>
                </a:solidFill>
              </a:rPr>
              <a:t>règles</a:t>
            </a:r>
            <a:r>
              <a:rPr lang="en-GB" sz="2800" b="1" dirty="0">
                <a:solidFill>
                  <a:schemeClr val="bg1"/>
                </a:solidFill>
              </a:rPr>
              <a:t> du zoo</a:t>
            </a:r>
          </a:p>
        </p:txBody>
      </p:sp>
      <p:sp>
        <p:nvSpPr>
          <p:cNvPr id="6" name="TextBox 5">
            <a:extLst>
              <a:ext uri="{FF2B5EF4-FFF2-40B4-BE49-F238E27FC236}">
                <a16:creationId xmlns:a16="http://schemas.microsoft.com/office/drawing/2014/main" id="{6E7E97DA-2F23-F745-B756-301D480DCC3C}"/>
              </a:ext>
            </a:extLst>
          </p:cNvPr>
          <p:cNvSpPr txBox="1"/>
          <p:nvPr/>
        </p:nvSpPr>
        <p:spPr>
          <a:xfrm>
            <a:off x="174542" y="1284749"/>
            <a:ext cx="117299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Voici</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article sur Quentin, qui fait un stage au zoo. </a:t>
            </a: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journal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anglais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Traduis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l’article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français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 name="Rectangle 4">
            <a:extLst>
              <a:ext uri="{FF2B5EF4-FFF2-40B4-BE49-F238E27FC236}">
                <a16:creationId xmlns:a16="http://schemas.microsoft.com/office/drawing/2014/main" id="{1A6B3EFF-E4FF-41A6-855D-1C2E89DD1F6F}"/>
              </a:ext>
            </a:extLst>
          </p:cNvPr>
          <p:cNvSpPr/>
          <p:nvPr/>
        </p:nvSpPr>
        <p:spPr>
          <a:xfrm>
            <a:off x="176463" y="2201152"/>
            <a:ext cx="5919537" cy="3885049"/>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the zoo, </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you must not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eat in front of the animals. The zookeepers know how to feed the animals well. The birds can leave the zoo if they want, but they have to come back for lunch. You must wear a uniform, but you</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can’t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wear a hat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48AD09AE-403E-4B15-AA0F-0A87A2F94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699" y="748095"/>
            <a:ext cx="1505917" cy="1155321"/>
          </a:xfrm>
          <a:prstGeom prst="rect">
            <a:avLst/>
          </a:prstGeom>
        </p:spPr>
      </p:pic>
      <p:sp>
        <p:nvSpPr>
          <p:cNvPr id="25" name="Rounded Rectangle 46">
            <a:extLst>
              <a:ext uri="{FF2B5EF4-FFF2-40B4-BE49-F238E27FC236}">
                <a16:creationId xmlns:a16="http://schemas.microsoft.com/office/drawing/2014/main" id="{2C08C203-29DB-49A1-A50C-96FFC7C6F1D2}"/>
              </a:ext>
            </a:extLst>
          </p:cNvPr>
          <p:cNvSpPr/>
          <p:nvPr/>
        </p:nvSpPr>
        <p:spPr>
          <a:xfrm>
            <a:off x="10639168" y="21939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3E97B9BA-A01B-4066-A59B-BEB2A30049BE}"/>
              </a:ext>
            </a:extLst>
          </p:cNvPr>
          <p:cNvSpPr/>
          <p:nvPr/>
        </p:nvSpPr>
        <p:spPr>
          <a:xfrm>
            <a:off x="6614753" y="272771"/>
            <a:ext cx="2855495" cy="830996"/>
          </a:xfrm>
          <a:prstGeom prst="wedgeRoundRectCallout">
            <a:avLst>
              <a:gd name="adj1" fmla="val 60628"/>
              <a:gd name="adj2" fmla="val 22137"/>
              <a:gd name="adj3" fmla="val 16667"/>
            </a:avLst>
          </a:prstGeom>
          <a:solidFill>
            <a:srgbClr val="0055A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soigneur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zookeeper</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3A780C0D-B52D-4882-89AB-F129FAC19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0765" y="987013"/>
            <a:ext cx="1115015" cy="916403"/>
          </a:xfrm>
          <a:prstGeom prst="rect">
            <a:avLst/>
          </a:prstGeom>
        </p:spPr>
      </p:pic>
      <p:sp>
        <p:nvSpPr>
          <p:cNvPr id="16" name="Rounded Rectangle 46">
            <a:extLst>
              <a:ext uri="{FF2B5EF4-FFF2-40B4-BE49-F238E27FC236}">
                <a16:creationId xmlns:a16="http://schemas.microsoft.com/office/drawing/2014/main" id="{9A18BEA3-B646-4EF3-A6BF-7D656962F3FC}"/>
              </a:ext>
            </a:extLst>
          </p:cNvPr>
          <p:cNvSpPr/>
          <p:nvPr/>
        </p:nvSpPr>
        <p:spPr>
          <a:xfrm>
            <a:off x="7822440" y="2349083"/>
            <a:ext cx="1719796"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must not</a:t>
            </a:r>
          </a:p>
        </p:txBody>
      </p:sp>
      <p:sp>
        <p:nvSpPr>
          <p:cNvPr id="17" name="Rounded Rectangle 46">
            <a:extLst>
              <a:ext uri="{FF2B5EF4-FFF2-40B4-BE49-F238E27FC236}">
                <a16:creationId xmlns:a16="http://schemas.microsoft.com/office/drawing/2014/main" id="{921B988D-01A2-4BD5-8939-AEE552FEB86F}"/>
              </a:ext>
            </a:extLst>
          </p:cNvPr>
          <p:cNvSpPr/>
          <p:nvPr/>
        </p:nvSpPr>
        <p:spPr>
          <a:xfrm>
            <a:off x="10052583" y="2779197"/>
            <a:ext cx="1853800" cy="622662"/>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know how to</a:t>
            </a:r>
          </a:p>
        </p:txBody>
      </p:sp>
      <p:sp>
        <p:nvSpPr>
          <p:cNvPr id="18" name="Rounded Rectangle 46">
            <a:extLst>
              <a:ext uri="{FF2B5EF4-FFF2-40B4-BE49-F238E27FC236}">
                <a16:creationId xmlns:a16="http://schemas.microsoft.com/office/drawing/2014/main" id="{DDD86FAC-C75A-4015-A9D0-E1181493F1B8}"/>
              </a:ext>
            </a:extLst>
          </p:cNvPr>
          <p:cNvSpPr/>
          <p:nvPr/>
        </p:nvSpPr>
        <p:spPr>
          <a:xfrm>
            <a:off x="6201924" y="4011464"/>
            <a:ext cx="124002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can</a:t>
            </a:r>
          </a:p>
        </p:txBody>
      </p:sp>
      <p:sp>
        <p:nvSpPr>
          <p:cNvPr id="19" name="Rounded Rectangle 46">
            <a:extLst>
              <a:ext uri="{FF2B5EF4-FFF2-40B4-BE49-F238E27FC236}">
                <a16:creationId xmlns:a16="http://schemas.microsoft.com/office/drawing/2014/main" id="{A23FAB82-D245-43C6-A0D8-5D45F5B7BF2C}"/>
              </a:ext>
            </a:extLst>
          </p:cNvPr>
          <p:cNvSpPr/>
          <p:nvPr/>
        </p:nvSpPr>
        <p:spPr>
          <a:xfrm>
            <a:off x="10019154" y="4011464"/>
            <a:ext cx="124002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want</a:t>
            </a:r>
          </a:p>
        </p:txBody>
      </p:sp>
      <p:sp>
        <p:nvSpPr>
          <p:cNvPr id="20" name="Rounded Rectangle 46">
            <a:extLst>
              <a:ext uri="{FF2B5EF4-FFF2-40B4-BE49-F238E27FC236}">
                <a16:creationId xmlns:a16="http://schemas.microsoft.com/office/drawing/2014/main" id="{040173EF-BC8C-47B3-B6D3-52B7E4BB6A28}"/>
              </a:ext>
            </a:extLst>
          </p:cNvPr>
          <p:cNvSpPr/>
          <p:nvPr/>
        </p:nvSpPr>
        <p:spPr>
          <a:xfrm>
            <a:off x="6201925" y="4559612"/>
            <a:ext cx="1483146"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have to</a:t>
            </a:r>
          </a:p>
        </p:txBody>
      </p:sp>
      <p:sp>
        <p:nvSpPr>
          <p:cNvPr id="21" name="Rounded Rectangle 46">
            <a:extLst>
              <a:ext uri="{FF2B5EF4-FFF2-40B4-BE49-F238E27FC236}">
                <a16:creationId xmlns:a16="http://schemas.microsoft.com/office/drawing/2014/main" id="{03A36FE5-D431-4553-96C1-1A83557B1D85}"/>
              </a:ext>
            </a:extLst>
          </p:cNvPr>
          <p:cNvSpPr/>
          <p:nvPr/>
        </p:nvSpPr>
        <p:spPr>
          <a:xfrm>
            <a:off x="6726749" y="5105557"/>
            <a:ext cx="1215175"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must</a:t>
            </a:r>
          </a:p>
        </p:txBody>
      </p:sp>
      <p:sp>
        <p:nvSpPr>
          <p:cNvPr id="22" name="Rounded Rectangle 46">
            <a:extLst>
              <a:ext uri="{FF2B5EF4-FFF2-40B4-BE49-F238E27FC236}">
                <a16:creationId xmlns:a16="http://schemas.microsoft.com/office/drawing/2014/main" id="{80757492-85A0-4709-B99B-AA4F3DE4B927}"/>
              </a:ext>
            </a:extLst>
          </p:cNvPr>
          <p:cNvSpPr/>
          <p:nvPr/>
        </p:nvSpPr>
        <p:spPr>
          <a:xfrm>
            <a:off x="6656577" y="5651502"/>
            <a:ext cx="1799053"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can’t</a:t>
            </a:r>
          </a:p>
        </p:txBody>
      </p:sp>
    </p:spTree>
    <p:extLst>
      <p:ext uri="{BB962C8B-B14F-4D97-AF65-F5344CB8AC3E}">
        <p14:creationId xmlns:p14="http://schemas.microsoft.com/office/powerpoint/2010/main" val="347028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43532" cy="647577"/>
          </a:xfrm>
        </p:spPr>
        <p:txBody>
          <a:bodyPr>
            <a:normAutofit/>
          </a:bodyPr>
          <a:lstStyle/>
          <a:p>
            <a:r>
              <a:rPr lang="en-GB" sz="2800" b="1" dirty="0">
                <a:solidFill>
                  <a:schemeClr val="bg1"/>
                </a:solidFill>
              </a:rPr>
              <a:t>Les </a:t>
            </a:r>
            <a:r>
              <a:rPr lang="en-GB" sz="2800" b="1" dirty="0" err="1">
                <a:solidFill>
                  <a:schemeClr val="bg1"/>
                </a:solidFill>
              </a:rPr>
              <a:t>règles</a:t>
            </a:r>
            <a:r>
              <a:rPr lang="en-GB" sz="2800" b="1" dirty="0">
                <a:solidFill>
                  <a:schemeClr val="bg1"/>
                </a:solidFill>
              </a:rPr>
              <a:t> du zoo</a:t>
            </a:r>
          </a:p>
        </p:txBody>
      </p:sp>
      <p:sp>
        <p:nvSpPr>
          <p:cNvPr id="5" name="Rectangle 4">
            <a:extLst>
              <a:ext uri="{FF2B5EF4-FFF2-40B4-BE49-F238E27FC236}">
                <a16:creationId xmlns:a16="http://schemas.microsoft.com/office/drawing/2014/main" id="{1A6B3EFF-E4FF-41A6-855D-1C2E89DD1F6F}"/>
              </a:ext>
            </a:extLst>
          </p:cNvPr>
          <p:cNvSpPr/>
          <p:nvPr/>
        </p:nvSpPr>
        <p:spPr>
          <a:xfrm>
            <a:off x="176463" y="1314450"/>
            <a:ext cx="5919537" cy="4909887"/>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Quentin doesn’t want to work in the office, but he can’t play with the animals all the time. The zookeepers can take photos of the animals but they must not share the photos on social media. Quentin says “I want to work with animals. You</a:t>
            </a:r>
            <a:r>
              <a:rPr kumimoji="0" lang="en-GB" sz="24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[pl]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have a positive experience here.”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Rounded Rectangle 46">
            <a:extLst>
              <a:ext uri="{FF2B5EF4-FFF2-40B4-BE49-F238E27FC236}">
                <a16:creationId xmlns:a16="http://schemas.microsoft.com/office/drawing/2014/main" id="{2C08C203-29DB-49A1-A50C-96FFC7C6F1D2}"/>
              </a:ext>
            </a:extLst>
          </p:cNvPr>
          <p:cNvSpPr/>
          <p:nvPr/>
        </p:nvSpPr>
        <p:spPr>
          <a:xfrm>
            <a:off x="10639168" y="21939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3E97B9BA-A01B-4066-A59B-BEB2A30049BE}"/>
              </a:ext>
            </a:extLst>
          </p:cNvPr>
          <p:cNvSpPr/>
          <p:nvPr/>
        </p:nvSpPr>
        <p:spPr>
          <a:xfrm>
            <a:off x="6614753" y="272771"/>
            <a:ext cx="2855495" cy="830996"/>
          </a:xfrm>
          <a:prstGeom prst="wedgeRoundRectCallout">
            <a:avLst>
              <a:gd name="adj1" fmla="val 60628"/>
              <a:gd name="adj2" fmla="val 22137"/>
              <a:gd name="adj3" fmla="val 16667"/>
            </a:avLst>
          </a:prstGeom>
          <a:solidFill>
            <a:srgbClr val="0055A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soigneur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zookeeper</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B4997D22-A180-49FA-A738-2FBBEBD2B300}"/>
              </a:ext>
            </a:extLst>
          </p:cNvPr>
          <p:cNvSpPr/>
          <p:nvPr/>
        </p:nvSpPr>
        <p:spPr>
          <a:xfrm>
            <a:off x="6096000" y="1314450"/>
            <a:ext cx="5919537" cy="490988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Quentin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ne veut pas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travailler dans le bureau, mais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il ne peut pas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jouer avec les animaux tout le temps. Les soigneurs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peuvent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prendre des photos des animaux, mais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ils ne doit pas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partager les photos sur les réseaux sociaux. Quentin dit «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Je veux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travailler avec les animaux. </a:t>
            </a:r>
            <a:r>
              <a:rPr kumimoji="0" lang="fr-FR"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Vous pouvez    </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avoir une expérience positive ici. »</a:t>
            </a:r>
          </a:p>
        </p:txBody>
      </p:sp>
      <p:sp>
        <p:nvSpPr>
          <p:cNvPr id="19" name="Rounded Rectangle 46">
            <a:extLst>
              <a:ext uri="{FF2B5EF4-FFF2-40B4-BE49-F238E27FC236}">
                <a16:creationId xmlns:a16="http://schemas.microsoft.com/office/drawing/2014/main" id="{6DD3E154-5F28-460B-A768-452480F4452E}"/>
              </a:ext>
            </a:extLst>
          </p:cNvPr>
          <p:cNvSpPr/>
          <p:nvPr/>
        </p:nvSpPr>
        <p:spPr>
          <a:xfrm>
            <a:off x="7386497" y="1456404"/>
            <a:ext cx="2453470"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 doesn’t want to</a:t>
            </a:r>
          </a:p>
        </p:txBody>
      </p:sp>
      <p:sp>
        <p:nvSpPr>
          <p:cNvPr id="21" name="Rounded Rectangle 46">
            <a:extLst>
              <a:ext uri="{FF2B5EF4-FFF2-40B4-BE49-F238E27FC236}">
                <a16:creationId xmlns:a16="http://schemas.microsoft.com/office/drawing/2014/main" id="{09D19DEE-6601-442C-9894-06ABF45E3F4E}"/>
              </a:ext>
            </a:extLst>
          </p:cNvPr>
          <p:cNvSpPr/>
          <p:nvPr/>
        </p:nvSpPr>
        <p:spPr>
          <a:xfrm>
            <a:off x="8516946" y="2020697"/>
            <a:ext cx="203055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 he can’t</a:t>
            </a:r>
          </a:p>
        </p:txBody>
      </p:sp>
      <p:sp>
        <p:nvSpPr>
          <p:cNvPr id="22" name="Rounded Rectangle 46">
            <a:extLst>
              <a:ext uri="{FF2B5EF4-FFF2-40B4-BE49-F238E27FC236}">
                <a16:creationId xmlns:a16="http://schemas.microsoft.com/office/drawing/2014/main" id="{668E2A9B-7D35-497D-894F-61E8586E67FE}"/>
              </a:ext>
            </a:extLst>
          </p:cNvPr>
          <p:cNvSpPr/>
          <p:nvPr/>
        </p:nvSpPr>
        <p:spPr>
          <a:xfrm>
            <a:off x="7585122" y="3111986"/>
            <a:ext cx="1342094"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 can</a:t>
            </a:r>
          </a:p>
        </p:txBody>
      </p:sp>
      <p:sp>
        <p:nvSpPr>
          <p:cNvPr id="23" name="Rounded Rectangle 46">
            <a:extLst>
              <a:ext uri="{FF2B5EF4-FFF2-40B4-BE49-F238E27FC236}">
                <a16:creationId xmlns:a16="http://schemas.microsoft.com/office/drawing/2014/main" id="{1AFB91F9-9894-47F7-9588-3163A70B17CC}"/>
              </a:ext>
            </a:extLst>
          </p:cNvPr>
          <p:cNvSpPr/>
          <p:nvPr/>
        </p:nvSpPr>
        <p:spPr>
          <a:xfrm>
            <a:off x="8927216" y="3664418"/>
            <a:ext cx="2454224"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 they must not</a:t>
            </a:r>
          </a:p>
        </p:txBody>
      </p:sp>
      <p:sp>
        <p:nvSpPr>
          <p:cNvPr id="26" name="Rounded Rectangle 46">
            <a:extLst>
              <a:ext uri="{FF2B5EF4-FFF2-40B4-BE49-F238E27FC236}">
                <a16:creationId xmlns:a16="http://schemas.microsoft.com/office/drawing/2014/main" id="{F5814442-37DA-4EE9-AB40-11DECCE6D845}"/>
              </a:ext>
            </a:extLst>
          </p:cNvPr>
          <p:cNvSpPr/>
          <p:nvPr/>
        </p:nvSpPr>
        <p:spPr>
          <a:xfrm>
            <a:off x="9174117" y="4719878"/>
            <a:ext cx="1465051"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 I want</a:t>
            </a:r>
          </a:p>
        </p:txBody>
      </p:sp>
      <p:sp>
        <p:nvSpPr>
          <p:cNvPr id="27" name="Rounded Rectangle 46">
            <a:extLst>
              <a:ext uri="{FF2B5EF4-FFF2-40B4-BE49-F238E27FC236}">
                <a16:creationId xmlns:a16="http://schemas.microsoft.com/office/drawing/2014/main" id="{E6AF883D-E339-4F37-9CD8-4C985466AA10}"/>
              </a:ext>
            </a:extLst>
          </p:cNvPr>
          <p:cNvSpPr/>
          <p:nvPr/>
        </p:nvSpPr>
        <p:spPr>
          <a:xfrm>
            <a:off x="8927216" y="5292107"/>
            <a:ext cx="2183807"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 You [pl] can</a:t>
            </a:r>
          </a:p>
        </p:txBody>
      </p:sp>
    </p:spTree>
    <p:extLst>
      <p:ext uri="{BB962C8B-B14F-4D97-AF65-F5344CB8AC3E}">
        <p14:creationId xmlns:p14="http://schemas.microsoft.com/office/powerpoint/2010/main" val="33766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a:t>
            </a:r>
            <a:r>
              <a:rPr lang="en-GB" sz="2800" b="1" dirty="0" err="1">
                <a:solidFill>
                  <a:schemeClr val="bg1"/>
                </a:solidFill>
              </a:rPr>
              <a:t>règles</a:t>
            </a:r>
            <a:r>
              <a:rPr lang="en-GB" sz="2800" b="1" dirty="0">
                <a:solidFill>
                  <a:schemeClr val="bg1"/>
                </a:solidFill>
              </a:rPr>
              <a:t> du zoo</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317501"/>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Voici</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article sur Quentin, qui fait un stage au zoo. </a:t>
            </a:r>
            <a:b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journal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anglais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Traduis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l’article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 name="Rectangle 4">
            <a:extLst>
              <a:ext uri="{FF2B5EF4-FFF2-40B4-BE49-F238E27FC236}">
                <a16:creationId xmlns:a16="http://schemas.microsoft.com/office/drawing/2014/main" id="{1A6B3EFF-E4FF-41A6-855D-1C2E89DD1F6F}"/>
              </a:ext>
            </a:extLst>
          </p:cNvPr>
          <p:cNvSpPr/>
          <p:nvPr/>
        </p:nvSpPr>
        <p:spPr>
          <a:xfrm>
            <a:off x="176463" y="2374232"/>
            <a:ext cx="11242386" cy="385010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zoo, </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must not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in front of the animals. The zookeepers know how to feed the animals well. The birds can leave the zoo if they want, but they have to come back for lunch. You must wear a uniform, but you</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wear a hat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Quentin doesn’t want to work in the office, but he can’t play with the animals all the time. The zookeepers can take photos of the animals but they must not share the photos on social media. Quentin says “I want to work with animals. You</a:t>
            </a:r>
            <a:r>
              <a:rPr kumimoji="0" lang="en-GB" sz="24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[pl]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have a positive experience here.”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48AD09AE-403E-4B15-AA0F-0A87A2F94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0523" y="1066850"/>
            <a:ext cx="1895020" cy="1453836"/>
          </a:xfrm>
          <a:prstGeom prst="rect">
            <a:avLst/>
          </a:prstGeom>
        </p:spPr>
      </p:pic>
      <p:sp>
        <p:nvSpPr>
          <p:cNvPr id="25" name="Rounded Rectangle 46">
            <a:extLst>
              <a:ext uri="{FF2B5EF4-FFF2-40B4-BE49-F238E27FC236}">
                <a16:creationId xmlns:a16="http://schemas.microsoft.com/office/drawing/2014/main" id="{2C08C203-29DB-49A1-A50C-96FFC7C6F1D2}"/>
              </a:ext>
            </a:extLst>
          </p:cNvPr>
          <p:cNvSpPr/>
          <p:nvPr/>
        </p:nvSpPr>
        <p:spPr>
          <a:xfrm>
            <a:off x="10639168" y="21939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3E97B9BA-A01B-4066-A59B-BEB2A30049BE}"/>
              </a:ext>
            </a:extLst>
          </p:cNvPr>
          <p:cNvSpPr/>
          <p:nvPr/>
        </p:nvSpPr>
        <p:spPr>
          <a:xfrm>
            <a:off x="6614753" y="272771"/>
            <a:ext cx="2855495" cy="830996"/>
          </a:xfrm>
          <a:prstGeom prst="wedgeRoundRectCallout">
            <a:avLst>
              <a:gd name="adj1" fmla="val 60628"/>
              <a:gd name="adj2" fmla="val 22137"/>
              <a:gd name="adj3" fmla="val 16667"/>
            </a:avLst>
          </a:prstGeom>
          <a:solidFill>
            <a:srgbClr val="0055A5"/>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soigneur =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zookeeper</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3A780C0D-B52D-4882-89AB-F129FAC19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2788" y="1344962"/>
            <a:ext cx="1115015" cy="916403"/>
          </a:xfrm>
          <a:prstGeom prst="rect">
            <a:avLst/>
          </a:prstGeom>
        </p:spPr>
      </p:pic>
    </p:spTree>
    <p:extLst>
      <p:ext uri="{BB962C8B-B14F-4D97-AF65-F5344CB8AC3E}">
        <p14:creationId xmlns:p14="http://schemas.microsoft.com/office/powerpoint/2010/main" val="3124414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60652" cy="647577"/>
          </a:xfrm>
        </p:spPr>
        <p:txBody>
          <a:bodyPr>
            <a:normAutofit/>
          </a:bodyPr>
          <a:lstStyle/>
          <a:p>
            <a:r>
              <a:rPr lang="en-GB" sz="2800" b="1" dirty="0">
                <a:solidFill>
                  <a:schemeClr val="bg1"/>
                </a:solidFill>
              </a:rPr>
              <a:t>Les </a:t>
            </a:r>
            <a:r>
              <a:rPr lang="en-GB" sz="2800" b="1" dirty="0" err="1">
                <a:solidFill>
                  <a:schemeClr val="bg1"/>
                </a:solidFill>
              </a:rPr>
              <a:t>règles</a:t>
            </a:r>
            <a:r>
              <a:rPr lang="en-GB" sz="2800" b="1" dirty="0">
                <a:solidFill>
                  <a:schemeClr val="bg1"/>
                </a:solidFill>
              </a:rPr>
              <a:t> du zoo</a:t>
            </a:r>
          </a:p>
        </p:txBody>
      </p:sp>
      <p:sp>
        <p:nvSpPr>
          <p:cNvPr id="5" name="Rectangle 4">
            <a:extLst>
              <a:ext uri="{FF2B5EF4-FFF2-40B4-BE49-F238E27FC236}">
                <a16:creationId xmlns:a16="http://schemas.microsoft.com/office/drawing/2014/main" id="{1A6B3EFF-E4FF-41A6-855D-1C2E89DD1F6F}"/>
              </a:ext>
            </a:extLst>
          </p:cNvPr>
          <p:cNvSpPr/>
          <p:nvPr/>
        </p:nvSpPr>
        <p:spPr>
          <a:xfrm>
            <a:off x="176463" y="1538460"/>
            <a:ext cx="11733457" cy="4588043"/>
          </a:xfrm>
          <a:prstGeom prst="rect">
            <a:avLst/>
          </a:prstGeom>
          <a:solidFill>
            <a:srgbClr val="F0F9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Au zoo, on ne doit pas manger devant les animaux. Les soigneurs savent       bien nourrir les animaux. Les oiseaux peuvent quitter le zoo s’ils veulent, mais ils doivent revenir pour le déjeuner. On doit porter un uniforme, mais on ne peut pas porter un chapeau. Quentin ne veut pas travailler dans le bureau, mais il ne peut pas jouer avec les animaux tout le temps. Les soigneurs peuvent prendre des photos des animaux, mais il ne doit pas partager les photos sur les réseaux sociaux. Quentin dit « Je veux travailler avec les animaux. Vous pouvez avoir une expérience positive ici. »</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C0A0CF6A-D658-44DB-A1AD-41E5C2E56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491" y="249870"/>
            <a:ext cx="1366808" cy="1123345"/>
          </a:xfrm>
          <a:prstGeom prst="rect">
            <a:avLst/>
          </a:prstGeom>
        </p:spPr>
      </p:pic>
      <p:pic>
        <p:nvPicPr>
          <p:cNvPr id="9" name="Picture 8">
            <a:extLst>
              <a:ext uri="{FF2B5EF4-FFF2-40B4-BE49-F238E27FC236}">
                <a16:creationId xmlns:a16="http://schemas.microsoft.com/office/drawing/2014/main" id="{691EA268-0C65-4945-9973-FB6A9CBA6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8171" y="84624"/>
            <a:ext cx="1895020" cy="1453836"/>
          </a:xfrm>
          <a:prstGeom prst="rect">
            <a:avLst/>
          </a:prstGeom>
        </p:spPr>
      </p:pic>
      <p:sp>
        <p:nvSpPr>
          <p:cNvPr id="10" name="Rounded Rectangle 46">
            <a:extLst>
              <a:ext uri="{FF2B5EF4-FFF2-40B4-BE49-F238E27FC236}">
                <a16:creationId xmlns:a16="http://schemas.microsoft.com/office/drawing/2014/main" id="{033C2C95-74B1-42F7-99A2-816375138FEF}"/>
              </a:ext>
            </a:extLst>
          </p:cNvPr>
          <p:cNvSpPr/>
          <p:nvPr/>
        </p:nvSpPr>
        <p:spPr>
          <a:xfrm>
            <a:off x="10639168" y="21939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127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0" y="9720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9" name="Picture 8" descr="the letter Q">
            <a:extLst>
              <a:ext uri="{FF2B5EF4-FFF2-40B4-BE49-F238E27FC236}">
                <a16:creationId xmlns:a16="http://schemas.microsoft.com/office/drawing/2014/main" id="{D5C1FACF-6889-4D84-A556-3CFAD44149C8}"/>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11" name="TextBox 12">
            <a:extLst>
              <a:ext uri="{FF2B5EF4-FFF2-40B4-BE49-F238E27FC236}">
                <a16:creationId xmlns:a16="http://schemas.microsoft.com/office/drawing/2014/main" id="{38822DB5-8AEA-4C3A-B431-0F81BD66A040}"/>
              </a:ext>
            </a:extLst>
          </p:cNvPr>
          <p:cNvSpPr txBox="1"/>
          <p:nvPr/>
        </p:nvSpPr>
        <p:spPr>
          <a:xfrm>
            <a:off x="175149" y="2323051"/>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16" name="TextBox 9">
            <a:extLst>
              <a:ext uri="{FF2B5EF4-FFF2-40B4-BE49-F238E27FC236}">
                <a16:creationId xmlns:a16="http://schemas.microsoft.com/office/drawing/2014/main" id="{F10E18D3-D718-4B19-8465-32AA86AC4C38}"/>
              </a:ext>
            </a:extLst>
          </p:cNvPr>
          <p:cNvSpPr txBox="1"/>
          <p:nvPr/>
        </p:nvSpPr>
        <p:spPr>
          <a:xfrm>
            <a:off x="175149" y="324228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a:ea typeface="+mn-ea"/>
                <a:cs typeface="+mn-cs"/>
                <a:hlinkClick r:id="rId6"/>
              </a:rPr>
            </a:b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CD9D0BB6-AAAC-4CDD-8402-C4F63703ACD0}"/>
              </a:ext>
            </a:extLst>
          </p:cNvPr>
          <p:cNvSpPr/>
          <p:nvPr/>
        </p:nvSpPr>
        <p:spPr>
          <a:xfrm>
            <a:off x="175149" y="4963584"/>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hlinkClick r:id="rId7"/>
              </a:rPr>
              <a:t>Year 8 Term 3.2 Week 4</a:t>
            </a:r>
            <a:endPar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hlinkClick r:id="rId8"/>
              </a:rPr>
              <a:t>Year 8 Term 3.1 Week 2</a:t>
            </a:r>
            <a:br>
              <a:rPr kumimoji="0" lang="en-GB" sz="2400" b="0" i="0" u="none" strike="noStrike" kern="1200" cap="none" spc="0" normalizeH="0" baseline="0" noProof="0" dirty="0">
                <a:ln>
                  <a:noFill/>
                </a:ln>
                <a:solidFill>
                  <a:srgbClr val="5B9BD5">
                    <a:lumMod val="50000"/>
                  </a:srgbClr>
                </a:solidFill>
                <a:effectLst/>
                <a:uLnTx/>
                <a:uFillTx/>
                <a:latin typeface="Century Gothic"/>
                <a:ea typeface="+mn-ea"/>
                <a:cs typeface="+mn-cs"/>
                <a:hlinkClick r:id="rId8"/>
              </a:rPr>
            </a:b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A6855BFD-FB0E-4A8D-996A-10BB45B16872}"/>
              </a:ext>
            </a:extLst>
          </p:cNvPr>
          <p:cNvSpPr txBox="1"/>
          <p:nvPr/>
        </p:nvSpPr>
        <p:spPr>
          <a:xfrm>
            <a:off x="-1" y="1587656"/>
            <a:ext cx="112419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Continue learning and revisiting the vocabulary set last week.</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40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57600" cy="647577"/>
          </a:xfrm>
        </p:spPr>
        <p:txBody>
          <a:bodyPr>
            <a:normAutofit/>
          </a:bodyPr>
          <a:lstStyle/>
          <a:p>
            <a:r>
              <a:rPr lang="en-GB" sz="2800" b="1" dirty="0">
                <a:solidFill>
                  <a:schemeClr val="bg1"/>
                </a:solidFill>
              </a:rPr>
              <a:t>SSCs [</a:t>
            </a:r>
            <a:r>
              <a:rPr lang="en-GB" sz="2800" b="1" dirty="0" err="1">
                <a:solidFill>
                  <a:schemeClr val="bg1"/>
                </a:solidFill>
              </a:rPr>
              <a:t>ou</a:t>
            </a:r>
            <a:r>
              <a:rPr lang="en-GB" sz="2800" b="1" dirty="0">
                <a:solidFill>
                  <a:schemeClr val="bg1"/>
                </a:solidFill>
              </a:rPr>
              <a:t>] and [u]</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99695" y="249869"/>
            <a:ext cx="1910226"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r>
              <a:rPr lang="en-US" sz="2400" dirty="0"/>
              <a:t>To talk about what </a:t>
            </a:r>
            <a:r>
              <a:rPr lang="en-US" sz="2400" b="1" dirty="0"/>
              <a:t>we</a:t>
            </a:r>
            <a:r>
              <a:rPr lang="en-US" sz="2400" dirty="0"/>
              <a:t> or </a:t>
            </a:r>
            <a:r>
              <a:rPr lang="en-US" sz="2400" b="1" dirty="0"/>
              <a:t>you </a:t>
            </a:r>
            <a:r>
              <a:rPr lang="en-US" sz="2400" b="1" baseline="-25000" dirty="0"/>
              <a:t>formal/plural</a:t>
            </a:r>
            <a:r>
              <a:rPr lang="en-US" sz="2400" dirty="0"/>
              <a:t> are doing, we need </a:t>
            </a:r>
            <a:r>
              <a:rPr lang="en-US" sz="2400" b="1" dirty="0"/>
              <a:t>SSC [</a:t>
            </a:r>
            <a:r>
              <a:rPr lang="en-US" sz="2400" b="1" dirty="0" err="1">
                <a:solidFill>
                  <a:srgbClr val="EF6259"/>
                </a:solidFill>
              </a:rPr>
              <a:t>ou</a:t>
            </a:r>
            <a:r>
              <a:rPr lang="en-US" sz="2400" b="1" dirty="0"/>
              <a:t>]</a:t>
            </a:r>
            <a:r>
              <a:rPr lang="en-US" sz="2400" dirty="0"/>
              <a:t>. </a:t>
            </a:r>
          </a:p>
          <a:p>
            <a:pPr algn="ctr"/>
            <a:endParaRPr lang="en-US" sz="2400" dirty="0"/>
          </a:p>
          <a:p>
            <a:endParaRPr lang="en-US" sz="2400" dirty="0"/>
          </a:p>
          <a:p>
            <a:endParaRPr lang="en-US" sz="2400" dirty="0"/>
          </a:p>
          <a:p>
            <a:endParaRPr lang="en-US" sz="2400" dirty="0"/>
          </a:p>
          <a:p>
            <a:endParaRPr lang="en-US" sz="2400" dirty="0"/>
          </a:p>
          <a:p>
            <a:r>
              <a:rPr lang="en-US" sz="2400" dirty="0"/>
              <a:t>Be careful not to mix </a:t>
            </a:r>
            <a:r>
              <a:rPr lang="en-US" sz="2400" b="1" dirty="0"/>
              <a:t>SSC [</a:t>
            </a:r>
            <a:r>
              <a:rPr lang="en-US" sz="2400" b="1" dirty="0" err="1">
                <a:solidFill>
                  <a:srgbClr val="EF6259"/>
                </a:solidFill>
              </a:rPr>
              <a:t>ou</a:t>
            </a:r>
            <a:r>
              <a:rPr lang="en-US" sz="2400" b="1" dirty="0"/>
              <a:t>] </a:t>
            </a:r>
            <a:r>
              <a:rPr lang="en-US" sz="2400" dirty="0"/>
              <a:t>and </a:t>
            </a:r>
            <a:r>
              <a:rPr lang="en-US" sz="2400" b="1" dirty="0"/>
              <a:t>SSC [</a:t>
            </a:r>
            <a:r>
              <a:rPr lang="en-US" sz="2400" b="1" dirty="0">
                <a:solidFill>
                  <a:srgbClr val="EF6259"/>
                </a:solidFill>
              </a:rPr>
              <a:t>u</a:t>
            </a:r>
            <a:r>
              <a:rPr lang="en-US" sz="2400" b="1" dirty="0"/>
              <a:t>] </a:t>
            </a:r>
            <a:r>
              <a:rPr lang="en-US" sz="2400" dirty="0"/>
              <a:t>up!</a:t>
            </a:r>
          </a:p>
          <a:p>
            <a:endParaRPr lang="en-US" sz="2400" dirty="0"/>
          </a:p>
          <a:p>
            <a:r>
              <a:rPr lang="en-US" sz="2400" dirty="0"/>
              <a:t>It could be the difference between saying:</a:t>
            </a:r>
          </a:p>
          <a:p>
            <a:endParaRPr lang="en-US" sz="2400" dirty="0"/>
          </a:p>
          <a:p>
            <a:pPr lvl="3"/>
            <a:r>
              <a:rPr lang="en-US" sz="2400" b="1" dirty="0"/>
              <a:t>				OR</a:t>
            </a:r>
            <a:endParaRPr lang="en-US" sz="2400" i="1" dirty="0"/>
          </a:p>
          <a:p>
            <a:pPr algn="ctr"/>
            <a:endParaRPr lang="en-US" sz="2400" dirty="0"/>
          </a:p>
          <a:p>
            <a:r>
              <a:rPr lang="en-US" sz="2400" b="1" dirty="0"/>
              <a:t>					OR</a:t>
            </a:r>
            <a:endParaRPr lang="en-US" sz="2400" i="1" dirty="0"/>
          </a:p>
        </p:txBody>
      </p:sp>
      <p:sp>
        <p:nvSpPr>
          <p:cNvPr id="9" name="TextBox 8">
            <a:hlinkClick r:id="" action="ppaction://noaction">
              <a:snd r:embed="rId3" name="nous pouvons 9114 s4.wav"/>
            </a:hlinkClick>
            <a:extLst>
              <a:ext uri="{FF2B5EF4-FFF2-40B4-BE49-F238E27FC236}">
                <a16:creationId xmlns:a16="http://schemas.microsoft.com/office/drawing/2014/main" id="{2157381D-76C5-485C-BDF9-F08F4EC326E7}"/>
              </a:ext>
            </a:extLst>
          </p:cNvPr>
          <p:cNvSpPr txBox="1"/>
          <p:nvPr/>
        </p:nvSpPr>
        <p:spPr>
          <a:xfrm>
            <a:off x="180000" y="2033788"/>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F6259"/>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effectLst/>
                <a:uLnTx/>
                <a:uFillTx/>
                <a:latin typeface="Century Gothic" panose="020F0302020204030204"/>
                <a:ea typeface="+mn-ea"/>
                <a:cs typeface="+mn-cs"/>
              </a:rPr>
              <a:t>s </a:t>
            </a:r>
            <a:r>
              <a:rPr kumimoji="0" lang="en-US" sz="2400" b="0" i="0" u="none" strike="noStrike" kern="1200" cap="none" spc="0" normalizeH="0" baseline="0" noProof="0" dirty="0" err="1">
                <a:ln>
                  <a:noFill/>
                </a:ln>
                <a:effectLst/>
                <a:uLnTx/>
                <a:uFillTx/>
                <a:latin typeface="Century Gothic" panose="020F0302020204030204"/>
                <a:ea typeface="+mn-ea"/>
                <a:cs typeface="+mn-cs"/>
              </a:rPr>
              <a:t>p</a:t>
            </a:r>
            <a:r>
              <a:rPr kumimoji="0" lang="en-US" sz="2400" b="1" i="0" u="none" strike="noStrike" kern="1200" cap="none" spc="0" normalizeH="0" baseline="0" noProof="0" dirty="0" err="1">
                <a:ln>
                  <a:noFill/>
                </a:ln>
                <a:solidFill>
                  <a:srgbClr val="EF6259"/>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effectLst/>
                <a:uLnTx/>
                <a:uFillTx/>
                <a:latin typeface="Century Gothic" panose="020F0302020204030204"/>
                <a:ea typeface="+mn-ea"/>
                <a:cs typeface="+mn-cs"/>
              </a:rPr>
              <a:t>vons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u="none" strike="noStrike" kern="1200" cap="none" spc="0" normalizeH="0" baseline="0" noProof="0" dirty="0">
                <a:ln>
                  <a:noFill/>
                </a:ln>
                <a:effectLst/>
                <a:uLnTx/>
                <a:uFillTx/>
                <a:latin typeface="Century Gothic" panose="020F0302020204030204"/>
                <a:ea typeface="+mn-ea"/>
                <a:cs typeface="+mn-cs"/>
              </a:rPr>
              <a:t>(we can, are able to)</a:t>
            </a:r>
            <a:r>
              <a:rPr kumimoji="0" lang="en-US" sz="2400" b="0" i="0" u="none" strike="noStrike" kern="1200" cap="none" spc="0" normalizeH="0" baseline="0" noProof="0" dirty="0">
                <a:ln>
                  <a:noFill/>
                </a:ln>
                <a:effectLst/>
                <a:uLnTx/>
                <a:uFillTx/>
                <a:latin typeface="Century Gothic" panose="020F0302020204030204"/>
                <a:ea typeface="+mn-ea"/>
                <a:cs typeface="+mn-cs"/>
              </a:rPr>
              <a:t>	</a:t>
            </a:r>
          </a:p>
        </p:txBody>
      </p:sp>
      <p:sp>
        <p:nvSpPr>
          <p:cNvPr id="10" name="TextBox 9">
            <a:hlinkClick r:id="" action="ppaction://noaction">
              <a:snd r:embed="rId4" name="vous pouvez 9114 s4.wav"/>
            </a:hlinkClick>
            <a:extLst>
              <a:ext uri="{FF2B5EF4-FFF2-40B4-BE49-F238E27FC236}">
                <a16:creationId xmlns:a16="http://schemas.microsoft.com/office/drawing/2014/main" id="{07C01F6C-D32C-4A5A-B8C0-D57BD161E67E}"/>
              </a:ext>
            </a:extLst>
          </p:cNvPr>
          <p:cNvSpPr txBox="1"/>
          <p:nvPr/>
        </p:nvSpPr>
        <p:spPr>
          <a:xfrm>
            <a:off x="180000" y="2771576"/>
            <a:ext cx="57505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F6259"/>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effectLst/>
                <a:uLnTx/>
                <a:uFillTx/>
                <a:latin typeface="Century Gothic" panose="020F0302020204030204"/>
                <a:ea typeface="+mn-ea"/>
                <a:cs typeface="+mn-cs"/>
              </a:rPr>
              <a:t>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lang="en-US" sz="2400" dirty="0">
                <a:latin typeface="Century Gothic" panose="020F0302020204030204"/>
              </a:rPr>
              <a:t>p</a:t>
            </a:r>
            <a:r>
              <a:rPr kumimoji="0" lang="en-US" sz="2400" b="1" i="0" u="none" strike="noStrike" kern="1200" cap="none" spc="0" normalizeH="0" baseline="0" noProof="0" dirty="0" err="1">
                <a:ln>
                  <a:noFill/>
                </a:ln>
                <a:solidFill>
                  <a:srgbClr val="EF6259"/>
                </a:solidFill>
                <a:effectLst/>
                <a:uLnTx/>
                <a:uFillTx/>
                <a:latin typeface="Century Gothic" panose="020F0302020204030204"/>
                <a:ea typeface="+mn-ea"/>
                <a:cs typeface="+mn-cs"/>
              </a:rPr>
              <a:t>ou</a:t>
            </a:r>
            <a:r>
              <a:rPr lang="en-US" sz="2400" dirty="0">
                <a:latin typeface="Century Gothic" panose="020F0302020204030204"/>
              </a:rPr>
              <a:t>v</a:t>
            </a:r>
            <a:r>
              <a:rPr kumimoji="0" lang="en-US" sz="2400" b="0" i="0" u="none" strike="noStrike" kern="1200" cap="none" spc="0" normalizeH="0" baseline="0" noProof="0" dirty="0" err="1">
                <a:ln>
                  <a:noFill/>
                </a:ln>
                <a:effectLst/>
                <a:uLnTx/>
                <a:uFillTx/>
                <a:latin typeface="Century Gothic" panose="020F0302020204030204"/>
                <a:ea typeface="+mn-ea"/>
                <a:cs typeface="+mn-cs"/>
              </a:rPr>
              <a:t>ez</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u="none" strike="noStrike" kern="1200" cap="none" spc="0" normalizeH="0" baseline="0" noProof="0" dirty="0">
                <a:ln>
                  <a:noFill/>
                </a:ln>
                <a:effectLst/>
                <a:uLnTx/>
                <a:uFillTx/>
                <a:latin typeface="Century Gothic" panose="020F0302020204030204"/>
                <a:ea typeface="+mn-ea"/>
                <a:cs typeface="+mn-cs"/>
              </a:rPr>
              <a:t>(you</a:t>
            </a:r>
            <a:r>
              <a:rPr lang="en-US" sz="2400" baseline="-25000" dirty="0">
                <a:latin typeface="Century Gothic" panose="020F0302020204030204"/>
              </a:rPr>
              <a:t> </a:t>
            </a:r>
            <a:r>
              <a:rPr kumimoji="0" lang="en-US" sz="2400" b="0" u="none" strike="noStrike" kern="1200" cap="none" spc="0" normalizeH="0" baseline="0" noProof="0" dirty="0">
                <a:ln>
                  <a:noFill/>
                </a:ln>
                <a:effectLst/>
                <a:uLnTx/>
                <a:uFillTx/>
                <a:latin typeface="Century Gothic" panose="020F0302020204030204"/>
                <a:ea typeface="+mn-ea"/>
                <a:cs typeface="+mn-cs"/>
              </a:rPr>
              <a:t>all can, are able to)</a:t>
            </a:r>
          </a:p>
        </p:txBody>
      </p:sp>
      <p:sp>
        <p:nvSpPr>
          <p:cNvPr id="11" name="TextBox 10">
            <a:hlinkClick r:id="" action="ppaction://noaction">
              <a:snd r:embed="rId9" name="ou nous.wav"/>
            </a:hlinkClick>
            <a:extLst>
              <a:ext uri="{FF2B5EF4-FFF2-40B4-BE49-F238E27FC236}">
                <a16:creationId xmlns:a16="http://schemas.microsoft.com/office/drawing/2014/main" id="{6E2104B3-FC54-4249-A5BF-5B52BF026A4F}"/>
              </a:ext>
            </a:extLst>
          </p:cNvPr>
          <p:cNvSpPr txBox="1"/>
          <p:nvPr/>
        </p:nvSpPr>
        <p:spPr>
          <a:xfrm>
            <a:off x="180000" y="4974717"/>
            <a:ext cx="1792877" cy="461665"/>
          </a:xfrm>
          <a:prstGeom prst="rect">
            <a:avLst/>
          </a:prstGeom>
          <a:noFill/>
        </p:spPr>
        <p:txBody>
          <a:bodyPr wrap="square">
            <a:spAutoFit/>
          </a:bodyPr>
          <a:lstStyle/>
          <a:p>
            <a:r>
              <a:rPr kumimoji="0" lang="en-US" sz="2400" b="0" i="0" u="none" strike="noStrike" kern="1200" cap="none" spc="0" normalizeH="0" baseline="0" noProof="0" dirty="0">
                <a:ln>
                  <a:noFill/>
                </a:ln>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F6259"/>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effectLst/>
                <a:uLnTx/>
                <a:uFillTx/>
                <a:latin typeface="Century Gothic" panose="020F0302020204030204"/>
                <a:ea typeface="+mn-ea"/>
                <a:cs typeface="+mn-cs"/>
              </a:rPr>
              <a:t>s </a:t>
            </a:r>
            <a:r>
              <a:rPr kumimoji="0" lang="en-US" sz="2400" b="0" u="none" strike="noStrike" kern="1200" cap="none" spc="0" normalizeH="0" baseline="0" noProof="0" dirty="0">
                <a:ln>
                  <a:noFill/>
                </a:ln>
                <a:effectLst/>
                <a:uLnTx/>
                <a:uFillTx/>
                <a:latin typeface="Century Gothic" panose="020F0302020204030204"/>
              </a:rPr>
              <a:t>(we) </a:t>
            </a:r>
            <a:endParaRPr lang="fr-FR" dirty="0"/>
          </a:p>
        </p:txBody>
      </p:sp>
      <p:sp>
        <p:nvSpPr>
          <p:cNvPr id="13" name="TextBox 12">
            <a:hlinkClick r:id="" action="ppaction://noaction">
              <a:snd r:embed="rId10" name="u nu.wav"/>
            </a:hlinkClick>
            <a:extLst>
              <a:ext uri="{FF2B5EF4-FFF2-40B4-BE49-F238E27FC236}">
                <a16:creationId xmlns:a16="http://schemas.microsoft.com/office/drawing/2014/main" id="{7C3AAEF3-A8A4-4D12-B180-E5233ABEB414}"/>
              </a:ext>
            </a:extLst>
          </p:cNvPr>
          <p:cNvSpPr txBox="1"/>
          <p:nvPr/>
        </p:nvSpPr>
        <p:spPr>
          <a:xfrm>
            <a:off x="6457245" y="4974717"/>
            <a:ext cx="2028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EF6259"/>
                </a:solidFill>
                <a:effectLst/>
                <a:uLnTx/>
                <a:uFillTx/>
                <a:latin typeface="Century Gothic" panose="020F0302020204030204"/>
                <a:ea typeface="+mn-ea"/>
                <a:cs typeface="+mn-cs"/>
              </a:rPr>
              <a:t>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u="none" strike="noStrike" kern="1200" cap="none" spc="0" normalizeH="0" baseline="0" noProof="0" dirty="0">
                <a:ln>
                  <a:noFill/>
                </a:ln>
                <a:effectLst/>
                <a:uLnTx/>
                <a:uFillTx/>
                <a:latin typeface="Century Gothic" panose="020F0302020204030204"/>
                <a:ea typeface="+mn-ea"/>
                <a:cs typeface="+mn-cs"/>
              </a:rPr>
              <a:t>(naked)</a:t>
            </a:r>
          </a:p>
        </p:txBody>
      </p:sp>
      <p:sp>
        <p:nvSpPr>
          <p:cNvPr id="15" name="TextBox 14">
            <a:hlinkClick r:id="" action="ppaction://noaction">
              <a:snd r:embed="rId11" name="ou vous.wav"/>
            </a:hlinkClick>
            <a:extLst>
              <a:ext uri="{FF2B5EF4-FFF2-40B4-BE49-F238E27FC236}">
                <a16:creationId xmlns:a16="http://schemas.microsoft.com/office/drawing/2014/main" id="{6325FD29-0CBD-468D-8CEF-E3B031B587EE}"/>
              </a:ext>
            </a:extLst>
          </p:cNvPr>
          <p:cNvSpPr txBox="1"/>
          <p:nvPr/>
        </p:nvSpPr>
        <p:spPr>
          <a:xfrm>
            <a:off x="180000" y="5699624"/>
            <a:ext cx="3186248" cy="461665"/>
          </a:xfrm>
          <a:prstGeom prst="rect">
            <a:avLst/>
          </a:prstGeom>
          <a:noFill/>
        </p:spPr>
        <p:txBody>
          <a:bodyPr wrap="square">
            <a:spAutoFit/>
          </a:bodyPr>
          <a:lstStyle/>
          <a:p>
            <a:r>
              <a:rPr kumimoji="0" lang="en-US" sz="2400" b="0" i="0" u="none" strike="noStrike" kern="1200" cap="none" spc="0" normalizeH="0" baseline="0" noProof="0" dirty="0" err="1">
                <a:ln>
                  <a:noFill/>
                </a:ln>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F6259"/>
                </a:solidFill>
                <a:effectLst/>
                <a:uLnTx/>
                <a:uFillTx/>
                <a:latin typeface="Century Gothic" panose="020F0302020204030204"/>
                <a:ea typeface="+mn-ea"/>
                <a:cs typeface="+mn-cs"/>
              </a:rPr>
              <a:t>ou</a:t>
            </a:r>
            <a:r>
              <a:rPr kumimoji="0" lang="en-US" sz="2400" b="0" i="0" u="none" strike="noStrike" kern="1200" cap="none" spc="0" normalizeH="0" baseline="0" noProof="0" dirty="0" err="1">
                <a:ln>
                  <a:noFill/>
                </a:ln>
                <a:effectLst/>
                <a:uLnTx/>
                <a:uFillTx/>
                <a:latin typeface="Century Gothic" panose="020F0302020204030204"/>
                <a:ea typeface="+mn-ea"/>
                <a:cs typeface="+mn-cs"/>
              </a:rPr>
              <a:t>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u="none" strike="noStrike" kern="1200" cap="none" spc="0" normalizeH="0" baseline="0" noProof="0" dirty="0">
                <a:ln>
                  <a:noFill/>
                </a:ln>
                <a:effectLst/>
                <a:uLnTx/>
                <a:uFillTx/>
                <a:latin typeface="Century Gothic" panose="020F0302020204030204"/>
              </a:rPr>
              <a:t>(you)</a:t>
            </a:r>
            <a:endParaRPr lang="fr-FR" dirty="0"/>
          </a:p>
        </p:txBody>
      </p:sp>
      <p:sp>
        <p:nvSpPr>
          <p:cNvPr id="17" name="TextBox 16">
            <a:hlinkClick r:id="" action="ppaction://noaction">
              <a:snd r:embed="rId12" name="u vue.wav"/>
            </a:hlinkClick>
            <a:extLst>
              <a:ext uri="{FF2B5EF4-FFF2-40B4-BE49-F238E27FC236}">
                <a16:creationId xmlns:a16="http://schemas.microsoft.com/office/drawing/2014/main" id="{EB3B5127-5CCB-4791-8222-28B330C8BA01}"/>
              </a:ext>
            </a:extLst>
          </p:cNvPr>
          <p:cNvSpPr txBox="1"/>
          <p:nvPr/>
        </p:nvSpPr>
        <p:spPr>
          <a:xfrm>
            <a:off x="6457245" y="5681313"/>
            <a:ext cx="3547493" cy="461665"/>
          </a:xfrm>
          <a:prstGeom prst="rect">
            <a:avLst/>
          </a:prstGeom>
          <a:noFill/>
        </p:spPr>
        <p:txBody>
          <a:bodyPr wrap="square">
            <a:spAutoFit/>
          </a:bodyPr>
          <a:lstStyle/>
          <a:p>
            <a:r>
              <a:rPr kumimoji="0" lang="en-US" sz="2400" b="0" i="0" u="none" strike="noStrike" kern="1200" cap="none" spc="0" normalizeH="0" baseline="0" noProof="0" dirty="0" err="1">
                <a:ln>
                  <a:noFill/>
                </a:ln>
                <a:effectLst/>
                <a:uLnTx/>
                <a:uFillTx/>
                <a:latin typeface="Century Gothic" panose="020F0302020204030204"/>
                <a:ea typeface="+mn-ea"/>
                <a:cs typeface="+mn-cs"/>
              </a:rPr>
              <a:t>v</a:t>
            </a:r>
            <a:r>
              <a:rPr kumimoji="0" lang="en-US" sz="2400" b="1" i="0" u="none" strike="noStrike" kern="1200" cap="none" spc="0" normalizeH="0" baseline="0" noProof="0" dirty="0" err="1">
                <a:ln>
                  <a:noFill/>
                </a:ln>
                <a:solidFill>
                  <a:srgbClr val="EF6259"/>
                </a:solidFill>
                <a:effectLst/>
                <a:uLnTx/>
                <a:uFillTx/>
                <a:latin typeface="Century Gothic" panose="020F0302020204030204"/>
                <a:ea typeface="+mn-ea"/>
                <a:cs typeface="+mn-cs"/>
              </a:rPr>
              <a:t>u</a:t>
            </a:r>
            <a:r>
              <a:rPr kumimoji="0" lang="en-US" sz="2400" b="0" i="0" u="none" strike="noStrike" kern="1200" cap="none" spc="0" normalizeH="0" baseline="0" noProof="0" dirty="0" err="1">
                <a:ln>
                  <a:noFill/>
                </a:ln>
                <a:effectLst/>
                <a:uLnTx/>
                <a:uFillTx/>
                <a:latin typeface="Century Gothic" panose="020F0302020204030204"/>
                <a:ea typeface="+mn-ea"/>
                <a:cs typeface="+mn-cs"/>
              </a:rPr>
              <a:t>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u="none" strike="noStrike" kern="1200" cap="none" spc="0" normalizeH="0" baseline="0" noProof="0" dirty="0">
                <a:ln>
                  <a:noFill/>
                </a:ln>
                <a:effectLst/>
                <a:uLnTx/>
                <a:uFillTx/>
                <a:latin typeface="Century Gothic" panose="020F0302020204030204"/>
              </a:rPr>
              <a:t>(view)</a:t>
            </a:r>
            <a:endParaRPr lang="fr-FR" dirty="0"/>
          </a:p>
        </p:txBody>
      </p:sp>
      <p:pic>
        <p:nvPicPr>
          <p:cNvPr id="19" name="Picture 18" descr="A picture containing text, vector graphics&#10;&#10;Description automatically generated">
            <a:extLst>
              <a:ext uri="{FF2B5EF4-FFF2-40B4-BE49-F238E27FC236}">
                <a16:creationId xmlns:a16="http://schemas.microsoft.com/office/drawing/2014/main" id="{7E1CD49E-E9E5-4010-BCEA-94F06690EC02}"/>
              </a:ext>
            </a:extLst>
          </p:cNvPr>
          <p:cNvPicPr>
            <a:picLocks noChangeAspect="1"/>
          </p:cNvPicPr>
          <p:nvPr/>
        </p:nvPicPr>
        <p:blipFill rotWithShape="1">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b="6285"/>
          <a:stretch/>
        </p:blipFill>
        <p:spPr>
          <a:xfrm>
            <a:off x="1572242" y="4645572"/>
            <a:ext cx="1527737" cy="1019931"/>
          </a:xfrm>
          <a:prstGeom prst="rect">
            <a:avLst/>
          </a:prstGeom>
        </p:spPr>
      </p:pic>
      <p:pic>
        <p:nvPicPr>
          <p:cNvPr id="21" name="Picture 20" descr="Shape, circle, rectangle&#10;&#10;Description automatically generated">
            <a:extLst>
              <a:ext uri="{FF2B5EF4-FFF2-40B4-BE49-F238E27FC236}">
                <a16:creationId xmlns:a16="http://schemas.microsoft.com/office/drawing/2014/main" id="{FD8C6336-3BA2-452F-A272-8D85627FAC27}"/>
              </a:ext>
            </a:extLst>
          </p:cNvPr>
          <p:cNvPicPr>
            <a:picLocks noChangeAspect="1"/>
          </p:cNvPicPr>
          <p:nvPr/>
        </p:nvPicPr>
        <p:blipFill>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99979" y="5239377"/>
            <a:ext cx="1547517" cy="1088331"/>
          </a:xfrm>
          <a:prstGeom prst="rect">
            <a:avLst/>
          </a:prstGeom>
        </p:spPr>
      </p:pic>
      <p:pic>
        <p:nvPicPr>
          <p:cNvPr id="1026" name="Picture 2" descr="Mountains, Tatry, Landscape, Nature, Tops, View, Clouds">
            <a:extLst>
              <a:ext uri="{FF2B5EF4-FFF2-40B4-BE49-F238E27FC236}">
                <a16:creationId xmlns:a16="http://schemas.microsoft.com/office/drawing/2014/main" id="{A511CAF9-9912-4317-8CF8-3F34208126A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99695" y="5136225"/>
            <a:ext cx="1547517" cy="1105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am And Eve, Adam, Eve, Garden, Genesis, Bible, Woman">
            <a:extLst>
              <a:ext uri="{FF2B5EF4-FFF2-40B4-BE49-F238E27FC236}">
                <a16:creationId xmlns:a16="http://schemas.microsoft.com/office/drawing/2014/main" id="{94EA4405-DCD2-4CAD-A637-32734CA4873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41027" y="4542069"/>
            <a:ext cx="1244303" cy="102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nous pouvons 9114 s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vous pouvez 9114 s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ou nous.wav"/>
                                        </p:tgtEl>
                                      </p:cMediaNode>
                                    </p:audio>
                                  </p:sub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u nu.wav"/>
                                        </p:tgtEl>
                                      </p:cMediaNode>
                                    </p:audio>
                                  </p:subTnLst>
                                </p:cTn>
                              </p:par>
                              <p:par>
                                <p:cTn id="37" presetID="1"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ou vous.wav"/>
                                        </p:tgtEl>
                                      </p:cMediaNode>
                                    </p:audio>
                                  </p:sub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u vue.wav"/>
                                        </p:tgtEl>
                                      </p:cMediaNode>
                                    </p:audio>
                                  </p:subTnLst>
                                </p:cTn>
                              </p:par>
                              <p:par>
                                <p:cTn id="53" presetID="1"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005645D9-2D34-407D-8F10-522A938DA6DE}"/>
              </a:ext>
            </a:extLst>
          </p:cNvPr>
          <p:cNvGraphicFramePr>
            <a:graphicFrameLocks noGrp="1"/>
          </p:cNvGraphicFramePr>
          <p:nvPr>
            <p:extLst>
              <p:ext uri="{D42A27DB-BD31-4B8C-83A1-F6EECF244321}">
                <p14:modId xmlns:p14="http://schemas.microsoft.com/office/powerpoint/2010/main" val="3539358497"/>
              </p:ext>
            </p:extLst>
          </p:nvPr>
        </p:nvGraphicFramePr>
        <p:xfrm>
          <a:off x="2796480" y="1795765"/>
          <a:ext cx="9113440" cy="352800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4433820">
                  <a:extLst>
                    <a:ext uri="{9D8B030D-6E8A-4147-A177-3AD203B41FA5}">
                      <a16:colId xmlns:a16="http://schemas.microsoft.com/office/drawing/2014/main" val="1051681537"/>
                    </a:ext>
                  </a:extLst>
                </a:gridCol>
                <a:gridCol w="2087810">
                  <a:extLst>
                    <a:ext uri="{9D8B030D-6E8A-4147-A177-3AD203B41FA5}">
                      <a16:colId xmlns:a16="http://schemas.microsoft.com/office/drawing/2014/main" val="3563916638"/>
                    </a:ext>
                  </a:extLst>
                </a:gridCol>
                <a:gridCol w="2087810">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solidFill>
                      <a:schemeClr val="bg1"/>
                    </a:solidFill>
                  </a:tcPr>
                </a:tc>
                <a:tc>
                  <a:txBody>
                    <a:bodyPr/>
                    <a:lstStyle/>
                    <a:p>
                      <a:pPr algn="ctr"/>
                      <a:r>
                        <a:rPr lang="fr-FR" sz="2200" dirty="0">
                          <a:solidFill>
                            <a:schemeClr val="bg1"/>
                          </a:solidFill>
                        </a:rPr>
                        <a:t>stage</a:t>
                      </a:r>
                    </a:p>
                  </a:txBody>
                  <a:tcPr/>
                </a:tc>
                <a:tc>
                  <a:txBody>
                    <a:bodyPr/>
                    <a:lstStyle/>
                    <a:p>
                      <a:pPr algn="ctr"/>
                      <a:r>
                        <a:rPr lang="fr-FR" sz="2200" dirty="0">
                          <a:solidFill>
                            <a:schemeClr val="bg1"/>
                          </a:solidFill>
                        </a:rPr>
                        <a:t>[ou] </a:t>
                      </a:r>
                    </a:p>
                  </a:txBody>
                  <a:tcPr/>
                </a:tc>
                <a:tc>
                  <a:txBody>
                    <a:bodyPr/>
                    <a:lstStyle/>
                    <a:p>
                      <a:pPr algn="ctr"/>
                      <a:r>
                        <a:rPr lang="fr-FR" sz="2200" dirty="0">
                          <a:solidFill>
                            <a:schemeClr val="bg1"/>
                          </a:solidFill>
                        </a:rPr>
                        <a:t>[u]</a:t>
                      </a:r>
                    </a:p>
                  </a:txBody>
                  <a:tcPr/>
                </a:tc>
                <a:extLst>
                  <a:ext uri="{0D108BD9-81ED-4DB2-BD59-A6C34878D82A}">
                    <a16:rowId xmlns:a16="http://schemas.microsoft.com/office/drawing/2014/main" val="3399173642"/>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trad </a:t>
                      </a:r>
                      <a:r>
                        <a:rPr lang="fr-FR" sz="2400" b="1" dirty="0">
                          <a:solidFill>
                            <a:srgbClr val="115076"/>
                          </a:solidFill>
                        </a:rPr>
                        <a:t>u </a:t>
                      </a:r>
                      <a:r>
                        <a:rPr lang="fr-FR" sz="2400" dirty="0" err="1">
                          <a:solidFill>
                            <a:srgbClr val="115076"/>
                          </a:solidFill>
                        </a:rPr>
                        <a:t>cteur</a:t>
                      </a:r>
                      <a:r>
                        <a:rPr lang="fr-FR" sz="2400" dirty="0">
                          <a:solidFill>
                            <a:srgbClr val="115076"/>
                          </a:solidFill>
                        </a:rPr>
                        <a:t> </a:t>
                      </a:r>
                      <a:r>
                        <a:rPr lang="fr-FR" sz="2400" i="0" dirty="0">
                          <a:solidFill>
                            <a:srgbClr val="115076"/>
                          </a:solidFill>
                        </a:rPr>
                        <a:t>[translator]</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j</a:t>
                      </a:r>
                      <a:r>
                        <a:rPr lang="fr-FR" sz="2400" b="1" dirty="0">
                          <a:solidFill>
                            <a:srgbClr val="115076"/>
                          </a:solidFill>
                        </a:rPr>
                        <a:t>ou</a:t>
                      </a:r>
                      <a:r>
                        <a:rPr lang="fr-FR" sz="2400" dirty="0">
                          <a:solidFill>
                            <a:srgbClr val="115076"/>
                          </a:solidFill>
                        </a:rPr>
                        <a:t>rnaliste [</a:t>
                      </a:r>
                      <a:r>
                        <a:rPr lang="fr-FR" sz="2400" dirty="0" err="1">
                          <a:solidFill>
                            <a:srgbClr val="115076"/>
                          </a:solidFill>
                        </a:rPr>
                        <a:t>journalist</a:t>
                      </a:r>
                      <a:r>
                        <a:rPr lang="fr-FR" sz="240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400" dirty="0" err="1">
                          <a:solidFill>
                            <a:srgbClr val="115076"/>
                          </a:solidFill>
                        </a:rPr>
                        <a:t>agric</a:t>
                      </a:r>
                      <a:r>
                        <a:rPr lang="fr-FR" sz="2400" dirty="0">
                          <a:solidFill>
                            <a:srgbClr val="115076"/>
                          </a:solidFill>
                        </a:rPr>
                        <a:t> </a:t>
                      </a:r>
                      <a:r>
                        <a:rPr lang="fr-FR" sz="2400" b="1" dirty="0">
                          <a:solidFill>
                            <a:srgbClr val="115076"/>
                          </a:solidFill>
                        </a:rPr>
                        <a:t>u </a:t>
                      </a:r>
                      <a:r>
                        <a:rPr lang="fr-FR" sz="2400" dirty="0" err="1">
                          <a:solidFill>
                            <a:srgbClr val="115076"/>
                          </a:solidFill>
                        </a:rPr>
                        <a:t>lteur</a:t>
                      </a:r>
                      <a:r>
                        <a:rPr lang="fr-FR" sz="2400" dirty="0">
                          <a:solidFill>
                            <a:srgbClr val="115076"/>
                          </a:solidFill>
                        </a:rPr>
                        <a:t> </a:t>
                      </a:r>
                      <a:r>
                        <a:rPr lang="fr-FR" sz="2400" i="0" dirty="0">
                          <a:solidFill>
                            <a:srgbClr val="115076"/>
                          </a:solidFill>
                        </a:rPr>
                        <a:t>[</a:t>
                      </a:r>
                      <a:r>
                        <a:rPr lang="fr-FR" sz="2400" i="0" dirty="0" err="1">
                          <a:solidFill>
                            <a:srgbClr val="115076"/>
                          </a:solidFill>
                        </a:rPr>
                        <a:t>farmer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j </a:t>
                      </a:r>
                      <a:r>
                        <a:rPr lang="fr-FR" sz="2400" b="1" dirty="0">
                          <a:solidFill>
                            <a:srgbClr val="115076"/>
                          </a:solidFill>
                        </a:rPr>
                        <a:t>u</a:t>
                      </a:r>
                      <a:r>
                        <a:rPr lang="fr-FR" sz="2400" dirty="0">
                          <a:solidFill>
                            <a:srgbClr val="115076"/>
                          </a:solidFill>
                        </a:rPr>
                        <a:t> </a:t>
                      </a:r>
                      <a:r>
                        <a:rPr lang="fr-FR" sz="2400" dirty="0" err="1">
                          <a:solidFill>
                            <a:srgbClr val="115076"/>
                          </a:solidFill>
                        </a:rPr>
                        <a:t>ge</a:t>
                      </a:r>
                      <a:r>
                        <a:rPr lang="fr-FR" sz="2400" dirty="0">
                          <a:solidFill>
                            <a:srgbClr val="115076"/>
                          </a:solidFill>
                        </a:rPr>
                        <a:t> </a:t>
                      </a:r>
                      <a:r>
                        <a:rPr lang="fr-FR" sz="2400" i="0" dirty="0">
                          <a:solidFill>
                            <a:srgbClr val="115076"/>
                          </a:solidFill>
                        </a:rPr>
                        <a:t>[</a:t>
                      </a:r>
                      <a:r>
                        <a:rPr lang="fr-FR" sz="2400" i="0" dirty="0" err="1">
                          <a:solidFill>
                            <a:srgbClr val="115076"/>
                          </a:solidFill>
                        </a:rPr>
                        <a:t>judge</a:t>
                      </a:r>
                      <a:r>
                        <a:rPr lang="fr-FR" sz="2400" i="0" dirty="0">
                          <a:solidFill>
                            <a:srgbClr val="115076"/>
                          </a:solidFill>
                        </a:rPr>
                        <a:t>]</a:t>
                      </a: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n</a:t>
                      </a:r>
                      <a:r>
                        <a:rPr lang="fr-FR" sz="2400" b="1" dirty="0">
                          <a:solidFill>
                            <a:srgbClr val="115076"/>
                          </a:solidFill>
                        </a:rPr>
                        <a:t>ou</a:t>
                      </a:r>
                      <a:r>
                        <a:rPr lang="fr-FR" sz="2400" dirty="0">
                          <a:solidFill>
                            <a:srgbClr val="115076"/>
                          </a:solidFill>
                        </a:rPr>
                        <a:t>n</a:t>
                      </a:r>
                      <a:r>
                        <a:rPr lang="fr-FR" sz="2400" b="1" dirty="0">
                          <a:solidFill>
                            <a:srgbClr val="115076"/>
                          </a:solidFill>
                        </a:rPr>
                        <a:t>ou</a:t>
                      </a:r>
                      <a:r>
                        <a:rPr lang="fr-FR" sz="2400" dirty="0">
                          <a:solidFill>
                            <a:srgbClr val="115076"/>
                          </a:solidFill>
                        </a:rPr>
                        <a:t> </a:t>
                      </a:r>
                      <a:r>
                        <a:rPr lang="fr-FR" sz="2400" i="0" dirty="0">
                          <a:solidFill>
                            <a:srgbClr val="115076"/>
                          </a:solidFill>
                        </a:rPr>
                        <a:t>[</a:t>
                      </a:r>
                      <a:r>
                        <a:rPr lang="fr-FR" sz="2400" i="0" dirty="0" err="1">
                          <a:solidFill>
                            <a:srgbClr val="115076"/>
                          </a:solidFill>
                        </a:rPr>
                        <a:t>nanny</a:t>
                      </a:r>
                      <a:r>
                        <a:rPr lang="fr-FR" sz="2400" i="0" dirty="0">
                          <a:solidFill>
                            <a:srgbClr val="115076"/>
                          </a:solidFill>
                        </a:rPr>
                        <a:t>]</a:t>
                      </a: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04000">
                <a:tc>
                  <a:txBody>
                    <a:bodyPr/>
                    <a:lstStyle/>
                    <a:p>
                      <a:endParaRPr lang="fr-FR" sz="2400" dirty="0">
                        <a:solidFill>
                          <a:srgbClr val="115076"/>
                        </a:solidFill>
                      </a:endParaRPr>
                    </a:p>
                  </a:txBody>
                  <a:tcPr/>
                </a:tc>
                <a:tc>
                  <a:txBody>
                    <a:bodyPr/>
                    <a:lstStyle/>
                    <a:p>
                      <a:pPr algn="l"/>
                      <a:r>
                        <a:rPr lang="fr-FR" sz="2400" dirty="0">
                          <a:solidFill>
                            <a:srgbClr val="115076"/>
                          </a:solidFill>
                        </a:rPr>
                        <a:t>b</a:t>
                      </a:r>
                      <a:r>
                        <a:rPr lang="fr-FR" sz="2400" b="1" dirty="0">
                          <a:solidFill>
                            <a:srgbClr val="115076"/>
                          </a:solidFill>
                        </a:rPr>
                        <a:t>ou</a:t>
                      </a:r>
                      <a:r>
                        <a:rPr lang="fr-FR" sz="2400" dirty="0">
                          <a:solidFill>
                            <a:srgbClr val="115076"/>
                          </a:solidFill>
                        </a:rPr>
                        <a:t>langer </a:t>
                      </a:r>
                      <a:r>
                        <a:rPr lang="fr-FR" sz="2400" i="0" dirty="0">
                          <a:solidFill>
                            <a:srgbClr val="115076"/>
                          </a:solidFill>
                        </a:rPr>
                        <a:t>[</a:t>
                      </a:r>
                      <a:r>
                        <a:rPr lang="fr-FR" sz="2400" i="0" dirty="0" err="1">
                          <a:solidFill>
                            <a:srgbClr val="115076"/>
                          </a:solidFill>
                        </a:rPr>
                        <a:t>baker</a:t>
                      </a:r>
                      <a:r>
                        <a:rPr lang="fr-FR" sz="2400" i="0" dirty="0">
                          <a:solidFill>
                            <a:srgbClr val="115076"/>
                          </a:solidFill>
                        </a:rPr>
                        <a:t>]</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bl>
          </a:graphicData>
        </a:graphic>
      </p:graphicFrame>
      <p:sp>
        <p:nvSpPr>
          <p:cNvPr id="4" name="Title 3"/>
          <p:cNvSpPr>
            <a:spLocks noGrp="1"/>
          </p:cNvSpPr>
          <p:nvPr>
            <p:ph type="title"/>
          </p:nvPr>
        </p:nvSpPr>
        <p:spPr>
          <a:xfrm>
            <a:off x="-1" y="213557"/>
            <a:ext cx="4917057" cy="647577"/>
          </a:xfrm>
        </p:spPr>
        <p:txBody>
          <a:bodyPr>
            <a:noAutofit/>
          </a:bodyPr>
          <a:lstStyle/>
          <a:p>
            <a:r>
              <a:rPr lang="en-GB" sz="2800" b="1" dirty="0" err="1">
                <a:solidFill>
                  <a:schemeClr val="bg1"/>
                </a:solidFill>
              </a:rPr>
              <a:t>Ils</a:t>
            </a:r>
            <a:r>
              <a:rPr lang="en-GB" sz="2800" b="1" dirty="0">
                <a:solidFill>
                  <a:schemeClr val="bg1"/>
                </a:solidFill>
              </a:rPr>
              <a:t> </a:t>
            </a:r>
            <a:r>
              <a:rPr lang="en-GB" sz="2800" b="1" dirty="0" err="1">
                <a:solidFill>
                  <a:schemeClr val="bg1"/>
                </a:solidFill>
              </a:rPr>
              <a:t>cherchent</a:t>
            </a:r>
            <a:r>
              <a:rPr lang="en-GB" sz="2800" b="1" dirty="0">
                <a:solidFill>
                  <a:schemeClr val="bg1"/>
                </a:solidFill>
              </a:rPr>
              <a:t> des stages</a:t>
            </a:r>
          </a:p>
        </p:txBody>
      </p:sp>
      <p:sp>
        <p:nvSpPr>
          <p:cNvPr id="3" name="TextBox 2">
            <a:extLst>
              <a:ext uri="{FF2B5EF4-FFF2-40B4-BE49-F238E27FC236}">
                <a16:creationId xmlns:a16="http://schemas.microsoft.com/office/drawing/2014/main" id="{179367C7-BC98-4EA4-BD40-AF2FD80DBDFC}"/>
              </a:ext>
            </a:extLst>
          </p:cNvPr>
          <p:cNvSpPr txBox="1"/>
          <p:nvPr/>
        </p:nvSpPr>
        <p:spPr>
          <a:xfrm>
            <a:off x="3495393" y="1263016"/>
            <a:ext cx="24428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2E0240E-3276-4DC2-8960-A0791FBBDB86}"/>
              </a:ext>
            </a:extLst>
          </p:cNvPr>
          <p:cNvSpPr txBox="1"/>
          <p:nvPr/>
        </p:nvSpPr>
        <p:spPr>
          <a:xfrm>
            <a:off x="178042" y="935777"/>
            <a:ext cx="121513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Amir et Océane cherchent des stages sur internet. Ils trouvent quels emplois ? </a:t>
            </a:r>
          </a:p>
        </p:txBody>
      </p:sp>
      <p:sp>
        <p:nvSpPr>
          <p:cNvPr id="12" name="Rectangle 11">
            <a:hlinkClick r:id="" action="ppaction://noaction">
              <a:snd r:embed="rId3" name="1 traducteur.wav"/>
            </a:hlinkClick>
            <a:extLst>
              <a:ext uri="{FF2B5EF4-FFF2-40B4-BE49-F238E27FC236}">
                <a16:creationId xmlns:a16="http://schemas.microsoft.com/office/drawing/2014/main" id="{090BD2E0-36DD-483D-AA31-93CAC36AFAD6}"/>
              </a:ext>
            </a:extLst>
          </p:cNvPr>
          <p:cNvSpPr/>
          <p:nvPr/>
        </p:nvSpPr>
        <p:spPr>
          <a:xfrm>
            <a:off x="2863641" y="2369162"/>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4" name="Rectangle 13">
            <a:hlinkClick r:id="" action="ppaction://noaction">
              <a:snd r:embed="rId4" name="2 journaliste.wav"/>
            </a:hlinkClick>
            <a:extLst>
              <a:ext uri="{FF2B5EF4-FFF2-40B4-BE49-F238E27FC236}">
                <a16:creationId xmlns:a16="http://schemas.microsoft.com/office/drawing/2014/main" id="{ED04A8C3-F936-48D1-939B-B703FF785B17}"/>
              </a:ext>
            </a:extLst>
          </p:cNvPr>
          <p:cNvSpPr/>
          <p:nvPr/>
        </p:nvSpPr>
        <p:spPr>
          <a:xfrm>
            <a:off x="2863641" y="2872694"/>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Rectangle 15">
            <a:hlinkClick r:id="" action="ppaction://noaction">
              <a:snd r:embed="rId5" name="3 agriculteur.wav"/>
            </a:hlinkClick>
            <a:extLst>
              <a:ext uri="{FF2B5EF4-FFF2-40B4-BE49-F238E27FC236}">
                <a16:creationId xmlns:a16="http://schemas.microsoft.com/office/drawing/2014/main" id="{6B345944-29D1-436B-8411-92E56E1D0AE1}"/>
              </a:ext>
            </a:extLst>
          </p:cNvPr>
          <p:cNvSpPr/>
          <p:nvPr/>
        </p:nvSpPr>
        <p:spPr>
          <a:xfrm>
            <a:off x="2863641" y="3376226"/>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6" name="4 juge.wav"/>
            </a:hlinkClick>
            <a:extLst>
              <a:ext uri="{FF2B5EF4-FFF2-40B4-BE49-F238E27FC236}">
                <a16:creationId xmlns:a16="http://schemas.microsoft.com/office/drawing/2014/main" id="{DEF59513-6BD3-4A56-9DE8-CA0650A1AC58}"/>
              </a:ext>
            </a:extLst>
          </p:cNvPr>
          <p:cNvSpPr/>
          <p:nvPr/>
        </p:nvSpPr>
        <p:spPr>
          <a:xfrm>
            <a:off x="2863641" y="3879758"/>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Rectangle 20">
            <a:hlinkClick r:id="" action="ppaction://noaction">
              <a:snd r:embed="rId7" name="5 nounou.wav"/>
            </a:hlinkClick>
            <a:extLst>
              <a:ext uri="{FF2B5EF4-FFF2-40B4-BE49-F238E27FC236}">
                <a16:creationId xmlns:a16="http://schemas.microsoft.com/office/drawing/2014/main" id="{672DB422-D783-49E7-92D5-B4418DA75B49}"/>
              </a:ext>
            </a:extLst>
          </p:cNvPr>
          <p:cNvSpPr/>
          <p:nvPr/>
        </p:nvSpPr>
        <p:spPr>
          <a:xfrm>
            <a:off x="2863641" y="4383290"/>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Rectangle 22">
            <a:hlinkClick r:id="" action="ppaction://noaction">
              <a:snd r:embed="rId8" name="6 boulanger.wav"/>
            </a:hlinkClick>
            <a:extLst>
              <a:ext uri="{FF2B5EF4-FFF2-40B4-BE49-F238E27FC236}">
                <a16:creationId xmlns:a16="http://schemas.microsoft.com/office/drawing/2014/main" id="{634A2AFC-90B0-40B7-8CE2-0E28EA7C5179}"/>
              </a:ext>
            </a:extLst>
          </p:cNvPr>
          <p:cNvSpPr/>
          <p:nvPr/>
        </p:nvSpPr>
        <p:spPr>
          <a:xfrm>
            <a:off x="2863641" y="4886822"/>
            <a:ext cx="360000" cy="360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43" name="Picture 42" descr="green checkmark">
            <a:extLst>
              <a:ext uri="{FF2B5EF4-FFF2-40B4-BE49-F238E27FC236}">
                <a16:creationId xmlns:a16="http://schemas.microsoft.com/office/drawing/2014/main" id="{76370B95-1D38-40C3-A612-F91AEC2E12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5278" y="2369162"/>
            <a:ext cx="282522" cy="294294"/>
          </a:xfrm>
          <a:prstGeom prst="rect">
            <a:avLst/>
          </a:prstGeom>
        </p:spPr>
      </p:pic>
      <p:pic>
        <p:nvPicPr>
          <p:cNvPr id="48" name="Picture 47" descr="green checkmark">
            <a:extLst>
              <a:ext uri="{FF2B5EF4-FFF2-40B4-BE49-F238E27FC236}">
                <a16:creationId xmlns:a16="http://schemas.microsoft.com/office/drawing/2014/main" id="{65DA4904-9DE1-42F3-895A-A162AA8615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56323" y="2872694"/>
            <a:ext cx="282522" cy="294294"/>
          </a:xfrm>
          <a:prstGeom prst="rect">
            <a:avLst/>
          </a:prstGeom>
        </p:spPr>
      </p:pic>
      <p:pic>
        <p:nvPicPr>
          <p:cNvPr id="52" name="Picture 51" descr="green checkmark">
            <a:extLst>
              <a:ext uri="{FF2B5EF4-FFF2-40B4-BE49-F238E27FC236}">
                <a16:creationId xmlns:a16="http://schemas.microsoft.com/office/drawing/2014/main" id="{03138AA0-B8D2-4812-91FA-500DA22FE9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5278" y="3376672"/>
            <a:ext cx="282522" cy="294294"/>
          </a:xfrm>
          <a:prstGeom prst="rect">
            <a:avLst/>
          </a:prstGeom>
        </p:spPr>
      </p:pic>
      <p:pic>
        <p:nvPicPr>
          <p:cNvPr id="53" name="Picture 52" descr="green checkmark">
            <a:extLst>
              <a:ext uri="{FF2B5EF4-FFF2-40B4-BE49-F238E27FC236}">
                <a16:creationId xmlns:a16="http://schemas.microsoft.com/office/drawing/2014/main" id="{E00365C3-6232-411F-A118-0BFC0BC91C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8304" y="3869599"/>
            <a:ext cx="282522" cy="294294"/>
          </a:xfrm>
          <a:prstGeom prst="rect">
            <a:avLst/>
          </a:prstGeom>
        </p:spPr>
      </p:pic>
      <p:pic>
        <p:nvPicPr>
          <p:cNvPr id="54" name="Picture 53" descr="green checkmark">
            <a:extLst>
              <a:ext uri="{FF2B5EF4-FFF2-40B4-BE49-F238E27FC236}">
                <a16:creationId xmlns:a16="http://schemas.microsoft.com/office/drawing/2014/main" id="{C47F3572-5C49-4559-B147-6E1F76CA18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56323" y="4383290"/>
            <a:ext cx="282522" cy="294294"/>
          </a:xfrm>
          <a:prstGeom prst="rect">
            <a:avLst/>
          </a:prstGeom>
        </p:spPr>
      </p:pic>
      <p:pic>
        <p:nvPicPr>
          <p:cNvPr id="55" name="Picture 54" descr="green checkmark">
            <a:extLst>
              <a:ext uri="{FF2B5EF4-FFF2-40B4-BE49-F238E27FC236}">
                <a16:creationId xmlns:a16="http://schemas.microsoft.com/office/drawing/2014/main" id="{020FE6AA-69F8-42D9-98F7-7502CD7652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56323" y="4896815"/>
            <a:ext cx="282522" cy="294294"/>
          </a:xfrm>
          <a:prstGeom prst="rect">
            <a:avLst/>
          </a:prstGeom>
        </p:spPr>
      </p:pic>
      <p:sp>
        <p:nvSpPr>
          <p:cNvPr id="63" name="Rounded Rectangle 46">
            <a:extLst>
              <a:ext uri="{FF2B5EF4-FFF2-40B4-BE49-F238E27FC236}">
                <a16:creationId xmlns:a16="http://schemas.microsoft.com/office/drawing/2014/main" id="{69B9BB82-12BA-4268-920D-7D9B5CB94D7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A75F54F0-F511-AD48-A05F-01BBAF9011DA}"/>
              </a:ext>
            </a:extLst>
          </p:cNvPr>
          <p:cNvSpPr/>
          <p:nvPr/>
        </p:nvSpPr>
        <p:spPr>
          <a:xfrm>
            <a:off x="3986520" y="2327136"/>
            <a:ext cx="360000" cy="410832"/>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__</a:t>
            </a:r>
          </a:p>
        </p:txBody>
      </p:sp>
      <p:sp>
        <p:nvSpPr>
          <p:cNvPr id="26" name="Rectangle 25">
            <a:extLst>
              <a:ext uri="{FF2B5EF4-FFF2-40B4-BE49-F238E27FC236}">
                <a16:creationId xmlns:a16="http://schemas.microsoft.com/office/drawing/2014/main" id="{FA99A9FC-E710-1D47-9841-A096BD3779AC}"/>
              </a:ext>
            </a:extLst>
          </p:cNvPr>
          <p:cNvSpPr/>
          <p:nvPr/>
        </p:nvSpPr>
        <p:spPr>
          <a:xfrm>
            <a:off x="3462434" y="2837176"/>
            <a:ext cx="360000" cy="410832"/>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__</a:t>
            </a:r>
          </a:p>
        </p:txBody>
      </p:sp>
      <p:sp>
        <p:nvSpPr>
          <p:cNvPr id="28" name="Rectangle 27">
            <a:extLst>
              <a:ext uri="{FF2B5EF4-FFF2-40B4-BE49-F238E27FC236}">
                <a16:creationId xmlns:a16="http://schemas.microsoft.com/office/drawing/2014/main" id="{9B7D2E48-AFCA-CC49-8CDD-800F35B138E5}"/>
              </a:ext>
            </a:extLst>
          </p:cNvPr>
          <p:cNvSpPr/>
          <p:nvPr/>
        </p:nvSpPr>
        <p:spPr>
          <a:xfrm>
            <a:off x="4148030" y="3325541"/>
            <a:ext cx="360000" cy="410832"/>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__</a:t>
            </a:r>
          </a:p>
        </p:txBody>
      </p:sp>
      <p:sp>
        <p:nvSpPr>
          <p:cNvPr id="29" name="Rectangle 28">
            <a:extLst>
              <a:ext uri="{FF2B5EF4-FFF2-40B4-BE49-F238E27FC236}">
                <a16:creationId xmlns:a16="http://schemas.microsoft.com/office/drawing/2014/main" id="{8A10C928-D1F3-E045-A95F-29EC82EAEBF0}"/>
              </a:ext>
            </a:extLst>
          </p:cNvPr>
          <p:cNvSpPr/>
          <p:nvPr/>
        </p:nvSpPr>
        <p:spPr>
          <a:xfrm>
            <a:off x="3462435" y="3854342"/>
            <a:ext cx="359999" cy="410832"/>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__</a:t>
            </a:r>
          </a:p>
        </p:txBody>
      </p:sp>
      <p:sp>
        <p:nvSpPr>
          <p:cNvPr id="30" name="Rectangle 29">
            <a:extLst>
              <a:ext uri="{FF2B5EF4-FFF2-40B4-BE49-F238E27FC236}">
                <a16:creationId xmlns:a16="http://schemas.microsoft.com/office/drawing/2014/main" id="{FD124025-BFF2-FE4D-BF2E-09E4F83F806A}"/>
              </a:ext>
            </a:extLst>
          </p:cNvPr>
          <p:cNvSpPr/>
          <p:nvPr/>
        </p:nvSpPr>
        <p:spPr>
          <a:xfrm>
            <a:off x="3589989" y="4357874"/>
            <a:ext cx="360000" cy="410832"/>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__</a:t>
            </a:r>
          </a:p>
        </p:txBody>
      </p:sp>
      <p:sp>
        <p:nvSpPr>
          <p:cNvPr id="32" name="Rectangle 31">
            <a:extLst>
              <a:ext uri="{FF2B5EF4-FFF2-40B4-BE49-F238E27FC236}">
                <a16:creationId xmlns:a16="http://schemas.microsoft.com/office/drawing/2014/main" id="{4001415E-DBAD-BC49-8793-16EE9BC3E614}"/>
              </a:ext>
            </a:extLst>
          </p:cNvPr>
          <p:cNvSpPr/>
          <p:nvPr/>
        </p:nvSpPr>
        <p:spPr>
          <a:xfrm>
            <a:off x="4148030" y="4354606"/>
            <a:ext cx="385869" cy="410832"/>
          </a:xfrm>
          <a:prstGeom prst="rect">
            <a:avLst/>
          </a:prstGeom>
          <a:solidFill>
            <a:srgbClr val="F9C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__</a:t>
            </a:r>
          </a:p>
        </p:txBody>
      </p:sp>
      <p:sp>
        <p:nvSpPr>
          <p:cNvPr id="33" name="Rectangle 32">
            <a:extLst>
              <a:ext uri="{FF2B5EF4-FFF2-40B4-BE49-F238E27FC236}">
                <a16:creationId xmlns:a16="http://schemas.microsoft.com/office/drawing/2014/main" id="{8516B838-5887-5745-94B5-07CB994E7BAA}"/>
              </a:ext>
            </a:extLst>
          </p:cNvPr>
          <p:cNvSpPr/>
          <p:nvPr/>
        </p:nvSpPr>
        <p:spPr>
          <a:xfrm>
            <a:off x="3600499" y="4841035"/>
            <a:ext cx="386021" cy="410832"/>
          </a:xfrm>
          <a:prstGeom prst="rect">
            <a:avLst/>
          </a:prstGeom>
          <a:solidFill>
            <a:srgbClr val="FCE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rgbClr val="115076"/>
                </a:solidFill>
              </a:rPr>
              <a:t>__</a:t>
            </a:r>
          </a:p>
        </p:txBody>
      </p:sp>
      <p:pic>
        <p:nvPicPr>
          <p:cNvPr id="36" name="Picture 35">
            <a:extLst>
              <a:ext uri="{FF2B5EF4-FFF2-40B4-BE49-F238E27FC236}">
                <a16:creationId xmlns:a16="http://schemas.microsoft.com/office/drawing/2014/main" id="{49CD72DD-05AD-4119-A667-9F79609435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353" y="1939627"/>
            <a:ext cx="1646888" cy="1646888"/>
          </a:xfrm>
          <a:prstGeom prst="rect">
            <a:avLst/>
          </a:prstGeom>
        </p:spPr>
      </p:pic>
      <p:pic>
        <p:nvPicPr>
          <p:cNvPr id="37" name="Picture 36">
            <a:extLst>
              <a:ext uri="{FF2B5EF4-FFF2-40B4-BE49-F238E27FC236}">
                <a16:creationId xmlns:a16="http://schemas.microsoft.com/office/drawing/2014/main" id="{B8E1F78C-3593-41C0-855B-3F03079B6E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094" y="1939627"/>
            <a:ext cx="2032294" cy="2032294"/>
          </a:xfrm>
          <a:prstGeom prst="rect">
            <a:avLst/>
          </a:prstGeom>
        </p:spPr>
      </p:pic>
      <p:pic>
        <p:nvPicPr>
          <p:cNvPr id="1026" name="Picture 2" descr="Rear, Back, Monitor, Computer, Simple">
            <a:extLst>
              <a:ext uri="{FF2B5EF4-FFF2-40B4-BE49-F238E27FC236}">
                <a16:creationId xmlns:a16="http://schemas.microsoft.com/office/drawing/2014/main" id="{A0B57A5E-41B9-429C-AE5A-91CA3129E3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824" y="3569310"/>
            <a:ext cx="2182264" cy="206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8" grpId="0" animBg="1"/>
      <p:bldP spid="29" grpId="0" animBg="1"/>
      <p:bldP spid="30"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39">
            <a:extLst>
              <a:ext uri="{FF2B5EF4-FFF2-40B4-BE49-F238E27FC236}">
                <a16:creationId xmlns:a16="http://schemas.microsoft.com/office/drawing/2014/main" id="{BB813F37-1A0A-40BC-B12B-0A3B6D9F1E73}"/>
              </a:ext>
            </a:extLst>
          </p:cNvPr>
          <p:cNvGraphicFramePr>
            <a:graphicFrameLocks noGrp="1"/>
          </p:cNvGraphicFramePr>
          <p:nvPr>
            <p:extLst>
              <p:ext uri="{D42A27DB-BD31-4B8C-83A1-F6EECF244321}">
                <p14:modId xmlns:p14="http://schemas.microsoft.com/office/powerpoint/2010/main" val="756178214"/>
              </p:ext>
            </p:extLst>
          </p:nvPr>
        </p:nvGraphicFramePr>
        <p:xfrm>
          <a:off x="656313" y="1394214"/>
          <a:ext cx="8284640" cy="4659968"/>
        </p:xfrm>
        <a:graphic>
          <a:graphicData uri="http://schemas.openxmlformats.org/drawingml/2006/table">
            <a:tbl>
              <a:tblPr/>
              <a:tblGrid>
                <a:gridCol w="1080604">
                  <a:extLst>
                    <a:ext uri="{9D8B030D-6E8A-4147-A177-3AD203B41FA5}">
                      <a16:colId xmlns:a16="http://schemas.microsoft.com/office/drawing/2014/main" val="20000"/>
                    </a:ext>
                  </a:extLst>
                </a:gridCol>
                <a:gridCol w="1801009">
                  <a:extLst>
                    <a:ext uri="{9D8B030D-6E8A-4147-A177-3AD203B41FA5}">
                      <a16:colId xmlns:a16="http://schemas.microsoft.com/office/drawing/2014/main" val="20001"/>
                    </a:ext>
                  </a:extLst>
                </a:gridCol>
                <a:gridCol w="1801009">
                  <a:extLst>
                    <a:ext uri="{9D8B030D-6E8A-4147-A177-3AD203B41FA5}">
                      <a16:colId xmlns:a16="http://schemas.microsoft.com/office/drawing/2014/main" val="20002"/>
                    </a:ext>
                  </a:extLst>
                </a:gridCol>
                <a:gridCol w="1801009">
                  <a:extLst>
                    <a:ext uri="{9D8B030D-6E8A-4147-A177-3AD203B41FA5}">
                      <a16:colId xmlns:a16="http://schemas.microsoft.com/office/drawing/2014/main" val="20003"/>
                    </a:ext>
                  </a:extLst>
                </a:gridCol>
                <a:gridCol w="1801009">
                  <a:extLst>
                    <a:ext uri="{9D8B030D-6E8A-4147-A177-3AD203B41FA5}">
                      <a16:colId xmlns:a16="http://schemas.microsoft.com/office/drawing/2014/main" val="4079479649"/>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0897">
                <a:tc>
                  <a:txBody>
                    <a:bodyPr/>
                    <a:lstStyle/>
                    <a:p>
                      <a:pPr algn="ctr"/>
                      <a:r>
                        <a:rPr lang="en-GB" sz="3200" b="1" dirty="0">
                          <a:solidFill>
                            <a:srgbClr val="002060"/>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002060"/>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002060"/>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rgbClr val="002060"/>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1026" name="Picture 2" descr="Spring Bird, Bird, Spring, Blue, Nature, Branch">
            <a:extLst>
              <a:ext uri="{FF2B5EF4-FFF2-40B4-BE49-F238E27FC236}">
                <a16:creationId xmlns:a16="http://schemas.microsoft.com/office/drawing/2014/main" id="{A23D974D-847B-45D7-9059-8E28F804A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66"/>
          <a:stretch/>
        </p:blipFill>
        <p:spPr bwMode="auto">
          <a:xfrm>
            <a:off x="1886896" y="2149325"/>
            <a:ext cx="6737629" cy="3904857"/>
          </a:xfrm>
          <a:prstGeom prst="rect">
            <a:avLst/>
          </a:prstGeom>
          <a:noFill/>
          <a:extLst>
            <a:ext uri="{909E8E84-426E-40DD-AFC4-6F175D3DCCD1}">
              <a14:hiddenFill xmlns:a14="http://schemas.microsoft.com/office/drawing/2010/main">
                <a:solidFill>
                  <a:srgbClr val="FFFFFF"/>
                </a:solidFill>
              </a14:hiddenFill>
            </a:ext>
          </a:extLst>
        </p:spPr>
      </p:pic>
      <p:sp>
        <p:nvSpPr>
          <p:cNvPr id="9" name="je viens de France">
            <a:extLst>
              <a:ext uri="{FF2B5EF4-FFF2-40B4-BE49-F238E27FC236}">
                <a16:creationId xmlns:a16="http://schemas.microsoft.com/office/drawing/2014/main" id="{5B230242-DB96-4A6A-B472-2F5FEE17E35A}"/>
              </a:ext>
            </a:extLst>
          </p:cNvPr>
          <p:cNvSpPr/>
          <p:nvPr/>
        </p:nvSpPr>
        <p:spPr>
          <a:xfrm>
            <a:off x="5352965" y="5059804"/>
            <a:ext cx="1770842"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they</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know (how to)</a:t>
            </a:r>
          </a:p>
        </p:txBody>
      </p:sp>
      <p:sp>
        <p:nvSpPr>
          <p:cNvPr id="10" name="je viens de France">
            <a:extLst>
              <a:ext uri="{FF2B5EF4-FFF2-40B4-BE49-F238E27FC236}">
                <a16:creationId xmlns:a16="http://schemas.microsoft.com/office/drawing/2014/main" id="{C3680285-1A7C-4219-A4C9-ED086622E6D5}"/>
              </a:ext>
            </a:extLst>
          </p:cNvPr>
          <p:cNvSpPr/>
          <p:nvPr/>
        </p:nvSpPr>
        <p:spPr>
          <a:xfrm>
            <a:off x="3531826" y="5059804"/>
            <a:ext cx="1836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they</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want</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(to)</a:t>
            </a:r>
          </a:p>
        </p:txBody>
      </p:sp>
      <p:sp>
        <p:nvSpPr>
          <p:cNvPr id="14" name="je viens de France">
            <a:extLst>
              <a:ext uri="{FF2B5EF4-FFF2-40B4-BE49-F238E27FC236}">
                <a16:creationId xmlns:a16="http://schemas.microsoft.com/office/drawing/2014/main" id="{3F05F7A8-1B02-4FA1-B82F-9C8B81A0B9E0}"/>
              </a:ext>
            </a:extLst>
          </p:cNvPr>
          <p:cNvSpPr/>
          <p:nvPr/>
        </p:nvSpPr>
        <p:spPr>
          <a:xfrm>
            <a:off x="1768782" y="4085216"/>
            <a:ext cx="1836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attitude</a:t>
            </a:r>
          </a:p>
        </p:txBody>
      </p:sp>
      <p:sp>
        <p:nvSpPr>
          <p:cNvPr id="13" name="je viens de France">
            <a:extLst>
              <a:ext uri="{FF2B5EF4-FFF2-40B4-BE49-F238E27FC236}">
                <a16:creationId xmlns:a16="http://schemas.microsoft.com/office/drawing/2014/main" id="{4C6B3577-67D1-4011-9771-76B341ABDAD1}"/>
              </a:ext>
            </a:extLst>
          </p:cNvPr>
          <p:cNvSpPr/>
          <p:nvPr/>
        </p:nvSpPr>
        <p:spPr>
          <a:xfrm>
            <a:off x="5345921" y="4085216"/>
            <a:ext cx="1784931"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colleague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(m.)</a:t>
            </a:r>
          </a:p>
        </p:txBody>
      </p:sp>
      <p:sp>
        <p:nvSpPr>
          <p:cNvPr id="6" name="je viens de France">
            <a:extLst>
              <a:ext uri="{FF2B5EF4-FFF2-40B4-BE49-F238E27FC236}">
                <a16:creationId xmlns:a16="http://schemas.microsoft.com/office/drawing/2014/main" id="{92B24859-5707-4FBA-9338-E07CF2AA0F69}"/>
              </a:ext>
            </a:extLst>
          </p:cNvPr>
          <p:cNvSpPr/>
          <p:nvPr/>
        </p:nvSpPr>
        <p:spPr>
          <a:xfrm>
            <a:off x="1768782" y="5059804"/>
            <a:ext cx="1836000" cy="982800"/>
          </a:xfrm>
          <a:prstGeom prst="rect">
            <a:avLst/>
          </a:prstGeom>
        </p:spPr>
        <p:style>
          <a:lnRef idx="1">
            <a:schemeClr val="accent4"/>
          </a:lnRef>
          <a:fillRef idx="2">
            <a:schemeClr val="accent4"/>
          </a:fillRef>
          <a:effectRef idx="1">
            <a:schemeClr val="accent4"/>
          </a:effectRef>
          <a:fontRef idx="minor">
            <a:schemeClr val="dk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negative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(m)</a:t>
            </a:r>
          </a:p>
        </p:txBody>
      </p:sp>
      <p:sp>
        <p:nvSpPr>
          <p:cNvPr id="12" name="je viens de France">
            <a:extLst>
              <a:ext uri="{FF2B5EF4-FFF2-40B4-BE49-F238E27FC236}">
                <a16:creationId xmlns:a16="http://schemas.microsoft.com/office/drawing/2014/main" id="{8010A71F-4468-4FF4-9EFE-B3FD7CCA83CF}"/>
              </a:ext>
            </a:extLst>
          </p:cNvPr>
          <p:cNvSpPr/>
          <p:nvPr/>
        </p:nvSpPr>
        <p:spPr>
          <a:xfrm>
            <a:off x="1773747" y="2143319"/>
            <a:ext cx="1768920" cy="96506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positive (m.)</a:t>
            </a:r>
          </a:p>
        </p:txBody>
      </p:sp>
      <p:sp>
        <p:nvSpPr>
          <p:cNvPr id="11" name="je viens de France">
            <a:extLst>
              <a:ext uri="{FF2B5EF4-FFF2-40B4-BE49-F238E27FC236}">
                <a16:creationId xmlns:a16="http://schemas.microsoft.com/office/drawing/2014/main" id="{F862CB1F-998D-4D44-85A0-F845551B449F}"/>
              </a:ext>
            </a:extLst>
          </p:cNvPr>
          <p:cNvSpPr/>
          <p:nvPr/>
        </p:nvSpPr>
        <p:spPr>
          <a:xfrm>
            <a:off x="3531826" y="4085216"/>
            <a:ext cx="1836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swimming</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pool</a:t>
            </a:r>
          </a:p>
        </p:txBody>
      </p:sp>
      <p:sp>
        <p:nvSpPr>
          <p:cNvPr id="32" name="je viens de France">
            <a:extLst>
              <a:ext uri="{FF2B5EF4-FFF2-40B4-BE49-F238E27FC236}">
                <a16:creationId xmlns:a16="http://schemas.microsoft.com/office/drawing/2014/main" id="{4AD28443-AD77-47D9-9B99-803560CE8DCE}"/>
              </a:ext>
            </a:extLst>
          </p:cNvPr>
          <p:cNvSpPr/>
          <p:nvPr/>
        </p:nvSpPr>
        <p:spPr>
          <a:xfrm>
            <a:off x="7127703" y="4085216"/>
            <a:ext cx="1784931"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sporty</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(m)</a:t>
            </a:r>
          </a:p>
        </p:txBody>
      </p:sp>
      <p:sp>
        <p:nvSpPr>
          <p:cNvPr id="16" name="je viens de France">
            <a:extLst>
              <a:ext uri="{FF2B5EF4-FFF2-40B4-BE49-F238E27FC236}">
                <a16:creationId xmlns:a16="http://schemas.microsoft.com/office/drawing/2014/main" id="{68B99BA5-C177-4457-A3B1-12014AE00F2E}"/>
              </a:ext>
            </a:extLst>
          </p:cNvPr>
          <p:cNvSpPr/>
          <p:nvPr/>
        </p:nvSpPr>
        <p:spPr>
          <a:xfrm>
            <a:off x="1768782" y="3100095"/>
            <a:ext cx="1836000" cy="982800"/>
          </a:xfrm>
          <a:prstGeom prst="rect">
            <a:avLst/>
          </a:prstGeom>
        </p:spPr>
        <p:style>
          <a:lnRef idx="1">
            <a:schemeClr val="accent4"/>
          </a:lnRef>
          <a:fillRef idx="2">
            <a:schemeClr val="accent4"/>
          </a:fillRef>
          <a:effectRef idx="1">
            <a:schemeClr val="accent4"/>
          </a:effectRef>
          <a:fontRef idx="minor">
            <a:schemeClr val="dk1"/>
          </a:fontRef>
        </p:style>
        <p:txBody>
          <a:bodyPr lIns="0" rIns="0" anchor="ctr"/>
          <a:lstStyle/>
          <a:p>
            <a:pPr lvl="0" algn="ctr">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you</a:t>
            </a:r>
            <a:r>
              <a:rPr lang="fr-FR" sz="2000" b="1" dirty="0">
                <a:solidFill>
                  <a:srgbClr val="115076"/>
                </a:solidFill>
                <a:cs typeface="Arial" charset="0"/>
              </a:rPr>
              <a:t> </a:t>
            </a:r>
          </a:p>
          <a:p>
            <a:pPr lvl="0" algn="ctr">
              <a:defRPr/>
            </a:pPr>
            <a:r>
              <a:rPr lang="fr-FR" sz="2000" b="1" baseline="-25000" dirty="0">
                <a:solidFill>
                  <a:srgbClr val="115076"/>
                </a:solidFill>
                <a:cs typeface="Arial" charset="0"/>
              </a:rPr>
              <a:t>(plural/</a:t>
            </a:r>
            <a:r>
              <a:rPr lang="fr-FR" sz="2000" b="1" baseline="-25000" dirty="0" err="1">
                <a:solidFill>
                  <a:srgbClr val="115076"/>
                </a:solidFill>
                <a:cs typeface="Arial" charset="0"/>
              </a:rPr>
              <a:t>formal</a:t>
            </a:r>
            <a:r>
              <a:rPr lang="fr-FR" sz="2000" b="1" baseline="-25000" dirty="0">
                <a:solidFill>
                  <a:srgbClr val="115076"/>
                </a:solidFill>
                <a:cs typeface="Arial" charset="0"/>
              </a:rPr>
              <a: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must, have to</a:t>
            </a:r>
            <a:endParaRPr kumimoji="0" lang="fr-FR" sz="18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7" name="je viens de France">
            <a:extLst>
              <a:ext uri="{FF2B5EF4-FFF2-40B4-BE49-F238E27FC236}">
                <a16:creationId xmlns:a16="http://schemas.microsoft.com/office/drawing/2014/main" id="{1C22385B-8E46-4FF8-92F0-C119E53DA24F}"/>
              </a:ext>
            </a:extLst>
          </p:cNvPr>
          <p:cNvSpPr/>
          <p:nvPr/>
        </p:nvSpPr>
        <p:spPr>
          <a:xfrm>
            <a:off x="3531826" y="3100095"/>
            <a:ext cx="1836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work</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experience</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15" name="je viens de France">
            <a:extLst>
              <a:ext uri="{FF2B5EF4-FFF2-40B4-BE49-F238E27FC236}">
                <a16:creationId xmlns:a16="http://schemas.microsoft.com/office/drawing/2014/main" id="{5BC6ABF3-0E73-4470-AA81-B4BA53288B64}"/>
              </a:ext>
            </a:extLst>
          </p:cNvPr>
          <p:cNvSpPr/>
          <p:nvPr/>
        </p:nvSpPr>
        <p:spPr>
          <a:xfrm>
            <a:off x="5346445" y="3100095"/>
            <a:ext cx="1783882"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company</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33" name="je viens de France">
            <a:extLst>
              <a:ext uri="{FF2B5EF4-FFF2-40B4-BE49-F238E27FC236}">
                <a16:creationId xmlns:a16="http://schemas.microsoft.com/office/drawing/2014/main" id="{94997DCC-DB2B-42F6-B7D7-98306BD0A2DA}"/>
              </a:ext>
            </a:extLst>
          </p:cNvPr>
          <p:cNvSpPr/>
          <p:nvPr/>
        </p:nvSpPr>
        <p:spPr>
          <a:xfrm>
            <a:off x="7128227" y="3100095"/>
            <a:ext cx="1783882"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they</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must,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they</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have to</a:t>
            </a:r>
          </a:p>
        </p:txBody>
      </p:sp>
      <p:sp>
        <p:nvSpPr>
          <p:cNvPr id="30" name="je viens de France">
            <a:extLst>
              <a:ext uri="{FF2B5EF4-FFF2-40B4-BE49-F238E27FC236}">
                <a16:creationId xmlns:a16="http://schemas.microsoft.com/office/drawing/2014/main" id="{861F1851-67A3-41F9-98A5-F7E316F1BA33}"/>
              </a:ext>
            </a:extLst>
          </p:cNvPr>
          <p:cNvSpPr/>
          <p:nvPr/>
        </p:nvSpPr>
        <p:spPr>
          <a:xfrm>
            <a:off x="7126956" y="2134452"/>
            <a:ext cx="1786425"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they</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can,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they</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are able to</a:t>
            </a:r>
          </a:p>
        </p:txBody>
      </p:sp>
      <p:sp>
        <p:nvSpPr>
          <p:cNvPr id="8" name="je viens de France">
            <a:extLst>
              <a:ext uri="{FF2B5EF4-FFF2-40B4-BE49-F238E27FC236}">
                <a16:creationId xmlns:a16="http://schemas.microsoft.com/office/drawing/2014/main" id="{360055DB-2AB5-4C09-AB65-7618F9F8887B}"/>
              </a:ext>
            </a:extLst>
          </p:cNvPr>
          <p:cNvSpPr/>
          <p:nvPr/>
        </p:nvSpPr>
        <p:spPr>
          <a:xfrm>
            <a:off x="5345174" y="2134452"/>
            <a:ext cx="1786425"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9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headteacher</a:t>
            </a:r>
            <a:r>
              <a:rPr kumimoji="0" lang="fr-FR" sz="19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manager (m.)</a:t>
            </a:r>
          </a:p>
        </p:txBody>
      </p:sp>
      <p:sp>
        <p:nvSpPr>
          <p:cNvPr id="7" name="je viens de France">
            <a:extLst>
              <a:ext uri="{FF2B5EF4-FFF2-40B4-BE49-F238E27FC236}">
                <a16:creationId xmlns:a16="http://schemas.microsoft.com/office/drawing/2014/main" id="{30B46562-C05D-49A2-A7B7-A6776BE450AB}"/>
              </a:ext>
            </a:extLst>
          </p:cNvPr>
          <p:cNvSpPr/>
          <p:nvPr/>
        </p:nvSpPr>
        <p:spPr>
          <a:xfrm>
            <a:off x="3531826" y="2134452"/>
            <a:ext cx="1836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active (m.)</a:t>
            </a:r>
          </a:p>
        </p:txBody>
      </p:sp>
      <p:sp>
        <p:nvSpPr>
          <p:cNvPr id="39" name="Title 3">
            <a:extLst>
              <a:ext uri="{FF2B5EF4-FFF2-40B4-BE49-F238E27FC236}">
                <a16:creationId xmlns:a16="http://schemas.microsoft.com/office/drawing/2014/main" id="{F88C8955-129F-48A7-9951-E22F32607279}"/>
              </a:ext>
            </a:extLst>
          </p:cNvPr>
          <p:cNvSpPr>
            <a:spLocks noGrp="1"/>
          </p:cNvSpPr>
          <p:nvPr>
            <p:ph type="title"/>
          </p:nvPr>
        </p:nvSpPr>
        <p:spPr>
          <a:xfrm>
            <a:off x="0" y="213557"/>
            <a:ext cx="3329796" cy="647577"/>
          </a:xfrm>
        </p:spPr>
        <p:txBody>
          <a:bodyPr>
            <a:normAutofit/>
          </a:bodyPr>
          <a:lstStyle/>
          <a:p>
            <a:r>
              <a:rPr lang="en-GB" sz="2800" b="1" dirty="0" err="1">
                <a:solidFill>
                  <a:schemeClr val="bg1"/>
                </a:solidFill>
              </a:rPr>
              <a:t>Trouve</a:t>
            </a:r>
            <a:r>
              <a:rPr lang="en-GB" sz="2800" b="1" dirty="0">
                <a:solidFill>
                  <a:schemeClr val="bg1"/>
                </a:solidFill>
              </a:rPr>
              <a:t> </a:t>
            </a:r>
            <a:r>
              <a:rPr lang="en-GB" sz="2800" b="1" dirty="0" err="1">
                <a:solidFill>
                  <a:schemeClr val="bg1"/>
                </a:solidFill>
              </a:rPr>
              <a:t>l’image</a:t>
            </a:r>
            <a:r>
              <a:rPr lang="en-GB" sz="2800" b="1" dirty="0">
                <a:solidFill>
                  <a:schemeClr val="bg1"/>
                </a:solidFill>
              </a:rPr>
              <a:t> !</a:t>
            </a:r>
          </a:p>
        </p:txBody>
      </p:sp>
      <p:sp>
        <p:nvSpPr>
          <p:cNvPr id="31" name="je viens de France">
            <a:extLst>
              <a:ext uri="{FF2B5EF4-FFF2-40B4-BE49-F238E27FC236}">
                <a16:creationId xmlns:a16="http://schemas.microsoft.com/office/drawing/2014/main" id="{B3D460BD-20B6-4848-B54B-5FCE3F722362}"/>
              </a:ext>
            </a:extLst>
          </p:cNvPr>
          <p:cNvSpPr/>
          <p:nvPr/>
        </p:nvSpPr>
        <p:spPr>
          <a:xfrm>
            <a:off x="7134747" y="5059804"/>
            <a:ext cx="1770842"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must, </a:t>
            </a:r>
            <a:b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b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we</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have to</a:t>
            </a:r>
          </a:p>
        </p:txBody>
      </p:sp>
      <p:sp>
        <p:nvSpPr>
          <p:cNvPr id="41" name="Rounded Rectangle 46">
            <a:extLst>
              <a:ext uri="{FF2B5EF4-FFF2-40B4-BE49-F238E27FC236}">
                <a16:creationId xmlns:a16="http://schemas.microsoft.com/office/drawing/2014/main" id="{492545B6-C213-48B3-B1C1-8E9A07D460F1}"/>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I come from Paris">
            <a:extLst>
              <a:ext uri="{FF2B5EF4-FFF2-40B4-BE49-F238E27FC236}">
                <a16:creationId xmlns:a16="http://schemas.microsoft.com/office/drawing/2014/main" id="{37E88DF4-2157-4222-A7B2-AEAF2F179235}"/>
              </a:ext>
            </a:extLst>
          </p:cNvPr>
          <p:cNvSpPr/>
          <p:nvPr/>
        </p:nvSpPr>
        <p:spPr>
          <a:xfrm>
            <a:off x="1764620" y="2136505"/>
            <a:ext cx="1787175" cy="978694"/>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7" name="I come from Paris">
            <a:extLst>
              <a:ext uri="{FF2B5EF4-FFF2-40B4-BE49-F238E27FC236}">
                <a16:creationId xmlns:a16="http://schemas.microsoft.com/office/drawing/2014/main" id="{1979A3E9-AB09-400C-B09A-3BA7BC95F045}"/>
              </a:ext>
            </a:extLst>
          </p:cNvPr>
          <p:cNvSpPr/>
          <p:nvPr/>
        </p:nvSpPr>
        <p:spPr>
          <a:xfrm>
            <a:off x="3548041" y="2136252"/>
            <a:ext cx="1803571"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6" name="I come from Paris">
            <a:extLst>
              <a:ext uri="{FF2B5EF4-FFF2-40B4-BE49-F238E27FC236}">
                <a16:creationId xmlns:a16="http://schemas.microsoft.com/office/drawing/2014/main" id="{4F72F51E-CB2B-4B5D-AD70-1BAF4A95A67A}"/>
              </a:ext>
            </a:extLst>
          </p:cNvPr>
          <p:cNvSpPr/>
          <p:nvPr/>
        </p:nvSpPr>
        <p:spPr>
          <a:xfrm>
            <a:off x="5337776" y="2136252"/>
            <a:ext cx="1801221"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37" name="I come from Paris">
            <a:extLst>
              <a:ext uri="{FF2B5EF4-FFF2-40B4-BE49-F238E27FC236}">
                <a16:creationId xmlns:a16="http://schemas.microsoft.com/office/drawing/2014/main" id="{E251F251-2DA6-489C-A1A5-24EE0EB2BAD7}"/>
              </a:ext>
            </a:extLst>
          </p:cNvPr>
          <p:cNvSpPr/>
          <p:nvPr/>
        </p:nvSpPr>
        <p:spPr>
          <a:xfrm>
            <a:off x="7115655" y="2136252"/>
            <a:ext cx="1809026"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3" name="I come from Paris">
            <a:extLst>
              <a:ext uri="{FF2B5EF4-FFF2-40B4-BE49-F238E27FC236}">
                <a16:creationId xmlns:a16="http://schemas.microsoft.com/office/drawing/2014/main" id="{28C76847-980D-4C46-9177-D4BF6EA6A806}"/>
              </a:ext>
            </a:extLst>
          </p:cNvPr>
          <p:cNvSpPr/>
          <p:nvPr/>
        </p:nvSpPr>
        <p:spPr>
          <a:xfrm>
            <a:off x="1765407" y="3101895"/>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4" name="I come from Paris">
            <a:extLst>
              <a:ext uri="{FF2B5EF4-FFF2-40B4-BE49-F238E27FC236}">
                <a16:creationId xmlns:a16="http://schemas.microsoft.com/office/drawing/2014/main" id="{6396ED02-B8FF-4222-98A1-7DF55B56955E}"/>
              </a:ext>
            </a:extLst>
          </p:cNvPr>
          <p:cNvSpPr/>
          <p:nvPr/>
        </p:nvSpPr>
        <p:spPr>
          <a:xfrm>
            <a:off x="3557026" y="3101895"/>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5" name="I come from Paris">
            <a:extLst>
              <a:ext uri="{FF2B5EF4-FFF2-40B4-BE49-F238E27FC236}">
                <a16:creationId xmlns:a16="http://schemas.microsoft.com/office/drawing/2014/main" id="{28760128-2B55-491C-A2C2-11466FCC9D86}"/>
              </a:ext>
            </a:extLst>
          </p:cNvPr>
          <p:cNvSpPr/>
          <p:nvPr/>
        </p:nvSpPr>
        <p:spPr>
          <a:xfrm>
            <a:off x="5345586" y="3101895"/>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36" name="I come from Paris">
            <a:extLst>
              <a:ext uri="{FF2B5EF4-FFF2-40B4-BE49-F238E27FC236}">
                <a16:creationId xmlns:a16="http://schemas.microsoft.com/office/drawing/2014/main" id="{D0E29E80-EC9F-40E4-AE20-661EE407BCC2}"/>
              </a:ext>
            </a:extLst>
          </p:cNvPr>
          <p:cNvSpPr/>
          <p:nvPr/>
        </p:nvSpPr>
        <p:spPr>
          <a:xfrm>
            <a:off x="7127368" y="3101895"/>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1" name="I come from Paris">
            <a:extLst>
              <a:ext uri="{FF2B5EF4-FFF2-40B4-BE49-F238E27FC236}">
                <a16:creationId xmlns:a16="http://schemas.microsoft.com/office/drawing/2014/main" id="{4518A635-96D0-46AE-935C-0E03FDC0D9BD}"/>
              </a:ext>
            </a:extLst>
          </p:cNvPr>
          <p:cNvSpPr/>
          <p:nvPr/>
        </p:nvSpPr>
        <p:spPr>
          <a:xfrm>
            <a:off x="1765407" y="4087016"/>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18" name="I come from Paris">
            <a:extLst>
              <a:ext uri="{FF2B5EF4-FFF2-40B4-BE49-F238E27FC236}">
                <a16:creationId xmlns:a16="http://schemas.microsoft.com/office/drawing/2014/main" id="{C4C9D72D-CADF-4211-B7DD-6D136FC0029E}"/>
              </a:ext>
            </a:extLst>
          </p:cNvPr>
          <p:cNvSpPr/>
          <p:nvPr/>
        </p:nvSpPr>
        <p:spPr>
          <a:xfrm>
            <a:off x="3555664" y="4097257"/>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2" name="I come from Paris">
            <a:extLst>
              <a:ext uri="{FF2B5EF4-FFF2-40B4-BE49-F238E27FC236}">
                <a16:creationId xmlns:a16="http://schemas.microsoft.com/office/drawing/2014/main" id="{A15B4BD0-E6E7-4927-A279-680C8084A6A6}"/>
              </a:ext>
            </a:extLst>
          </p:cNvPr>
          <p:cNvSpPr/>
          <p:nvPr/>
        </p:nvSpPr>
        <p:spPr>
          <a:xfrm>
            <a:off x="5345586" y="4087016"/>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35" name="I come from Paris">
            <a:extLst>
              <a:ext uri="{FF2B5EF4-FFF2-40B4-BE49-F238E27FC236}">
                <a16:creationId xmlns:a16="http://schemas.microsoft.com/office/drawing/2014/main" id="{E0C39D81-8A90-4515-8852-2978BEB8A089}"/>
              </a:ext>
            </a:extLst>
          </p:cNvPr>
          <p:cNvSpPr/>
          <p:nvPr/>
        </p:nvSpPr>
        <p:spPr>
          <a:xfrm>
            <a:off x="7127368" y="4087016"/>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9" name="I come from Paris">
            <a:extLst>
              <a:ext uri="{FF2B5EF4-FFF2-40B4-BE49-F238E27FC236}">
                <a16:creationId xmlns:a16="http://schemas.microsoft.com/office/drawing/2014/main" id="{222543DD-41D3-4C00-B913-7CB7C8E251DD}"/>
              </a:ext>
            </a:extLst>
          </p:cNvPr>
          <p:cNvSpPr/>
          <p:nvPr/>
        </p:nvSpPr>
        <p:spPr>
          <a:xfrm>
            <a:off x="1765407" y="5061604"/>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19" name="I come from Paris">
            <a:extLst>
              <a:ext uri="{FF2B5EF4-FFF2-40B4-BE49-F238E27FC236}">
                <a16:creationId xmlns:a16="http://schemas.microsoft.com/office/drawing/2014/main" id="{0D33B38A-D3FC-4420-8E19-ED26D85CE9A0}"/>
              </a:ext>
            </a:extLst>
          </p:cNvPr>
          <p:cNvSpPr/>
          <p:nvPr/>
        </p:nvSpPr>
        <p:spPr>
          <a:xfrm>
            <a:off x="3557026" y="5061604"/>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20" name="I come from Paris">
            <a:extLst>
              <a:ext uri="{FF2B5EF4-FFF2-40B4-BE49-F238E27FC236}">
                <a16:creationId xmlns:a16="http://schemas.microsoft.com/office/drawing/2014/main" id="{93C69465-CF2F-46FC-985F-6A2578160C75}"/>
              </a:ext>
            </a:extLst>
          </p:cNvPr>
          <p:cNvSpPr/>
          <p:nvPr/>
        </p:nvSpPr>
        <p:spPr>
          <a:xfrm>
            <a:off x="5345586" y="5061604"/>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34" name="I come from Paris">
            <a:extLst>
              <a:ext uri="{FF2B5EF4-FFF2-40B4-BE49-F238E27FC236}">
                <a16:creationId xmlns:a16="http://schemas.microsoft.com/office/drawing/2014/main" id="{5421C0D8-7BE4-4821-A781-75253BCFDBEC}"/>
              </a:ext>
            </a:extLst>
          </p:cNvPr>
          <p:cNvSpPr/>
          <p:nvPr/>
        </p:nvSpPr>
        <p:spPr>
          <a:xfrm>
            <a:off x="7127368" y="5061604"/>
            <a:ext cx="1785600" cy="9792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a:solidFill>
                  <a:prstClr val="white"/>
                </a:solidFill>
                <a:latin typeface="Century Gothic" panose="020F0302020204030204"/>
              </a:rPr>
              <a:t>?</a:t>
            </a:r>
          </a:p>
        </p:txBody>
      </p:sp>
      <p:sp>
        <p:nvSpPr>
          <p:cNvPr id="40" name="Rectangle 39">
            <a:hlinkClick r:id="" action="ppaction://noaction">
              <a:snd r:embed="rId4" name="9114_slide 6_1a.wav"/>
            </a:hlinkClick>
            <a:extLst>
              <a:ext uri="{FF2B5EF4-FFF2-40B4-BE49-F238E27FC236}">
                <a16:creationId xmlns:a16="http://schemas.microsoft.com/office/drawing/2014/main" id="{3A07C35A-69F1-4A8A-A644-B79420459932}"/>
              </a:ext>
            </a:extLst>
          </p:cNvPr>
          <p:cNvSpPr/>
          <p:nvPr/>
        </p:nvSpPr>
        <p:spPr>
          <a:xfrm>
            <a:off x="9445708" y="215934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1A</a:t>
            </a:r>
          </a:p>
        </p:txBody>
      </p:sp>
      <p:sp>
        <p:nvSpPr>
          <p:cNvPr id="43" name="Rectangle 42">
            <a:hlinkClick r:id="" action="ppaction://noaction">
              <a:snd r:embed="rId5" name="9114_slide 6_3a.wav"/>
            </a:hlinkClick>
            <a:extLst>
              <a:ext uri="{FF2B5EF4-FFF2-40B4-BE49-F238E27FC236}">
                <a16:creationId xmlns:a16="http://schemas.microsoft.com/office/drawing/2014/main" id="{547006C7-313A-476D-BB9F-6D08F54D6B28}"/>
              </a:ext>
            </a:extLst>
          </p:cNvPr>
          <p:cNvSpPr/>
          <p:nvPr/>
        </p:nvSpPr>
        <p:spPr>
          <a:xfrm>
            <a:off x="9445708" y="2651703"/>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3A</a:t>
            </a:r>
          </a:p>
        </p:txBody>
      </p:sp>
      <p:sp>
        <p:nvSpPr>
          <p:cNvPr id="44" name="Rectangle 43">
            <a:hlinkClick r:id="" action="ppaction://noaction">
              <a:snd r:embed="rId6" name="9114_slide 6_2a.wav"/>
            </a:hlinkClick>
            <a:extLst>
              <a:ext uri="{FF2B5EF4-FFF2-40B4-BE49-F238E27FC236}">
                <a16:creationId xmlns:a16="http://schemas.microsoft.com/office/drawing/2014/main" id="{0C2F4D30-BBDD-4326-9B24-52643B4AE3ED}"/>
              </a:ext>
            </a:extLst>
          </p:cNvPr>
          <p:cNvSpPr/>
          <p:nvPr/>
        </p:nvSpPr>
        <p:spPr>
          <a:xfrm>
            <a:off x="10439229" y="215934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2A</a:t>
            </a:r>
          </a:p>
        </p:txBody>
      </p:sp>
      <p:sp>
        <p:nvSpPr>
          <p:cNvPr id="45" name="Rectangle 44">
            <a:hlinkClick r:id="" action="ppaction://noaction">
              <a:snd r:embed="rId7" name="9114_slide 6_4a.wav"/>
            </a:hlinkClick>
            <a:extLst>
              <a:ext uri="{FF2B5EF4-FFF2-40B4-BE49-F238E27FC236}">
                <a16:creationId xmlns:a16="http://schemas.microsoft.com/office/drawing/2014/main" id="{F30E3D0C-859B-44DB-AB68-069912F60098}"/>
              </a:ext>
            </a:extLst>
          </p:cNvPr>
          <p:cNvSpPr/>
          <p:nvPr/>
        </p:nvSpPr>
        <p:spPr>
          <a:xfrm>
            <a:off x="10439229" y="2651703"/>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4A</a:t>
            </a:r>
          </a:p>
        </p:txBody>
      </p:sp>
      <p:sp>
        <p:nvSpPr>
          <p:cNvPr id="46" name="Rectangle 45">
            <a:hlinkClick r:id="" action="ppaction://noaction">
              <a:snd r:embed="rId8" name="9114_slide 6_1b.wav"/>
            </a:hlinkClick>
            <a:extLst>
              <a:ext uri="{FF2B5EF4-FFF2-40B4-BE49-F238E27FC236}">
                <a16:creationId xmlns:a16="http://schemas.microsoft.com/office/drawing/2014/main" id="{98672970-931D-4635-90EA-0E9316ECB4FE}"/>
              </a:ext>
            </a:extLst>
          </p:cNvPr>
          <p:cNvSpPr/>
          <p:nvPr/>
        </p:nvSpPr>
        <p:spPr>
          <a:xfrm>
            <a:off x="9445708" y="314405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1B</a:t>
            </a:r>
          </a:p>
        </p:txBody>
      </p:sp>
      <p:sp>
        <p:nvSpPr>
          <p:cNvPr id="47" name="Rectangle 46">
            <a:hlinkClick r:id="" action="ppaction://noaction">
              <a:snd r:embed="rId9" name="9114_slide 6_3b.wav"/>
            </a:hlinkClick>
            <a:extLst>
              <a:ext uri="{FF2B5EF4-FFF2-40B4-BE49-F238E27FC236}">
                <a16:creationId xmlns:a16="http://schemas.microsoft.com/office/drawing/2014/main" id="{9F972EBF-F787-4BA4-A3FE-0DF42A8B20AD}"/>
              </a:ext>
            </a:extLst>
          </p:cNvPr>
          <p:cNvSpPr/>
          <p:nvPr/>
        </p:nvSpPr>
        <p:spPr>
          <a:xfrm>
            <a:off x="9445708" y="3636413"/>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3B</a:t>
            </a:r>
          </a:p>
        </p:txBody>
      </p:sp>
      <p:sp>
        <p:nvSpPr>
          <p:cNvPr id="48" name="Rectangle 47">
            <a:hlinkClick r:id="" action="ppaction://noaction">
              <a:snd r:embed="rId10" name="9114_slide 6_2b.wav"/>
            </a:hlinkClick>
            <a:extLst>
              <a:ext uri="{FF2B5EF4-FFF2-40B4-BE49-F238E27FC236}">
                <a16:creationId xmlns:a16="http://schemas.microsoft.com/office/drawing/2014/main" id="{E48A2ADF-4820-46BB-A52E-4D976BA5A477}"/>
              </a:ext>
            </a:extLst>
          </p:cNvPr>
          <p:cNvSpPr/>
          <p:nvPr/>
        </p:nvSpPr>
        <p:spPr>
          <a:xfrm>
            <a:off x="10439229" y="314405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2B</a:t>
            </a:r>
          </a:p>
        </p:txBody>
      </p:sp>
      <p:sp>
        <p:nvSpPr>
          <p:cNvPr id="49" name="Rectangle 48">
            <a:hlinkClick r:id="" action="ppaction://noaction">
              <a:snd r:embed="rId11" name="9114_slide 6_4b.wav"/>
            </a:hlinkClick>
            <a:extLst>
              <a:ext uri="{FF2B5EF4-FFF2-40B4-BE49-F238E27FC236}">
                <a16:creationId xmlns:a16="http://schemas.microsoft.com/office/drawing/2014/main" id="{33F44D95-2782-4C86-A8AD-B0B219C66B2E}"/>
              </a:ext>
            </a:extLst>
          </p:cNvPr>
          <p:cNvSpPr/>
          <p:nvPr/>
        </p:nvSpPr>
        <p:spPr>
          <a:xfrm>
            <a:off x="10439229" y="3636413"/>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4B</a:t>
            </a:r>
          </a:p>
        </p:txBody>
      </p:sp>
      <p:sp>
        <p:nvSpPr>
          <p:cNvPr id="50" name="Rectangle 49">
            <a:hlinkClick r:id="" action="ppaction://noaction">
              <a:snd r:embed="rId12" name="9114_slide 6_1c.wav"/>
            </a:hlinkClick>
            <a:extLst>
              <a:ext uri="{FF2B5EF4-FFF2-40B4-BE49-F238E27FC236}">
                <a16:creationId xmlns:a16="http://schemas.microsoft.com/office/drawing/2014/main" id="{D44CE2FD-FED5-4363-B728-643A986922C4}"/>
              </a:ext>
            </a:extLst>
          </p:cNvPr>
          <p:cNvSpPr/>
          <p:nvPr/>
        </p:nvSpPr>
        <p:spPr>
          <a:xfrm>
            <a:off x="9445708" y="412876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1C</a:t>
            </a:r>
          </a:p>
        </p:txBody>
      </p:sp>
      <p:sp>
        <p:nvSpPr>
          <p:cNvPr id="51" name="Rectangle 50">
            <a:hlinkClick r:id="" action="ppaction://noaction">
              <a:snd r:embed="rId13" name="9114_slide 6_3c.wav"/>
            </a:hlinkClick>
            <a:extLst>
              <a:ext uri="{FF2B5EF4-FFF2-40B4-BE49-F238E27FC236}">
                <a16:creationId xmlns:a16="http://schemas.microsoft.com/office/drawing/2014/main" id="{005D567D-6980-4915-9C13-FED04FDEB564}"/>
              </a:ext>
            </a:extLst>
          </p:cNvPr>
          <p:cNvSpPr/>
          <p:nvPr/>
        </p:nvSpPr>
        <p:spPr>
          <a:xfrm>
            <a:off x="9445708" y="4621123"/>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3C</a:t>
            </a:r>
          </a:p>
        </p:txBody>
      </p:sp>
      <p:sp>
        <p:nvSpPr>
          <p:cNvPr id="52" name="Rectangle 51">
            <a:hlinkClick r:id="" action="ppaction://noaction">
              <a:snd r:embed="rId14" name="9114_slide 6_2c.wav"/>
            </a:hlinkClick>
            <a:extLst>
              <a:ext uri="{FF2B5EF4-FFF2-40B4-BE49-F238E27FC236}">
                <a16:creationId xmlns:a16="http://schemas.microsoft.com/office/drawing/2014/main" id="{C7A4FA02-9A38-497D-83F0-A1F83E94E888}"/>
              </a:ext>
            </a:extLst>
          </p:cNvPr>
          <p:cNvSpPr/>
          <p:nvPr/>
        </p:nvSpPr>
        <p:spPr>
          <a:xfrm>
            <a:off x="10439229" y="412876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2C</a:t>
            </a:r>
          </a:p>
        </p:txBody>
      </p:sp>
      <p:sp>
        <p:nvSpPr>
          <p:cNvPr id="53" name="Rectangle 52">
            <a:hlinkClick r:id="" action="ppaction://noaction">
              <a:snd r:embed="rId15" name="9114_slide 6_4c.wav"/>
            </a:hlinkClick>
            <a:extLst>
              <a:ext uri="{FF2B5EF4-FFF2-40B4-BE49-F238E27FC236}">
                <a16:creationId xmlns:a16="http://schemas.microsoft.com/office/drawing/2014/main" id="{F0E7D8B4-BFC7-4F92-8DF3-AF4119BC9BE5}"/>
              </a:ext>
            </a:extLst>
          </p:cNvPr>
          <p:cNvSpPr/>
          <p:nvPr/>
        </p:nvSpPr>
        <p:spPr>
          <a:xfrm>
            <a:off x="10439229" y="4621123"/>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4C</a:t>
            </a:r>
          </a:p>
        </p:txBody>
      </p:sp>
      <p:sp>
        <p:nvSpPr>
          <p:cNvPr id="54" name="Rectangle 53">
            <a:hlinkClick r:id="" action="ppaction://noaction">
              <a:snd r:embed="rId16" name="9114_slide 6_1d.wav"/>
            </a:hlinkClick>
            <a:extLst>
              <a:ext uri="{FF2B5EF4-FFF2-40B4-BE49-F238E27FC236}">
                <a16:creationId xmlns:a16="http://schemas.microsoft.com/office/drawing/2014/main" id="{5554AACE-01D1-40D4-9919-26A3EBC02516}"/>
              </a:ext>
            </a:extLst>
          </p:cNvPr>
          <p:cNvSpPr/>
          <p:nvPr/>
        </p:nvSpPr>
        <p:spPr>
          <a:xfrm>
            <a:off x="9445708" y="511347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1D</a:t>
            </a:r>
          </a:p>
        </p:txBody>
      </p:sp>
      <p:sp>
        <p:nvSpPr>
          <p:cNvPr id="55" name="Rectangle 54">
            <a:hlinkClick r:id="" action="ppaction://noaction">
              <a:snd r:embed="rId17" name="9114_slide 6_3d.wav"/>
            </a:hlinkClick>
            <a:extLst>
              <a:ext uri="{FF2B5EF4-FFF2-40B4-BE49-F238E27FC236}">
                <a16:creationId xmlns:a16="http://schemas.microsoft.com/office/drawing/2014/main" id="{2209AA40-D458-4A1F-BE98-BD36ADF381C1}"/>
              </a:ext>
            </a:extLst>
          </p:cNvPr>
          <p:cNvSpPr/>
          <p:nvPr/>
        </p:nvSpPr>
        <p:spPr>
          <a:xfrm>
            <a:off x="9445708" y="5605834"/>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3D</a:t>
            </a:r>
          </a:p>
        </p:txBody>
      </p:sp>
      <p:sp>
        <p:nvSpPr>
          <p:cNvPr id="56" name="Rectangle 55">
            <a:hlinkClick r:id="" action="ppaction://noaction">
              <a:snd r:embed="rId18" name="9114_slide 6_2d.wav"/>
            </a:hlinkClick>
            <a:extLst>
              <a:ext uri="{FF2B5EF4-FFF2-40B4-BE49-F238E27FC236}">
                <a16:creationId xmlns:a16="http://schemas.microsoft.com/office/drawing/2014/main" id="{CEF3018B-B1BF-4323-98F1-6762CC21BCA8}"/>
              </a:ext>
            </a:extLst>
          </p:cNvPr>
          <p:cNvSpPr/>
          <p:nvPr/>
        </p:nvSpPr>
        <p:spPr>
          <a:xfrm>
            <a:off x="10439229" y="5113478"/>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2D</a:t>
            </a:r>
          </a:p>
        </p:txBody>
      </p:sp>
      <p:sp>
        <p:nvSpPr>
          <p:cNvPr id="57" name="Rectangle 56">
            <a:hlinkClick r:id="" action="ppaction://noaction">
              <a:snd r:embed="rId19" name="9114_slide 6_4d.wav"/>
            </a:hlinkClick>
            <a:extLst>
              <a:ext uri="{FF2B5EF4-FFF2-40B4-BE49-F238E27FC236}">
                <a16:creationId xmlns:a16="http://schemas.microsoft.com/office/drawing/2014/main" id="{27E6BD66-4DB3-4437-B0ED-A88D7DC9A341}"/>
              </a:ext>
            </a:extLst>
          </p:cNvPr>
          <p:cNvSpPr/>
          <p:nvPr/>
        </p:nvSpPr>
        <p:spPr>
          <a:xfrm>
            <a:off x="10439229" y="5605834"/>
            <a:ext cx="799334"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4D</a:t>
            </a:r>
          </a:p>
        </p:txBody>
      </p:sp>
      <p:sp>
        <p:nvSpPr>
          <p:cNvPr id="58" name="Rectangle 57">
            <a:extLst>
              <a:ext uri="{FF2B5EF4-FFF2-40B4-BE49-F238E27FC236}">
                <a16:creationId xmlns:a16="http://schemas.microsoft.com/office/drawing/2014/main" id="{2F487EB8-7881-42A8-B588-F9CB597B2AE8}"/>
              </a:ext>
            </a:extLst>
          </p:cNvPr>
          <p:cNvSpPr/>
          <p:nvPr/>
        </p:nvSpPr>
        <p:spPr>
          <a:xfrm>
            <a:off x="9449697" y="1546780"/>
            <a:ext cx="1787509" cy="400919"/>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audio:</a:t>
            </a:r>
          </a:p>
        </p:txBody>
      </p:sp>
    </p:spTree>
    <p:extLst>
      <p:ext uri="{BB962C8B-B14F-4D97-AF65-F5344CB8AC3E}">
        <p14:creationId xmlns:p14="http://schemas.microsoft.com/office/powerpoint/2010/main" val="1115790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2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8"/>
                                        </p:tgtEl>
                                      </p:cBhvr>
                                    </p:animEffect>
                                    <p:set>
                                      <p:cBhvr>
                                        <p:cTn id="8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8" restart="whenNotActive" fill="hold" evtFilter="cancelBubble" nodeType="interactiveSeq">
                <p:stCondLst>
                  <p:cond evt="onClick" delay="0">
                    <p:tgtEl>
                      <p:spTgt spid="1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4" restart="whenNotActive" fill="hold" evtFilter="cancelBubble" nodeType="interactiveSeq">
                <p:stCondLst>
                  <p:cond evt="onClick" delay="0">
                    <p:tgtEl>
                      <p:spTgt spid="21"/>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6" restart="whenNotActive" fill="hold" evtFilter="cancelBubble" nodeType="interactiveSeq">
                <p:stCondLst>
                  <p:cond evt="onClick" delay="0">
                    <p:tgtEl>
                      <p:spTgt spid="25"/>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25"/>
                                        </p:tgtEl>
                                      </p:cBhvr>
                                    </p:animEffect>
                                    <p:set>
                                      <p:cBhvr>
                                        <p:cTn id="12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2" restart="whenNotActive" fill="hold" evtFilter="cancelBubble" nodeType="interactiveSeq">
                <p:stCondLst>
                  <p:cond evt="onClick" delay="0">
                    <p:tgtEl>
                      <p:spTgt spid="16"/>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4" restart="whenNotActive" fill="hold" evtFilter="cancelBubble" nodeType="interactiveSeq">
                <p:stCondLst>
                  <p:cond evt="onClick" delay="0">
                    <p:tgtEl>
                      <p:spTgt spid="17"/>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17"/>
                                        </p:tgtEl>
                                      </p:cBhvr>
                                    </p:animEffect>
                                    <p:set>
                                      <p:cBhvr>
                                        <p:cTn id="13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0" restart="whenNotActive" fill="hold" evtFilter="cancelBubble" nodeType="interactiveSeq">
                <p:stCondLst>
                  <p:cond evt="onClick" delay="0">
                    <p:tgtEl>
                      <p:spTgt spid="2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24"/>
                                        </p:tgtEl>
                                      </p:cBhvr>
                                    </p:animEffect>
                                    <p:set>
                                      <p:cBhvr>
                                        <p:cTn id="14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6" restart="whenNotActive" fill="hold" evtFilter="cancelBubble" nodeType="interactiveSeq">
                <p:stCondLst>
                  <p:cond evt="onClick" delay="0">
                    <p:tgtEl>
                      <p:spTgt spid="30"/>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30"/>
                                        </p:tgtEl>
                                      </p:cBhvr>
                                    </p:animEffect>
                                    <p:set>
                                      <p:cBhvr>
                                        <p:cTn id="15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52" restart="whenNotActive" fill="hold" evtFilter="cancelBubble" nodeType="interactiveSeq">
                <p:stCondLst>
                  <p:cond evt="onClick" delay="0">
                    <p:tgtEl>
                      <p:spTgt spid="37"/>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58" restart="whenNotActive" fill="hold" evtFilter="cancelBubble" nodeType="interactiveSeq">
                <p:stCondLst>
                  <p:cond evt="onClick" delay="0">
                    <p:tgtEl>
                      <p:spTgt spid="31"/>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31"/>
                                        </p:tgtEl>
                                      </p:cBhvr>
                                    </p:animEffect>
                                    <p:set>
                                      <p:cBhvr>
                                        <p:cTn id="16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4" restart="whenNotActive" fill="hold" evtFilter="cancelBubble" nodeType="interactiveSeq">
                <p:stCondLst>
                  <p:cond evt="onClick" delay="0">
                    <p:tgtEl>
                      <p:spTgt spid="34"/>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34"/>
                                        </p:tgtEl>
                                      </p:cBhvr>
                                    </p:animEffect>
                                    <p:set>
                                      <p:cBhvr>
                                        <p:cTn id="16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70" restart="whenNotActive" fill="hold" evtFilter="cancelBubble" nodeType="interactiveSeq">
                <p:stCondLst>
                  <p:cond evt="onClick" delay="0">
                    <p:tgtEl>
                      <p:spTgt spid="32"/>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32"/>
                                        </p:tgtEl>
                                      </p:cBhvr>
                                    </p:animEffect>
                                    <p:set>
                                      <p:cBhvr>
                                        <p:cTn id="17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76" restart="whenNotActive" fill="hold" evtFilter="cancelBubble" nodeType="interactiveSeq">
                <p:stCondLst>
                  <p:cond evt="onClick" delay="0">
                    <p:tgtEl>
                      <p:spTgt spid="35"/>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35"/>
                                        </p:tgtEl>
                                      </p:cBhvr>
                                    </p:animEffect>
                                    <p:set>
                                      <p:cBhvr>
                                        <p:cTn id="18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82" restart="whenNotActive" fill="hold" evtFilter="cancelBubble" nodeType="interactiveSeq">
                <p:stCondLst>
                  <p:cond evt="onClick" delay="0">
                    <p:tgtEl>
                      <p:spTgt spid="33"/>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33"/>
                                        </p:tgtEl>
                                      </p:cBhvr>
                                    </p:animEffect>
                                    <p:set>
                                      <p:cBhvr>
                                        <p:cTn id="18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88" restart="whenNotActive" fill="hold" evtFilter="cancelBubble" nodeType="interactiveSeq">
                <p:stCondLst>
                  <p:cond evt="onClick" delay="0">
                    <p:tgtEl>
                      <p:spTgt spid="36"/>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36"/>
                                        </p:tgtEl>
                                      </p:cBhvr>
                                    </p:animEffect>
                                    <p:set>
                                      <p:cBhvr>
                                        <p:cTn id="19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9" grpId="0" animBg="1"/>
      <p:bldP spid="10" grpId="0" animBg="1"/>
      <p:bldP spid="14" grpId="0" animBg="1"/>
      <p:bldP spid="13" grpId="0" animBg="1"/>
      <p:bldP spid="6" grpId="0" animBg="1"/>
      <p:bldP spid="12" grpId="0" animBg="1"/>
      <p:bldP spid="11" grpId="0" animBg="1"/>
      <p:bldP spid="32" grpId="0" animBg="1"/>
      <p:bldP spid="16" grpId="0" animBg="1"/>
      <p:bldP spid="17" grpId="0" animBg="1"/>
      <p:bldP spid="15" grpId="0" animBg="1"/>
      <p:bldP spid="33" grpId="0" animBg="1"/>
      <p:bldP spid="30" grpId="0" animBg="1"/>
      <p:bldP spid="8" grpId="0" animBg="1"/>
      <p:bldP spid="7" grpId="0" animBg="1"/>
      <p:bldP spid="31" grpId="0" animBg="1"/>
      <p:bldP spid="28" grpId="0" animBg="1"/>
      <p:bldP spid="27" grpId="0" animBg="1"/>
      <p:bldP spid="26" grpId="0" animBg="1"/>
      <p:bldP spid="37" grpId="0" animBg="1"/>
      <p:bldP spid="23" grpId="0" animBg="1"/>
      <p:bldP spid="24" grpId="0" animBg="1"/>
      <p:bldP spid="25" grpId="0" animBg="1"/>
      <p:bldP spid="36" grpId="0" animBg="1"/>
      <p:bldP spid="21" grpId="0" animBg="1"/>
      <p:bldP spid="18" grpId="0" animBg="1"/>
      <p:bldP spid="22" grpId="0" animBg="1"/>
      <p:bldP spid="35" grpId="0" animBg="1"/>
      <p:bldP spid="29" grpId="0" animBg="1"/>
      <p:bldP spid="19" grpId="0" animBg="1"/>
      <p:bldP spid="20"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25A4311-0427-4C8F-B4E6-BCB81073AEE8}"/>
              </a:ext>
            </a:extLst>
          </p:cNvPr>
          <p:cNvGraphicFramePr>
            <a:graphicFrameLocks noGrp="1"/>
          </p:cNvGraphicFramePr>
          <p:nvPr/>
        </p:nvGraphicFramePr>
        <p:xfrm>
          <a:off x="622460" y="2249699"/>
          <a:ext cx="11389540" cy="3840480"/>
        </p:xfrm>
        <a:graphic>
          <a:graphicData uri="http://schemas.openxmlformats.org/drawingml/2006/table">
            <a:tbl>
              <a:tblPr firstRow="1" bandRow="1">
                <a:tableStyleId>{2D5ABB26-0587-4C30-8999-92F81FD0307C}</a:tableStyleId>
              </a:tblPr>
              <a:tblGrid>
                <a:gridCol w="2847385">
                  <a:extLst>
                    <a:ext uri="{9D8B030D-6E8A-4147-A177-3AD203B41FA5}">
                      <a16:colId xmlns:a16="http://schemas.microsoft.com/office/drawing/2014/main" val="2345899669"/>
                    </a:ext>
                  </a:extLst>
                </a:gridCol>
                <a:gridCol w="2847385">
                  <a:extLst>
                    <a:ext uri="{9D8B030D-6E8A-4147-A177-3AD203B41FA5}">
                      <a16:colId xmlns:a16="http://schemas.microsoft.com/office/drawing/2014/main" val="3022740725"/>
                    </a:ext>
                  </a:extLst>
                </a:gridCol>
                <a:gridCol w="3078267">
                  <a:extLst>
                    <a:ext uri="{9D8B030D-6E8A-4147-A177-3AD203B41FA5}">
                      <a16:colId xmlns:a16="http://schemas.microsoft.com/office/drawing/2014/main" val="2899522820"/>
                    </a:ext>
                  </a:extLst>
                </a:gridCol>
                <a:gridCol w="2616503">
                  <a:extLst>
                    <a:ext uri="{9D8B030D-6E8A-4147-A177-3AD203B41FA5}">
                      <a16:colId xmlns:a16="http://schemas.microsoft.com/office/drawing/2014/main" val="2365647293"/>
                    </a:ext>
                  </a:extLst>
                </a:gridCol>
              </a:tblGrid>
              <a:tr h="0">
                <a:tc>
                  <a:txBody>
                    <a:bodyPr/>
                    <a:lstStyle/>
                    <a:p>
                      <a:r>
                        <a:rPr kumimoji="0" lang="en-US" sz="2400" b="1" u="none" strike="noStrike" kern="1200" cap="none" spc="0" normalizeH="0" baseline="0" noProof="0" dirty="0">
                          <a:ln>
                            <a:noFill/>
                          </a:ln>
                          <a:solidFill>
                            <a:srgbClr val="4472C4">
                              <a:lumMod val="50000"/>
                            </a:srgbClr>
                          </a:solidFill>
                          <a:effectLst/>
                          <a:uLnTx/>
                          <a:uFillTx/>
                        </a:rPr>
                        <a:t>je </a:t>
                      </a:r>
                      <a:r>
                        <a:rPr lang="en-US" sz="2400" b="1" dirty="0" err="1">
                          <a:solidFill>
                            <a:srgbClr val="4472C4">
                              <a:lumMod val="50000"/>
                            </a:srgbClr>
                          </a:solidFill>
                        </a:rPr>
                        <a:t>dois</a:t>
                      </a:r>
                      <a:r>
                        <a:rPr kumimoji="0" lang="en-US" sz="2400" b="1" u="none" strike="noStrike" kern="1200" cap="none" spc="0" normalizeH="0" baseline="0" noProof="0" dirty="0">
                          <a:ln>
                            <a:noFill/>
                          </a:ln>
                          <a:solidFill>
                            <a:srgbClr val="4472C4">
                              <a:lumMod val="50000"/>
                            </a:srgbClr>
                          </a:solidFill>
                          <a:effectLst/>
                          <a:uLnTx/>
                          <a:uFillTx/>
                        </a:rPr>
                        <a:t>	</a:t>
                      </a:r>
                      <a:endParaRPr lang="fr-FR" sz="2400" dirty="0"/>
                    </a:p>
                  </a:txBody>
                  <a:tcPr/>
                </a:tc>
                <a:tc>
                  <a:txBody>
                    <a:bodyPr/>
                    <a:lstStyle/>
                    <a:p>
                      <a:r>
                        <a:rPr kumimoji="0" lang="en-US" sz="2400" b="1" u="none" strike="noStrike" kern="1200" cap="none" spc="0" normalizeH="0" baseline="0" noProof="0" dirty="0">
                          <a:ln>
                            <a:noFill/>
                          </a:ln>
                          <a:solidFill>
                            <a:srgbClr val="4472C4">
                              <a:lumMod val="50000"/>
                            </a:srgbClr>
                          </a:solidFill>
                          <a:effectLst/>
                          <a:uLnTx/>
                          <a:uFillTx/>
                        </a:rPr>
                        <a:t>je </a:t>
                      </a:r>
                      <a:r>
                        <a:rPr kumimoji="0" lang="en-US" sz="2400" b="1" u="none" strike="noStrike" kern="1200" cap="none" spc="0" normalizeH="0" baseline="0" noProof="0" dirty="0" err="1">
                          <a:ln>
                            <a:noFill/>
                          </a:ln>
                          <a:solidFill>
                            <a:srgbClr val="4472C4">
                              <a:lumMod val="50000"/>
                            </a:srgbClr>
                          </a:solidFill>
                          <a:effectLst/>
                          <a:uLnTx/>
                          <a:uFillTx/>
                        </a:rPr>
                        <a:t>sais</a:t>
                      </a:r>
                      <a:r>
                        <a:rPr kumimoji="0" lang="en-US" sz="2400" b="1" u="none" strike="noStrike" kern="1200" cap="none" spc="0" normalizeH="0" baseline="0" noProof="0" dirty="0">
                          <a:ln>
                            <a:noFill/>
                          </a:ln>
                          <a:solidFill>
                            <a:srgbClr val="4472C4">
                              <a:lumMod val="50000"/>
                            </a:srgbClr>
                          </a:solidFill>
                          <a:effectLst/>
                          <a:uLnTx/>
                          <a:uFillTx/>
                        </a:rPr>
                        <a:t>	</a:t>
                      </a:r>
                      <a:endParaRPr lang="fr-FR" sz="2400" dirty="0"/>
                    </a:p>
                  </a:txBody>
                  <a:tcPr/>
                </a:tc>
                <a:tc>
                  <a:txBody>
                    <a:bodyPr/>
                    <a:lstStyle/>
                    <a:p>
                      <a:r>
                        <a:rPr kumimoji="0" lang="en-US" sz="2400" b="1" u="none" strike="noStrike" kern="1200" cap="none" spc="0" normalizeH="0" baseline="0" noProof="0" dirty="0">
                          <a:ln>
                            <a:noFill/>
                          </a:ln>
                          <a:solidFill>
                            <a:srgbClr val="4472C4">
                              <a:lumMod val="50000"/>
                            </a:srgbClr>
                          </a:solidFill>
                          <a:effectLst/>
                          <a:uLnTx/>
                          <a:uFillTx/>
                        </a:rPr>
                        <a:t>je </a:t>
                      </a:r>
                      <a:r>
                        <a:rPr lang="en-US" sz="2400" b="1" dirty="0" err="1">
                          <a:solidFill>
                            <a:srgbClr val="4472C4">
                              <a:lumMod val="50000"/>
                            </a:srgbClr>
                          </a:solidFill>
                        </a:rPr>
                        <a:t>peux</a:t>
                      </a:r>
                      <a:endParaRPr lang="fr-FR"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rPr>
                        <a:t>je </a:t>
                      </a:r>
                      <a:r>
                        <a:rPr lang="en-US" sz="2400" b="1" dirty="0" err="1">
                          <a:solidFill>
                            <a:srgbClr val="4472C4">
                              <a:lumMod val="50000"/>
                            </a:srgbClr>
                          </a:solidFill>
                        </a:rPr>
                        <a:t>veux</a:t>
                      </a:r>
                      <a:endParaRPr lang="fr-FR" sz="2400" dirty="0"/>
                    </a:p>
                  </a:txBody>
                  <a:tcPr/>
                </a:tc>
                <a:extLst>
                  <a:ext uri="{0D108BD9-81ED-4DB2-BD59-A6C34878D82A}">
                    <a16:rowId xmlns:a16="http://schemas.microsoft.com/office/drawing/2014/main" val="453924644"/>
                  </a:ext>
                </a:extLst>
              </a:tr>
              <a:tr h="370840">
                <a:tc>
                  <a:txBody>
                    <a:bodyPr/>
                    <a:lstStyle/>
                    <a:p>
                      <a:r>
                        <a:rPr kumimoji="0" lang="en-US" sz="2400" b="0" u="none" strike="noStrike" kern="1200" cap="none" spc="0" normalizeH="0" baseline="0" noProof="0" dirty="0">
                          <a:ln>
                            <a:noFill/>
                          </a:ln>
                          <a:solidFill>
                            <a:srgbClr val="4472C4">
                              <a:lumMod val="50000"/>
                            </a:srgbClr>
                          </a:solidFill>
                          <a:effectLst/>
                          <a:uLnTx/>
                          <a:uFillTx/>
                        </a:rPr>
                        <a:t>I </a:t>
                      </a:r>
                      <a:r>
                        <a:rPr lang="en-US" sz="2400" dirty="0">
                          <a:solidFill>
                            <a:srgbClr val="4472C4">
                              <a:lumMod val="50000"/>
                            </a:srgbClr>
                          </a:solidFill>
                        </a:rPr>
                        <a:t>must, have to	</a:t>
                      </a:r>
                      <a:endParaRPr lang="fr-FR" sz="2400" dirty="0"/>
                    </a:p>
                  </a:txBody>
                  <a:tcPr/>
                </a:tc>
                <a:tc>
                  <a:txBody>
                    <a:bodyPr/>
                    <a:lstStyle/>
                    <a:p>
                      <a:r>
                        <a:rPr kumimoji="0" lang="en-US" sz="2400" b="0" u="none" strike="noStrike" kern="1200" cap="none" spc="0" normalizeH="0" baseline="0" noProof="0" dirty="0">
                          <a:ln>
                            <a:noFill/>
                          </a:ln>
                          <a:solidFill>
                            <a:srgbClr val="4472C4">
                              <a:lumMod val="50000"/>
                            </a:srgbClr>
                          </a:solidFill>
                          <a:effectLst/>
                          <a:uLnTx/>
                          <a:uFillTx/>
                        </a:rPr>
                        <a:t>I know how</a:t>
                      </a:r>
                      <a:r>
                        <a:rPr kumimoji="0" lang="en-US" sz="2400" b="0" u="none" strike="noStrike" kern="1200" cap="none" spc="0" normalizeH="0" noProof="0" dirty="0">
                          <a:ln>
                            <a:noFill/>
                          </a:ln>
                          <a:solidFill>
                            <a:srgbClr val="4472C4">
                              <a:lumMod val="50000"/>
                            </a:srgbClr>
                          </a:solidFill>
                          <a:effectLst/>
                          <a:uLnTx/>
                          <a:uFillTx/>
                        </a:rPr>
                        <a:t> to</a:t>
                      </a:r>
                      <a:endParaRPr lang="fr-FR" sz="2400" dirty="0"/>
                    </a:p>
                  </a:txBody>
                  <a:tcPr/>
                </a:tc>
                <a:tc>
                  <a:txBody>
                    <a:bodyPr/>
                    <a:lstStyle/>
                    <a:p>
                      <a:r>
                        <a:rPr kumimoji="0" lang="en-US" sz="2400" b="0" u="none" strike="noStrike" kern="1200" cap="none" spc="0" normalizeH="0" baseline="0" noProof="0" dirty="0">
                          <a:ln>
                            <a:noFill/>
                          </a:ln>
                          <a:solidFill>
                            <a:srgbClr val="4472C4">
                              <a:lumMod val="50000"/>
                            </a:srgbClr>
                          </a:solidFill>
                          <a:effectLst/>
                          <a:uLnTx/>
                          <a:uFillTx/>
                        </a:rPr>
                        <a:t>I can,</a:t>
                      </a:r>
                      <a:r>
                        <a:rPr kumimoji="0" lang="en-US" sz="2400" b="0" u="none" strike="noStrike" kern="1200" cap="none" spc="0" normalizeH="0" noProof="0" dirty="0">
                          <a:ln>
                            <a:noFill/>
                          </a:ln>
                          <a:solidFill>
                            <a:srgbClr val="4472C4">
                              <a:lumMod val="50000"/>
                            </a:srgbClr>
                          </a:solidFill>
                          <a:effectLst/>
                          <a:uLnTx/>
                          <a:uFillTx/>
                        </a:rPr>
                        <a:t> </a:t>
                      </a:r>
                      <a:r>
                        <a:rPr kumimoji="0" lang="en-US" sz="2400" b="0" u="none" strike="noStrike" kern="1200" cap="none" spc="0" normalizeH="0" baseline="0" noProof="0" dirty="0">
                          <a:ln>
                            <a:noFill/>
                          </a:ln>
                          <a:solidFill>
                            <a:srgbClr val="4472C4">
                              <a:lumMod val="50000"/>
                            </a:srgbClr>
                          </a:solidFill>
                          <a:effectLst/>
                          <a:uLnTx/>
                          <a:uFillTx/>
                        </a:rPr>
                        <a:t>am </a:t>
                      </a:r>
                      <a:r>
                        <a:rPr lang="en-US" sz="2400" dirty="0">
                          <a:solidFill>
                            <a:srgbClr val="4472C4">
                              <a:lumMod val="50000"/>
                            </a:srgbClr>
                          </a:solidFill>
                        </a:rPr>
                        <a:t>able to</a:t>
                      </a:r>
                      <a:endParaRPr lang="fr-FR"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rPr>
                        <a:t>I want to</a:t>
                      </a:r>
                      <a:endParaRPr lang="fr-FR" sz="2400" dirty="0"/>
                    </a:p>
                  </a:txBody>
                  <a:tcPr/>
                </a:tc>
                <a:extLst>
                  <a:ext uri="{0D108BD9-81ED-4DB2-BD59-A6C34878D82A}">
                    <a16:rowId xmlns:a16="http://schemas.microsoft.com/office/drawing/2014/main" val="2546715238"/>
                  </a:ext>
                </a:extLst>
              </a:tr>
              <a:tr h="370840">
                <a:tc>
                  <a:txBody>
                    <a:bodyPr/>
                    <a:lstStyle/>
                    <a:p>
                      <a:r>
                        <a:rPr kumimoji="0" lang="en-US" sz="2400" b="1" u="none" strike="noStrike" kern="1200" cap="none" spc="0" normalizeH="0" baseline="0" noProof="0" dirty="0" err="1">
                          <a:ln>
                            <a:noFill/>
                          </a:ln>
                          <a:solidFill>
                            <a:srgbClr val="4472C4">
                              <a:lumMod val="50000"/>
                            </a:srgbClr>
                          </a:solidFill>
                          <a:effectLst/>
                          <a:uLnTx/>
                          <a:uFillTx/>
                        </a:rPr>
                        <a:t>tu</a:t>
                      </a:r>
                      <a:r>
                        <a:rPr kumimoji="0" lang="en-US" sz="2400" b="1" u="none" strike="noStrike" kern="1200" cap="none" spc="0" normalizeH="0" baseline="0" noProof="0" dirty="0">
                          <a:ln>
                            <a:noFill/>
                          </a:ln>
                          <a:solidFill>
                            <a:srgbClr val="4472C4">
                              <a:lumMod val="50000"/>
                            </a:srgbClr>
                          </a:solidFill>
                          <a:effectLst/>
                          <a:uLnTx/>
                          <a:uFillTx/>
                        </a:rPr>
                        <a:t> </a:t>
                      </a:r>
                      <a:r>
                        <a:rPr lang="en-US" sz="2400" b="1" dirty="0" err="1">
                          <a:solidFill>
                            <a:srgbClr val="4472C4">
                              <a:lumMod val="50000"/>
                            </a:srgbClr>
                          </a:solidFill>
                        </a:rPr>
                        <a:t>dois</a:t>
                      </a:r>
                      <a:endParaRPr lang="fr-FR" sz="2400" dirty="0"/>
                    </a:p>
                  </a:txBody>
                  <a:tcPr/>
                </a:tc>
                <a:tc>
                  <a:txBody>
                    <a:bodyPr/>
                    <a:lstStyle/>
                    <a:p>
                      <a:r>
                        <a:rPr kumimoji="0" lang="en-US" sz="2400" b="1" u="none" strike="noStrike" kern="1200" cap="none" spc="0" normalizeH="0" baseline="0" noProof="0" dirty="0" err="1">
                          <a:ln>
                            <a:noFill/>
                          </a:ln>
                          <a:solidFill>
                            <a:srgbClr val="4472C4">
                              <a:lumMod val="50000"/>
                            </a:srgbClr>
                          </a:solidFill>
                          <a:effectLst/>
                          <a:uLnTx/>
                          <a:uFillTx/>
                        </a:rPr>
                        <a:t>tu</a:t>
                      </a:r>
                      <a:r>
                        <a:rPr kumimoji="0" lang="en-US" sz="2400" b="1" u="none" strike="noStrike" kern="1200" cap="none" spc="0" normalizeH="0" baseline="0" noProof="0" dirty="0">
                          <a:ln>
                            <a:noFill/>
                          </a:ln>
                          <a:solidFill>
                            <a:srgbClr val="4472C4">
                              <a:lumMod val="50000"/>
                            </a:srgbClr>
                          </a:solidFill>
                          <a:effectLst/>
                          <a:uLnTx/>
                          <a:uFillTx/>
                        </a:rPr>
                        <a:t> </a:t>
                      </a:r>
                      <a:r>
                        <a:rPr kumimoji="0" lang="en-US" sz="2400" b="1" u="none" strike="noStrike" kern="1200" cap="none" spc="0" normalizeH="0" baseline="0" noProof="0" dirty="0" err="1">
                          <a:ln>
                            <a:noFill/>
                          </a:ln>
                          <a:solidFill>
                            <a:srgbClr val="4472C4">
                              <a:lumMod val="50000"/>
                            </a:srgbClr>
                          </a:solidFill>
                          <a:effectLst/>
                          <a:uLnTx/>
                          <a:uFillTx/>
                        </a:rPr>
                        <a:t>sais</a:t>
                      </a:r>
                      <a:endParaRPr lang="fr-FR" sz="2400" dirty="0"/>
                    </a:p>
                  </a:txBody>
                  <a:tcPr/>
                </a:tc>
                <a:tc>
                  <a:txBody>
                    <a:bodyPr/>
                    <a:lstStyle/>
                    <a:p>
                      <a:r>
                        <a:rPr kumimoji="0" lang="en-US" sz="2400" b="1" u="none" strike="noStrike" kern="1200" cap="none" spc="0" normalizeH="0" baseline="0" noProof="0" dirty="0" err="1">
                          <a:ln>
                            <a:noFill/>
                          </a:ln>
                          <a:solidFill>
                            <a:srgbClr val="4472C4">
                              <a:lumMod val="50000"/>
                            </a:srgbClr>
                          </a:solidFill>
                          <a:effectLst/>
                          <a:uLnTx/>
                          <a:uFillTx/>
                        </a:rPr>
                        <a:t>tu</a:t>
                      </a:r>
                      <a:r>
                        <a:rPr kumimoji="0" lang="en-US" sz="2400" b="1" u="none" strike="noStrike" kern="1200" cap="none" spc="0" normalizeH="0" baseline="0" noProof="0" dirty="0">
                          <a:ln>
                            <a:noFill/>
                          </a:ln>
                          <a:solidFill>
                            <a:srgbClr val="4472C4">
                              <a:lumMod val="50000"/>
                            </a:srgbClr>
                          </a:solidFill>
                          <a:effectLst/>
                          <a:uLnTx/>
                          <a:uFillTx/>
                        </a:rPr>
                        <a:t> </a:t>
                      </a:r>
                      <a:r>
                        <a:rPr lang="en-US" sz="2400" b="1" dirty="0" err="1">
                          <a:solidFill>
                            <a:srgbClr val="4472C4">
                              <a:lumMod val="50000"/>
                            </a:srgbClr>
                          </a:solidFill>
                        </a:rPr>
                        <a:t>peux</a:t>
                      </a:r>
                      <a:endParaRPr lang="fr-FR"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rPr>
                        <a:t>tu</a:t>
                      </a:r>
                      <a:r>
                        <a:rPr lang="en-US" sz="2400" b="1" dirty="0">
                          <a:solidFill>
                            <a:srgbClr val="4472C4">
                              <a:lumMod val="50000"/>
                            </a:srgbClr>
                          </a:solidFill>
                        </a:rPr>
                        <a:t> </a:t>
                      </a:r>
                      <a:r>
                        <a:rPr lang="en-US" sz="2400" b="1" dirty="0" err="1">
                          <a:solidFill>
                            <a:srgbClr val="4472C4">
                              <a:lumMod val="50000"/>
                            </a:srgbClr>
                          </a:solidFill>
                        </a:rPr>
                        <a:t>veux</a:t>
                      </a:r>
                      <a:endParaRPr lang="fr-FR" sz="2400" dirty="0"/>
                    </a:p>
                  </a:txBody>
                  <a:tcPr/>
                </a:tc>
                <a:extLst>
                  <a:ext uri="{0D108BD9-81ED-4DB2-BD59-A6C34878D82A}">
                    <a16:rowId xmlns:a16="http://schemas.microsoft.com/office/drawing/2014/main" val="964490856"/>
                  </a:ext>
                </a:extLst>
              </a:tr>
              <a:tr h="370840">
                <a:tc>
                  <a:txBody>
                    <a:bodyPr/>
                    <a:lstStyle/>
                    <a:p>
                      <a:r>
                        <a:rPr kumimoji="0" lang="en-US" sz="2400" b="0" u="none" strike="noStrike" kern="1200" cap="none" spc="0" normalizeH="0" baseline="0" noProof="0" dirty="0">
                          <a:ln>
                            <a:noFill/>
                          </a:ln>
                          <a:solidFill>
                            <a:srgbClr val="4472C4">
                              <a:lumMod val="50000"/>
                            </a:srgbClr>
                          </a:solidFill>
                          <a:effectLst/>
                          <a:uLnTx/>
                          <a:uFillTx/>
                        </a:rPr>
                        <a:t>you </a:t>
                      </a:r>
                      <a:r>
                        <a:rPr lang="en-US" sz="2400" dirty="0">
                          <a:solidFill>
                            <a:srgbClr val="4472C4">
                              <a:lumMod val="50000"/>
                            </a:srgbClr>
                          </a:solidFill>
                        </a:rPr>
                        <a:t>must, have to</a:t>
                      </a:r>
                      <a:endParaRPr lang="fr-FR" sz="2400" dirty="0"/>
                    </a:p>
                  </a:txBody>
                  <a:tcPr/>
                </a:tc>
                <a:tc>
                  <a:txBody>
                    <a:bodyPr/>
                    <a:lstStyle/>
                    <a:p>
                      <a:r>
                        <a:rPr kumimoji="0" lang="en-US" sz="2400" b="0" u="none" strike="noStrike" kern="1200" cap="none" spc="0" normalizeH="0" baseline="0" noProof="0" dirty="0">
                          <a:ln>
                            <a:noFill/>
                          </a:ln>
                          <a:solidFill>
                            <a:srgbClr val="4472C4">
                              <a:lumMod val="50000"/>
                            </a:srgbClr>
                          </a:solidFill>
                          <a:effectLst/>
                          <a:uLnTx/>
                          <a:uFillTx/>
                        </a:rPr>
                        <a:t>you know how to</a:t>
                      </a:r>
                      <a:endParaRPr lang="fr-FR" sz="2400" dirty="0"/>
                    </a:p>
                  </a:txBody>
                  <a:tcPr/>
                </a:tc>
                <a:tc>
                  <a:txBody>
                    <a:bodyPr/>
                    <a:lstStyle/>
                    <a:p>
                      <a:r>
                        <a:rPr kumimoji="0" lang="en-US" sz="2400" b="0" u="none" strike="noStrike" kern="1200" cap="none" spc="0" normalizeH="0" baseline="0" noProof="0" dirty="0">
                          <a:ln>
                            <a:noFill/>
                          </a:ln>
                          <a:solidFill>
                            <a:srgbClr val="4472C4">
                              <a:lumMod val="50000"/>
                            </a:srgbClr>
                          </a:solidFill>
                          <a:effectLst/>
                          <a:uLnTx/>
                          <a:uFillTx/>
                        </a:rPr>
                        <a:t>you can,</a:t>
                      </a:r>
                    </a:p>
                    <a:p>
                      <a:r>
                        <a:rPr kumimoji="0" lang="en-US" sz="2400" b="0" u="none" strike="noStrike" kern="1200" cap="none" spc="0" normalizeH="0" baseline="0" noProof="0" dirty="0">
                          <a:ln>
                            <a:noFill/>
                          </a:ln>
                          <a:solidFill>
                            <a:srgbClr val="4472C4">
                              <a:lumMod val="50000"/>
                            </a:srgbClr>
                          </a:solidFill>
                          <a:effectLst/>
                          <a:uLnTx/>
                          <a:uFillTx/>
                        </a:rPr>
                        <a:t>are able 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4472C4">
                              <a:lumMod val="50000"/>
                            </a:srgbClr>
                          </a:solidFill>
                          <a:effectLst/>
                          <a:uLnTx/>
                          <a:uFillTx/>
                        </a:rPr>
                        <a:t>you</a:t>
                      </a:r>
                      <a:r>
                        <a:rPr kumimoji="0" lang="en-US" sz="2400" b="0" u="none" strike="noStrike" kern="1200" cap="none" spc="0" normalizeH="0" noProof="0" dirty="0">
                          <a:ln>
                            <a:noFill/>
                          </a:ln>
                          <a:solidFill>
                            <a:srgbClr val="4472C4">
                              <a:lumMod val="50000"/>
                            </a:srgbClr>
                          </a:solidFill>
                          <a:effectLst/>
                          <a:uLnTx/>
                          <a:uFillTx/>
                        </a:rPr>
                        <a:t> want to</a:t>
                      </a:r>
                      <a:endParaRPr lang="fr-FR" sz="2400" dirty="0"/>
                    </a:p>
                  </a:txBody>
                  <a:tcPr/>
                </a:tc>
                <a:extLst>
                  <a:ext uri="{0D108BD9-81ED-4DB2-BD59-A6C34878D82A}">
                    <a16:rowId xmlns:a16="http://schemas.microsoft.com/office/drawing/2014/main" val="1476034006"/>
                  </a:ext>
                </a:extLst>
              </a:tr>
              <a:tr h="185983">
                <a:tc>
                  <a:txBody>
                    <a:bodyPr/>
                    <a:lstStyle/>
                    <a:p>
                      <a:r>
                        <a:rPr kumimoji="0" lang="en-US" sz="2400" b="1" u="none" strike="noStrike" kern="1200" cap="none" spc="0" normalizeH="0" baseline="0" noProof="0" dirty="0">
                          <a:ln>
                            <a:noFill/>
                          </a:ln>
                          <a:solidFill>
                            <a:srgbClr val="4472C4">
                              <a:lumMod val="50000"/>
                            </a:srgbClr>
                          </a:solidFill>
                          <a:effectLst/>
                          <a:uLnTx/>
                          <a:uFillTx/>
                        </a:rPr>
                        <a:t>il/</a:t>
                      </a:r>
                      <a:r>
                        <a:rPr kumimoji="0" lang="en-US" sz="2400" b="1" u="none" strike="noStrike" kern="1200" cap="none" spc="0" normalizeH="0" baseline="0" noProof="0" dirty="0" err="1">
                          <a:ln>
                            <a:noFill/>
                          </a:ln>
                          <a:solidFill>
                            <a:srgbClr val="4472C4">
                              <a:lumMod val="50000"/>
                            </a:srgbClr>
                          </a:solidFill>
                          <a:effectLst/>
                          <a:uLnTx/>
                          <a:uFillTx/>
                        </a:rPr>
                        <a:t>elle</a:t>
                      </a:r>
                      <a:r>
                        <a:rPr kumimoji="0" lang="en-US" sz="2400" b="1" u="none" strike="noStrike" kern="1200" cap="none" spc="0" normalizeH="0" baseline="0" noProof="0" dirty="0">
                          <a:ln>
                            <a:noFill/>
                          </a:ln>
                          <a:solidFill>
                            <a:srgbClr val="4472C4">
                              <a:lumMod val="50000"/>
                            </a:srgbClr>
                          </a:solidFill>
                          <a:effectLst/>
                          <a:uLnTx/>
                          <a:uFillTx/>
                        </a:rPr>
                        <a:t> </a:t>
                      </a:r>
                      <a:r>
                        <a:rPr lang="en-US" sz="2400" b="1" dirty="0">
                          <a:solidFill>
                            <a:srgbClr val="4472C4">
                              <a:lumMod val="50000"/>
                            </a:srgbClr>
                          </a:solidFill>
                        </a:rPr>
                        <a:t>doi</a:t>
                      </a:r>
                      <a:r>
                        <a:rPr lang="en-US" sz="2400" b="1" dirty="0">
                          <a:solidFill>
                            <a:srgbClr val="EE6000"/>
                          </a:solidFill>
                        </a:rPr>
                        <a:t>t</a:t>
                      </a:r>
                      <a:endParaRPr lang="fr-FR" sz="2400" dirty="0">
                        <a:solidFill>
                          <a:srgbClr val="EE6000"/>
                        </a:solidFill>
                      </a:endParaRPr>
                    </a:p>
                  </a:txBody>
                  <a:tcPr/>
                </a:tc>
                <a:tc>
                  <a:txBody>
                    <a:bodyPr/>
                    <a:lstStyle/>
                    <a:p>
                      <a:r>
                        <a:rPr kumimoji="0" lang="en-US" sz="2400" b="1" u="none" strike="noStrike" kern="1200" cap="none" spc="0" normalizeH="0" baseline="0" noProof="0" dirty="0">
                          <a:ln>
                            <a:noFill/>
                          </a:ln>
                          <a:solidFill>
                            <a:srgbClr val="4472C4">
                              <a:lumMod val="50000"/>
                            </a:srgbClr>
                          </a:solidFill>
                          <a:effectLst/>
                          <a:uLnTx/>
                          <a:uFillTx/>
                        </a:rPr>
                        <a:t>il/</a:t>
                      </a:r>
                      <a:r>
                        <a:rPr kumimoji="0" lang="en-US" sz="2400" b="1" u="none" strike="noStrike" kern="1200" cap="none" spc="0" normalizeH="0" baseline="0" noProof="0" dirty="0" err="1">
                          <a:ln>
                            <a:noFill/>
                          </a:ln>
                          <a:solidFill>
                            <a:srgbClr val="4472C4">
                              <a:lumMod val="50000"/>
                            </a:srgbClr>
                          </a:solidFill>
                          <a:effectLst/>
                          <a:uLnTx/>
                          <a:uFillTx/>
                        </a:rPr>
                        <a:t>elle</a:t>
                      </a:r>
                      <a:r>
                        <a:rPr kumimoji="0" lang="en-US" sz="2400" b="1" u="none" strike="noStrike" kern="1200" cap="none" spc="0" normalizeH="0" baseline="0" noProof="0" dirty="0">
                          <a:ln>
                            <a:noFill/>
                          </a:ln>
                          <a:solidFill>
                            <a:srgbClr val="4472C4">
                              <a:lumMod val="50000"/>
                            </a:srgbClr>
                          </a:solidFill>
                          <a:effectLst/>
                          <a:uLnTx/>
                          <a:uFillTx/>
                        </a:rPr>
                        <a:t> </a:t>
                      </a:r>
                      <a:r>
                        <a:rPr kumimoji="0" lang="en-US" sz="2400" b="1" u="none" strike="noStrike" kern="1200" cap="none" spc="0" normalizeH="0" baseline="0" noProof="0" dirty="0" err="1">
                          <a:ln>
                            <a:noFill/>
                          </a:ln>
                          <a:solidFill>
                            <a:srgbClr val="4472C4">
                              <a:lumMod val="50000"/>
                            </a:srgbClr>
                          </a:solidFill>
                          <a:effectLst/>
                          <a:uLnTx/>
                          <a:uFillTx/>
                        </a:rPr>
                        <a:t>sa</a:t>
                      </a:r>
                      <a:r>
                        <a:rPr lang="en-US" sz="2400" b="1" dirty="0">
                          <a:solidFill>
                            <a:srgbClr val="4472C4">
                              <a:lumMod val="50000"/>
                            </a:srgbClr>
                          </a:solidFill>
                        </a:rPr>
                        <a:t>i</a:t>
                      </a:r>
                      <a:r>
                        <a:rPr lang="en-US" sz="2400" b="1" dirty="0">
                          <a:solidFill>
                            <a:srgbClr val="EE6000"/>
                          </a:solidFill>
                        </a:rPr>
                        <a:t>t</a:t>
                      </a:r>
                      <a:endParaRPr lang="fr-FR" sz="2400" dirty="0">
                        <a:solidFill>
                          <a:srgbClr val="EE6000"/>
                        </a:solidFill>
                      </a:endParaRPr>
                    </a:p>
                  </a:txBody>
                  <a:tcPr/>
                </a:tc>
                <a:tc>
                  <a:txBody>
                    <a:bodyPr/>
                    <a:lstStyle/>
                    <a:p>
                      <a:r>
                        <a:rPr kumimoji="0" lang="en-US" sz="2400" b="1" u="none" strike="noStrike" kern="1200" cap="none" spc="0" normalizeH="0" baseline="0" noProof="0" dirty="0">
                          <a:ln>
                            <a:noFill/>
                          </a:ln>
                          <a:solidFill>
                            <a:srgbClr val="4472C4">
                              <a:lumMod val="50000"/>
                            </a:srgbClr>
                          </a:solidFill>
                          <a:effectLst/>
                          <a:uLnTx/>
                          <a:uFillTx/>
                        </a:rPr>
                        <a:t>il/</a:t>
                      </a:r>
                      <a:r>
                        <a:rPr kumimoji="0" lang="en-US" sz="2400" b="1" u="none" strike="noStrike" kern="1200" cap="none" spc="0" normalizeH="0" baseline="0" noProof="0" dirty="0" err="1">
                          <a:ln>
                            <a:noFill/>
                          </a:ln>
                          <a:solidFill>
                            <a:srgbClr val="4472C4">
                              <a:lumMod val="50000"/>
                            </a:srgbClr>
                          </a:solidFill>
                          <a:effectLst/>
                          <a:uLnTx/>
                          <a:uFillTx/>
                        </a:rPr>
                        <a:t>elle</a:t>
                      </a:r>
                      <a:r>
                        <a:rPr kumimoji="0" lang="en-US" sz="2400" b="1" u="none" strike="noStrike" kern="1200" cap="none" spc="0" normalizeH="0" baseline="0" noProof="0" dirty="0">
                          <a:ln>
                            <a:noFill/>
                          </a:ln>
                          <a:solidFill>
                            <a:srgbClr val="4472C4">
                              <a:lumMod val="50000"/>
                            </a:srgbClr>
                          </a:solidFill>
                          <a:effectLst/>
                          <a:uLnTx/>
                          <a:uFillTx/>
                        </a:rPr>
                        <a:t> </a:t>
                      </a:r>
                      <a:r>
                        <a:rPr kumimoji="0" lang="en-US" sz="2400" b="1" u="none" strike="noStrike" kern="1200" cap="none" spc="0" normalizeH="0" baseline="0" noProof="0" dirty="0" err="1">
                          <a:ln>
                            <a:noFill/>
                          </a:ln>
                          <a:solidFill>
                            <a:srgbClr val="4472C4">
                              <a:lumMod val="50000"/>
                            </a:srgbClr>
                          </a:solidFill>
                          <a:effectLst/>
                          <a:uLnTx/>
                          <a:uFillTx/>
                        </a:rPr>
                        <a:t>peu</a:t>
                      </a:r>
                      <a:r>
                        <a:rPr kumimoji="0" lang="en-US" sz="2400" b="1" u="none" strike="noStrike" kern="1200" cap="none" spc="0" normalizeH="0" baseline="0" noProof="0" dirty="0" err="1">
                          <a:ln>
                            <a:noFill/>
                          </a:ln>
                          <a:solidFill>
                            <a:srgbClr val="EE6000"/>
                          </a:solidFill>
                          <a:effectLst/>
                          <a:uLnTx/>
                          <a:uFillTx/>
                        </a:rPr>
                        <a:t>t</a:t>
                      </a:r>
                      <a:endParaRPr lang="fr-FR" sz="2400" dirty="0">
                        <a:solidFill>
                          <a:srgbClr val="EE6000"/>
                        </a:solidFill>
                      </a:endParaRPr>
                    </a:p>
                  </a:txBody>
                  <a:tcPr/>
                </a:tc>
                <a:tc>
                  <a:txBody>
                    <a:bodyPr/>
                    <a:lstStyle/>
                    <a:p>
                      <a:r>
                        <a:rPr kumimoji="0" lang="en-US" sz="2400" b="1" u="none" strike="noStrike" kern="1200" cap="none" spc="0" normalizeH="0" baseline="0" noProof="0" dirty="0">
                          <a:ln>
                            <a:noFill/>
                          </a:ln>
                          <a:solidFill>
                            <a:srgbClr val="4472C4">
                              <a:lumMod val="50000"/>
                            </a:srgbClr>
                          </a:solidFill>
                          <a:effectLst/>
                          <a:uLnTx/>
                          <a:uFillTx/>
                        </a:rPr>
                        <a:t>il/</a:t>
                      </a:r>
                      <a:r>
                        <a:rPr kumimoji="0" lang="en-US" sz="2400" b="1" u="none" strike="noStrike" kern="1200" cap="none" spc="0" normalizeH="0" baseline="0" noProof="0" dirty="0" err="1">
                          <a:ln>
                            <a:noFill/>
                          </a:ln>
                          <a:solidFill>
                            <a:srgbClr val="4472C4">
                              <a:lumMod val="50000"/>
                            </a:srgbClr>
                          </a:solidFill>
                          <a:effectLst/>
                          <a:uLnTx/>
                          <a:uFillTx/>
                        </a:rPr>
                        <a:t>elle</a:t>
                      </a:r>
                      <a:r>
                        <a:rPr kumimoji="0" lang="en-US" sz="2400" b="1" u="none" strike="noStrike" kern="1200" cap="none" spc="0" normalizeH="0" baseline="0" noProof="0" dirty="0">
                          <a:ln>
                            <a:noFill/>
                          </a:ln>
                          <a:solidFill>
                            <a:srgbClr val="4472C4">
                              <a:lumMod val="50000"/>
                            </a:srgbClr>
                          </a:solidFill>
                          <a:effectLst/>
                          <a:uLnTx/>
                          <a:uFillTx/>
                        </a:rPr>
                        <a:t> </a:t>
                      </a:r>
                      <a:r>
                        <a:rPr kumimoji="0" lang="en-US" sz="2400" b="1" u="none" strike="noStrike" kern="1200" cap="none" spc="0" normalizeH="0" baseline="0" noProof="0" dirty="0" err="1">
                          <a:ln>
                            <a:noFill/>
                          </a:ln>
                          <a:solidFill>
                            <a:srgbClr val="4472C4">
                              <a:lumMod val="50000"/>
                            </a:srgbClr>
                          </a:solidFill>
                          <a:effectLst/>
                          <a:uLnTx/>
                          <a:uFillTx/>
                        </a:rPr>
                        <a:t>veu</a:t>
                      </a:r>
                      <a:r>
                        <a:rPr kumimoji="0" lang="en-US" sz="2400" b="1" u="none" strike="noStrike" kern="1200" cap="none" spc="0" normalizeH="0" baseline="0" noProof="0" dirty="0" err="1">
                          <a:ln>
                            <a:noFill/>
                          </a:ln>
                          <a:solidFill>
                            <a:srgbClr val="EE6000"/>
                          </a:solidFill>
                          <a:effectLst/>
                          <a:uLnTx/>
                          <a:uFillTx/>
                        </a:rPr>
                        <a:t>t</a:t>
                      </a:r>
                      <a:endParaRPr lang="fr-FR" sz="2400" dirty="0">
                        <a:solidFill>
                          <a:srgbClr val="EE6000"/>
                        </a:solidFill>
                      </a:endParaRPr>
                    </a:p>
                  </a:txBody>
                  <a:tcPr/>
                </a:tc>
                <a:extLst>
                  <a:ext uri="{0D108BD9-81ED-4DB2-BD59-A6C34878D82A}">
                    <a16:rowId xmlns:a16="http://schemas.microsoft.com/office/drawing/2014/main" val="3933981315"/>
                  </a:ext>
                </a:extLst>
              </a:tr>
              <a:tr h="370840">
                <a:tc>
                  <a:txBody>
                    <a:bodyPr/>
                    <a:lstStyle/>
                    <a:p>
                      <a:r>
                        <a:rPr kumimoji="0" lang="en-US" sz="2400" b="0" u="none" strike="noStrike" kern="1200" cap="none" spc="0" normalizeH="0" baseline="0" noProof="0" dirty="0">
                          <a:ln>
                            <a:noFill/>
                          </a:ln>
                          <a:solidFill>
                            <a:srgbClr val="4472C4">
                              <a:lumMod val="50000"/>
                            </a:srgbClr>
                          </a:solidFill>
                          <a:effectLst/>
                          <a:uLnTx/>
                          <a:uFillTx/>
                        </a:rPr>
                        <a:t>s/he </a:t>
                      </a:r>
                      <a:r>
                        <a:rPr lang="en-US" sz="2400" dirty="0">
                          <a:solidFill>
                            <a:srgbClr val="4472C4">
                              <a:lumMod val="50000"/>
                            </a:srgbClr>
                          </a:solidFill>
                        </a:rPr>
                        <a:t>must, </a:t>
                      </a:r>
                      <a:br>
                        <a:rPr lang="en-US" sz="2400" dirty="0">
                          <a:solidFill>
                            <a:srgbClr val="4472C4">
                              <a:lumMod val="50000"/>
                            </a:srgbClr>
                          </a:solidFill>
                        </a:rPr>
                      </a:br>
                      <a:r>
                        <a:rPr lang="en-US" sz="2400" dirty="0">
                          <a:solidFill>
                            <a:srgbClr val="4472C4">
                              <a:lumMod val="50000"/>
                            </a:srgbClr>
                          </a:solidFill>
                        </a:rPr>
                        <a:t>has to</a:t>
                      </a:r>
                      <a:endParaRPr lang="fr-FR" sz="2400" dirty="0"/>
                    </a:p>
                  </a:txBody>
                  <a:tcPr/>
                </a:tc>
                <a:tc>
                  <a:txBody>
                    <a:bodyPr/>
                    <a:lstStyle/>
                    <a:p>
                      <a:r>
                        <a:rPr kumimoji="0" lang="en-US" sz="2400" b="0" u="none" strike="noStrike" kern="1200" cap="none" spc="0" normalizeH="0" baseline="0" noProof="0" dirty="0">
                          <a:ln>
                            <a:noFill/>
                          </a:ln>
                          <a:solidFill>
                            <a:srgbClr val="4472C4">
                              <a:lumMod val="50000"/>
                            </a:srgbClr>
                          </a:solidFill>
                          <a:effectLst/>
                          <a:uLnTx/>
                          <a:uFillTx/>
                        </a:rPr>
                        <a:t>s/he </a:t>
                      </a:r>
                      <a:r>
                        <a:rPr lang="en-US" sz="2400" dirty="0">
                          <a:solidFill>
                            <a:srgbClr val="4472C4">
                              <a:lumMod val="50000"/>
                            </a:srgbClr>
                          </a:solidFill>
                        </a:rPr>
                        <a:t>knows how to</a:t>
                      </a:r>
                      <a:endParaRPr lang="fr-FR" sz="2400" dirty="0"/>
                    </a:p>
                  </a:txBody>
                  <a:tcPr/>
                </a:tc>
                <a:tc>
                  <a:txBody>
                    <a:bodyPr/>
                    <a:lstStyle/>
                    <a:p>
                      <a:r>
                        <a:rPr kumimoji="0" lang="en-US" sz="2400" b="0" u="none" strike="noStrike" kern="1200" cap="none" spc="0" normalizeH="0" baseline="0" noProof="0" dirty="0">
                          <a:ln>
                            <a:noFill/>
                          </a:ln>
                          <a:solidFill>
                            <a:srgbClr val="4472C4">
                              <a:lumMod val="50000"/>
                            </a:srgbClr>
                          </a:solidFill>
                          <a:effectLst/>
                          <a:uLnTx/>
                          <a:uFillTx/>
                        </a:rPr>
                        <a:t>s/he </a:t>
                      </a:r>
                      <a:r>
                        <a:rPr lang="en-US" sz="2400" dirty="0">
                          <a:solidFill>
                            <a:srgbClr val="4472C4">
                              <a:lumMod val="50000"/>
                            </a:srgbClr>
                          </a:solidFill>
                        </a:rPr>
                        <a:t>can,</a:t>
                      </a:r>
                      <a:br>
                        <a:rPr lang="en-US" sz="2400" dirty="0">
                          <a:solidFill>
                            <a:srgbClr val="4472C4">
                              <a:lumMod val="50000"/>
                            </a:srgbClr>
                          </a:solidFill>
                        </a:rPr>
                      </a:br>
                      <a:r>
                        <a:rPr lang="en-US" sz="2400" dirty="0">
                          <a:solidFill>
                            <a:srgbClr val="4472C4">
                              <a:lumMod val="50000"/>
                            </a:srgbClr>
                          </a:solidFill>
                        </a:rPr>
                        <a:t>is able to</a:t>
                      </a:r>
                      <a:endParaRPr lang="fr-FR" sz="2400" dirty="0"/>
                    </a:p>
                  </a:txBody>
                  <a:tcPr/>
                </a:tc>
                <a:tc>
                  <a:txBody>
                    <a:bodyPr/>
                    <a:lstStyle/>
                    <a:p>
                      <a:r>
                        <a:rPr kumimoji="0" lang="en-US" sz="2400" b="0" u="none" strike="noStrike" kern="1200" cap="none" spc="0" normalizeH="0" baseline="0" noProof="0" dirty="0">
                          <a:ln>
                            <a:noFill/>
                          </a:ln>
                          <a:solidFill>
                            <a:srgbClr val="4472C4">
                              <a:lumMod val="50000"/>
                            </a:srgbClr>
                          </a:solidFill>
                          <a:effectLst/>
                          <a:uLnTx/>
                          <a:uFillTx/>
                        </a:rPr>
                        <a:t>s/he </a:t>
                      </a:r>
                      <a:r>
                        <a:rPr lang="en-US" sz="2400" dirty="0">
                          <a:solidFill>
                            <a:srgbClr val="4472C4">
                              <a:lumMod val="50000"/>
                            </a:srgbClr>
                          </a:solidFill>
                        </a:rPr>
                        <a:t>wants to</a:t>
                      </a:r>
                      <a:endParaRPr lang="fr-FR" sz="2400" dirty="0"/>
                    </a:p>
                  </a:txBody>
                  <a:tcPr/>
                </a:tc>
                <a:extLst>
                  <a:ext uri="{0D108BD9-81ED-4DB2-BD59-A6C34878D82A}">
                    <a16:rowId xmlns:a16="http://schemas.microsoft.com/office/drawing/2014/main" val="4200055453"/>
                  </a:ext>
                </a:extLst>
              </a:tr>
            </a:tbl>
          </a:graphicData>
        </a:graphic>
      </p:graphicFrame>
      <p:sp>
        <p:nvSpPr>
          <p:cNvPr id="6" name="TextBox 5">
            <a:extLst>
              <a:ext uri="{FF2B5EF4-FFF2-40B4-BE49-F238E27FC236}">
                <a16:creationId xmlns:a16="http://schemas.microsoft.com/office/drawing/2014/main" id="{14F55C5B-6E69-D74E-9BE5-8088EB3228DB}"/>
              </a:ext>
            </a:extLst>
          </p:cNvPr>
          <p:cNvSpPr txBox="1"/>
          <p:nvPr/>
        </p:nvSpPr>
        <p:spPr>
          <a:xfrm>
            <a:off x="180000" y="1163992"/>
            <a:ext cx="12012000" cy="3662541"/>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rPr>
              <a:t>You already know the </a:t>
            </a:r>
            <a:r>
              <a:rPr kumimoji="0" lang="en-US" sz="2400" b="0" i="1" u="none" strike="noStrike" kern="1200" cap="none" spc="0" normalizeH="0" baseline="0" noProof="0" dirty="0">
                <a:ln>
                  <a:noFill/>
                </a:ln>
                <a:solidFill>
                  <a:srgbClr val="002060"/>
                </a:solidFill>
                <a:effectLst/>
                <a:uLnTx/>
                <a:uFillTx/>
                <a:latin typeface="Century Gothic" panose="020F0302020204030204"/>
              </a:rPr>
              <a:t>je</a:t>
            </a:r>
            <a:r>
              <a:rPr lang="en-US" sz="2400" dirty="0">
                <a:solidFill>
                  <a:srgbClr val="002060"/>
                </a:solidFill>
                <a:latin typeface="Century Gothic" panose="020F0302020204030204"/>
              </a:rPr>
              <a:t>, </a:t>
            </a:r>
            <a:r>
              <a:rPr kumimoji="0" lang="en-US" sz="2400" b="0" i="1" u="none" strike="noStrike" kern="1200" cap="none" spc="0" normalizeH="0" baseline="0" noProof="0" dirty="0" err="1">
                <a:ln>
                  <a:noFill/>
                </a:ln>
                <a:solidFill>
                  <a:srgbClr val="002060"/>
                </a:solidFill>
                <a:effectLst/>
                <a:uLnTx/>
                <a:uFillTx/>
                <a:latin typeface="Century Gothic" panose="020F0302020204030204"/>
              </a:rPr>
              <a:t>tu</a:t>
            </a:r>
            <a:r>
              <a:rPr kumimoji="0" lang="en-US" sz="2400" b="0" i="1" u="none" strike="noStrike" kern="1200" cap="none" spc="0" normalizeH="0" baseline="0" noProof="0" dirty="0">
                <a:ln>
                  <a:noFill/>
                </a:ln>
                <a:solidFill>
                  <a:srgbClr val="002060"/>
                </a:solidFill>
                <a:effectLst/>
                <a:uLnTx/>
                <a:uFillTx/>
                <a:latin typeface="Century Gothic" panose="020F0302020204030204"/>
              </a:rPr>
              <a:t> </a:t>
            </a:r>
            <a:r>
              <a:rPr kumimoji="0" lang="en-US" sz="2400" b="0" u="none" strike="noStrike" kern="1200" cap="none" spc="0" normalizeH="0" baseline="0" noProof="0" dirty="0">
                <a:ln>
                  <a:noFill/>
                </a:ln>
                <a:solidFill>
                  <a:srgbClr val="002060"/>
                </a:solidFill>
                <a:effectLst/>
                <a:uLnTx/>
                <a:uFillTx/>
                <a:latin typeface="Century Gothic" panose="020F0302020204030204"/>
              </a:rPr>
              <a:t>and </a:t>
            </a:r>
            <a:r>
              <a:rPr kumimoji="0" lang="en-US" sz="2400" b="0" i="1" u="none" strike="noStrike" kern="1200" cap="none" spc="0" normalizeH="0" baseline="0" noProof="0" dirty="0">
                <a:ln>
                  <a:noFill/>
                </a:ln>
                <a:solidFill>
                  <a:srgbClr val="002060"/>
                </a:solidFill>
                <a:effectLst/>
                <a:uLnTx/>
                <a:uFillTx/>
                <a:latin typeface="Century Gothic" panose="020F0302020204030204"/>
              </a:rPr>
              <a:t>il/</a:t>
            </a:r>
            <a:r>
              <a:rPr kumimoji="0" lang="en-US" sz="2400" b="0" i="1" u="none" strike="noStrike" kern="1200" cap="none" spc="0" normalizeH="0" baseline="0" noProof="0" dirty="0" err="1">
                <a:ln>
                  <a:noFill/>
                </a:ln>
                <a:solidFill>
                  <a:srgbClr val="002060"/>
                </a:solidFill>
                <a:effectLst/>
                <a:uLnTx/>
                <a:uFillTx/>
                <a:latin typeface="Century Gothic" panose="020F0302020204030204"/>
              </a:rPr>
              <a:t>elle</a:t>
            </a:r>
            <a:r>
              <a:rPr kumimoji="0" lang="en-US" sz="2400" b="0" i="1" u="none" strike="noStrike" kern="1200" cap="none" spc="0" normalizeH="0" baseline="0" noProof="0" dirty="0">
                <a:ln>
                  <a:noFill/>
                </a:ln>
                <a:solidFill>
                  <a:srgbClr val="002060"/>
                </a:solidFill>
                <a:effectLst/>
                <a:uLnTx/>
                <a:uFillTx/>
                <a:latin typeface="Century Gothic" panose="020F0302020204030204"/>
              </a:rPr>
              <a:t> </a:t>
            </a:r>
            <a:r>
              <a:rPr kumimoji="0" lang="en-US" sz="2400" b="0" i="0" u="none" strike="noStrike" kern="1200" cap="none" spc="0" normalizeH="0" baseline="0" noProof="0" dirty="0">
                <a:ln>
                  <a:noFill/>
                </a:ln>
                <a:solidFill>
                  <a:srgbClr val="002060"/>
                </a:solidFill>
                <a:effectLst/>
                <a:uLnTx/>
                <a:uFillTx/>
                <a:latin typeface="Century Gothic" panose="020F0302020204030204"/>
              </a:rPr>
              <a:t>forms of the </a:t>
            </a:r>
            <a:r>
              <a:rPr lang="en-US" sz="2400" dirty="0">
                <a:solidFill>
                  <a:srgbClr val="002060"/>
                </a:solidFill>
                <a:latin typeface="Century Gothic" panose="020F0302020204030204"/>
              </a:rPr>
              <a:t>modal</a:t>
            </a:r>
            <a:r>
              <a:rPr kumimoji="0" lang="en-US" sz="2400" b="0" i="0" u="none" strike="noStrike" kern="1200" cap="none" spc="0" normalizeH="0" baseline="0" noProof="0" dirty="0">
                <a:ln>
                  <a:noFill/>
                </a:ln>
                <a:solidFill>
                  <a:srgbClr val="002060"/>
                </a:solidFill>
                <a:effectLst/>
                <a:uLnTx/>
                <a:uFillTx/>
                <a:latin typeface="Century Gothic" panose="020F0302020204030204"/>
              </a:rPr>
              <a:t> verbs </a:t>
            </a:r>
            <a:r>
              <a:rPr lang="en-US" sz="2400" b="1" dirty="0">
                <a:solidFill>
                  <a:srgbClr val="002060"/>
                </a:solidFill>
                <a:latin typeface="Century Gothic" panose="020F0302020204030204"/>
              </a:rPr>
              <a:t>devoir, </a:t>
            </a:r>
            <a:r>
              <a:rPr lang="en-US" sz="2400" b="1" dirty="0">
                <a:solidFill>
                  <a:srgbClr val="002060"/>
                </a:solidFill>
              </a:rPr>
              <a:t>savoir</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pouvoir</a:t>
            </a:r>
            <a:r>
              <a:rPr kumimoji="0" lang="en-US" sz="2400" b="0" i="0" u="none" strike="noStrike" kern="1200" cap="none" spc="0" normalizeH="0" baseline="0" noProof="0" dirty="0">
                <a:ln>
                  <a:noFill/>
                </a:ln>
                <a:solidFill>
                  <a:srgbClr val="002060"/>
                </a:solidFill>
                <a:effectLst/>
                <a:uLnTx/>
                <a:uFillTx/>
                <a:latin typeface="Century Gothic" panose="020F0302020204030204"/>
              </a:rPr>
              <a:t> and </a:t>
            </a:r>
            <a:r>
              <a:rPr lang="en-US" sz="2400" b="1" dirty="0" err="1">
                <a:solidFill>
                  <a:srgbClr val="002060"/>
                </a:solidFill>
              </a:rPr>
              <a:t>vouloir</a:t>
            </a:r>
            <a:r>
              <a:rPr kumimoji="0" lang="en-US" sz="2400" b="0" i="0" u="none" strike="noStrike" kern="1200" cap="none" spc="0" normalizeH="0" baseline="0" noProof="0" dirty="0">
                <a:ln>
                  <a:noFill/>
                </a:ln>
                <a:solidFill>
                  <a:srgbClr val="002060"/>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F0302020204030204"/>
              </a:rPr>
              <a:t>		</a:t>
            </a:r>
            <a:endParaRPr lang="en-US"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Century Gothic" panose="020F0302020204030204"/>
            </a:endParaRPr>
          </a:p>
        </p:txBody>
      </p:sp>
      <p:sp>
        <p:nvSpPr>
          <p:cNvPr id="4" name="Title 3"/>
          <p:cNvSpPr>
            <a:spLocks noGrp="1"/>
          </p:cNvSpPr>
          <p:nvPr>
            <p:ph type="title"/>
          </p:nvPr>
        </p:nvSpPr>
        <p:spPr>
          <a:xfrm>
            <a:off x="0" y="213557"/>
            <a:ext cx="5542182" cy="647577"/>
          </a:xfrm>
        </p:spPr>
        <p:txBody>
          <a:bodyPr>
            <a:noAutofit/>
          </a:bodyPr>
          <a:lstStyle/>
          <a:p>
            <a:r>
              <a:rPr lang="en-GB" sz="2800" b="1" dirty="0">
                <a:solidFill>
                  <a:schemeClr val="bg1"/>
                </a:solidFill>
              </a:rPr>
              <a:t>Modal verbs in the singular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hidden="1">
            <a:extLst>
              <a:ext uri="{FF2B5EF4-FFF2-40B4-BE49-F238E27FC236}">
                <a16:creationId xmlns:a16="http://schemas.microsoft.com/office/drawing/2014/main" id="{BF708BD9-F0B4-4466-B7BD-811A3A1D4E2B}"/>
              </a:ext>
            </a:extLst>
          </p:cNvPr>
          <p:cNvSpPr/>
          <p:nvPr/>
        </p:nvSpPr>
        <p:spPr>
          <a:xfrm>
            <a:off x="6610350" y="47431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hidden="1">
            <a:extLst>
              <a:ext uri="{FF2B5EF4-FFF2-40B4-BE49-F238E27FC236}">
                <a16:creationId xmlns:a16="http://schemas.microsoft.com/office/drawing/2014/main" id="{5ADF393F-7408-4B4A-8C42-CF0163C4D940}"/>
              </a:ext>
            </a:extLst>
          </p:cNvPr>
          <p:cNvSpPr/>
          <p:nvPr/>
        </p:nvSpPr>
        <p:spPr>
          <a:xfrm>
            <a:off x="6610350" y="5033746"/>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hidden="1">
            <a:extLst>
              <a:ext uri="{FF2B5EF4-FFF2-40B4-BE49-F238E27FC236}">
                <a16:creationId xmlns:a16="http://schemas.microsoft.com/office/drawing/2014/main" id="{4480ACA5-AFBA-410D-8A68-A21EA575271B}"/>
              </a:ext>
            </a:extLst>
          </p:cNvPr>
          <p:cNvSpPr/>
          <p:nvPr/>
        </p:nvSpPr>
        <p:spPr>
          <a:xfrm>
            <a:off x="6610350" y="54853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hidden="1">
            <a:extLst>
              <a:ext uri="{FF2B5EF4-FFF2-40B4-BE49-F238E27FC236}">
                <a16:creationId xmlns:a16="http://schemas.microsoft.com/office/drawing/2014/main" id="{C1752143-A88F-4FBB-A074-68D6459CB4D8}"/>
              </a:ext>
            </a:extLst>
          </p:cNvPr>
          <p:cNvSpPr/>
          <p:nvPr/>
        </p:nvSpPr>
        <p:spPr>
          <a:xfrm>
            <a:off x="6610350" y="5774858"/>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8404D8A1-1BB2-426B-B485-5D0B04DC7137}"/>
              </a:ext>
            </a:extLst>
          </p:cNvPr>
          <p:cNvSpPr/>
          <p:nvPr/>
        </p:nvSpPr>
        <p:spPr>
          <a:xfrm>
            <a:off x="622460" y="2728311"/>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9" name="Rectangle 48">
            <a:extLst>
              <a:ext uri="{FF2B5EF4-FFF2-40B4-BE49-F238E27FC236}">
                <a16:creationId xmlns:a16="http://schemas.microsoft.com/office/drawing/2014/main" id="{93CBF253-EF6F-4A92-9884-8FC208A7BCAC}"/>
              </a:ext>
            </a:extLst>
          </p:cNvPr>
          <p:cNvSpPr/>
          <p:nvPr/>
        </p:nvSpPr>
        <p:spPr>
          <a:xfrm>
            <a:off x="622460" y="2248887"/>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0" name="Rectangle 49">
            <a:extLst>
              <a:ext uri="{FF2B5EF4-FFF2-40B4-BE49-F238E27FC236}">
                <a16:creationId xmlns:a16="http://schemas.microsoft.com/office/drawing/2014/main" id="{D278ECB3-E1C5-462F-82CE-6647EE4C9D25}"/>
              </a:ext>
            </a:extLst>
          </p:cNvPr>
          <p:cNvSpPr/>
          <p:nvPr/>
        </p:nvSpPr>
        <p:spPr>
          <a:xfrm>
            <a:off x="622460" y="4002303"/>
            <a:ext cx="283752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1" name="Rectangle 50">
            <a:extLst>
              <a:ext uri="{FF2B5EF4-FFF2-40B4-BE49-F238E27FC236}">
                <a16:creationId xmlns:a16="http://schemas.microsoft.com/office/drawing/2014/main" id="{817F2E7A-4053-46BC-86A0-527842ECA36C}"/>
              </a:ext>
            </a:extLst>
          </p:cNvPr>
          <p:cNvSpPr/>
          <p:nvPr/>
        </p:nvSpPr>
        <p:spPr>
          <a:xfrm>
            <a:off x="615278" y="3595439"/>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2" name="Rectangle 51">
            <a:extLst>
              <a:ext uri="{FF2B5EF4-FFF2-40B4-BE49-F238E27FC236}">
                <a16:creationId xmlns:a16="http://schemas.microsoft.com/office/drawing/2014/main" id="{EB243602-7127-4EAA-9493-BD7CBC55FCF9}"/>
              </a:ext>
            </a:extLst>
          </p:cNvPr>
          <p:cNvSpPr/>
          <p:nvPr/>
        </p:nvSpPr>
        <p:spPr>
          <a:xfrm>
            <a:off x="3459979" y="2787723"/>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3" name="Rectangle 52">
            <a:extLst>
              <a:ext uri="{FF2B5EF4-FFF2-40B4-BE49-F238E27FC236}">
                <a16:creationId xmlns:a16="http://schemas.microsoft.com/office/drawing/2014/main" id="{E8E76DD8-FD96-40C6-B3EA-3E5060C33E11}"/>
              </a:ext>
            </a:extLst>
          </p:cNvPr>
          <p:cNvSpPr/>
          <p:nvPr/>
        </p:nvSpPr>
        <p:spPr>
          <a:xfrm>
            <a:off x="3319941" y="2283985"/>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4" name="Rectangle 53">
            <a:extLst>
              <a:ext uri="{FF2B5EF4-FFF2-40B4-BE49-F238E27FC236}">
                <a16:creationId xmlns:a16="http://schemas.microsoft.com/office/drawing/2014/main" id="{57C1C510-8381-4F0B-9E2C-3E76A754DA63}"/>
              </a:ext>
            </a:extLst>
          </p:cNvPr>
          <p:cNvSpPr/>
          <p:nvPr/>
        </p:nvSpPr>
        <p:spPr>
          <a:xfrm>
            <a:off x="3524768" y="4004667"/>
            <a:ext cx="2678412"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5" name="Rectangle 54">
            <a:extLst>
              <a:ext uri="{FF2B5EF4-FFF2-40B4-BE49-F238E27FC236}">
                <a16:creationId xmlns:a16="http://schemas.microsoft.com/office/drawing/2014/main" id="{0BE4CF77-709D-4D5C-AAC7-FDEDD62214E2}"/>
              </a:ext>
            </a:extLst>
          </p:cNvPr>
          <p:cNvSpPr/>
          <p:nvPr/>
        </p:nvSpPr>
        <p:spPr>
          <a:xfrm>
            <a:off x="3459980" y="3595439"/>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6" name="Rectangle 55">
            <a:extLst>
              <a:ext uri="{FF2B5EF4-FFF2-40B4-BE49-F238E27FC236}">
                <a16:creationId xmlns:a16="http://schemas.microsoft.com/office/drawing/2014/main" id="{C7EA6023-6B7E-4D80-ADAB-E1ABCE3FB21B}"/>
              </a:ext>
            </a:extLst>
          </p:cNvPr>
          <p:cNvSpPr/>
          <p:nvPr/>
        </p:nvSpPr>
        <p:spPr>
          <a:xfrm>
            <a:off x="6157460" y="2728311"/>
            <a:ext cx="2956559"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7" name="Rectangle 56">
            <a:extLst>
              <a:ext uri="{FF2B5EF4-FFF2-40B4-BE49-F238E27FC236}">
                <a16:creationId xmlns:a16="http://schemas.microsoft.com/office/drawing/2014/main" id="{B7B1F4DA-09C5-43AA-ACCD-9FDD0A763192}"/>
              </a:ext>
            </a:extLst>
          </p:cNvPr>
          <p:cNvSpPr/>
          <p:nvPr/>
        </p:nvSpPr>
        <p:spPr>
          <a:xfrm>
            <a:off x="6203180" y="2334073"/>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8" name="Rectangle 57">
            <a:extLst>
              <a:ext uri="{FF2B5EF4-FFF2-40B4-BE49-F238E27FC236}">
                <a16:creationId xmlns:a16="http://schemas.microsoft.com/office/drawing/2014/main" id="{FF3015D7-C8EE-4276-8CF8-E465EE6C1796}"/>
              </a:ext>
            </a:extLst>
          </p:cNvPr>
          <p:cNvSpPr/>
          <p:nvPr/>
        </p:nvSpPr>
        <p:spPr>
          <a:xfrm>
            <a:off x="6203180" y="4052869"/>
            <a:ext cx="2816519" cy="805352"/>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9" name="Rectangle 58">
            <a:extLst>
              <a:ext uri="{FF2B5EF4-FFF2-40B4-BE49-F238E27FC236}">
                <a16:creationId xmlns:a16="http://schemas.microsoft.com/office/drawing/2014/main" id="{0E4F6A5A-3C41-464D-A665-DFE71112D52A}"/>
              </a:ext>
            </a:extLst>
          </p:cNvPr>
          <p:cNvSpPr/>
          <p:nvPr/>
        </p:nvSpPr>
        <p:spPr>
          <a:xfrm>
            <a:off x="6376999" y="3557977"/>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0" name="Rectangle 59">
            <a:extLst>
              <a:ext uri="{FF2B5EF4-FFF2-40B4-BE49-F238E27FC236}">
                <a16:creationId xmlns:a16="http://schemas.microsoft.com/office/drawing/2014/main" id="{A6D6FB9C-669C-42DE-B589-81AF95785C4C}"/>
              </a:ext>
            </a:extLst>
          </p:cNvPr>
          <p:cNvSpPr/>
          <p:nvPr/>
        </p:nvSpPr>
        <p:spPr>
          <a:xfrm>
            <a:off x="9434058" y="2728311"/>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1" name="Rectangle 60">
            <a:extLst>
              <a:ext uri="{FF2B5EF4-FFF2-40B4-BE49-F238E27FC236}">
                <a16:creationId xmlns:a16="http://schemas.microsoft.com/office/drawing/2014/main" id="{87E1F556-802E-4335-A91C-A02DE1B891C6}"/>
              </a:ext>
            </a:extLst>
          </p:cNvPr>
          <p:cNvSpPr/>
          <p:nvPr/>
        </p:nvSpPr>
        <p:spPr>
          <a:xfrm>
            <a:off x="9434058" y="2248887"/>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2" name="Rectangle 61">
            <a:extLst>
              <a:ext uri="{FF2B5EF4-FFF2-40B4-BE49-F238E27FC236}">
                <a16:creationId xmlns:a16="http://schemas.microsoft.com/office/drawing/2014/main" id="{FED5F9CF-C00D-44EC-9B4A-132097219B48}"/>
              </a:ext>
            </a:extLst>
          </p:cNvPr>
          <p:cNvSpPr/>
          <p:nvPr/>
        </p:nvSpPr>
        <p:spPr>
          <a:xfrm>
            <a:off x="9434058" y="4039765"/>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3" name="Rectangle 62">
            <a:extLst>
              <a:ext uri="{FF2B5EF4-FFF2-40B4-BE49-F238E27FC236}">
                <a16:creationId xmlns:a16="http://schemas.microsoft.com/office/drawing/2014/main" id="{D6235F25-7ABD-4EE2-926A-FA43A46CC47E}"/>
              </a:ext>
            </a:extLst>
          </p:cNvPr>
          <p:cNvSpPr/>
          <p:nvPr/>
        </p:nvSpPr>
        <p:spPr>
          <a:xfrm>
            <a:off x="9432710" y="3557977"/>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0" name="Rectangle 29">
            <a:extLst>
              <a:ext uri="{FF2B5EF4-FFF2-40B4-BE49-F238E27FC236}">
                <a16:creationId xmlns:a16="http://schemas.microsoft.com/office/drawing/2014/main" id="{791B5871-C754-4C0A-849C-E38805D336D8}"/>
              </a:ext>
            </a:extLst>
          </p:cNvPr>
          <p:cNvSpPr/>
          <p:nvPr/>
        </p:nvSpPr>
        <p:spPr>
          <a:xfrm>
            <a:off x="187182" y="5282351"/>
            <a:ext cx="2837520" cy="889921"/>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1" name="Rectangle 30">
            <a:extLst>
              <a:ext uri="{FF2B5EF4-FFF2-40B4-BE49-F238E27FC236}">
                <a16:creationId xmlns:a16="http://schemas.microsoft.com/office/drawing/2014/main" id="{87251122-8F9A-45D6-ACB5-54BD351A4F37}"/>
              </a:ext>
            </a:extLst>
          </p:cNvPr>
          <p:cNvSpPr/>
          <p:nvPr/>
        </p:nvSpPr>
        <p:spPr>
          <a:xfrm>
            <a:off x="180000" y="4875488"/>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2" name="Rectangle 31">
            <a:extLst>
              <a:ext uri="{FF2B5EF4-FFF2-40B4-BE49-F238E27FC236}">
                <a16:creationId xmlns:a16="http://schemas.microsoft.com/office/drawing/2014/main" id="{DB844C93-8A9C-430D-B9AC-3CCD4EFF5910}"/>
              </a:ext>
            </a:extLst>
          </p:cNvPr>
          <p:cNvSpPr/>
          <p:nvPr/>
        </p:nvSpPr>
        <p:spPr>
          <a:xfrm>
            <a:off x="3344768" y="5299635"/>
            <a:ext cx="2678412" cy="88755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3" name="Rectangle 32">
            <a:extLst>
              <a:ext uri="{FF2B5EF4-FFF2-40B4-BE49-F238E27FC236}">
                <a16:creationId xmlns:a16="http://schemas.microsoft.com/office/drawing/2014/main" id="{F0B7D266-D27C-4DD0-B010-DF22A0012F94}"/>
              </a:ext>
            </a:extLst>
          </p:cNvPr>
          <p:cNvSpPr/>
          <p:nvPr/>
        </p:nvSpPr>
        <p:spPr>
          <a:xfrm>
            <a:off x="3024702" y="4875488"/>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4" name="Rectangle 33">
            <a:extLst>
              <a:ext uri="{FF2B5EF4-FFF2-40B4-BE49-F238E27FC236}">
                <a16:creationId xmlns:a16="http://schemas.microsoft.com/office/drawing/2014/main" id="{3BA078EA-E2F0-4FBF-A596-47D536C0BFCA}"/>
              </a:ext>
            </a:extLst>
          </p:cNvPr>
          <p:cNvSpPr/>
          <p:nvPr/>
        </p:nvSpPr>
        <p:spPr>
          <a:xfrm>
            <a:off x="6203180" y="5341055"/>
            <a:ext cx="1765163" cy="805352"/>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5" name="Rectangle 34">
            <a:extLst>
              <a:ext uri="{FF2B5EF4-FFF2-40B4-BE49-F238E27FC236}">
                <a16:creationId xmlns:a16="http://schemas.microsoft.com/office/drawing/2014/main" id="{9E9674B2-3A21-44AB-BDB0-B6E92A5AFBEC}"/>
              </a:ext>
            </a:extLst>
          </p:cNvPr>
          <p:cNvSpPr/>
          <p:nvPr/>
        </p:nvSpPr>
        <p:spPr>
          <a:xfrm>
            <a:off x="5941721" y="4838026"/>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6" name="Rectangle 35">
            <a:extLst>
              <a:ext uri="{FF2B5EF4-FFF2-40B4-BE49-F238E27FC236}">
                <a16:creationId xmlns:a16="http://schemas.microsoft.com/office/drawing/2014/main" id="{F586C634-F2A1-4B52-98F8-4EC911CA6C0D}"/>
              </a:ext>
            </a:extLst>
          </p:cNvPr>
          <p:cNvSpPr/>
          <p:nvPr/>
        </p:nvSpPr>
        <p:spPr>
          <a:xfrm>
            <a:off x="8998780" y="5319814"/>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7" name="Rectangle 36">
            <a:extLst>
              <a:ext uri="{FF2B5EF4-FFF2-40B4-BE49-F238E27FC236}">
                <a16:creationId xmlns:a16="http://schemas.microsoft.com/office/drawing/2014/main" id="{C42F7E42-17C7-4249-9B7B-63DB2E8C7B87}"/>
              </a:ext>
            </a:extLst>
          </p:cNvPr>
          <p:cNvSpPr/>
          <p:nvPr/>
        </p:nvSpPr>
        <p:spPr>
          <a:xfrm>
            <a:off x="8997432" y="4838026"/>
            <a:ext cx="2517480" cy="44432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60844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6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6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9"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184984"/>
            <a:ext cx="12012000" cy="50078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plural </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US"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forms of all modal verbs are formed in the same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Remove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oir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from the infinitive: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dev</a:t>
            </a:r>
            <a:r>
              <a:rPr kumimoji="0" lang="en-US" sz="2400" b="1" i="0" u="none" strike="noStrike" kern="1200" cap="none" spc="0" normalizeH="0" baseline="0" noProof="0" dirty="0">
                <a:ln>
                  <a:noFill/>
                </a:ln>
                <a:solidFill>
                  <a:srgbClr val="EF6259"/>
                </a:solidFill>
                <a:effectLst/>
                <a:uLnTx/>
                <a:uFillTx/>
                <a:latin typeface="Century Gothic" panose="020F0302020204030204"/>
                <a:ea typeface="+mn-ea"/>
                <a:cs typeface="+mn-cs"/>
              </a:rPr>
              <a:t>oir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 dev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the sentence structure with modal verbs: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modal verb in short form + main verb in long form (infinitive)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Nous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voulons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jou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er le jeu.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We want to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play</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the game.</a:t>
            </a:r>
          </a:p>
        </p:txBody>
      </p:sp>
      <p:sp>
        <p:nvSpPr>
          <p:cNvPr id="4" name="Title 3"/>
          <p:cNvSpPr>
            <a:spLocks noGrp="1"/>
          </p:cNvSpPr>
          <p:nvPr>
            <p:ph type="title"/>
          </p:nvPr>
        </p:nvSpPr>
        <p:spPr>
          <a:xfrm>
            <a:off x="0" y="213557"/>
            <a:ext cx="5279366" cy="647577"/>
          </a:xfrm>
        </p:spPr>
        <p:txBody>
          <a:bodyPr>
            <a:noAutofit/>
          </a:bodyPr>
          <a:lstStyle/>
          <a:p>
            <a:r>
              <a:rPr lang="en-GB" sz="2800" b="1" dirty="0">
                <a:solidFill>
                  <a:schemeClr val="bg1"/>
                </a:solidFill>
              </a:rPr>
              <a:t>Modal verbs (nous, </a:t>
            </a:r>
            <a:r>
              <a:rPr lang="en-GB" sz="2800" b="1" dirty="0" err="1">
                <a:solidFill>
                  <a:schemeClr val="bg1"/>
                </a:solidFill>
              </a:rPr>
              <a:t>vous</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999665C-5E53-4F0F-85B0-081E19A7BFAD}"/>
              </a:ext>
            </a:extLst>
          </p:cNvPr>
          <p:cNvSpPr txBox="1"/>
          <p:nvPr/>
        </p:nvSpPr>
        <p:spPr>
          <a:xfrm>
            <a:off x="7890788" y="2809911"/>
            <a:ext cx="4019133" cy="1464231"/>
          </a:xfrm>
          <a:prstGeom prst="wedgeRoundRectCallout">
            <a:avLst>
              <a:gd name="adj1" fmla="val -65740"/>
              <a:gd name="adj2" fmla="val 20816"/>
              <a:gd name="adj3" fmla="val 16667"/>
            </a:avLst>
          </a:prstGeom>
          <a:solidFill>
            <a:srgbClr val="0055A5"/>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ons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nous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ez</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vous</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other modal verbs follow the same pattern.</a:t>
            </a:r>
          </a:p>
        </p:txBody>
      </p:sp>
      <p:sp>
        <p:nvSpPr>
          <p:cNvPr id="26" name="Rectangle 25" hidden="1">
            <a:extLst>
              <a:ext uri="{FF2B5EF4-FFF2-40B4-BE49-F238E27FC236}">
                <a16:creationId xmlns:a16="http://schemas.microsoft.com/office/drawing/2014/main" id="{BF708BD9-F0B4-4466-B7BD-811A3A1D4E2B}"/>
              </a:ext>
            </a:extLst>
          </p:cNvPr>
          <p:cNvSpPr/>
          <p:nvPr/>
        </p:nvSpPr>
        <p:spPr>
          <a:xfrm>
            <a:off x="6610350" y="47431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hidden="1">
            <a:extLst>
              <a:ext uri="{FF2B5EF4-FFF2-40B4-BE49-F238E27FC236}">
                <a16:creationId xmlns:a16="http://schemas.microsoft.com/office/drawing/2014/main" id="{5ADF393F-7408-4B4A-8C42-CF0163C4D940}"/>
              </a:ext>
            </a:extLst>
          </p:cNvPr>
          <p:cNvSpPr/>
          <p:nvPr/>
        </p:nvSpPr>
        <p:spPr>
          <a:xfrm>
            <a:off x="6610350" y="5033746"/>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hidden="1">
            <a:extLst>
              <a:ext uri="{FF2B5EF4-FFF2-40B4-BE49-F238E27FC236}">
                <a16:creationId xmlns:a16="http://schemas.microsoft.com/office/drawing/2014/main" id="{4480ACA5-AFBA-410D-8A68-A21EA575271B}"/>
              </a:ext>
            </a:extLst>
          </p:cNvPr>
          <p:cNvSpPr/>
          <p:nvPr/>
        </p:nvSpPr>
        <p:spPr>
          <a:xfrm>
            <a:off x="6610350" y="54853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hidden="1">
            <a:extLst>
              <a:ext uri="{FF2B5EF4-FFF2-40B4-BE49-F238E27FC236}">
                <a16:creationId xmlns:a16="http://schemas.microsoft.com/office/drawing/2014/main" id="{C1752143-A88F-4FBB-A074-68D6459CB4D8}"/>
              </a:ext>
            </a:extLst>
          </p:cNvPr>
          <p:cNvSpPr/>
          <p:nvPr/>
        </p:nvSpPr>
        <p:spPr>
          <a:xfrm>
            <a:off x="6610350" y="5774858"/>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5" name="Table 8">
            <a:extLst>
              <a:ext uri="{FF2B5EF4-FFF2-40B4-BE49-F238E27FC236}">
                <a16:creationId xmlns:a16="http://schemas.microsoft.com/office/drawing/2014/main" id="{2F3B9437-6E9A-4596-973E-CBCCD3F12DB3}"/>
              </a:ext>
            </a:extLst>
          </p:cNvPr>
          <p:cNvGraphicFramePr>
            <a:graphicFrameLocks noGrp="1"/>
          </p:cNvGraphicFramePr>
          <p:nvPr>
            <p:extLst>
              <p:ext uri="{D42A27DB-BD31-4B8C-83A1-F6EECF244321}">
                <p14:modId xmlns:p14="http://schemas.microsoft.com/office/powerpoint/2010/main" val="269660228"/>
              </p:ext>
            </p:extLst>
          </p:nvPr>
        </p:nvGraphicFramePr>
        <p:xfrm>
          <a:off x="896772" y="2809912"/>
          <a:ext cx="6277245" cy="1280160"/>
        </p:xfrm>
        <a:graphic>
          <a:graphicData uri="http://schemas.openxmlformats.org/drawingml/2006/table">
            <a:tbl>
              <a:tblPr firstRow="1" bandRow="1">
                <a:tableStyleId>{2D5ABB26-0587-4C30-8999-92F81FD0307C}</a:tableStyleId>
              </a:tblPr>
              <a:tblGrid>
                <a:gridCol w="3121191">
                  <a:extLst>
                    <a:ext uri="{9D8B030D-6E8A-4147-A177-3AD203B41FA5}">
                      <a16:colId xmlns:a16="http://schemas.microsoft.com/office/drawing/2014/main" val="2000128187"/>
                    </a:ext>
                  </a:extLst>
                </a:gridCol>
                <a:gridCol w="3156054">
                  <a:extLst>
                    <a:ext uri="{9D8B030D-6E8A-4147-A177-3AD203B41FA5}">
                      <a16:colId xmlns:a16="http://schemas.microsoft.com/office/drawing/2014/main" val="344185190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4472C4">
                              <a:lumMod val="50000"/>
                            </a:srgbClr>
                          </a:solidFill>
                          <a:effectLst/>
                          <a:uLnTx/>
                          <a:uFillTx/>
                        </a:rPr>
                        <a:t>nous </a:t>
                      </a:r>
                      <a:r>
                        <a:rPr lang="en-US" sz="2400" b="1" dirty="0">
                          <a:solidFill>
                            <a:srgbClr val="4472C4">
                              <a:lumMod val="50000"/>
                            </a:srgbClr>
                          </a:solidFill>
                        </a:rPr>
                        <a:t>dev</a:t>
                      </a:r>
                      <a:r>
                        <a:rPr kumimoji="0" lang="en-US" sz="2400" b="1" u="none" strike="noStrike" kern="1200" cap="none" spc="0" normalizeH="0" baseline="0" noProof="0" dirty="0" err="1">
                          <a:ln>
                            <a:noFill/>
                          </a:ln>
                          <a:solidFill>
                            <a:srgbClr val="EF6259"/>
                          </a:solidFill>
                          <a:effectLst/>
                          <a:uLnTx/>
                          <a:uFillTx/>
                        </a:rPr>
                        <a:t>ons</a:t>
                      </a:r>
                      <a:endParaRPr lang="fr-FR" sz="2400" dirty="0">
                        <a:solidFill>
                          <a:srgbClr val="EF6259"/>
                        </a:solidFill>
                      </a:endParaRPr>
                    </a:p>
                  </a:txBody>
                  <a:tcPr/>
                </a:tc>
                <a:tc>
                  <a:txBody>
                    <a:bodyPr/>
                    <a:lstStyle/>
                    <a:p>
                      <a:r>
                        <a:rPr kumimoji="0" lang="en-US" sz="2400" b="1" u="none" strike="noStrike" kern="1200" cap="none" spc="0" normalizeH="0" baseline="0" noProof="0" dirty="0" err="1">
                          <a:ln>
                            <a:noFill/>
                          </a:ln>
                          <a:solidFill>
                            <a:srgbClr val="4472C4">
                              <a:lumMod val="50000"/>
                            </a:srgbClr>
                          </a:solidFill>
                          <a:effectLst/>
                          <a:uLnTx/>
                          <a:uFillTx/>
                        </a:rPr>
                        <a:t>vous</a:t>
                      </a:r>
                      <a:r>
                        <a:rPr kumimoji="0" lang="en-US" sz="2400" b="1" u="none" strike="noStrike" kern="1200" cap="none" spc="0" normalizeH="0" baseline="0" noProof="0" dirty="0">
                          <a:ln>
                            <a:noFill/>
                          </a:ln>
                          <a:solidFill>
                            <a:srgbClr val="4472C4">
                              <a:lumMod val="50000"/>
                            </a:srgbClr>
                          </a:solidFill>
                          <a:effectLst/>
                          <a:uLnTx/>
                          <a:uFillTx/>
                        </a:rPr>
                        <a:t> </a:t>
                      </a:r>
                      <a:r>
                        <a:rPr lang="en-US" sz="2400" b="1" dirty="0">
                          <a:solidFill>
                            <a:srgbClr val="4472C4">
                              <a:lumMod val="50000"/>
                            </a:srgbClr>
                          </a:solidFill>
                        </a:rPr>
                        <a:t>dev</a:t>
                      </a:r>
                      <a:r>
                        <a:rPr kumimoji="0" lang="en-US" sz="2400" b="1" u="none" strike="noStrike" kern="1200" cap="none" spc="0" normalizeH="0" baseline="0" noProof="0" dirty="0" err="1">
                          <a:ln>
                            <a:noFill/>
                          </a:ln>
                          <a:solidFill>
                            <a:srgbClr val="EF6259"/>
                          </a:solidFill>
                          <a:effectLst/>
                          <a:uLnTx/>
                          <a:uFillTx/>
                        </a:rPr>
                        <a:t>ez</a:t>
                      </a:r>
                      <a:r>
                        <a:rPr kumimoji="0" lang="en-US" sz="2400" b="1" u="none" strike="noStrike" kern="1200" cap="none" spc="0" normalizeH="0" baseline="0" noProof="0" dirty="0">
                          <a:ln>
                            <a:noFill/>
                          </a:ln>
                          <a:solidFill>
                            <a:srgbClr val="4472C4">
                              <a:lumMod val="50000"/>
                            </a:srgbClr>
                          </a:solidFill>
                          <a:effectLst/>
                          <a:uLnTx/>
                          <a:uFillTx/>
                        </a:rPr>
                        <a:t> </a:t>
                      </a:r>
                      <a:endParaRPr lang="fr-FR" sz="2400" dirty="0"/>
                    </a:p>
                  </a:txBody>
                  <a:tcPr/>
                </a:tc>
                <a:extLst>
                  <a:ext uri="{0D108BD9-81ED-4DB2-BD59-A6C34878D82A}">
                    <a16:rowId xmlns:a16="http://schemas.microsoft.com/office/drawing/2014/main" val="228586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4472C4">
                              <a:lumMod val="50000"/>
                            </a:srgbClr>
                          </a:solidFill>
                          <a:effectLst/>
                          <a:uLnTx/>
                          <a:uFillTx/>
                        </a:rPr>
                        <a:t>we </a:t>
                      </a:r>
                      <a:r>
                        <a:rPr lang="en-US" sz="2400" dirty="0">
                          <a:solidFill>
                            <a:srgbClr val="4472C4">
                              <a:lumMod val="50000"/>
                            </a:srgbClr>
                          </a:solidFill>
                        </a:rPr>
                        <a:t>must</a:t>
                      </a:r>
                      <a:r>
                        <a:rPr kumimoji="0" lang="en-US" sz="2400" b="0" u="none" strike="noStrike" kern="1200" cap="none" spc="0" normalizeH="0" baseline="0" noProof="0" dirty="0">
                          <a:ln>
                            <a:noFill/>
                          </a:ln>
                          <a:solidFill>
                            <a:srgbClr val="4472C4">
                              <a:lumMod val="50000"/>
                            </a:srgbClr>
                          </a:solidFill>
                          <a:effectLst/>
                          <a:uLnTx/>
                          <a:uFillTx/>
                        </a:rPr>
                        <a:t>, </a:t>
                      </a:r>
                      <a:r>
                        <a:rPr lang="en-US" sz="2400" dirty="0">
                          <a:solidFill>
                            <a:srgbClr val="4472C4">
                              <a:lumMod val="50000"/>
                            </a:srgbClr>
                          </a:solidFill>
                        </a:rPr>
                        <a:t>have to</a:t>
                      </a:r>
                      <a:endParaRPr lang="fr-FR"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srgbClr val="4472C4">
                              <a:lumMod val="50000"/>
                            </a:srgbClr>
                          </a:solidFill>
                          <a:effectLst/>
                          <a:uLnTx/>
                          <a:uFillTx/>
                        </a:rPr>
                        <a:t>you must, have</a:t>
                      </a:r>
                      <a:r>
                        <a:rPr kumimoji="0" lang="en-US" sz="2400" b="0" u="none" strike="noStrike" kern="1200" cap="none" spc="0" normalizeH="0" noProof="0" dirty="0">
                          <a:ln>
                            <a:noFill/>
                          </a:ln>
                          <a:solidFill>
                            <a:srgbClr val="4472C4">
                              <a:lumMod val="50000"/>
                            </a:srgbClr>
                          </a:solidFill>
                          <a:effectLst/>
                          <a:uLnTx/>
                          <a:uFillTx/>
                        </a:rPr>
                        <a:t> to</a:t>
                      </a:r>
                      <a:r>
                        <a:rPr kumimoji="0" lang="en-US" sz="2400" b="0" u="none" strike="noStrike" kern="1200" cap="none" spc="0" normalizeH="0" baseline="0" noProof="0" dirty="0">
                          <a:ln>
                            <a:noFill/>
                          </a:ln>
                          <a:solidFill>
                            <a:srgbClr val="4472C4">
                              <a:lumMod val="50000"/>
                            </a:srgbClr>
                          </a:solidFill>
                          <a:effectLst/>
                          <a:uLnTx/>
                          <a:uFillTx/>
                        </a:rPr>
                        <a:t> (plural/formal)</a:t>
                      </a:r>
                      <a:endParaRPr lang="fr-FR" sz="2400" dirty="0"/>
                    </a:p>
                  </a:txBody>
                  <a:tcPr/>
                </a:tc>
                <a:extLst>
                  <a:ext uri="{0D108BD9-81ED-4DB2-BD59-A6C34878D82A}">
                    <a16:rowId xmlns:a16="http://schemas.microsoft.com/office/drawing/2014/main" val="3347798073"/>
                  </a:ext>
                </a:extLst>
              </a:tr>
            </a:tbl>
          </a:graphicData>
        </a:graphic>
      </p:graphicFrame>
      <p:sp>
        <p:nvSpPr>
          <p:cNvPr id="45" name="Rectangle 44">
            <a:extLst>
              <a:ext uri="{FF2B5EF4-FFF2-40B4-BE49-F238E27FC236}">
                <a16:creationId xmlns:a16="http://schemas.microsoft.com/office/drawing/2014/main" id="{1913C913-C694-40D7-892A-857466890D91}"/>
              </a:ext>
            </a:extLst>
          </p:cNvPr>
          <p:cNvSpPr/>
          <p:nvPr/>
        </p:nvSpPr>
        <p:spPr>
          <a:xfrm>
            <a:off x="614693" y="2940781"/>
            <a:ext cx="3200284" cy="4419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C1759ED1-7157-4B6D-B21C-6BBDEFD64D8A}"/>
              </a:ext>
            </a:extLst>
          </p:cNvPr>
          <p:cNvSpPr/>
          <p:nvPr/>
        </p:nvSpPr>
        <p:spPr>
          <a:xfrm>
            <a:off x="3998547" y="2806099"/>
            <a:ext cx="3200284" cy="4419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040ADA67-9912-4F55-BFF7-F80CCA66D9C5}"/>
              </a:ext>
            </a:extLst>
          </p:cNvPr>
          <p:cNvSpPr/>
          <p:nvPr/>
        </p:nvSpPr>
        <p:spPr>
          <a:xfrm>
            <a:off x="823076" y="3251872"/>
            <a:ext cx="3200284" cy="4419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2FB1AEC4-16FE-4A54-B1C0-4986653CA575}"/>
              </a:ext>
            </a:extLst>
          </p:cNvPr>
          <p:cNvSpPr/>
          <p:nvPr/>
        </p:nvSpPr>
        <p:spPr>
          <a:xfrm>
            <a:off x="4035394" y="3350930"/>
            <a:ext cx="3200284" cy="838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43BF5656-089E-4FEC-85DE-41C669EED17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0156" y1="35731" x2="40156" y2="35731"/>
                        <a14:foregroundMark x1="54766" y1="31295" x2="54766" y2="31295"/>
                        <a14:foregroundMark x1="45469" y1="34652" x2="45469" y2="34652"/>
                        <a14:foregroundMark x1="27734" y1="24460" x2="27734" y2="24460"/>
                        <a14:foregroundMark x1="25938" y1="29616" x2="25938" y2="29616"/>
                        <a14:foregroundMark x1="30156" y1="32974" x2="30156" y2="32974"/>
                        <a14:foregroundMark x1="31953" y1="27818" x2="31953" y2="27818"/>
                        <a14:foregroundMark x1="42109" y1="24101" x2="42109" y2="24101"/>
                        <a14:foregroundMark x1="36563" y1="21343" x2="36563" y2="21343"/>
                        <a14:foregroundMark x1="46328" y1="18705" x2="46328" y2="18705"/>
                        <a14:foregroundMark x1="56328" y1="16307" x2="56328" y2="16307"/>
                        <a14:foregroundMark x1="55625" y1="22062" x2="55625" y2="22062"/>
                        <a14:foregroundMark x1="60078" y1="27218" x2="60078" y2="27218"/>
                        <a14:foregroundMark x1="61875" y1="22782" x2="61875" y2="22782"/>
                      </a14:backgroundRemoval>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994403" y="4261565"/>
            <a:ext cx="2700292" cy="1759409"/>
          </a:xfrm>
          <a:prstGeom prst="rect">
            <a:avLst/>
          </a:prstGeom>
        </p:spPr>
      </p:pic>
    </p:spTree>
    <p:extLst>
      <p:ext uri="{BB962C8B-B14F-4D97-AF65-F5344CB8AC3E}">
        <p14:creationId xmlns:p14="http://schemas.microsoft.com/office/powerpoint/2010/main" val="252082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1" end="1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7" grpId="0" animBg="1"/>
      <p:bldP spid="28" grpId="0" animBg="1"/>
      <p:bldP spid="29" grpId="0" animBg="1"/>
      <p:bldP spid="45" grpId="0" animBg="1"/>
      <p:bldP spid="49" grpId="0" animBg="1"/>
      <p:bldP spid="50"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icky Note, Note, Message, Paper, Office, Reminder">
            <a:extLst>
              <a:ext uri="{FF2B5EF4-FFF2-40B4-BE49-F238E27FC236}">
                <a16:creationId xmlns:a16="http://schemas.microsoft.com/office/drawing/2014/main" id="{E3712EF8-9392-460F-9343-A02D75501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897" y="1163992"/>
            <a:ext cx="8814023" cy="5397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BBCEB2-FF4E-4224-B002-47DB7ED24794}"/>
              </a:ext>
            </a:extLst>
          </p:cNvPr>
          <p:cNvSpPr txBox="1"/>
          <p:nvPr/>
        </p:nvSpPr>
        <p:spPr>
          <a:xfrm>
            <a:off x="3833291" y="2577453"/>
            <a:ext cx="8018774"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savez faire de la natation ?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voulez travailler à la piscine ?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voulons trouver un(e) candidat(e) actif/ive et sportif/ive pour faire un  stage !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devez avoir une passion pour la natation.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ne pouvons pas accepter une attitude négative dans cette entreprise ! Si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pouvez travailler les samedis, c’est mieux.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devons trouver le/la collègue </a:t>
            </a:r>
            <a:r>
              <a:rPr kumimoji="0" lang="fr-FR"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idé</a:t>
            </a:r>
            <a:r>
              <a:rPr lang="fr-FR" sz="2400" dirty="0">
                <a:solidFill>
                  <a:srgbClr val="002060"/>
                </a:solidFill>
                <a:latin typeface="Century Gothic" panose="020F0302020204030204"/>
              </a:rPr>
              <a:t>al</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(e)* et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savons créer une expérience très positive !</a:t>
            </a:r>
            <a:endPar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 name="Title 3"/>
          <p:cNvSpPr>
            <a:spLocks noGrp="1"/>
          </p:cNvSpPr>
          <p:nvPr>
            <p:ph type="title"/>
          </p:nvPr>
        </p:nvSpPr>
        <p:spPr/>
        <p:txBody>
          <a:bodyPr>
            <a:normAutofit/>
          </a:bodyPr>
          <a:lstStyle/>
          <a:p>
            <a:r>
              <a:rPr lang="en-GB" sz="2800" b="1" dirty="0">
                <a:solidFill>
                  <a:schemeClr val="bg1"/>
                </a:solidFill>
              </a:rPr>
              <a:t>Une </a:t>
            </a:r>
            <a:r>
              <a:rPr lang="en-GB" sz="2800" b="1" dirty="0" err="1">
                <a:solidFill>
                  <a:schemeClr val="bg1"/>
                </a:solidFill>
              </a:rPr>
              <a:t>offre</a:t>
            </a:r>
            <a:r>
              <a:rPr lang="en-GB" sz="2800" b="1" dirty="0">
                <a:solidFill>
                  <a:schemeClr val="bg1"/>
                </a:solidFill>
              </a:rPr>
              <a:t>* </a:t>
            </a:r>
            <a:r>
              <a:rPr lang="en-GB" sz="2800" b="1" dirty="0" err="1">
                <a:solidFill>
                  <a:schemeClr val="bg1"/>
                </a:solidFill>
              </a:rPr>
              <a:t>d'emploi</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8" name="TextBox 17">
            <a:extLst>
              <a:ext uri="{FF2B5EF4-FFF2-40B4-BE49-F238E27FC236}">
                <a16:creationId xmlns:a16="http://schemas.microsoft.com/office/drawing/2014/main" id="{B346AAAE-5CB4-47A6-91D3-208489D3E3C2}"/>
              </a:ext>
            </a:extLst>
          </p:cNvPr>
          <p:cNvSpPr txBox="1"/>
          <p:nvPr/>
        </p:nvSpPr>
        <p:spPr>
          <a:xfrm>
            <a:off x="5601949" y="265914"/>
            <a:ext cx="5045970" cy="442674"/>
          </a:xfrm>
          <a:prstGeom prst="wedgeRoundRectCallout">
            <a:avLst>
              <a:gd name="adj1" fmla="val 19962"/>
              <a:gd name="adj2" fmla="val 35757"/>
              <a:gd name="adj3" fmla="val 16667"/>
            </a:avLst>
          </a:prstGeom>
          <a:solidFill>
            <a:srgbClr val="0055A5"/>
          </a:solidFill>
          <a:ln>
            <a:solidFill>
              <a:srgbClr val="E65D00"/>
            </a:solid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l’offre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(f.)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d’emploi</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job advertisement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2559C103-E739-46BA-81DD-E19975AECD92}"/>
              </a:ext>
            </a:extLst>
          </p:cNvPr>
          <p:cNvSpPr txBox="1"/>
          <p:nvPr/>
        </p:nvSpPr>
        <p:spPr>
          <a:xfrm>
            <a:off x="222687" y="1396987"/>
            <a:ext cx="355274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Amir et Océane trouvent une offre d’emploi dans le journal local.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Lis le texte et écris </a:t>
            </a:r>
            <a:r>
              <a:rPr kumimoji="0" lang="fr-FR" sz="2400" b="0" i="1"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 ou </a:t>
            </a:r>
            <a:r>
              <a:rPr kumimoji="0" lang="fr-FR" sz="2400" b="0" i="1" u="none" strike="noStrike" kern="1200" cap="none" spc="0" normalizeH="0" baseline="0" noProof="0" dirty="0">
                <a:ln>
                  <a:noFill/>
                </a:ln>
                <a:solidFill>
                  <a:srgbClr val="002060"/>
                </a:solidFill>
                <a:effectLst/>
                <a:uLnTx/>
                <a:uFillTx/>
                <a:latin typeface="Century Gothic" panose="020F0302020204030204"/>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lvl="0">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Qui fait </a:t>
            </a:r>
            <a:r>
              <a:rPr lang="fr-FR" sz="2400" dirty="0">
                <a:solidFill>
                  <a:srgbClr val="002060"/>
                </a:solidFill>
              </a:rPr>
              <a:t>quoi, les directeurs (nous) ou le candidat/la candidate (vous)  </a:t>
            </a: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rPr>
              <a:t>Écris en anglais.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ounded Rectangle 46">
            <a:extLst>
              <a:ext uri="{FF2B5EF4-FFF2-40B4-BE49-F238E27FC236}">
                <a16:creationId xmlns:a16="http://schemas.microsoft.com/office/drawing/2014/main" id="{354E9B6E-2ACE-45F5-94C6-27389CB088CE}"/>
              </a:ext>
            </a:extLst>
          </p:cNvPr>
          <p:cNvSpPr/>
          <p:nvPr/>
        </p:nvSpPr>
        <p:spPr>
          <a:xfrm>
            <a:off x="3876762" y="2599506"/>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Rounded Rectangle 46">
            <a:extLst>
              <a:ext uri="{FF2B5EF4-FFF2-40B4-BE49-F238E27FC236}">
                <a16:creationId xmlns:a16="http://schemas.microsoft.com/office/drawing/2014/main" id="{B2CE520F-594D-4CD3-9BB1-2D1701C92AD8}"/>
              </a:ext>
            </a:extLst>
          </p:cNvPr>
          <p:cNvSpPr/>
          <p:nvPr/>
        </p:nvSpPr>
        <p:spPr>
          <a:xfrm>
            <a:off x="8817730" y="2599506"/>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Rounded Rectangle 46">
            <a:extLst>
              <a:ext uri="{FF2B5EF4-FFF2-40B4-BE49-F238E27FC236}">
                <a16:creationId xmlns:a16="http://schemas.microsoft.com/office/drawing/2014/main" id="{5EDB7BE4-F850-4605-8B57-65B16E432BB7}"/>
              </a:ext>
            </a:extLst>
          </p:cNvPr>
          <p:cNvSpPr/>
          <p:nvPr/>
        </p:nvSpPr>
        <p:spPr>
          <a:xfrm>
            <a:off x="7265117" y="3003956"/>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Rounded Rectangle 46">
            <a:extLst>
              <a:ext uri="{FF2B5EF4-FFF2-40B4-BE49-F238E27FC236}">
                <a16:creationId xmlns:a16="http://schemas.microsoft.com/office/drawing/2014/main" id="{E51340F1-26FA-4F2B-80AD-EA3542C4792C}"/>
              </a:ext>
            </a:extLst>
          </p:cNvPr>
          <p:cNvSpPr/>
          <p:nvPr/>
        </p:nvSpPr>
        <p:spPr>
          <a:xfrm>
            <a:off x="4992317" y="3668477"/>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Rounded Rectangle 46">
            <a:extLst>
              <a:ext uri="{FF2B5EF4-FFF2-40B4-BE49-F238E27FC236}">
                <a16:creationId xmlns:a16="http://schemas.microsoft.com/office/drawing/2014/main" id="{9654BDCD-4411-4505-90BD-9F72FE13DA7B}"/>
              </a:ext>
            </a:extLst>
          </p:cNvPr>
          <p:cNvSpPr/>
          <p:nvPr/>
        </p:nvSpPr>
        <p:spPr>
          <a:xfrm>
            <a:off x="5299281" y="4089899"/>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Rounded Rectangle 46">
            <a:extLst>
              <a:ext uri="{FF2B5EF4-FFF2-40B4-BE49-F238E27FC236}">
                <a16:creationId xmlns:a16="http://schemas.microsoft.com/office/drawing/2014/main" id="{4A411D55-AA2B-429D-9DD0-C5BD40731A2A}"/>
              </a:ext>
            </a:extLst>
          </p:cNvPr>
          <p:cNvSpPr/>
          <p:nvPr/>
        </p:nvSpPr>
        <p:spPr>
          <a:xfrm>
            <a:off x="10256060" y="4449899"/>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2" name="Rounded Rectangle 46">
            <a:extLst>
              <a:ext uri="{FF2B5EF4-FFF2-40B4-BE49-F238E27FC236}">
                <a16:creationId xmlns:a16="http://schemas.microsoft.com/office/drawing/2014/main" id="{46BBF5E8-DBFE-41F6-B7CD-75B2D08C715F}"/>
              </a:ext>
            </a:extLst>
          </p:cNvPr>
          <p:cNvSpPr/>
          <p:nvPr/>
        </p:nvSpPr>
        <p:spPr>
          <a:xfrm>
            <a:off x="10064024" y="4857601"/>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3" name="Rounded Rectangle 46">
            <a:extLst>
              <a:ext uri="{FF2B5EF4-FFF2-40B4-BE49-F238E27FC236}">
                <a16:creationId xmlns:a16="http://schemas.microsoft.com/office/drawing/2014/main" id="{6A76454A-0AEB-4ED4-AFF2-F415F687FBDE}"/>
              </a:ext>
            </a:extLst>
          </p:cNvPr>
          <p:cNvSpPr/>
          <p:nvPr/>
        </p:nvSpPr>
        <p:spPr>
          <a:xfrm>
            <a:off x="10064024" y="5265303"/>
            <a:ext cx="793082" cy="3600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6" name="Picture 2" descr="Pool, Swimmer, Dive, Umbrella, Hotel">
            <a:extLst>
              <a:ext uri="{FF2B5EF4-FFF2-40B4-BE49-F238E27FC236}">
                <a16:creationId xmlns:a16="http://schemas.microsoft.com/office/drawing/2014/main" id="{40E824DE-F76C-447B-AD79-1D0ED5E72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424" y="1004713"/>
            <a:ext cx="2049560" cy="204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2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0" grpId="0" animBg="1"/>
      <p:bldP spid="31" grpId="0" animBg="1"/>
      <p:bldP spid="32" grpId="0" animBg="1"/>
      <p:bldP spid="33"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9005</Words>
  <Application>Microsoft Office PowerPoint</Application>
  <PresentationFormat>Widescreen</PresentationFormat>
  <Paragraphs>1064</Paragraphs>
  <Slides>34</Slides>
  <Notes>34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0" baseType="lpstr">
      <vt:lpstr>Arial</vt:lpstr>
      <vt:lpstr>Calibri</vt:lpstr>
      <vt:lpstr>Century Gothic</vt:lpstr>
      <vt:lpstr>Segoe UI</vt:lpstr>
      <vt:lpstr>NCELP_German_2022</vt:lpstr>
      <vt:lpstr>Bitmap Image</vt:lpstr>
      <vt:lpstr>PowerPoint Presentation</vt:lpstr>
      <vt:lpstr>ou</vt:lpstr>
      <vt:lpstr>u</vt:lpstr>
      <vt:lpstr>SSCs [ou] and [u]</vt:lpstr>
      <vt:lpstr>Ils cherchent des stages</vt:lpstr>
      <vt:lpstr>Trouve l’image !</vt:lpstr>
      <vt:lpstr>Modal verbs in the singular</vt:lpstr>
      <vt:lpstr>Modal verbs (nous, vous)</vt:lpstr>
      <vt:lpstr>Une offre* d'emploi</vt:lpstr>
      <vt:lpstr>Une offre d'emploi</vt:lpstr>
      <vt:lpstr>À la piscine</vt:lpstr>
      <vt:lpstr>Un stage au bureau</vt:lpstr>
      <vt:lpstr>Un stage au bureau</vt:lpstr>
      <vt:lpstr>Un stage au bureau</vt:lpstr>
      <vt:lpstr>Un stage au bureau</vt:lpstr>
      <vt:lpstr>Un stage au bureau</vt:lpstr>
      <vt:lpstr>Des messages d’une collègue</vt:lpstr>
      <vt:lpstr>PowerPoint Presentation</vt:lpstr>
      <vt:lpstr>Léa est triste ! </vt:lpstr>
      <vt:lpstr>Léa est triste ! </vt:lpstr>
      <vt:lpstr>Léa est triste ! </vt:lpstr>
      <vt:lpstr>Léa est triste ! </vt:lpstr>
      <vt:lpstr>Au bureau</vt:lpstr>
      <vt:lpstr>Au bureau</vt:lpstr>
      <vt:lpstr>Modal verbs: ils/elles</vt:lpstr>
      <vt:lpstr>Au bureau</vt:lpstr>
      <vt:lpstr>Une interview avec les filles</vt:lpstr>
      <vt:lpstr>Une interview</vt:lpstr>
      <vt:lpstr>Modal verbs in the negative</vt:lpstr>
      <vt:lpstr>Les règles du zoo</vt:lpstr>
      <vt:lpstr>Les règles du zoo</vt:lpstr>
      <vt:lpstr>Les règles du zoo</vt:lpstr>
      <vt:lpstr>Les règles du zoo</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18</cp:revision>
  <dcterms:created xsi:type="dcterms:W3CDTF">2023-09-24T08:20:15Z</dcterms:created>
  <dcterms:modified xsi:type="dcterms:W3CDTF">2023-09-24T10:57:11Z</dcterms:modified>
</cp:coreProperties>
</file>