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4" r:id="rId2"/>
    <p:sldId id="265" r:id="rId3"/>
    <p:sldId id="275" r:id="rId4"/>
    <p:sldId id="329" r:id="rId5"/>
    <p:sldId id="339" r:id="rId6"/>
    <p:sldId id="324" r:id="rId7"/>
    <p:sldId id="879" r:id="rId8"/>
    <p:sldId id="341" r:id="rId9"/>
    <p:sldId id="316" r:id="rId10"/>
    <p:sldId id="342" r:id="rId11"/>
    <p:sldId id="332" r:id="rId12"/>
    <p:sldId id="334" r:id="rId13"/>
    <p:sldId id="351" r:id="rId14"/>
    <p:sldId id="343" r:id="rId15"/>
    <p:sldId id="346" r:id="rId16"/>
    <p:sldId id="347" r:id="rId17"/>
    <p:sldId id="322" r:id="rId18"/>
    <p:sldId id="880" r:id="rId19"/>
    <p:sldId id="331" r:id="rId20"/>
    <p:sldId id="330" r:id="rId21"/>
    <p:sldId id="352" r:id="rId22"/>
    <p:sldId id="686" r:id="rId23"/>
    <p:sldId id="687" r:id="rId24"/>
    <p:sldId id="688" r:id="rId25"/>
    <p:sldId id="689" r:id="rId26"/>
    <p:sldId id="690" r:id="rId27"/>
    <p:sldId id="691" r:id="rId28"/>
    <p:sldId id="692" r:id="rId29"/>
    <p:sldId id="693" r:id="rId30"/>
    <p:sldId id="335" r:id="rId31"/>
    <p:sldId id="333" r:id="rId32"/>
    <p:sldId id="340" r:id="rId33"/>
    <p:sldId id="337" r:id="rId34"/>
    <p:sldId id="345" r:id="rId35"/>
    <p:sldId id="348" r:id="rId36"/>
    <p:sldId id="349" r:id="rId37"/>
    <p:sldId id="338" r:id="rId38"/>
    <p:sldId id="878"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034"/>
    <a:srgbClr val="CCDFF1"/>
    <a:srgbClr val="FBFDFF"/>
    <a:srgbClr val="FFFBFB"/>
    <a:srgbClr val="B9B7B7"/>
    <a:srgbClr val="FCE1DF"/>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68155" autoAdjust="0"/>
  </p:normalViewPr>
  <p:slideViewPr>
    <p:cSldViewPr snapToGrid="0">
      <p:cViewPr>
        <p:scale>
          <a:sx n="48" d="100"/>
          <a:sy n="48" d="100"/>
        </p:scale>
        <p:origin x="2112" y="624"/>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61873-95C0-4B68-913A-6021AB22E183}" type="datetimeFigureOut">
              <a:rPr lang="en-GB" smtClean="0"/>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7E060-016F-40C8-99A0-51C960AF5AC7}" type="slidenum">
              <a:rPr lang="en-GB" smtClean="0"/>
              <a:t>‹#›</a:t>
            </a:fld>
            <a:endParaRPr lang="en-GB"/>
          </a:p>
        </p:txBody>
      </p:sp>
    </p:spTree>
    <p:extLst>
      <p:ext uri="{BB962C8B-B14F-4D97-AF65-F5344CB8AC3E}">
        <p14:creationId xmlns:p14="http://schemas.microsoft.com/office/powerpoint/2010/main" val="42780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raph_ph/48986309307/" TargetMode="External"/><Relationship Id="rId7" Type="http://schemas.openxmlformats.org/officeDocument/2006/relationships/hyperlink" Target="https://creativecommons.org/licenses/by-sa/3.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ommons.wikimedia.org/wiki/Category:Stromae_in_2011%23/media/File:Stromae_2011.jpg"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raph_ph/"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ki/Category:Balthazar_(Band)#/media/File:Balthazar_am_Haldern_Pop_Festival_2019_-_26_-_Foto_Alexander_Kellner.jpg"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commons.wikimedia.org/wiki/File:5c34c7ec7112b9.69412747.jpg#/media/File:5c34c7ec7112b9.69412747.jpg" TargetMode="Externa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User:Soundwavedesigner"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ryc-behindthelens/14049777750/"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hotos/ryc-behindthele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391FDu67ej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univ-tlse3.fr/medias/fichier/manuel-decriture_1482308453426-pdf?fbclid=IwAR06olYba6QNYnbtcBJ6cYyuVuC55Tm521FxBBF3UHZWtGkPf2MUhhKLHak" TargetMode="External"/><Relationship Id="rId4" Type="http://schemas.openxmlformats.org/officeDocument/2006/relationships/hyperlink" Target="https://nonbinary.miraheze.org/wiki/Gender_neutral_language?fbclid=IwAR0UZ0QepIz2e_U5msRK1VEQmpFkchGF-KBGi0IxblqPZ0EK7-yM13qxJfk%23Frenc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None of the lists has </a:t>
            </a:r>
            <a:r>
              <a:rPr lang="en-GB" b="1" u="sng" dirty="0" err="1">
                <a:solidFill>
                  <a:srgbClr val="FF0000"/>
                </a:solidFill>
              </a:rPr>
              <a:t>ambitieux</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a:t>
            </a:r>
            <a:r>
              <a:rPr lang="en-GB" b="1" dirty="0">
                <a:solidFill>
                  <a:srgbClr val="FF0000"/>
                </a:solidFill>
              </a:rPr>
              <a:t>AQA list does not have </a:t>
            </a:r>
            <a:r>
              <a:rPr lang="en-GB" b="1" u="sng" dirty="0" err="1">
                <a:solidFill>
                  <a:srgbClr val="FF0000"/>
                </a:solidFill>
              </a:rPr>
              <a:t>algérien</a:t>
            </a:r>
            <a:r>
              <a:rPr lang="en-GB" b="1" u="sng" dirty="0">
                <a:solidFill>
                  <a:srgbClr val="FF0000"/>
                </a:solidFill>
              </a:rPr>
              <a:t> </a:t>
            </a:r>
            <a:r>
              <a:rPr lang="en-GB" b="1" u="none" dirty="0">
                <a:solidFill>
                  <a:srgbClr val="FF0000"/>
                </a:solidFill>
              </a:rPr>
              <a:t>(though word may be used as a cognate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i="0" u="sng" dirty="0" err="1">
                <a:solidFill>
                  <a:srgbClr val="E6851E"/>
                </a:solidFill>
                <a:effectLst/>
                <a:latin typeface="Segoe UI" panose="020B0502040204020203" pitchFamily="34" charset="0"/>
              </a:rPr>
              <a:t>algérien</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belge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communauté</a:t>
            </a:r>
            <a:r>
              <a:rPr lang="en-GB" b="1" i="0" u="sng" dirty="0">
                <a:solidFill>
                  <a:srgbClr val="E6851E"/>
                </a:solidFill>
                <a:effectLst/>
                <a:latin typeface="Segoe UI" panose="020B0502040204020203" pitchFamily="34" charset="0"/>
              </a:rPr>
              <a:t>, intelligent </a:t>
            </a:r>
            <a:r>
              <a:rPr lang="en-GB" b="1" u="none" dirty="0">
                <a:solidFill>
                  <a:srgbClr val="FF0000"/>
                </a:solidFill>
              </a:rPr>
              <a:t>(though two of these may be used as cognates in reading).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a:solidFill>
                  <a:srgbClr val="FF0000"/>
                </a:solidFill>
              </a:rPr>
              <a:t>intelligent</a:t>
            </a:r>
            <a:r>
              <a:rPr lang="en-GB" b="1" i="0" u="sng" dirty="0">
                <a:solidFill>
                  <a:srgbClr val="E6851E"/>
                </a:solidFill>
                <a:effectLst/>
                <a:latin typeface="Segoe UI" panose="020B0502040204020203" pitchFamily="34" charset="0"/>
              </a:rPr>
              <a:t> </a:t>
            </a:r>
            <a:r>
              <a:rPr lang="en-GB" b="1" u="none" dirty="0">
                <a:solidFill>
                  <a:srgbClr val="FF0000"/>
                </a:solidFill>
              </a:rPr>
              <a:t>(though word may be used as a cognate in reading).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SFC, </a:t>
            </a:r>
            <a:r>
              <a:rPr lang="en-GB" b="0" dirty="0" err="1"/>
              <a:t>SFe</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a:t>
            </a:r>
            <a:r>
              <a:rPr lang="en-GB" b="0" baseline="0" dirty="0"/>
              <a:t> of</a:t>
            </a:r>
            <a:r>
              <a:rPr lang="en-GB" dirty="0"/>
              <a:t> </a:t>
            </a:r>
            <a:r>
              <a:rPr lang="en-GB" b="0" dirty="0"/>
              <a:t>singular forms of </a:t>
            </a:r>
            <a:r>
              <a:rPr lang="en-GB" sz="1200" b="0" i="1" dirty="0" err="1">
                <a:solidFill>
                  <a:prstClr val="white"/>
                </a:solidFill>
                <a:latin typeface="Calibri" panose="020F0502020204030204" pitchFamily="34" charset="0"/>
                <a:cs typeface="Calibri" panose="020F0502020204030204" pitchFamily="34" charset="0"/>
              </a:rPr>
              <a:t>être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a:t>
            </a:r>
            <a:r>
              <a:rPr lang="en-GB" sz="1200" b="0" i="1" dirty="0">
                <a:solidFill>
                  <a:prstClr val="white"/>
                </a:solidFill>
                <a:latin typeface="Calibri" panose="020F0502020204030204" pitchFamily="34" charset="0"/>
                <a:cs typeface="Calibri" panose="020F0502020204030204" pitchFamily="34" charset="0"/>
              </a:rPr>
              <a:t>ne…pas</a:t>
            </a:r>
            <a:r>
              <a:rPr lang="en-GB" sz="1200" b="0" i="0" dirty="0">
                <a:solidFill>
                  <a:prstClr val="white"/>
                </a:solidFill>
                <a:latin typeface="Calibri" panose="020F0502020204030204" pitchFamily="34" charset="0"/>
                <a:cs typeface="Calibri" panose="020F0502020204030204" pitchFamily="34" charset="0"/>
              </a:rPr>
              <a:t> with </a:t>
            </a:r>
            <a:r>
              <a:rPr lang="en-GB" sz="1200" b="0" i="1" dirty="0" err="1">
                <a:solidFill>
                  <a:prstClr val="white"/>
                </a:solidFill>
                <a:latin typeface="Calibri" panose="020F0502020204030204" pitchFamily="34" charset="0"/>
                <a:cs typeface="Calibri" panose="020F0502020204030204" pitchFamily="34" charset="0"/>
              </a:rPr>
              <a:t>être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feminine adjective agreement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9.1.1.1</a:t>
            </a:r>
            <a:r>
              <a:rPr lang="en-GB"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 </a:t>
            </a:r>
            <a:r>
              <a:rPr lang="fr-FR" sz="1800" dirty="0">
                <a:effectLst/>
                <a:latin typeface="Calibri" panose="020F0502020204030204" pitchFamily="34" charset="0"/>
                <a:ea typeface="Calibri" panose="020F0502020204030204" pitchFamily="34" charset="0"/>
                <a:cs typeface="Times New Roman" panose="02020603050405020304" pitchFamily="18" charset="0"/>
              </a:rPr>
              <a:t>algérien [4163], ambitieux [2905], assez [321], aussi [44], avec [23], beau [393], belge [2795], belle [393],  bon [94], chanter [1820], chanteur [3251], choisir [226], communauté [558], écouter [429], écrire [382], ensemble [124], femme [154], fille [629], finir [534], fois [49], gentil [2832], heureux [764], homme [136], instrument [1650], intelligent [2509], international [282], jouer [219], langue [712], mais [30], moderne [1239], monde [77], montrer [108], musique [1139], naturel [760], nouveau [52], nouvelle [52], ouvert [897], parler [106], plusieurs [213], préféré [préférer 597], quand [119], sûr [270], travailler [290], travailleur [1341], travailleuse [1341], très [66], triste [1843], vêtement [2383], vieille [671], vieux [671]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3/3 - answers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676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Revision of </a:t>
            </a:r>
            <a:r>
              <a:rPr lang="en-GB" b="0" dirty="0"/>
              <a:t>feminine adjective agreement rules 2 (no change with adjectives ending in mute –e); 3 (-x ➜ -se), 4 (-el ➜ -</a:t>
            </a:r>
            <a:r>
              <a:rPr lang="en-GB" b="0" dirty="0" err="1"/>
              <a:t>elle</a:t>
            </a:r>
            <a:r>
              <a:rPr lang="en-GB" b="0" dirty="0"/>
              <a:t>) and 5 (-</a:t>
            </a:r>
            <a:r>
              <a:rPr lang="en-GB" b="0" dirty="0" err="1"/>
              <a:t>en</a:t>
            </a:r>
            <a:r>
              <a:rPr lang="en-GB" b="0" dirty="0"/>
              <a:t> ➜ -</a:t>
            </a:r>
            <a:r>
              <a:rPr lang="en-GB" b="0" dirty="0" err="1"/>
              <a:t>enne</a:t>
            </a:r>
            <a:r>
              <a:rPr lang="en-GB" b="0" dirty="0"/>
              <a:t>)</a:t>
            </a:r>
            <a:endParaRPr lang="en-US" b="1" dirty="0"/>
          </a:p>
          <a:p>
            <a:endParaRPr lang="en-US" b="1" dirty="0"/>
          </a:p>
          <a:p>
            <a:r>
              <a:rPr lang="en-US" b="1" dirty="0"/>
              <a:t>Procedure:</a:t>
            </a:r>
          </a:p>
          <a:p>
            <a:pPr marL="228600" indent="-228600">
              <a:buAutoNum type="arabicPeriod"/>
            </a:pPr>
            <a:r>
              <a:rPr lang="en-US" b="0" dirty="0"/>
              <a:t>Click through explanations</a:t>
            </a:r>
          </a:p>
          <a:p>
            <a:pPr marL="228600" indent="-228600">
              <a:buAutoNum type="arabicPeriod"/>
            </a:pPr>
            <a:endParaRPr lang="en-US" b="0" dirty="0"/>
          </a:p>
          <a:p>
            <a:r>
              <a:rPr lang="en-US" b="1" dirty="0"/>
              <a:t>Word frequency of cognates used (1 is the most frequent word in French):</a:t>
            </a:r>
          </a:p>
          <a:p>
            <a:r>
              <a:rPr lang="en-US" b="0" dirty="0" err="1"/>
              <a:t>féminisation</a:t>
            </a:r>
            <a:r>
              <a:rPr lang="en-US" b="0" dirty="0"/>
              <a:t> [&gt;5000], </a:t>
            </a:r>
            <a:r>
              <a:rPr lang="en-US" b="0" dirty="0" err="1"/>
              <a:t>adjectif</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418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masculine and feminine forms of adjectives following a mix of agreement patterns 2-5.</a:t>
            </a:r>
            <a:endParaRPr lang="en-US" b="1" dirty="0"/>
          </a:p>
          <a:p>
            <a:endParaRPr lang="en-US" b="1" dirty="0"/>
          </a:p>
          <a:p>
            <a:r>
              <a:rPr lang="en-US" b="1" dirty="0"/>
              <a:t>Procedure:</a:t>
            </a:r>
          </a:p>
          <a:p>
            <a:r>
              <a:rPr lang="en-US" b="0" dirty="0"/>
              <a:t>1. Draw attention to the info bubble. Explain that the stage name ‘Christine and the Queens’ sounds plural, but because it refers to just one person, it takes third person singular agreement in both English and French. Acknowledge that this might sound strange! Reinforce that the verb agrees with the person, rather than the name. If students find this confusing, encourage them to focus on the picture.</a:t>
            </a:r>
          </a:p>
          <a:p>
            <a:r>
              <a:rPr lang="en-US" b="0" dirty="0"/>
              <a:t>2. Students sketch two columns as shown on the slide.</a:t>
            </a:r>
          </a:p>
          <a:p>
            <a:r>
              <a:rPr lang="en-US" b="0" dirty="0"/>
              <a:t>3. Click on the number buttons at the top of the screen to play with the pronoun obscured audio.</a:t>
            </a:r>
          </a:p>
          <a:p>
            <a:r>
              <a:rPr lang="en-US" b="0" dirty="0"/>
              <a:t>4. Students list the adjectives in correct column. At lower levels, this slide could be adapted to make this a recognition activity, rather than recall. To do this, display the adjectives in English on the slide, and ask students to write ‘C’ or ‘S’ next to each, to indicate who they refer to.</a:t>
            </a:r>
          </a:p>
          <a:p>
            <a:r>
              <a:rPr lang="en-US" b="0" dirty="0"/>
              <a:t>5. Click to reveal answers.</a:t>
            </a:r>
          </a:p>
          <a:p>
            <a:r>
              <a:rPr lang="en-GB" sz="1800" dirty="0">
                <a:effectLst/>
                <a:latin typeface="Century Gothic" panose="020B0502020202020204" pitchFamily="34" charset="0"/>
                <a:ea typeface="DengXian" panose="020B0503020204020204" pitchFamily="2" charset="-122"/>
                <a:cs typeface="Times New Roman" panose="02020603050405020304" pitchFamily="18" charset="0"/>
              </a:rPr>
              <a:t>6. Click to bring up 2</a:t>
            </a:r>
            <a:r>
              <a:rPr lang="en-GB" sz="1800" baseline="30000" dirty="0">
                <a:effectLst/>
                <a:latin typeface="Century Gothic" panose="020B0502020202020204" pitchFamily="34" charset="0"/>
                <a:ea typeface="DengXian" panose="020B0503020204020204" pitchFamily="2" charset="-122"/>
                <a:cs typeface="Times New Roman" panose="02020603050405020304" pitchFamily="18" charset="0"/>
              </a:rPr>
              <a:t>nd</a:t>
            </a:r>
            <a:r>
              <a:rPr lang="en-GB" sz="1800" dirty="0">
                <a:effectLst/>
                <a:latin typeface="Century Gothic" panose="020B0502020202020204" pitchFamily="34" charset="0"/>
                <a:ea typeface="DengXian" panose="020B0503020204020204" pitchFamily="2" charset="-122"/>
                <a:cs typeface="Times New Roman" panose="02020603050405020304" pitchFamily="18" charset="0"/>
              </a:rPr>
              <a:t> set of number buttons with full sentence audio and listen again. Students repeat, focussing on the adjective ending.</a:t>
            </a:r>
            <a:endParaRPr lang="en-US" b="0" dirty="0"/>
          </a:p>
          <a:p>
            <a:endParaRPr lang="en-US" b="0" dirty="0"/>
          </a:p>
          <a:p>
            <a:r>
              <a:rPr lang="en-US" b="1" dirty="0"/>
              <a:t>Transcript:</a:t>
            </a:r>
          </a:p>
          <a:p>
            <a:pPr marL="0" indent="0">
              <a:buNone/>
            </a:pPr>
            <a:r>
              <a:rPr lang="en-US" b="0" dirty="0"/>
              <a:t>1. [Elle] </a:t>
            </a:r>
            <a:r>
              <a:rPr lang="en-US" b="0" dirty="0" err="1"/>
              <a:t>est</a:t>
            </a:r>
            <a:r>
              <a:rPr lang="en-US" b="0" dirty="0"/>
              <a:t> </a:t>
            </a:r>
            <a:r>
              <a:rPr lang="en-US" b="0" dirty="0" err="1"/>
              <a:t>ambitieuse</a:t>
            </a:r>
            <a:r>
              <a:rPr lang="en-US" b="0" dirty="0"/>
              <a:t>.</a:t>
            </a:r>
          </a:p>
          <a:p>
            <a:pPr marL="0" indent="0">
              <a:buNone/>
            </a:pPr>
            <a:r>
              <a:rPr lang="en-US" b="0" dirty="0"/>
              <a:t>2. [Il] </a:t>
            </a:r>
            <a:r>
              <a:rPr lang="en-US" b="0" dirty="0" err="1"/>
              <a:t>est</a:t>
            </a:r>
            <a:r>
              <a:rPr lang="en-US" b="0" dirty="0"/>
              <a:t> </a:t>
            </a:r>
            <a:r>
              <a:rPr lang="en-US" b="0" dirty="0" err="1"/>
              <a:t>amusant</a:t>
            </a:r>
            <a:r>
              <a:rPr lang="en-US" b="0" dirty="0"/>
              <a:t>.</a:t>
            </a:r>
          </a:p>
          <a:p>
            <a:pPr marL="0" indent="0">
              <a:buNone/>
            </a:pPr>
            <a:r>
              <a:rPr lang="en-US" b="0" dirty="0"/>
              <a:t>3. [Il] </a:t>
            </a:r>
            <a:r>
              <a:rPr lang="en-US" b="0" dirty="0" err="1"/>
              <a:t>est</a:t>
            </a:r>
            <a:r>
              <a:rPr lang="en-US" b="0" dirty="0"/>
              <a:t> bon.</a:t>
            </a:r>
          </a:p>
          <a:p>
            <a:pPr marL="0" indent="0">
              <a:buNone/>
            </a:pPr>
            <a:r>
              <a:rPr lang="en-US" b="0" dirty="0"/>
              <a:t>4. [Il] </a:t>
            </a:r>
            <a:r>
              <a:rPr lang="en-US" b="0" dirty="0" err="1"/>
              <a:t>est</a:t>
            </a:r>
            <a:r>
              <a:rPr lang="en-US" b="0" dirty="0"/>
              <a:t> content.</a:t>
            </a:r>
          </a:p>
          <a:p>
            <a:pPr marL="0" indent="0">
              <a:buNone/>
            </a:pPr>
            <a:r>
              <a:rPr lang="en-US" b="0" dirty="0"/>
              <a:t>5. [Elle] </a:t>
            </a:r>
            <a:r>
              <a:rPr lang="en-US" b="0" dirty="0" err="1"/>
              <a:t>est</a:t>
            </a:r>
            <a:r>
              <a:rPr lang="en-US" b="0" dirty="0"/>
              <a:t> </a:t>
            </a:r>
            <a:r>
              <a:rPr lang="en-US" b="0" dirty="0" err="1"/>
              <a:t>différente</a:t>
            </a:r>
            <a:r>
              <a:rPr lang="en-US" b="0" dirty="0"/>
              <a:t>.</a:t>
            </a:r>
          </a:p>
          <a:p>
            <a:pPr marL="0" indent="0">
              <a:buNone/>
            </a:pPr>
            <a:r>
              <a:rPr lang="en-US" b="0" dirty="0"/>
              <a:t>6. [Elle] </a:t>
            </a:r>
            <a:r>
              <a:rPr lang="en-US" b="0" dirty="0" err="1"/>
              <a:t>est</a:t>
            </a:r>
            <a:r>
              <a:rPr lang="en-US" b="0" dirty="0"/>
              <a:t> </a:t>
            </a:r>
            <a:r>
              <a:rPr lang="en-US" b="0" dirty="0" err="1"/>
              <a:t>fran</a:t>
            </a:r>
            <a:r>
              <a:rPr lang="en-US" b="0" dirty="0" err="1">
                <a:latin typeface="Century Gothic" panose="020B0502020202020204" pitchFamily="34" charset="0"/>
              </a:rPr>
              <a:t>çaise</a:t>
            </a:r>
            <a:r>
              <a:rPr lang="en-US" b="0" dirty="0">
                <a:latin typeface="Century Gothic" panose="020B0502020202020204" pitchFamily="34" charset="0"/>
              </a:rPr>
              <a:t>.</a:t>
            </a:r>
          </a:p>
          <a:p>
            <a:pPr marL="0" indent="0">
              <a:buNone/>
            </a:pPr>
            <a:r>
              <a:rPr lang="en-US" b="0" dirty="0">
                <a:latin typeface="Century Gothic" panose="020B0502020202020204" pitchFamily="34" charset="0"/>
              </a:rPr>
              <a:t>7. [Il] </a:t>
            </a:r>
            <a:r>
              <a:rPr lang="en-US" b="0" dirty="0" err="1">
                <a:latin typeface="Century Gothic" panose="020B0502020202020204" pitchFamily="34" charset="0"/>
              </a:rPr>
              <a:t>est</a:t>
            </a:r>
            <a:r>
              <a:rPr lang="en-US" b="0" dirty="0">
                <a:latin typeface="Century Gothic" panose="020B0502020202020204" pitchFamily="34" charset="0"/>
              </a:rPr>
              <a:t> intelligent.</a:t>
            </a:r>
          </a:p>
          <a:p>
            <a:pPr marL="0" indent="0">
              <a:buNone/>
            </a:pPr>
            <a:r>
              <a:rPr lang="en-US" b="0" dirty="0">
                <a:latin typeface="Century Gothic" panose="020B0502020202020204" pitchFamily="34" charset="0"/>
              </a:rPr>
              <a:t>8. [Elle] </a:t>
            </a:r>
            <a:r>
              <a:rPr lang="en-US" b="0" dirty="0" err="1">
                <a:latin typeface="Century Gothic" panose="020B0502020202020204" pitchFamily="34" charset="0"/>
              </a:rPr>
              <a:t>est</a:t>
            </a:r>
            <a:r>
              <a:rPr lang="en-US" b="0" dirty="0">
                <a:latin typeface="Century Gothic" panose="020B0502020202020204" pitchFamily="34" charset="0"/>
              </a:rPr>
              <a:t> </a:t>
            </a:r>
            <a:r>
              <a:rPr lang="en-US" b="0" dirty="0" err="1">
                <a:latin typeface="Century Gothic" panose="020B0502020202020204" pitchFamily="34" charset="0"/>
              </a:rPr>
              <a:t>importante</a:t>
            </a:r>
            <a:r>
              <a:rPr lang="en-US" b="0" dirty="0">
                <a:latin typeface="Century Gothic" panose="020B0502020202020204" pitchFamily="34" charset="0"/>
              </a:rPr>
              <a:t>.</a:t>
            </a:r>
          </a:p>
          <a:p>
            <a:pPr marL="0" indent="0">
              <a:buNone/>
            </a:pPr>
            <a:r>
              <a:rPr lang="en-US" b="0" dirty="0">
                <a:latin typeface="Century Gothic" panose="020B0502020202020204" pitchFamily="34" charset="0"/>
              </a:rPr>
              <a:t>9. [Elle] </a:t>
            </a:r>
            <a:r>
              <a:rPr lang="en-US" b="0" dirty="0" err="1">
                <a:latin typeface="Century Gothic" panose="020B0502020202020204" pitchFamily="34" charset="0"/>
              </a:rPr>
              <a:t>est</a:t>
            </a:r>
            <a:r>
              <a:rPr lang="en-US" b="0" dirty="0">
                <a:latin typeface="Century Gothic" panose="020B0502020202020204" pitchFamily="34" charset="0"/>
              </a:rPr>
              <a:t> </a:t>
            </a:r>
            <a:r>
              <a:rPr lang="en-US" b="0" dirty="0" err="1">
                <a:latin typeface="Century Gothic" panose="020B0502020202020204" pitchFamily="34" charset="0"/>
              </a:rPr>
              <a:t>intelligente</a:t>
            </a:r>
            <a:r>
              <a:rPr lang="en-US" b="0" dirty="0">
                <a:latin typeface="Century Gothic" panose="020B0502020202020204" pitchFamily="34" charset="0"/>
              </a:rPr>
              <a:t>.</a:t>
            </a:r>
          </a:p>
          <a:p>
            <a:pPr marL="0" indent="0">
              <a:buNone/>
            </a:pPr>
            <a:r>
              <a:rPr lang="en-US" b="0" dirty="0">
                <a:latin typeface="Century Gothic" panose="020B0502020202020204" pitchFamily="34" charset="0"/>
              </a:rPr>
              <a:t>10. [Il] </a:t>
            </a:r>
            <a:r>
              <a:rPr lang="en-US" b="0" dirty="0" err="1">
                <a:latin typeface="Century Gothic" panose="020B0502020202020204" pitchFamily="34" charset="0"/>
              </a:rPr>
              <a:t>est</a:t>
            </a:r>
            <a:r>
              <a:rPr lang="en-US" b="0" dirty="0">
                <a:latin typeface="Century Gothic" panose="020B0502020202020204" pitchFamily="34" charset="0"/>
              </a:rPr>
              <a:t> </a:t>
            </a:r>
            <a:r>
              <a:rPr lang="en-US" b="0" dirty="0" err="1">
                <a:latin typeface="Century Gothic" panose="020B0502020202020204" pitchFamily="34" charset="0"/>
              </a:rPr>
              <a:t>travailleur</a:t>
            </a:r>
            <a:r>
              <a:rPr lang="en-US" b="0" dirty="0">
                <a:latin typeface="Century Gothic" panose="020B0502020202020204" pitchFamily="34" charset="0"/>
              </a:rPr>
              <a:t>.</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used(1 is the most frequent word in French): </a:t>
            </a:r>
            <a:br>
              <a:rPr lang="en-GB" baseline="0" dirty="0"/>
            </a:br>
            <a:r>
              <a:rPr lang="en-GB" baseline="0" dirty="0" err="1"/>
              <a:t>musicien</a:t>
            </a:r>
            <a:r>
              <a:rPr lang="en-GB" baseline="0" dirty="0"/>
              <a:t> [3100], </a:t>
            </a:r>
            <a:r>
              <a:rPr lang="en-GB" baseline="0" dirty="0" err="1"/>
              <a:t>adjectif</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Primavera19_-48</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b="0" i="0" dirty="0">
                <a:solidFill>
                  <a:srgbClr val="212124"/>
                </a:solidFill>
                <a:effectLst/>
                <a:latin typeface="Proxima Nova"/>
              </a:rPr>
              <a:t>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Raph_PH</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 2.0</a:t>
            </a:r>
            <a:endPar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Stromae_2011</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by George </a:t>
            </a:r>
            <a:r>
              <a:rPr lang="en-GB" sz="1800" u="none"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Biard</a:t>
            </a:r>
            <a:r>
              <a:rPr lang="en-GB"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CC BY-SA 3.0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1/2.</a:t>
            </a:r>
          </a:p>
          <a:p>
            <a:endParaRPr lang="en-US" b="1" dirty="0"/>
          </a:p>
          <a:p>
            <a:r>
              <a:rPr lang="en-US" b="1" dirty="0"/>
              <a:t>Aim: </a:t>
            </a:r>
            <a:r>
              <a:rPr lang="en-US" b="0" dirty="0"/>
              <a:t>Written production of adjective endings.</a:t>
            </a:r>
            <a:endParaRPr lang="en-US" b="1" dirty="0"/>
          </a:p>
          <a:p>
            <a:endParaRPr lang="en-US" b="1" dirty="0"/>
          </a:p>
          <a:p>
            <a:r>
              <a:rPr lang="en-US" b="1" dirty="0"/>
              <a:t>Procedure:</a:t>
            </a:r>
          </a:p>
          <a:p>
            <a:r>
              <a:rPr lang="en-US" b="0" dirty="0"/>
              <a:t>1. Students read the articles and, if necessary, write the appropriate adjective ending. </a:t>
            </a:r>
            <a:r>
              <a:rPr lang="en-US" b="1" dirty="0"/>
              <a:t>Ensure that students are aware that not every adjective needs an additional ending </a:t>
            </a:r>
            <a:r>
              <a:rPr lang="en-US" b="0" dirty="0"/>
              <a:t>– some are fine as they are.</a:t>
            </a:r>
          </a:p>
          <a:p>
            <a:r>
              <a:rPr lang="en-US" b="0" dirty="0"/>
              <a:t>2.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flamand</a:t>
            </a:r>
            <a:r>
              <a:rPr lang="en-GB" b="0" baseline="0" dirty="0"/>
              <a:t> [&gt;5000], necessaire [451]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a:t>magazine [2033], </a:t>
            </a:r>
            <a:r>
              <a:rPr lang="en-GB" baseline="0" dirty="0" err="1"/>
              <a:t>adjectif</a:t>
            </a:r>
            <a:r>
              <a:rPr lang="en-GB" baseline="0" dirty="0"/>
              <a:t> [&gt;5000], </a:t>
            </a:r>
            <a:r>
              <a:rPr lang="en-GB" baseline="0" dirty="0" err="1"/>
              <a:t>rwandais</a:t>
            </a:r>
            <a:r>
              <a:rPr lang="en-GB" baseline="0" dirty="0"/>
              <a:t> [&gt;5000], </a:t>
            </a:r>
            <a:r>
              <a:rPr lang="en-GB" baseline="0" dirty="0" err="1"/>
              <a:t>rappeur</a:t>
            </a:r>
            <a:r>
              <a:rPr lang="en-GB" baseline="0" dirty="0"/>
              <a:t> [&gt;5000], completer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17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2/2.</a:t>
            </a:r>
          </a:p>
          <a:p>
            <a:endParaRPr lang="en-US" b="1" dirty="0"/>
          </a:p>
          <a:p>
            <a:r>
              <a:rPr lang="en-US" b="1" dirty="0"/>
              <a:t>Aim: </a:t>
            </a:r>
            <a:r>
              <a:rPr lang="en-US" b="0" dirty="0"/>
              <a:t>Written production of adjectives in the masculine and feminine forms.</a:t>
            </a:r>
            <a:endParaRPr lang="en-US" b="1" dirty="0"/>
          </a:p>
          <a:p>
            <a:endParaRPr lang="en-US" b="1" dirty="0"/>
          </a:p>
          <a:p>
            <a:r>
              <a:rPr lang="en-US" b="1" dirty="0"/>
              <a:t>Procedure:</a:t>
            </a:r>
          </a:p>
          <a:p>
            <a:r>
              <a:rPr lang="en-US" b="0" dirty="0"/>
              <a:t>1. Students write 1-10 and translate the adjectives in the green boxes into French.</a:t>
            </a:r>
          </a:p>
          <a:p>
            <a:r>
              <a:rPr lang="en-US" b="0" dirty="0"/>
              <a:t>2. Click to reveal answers.</a:t>
            </a:r>
          </a:p>
          <a:p>
            <a:r>
              <a:rPr lang="en-US" b="0" dirty="0"/>
              <a:t>3. Click to reveal adjectives in green boxes.</a:t>
            </a:r>
          </a:p>
          <a:p>
            <a:r>
              <a:rPr lang="en-US" b="0" dirty="0"/>
              <a:t>4. Students change the adjectives into the appropriate form.</a:t>
            </a:r>
          </a:p>
          <a:p>
            <a:r>
              <a:rPr lang="en-US" b="0" dirty="0"/>
              <a:t>5.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genre [556], </a:t>
            </a:r>
            <a:r>
              <a:rPr lang="en-GB" b="0" baseline="0" dirty="0" err="1"/>
              <a:t>soigneux</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adjectif</a:t>
            </a:r>
            <a:r>
              <a:rPr lang="en-GB" baseline="0" dirty="0"/>
              <a:t> [&gt;5000], </a:t>
            </a:r>
            <a:r>
              <a:rPr lang="en-GB" baseline="0" dirty="0" err="1"/>
              <a:t>masculin</a:t>
            </a:r>
            <a:r>
              <a:rPr lang="en-GB" baseline="0" dirty="0"/>
              <a:t> [3741], </a:t>
            </a:r>
            <a:r>
              <a:rPr lang="en-GB" baseline="0" dirty="0" err="1"/>
              <a:t>féminin</a:t>
            </a:r>
            <a:r>
              <a:rPr lang="en-GB" baseline="0" dirty="0"/>
              <a:t> [2381], </a:t>
            </a:r>
            <a:r>
              <a:rPr lang="en-GB" baseline="0" dirty="0" err="1"/>
              <a:t>danser</a:t>
            </a:r>
            <a:r>
              <a:rPr lang="en-GB" baseline="0" dirty="0"/>
              <a:t> [2934], </a:t>
            </a:r>
            <a:r>
              <a:rPr lang="en-GB" baseline="0" dirty="0" err="1"/>
              <a:t>pratiquer</a:t>
            </a:r>
            <a:r>
              <a:rPr lang="en-GB" baseline="0" dirty="0"/>
              <a:t> [1268], LGBT [&gt;5000], </a:t>
            </a:r>
            <a:r>
              <a:rPr lang="en-GB" baseline="0" dirty="0" err="1"/>
              <a:t>sexualité</a:t>
            </a:r>
            <a:r>
              <a:rPr lang="en-GB" baseline="0" dirty="0"/>
              <a:t> [&gt;5000], style [1999], </a:t>
            </a:r>
            <a:r>
              <a:rPr lang="en-GB" baseline="0" dirty="0" err="1"/>
              <a:t>britannique</a:t>
            </a:r>
            <a:r>
              <a:rPr lang="en-GB" baseline="0" dirty="0"/>
              <a:t> [1296], </a:t>
            </a:r>
            <a:r>
              <a:rPr lang="en-GB" baseline="0" dirty="0" err="1"/>
              <a:t>africain</a:t>
            </a:r>
            <a:r>
              <a:rPr lang="en-GB" baseline="0" dirty="0"/>
              <a:t> [2289]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31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(slide 1/2)</a:t>
            </a:r>
          </a:p>
          <a:p>
            <a:endParaRPr lang="en-US" b="1" dirty="0"/>
          </a:p>
          <a:p>
            <a:r>
              <a:rPr lang="en-US" b="1" dirty="0"/>
              <a:t>Aim: </a:t>
            </a:r>
            <a:r>
              <a:rPr lang="en-US" b="0" dirty="0"/>
              <a:t>Structured and semi-structured written production of sentences with various kinds of adjectival agreement.</a:t>
            </a:r>
            <a:endParaRPr lang="en-US" b="1" dirty="0"/>
          </a:p>
          <a:p>
            <a:endParaRPr lang="en-US" b="1" dirty="0"/>
          </a:p>
          <a:p>
            <a:r>
              <a:rPr lang="en-US" b="1" dirty="0"/>
              <a:t>Procedure:</a:t>
            </a:r>
          </a:p>
          <a:p>
            <a:r>
              <a:rPr lang="en-US" b="0" dirty="0"/>
              <a:t>1. Students translate sentences 1-4 into French.</a:t>
            </a:r>
          </a:p>
          <a:p>
            <a:r>
              <a:rPr lang="en-US" b="0" dirty="0"/>
              <a:t>2. Students write sentences for 5-6. They may use </a:t>
            </a:r>
            <a:r>
              <a:rPr lang="en-US" b="0" i="1" dirty="0"/>
              <a:t>et/</a:t>
            </a:r>
            <a:r>
              <a:rPr lang="en-US" b="0" i="1" dirty="0" err="1"/>
              <a:t>mais</a:t>
            </a:r>
            <a:r>
              <a:rPr lang="en-US" b="0" i="0" dirty="0"/>
              <a:t>, or they may write comparative sentences. </a:t>
            </a:r>
            <a:endParaRPr lang="en-US" b="0" dirty="0"/>
          </a:p>
          <a:p>
            <a:r>
              <a:rPr lang="en-US" b="0" dirty="0"/>
              <a:t>3. Check answers on next slide.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56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661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questions and statements containing the </a:t>
            </a:r>
            <a:r>
              <a:rPr lang="en-US" b="0" i="1" dirty="0"/>
              <a:t>je </a:t>
            </a:r>
            <a:r>
              <a:rPr lang="en-US" b="0" i="0" dirty="0"/>
              <a:t>and </a:t>
            </a:r>
            <a:r>
              <a:rPr lang="en-US" b="0" i="1" dirty="0" err="1"/>
              <a:t>tu</a:t>
            </a:r>
            <a:r>
              <a:rPr lang="en-US" b="0" i="1" dirty="0"/>
              <a:t> </a:t>
            </a:r>
            <a:r>
              <a:rPr lang="en-US" b="0" i="0" dirty="0"/>
              <a:t>forms of </a:t>
            </a:r>
            <a:r>
              <a:rPr lang="en-US" b="0" i="1" dirty="0" err="1">
                <a:latin typeface="Century Gothic" panose="020B0502020202020204" pitchFamily="34" charset="0"/>
              </a:rPr>
              <a:t>être</a:t>
            </a:r>
            <a:r>
              <a:rPr lang="en-US" b="0" i="1" dirty="0">
                <a:latin typeface="Century Gothic" panose="020B0502020202020204" pitchFamily="34" charset="0"/>
              </a:rPr>
              <a:t> </a:t>
            </a:r>
            <a:r>
              <a:rPr lang="en-US" b="0" i="0" dirty="0">
                <a:latin typeface="Century Gothic" panose="020B0502020202020204" pitchFamily="34" charset="0"/>
              </a:rPr>
              <a:t>and adjectives. Introduction of the </a:t>
            </a:r>
            <a:r>
              <a:rPr lang="en-US" b="0" i="0" dirty="0" err="1">
                <a:latin typeface="Century Gothic" panose="020B0502020202020204" pitchFamily="34" charset="0"/>
              </a:rPr>
              <a:t>tu</a:t>
            </a:r>
            <a:r>
              <a:rPr lang="en-US" b="0" i="0" dirty="0">
                <a:latin typeface="Century Gothic" panose="020B0502020202020204" pitchFamily="34" charset="0"/>
              </a:rPr>
              <a:t> </a:t>
            </a:r>
            <a:r>
              <a:rPr lang="en-US" b="0" i="0" dirty="0">
                <a:latin typeface="Century Gothic" panose="020B0502020202020204" pitchFamily="34" charset="0"/>
                <a:sym typeface="Wingdings" panose="05000000000000000000" pitchFamily="2" charset="2"/>
              </a:rPr>
              <a:t> t’ contraction before a vowel.</a:t>
            </a:r>
            <a:endParaRPr lang="en-US" b="1" dirty="0"/>
          </a:p>
          <a:p>
            <a:endParaRPr lang="en-US" b="1" dirty="0"/>
          </a:p>
          <a:p>
            <a:r>
              <a:rPr lang="en-US" b="1" dirty="0"/>
              <a:t>Procedure:</a:t>
            </a:r>
          </a:p>
          <a:p>
            <a:r>
              <a:rPr lang="en-US" b="0" dirty="0"/>
              <a:t>1. Partner B thinks of a teacher in their school and pretends to be that person. Fictional characters can be used if preferred.</a:t>
            </a:r>
          </a:p>
          <a:p>
            <a:r>
              <a:rPr lang="en-US" b="0" dirty="0"/>
              <a:t>2. Partner A asks closed questions in the </a:t>
            </a:r>
            <a:r>
              <a:rPr lang="en-US" b="0" i="1" dirty="0" err="1"/>
              <a:t>tu</a:t>
            </a:r>
            <a:r>
              <a:rPr lang="en-US" b="0" i="1" dirty="0"/>
              <a:t> </a:t>
            </a:r>
            <a:r>
              <a:rPr lang="en-US" b="0" i="0" dirty="0"/>
              <a:t>form. Encourage partner A to vary between the </a:t>
            </a:r>
            <a:r>
              <a:rPr lang="en-US" b="0" i="1" dirty="0" err="1"/>
              <a:t>tu</a:t>
            </a:r>
            <a:r>
              <a:rPr lang="en-US" b="0" i="0" dirty="0"/>
              <a:t> and </a:t>
            </a:r>
            <a:r>
              <a:rPr lang="en-US" b="0" i="1" dirty="0"/>
              <a:t>t’ </a:t>
            </a:r>
            <a:r>
              <a:rPr lang="en-US" b="0" i="0" dirty="0"/>
              <a:t>so students get used to how this feels and sounds.</a:t>
            </a:r>
            <a:endParaRPr lang="en-US" b="0" i="1" dirty="0"/>
          </a:p>
          <a:p>
            <a:r>
              <a:rPr lang="en-US" b="0" dirty="0"/>
              <a:t>3. Partner B answers the questions in the </a:t>
            </a:r>
            <a:r>
              <a:rPr lang="en-US" b="0" i="1" dirty="0"/>
              <a:t>je</a:t>
            </a:r>
            <a:r>
              <a:rPr lang="en-US" b="0" i="0" dirty="0"/>
              <a:t> form, in the character of their chosen person.</a:t>
            </a:r>
            <a:endParaRPr lang="en-US" b="0" dirty="0"/>
          </a:p>
          <a:p>
            <a:r>
              <a:rPr lang="en-US" b="0" dirty="0"/>
              <a:t>4. Partner A guesses who the person is.</a:t>
            </a:r>
          </a:p>
          <a:p>
            <a:r>
              <a:rPr lang="en-US" b="0" dirty="0"/>
              <a:t>5. Partners swop roles and repeat steps 1-4.</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identité</a:t>
            </a:r>
            <a:r>
              <a:rPr lang="en-GB" baseline="0" dirty="0"/>
              <a:t> [1437]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None of the lists has </a:t>
            </a:r>
            <a:r>
              <a:rPr lang="en-GB" b="1" u="sng" dirty="0" err="1">
                <a:solidFill>
                  <a:srgbClr val="FF0000"/>
                </a:solidFill>
              </a:rPr>
              <a:t>ambitieux</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a:t>
            </a:r>
            <a:r>
              <a:rPr lang="en-GB" b="1" dirty="0">
                <a:solidFill>
                  <a:srgbClr val="FF0000"/>
                </a:solidFill>
              </a:rPr>
              <a:t>AQA list does not have </a:t>
            </a:r>
            <a:r>
              <a:rPr lang="en-GB" b="1" u="sng" dirty="0" err="1">
                <a:solidFill>
                  <a:srgbClr val="FF0000"/>
                </a:solidFill>
              </a:rPr>
              <a:t>algérien</a:t>
            </a:r>
            <a:r>
              <a:rPr lang="en-GB" b="1" u="sng" dirty="0">
                <a:solidFill>
                  <a:srgbClr val="FF0000"/>
                </a:solidFill>
              </a:rPr>
              <a:t> </a:t>
            </a:r>
            <a:r>
              <a:rPr lang="en-GB" b="1" u="none" dirty="0">
                <a:solidFill>
                  <a:srgbClr val="FF0000"/>
                </a:solidFill>
              </a:rPr>
              <a:t>(though word may be used as a cognate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i="0" u="sng" dirty="0" err="1">
                <a:solidFill>
                  <a:srgbClr val="E6851E"/>
                </a:solidFill>
                <a:effectLst/>
                <a:latin typeface="Segoe UI" panose="020B0502040204020203" pitchFamily="34" charset="0"/>
              </a:rPr>
              <a:t>algérien</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belge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communauté</a:t>
            </a:r>
            <a:r>
              <a:rPr lang="en-GB" b="1" i="0" u="sng" dirty="0">
                <a:solidFill>
                  <a:srgbClr val="E6851E"/>
                </a:solidFill>
                <a:effectLst/>
                <a:latin typeface="Segoe UI" panose="020B0502040204020203" pitchFamily="34" charset="0"/>
              </a:rPr>
              <a:t>, intelligent </a:t>
            </a:r>
            <a:r>
              <a:rPr lang="en-GB" b="1" u="none" dirty="0">
                <a:solidFill>
                  <a:srgbClr val="FF0000"/>
                </a:solidFill>
              </a:rPr>
              <a:t>(though two of these may be used as cognates in reading).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a:solidFill>
                  <a:srgbClr val="FF0000"/>
                </a:solidFill>
              </a:rPr>
              <a:t>intelligent</a:t>
            </a:r>
            <a:r>
              <a:rPr lang="en-GB" b="1" i="0" u="sng" dirty="0">
                <a:solidFill>
                  <a:srgbClr val="E6851E"/>
                </a:solidFill>
                <a:effectLst/>
                <a:latin typeface="Segoe UI" panose="020B0502040204020203" pitchFamily="34" charset="0"/>
              </a:rPr>
              <a:t> </a:t>
            </a:r>
            <a:r>
              <a:rPr lang="en-GB" b="1" u="none" dirty="0">
                <a:solidFill>
                  <a:srgbClr val="FF0000"/>
                </a:solidFill>
              </a:rPr>
              <a:t>(though word may be used as a cognate in reading).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SFC, </a:t>
            </a:r>
            <a:r>
              <a:rPr lang="en-GB" b="0" dirty="0" err="1"/>
              <a:t>SFe</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a:t>
            </a:r>
            <a:r>
              <a:rPr lang="en-GB" b="0" baseline="0" dirty="0"/>
              <a:t> of</a:t>
            </a:r>
            <a:r>
              <a:rPr lang="en-GB" dirty="0"/>
              <a:t> </a:t>
            </a:r>
            <a:r>
              <a:rPr lang="en-GB" b="0" dirty="0"/>
              <a:t>plural forms of </a:t>
            </a:r>
            <a:r>
              <a:rPr lang="en-GB" sz="1200" b="0" i="1" dirty="0" err="1">
                <a:solidFill>
                  <a:prstClr val="white"/>
                </a:solidFill>
                <a:latin typeface="Calibri" panose="020F0502020204030204" pitchFamily="34" charset="0"/>
                <a:cs typeface="Calibri" panose="020F0502020204030204" pitchFamily="34" charset="0"/>
              </a:rPr>
              <a:t>être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a:t>
            </a:r>
            <a:r>
              <a:rPr lang="en-GB" sz="1200" b="0" i="1" dirty="0">
                <a:solidFill>
                  <a:prstClr val="white"/>
                </a:solidFill>
                <a:latin typeface="Calibri" panose="020F0502020204030204" pitchFamily="34" charset="0"/>
                <a:cs typeface="Calibri" panose="020F0502020204030204" pitchFamily="34" charset="0"/>
              </a:rPr>
              <a:t>ne…pas</a:t>
            </a:r>
            <a:r>
              <a:rPr lang="en-GB" sz="1200" b="0" i="0" dirty="0">
                <a:solidFill>
                  <a:prstClr val="white"/>
                </a:solidFill>
                <a:latin typeface="Calibri" panose="020F0502020204030204" pitchFamily="34" charset="0"/>
                <a:cs typeface="Calibri" panose="020F0502020204030204" pitchFamily="34" charset="0"/>
              </a:rPr>
              <a:t> with </a:t>
            </a:r>
            <a:r>
              <a:rPr lang="en-GB" sz="1200" b="0" i="1" dirty="0" err="1">
                <a:solidFill>
                  <a:prstClr val="white"/>
                </a:solidFill>
                <a:latin typeface="Calibri" panose="020F0502020204030204" pitchFamily="34" charset="0"/>
                <a:cs typeface="Calibri" panose="020F0502020204030204" pitchFamily="34" charset="0"/>
              </a:rPr>
              <a:t>être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plural adjective agreement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9.1.1.1</a:t>
            </a:r>
            <a:r>
              <a:rPr lang="en-GB"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 </a:t>
            </a:r>
            <a:r>
              <a:rPr lang="fr-FR" sz="1800" dirty="0">
                <a:effectLst/>
                <a:latin typeface="Calibri" panose="020F0502020204030204" pitchFamily="34" charset="0"/>
                <a:ea typeface="Calibri" panose="020F0502020204030204" pitchFamily="34" charset="0"/>
                <a:cs typeface="Times New Roman" panose="02020603050405020304" pitchFamily="18" charset="0"/>
              </a:rPr>
              <a:t>algérien [4163], ambitieux [2905], assez [321], aussi [44], avec [23], beau [393], belge [2795], belle [393],  bon [94], chanter [1820], chanteur [3251], choisir [226], communauté [558], écouter [429], écrire [382], ensemble [124], femme [154], fille [629], finir [534], fois [49], gentil [2832], heureux [764], homme [136], instrument [1650], intelligent [2509], international [282], jouer [219], langue [712], mais [30], moderne [1239], monde [77], montrer [108], musique [1139], naturel [760], nouveau [52], nouvelle [52], ouvert [897], parler [106], plusieurs [213], préféré [préférer 597], quand [119], sûr [270], travailler [290], travailleur [1341], travailleuse [1341], très [66], triste [1843], vêtement [2383], vieille [671], vieux [671]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3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of a </a:t>
            </a:r>
            <a:r>
              <a:rPr lang="en-US" b="0" dirty="0" err="1"/>
              <a:t>En</a:t>
            </a:r>
            <a:r>
              <a:rPr lang="en-US" b="0" dirty="0"/>
              <a:t>-Fr word pattern (adding –e to English nouns and adjectives) and how this affects pronunciation.</a:t>
            </a:r>
            <a:endParaRPr lang="en-US" b="1" dirty="0"/>
          </a:p>
          <a:p>
            <a:endParaRPr lang="en-US" b="1" dirty="0"/>
          </a:p>
          <a:p>
            <a:r>
              <a:rPr lang="en-US" b="1" dirty="0"/>
              <a:t>Procedure:</a:t>
            </a:r>
          </a:p>
          <a:p>
            <a:r>
              <a:rPr lang="en-US" b="0" dirty="0"/>
              <a:t>1. Discuss the possible meaning of the activity title (the French translation may in fact be more transparent than the English translation ‘cognate!’) Explain that a cognate is a word that looks and/or sounds very similar in two different languages, normally because it has been absorbed into one language from the other.</a:t>
            </a:r>
          </a:p>
          <a:p>
            <a:r>
              <a:rPr lang="en-US" b="0" dirty="0"/>
              <a:t>2. Ensure understanding of the explanation.</a:t>
            </a:r>
          </a:p>
          <a:p>
            <a:r>
              <a:rPr lang="en-US" b="0" dirty="0"/>
              <a:t>3. Students say example phrases to </a:t>
            </a:r>
            <a:r>
              <a:rPr lang="en-US" b="0" dirty="0" err="1"/>
              <a:t>practise</a:t>
            </a:r>
            <a:r>
              <a:rPr lang="en-US" b="0" dirty="0"/>
              <a:t> pronunciation of </a:t>
            </a:r>
            <a:r>
              <a:rPr lang="en-US" b="0" dirty="0" err="1"/>
              <a:t>SFe</a:t>
            </a:r>
            <a:r>
              <a:rPr lang="en-US" b="0" dirty="0"/>
              <a:t> and SFC.</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dirty="0" err="1">
                <a:solidFill>
                  <a:schemeClr val="bg1"/>
                </a:solidFill>
              </a:rPr>
              <a:t>apparenté</a:t>
            </a:r>
            <a:r>
              <a:rPr lang="en-GB" sz="1200" b="0" dirty="0">
                <a:solidFill>
                  <a:schemeClr val="bg1"/>
                </a:solidFill>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artiste [1797], </a:t>
            </a:r>
            <a:r>
              <a:rPr lang="en-GB" baseline="0" dirty="0" err="1"/>
              <a:t>groupe</a:t>
            </a:r>
            <a:r>
              <a:rPr lang="en-GB" baseline="0" dirty="0"/>
              <a:t> [187], </a:t>
            </a:r>
            <a:r>
              <a:rPr lang="en-GB" baseline="0" dirty="0" err="1"/>
              <a:t>journaliste</a:t>
            </a:r>
            <a:r>
              <a:rPr lang="en-GB" baseline="0" dirty="0"/>
              <a:t> [1337], concert [1697], secret [796], normal [833], </a:t>
            </a:r>
            <a:r>
              <a:rPr lang="en-GB" baseline="0" dirty="0" err="1"/>
              <a:t>adulte</a:t>
            </a:r>
            <a:r>
              <a:rPr lang="en-GB" baseline="0" dirty="0"/>
              <a:t> [1580], </a:t>
            </a:r>
            <a:r>
              <a:rPr lang="en-GB" baseline="0" dirty="0" err="1"/>
              <a:t>modeste</a:t>
            </a:r>
            <a:r>
              <a:rPr lang="en-GB" baseline="0" dirty="0"/>
              <a:t> [1540], incident [1885], prison [1010], bombe [1751], </a:t>
            </a:r>
            <a:r>
              <a:rPr lang="en-GB" baseline="0" dirty="0" err="1"/>
              <a:t>nucléaire</a:t>
            </a:r>
            <a:r>
              <a:rPr lang="en-GB" baseline="0" dirty="0"/>
              <a:t> [1130], </a:t>
            </a:r>
            <a:r>
              <a:rPr lang="en-GB" baseline="0" dirty="0" err="1"/>
              <a:t>demande</a:t>
            </a:r>
            <a:r>
              <a:rPr lang="en-GB" baseline="0" dirty="0"/>
              <a:t> [490]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1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Revision of plural subject pronouns, plural forms of </a:t>
            </a:r>
            <a:r>
              <a:rPr lang="en-US" b="0" i="1" dirty="0" err="1">
                <a:latin typeface="Century Gothic" panose="020B0502020202020204" pitchFamily="34" charset="0"/>
              </a:rPr>
              <a:t>être</a:t>
            </a:r>
            <a:r>
              <a:rPr lang="en-US" b="0" i="0" dirty="0">
                <a:latin typeface="Century Gothic" panose="020B0502020202020204" pitchFamily="34" charset="0"/>
              </a:rPr>
              <a:t>, and placement of </a:t>
            </a:r>
            <a:r>
              <a:rPr lang="en-US" b="0" i="1" dirty="0">
                <a:latin typeface="Century Gothic" panose="020B0502020202020204" pitchFamily="34" charset="0"/>
              </a:rPr>
              <a:t>ne…pas </a:t>
            </a:r>
            <a:r>
              <a:rPr lang="en-US" b="0" i="0" dirty="0">
                <a:latin typeface="Century Gothic" panose="020B0502020202020204" pitchFamily="34" charset="0"/>
              </a:rPr>
              <a:t>with form of </a:t>
            </a:r>
            <a:r>
              <a:rPr lang="en-US" b="0" i="1" dirty="0" err="1">
                <a:latin typeface="Century Gothic" panose="020B0502020202020204" pitchFamily="34" charset="0"/>
              </a:rPr>
              <a:t>être</a:t>
            </a:r>
            <a:r>
              <a:rPr lang="en-US" b="0" i="1" dirty="0">
                <a:latin typeface="Century Gothic" panose="020B0502020202020204" pitchFamily="34" charset="0"/>
              </a:rPr>
              <a:t> </a:t>
            </a:r>
            <a:r>
              <a:rPr lang="en-US" b="0" i="0" dirty="0">
                <a:latin typeface="Century Gothic" panose="020B0502020202020204" pitchFamily="34" charset="0"/>
              </a:rPr>
              <a:t>+ adjective.</a:t>
            </a:r>
          </a:p>
          <a:p>
            <a:endParaRPr lang="en-US" b="1" dirty="0"/>
          </a:p>
          <a:p>
            <a:r>
              <a:rPr lang="en-US" b="1" dirty="0"/>
              <a:t>Procedure:</a:t>
            </a:r>
          </a:p>
          <a:p>
            <a:r>
              <a:rPr lang="en-US" b="0" dirty="0"/>
              <a:t>1. Click through information, eliciting knowledge where possible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68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1/9. Note: if time is short, finish this exercise after number 6.</a:t>
            </a:r>
          </a:p>
          <a:p>
            <a:endParaRPr lang="en-US" b="1" dirty="0"/>
          </a:p>
          <a:p>
            <a:r>
              <a:rPr lang="en-US" b="1" dirty="0"/>
              <a:t>Aim: </a:t>
            </a:r>
            <a:r>
              <a:rPr lang="en-US" b="0" dirty="0"/>
              <a:t>Cultural background for the activity.</a:t>
            </a:r>
            <a:endParaRPr lang="en-US" b="1" dirty="0"/>
          </a:p>
          <a:p>
            <a:endParaRPr lang="en-US" b="1" dirty="0"/>
          </a:p>
          <a:p>
            <a:r>
              <a:rPr lang="en-US" b="1" dirty="0"/>
              <a:t>Procedure:</a:t>
            </a:r>
          </a:p>
          <a:p>
            <a:pPr marL="228600" indent="-228600">
              <a:buAutoNum type="arabicPeriod"/>
            </a:pPr>
            <a:r>
              <a:rPr lang="en-US" b="0" dirty="0"/>
              <a:t>Read through the information.</a:t>
            </a:r>
          </a:p>
          <a:p>
            <a:pPr marL="228600" indent="-228600">
              <a:buAutoNum type="arabicPeriod"/>
            </a:pPr>
            <a:r>
              <a:rPr lang="en-US" b="0" dirty="0"/>
              <a:t>Ensure understanding.</a:t>
            </a:r>
          </a:p>
          <a:p>
            <a:pPr marL="228600" indent="-228600">
              <a:buAutoNum type="arabicPeriod"/>
            </a:pPr>
            <a:r>
              <a:rPr lang="en-US" b="0" dirty="0"/>
              <a:t>Oral translation as a class if time allows.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célèbre [1689]</a:t>
            </a:r>
            <a:endParaRPr lang="en-GB"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festival [3858], </a:t>
            </a:r>
            <a:r>
              <a:rPr lang="en-GB" b="0" baseline="0" dirty="0" err="1"/>
              <a:t>groupe</a:t>
            </a:r>
            <a:r>
              <a:rPr lang="en-GB" b="0" baseline="0" dirty="0"/>
              <a:t> [187], </a:t>
            </a:r>
            <a:r>
              <a:rPr lang="en-GB" b="0" baseline="0" dirty="0" err="1"/>
              <a:t>fameux</a:t>
            </a:r>
            <a:r>
              <a:rPr lang="en-GB" b="0" baseline="0" dirty="0"/>
              <a:t> [2060], </a:t>
            </a:r>
            <a:r>
              <a:rPr lang="en-GB" b="0" baseline="0" dirty="0" err="1"/>
              <a:t>rappeur</a:t>
            </a:r>
            <a:r>
              <a:rPr lang="en-GB" b="0" baseline="0" dirty="0"/>
              <a:t> [&gt;5000], </a:t>
            </a:r>
            <a:r>
              <a:rPr lang="en-GB" b="0" baseline="0" dirty="0" err="1"/>
              <a:t>flamand</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Balthazar on the Mainstage at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Haldern</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Pop Festival 2019</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User:Soundwavedesigner"/>
              </a:rPr>
              <a:t>Alexander Kellner</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CC BY-SA 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miembros</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del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grupo</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Le Garage is licensed under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CC BY-SA 4.0</a:t>
            </a:r>
            <a:r>
              <a:rPr lang="en-GB" sz="1800" dirty="0">
                <a:effectLst/>
                <a:latin typeface="Calibri" panose="020F0502020204030204" pitchFamily="34" charset="0"/>
                <a:ea typeface="Calibri" panose="020F0502020204030204" pitchFamily="34" charset="0"/>
                <a:cs typeface="Times New Roman" panose="02020603050405020304" pitchFamily="18" charset="0"/>
              </a:rPr>
              <a:t> (cropped)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761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2/9.</a:t>
            </a:r>
          </a:p>
          <a:p>
            <a:endParaRPr lang="en-US" b="1" dirty="0"/>
          </a:p>
          <a:p>
            <a:r>
              <a:rPr lang="en-US" b="1" dirty="0"/>
              <a:t>Aim:</a:t>
            </a:r>
            <a:r>
              <a:rPr lang="en-US" b="1" baseline="0" dirty="0"/>
              <a:t> </a:t>
            </a:r>
            <a:r>
              <a:rPr lang="en-US" b="0" dirty="0"/>
              <a:t>Aural recognition of plural forms of </a:t>
            </a:r>
            <a:r>
              <a:rPr lang="en-US" b="0" i="1" dirty="0" err="1">
                <a:latin typeface="Century Gothic" panose="020B0502020202020204" pitchFamily="34" charset="0"/>
              </a:rPr>
              <a:t>être</a:t>
            </a:r>
            <a:r>
              <a:rPr lang="en-US" b="0" i="0" dirty="0">
                <a:latin typeface="Century Gothic" panose="020B0502020202020204" pitchFamily="34" charset="0"/>
              </a:rPr>
              <a:t>, and connecting these with meaning (</a:t>
            </a:r>
            <a:r>
              <a:rPr lang="en-US" b="0" i="1" dirty="0">
                <a:latin typeface="Century Gothic" panose="020B0502020202020204" pitchFamily="34" charset="0"/>
              </a:rPr>
              <a:t>nous, </a:t>
            </a:r>
            <a:r>
              <a:rPr lang="en-US" b="0" i="1" dirty="0" err="1">
                <a:latin typeface="Century Gothic" panose="020B0502020202020204" pitchFamily="34" charset="0"/>
              </a:rPr>
              <a:t>vous</a:t>
            </a:r>
            <a:r>
              <a:rPr lang="en-US" b="0" i="1" dirty="0">
                <a:latin typeface="Century Gothic" panose="020B0502020202020204" pitchFamily="34" charset="0"/>
              </a:rPr>
              <a:t> </a:t>
            </a:r>
            <a:r>
              <a:rPr lang="en-US" b="0" i="0" dirty="0">
                <a:latin typeface="Century Gothic" panose="020B0502020202020204" pitchFamily="34" charset="0"/>
              </a:rPr>
              <a:t>and </a:t>
            </a:r>
            <a:r>
              <a:rPr lang="en-US" b="0" i="1" dirty="0" err="1">
                <a:latin typeface="Century Gothic" panose="020B0502020202020204" pitchFamily="34" charset="0"/>
              </a:rPr>
              <a:t>ils</a:t>
            </a:r>
            <a:r>
              <a:rPr lang="en-US" b="0" i="1" dirty="0">
                <a:latin typeface="Century Gothic" panose="020B0502020202020204" pitchFamily="34" charset="0"/>
              </a:rPr>
              <a:t>/</a:t>
            </a:r>
            <a:r>
              <a:rPr lang="en-US" b="0" i="1" dirty="0" err="1">
                <a:latin typeface="Century Gothic" panose="020B0502020202020204" pitchFamily="34" charset="0"/>
              </a:rPr>
              <a:t>elles</a:t>
            </a:r>
            <a:r>
              <a:rPr lang="en-US" b="0" i="0" dirty="0">
                <a:latin typeface="Century Gothic" panose="020B0502020202020204" pitchFamily="34" charset="0"/>
              </a:rPr>
              <a:t>).</a:t>
            </a:r>
            <a:endParaRPr lang="en-US" b="1" dirty="0"/>
          </a:p>
          <a:p>
            <a:endParaRPr lang="en-US" b="1" dirty="0"/>
          </a:p>
          <a:p>
            <a:r>
              <a:rPr lang="en-US" b="1" dirty="0"/>
              <a:t>Procedure:</a:t>
            </a:r>
          </a:p>
          <a:p>
            <a:pPr marL="0" indent="0">
              <a:buNone/>
            </a:pPr>
            <a:r>
              <a:rPr lang="en-US" b="0" dirty="0"/>
              <a:t>1. Click on the number button to play audio with the pronoun obscured.</a:t>
            </a:r>
          </a:p>
          <a:p>
            <a:r>
              <a:rPr lang="en-US" b="0" dirty="0"/>
              <a:t>2. Students tick the group of people referred to.</a:t>
            </a:r>
          </a:p>
          <a:p>
            <a:r>
              <a:rPr lang="en-US" b="0" dirty="0"/>
              <a:t>3. Click to reveal answer and button with full audio.</a:t>
            </a:r>
          </a:p>
          <a:p>
            <a:r>
              <a:rPr lang="en-US" b="0" dirty="0"/>
              <a:t>4. Click to hear full audio. Students listen again and make notes in English. At higher levels, the teacher may wish to skip step 3, and complete steps 2-4 in one go.</a:t>
            </a:r>
          </a:p>
          <a:p>
            <a:r>
              <a:rPr lang="en-US" b="0" dirty="0"/>
              <a:t>5. Click to see English translation.</a:t>
            </a:r>
          </a:p>
          <a:p>
            <a:endParaRPr lang="en-US" b="0" dirty="0"/>
          </a:p>
          <a:p>
            <a:r>
              <a:rPr lang="en-US" b="1" dirty="0"/>
              <a:t>Transcript</a:t>
            </a:r>
          </a:p>
          <a:p>
            <a:pPr marL="0" indent="0">
              <a:buFont typeface="+mj-lt"/>
              <a:buNone/>
              <a:defRPr/>
            </a:pPr>
            <a:r>
              <a:rPr lang="en-US" sz="1200" dirty="0">
                <a:solidFill>
                  <a:srgbClr val="4472C4">
                    <a:lumMod val="50000"/>
                  </a:srgbClr>
                </a:solidFill>
                <a:latin typeface="Century Gothic" panose="020F0302020204030204"/>
              </a:rPr>
              <a:t>1. Salut ! [Nous] </a:t>
            </a:r>
            <a:r>
              <a:rPr lang="en-US" sz="1200" dirty="0" err="1">
                <a:solidFill>
                  <a:srgbClr val="4472C4">
                    <a:lumMod val="50000"/>
                  </a:srgbClr>
                </a:solidFill>
                <a:latin typeface="Century Gothic" panose="020F0302020204030204"/>
              </a:rPr>
              <a:t>sommes</a:t>
            </a:r>
            <a:r>
              <a:rPr lang="en-US" sz="1200" dirty="0">
                <a:solidFill>
                  <a:srgbClr val="4472C4">
                    <a:lumMod val="50000"/>
                  </a:srgbClr>
                </a:solidFill>
                <a:latin typeface="Century Gothic" panose="020F0302020204030204"/>
              </a:rPr>
              <a:t> au festival Rock </a:t>
            </a:r>
            <a:r>
              <a:rPr lang="en-US" sz="1200" dirty="0" err="1">
                <a:solidFill>
                  <a:srgbClr val="4472C4">
                    <a:lumMod val="50000"/>
                  </a:srgbClr>
                </a:solidFill>
                <a:latin typeface="Century Gothic" panose="020F0302020204030204"/>
              </a:rPr>
              <a:t>En</a:t>
            </a:r>
            <a:r>
              <a:rPr lang="en-US" sz="1200" dirty="0">
                <a:solidFill>
                  <a:srgbClr val="4472C4">
                    <a:lumMod val="50000"/>
                  </a:srgbClr>
                </a:solidFill>
                <a:latin typeface="Century Gothic" panose="020F0302020204030204"/>
              </a:rPr>
              <a:t> Seine pour </a:t>
            </a:r>
            <a:r>
              <a:rPr lang="en-US" sz="1200" dirty="0" err="1">
                <a:solidFill>
                  <a:srgbClr val="4472C4">
                    <a:lumMod val="50000"/>
                  </a:srgbClr>
                </a:solidFill>
                <a:latin typeface="Century Gothic" panose="020F0302020204030204"/>
              </a:rPr>
              <a:t>écouter</a:t>
            </a:r>
            <a:r>
              <a:rPr lang="en-US" sz="1200" dirty="0">
                <a:solidFill>
                  <a:srgbClr val="4472C4">
                    <a:lumMod val="50000"/>
                  </a:srgbClr>
                </a:solidFill>
                <a:latin typeface="Century Gothic" panose="020F0302020204030204"/>
              </a:rPr>
              <a:t> Balthazar et Alpha </a:t>
            </a:r>
            <a:r>
              <a:rPr lang="en-US" sz="1200" dirty="0" err="1">
                <a:solidFill>
                  <a:srgbClr val="4472C4">
                    <a:lumMod val="50000"/>
                  </a:srgbClr>
                </a:solidFill>
                <a:latin typeface="Century Gothic" panose="020F0302020204030204"/>
              </a:rPr>
              <a:t>Wann</a:t>
            </a:r>
            <a:r>
              <a:rPr lang="en-US" sz="1200" dirty="0">
                <a:solidFill>
                  <a:srgbClr val="4472C4">
                    <a:lumMod val="50000"/>
                  </a:srgbClr>
                </a:solidFill>
                <a:latin typeface="Century Gothic" panose="020F0302020204030204"/>
              </a:rPr>
              <a:t> !</a:t>
            </a:r>
          </a:p>
          <a:p>
            <a:pPr marL="228600" indent="-228600">
              <a:buFont typeface="+mj-lt"/>
              <a:buAutoNum type="arabicPeriod"/>
              <a:defRPr/>
            </a:pP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festival [3858], </a:t>
            </a:r>
            <a:r>
              <a:rPr lang="en-US" sz="1200" dirty="0">
                <a:solidFill>
                  <a:srgbClr val="4472C4">
                    <a:lumMod val="50000"/>
                  </a:srgbClr>
                </a:solidFill>
              </a:rPr>
              <a:t>telephone [1366],</a:t>
            </a:r>
            <a:r>
              <a:rPr lang="en-GB" b="0" baseline="0" dirty="0"/>
              <a:t> week-end [2475], </a:t>
            </a:r>
            <a:r>
              <a:rPr lang="en-GB" b="0" baseline="0" dirty="0" err="1"/>
              <a:t>panique</a:t>
            </a:r>
            <a:r>
              <a:rPr lang="en-GB" b="0" baseline="0" dirty="0"/>
              <a:t> [3230]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defRPr/>
            </a:pPr>
            <a:endParaRPr lang="en-US" sz="120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62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3/9.</a:t>
            </a:r>
          </a:p>
          <a:p>
            <a:endParaRPr lang="en-US" b="0" dirty="0"/>
          </a:p>
          <a:p>
            <a:r>
              <a:rPr lang="en-US" b="1" dirty="0"/>
              <a:t>Transcript</a:t>
            </a:r>
          </a:p>
          <a:p>
            <a:pPr marL="0" indent="0">
              <a:buFont typeface="+mj-lt"/>
              <a:buNone/>
              <a:defRPr/>
            </a:pPr>
            <a:r>
              <a:rPr kumimoji="0" lang="en-US" sz="1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Oh ! [</a:t>
            </a:r>
            <a:r>
              <a:rPr kumimoji="0" lang="en-US" sz="12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1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très</a:t>
            </a:r>
            <a:r>
              <a:rPr lang="en-US" sz="1200" dirty="0">
                <a:solidFill>
                  <a:srgbClr val="4472C4">
                    <a:lumMod val="50000"/>
                  </a:srgbClr>
                </a:solidFill>
                <a:latin typeface="Century Gothic" panose="020F0302020204030204"/>
              </a:rPr>
              <a:t> bons</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658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4/9.</a:t>
            </a:r>
          </a:p>
          <a:p>
            <a:endParaRPr lang="en-US" b="0" dirty="0"/>
          </a:p>
          <a:p>
            <a:r>
              <a:rPr lang="en-US" b="1" dirty="0"/>
              <a:t>Transcript</a:t>
            </a:r>
          </a:p>
          <a:p>
            <a:pPr marL="0" indent="0">
              <a:buFont typeface="+mj-lt"/>
              <a:buNone/>
              <a:defRPr/>
            </a:pPr>
            <a:r>
              <a:rPr kumimoji="0" lang="en-US" sz="1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Mais</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n’êtes</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pas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ici</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êtes</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a:t>
            </a:r>
            <a:r>
              <a:rPr lang="en-US" sz="1200" dirty="0" err="1">
                <a:solidFill>
                  <a:srgbClr val="1F4E79"/>
                </a:solidFill>
                <a:effectLst/>
                <a:latin typeface="Arial" panose="020B0604020202020204" pitchFamily="34" charset="0"/>
                <a:ea typeface="Calibri" panose="020F0502020204030204" pitchFamily="34" charset="0"/>
                <a:cs typeface="Arial" panose="020B0604020202020204" pitchFamily="34" charset="0"/>
              </a:rPr>
              <a:t>ù</a:t>
            </a:r>
            <a:r>
              <a:rPr lang="en-US"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fr-FR" sz="12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397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5/9.</a:t>
            </a:r>
          </a:p>
          <a:p>
            <a:endParaRPr lang="en-US" b="0" dirty="0"/>
          </a:p>
          <a:p>
            <a:r>
              <a:rPr lang="en-US" b="1" dirty="0"/>
              <a:t>Transcript</a:t>
            </a:r>
          </a:p>
          <a:p>
            <a:pPr marL="0" indent="0">
              <a:buFont typeface="+mj-lt"/>
              <a:buNone/>
              <a:defRPr/>
            </a:pPr>
            <a:r>
              <a:rPr lang="en-US" sz="1200" dirty="0">
                <a:solidFill>
                  <a:srgbClr val="4472C4">
                    <a:lumMod val="50000"/>
                  </a:srgbClr>
                </a:solidFill>
                <a:latin typeface="Century Gothic" panose="020F0302020204030204"/>
              </a:rPr>
              <a:t>4. [Nous] </a:t>
            </a:r>
            <a:r>
              <a:rPr lang="en-US" sz="1200" dirty="0" err="1">
                <a:solidFill>
                  <a:srgbClr val="4472C4">
                    <a:lumMod val="50000"/>
                  </a:srgbClr>
                </a:solidFill>
                <a:latin typeface="Century Gothic" panose="020F0302020204030204"/>
              </a:rPr>
              <a:t>sommes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désolées</a:t>
            </a:r>
            <a:r>
              <a:rPr lang="en-US" sz="1200" dirty="0">
                <a:solidFill>
                  <a:srgbClr val="4472C4">
                    <a:lumMod val="50000"/>
                  </a:srgbClr>
                </a:solidFill>
                <a:latin typeface="Century Gothic" panose="020F0302020204030204"/>
              </a:rPr>
              <a:t> ! </a:t>
            </a:r>
            <a:r>
              <a:rPr lang="fr-FR" b="0" i="0" dirty="0">
                <a:solidFill>
                  <a:srgbClr val="000000"/>
                </a:solidFill>
                <a:effectLst/>
                <a:latin typeface="Arial" panose="020B0604020202020204" pitchFamily="34" charset="0"/>
              </a:rPr>
              <a:t>Nous </a:t>
            </a:r>
            <a:r>
              <a:rPr lang="fr-FR" b="0" i="0" dirty="0">
                <a:solidFill>
                  <a:srgbClr val="0C0C0C"/>
                </a:solidFill>
                <a:effectLst/>
                <a:latin typeface="Arial" panose="020B0604020202020204" pitchFamily="34" charset="0"/>
              </a:rPr>
              <a:t>n'a</a:t>
            </a:r>
            <a:r>
              <a:rPr lang="fr-FR" b="0" i="0" dirty="0">
                <a:solidFill>
                  <a:srgbClr val="181818"/>
                </a:solidFill>
                <a:effectLst/>
                <a:latin typeface="Arial" panose="020B0604020202020204" pitchFamily="34" charset="0"/>
              </a:rPr>
              <a:t>vons p</a:t>
            </a:r>
            <a:r>
              <a:rPr lang="fr-FR" b="0" i="0" dirty="0">
                <a:solidFill>
                  <a:srgbClr val="242424"/>
                </a:solidFill>
                <a:effectLst/>
                <a:latin typeface="Arial" panose="020B0604020202020204" pitchFamily="34" charset="0"/>
              </a:rPr>
              <a:t>as bea</a:t>
            </a:r>
            <a:r>
              <a:rPr lang="fr-FR" b="0" i="0" dirty="0">
                <a:solidFill>
                  <a:srgbClr val="303030"/>
                </a:solidFill>
                <a:effectLst/>
                <a:latin typeface="Arial" panose="020B0604020202020204" pitchFamily="34" charset="0"/>
              </a:rPr>
              <a:t>u</a:t>
            </a:r>
            <a:r>
              <a:rPr lang="fr-FR" b="0" i="0" dirty="0">
                <a:solidFill>
                  <a:srgbClr val="242424"/>
                </a:solidFill>
                <a:effectLst/>
                <a:latin typeface="Arial" panose="020B0604020202020204" pitchFamily="34" charset="0"/>
              </a:rPr>
              <a:t>coup </a:t>
            </a:r>
            <a:r>
              <a:rPr lang="fr-FR" b="0" i="0" dirty="0">
                <a:solidFill>
                  <a:srgbClr val="181818"/>
                </a:solidFill>
                <a:effectLst/>
                <a:latin typeface="Arial" panose="020B0604020202020204" pitchFamily="34" charset="0"/>
              </a:rPr>
              <a:t>de </a:t>
            </a:r>
            <a:r>
              <a:rPr lang="fr-FR" b="0" i="0" dirty="0">
                <a:solidFill>
                  <a:srgbClr val="0C0C0C"/>
                </a:solidFill>
                <a:effectLst/>
                <a:latin typeface="Arial" panose="020B0604020202020204" pitchFamily="34" charset="0"/>
              </a:rPr>
              <a:t>temps</a:t>
            </a:r>
            <a:r>
              <a:rPr lang="fr-FR" b="0" i="0" dirty="0">
                <a:solidFill>
                  <a:srgbClr val="181818"/>
                </a:solidFill>
                <a:effectLst/>
                <a:latin typeface="Arial" panose="020B0604020202020204" pitchFamily="34" charset="0"/>
              </a:rPr>
              <a:t> ce week-end …</a:t>
            </a:r>
            <a:endParaRPr lang="en-US" sz="120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69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6/9.</a:t>
            </a:r>
          </a:p>
          <a:p>
            <a:endParaRPr lang="en-US" b="0" dirty="0"/>
          </a:p>
          <a:p>
            <a:r>
              <a:rPr lang="en-US" b="1" dirty="0"/>
              <a:t>Transcript</a:t>
            </a:r>
          </a:p>
          <a:p>
            <a:pPr marL="0" indent="0">
              <a:buFont typeface="+mj-lt"/>
              <a:buNone/>
              <a:defRPr/>
            </a:pPr>
            <a:r>
              <a:rPr lang="en-US" sz="1200" dirty="0">
                <a:solidFill>
                  <a:srgbClr val="4472C4">
                    <a:lumMod val="50000"/>
                  </a:srgbClr>
                </a:solidFill>
                <a:latin typeface="Century Gothic" panose="020F0302020204030204"/>
              </a:rPr>
              <a:t>5. </a:t>
            </a:r>
            <a:r>
              <a:rPr lang="en-US" sz="1200" dirty="0" err="1">
                <a:solidFill>
                  <a:srgbClr val="4472C4">
                    <a:lumMod val="50000"/>
                  </a:srgbClr>
                </a:solidFill>
                <a:latin typeface="Century Gothic" panose="020F0302020204030204"/>
              </a:rPr>
              <a:t>Mais</a:t>
            </a:r>
            <a:r>
              <a:rPr lang="en-US" sz="1200" dirty="0">
                <a:solidFill>
                  <a:srgbClr val="4472C4">
                    <a:lumMod val="50000"/>
                  </a:srgbClr>
                </a:solidFill>
                <a:latin typeface="Century Gothic" panose="020F0302020204030204"/>
              </a:rPr>
              <a:t> [v</a:t>
            </a:r>
            <a:r>
              <a:rPr kumimoji="0" lang="en-US" sz="12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ous</a:t>
            </a:r>
            <a:r>
              <a:rPr kumimoji="0" lang="en-US" sz="1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rPr>
              <a:t>êtes</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rPr>
              <a:t>devant</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rPr>
              <a:t>télévision</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596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7/9.</a:t>
            </a:r>
          </a:p>
          <a:p>
            <a:endParaRPr lang="en-US" b="0" dirty="0"/>
          </a:p>
          <a:p>
            <a:r>
              <a:rPr lang="en-US" b="1" dirty="0"/>
              <a:t>Transcript</a:t>
            </a:r>
          </a:p>
          <a:p>
            <a:pPr marL="0" indent="0">
              <a:buFont typeface="+mj-lt"/>
              <a:buNone/>
              <a:defRPr/>
            </a:pPr>
            <a:r>
              <a:rPr lang="en-US" sz="1200" dirty="0">
                <a:solidFill>
                  <a:srgbClr val="4472C4">
                    <a:lumMod val="50000"/>
                  </a:srgbClr>
                </a:solidFill>
                <a:latin typeface="Century Gothic" panose="020F0302020204030204"/>
              </a:rPr>
              <a:t>6. [Nous] </a:t>
            </a:r>
            <a:r>
              <a:rPr lang="en-US" sz="1200" dirty="0" err="1">
                <a:solidFill>
                  <a:srgbClr val="4472C4">
                    <a:lumMod val="50000"/>
                  </a:srgbClr>
                </a:solidFill>
                <a:latin typeface="Century Gothic" panose="020F0302020204030204"/>
              </a:rPr>
              <a:t>sommes</a:t>
            </a:r>
            <a:r>
              <a:rPr lang="en-US" sz="1200" dirty="0">
                <a:solidFill>
                  <a:srgbClr val="4472C4">
                    <a:lumMod val="50000"/>
                  </a:srgbClr>
                </a:solidFill>
                <a:latin typeface="Century Gothic" panose="020F0302020204030204"/>
              </a:rPr>
              <a:t> tristes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502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8/9.</a:t>
            </a:r>
          </a:p>
          <a:p>
            <a:endParaRPr lang="en-US" b="0" dirty="0"/>
          </a:p>
          <a:p>
            <a:r>
              <a:rPr lang="en-US" b="1" dirty="0"/>
              <a:t>Transcript</a:t>
            </a:r>
          </a:p>
          <a:p>
            <a:pPr marL="0" indent="0">
              <a:buFont typeface="+mj-lt"/>
              <a:buNone/>
              <a:defRPr/>
            </a:pPr>
            <a:r>
              <a:rPr lang="en-US" sz="1200" dirty="0">
                <a:solidFill>
                  <a:srgbClr val="4472C4">
                    <a:lumMod val="50000"/>
                  </a:srgbClr>
                </a:solidFill>
                <a:latin typeface="Century Gothic" panose="020F0302020204030204"/>
              </a:rPr>
              <a:t>7. Bah … [</a:t>
            </a:r>
            <a:r>
              <a:rPr lang="en-US" sz="1200" dirty="0" err="1">
                <a:solidFill>
                  <a:srgbClr val="4472C4">
                    <a:lumMod val="50000"/>
                  </a:srgbClr>
                </a:solidFill>
                <a:latin typeface="Century Gothic" panose="020F0302020204030204"/>
              </a:rPr>
              <a:t>ils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sont</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ici</a:t>
            </a:r>
            <a:r>
              <a:rPr lang="en-US" sz="1200" dirty="0">
                <a:solidFill>
                  <a:srgbClr val="4472C4">
                    <a:lumMod val="50000"/>
                  </a:srgbClr>
                </a:solidFill>
                <a:latin typeface="Century Gothic" panose="020F0302020204030204"/>
              </a:rPr>
              <a:t> tout le week-end … pas de </a:t>
            </a:r>
            <a:r>
              <a:rPr lang="en-US" sz="1200" dirty="0" err="1">
                <a:solidFill>
                  <a:srgbClr val="4472C4">
                    <a:lumMod val="50000"/>
                  </a:srgbClr>
                </a:solidFill>
                <a:latin typeface="Century Gothic" panose="020F0302020204030204"/>
              </a:rPr>
              <a:t>panique</a:t>
            </a:r>
            <a:r>
              <a:rPr lang="en-US" sz="1200" dirty="0">
                <a:solidFill>
                  <a:srgbClr val="4472C4">
                    <a:lumMod val="50000"/>
                  </a:srgbClr>
                </a:solidFill>
                <a:latin typeface="Century Gothic" panose="020F0302020204030204"/>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511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9/9.</a:t>
            </a:r>
          </a:p>
          <a:p>
            <a:endParaRPr lang="en-US" b="1" dirty="0"/>
          </a:p>
          <a:p>
            <a:r>
              <a:rPr lang="en-US" b="1" dirty="0"/>
              <a:t>Transcript</a:t>
            </a:r>
          </a:p>
          <a:p>
            <a:pPr marL="0" indent="0">
              <a:buFont typeface="+mj-lt"/>
              <a:buNone/>
              <a:defRPr/>
            </a:pPr>
            <a:r>
              <a:rPr kumimoji="0" lang="en-US" sz="1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12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1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êtes</a:t>
            </a:r>
            <a:r>
              <a:rPr kumimoji="0" lang="en-US" sz="1200" b="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contents à la </a:t>
            </a:r>
            <a:r>
              <a:rPr kumimoji="0" lang="en-US" sz="1200" b="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maison</a:t>
            </a:r>
            <a:r>
              <a:rPr kumimoji="0" lang="en-US" sz="1200" b="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alors</a:t>
            </a:r>
            <a:r>
              <a:rPr kumimoji="0" lang="en-US" sz="1200" b="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35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3</a:t>
            </a:fld>
            <a:endParaRPr lang="en-GB" dirty="0"/>
          </a:p>
        </p:txBody>
      </p:sp>
    </p:spTree>
    <p:extLst>
      <p:ext uri="{BB962C8B-B14F-4D97-AF65-F5344CB8AC3E}">
        <p14:creationId xmlns:p14="http://schemas.microsoft.com/office/powerpoint/2010/main" val="365633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Revision of patterns of plural adjectival agreement </a:t>
            </a:r>
            <a:r>
              <a:rPr lang="en-GB" b="0" dirty="0"/>
              <a:t>1 (add –s)</a:t>
            </a:r>
            <a:endParaRPr lang="en-US" b="1" dirty="0"/>
          </a:p>
          <a:p>
            <a:endParaRPr lang="en-US" b="1" dirty="0"/>
          </a:p>
          <a:p>
            <a:r>
              <a:rPr lang="en-US" b="1" dirty="0"/>
              <a:t>Procedure:</a:t>
            </a:r>
          </a:p>
          <a:p>
            <a:pPr marL="0" indent="0">
              <a:buNone/>
            </a:pPr>
            <a:r>
              <a:rPr lang="en-US" b="0" dirty="0"/>
              <a:t>1. Click through the information, eliciting knowledge where possible.</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adjectif</a:t>
            </a:r>
            <a:r>
              <a:rPr lang="en-GB" baseline="0" dirty="0"/>
              <a:t> [&gt;5000], </a:t>
            </a:r>
            <a:r>
              <a:rPr lang="en-GB" baseline="0" dirty="0" err="1"/>
              <a:t>pluriel</a:t>
            </a:r>
            <a:r>
              <a:rPr lang="en-GB" baseline="0" dirty="0"/>
              <a:t> [&gt;5000]</a:t>
            </a: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AutoNum type="arabicPeriod"/>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910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Revision of patterns of plural adjectival agreement </a:t>
            </a:r>
            <a:r>
              <a:rPr lang="en-GB" b="0" dirty="0"/>
              <a:t>2 (no change with -s or -x in masculine) and 3 (-al ➜ -aux in masculine)</a:t>
            </a:r>
          </a:p>
          <a:p>
            <a:endParaRPr lang="en-US" b="1" dirty="0"/>
          </a:p>
          <a:p>
            <a:r>
              <a:rPr lang="en-US" b="1" dirty="0"/>
              <a:t>Procedure:</a:t>
            </a:r>
          </a:p>
          <a:p>
            <a:pPr marL="0" indent="0">
              <a:buNone/>
            </a:pPr>
            <a:r>
              <a:rPr lang="en-US" b="0" dirty="0"/>
              <a:t>1. Click through the information, eliciting knowledge where possible.</a:t>
            </a:r>
          </a:p>
          <a:p>
            <a:pPr marL="0" indent="0">
              <a:buNone/>
            </a:pPr>
            <a:r>
              <a:rPr lang="en-US" b="0" dirty="0"/>
              <a:t>2. Pay particular attention to pronunciation, in preparation for the exercise that follows.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célèbre [1689]</a:t>
            </a:r>
            <a:endParaRPr lang="en-GB"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75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masculine and feminine adjectives following plural agreement rules 1-3.</a:t>
            </a:r>
            <a:endParaRPr lang="en-US" b="1" dirty="0"/>
          </a:p>
          <a:p>
            <a:endParaRPr lang="en-US" b="1" dirty="0"/>
          </a:p>
          <a:p>
            <a:r>
              <a:rPr lang="en-US" b="1" dirty="0"/>
              <a:t>Procedure:</a:t>
            </a:r>
          </a:p>
          <a:p>
            <a:r>
              <a:rPr lang="en-US" b="0" dirty="0"/>
              <a:t>1. Click to reveal adjective and arrow.</a:t>
            </a:r>
          </a:p>
          <a:p>
            <a:r>
              <a:rPr lang="en-US" b="0" dirty="0"/>
              <a:t>2. Class says the form of the adjective for the person or people indicated by the arrow.</a:t>
            </a:r>
          </a:p>
          <a:p>
            <a:r>
              <a:rPr lang="en-US" b="0" dirty="0"/>
              <a:t>3. Repeat for each adjective.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555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masculine and feminine adjectives following plural agreement rules 1-3.</a:t>
            </a:r>
            <a:endParaRPr lang="en-US" b="1" dirty="0"/>
          </a:p>
          <a:p>
            <a:endParaRPr lang="en-US" b="1" dirty="0"/>
          </a:p>
          <a:p>
            <a:r>
              <a:rPr lang="en-US" b="1" dirty="0"/>
              <a:t>Procedure:</a:t>
            </a:r>
          </a:p>
          <a:p>
            <a:r>
              <a:rPr lang="en-US" b="0" dirty="0"/>
              <a:t>1. Click on the numbers on the left to play the audio with the pronouns obscured.</a:t>
            </a:r>
          </a:p>
          <a:p>
            <a:r>
              <a:rPr lang="en-US" b="0" dirty="0"/>
              <a:t>2. Students sketch the grid and add ticks to indicate whether the sentence refers to Daft Punk (</a:t>
            </a:r>
            <a:r>
              <a:rPr lang="en-US" b="0" dirty="0" err="1"/>
              <a:t>ils</a:t>
            </a:r>
            <a:r>
              <a:rPr lang="en-US" b="0" dirty="0"/>
              <a:t>), Star Feminine Band (</a:t>
            </a:r>
            <a:r>
              <a:rPr lang="en-US" b="0" dirty="0" err="1"/>
              <a:t>elles</a:t>
            </a:r>
            <a:r>
              <a:rPr lang="en-US" b="0" dirty="0"/>
              <a:t>), or either.</a:t>
            </a:r>
          </a:p>
          <a:p>
            <a:r>
              <a:rPr lang="en-US" b="0" dirty="0"/>
              <a:t>3. Click to reveal answers.</a:t>
            </a:r>
          </a:p>
          <a:p>
            <a:r>
              <a:rPr lang="en-US" b="0" dirty="0"/>
              <a:t>4. Click to reveal full audio buttons to listen to answers</a:t>
            </a:r>
          </a:p>
          <a:p>
            <a:endParaRPr lang="en-US" b="0" dirty="0"/>
          </a:p>
          <a:p>
            <a:r>
              <a:rPr lang="en-US" b="1" dirty="0"/>
              <a:t>Transcript:</a:t>
            </a:r>
          </a:p>
          <a:p>
            <a:pPr marL="0" lvl="0" indent="0">
              <a:lnSpc>
                <a:spcPct val="107000"/>
              </a:lnSpc>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1. [Ils] ne sont pas vieux.</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2. [Elles] sont très intelligentes.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3. [Ils] sont des artistes locaux.</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4. [Elles] sont </a:t>
            </a:r>
            <a:r>
              <a:rPr lang="en-GB" sz="1800" dirty="0">
                <a:effectLst/>
                <a:latin typeface="Calibri" panose="020F0502020204030204" pitchFamily="34" charset="0"/>
                <a:ea typeface="Calibri" panose="020F0502020204030204" pitchFamily="34" charset="0"/>
                <a:cs typeface="Times New Roman" panose="02020603050405020304" pitchFamily="18" charset="0"/>
              </a:rPr>
              <a:t>des artistes </a:t>
            </a:r>
            <a:r>
              <a:rPr lang="fr-FR" sz="1800" dirty="0">
                <a:effectLst/>
                <a:latin typeface="Calibri" panose="020F0502020204030204" pitchFamily="34" charset="0"/>
                <a:ea typeface="Calibri" panose="020F0502020204030204" pitchFamily="34" charset="0"/>
                <a:cs typeface="Times New Roman" panose="02020603050405020304" pitchFamily="18" charset="0"/>
              </a:rPr>
              <a:t>internationales.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5. [Elles] sont très ambitieuses.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6. [Ils] sont tristes. [Elles] sont tristes.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7. [Ils] ne sont pas très ouverts.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8. [Ils] sont modernes. [Elles] sont modernes.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daft punk!</a:t>
            </a:r>
            <a:r>
              <a:rPr lang="en-GB"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by </a:t>
            </a:r>
            <a:r>
              <a:rPr lang="en-GB" sz="12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RyC</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 Behind The Lens</a:t>
            </a:r>
            <a:r>
              <a:rPr lang="en-GB"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CC-BY 2.0</a:t>
            </a:r>
            <a:endPar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artiste [1797]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80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This is slide 1/3.</a:t>
            </a:r>
          </a:p>
          <a:p>
            <a:endParaRPr lang="en-US" b="1" dirty="0"/>
          </a:p>
          <a:p>
            <a:r>
              <a:rPr lang="en-US" b="1" dirty="0"/>
              <a:t>Aim: </a:t>
            </a:r>
            <a:r>
              <a:rPr lang="en-US" b="0" dirty="0"/>
              <a:t>Written recognition of singular and plural forms of adjectives. This introductory exercise primes students from comprehension of the longer text on the slide that follows.</a:t>
            </a:r>
            <a:endParaRPr lang="en-US" b="1" dirty="0"/>
          </a:p>
          <a:p>
            <a:endParaRPr lang="en-US" b="1" dirty="0"/>
          </a:p>
          <a:p>
            <a:r>
              <a:rPr lang="en-US" b="1" dirty="0"/>
              <a:t>Procedure:</a:t>
            </a:r>
          </a:p>
          <a:p>
            <a:pPr marL="0" indent="0">
              <a:buNone/>
            </a:pPr>
            <a:r>
              <a:rPr lang="en-US" b="0" dirty="0"/>
              <a:t>1. Students read the ends of the sentences and decide whether each adjective refers to the group or just </a:t>
            </a:r>
            <a:r>
              <a:rPr lang="en-US" b="0" dirty="0" err="1"/>
              <a:t>Angélique</a:t>
            </a:r>
            <a:r>
              <a:rPr lang="en-US" b="0" dirty="0"/>
              <a:t>. </a:t>
            </a:r>
          </a:p>
          <a:p>
            <a:pPr marL="0" indent="0">
              <a:buNone/>
            </a:pPr>
            <a:r>
              <a:rPr lang="en-US" b="0" dirty="0"/>
              <a:t>2. They write the English translation of each phrase in the correct column to complete the sentences.</a:t>
            </a:r>
          </a:p>
          <a:p>
            <a:pPr marL="0" indent="0">
              <a:buNone/>
            </a:pPr>
            <a:r>
              <a:rPr lang="en-US" b="0" dirty="0"/>
              <a:t>3. Click to reveal answers.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groupe</a:t>
            </a:r>
            <a:r>
              <a:rPr lang="en-GB" b="0" baseline="0" dirty="0"/>
              <a:t> [187], expression [952], </a:t>
            </a:r>
            <a:r>
              <a:rPr lang="en-GB" b="0" baseline="0" dirty="0" err="1"/>
              <a:t>colonne</a:t>
            </a:r>
            <a:r>
              <a:rPr lang="en-GB" b="0" baseline="0" dirty="0"/>
              <a:t> [2931]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239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2/3.</a:t>
            </a:r>
          </a:p>
          <a:p>
            <a:endParaRPr lang="en-US" b="1" dirty="0"/>
          </a:p>
          <a:p>
            <a:r>
              <a:rPr lang="en-US" b="1" dirty="0"/>
              <a:t>Aim: </a:t>
            </a:r>
            <a:r>
              <a:rPr lang="en-US" b="0" dirty="0"/>
              <a:t>Reading comprehension of a text with a focus on singular and plural forms of </a:t>
            </a:r>
            <a:r>
              <a:rPr lang="en-US" b="0" i="1" dirty="0" err="1">
                <a:latin typeface="Century Gothic" panose="020B0502020202020204" pitchFamily="34" charset="0"/>
              </a:rPr>
              <a:t>être</a:t>
            </a:r>
            <a:r>
              <a:rPr lang="en-US" b="0" i="0" dirty="0">
                <a:latin typeface="Century Gothic" panose="020B0502020202020204" pitchFamily="34" charset="0"/>
              </a:rPr>
              <a:t> and adjectives in singular and plural feminine forms.</a:t>
            </a:r>
            <a:endParaRPr lang="en-US" b="1" dirty="0"/>
          </a:p>
          <a:p>
            <a:endParaRPr lang="en-US" b="1" dirty="0"/>
          </a:p>
          <a:p>
            <a:r>
              <a:rPr lang="en-US" b="1" dirty="0"/>
              <a:t>Procedure:</a:t>
            </a:r>
          </a:p>
          <a:p>
            <a:pPr marL="228600" indent="-228600">
              <a:buAutoNum type="arabicPeriod"/>
            </a:pPr>
            <a:r>
              <a:rPr lang="en-US" b="0" dirty="0"/>
              <a:t>Explain where Benin is, displaying the map in the information bubble.</a:t>
            </a:r>
          </a:p>
          <a:p>
            <a:pPr marL="228600" indent="-228600">
              <a:buAutoNum type="arabicPeriod"/>
            </a:pPr>
            <a:r>
              <a:rPr lang="en-US" b="0" dirty="0"/>
              <a:t>Click to remove information bubble.</a:t>
            </a:r>
          </a:p>
          <a:p>
            <a:pPr marL="228600" indent="-228600">
              <a:buFont typeface="+mj-lt"/>
              <a:buAutoNum type="arabicPeriod"/>
            </a:pPr>
            <a:r>
              <a:rPr lang="en-US" b="0" dirty="0"/>
              <a:t>Students </a:t>
            </a:r>
            <a:r>
              <a:rPr lang="en-US" b="0" dirty="0" err="1"/>
              <a:t>summarise</a:t>
            </a:r>
            <a:r>
              <a:rPr lang="en-US" b="0" dirty="0"/>
              <a:t> the text in English using the prompts given.</a:t>
            </a:r>
          </a:p>
          <a:p>
            <a:pPr marL="228600" indent="-228600">
              <a:buFont typeface="+mj-lt"/>
              <a:buAutoNum type="arabicPeriod"/>
            </a:pPr>
            <a:r>
              <a:rPr lang="en-US" b="0" dirty="0"/>
              <a:t>Check answers with next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groupe</a:t>
            </a:r>
            <a:r>
              <a:rPr lang="en-GB" b="0" baseline="0" dirty="0"/>
              <a:t> [187], </a:t>
            </a:r>
            <a:r>
              <a:rPr lang="en-GB" b="0" baseline="0" dirty="0" err="1"/>
              <a:t>béninois</a:t>
            </a:r>
            <a:r>
              <a:rPr lang="en-GB" b="0" baseline="0" dirty="0"/>
              <a:t> [&gt;5000], </a:t>
            </a:r>
            <a:r>
              <a:rPr lang="en-GB" b="0" baseline="0" dirty="0" err="1"/>
              <a:t>musicien</a:t>
            </a:r>
            <a:r>
              <a:rPr lang="en-GB" b="0" baseline="0" dirty="0"/>
              <a:t> [3100], </a:t>
            </a:r>
            <a:r>
              <a:rPr lang="en-GB" b="0" baseline="0" dirty="0" err="1"/>
              <a:t>Bénin</a:t>
            </a:r>
            <a:r>
              <a:rPr lang="en-GB" b="0" baseline="0" dirty="0"/>
              <a:t> [&gt;5000], </a:t>
            </a:r>
            <a:r>
              <a:rPr lang="en-GB" b="0" baseline="0" dirty="0" err="1"/>
              <a:t>danser</a:t>
            </a:r>
            <a:r>
              <a:rPr lang="en-GB" b="0" baseline="0" dirty="0"/>
              <a:t> [2934]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84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3/3.</a:t>
            </a:r>
          </a:p>
          <a:p>
            <a:endParaRPr lang="en-US" b="1" dirty="0"/>
          </a:p>
          <a:p>
            <a:r>
              <a:rPr lang="en-US" b="1" dirty="0"/>
              <a:t>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508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Semi-structured written production using structures re-visited in this lesson.</a:t>
            </a:r>
            <a:endParaRPr lang="en-US" b="1" dirty="0"/>
          </a:p>
          <a:p>
            <a:endParaRPr lang="en-US" b="1" dirty="0"/>
          </a:p>
          <a:p>
            <a:r>
              <a:rPr lang="en-US" b="1" dirty="0"/>
              <a:t>Procedure:</a:t>
            </a:r>
          </a:p>
          <a:p>
            <a:r>
              <a:rPr lang="en-US" b="0" dirty="0"/>
              <a:t>1. Students write sentences about their </a:t>
            </a:r>
            <a:r>
              <a:rPr lang="en-US" b="0" dirty="0" err="1"/>
              <a:t>favourite</a:t>
            </a:r>
            <a:r>
              <a:rPr lang="en-US" b="0" dirty="0"/>
              <a:t> group, using </a:t>
            </a:r>
            <a:r>
              <a:rPr lang="en-US" b="0" i="1" dirty="0" err="1"/>
              <a:t>ils</a:t>
            </a:r>
            <a:r>
              <a:rPr lang="en-US" b="0" i="1" dirty="0"/>
              <a:t>/</a:t>
            </a:r>
            <a:r>
              <a:rPr lang="en-US" b="0" i="1" dirty="0" err="1"/>
              <a:t>elles</a:t>
            </a:r>
            <a:r>
              <a:rPr lang="en-US" b="0" i="0" dirty="0"/>
              <a:t> forms.</a:t>
            </a:r>
            <a:endParaRPr lang="en-US" b="0" dirty="0"/>
          </a:p>
          <a:p>
            <a:r>
              <a:rPr lang="en-US" b="0" dirty="0"/>
              <a:t>2. More confident students can go beyond the prompts.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 is here: https://rachelhawkes.com/LDPresources/Yr9French/French_Y9_Term1i_Wk2_HW_sheet_answers.docx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2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Adjectives: Number (Adjective agreement)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 </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88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OPTIONAL READING TASK – EXTENSION, HW etc..</a:t>
            </a:r>
            <a:br>
              <a:rPr lang="en-US" b="1" dirty="0"/>
            </a:br>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masculine and feminine adjectives following plural agreement rules 1-3; reading comprehension.</a:t>
            </a:r>
            <a:endParaRPr lang="en-US" b="1" dirty="0"/>
          </a:p>
          <a:p>
            <a:endParaRPr lang="en-US" b="1" dirty="0"/>
          </a:p>
          <a:p>
            <a:r>
              <a:rPr lang="en-US" b="1" dirty="0"/>
              <a:t>Procedure:</a:t>
            </a:r>
          </a:p>
          <a:p>
            <a:pPr marL="228600" indent="-228600">
              <a:buAutoNum type="arabicPeriod"/>
            </a:pPr>
            <a:r>
              <a:rPr lang="en-US" b="0" dirty="0"/>
              <a:t>Do the first one with students to model the activity.</a:t>
            </a:r>
          </a:p>
          <a:p>
            <a:pPr marL="228600" indent="-228600">
              <a:buAutoNum type="arabicPeriod"/>
            </a:pPr>
            <a:r>
              <a:rPr lang="en-US" b="0" dirty="0"/>
              <a:t>Students then read the text and decide where each adjective could fit. </a:t>
            </a:r>
          </a:p>
          <a:p>
            <a:r>
              <a:rPr lang="en-US" b="0" dirty="0"/>
              <a:t>3. Students write 1-8 and write the French adjectives in the correct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reveal suggested answers. </a:t>
            </a:r>
            <a:r>
              <a:rPr lang="en-US" b="1" dirty="0"/>
              <a:t>NB: there are multiple possible places where the adjectives could go. Discuss this with students. Praise should be given for adjectives that are correctly spelled and formed, and inserted into a gap where they make sense.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visage [1292], </a:t>
            </a:r>
            <a:r>
              <a:rPr lang="en-GB" b="0" baseline="0" dirty="0" err="1"/>
              <a:t>leur</a:t>
            </a:r>
            <a:r>
              <a:rPr lang="en-GB" b="0" baseline="0" dirty="0"/>
              <a:t>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éléctro</a:t>
            </a:r>
            <a:r>
              <a:rPr lang="en-GB" baseline="0" dirty="0"/>
              <a:t> [&gt;5000], </a:t>
            </a:r>
            <a:r>
              <a:rPr lang="en-GB" baseline="0" dirty="0" err="1"/>
              <a:t>musicien</a:t>
            </a:r>
            <a:r>
              <a:rPr lang="en-GB" baseline="0" dirty="0"/>
              <a:t> [3100], </a:t>
            </a:r>
            <a:r>
              <a:rPr lang="en-GB" baseline="0" dirty="0" err="1"/>
              <a:t>groupe</a:t>
            </a:r>
            <a:r>
              <a:rPr lang="en-GB" baseline="0" dirty="0"/>
              <a:t> [187], artiste [1797], </a:t>
            </a:r>
            <a:r>
              <a:rPr lang="en-GB" baseline="0" dirty="0" err="1"/>
              <a:t>identité</a:t>
            </a:r>
            <a:r>
              <a:rPr lang="en-GB" baseline="0" dirty="0"/>
              <a:t> [1437]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26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a:t>
            </a:r>
            <a:r>
              <a:rPr lang="en-GB" b="0" dirty="0"/>
              <a:t>feminine adjective agreement rule 1: add –e</a:t>
            </a:r>
          </a:p>
          <a:p>
            <a:endParaRPr lang="en-US" b="1" dirty="0"/>
          </a:p>
          <a:p>
            <a:r>
              <a:rPr lang="en-US" b="1" dirty="0"/>
              <a:t>Procedure:</a:t>
            </a:r>
          </a:p>
          <a:p>
            <a:r>
              <a:rPr lang="en-US" b="0" dirty="0"/>
              <a:t>1. Click through explanations and examples, eliciting knowledge where possible.</a:t>
            </a:r>
          </a:p>
          <a:p>
            <a:r>
              <a:rPr lang="en-US" b="0" dirty="0"/>
              <a:t>2. Ensure understanding of rule.</a:t>
            </a:r>
          </a:p>
          <a:p>
            <a:r>
              <a:rPr lang="en-US" b="0" dirty="0"/>
              <a:t>3. Click pictures to hear audio.</a:t>
            </a:r>
          </a:p>
          <a:p>
            <a:endParaRPr lang="en-US" b="0" dirty="0"/>
          </a:p>
          <a:p>
            <a:r>
              <a:rPr lang="en-US" b="1" dirty="0"/>
              <a:t>Transcript:</a:t>
            </a:r>
          </a:p>
          <a:p>
            <a:r>
              <a:rPr lang="en-US" b="0" dirty="0"/>
              <a:t>un </a:t>
            </a:r>
            <a:r>
              <a:rPr lang="en-US" b="0" dirty="0" err="1"/>
              <a:t>oiseau</a:t>
            </a:r>
            <a:r>
              <a:rPr lang="en-US" b="0" dirty="0"/>
              <a:t> vert</a:t>
            </a:r>
            <a:br>
              <a:rPr lang="en-US" b="0" dirty="0"/>
            </a:br>
            <a:r>
              <a:rPr lang="en-US" b="0" dirty="0" err="1"/>
              <a:t>une</a:t>
            </a:r>
            <a:r>
              <a:rPr lang="en-US" b="0" dirty="0"/>
              <a:t> voiture </a:t>
            </a:r>
            <a:r>
              <a:rPr lang="en-US" b="0" dirty="0" err="1"/>
              <a:t>verte</a:t>
            </a:r>
            <a:endParaRPr lang="en-US" b="0" dirty="0"/>
          </a:p>
          <a:p>
            <a:endParaRPr lang="en-US" b="0" dirty="0"/>
          </a:p>
          <a:p>
            <a:r>
              <a:rPr lang="en-US" b="1" dirty="0"/>
              <a:t>Word frequency of cognates used (1 is the most frequent word in French):</a:t>
            </a:r>
          </a:p>
          <a:p>
            <a:r>
              <a:rPr lang="en-US" b="0" dirty="0" err="1"/>
              <a:t>féminisation</a:t>
            </a:r>
            <a:r>
              <a:rPr lang="en-US" b="0" dirty="0"/>
              <a:t> [&gt;5000], </a:t>
            </a:r>
            <a:r>
              <a:rPr lang="en-US" b="0" dirty="0" err="1"/>
              <a:t>adjectif</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masculine (SFC) and feminine (</a:t>
            </a:r>
            <a:r>
              <a:rPr lang="en-US" b="0" dirty="0" err="1"/>
              <a:t>SFe</a:t>
            </a:r>
            <a:r>
              <a:rPr lang="en-US" b="0" dirty="0"/>
              <a:t>) forms of adjectives (following pattern 1).</a:t>
            </a:r>
          </a:p>
          <a:p>
            <a:endParaRPr lang="en-US" b="1" dirty="0"/>
          </a:p>
          <a:p>
            <a:r>
              <a:rPr lang="en-US" b="1" dirty="0"/>
              <a:t>Procedure:</a:t>
            </a:r>
          </a:p>
          <a:p>
            <a:r>
              <a:rPr lang="en-US" b="0" dirty="0"/>
              <a:t>1. Remind students of the association between SFC and masculine adjectives, and </a:t>
            </a:r>
            <a:r>
              <a:rPr lang="en-US" b="0" dirty="0" err="1"/>
              <a:t>SFe</a:t>
            </a:r>
            <a:r>
              <a:rPr lang="en-US" b="0" dirty="0"/>
              <a:t> and feminine adjectives.</a:t>
            </a:r>
          </a:p>
          <a:p>
            <a:r>
              <a:rPr lang="en-US" b="0" dirty="0"/>
              <a:t>2. Click to play audio.</a:t>
            </a:r>
          </a:p>
          <a:p>
            <a:r>
              <a:rPr lang="en-US" b="0" dirty="0"/>
              <a:t>3. Students write 1-8 and </a:t>
            </a:r>
            <a:r>
              <a:rPr lang="en-US" b="0" i="1" dirty="0"/>
              <a:t>il </a:t>
            </a:r>
            <a:r>
              <a:rPr lang="en-US" b="0" i="0" dirty="0"/>
              <a:t>or </a:t>
            </a:r>
            <a:r>
              <a:rPr lang="en-US" b="0" i="1" dirty="0" err="1"/>
              <a:t>elle</a:t>
            </a:r>
            <a:r>
              <a:rPr lang="en-US" b="0" i="1" dirty="0"/>
              <a:t>, </a:t>
            </a:r>
            <a:r>
              <a:rPr lang="en-US" b="0" i="0" dirty="0"/>
              <a:t>depending</a:t>
            </a:r>
            <a:r>
              <a:rPr lang="en-US" b="0" dirty="0"/>
              <a:t> on whether they hear a masculine or feminine form of the (unknown) adjective given.</a:t>
            </a:r>
          </a:p>
          <a:p>
            <a:r>
              <a:rPr lang="en-US" b="0" dirty="0"/>
              <a:t>4. Click to reveal answers. Hear full audio by clicking on tick.</a:t>
            </a:r>
          </a:p>
          <a:p>
            <a:r>
              <a:rPr lang="en-US" b="0" dirty="0"/>
              <a:t>5. Click to bring up some cultural information about the places mentioned. Explain that </a:t>
            </a:r>
            <a:r>
              <a:rPr lang="en-US" b="0" i="1" dirty="0"/>
              <a:t>la </a:t>
            </a:r>
            <a:r>
              <a:rPr lang="en-US" b="0" i="1" dirty="0" err="1"/>
              <a:t>Flandre</a:t>
            </a:r>
            <a:r>
              <a:rPr lang="en-US" b="0" i="1" dirty="0"/>
              <a:t> </a:t>
            </a:r>
            <a:r>
              <a:rPr lang="en-US" b="0" dirty="0"/>
              <a:t>is called ‘Flanders’ and it is the northern part of Belgium which borders the Netherlands. Explain that </a:t>
            </a:r>
            <a:r>
              <a:rPr lang="en-US" b="0" i="1" dirty="0" err="1"/>
              <a:t>flamand</a:t>
            </a:r>
            <a:r>
              <a:rPr lang="en-US" b="0" i="1" dirty="0"/>
              <a:t> </a:t>
            </a:r>
            <a:r>
              <a:rPr lang="en-US" b="0" i="0" dirty="0"/>
              <a:t>is called ‘Flemish’ in English and that it is a language similar to Dutch.</a:t>
            </a:r>
          </a:p>
          <a:p>
            <a:r>
              <a:rPr lang="en-US" b="0" i="0" dirty="0"/>
              <a:t>6. Finally, click to bring up a reminder to students about continuing to </a:t>
            </a:r>
            <a:r>
              <a:rPr lang="en-US" b="0" i="0" dirty="0" err="1"/>
              <a:t>personalise</a:t>
            </a:r>
            <a:r>
              <a:rPr lang="en-US" b="0" i="0" dirty="0"/>
              <a:t> their vocabulary knowledge. This is something they were encouraged to do, from the start of Y7.</a:t>
            </a:r>
            <a:endParaRPr lang="en-US" b="0" dirty="0"/>
          </a:p>
          <a:p>
            <a:endParaRPr lang="en-US" b="0" dirty="0"/>
          </a:p>
          <a:p>
            <a:r>
              <a:rPr lang="en-US" b="1" dirty="0"/>
              <a:t>Transcript:</a:t>
            </a:r>
          </a:p>
          <a:p>
            <a:pPr marL="0" indent="0">
              <a:buNone/>
            </a:pPr>
            <a:r>
              <a:rPr lang="en-US" b="0" dirty="0"/>
              <a:t>1. [Elle] </a:t>
            </a:r>
            <a:r>
              <a:rPr lang="en-US" b="0" dirty="0" err="1"/>
              <a:t>est</a:t>
            </a:r>
            <a:r>
              <a:rPr lang="en-US" b="0" dirty="0"/>
              <a:t> </a:t>
            </a:r>
            <a:r>
              <a:rPr lang="en-US" b="0" dirty="0" err="1"/>
              <a:t>gourmande</a:t>
            </a:r>
            <a:r>
              <a:rPr lang="en-US" b="0" dirty="0"/>
              <a:t>.</a:t>
            </a:r>
          </a:p>
          <a:p>
            <a:pPr marL="0" indent="0">
              <a:buNone/>
            </a:pPr>
            <a:r>
              <a:rPr lang="en-US" b="0" dirty="0"/>
              <a:t>2. [Il] </a:t>
            </a:r>
            <a:r>
              <a:rPr lang="en-US" b="0" dirty="0" err="1"/>
              <a:t>est</a:t>
            </a:r>
            <a:r>
              <a:rPr lang="en-US" b="0" dirty="0"/>
              <a:t> </a:t>
            </a:r>
            <a:r>
              <a:rPr lang="en-US" b="0" dirty="0" err="1"/>
              <a:t>rwandais</a:t>
            </a:r>
            <a:r>
              <a:rPr lang="en-US" b="0" dirty="0"/>
              <a:t>.</a:t>
            </a:r>
          </a:p>
          <a:p>
            <a:pPr marL="0" indent="0">
              <a:buNone/>
            </a:pPr>
            <a:r>
              <a:rPr lang="en-US" b="0" dirty="0"/>
              <a:t>3. [Il] </a:t>
            </a:r>
            <a:r>
              <a:rPr lang="en-US" b="0" dirty="0" err="1"/>
              <a:t>est</a:t>
            </a:r>
            <a:r>
              <a:rPr lang="en-US" b="0" dirty="0"/>
              <a:t> fort.</a:t>
            </a:r>
          </a:p>
          <a:p>
            <a:pPr marL="0" indent="0">
              <a:buNone/>
            </a:pPr>
            <a:r>
              <a:rPr lang="en-US" b="0" dirty="0"/>
              <a:t>4. [Elle] </a:t>
            </a:r>
            <a:r>
              <a:rPr lang="en-US" b="0" dirty="0" err="1"/>
              <a:t>est</a:t>
            </a:r>
            <a:r>
              <a:rPr lang="en-US" b="0" dirty="0"/>
              <a:t> </a:t>
            </a:r>
            <a:r>
              <a:rPr lang="en-US" b="0" dirty="0" err="1"/>
              <a:t>sénégalaise</a:t>
            </a:r>
            <a:r>
              <a:rPr lang="en-US" b="0" dirty="0"/>
              <a:t>.</a:t>
            </a:r>
          </a:p>
          <a:p>
            <a:pPr marL="0" indent="0">
              <a:buNone/>
            </a:pPr>
            <a:r>
              <a:rPr lang="en-US" b="0" dirty="0"/>
              <a:t>5. [Il] </a:t>
            </a:r>
            <a:r>
              <a:rPr lang="en-US" b="0" dirty="0" err="1"/>
              <a:t>est</a:t>
            </a:r>
            <a:r>
              <a:rPr lang="en-US" b="0" dirty="0"/>
              <a:t> </a:t>
            </a:r>
            <a:r>
              <a:rPr lang="en-US" b="0" dirty="0" err="1"/>
              <a:t>marrant</a:t>
            </a:r>
            <a:r>
              <a:rPr lang="en-US" b="0" dirty="0"/>
              <a:t>.</a:t>
            </a:r>
          </a:p>
          <a:p>
            <a:pPr marL="0" indent="0">
              <a:buNone/>
            </a:pPr>
            <a:r>
              <a:rPr lang="en-US" b="0" dirty="0"/>
              <a:t>6. [Elle] </a:t>
            </a:r>
            <a:r>
              <a:rPr lang="en-US" b="0" dirty="0" err="1"/>
              <a:t>est</a:t>
            </a:r>
            <a:r>
              <a:rPr lang="en-US" b="0" dirty="0"/>
              <a:t> </a:t>
            </a:r>
            <a:r>
              <a:rPr lang="en-US" b="0" dirty="0" err="1"/>
              <a:t>méfiante</a:t>
            </a:r>
            <a:r>
              <a:rPr lang="en-US" b="0" dirty="0"/>
              <a:t>.</a:t>
            </a:r>
          </a:p>
          <a:p>
            <a:pPr marL="0" indent="0">
              <a:buNone/>
            </a:pPr>
            <a:r>
              <a:rPr lang="en-US" b="0" dirty="0"/>
              <a:t>7. [Elle] </a:t>
            </a:r>
            <a:r>
              <a:rPr lang="en-US" b="0" dirty="0" err="1"/>
              <a:t>est</a:t>
            </a:r>
            <a:r>
              <a:rPr lang="en-US" b="0" dirty="0"/>
              <a:t> </a:t>
            </a:r>
            <a:r>
              <a:rPr lang="en-US" b="0" dirty="0" err="1"/>
              <a:t>flamande</a:t>
            </a:r>
            <a:r>
              <a:rPr lang="en-US" b="0" dirty="0"/>
              <a:t>.</a:t>
            </a:r>
          </a:p>
          <a:p>
            <a:pPr marL="0" indent="0">
              <a:buNone/>
            </a:pPr>
            <a:r>
              <a:rPr lang="en-US" b="0" dirty="0"/>
              <a:t>8. [Il] </a:t>
            </a:r>
            <a:r>
              <a:rPr lang="en-US" b="0" dirty="0" err="1"/>
              <a:t>est</a:t>
            </a:r>
            <a:r>
              <a:rPr lang="en-US" b="0" dirty="0"/>
              <a:t> </a:t>
            </a:r>
            <a:r>
              <a:rPr lang="en-US" b="0" dirty="0" err="1"/>
              <a:t>bavard</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gourmand [&gt;5000], </a:t>
            </a:r>
            <a:r>
              <a:rPr lang="en-GB" baseline="0" dirty="0" err="1"/>
              <a:t>rwandais</a:t>
            </a:r>
            <a:r>
              <a:rPr lang="en-GB" baseline="0" dirty="0"/>
              <a:t> [&gt;5000], fort [107], </a:t>
            </a:r>
            <a:r>
              <a:rPr lang="en-GB" baseline="0" dirty="0" err="1"/>
              <a:t>sénégalais</a:t>
            </a:r>
            <a:r>
              <a:rPr lang="en-GB" baseline="0" dirty="0"/>
              <a:t> [&gt;5000], </a:t>
            </a:r>
            <a:r>
              <a:rPr lang="en-GB" baseline="0" dirty="0" err="1"/>
              <a:t>marrant</a:t>
            </a:r>
            <a:r>
              <a:rPr lang="en-GB" baseline="0" dirty="0"/>
              <a:t> [&gt;5000], </a:t>
            </a:r>
            <a:r>
              <a:rPr lang="en-GB" baseline="0" dirty="0" err="1"/>
              <a:t>méfiant</a:t>
            </a:r>
            <a:r>
              <a:rPr lang="en-GB" baseline="0" dirty="0"/>
              <a:t> [&gt;5000], </a:t>
            </a:r>
            <a:r>
              <a:rPr lang="en-GB" baseline="0" dirty="0" err="1"/>
              <a:t>flamand</a:t>
            </a:r>
            <a:r>
              <a:rPr lang="en-GB" baseline="0" dirty="0"/>
              <a:t> [&gt;5000], </a:t>
            </a:r>
            <a:r>
              <a:rPr lang="en-GB" baseline="0" dirty="0" err="1"/>
              <a:t>bavard</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adjectif</a:t>
            </a:r>
            <a:r>
              <a:rPr lang="en-GB" baseline="0" dirty="0"/>
              <a:t> [&gt;5000], </a:t>
            </a:r>
            <a:r>
              <a:rPr lang="en-GB" baseline="0" dirty="0" err="1"/>
              <a:t>lettre</a:t>
            </a:r>
            <a:r>
              <a:rPr lang="en-GB" baseline="0" dirty="0"/>
              <a:t> [480]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67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Revision of singular subject pronouns, singular forms of </a:t>
            </a:r>
            <a:r>
              <a:rPr lang="en-US" b="0" i="1" dirty="0" err="1">
                <a:latin typeface="Century Gothic" panose="020B0502020202020204" pitchFamily="34" charset="0"/>
              </a:rPr>
              <a:t>être</a:t>
            </a:r>
            <a:r>
              <a:rPr lang="en-US" b="0" i="0" dirty="0">
                <a:latin typeface="Century Gothic" panose="020B0502020202020204" pitchFamily="34" charset="0"/>
              </a:rPr>
              <a:t>, and placement of </a:t>
            </a:r>
            <a:r>
              <a:rPr lang="en-US" b="0" i="1" dirty="0">
                <a:latin typeface="Century Gothic" panose="020B0502020202020204" pitchFamily="34" charset="0"/>
              </a:rPr>
              <a:t>ne…pas </a:t>
            </a:r>
            <a:r>
              <a:rPr lang="en-US" b="0" i="0" dirty="0">
                <a:latin typeface="Century Gothic" panose="020B0502020202020204" pitchFamily="34" charset="0"/>
              </a:rPr>
              <a:t>with form of </a:t>
            </a:r>
            <a:r>
              <a:rPr lang="en-US" b="0" i="1" dirty="0" err="1">
                <a:latin typeface="Century Gothic" panose="020B0502020202020204" pitchFamily="34" charset="0"/>
              </a:rPr>
              <a:t>être</a:t>
            </a:r>
            <a:r>
              <a:rPr lang="en-US" b="0" i="1" dirty="0">
                <a:latin typeface="Century Gothic" panose="020B0502020202020204" pitchFamily="34" charset="0"/>
              </a:rPr>
              <a:t> </a:t>
            </a:r>
            <a:r>
              <a:rPr lang="en-US" b="0" i="0" dirty="0">
                <a:latin typeface="Century Gothic" panose="020B0502020202020204" pitchFamily="34" charset="0"/>
              </a:rPr>
              <a:t>+ adjective.</a:t>
            </a:r>
          </a:p>
          <a:p>
            <a:endParaRPr lang="en-US" b="1" dirty="0"/>
          </a:p>
          <a:p>
            <a:r>
              <a:rPr lang="en-US" b="1" dirty="0"/>
              <a:t>Procedure:</a:t>
            </a:r>
          </a:p>
          <a:p>
            <a:r>
              <a:rPr lang="en-US" b="0" dirty="0"/>
              <a:t>Click through explanations, eliciting knowledge where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i="0" dirty="0">
                <a:latin typeface="Century Gothic" panose="020B0502020202020204" pitchFamily="34" charset="0"/>
              </a:rPr>
              <a:t>Introduction to gender-neutral language and pronouns. </a:t>
            </a:r>
            <a:r>
              <a:rPr lang="en-US" b="1" i="0" dirty="0">
                <a:latin typeface="Century Gothic" panose="020B0502020202020204" pitchFamily="34" charset="0"/>
              </a:rPr>
              <a:t>NB: </a:t>
            </a:r>
            <a:r>
              <a:rPr lang="en-US" b="0" i="0" dirty="0">
                <a:latin typeface="Century Gothic" panose="020B0502020202020204" pitchFamily="34" charset="0"/>
              </a:rPr>
              <a:t>This slide is for information only and use of gender-neutral language will not be tested in LDP assessments. Students are encouraged to use gender-neutral language to describe themselves if wished and should be consistent within their work if they choose to do so. Consistent use of gender-neutral pronouns to describe oneself should be credited in assessments.</a:t>
            </a:r>
            <a:endParaRPr lang="en-US" b="1" dirty="0"/>
          </a:p>
          <a:p>
            <a:endParaRPr lang="en-US" b="1" dirty="0"/>
          </a:p>
          <a:p>
            <a:r>
              <a:rPr lang="en-US" b="1" dirty="0"/>
              <a:t>Procedure:</a:t>
            </a:r>
          </a:p>
          <a:p>
            <a:r>
              <a:rPr lang="en-US" b="0" dirty="0"/>
              <a:t>1. Click through explanations, eliciting knowledge where possible.</a:t>
            </a:r>
          </a:p>
          <a:p>
            <a:r>
              <a:rPr lang="en-US" b="0" dirty="0"/>
              <a:t>2. Discuss use of gender-neutral pronouns. </a:t>
            </a:r>
            <a:r>
              <a:rPr lang="en-US" b="0" dirty="0" err="1"/>
              <a:t>Emphasise</a:t>
            </a:r>
            <a:r>
              <a:rPr lang="en-US" b="0" dirty="0"/>
              <a:t> that this language is still evolving, that it is up to individuals to decide how they would like to be addressed.</a:t>
            </a:r>
          </a:p>
          <a:p>
            <a:endParaRPr lang="en-US" b="0" dirty="0"/>
          </a:p>
          <a:p>
            <a:r>
              <a:rPr lang="en-US" b="0" dirty="0"/>
              <a:t>Further information on gender-neutral language can be found here:</a:t>
            </a:r>
          </a:p>
          <a:p>
            <a:pPr>
              <a:lnSpc>
                <a:spcPct val="107000"/>
              </a:lnSpc>
              <a:spcAft>
                <a:spcPts val="800"/>
              </a:spcAft>
            </a:pPr>
            <a:r>
              <a:rPr lang="fr-FR" sz="1800" i="1" u="sng"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hlinkClick r:id="rId3"/>
              </a:rPr>
              <a:t>Quels pronoms pour une personne non-binaire ? - Princesse répond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u="sng"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hlinkClick r:id="rId4"/>
              </a:rPr>
              <a:t>Gender neutral language wiki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u="sng"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hlinkClick r:id="rId5"/>
              </a:rPr>
              <a:t>Manuel </a:t>
            </a:r>
            <a:r>
              <a:rPr lang="en-GB" sz="1800" i="1" u="sng"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hlinkClick r:id="rId5"/>
              </a:rPr>
              <a:t>d'écriture</a:t>
            </a:r>
            <a:r>
              <a:rPr lang="en-GB" sz="1800" i="1" u="sng"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hlinkClick r:id="rId5"/>
              </a:rPr>
              <a:t> inclusive</a:t>
            </a:r>
            <a:endParaRPr lang="en-GB" sz="1800" i="1" u="sng"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u="sng"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baseline="0" dirty="0"/>
              <a:t>Word frequency of unknown words used (1 is the most frequent word in French): </a:t>
            </a:r>
            <a:br>
              <a:rPr lang="en-GB" sz="1800" baseline="0" dirty="0"/>
            </a:br>
            <a:r>
              <a:rPr lang="en-GB" sz="1800" baseline="0" dirty="0" err="1"/>
              <a:t>neutre</a:t>
            </a:r>
            <a:r>
              <a:rPr lang="en-GB" sz="1800" baseline="0" dirty="0"/>
              <a:t> [2785]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a:solidFill>
                  <a:schemeClr val="tx1"/>
                </a:solidFill>
                <a:effectLst/>
                <a:latin typeface="Century Gothic" panose="020B0502020202020204" pitchFamily="34" charset="0"/>
                <a:ea typeface="+mn-ea"/>
                <a:cs typeface="+mn-cs"/>
              </a:rPr>
              <a:t>Lonsdale,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ED7E060-016F-40C8-99A0-51C960AF5AC7}" type="slidenum">
              <a:rPr lang="en-GB" smtClean="0"/>
              <a:t>7</a:t>
            </a:fld>
            <a:endParaRPr lang="en-GB"/>
          </a:p>
        </p:txBody>
      </p:sp>
    </p:spTree>
    <p:extLst>
      <p:ext uri="{BB962C8B-B14F-4D97-AF65-F5344CB8AC3E}">
        <p14:creationId xmlns:p14="http://schemas.microsoft.com/office/powerpoint/2010/main" val="157857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1/3.</a:t>
            </a:r>
          </a:p>
          <a:p>
            <a:endParaRPr lang="en-US" b="1" dirty="0"/>
          </a:p>
          <a:p>
            <a:r>
              <a:rPr lang="en-US" b="1" dirty="0"/>
              <a:t>Aim: </a:t>
            </a:r>
            <a:r>
              <a:rPr lang="en-US" b="0" dirty="0"/>
              <a:t>Written recognition of singular forms of </a:t>
            </a:r>
            <a:r>
              <a:rPr lang="en-US" b="0" i="1" dirty="0" err="1">
                <a:latin typeface="Century Gothic" panose="020B0502020202020204" pitchFamily="34" charset="0"/>
              </a:rPr>
              <a:t>être</a:t>
            </a:r>
            <a:r>
              <a:rPr lang="en-US" b="0" i="1" dirty="0">
                <a:latin typeface="Century Gothic" panose="020B0502020202020204" pitchFamily="34" charset="0"/>
              </a:rPr>
              <a:t> </a:t>
            </a:r>
            <a:r>
              <a:rPr lang="en-US" b="0" i="0" dirty="0">
                <a:latin typeface="Century Gothic" panose="020B0502020202020204" pitchFamily="34" charset="0"/>
              </a:rPr>
              <a:t>and connecting these with meaning (I, you, he/she).</a:t>
            </a:r>
          </a:p>
          <a:p>
            <a:endParaRPr lang="en-US" b="1" dirty="0"/>
          </a:p>
          <a:p>
            <a:r>
              <a:rPr lang="en-US" b="1" dirty="0"/>
              <a:t>Procedure:</a:t>
            </a:r>
          </a:p>
          <a:p>
            <a:r>
              <a:rPr lang="en-US" b="0" dirty="0"/>
              <a:t>1. Students draw a 3x2 in their books as shown on this slide.</a:t>
            </a:r>
          </a:p>
          <a:p>
            <a:r>
              <a:rPr lang="en-US" b="0" dirty="0"/>
              <a:t>2. Students read the messages on the next slide, and list which adjectives refer to each person, writing them in English if possible.</a:t>
            </a:r>
          </a:p>
          <a:p>
            <a:r>
              <a:rPr lang="en-US" b="0" dirty="0"/>
              <a:t>3. Elicit the correct pronouns orally (a-o).  A more challenging addition would be to ask students to read the dialogue aloud in pairs (perhaps simultaneously – i.e., whole class at once), inserting the correct pronouns as they go. </a:t>
            </a:r>
          </a:p>
          <a:p>
            <a:r>
              <a:rPr lang="en-US" b="0" dirty="0"/>
              <a:t>4. Check answers to the adjective lists activity on the following slide.</a:t>
            </a:r>
          </a:p>
          <a:p>
            <a:endParaRPr lang="en-US" b="1" dirty="0"/>
          </a:p>
          <a:p>
            <a:r>
              <a:rPr lang="en-US" b="1" dirty="0"/>
              <a:t>Word frequency of cognates used (1 is the most frequent word in French):</a:t>
            </a:r>
          </a:p>
          <a:p>
            <a:r>
              <a:rPr lang="en-US" b="0" dirty="0" err="1"/>
              <a:t>adjectif</a:t>
            </a:r>
            <a:r>
              <a:rPr lang="en-US" b="0" dirty="0"/>
              <a:t> [&gt;5000]</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copine</a:t>
            </a:r>
            <a:r>
              <a:rPr lang="en-GB" baseline="0" dirty="0"/>
              <a:t> (</a:t>
            </a:r>
            <a:r>
              <a:rPr lang="en-GB" baseline="0" dirty="0" err="1"/>
              <a:t>copain</a:t>
            </a:r>
            <a:r>
              <a:rPr lang="en-GB" baseline="0" dirty="0"/>
              <a:t>) [3020]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70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a:p>
            <a:endParaRPr lang="en-US" b="1" dirty="0"/>
          </a:p>
          <a:p>
            <a:r>
              <a:rPr lang="en-US" b="1"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adjectif</a:t>
            </a:r>
            <a:r>
              <a:rPr lang="en-US" b="0" dirty="0"/>
              <a:t> [&gt;5000], </a:t>
            </a:r>
            <a:r>
              <a:rPr lang="en-GB" b="0" baseline="0" dirty="0">
                <a:latin typeface="Century Gothic" panose="020B0502020202020204" pitchFamily="34" charset="0"/>
              </a:rPr>
              <a:t>parfait [1600], </a:t>
            </a:r>
            <a:r>
              <a:rPr lang="en-GB" b="0" baseline="0" dirty="0" err="1">
                <a:latin typeface="Century Gothic" panose="020B0502020202020204" pitchFamily="34" charset="0"/>
              </a:rPr>
              <a:t>parisien</a:t>
            </a:r>
            <a:r>
              <a:rPr lang="en-GB" b="0" baseline="0" dirty="0">
                <a:latin typeface="Century Gothic" panose="020B0502020202020204" pitchFamily="34" charset="0"/>
              </a:rPr>
              <a:t> [2549]</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copine</a:t>
            </a:r>
            <a:r>
              <a:rPr lang="en-GB" baseline="0" dirty="0"/>
              <a:t> (</a:t>
            </a:r>
            <a:r>
              <a:rPr lang="en-GB" baseline="0" dirty="0" err="1"/>
              <a:t>copain</a:t>
            </a:r>
            <a:r>
              <a:rPr lang="en-GB" baseline="0" dirty="0"/>
              <a:t>) [3020],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90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65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9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3563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582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0229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631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56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0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199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77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5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9426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159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89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388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7039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image" Target="../media/image57.pn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 Type="http://schemas.openxmlformats.org/officeDocument/2006/relationships/notesSlide" Target="../notesSlides/notesSlide12.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audio" Target="../media/audio44.wav"/><Relationship Id="rId10" Type="http://schemas.openxmlformats.org/officeDocument/2006/relationships/audio" Target="../media/audio39.wav"/><Relationship Id="rId19" Type="http://schemas.openxmlformats.org/officeDocument/2006/relationships/audio" Target="../media/audio48.wav"/><Relationship Id="rId4" Type="http://schemas.openxmlformats.org/officeDocument/2006/relationships/image" Target="../media/image58.jpg"/><Relationship Id="rId9" Type="http://schemas.openxmlformats.org/officeDocument/2006/relationships/audio" Target="../media/audio38.wav"/><Relationship Id="rId14" Type="http://schemas.openxmlformats.org/officeDocument/2006/relationships/audio" Target="../media/audio43.wav"/></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8.jp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jp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8.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audio" Target="../media/audio50.wav"/><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audio" Target="../media/audio51.wav"/></Relationships>
</file>

<file path=ppt/slides/_rels/slide23.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48.png"/><Relationship Id="rId7"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audio" Target="../media/audio53.wav"/></Relationships>
</file>

<file path=ppt/slides/_rels/slide24.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48.pn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audio" Target="../media/audio55.wav"/></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56.wav"/><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audio" Target="../media/audio57.wav"/><Relationship Id="rId10" Type="http://schemas.openxmlformats.org/officeDocument/2006/relationships/image" Target="../media/image54.png"/><Relationship Id="rId4" Type="http://schemas.openxmlformats.org/officeDocument/2006/relationships/image" Target="../media/image64.jpe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5.png"/><Relationship Id="rId7" Type="http://schemas.openxmlformats.org/officeDocument/2006/relationships/image" Target="../media/image63.png"/><Relationship Id="rId12"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audio" Target="../media/audio59.wav"/><Relationship Id="rId5" Type="http://schemas.openxmlformats.org/officeDocument/2006/relationships/image" Target="../media/image53.png"/><Relationship Id="rId10" Type="http://schemas.openxmlformats.org/officeDocument/2006/relationships/image" Target="../media/image66.png"/><Relationship Id="rId4" Type="http://schemas.openxmlformats.org/officeDocument/2006/relationships/image" Target="../media/image48.png"/><Relationship Id="rId9" Type="http://schemas.openxmlformats.org/officeDocument/2006/relationships/audio" Target="../media/audio58.wav"/></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60.wav"/><Relationship Id="rId7" Type="http://schemas.openxmlformats.org/officeDocument/2006/relationships/image" Target="../media/image63.pn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53.png"/><Relationship Id="rId10" Type="http://schemas.openxmlformats.org/officeDocument/2006/relationships/image" Target="../media/image65.png"/><Relationship Id="rId4" Type="http://schemas.openxmlformats.org/officeDocument/2006/relationships/image" Target="../media/image48.png"/><Relationship Id="rId9" Type="http://schemas.openxmlformats.org/officeDocument/2006/relationships/audio" Target="../media/audio61.wav"/></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jpe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audio" Target="../media/audio62.wav"/><Relationship Id="rId9" Type="http://schemas.openxmlformats.org/officeDocument/2006/relationships/audio" Target="../media/audio63.wav"/></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7.png"/><Relationship Id="rId7" Type="http://schemas.openxmlformats.org/officeDocument/2006/relationships/image" Target="../media/image62.png"/><Relationship Id="rId12"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audio" Target="../media/audio65.wav"/><Relationship Id="rId5" Type="http://schemas.openxmlformats.org/officeDocument/2006/relationships/image" Target="../media/image48.png"/><Relationship Id="rId10" Type="http://schemas.openxmlformats.org/officeDocument/2006/relationships/audio" Target="../media/audio64.wav"/><Relationship Id="rId4" Type="http://schemas.openxmlformats.org/officeDocument/2006/relationships/image" Target="../media/image68.pn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image" Target="../media/image13.png"/><Relationship Id="rId5" Type="http://schemas.openxmlformats.org/officeDocument/2006/relationships/audio" Target="../media/audio11.wav"/><Relationship Id="rId1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62.png"/><Relationship Id="rId18" Type="http://schemas.openxmlformats.org/officeDocument/2006/relationships/audio" Target="../media/audio77.wav"/><Relationship Id="rId3" Type="http://schemas.openxmlformats.org/officeDocument/2006/relationships/image" Target="../media/image43.png"/><Relationship Id="rId21" Type="http://schemas.openxmlformats.org/officeDocument/2006/relationships/audio" Target="../media/audio80.wav"/><Relationship Id="rId7" Type="http://schemas.openxmlformats.org/officeDocument/2006/relationships/audio" Target="../media/audio68.wav"/><Relationship Id="rId12" Type="http://schemas.openxmlformats.org/officeDocument/2006/relationships/audio" Target="../media/audio73.wav"/><Relationship Id="rId17" Type="http://schemas.openxmlformats.org/officeDocument/2006/relationships/audio" Target="../media/audio76.wav"/><Relationship Id="rId2" Type="http://schemas.openxmlformats.org/officeDocument/2006/relationships/notesSlide" Target="../notesSlides/notesSlide33.xml"/><Relationship Id="rId16" Type="http://schemas.openxmlformats.org/officeDocument/2006/relationships/audio" Target="../media/audio75.wav"/><Relationship Id="rId20" Type="http://schemas.openxmlformats.org/officeDocument/2006/relationships/audio" Target="../media/audio79.wav"/><Relationship Id="rId1" Type="http://schemas.openxmlformats.org/officeDocument/2006/relationships/slideLayout" Target="../slideLayouts/slideLayout3.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audio" Target="../media/audio66.wav"/><Relationship Id="rId15" Type="http://schemas.openxmlformats.org/officeDocument/2006/relationships/audio" Target="../media/audio74.wav"/><Relationship Id="rId10" Type="http://schemas.openxmlformats.org/officeDocument/2006/relationships/audio" Target="../media/audio71.wav"/><Relationship Id="rId19" Type="http://schemas.openxmlformats.org/officeDocument/2006/relationships/audio" Target="../media/audio78.wav"/><Relationship Id="rId4" Type="http://schemas.openxmlformats.org/officeDocument/2006/relationships/image" Target="../media/image76.jpeg"/><Relationship Id="rId9" Type="http://schemas.openxmlformats.org/officeDocument/2006/relationships/audio" Target="../media/audio70.wav"/><Relationship Id="rId14" Type="http://schemas.openxmlformats.org/officeDocument/2006/relationships/image" Target="../media/image54.png"/><Relationship Id="rId22" Type="http://schemas.openxmlformats.org/officeDocument/2006/relationships/audio" Target="../media/audio81.wav"/></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rachelhawkes.com/LDPresources/Yr9French/French_Y9_Term1i_Wk2_HW_sheet.doc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quizlet.com/gb/598214145/year-9-term-11-week-2-flash-cards/?x=1qq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audio" Target="../media/audio16.wav"/><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audio" Target="../media/audio17.wav"/><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13" Type="http://schemas.microsoft.com/office/2007/relationships/hdphoto" Target="../media/hdphoto2.wdp"/><Relationship Id="rId18" Type="http://schemas.openxmlformats.org/officeDocument/2006/relationships/image" Target="../media/image37.png"/><Relationship Id="rId26" Type="http://schemas.openxmlformats.org/officeDocument/2006/relationships/audio" Target="../media/audio19.wav"/><Relationship Id="rId39" Type="http://schemas.openxmlformats.org/officeDocument/2006/relationships/audio" Target="../media/audio31.wav"/><Relationship Id="rId21" Type="http://schemas.openxmlformats.org/officeDocument/2006/relationships/image" Target="../media/image39.png"/><Relationship Id="rId34" Type="http://schemas.openxmlformats.org/officeDocument/2006/relationships/image" Target="../media/image43.png"/><Relationship Id="rId42" Type="http://schemas.openxmlformats.org/officeDocument/2006/relationships/image" Target="../media/image44.png"/><Relationship Id="rId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35.png"/><Relationship Id="rId29" Type="http://schemas.openxmlformats.org/officeDocument/2006/relationships/audio" Target="../media/audio22.wav"/><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2.png"/><Relationship Id="rId24" Type="http://schemas.openxmlformats.org/officeDocument/2006/relationships/image" Target="../media/image42.png"/><Relationship Id="rId32" Type="http://schemas.openxmlformats.org/officeDocument/2006/relationships/audio" Target="../media/audio25.wav"/><Relationship Id="rId37" Type="http://schemas.openxmlformats.org/officeDocument/2006/relationships/audio" Target="../media/audio29.wav"/><Relationship Id="rId40" Type="http://schemas.openxmlformats.org/officeDocument/2006/relationships/audio" Target="../media/audio32.wav"/><Relationship Id="rId45" Type="http://schemas.openxmlformats.org/officeDocument/2006/relationships/image" Target="../media/image46.png"/><Relationship Id="rId5" Type="http://schemas.openxmlformats.org/officeDocument/2006/relationships/image" Target="../media/image27.png"/><Relationship Id="rId15" Type="http://schemas.microsoft.com/office/2007/relationships/hdphoto" Target="../media/hdphoto3.wdp"/><Relationship Id="rId23" Type="http://schemas.openxmlformats.org/officeDocument/2006/relationships/image" Target="../media/image41.jpg"/><Relationship Id="rId28" Type="http://schemas.openxmlformats.org/officeDocument/2006/relationships/audio" Target="../media/audio21.wav"/><Relationship Id="rId36" Type="http://schemas.openxmlformats.org/officeDocument/2006/relationships/audio" Target="../media/audio28.wav"/><Relationship Id="rId10" Type="http://schemas.openxmlformats.org/officeDocument/2006/relationships/image" Target="../media/image31.png"/><Relationship Id="rId19" Type="http://schemas.openxmlformats.org/officeDocument/2006/relationships/image" Target="../media/image38.png"/><Relationship Id="rId31" Type="http://schemas.openxmlformats.org/officeDocument/2006/relationships/audio" Target="../media/audio24.wav"/><Relationship Id="rId44" Type="http://schemas.microsoft.com/office/2007/relationships/hdphoto" Target="../media/hdphoto5.wdp"/><Relationship Id="rId4" Type="http://schemas.openxmlformats.org/officeDocument/2006/relationships/image" Target="../media/image26.jpg"/><Relationship Id="rId9" Type="http://schemas.microsoft.com/office/2007/relationships/hdphoto" Target="../media/hdphoto1.wdp"/><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audio" Target="../media/audio20.wav"/><Relationship Id="rId30" Type="http://schemas.openxmlformats.org/officeDocument/2006/relationships/audio" Target="../media/audio23.wav"/><Relationship Id="rId35" Type="http://schemas.openxmlformats.org/officeDocument/2006/relationships/audio" Target="../media/audio27.wav"/><Relationship Id="rId43" Type="http://schemas.openxmlformats.org/officeDocument/2006/relationships/image" Target="../media/image45.png"/><Relationship Id="rId8" Type="http://schemas.openxmlformats.org/officeDocument/2006/relationships/image" Target="../media/image30.png"/><Relationship Id="rId3" Type="http://schemas.openxmlformats.org/officeDocument/2006/relationships/image" Target="../media/image25.png"/><Relationship Id="rId12" Type="http://schemas.openxmlformats.org/officeDocument/2006/relationships/image" Target="../media/image33.png"/><Relationship Id="rId17" Type="http://schemas.openxmlformats.org/officeDocument/2006/relationships/image" Target="../media/image36.png"/><Relationship Id="rId25" Type="http://schemas.openxmlformats.org/officeDocument/2006/relationships/audio" Target="../media/audio18.wav"/><Relationship Id="rId33" Type="http://schemas.openxmlformats.org/officeDocument/2006/relationships/audio" Target="../media/audio26.wav"/><Relationship Id="rId38" Type="http://schemas.openxmlformats.org/officeDocument/2006/relationships/audio" Target="../media/audio30.wav"/><Relationship Id="rId46" Type="http://schemas.openxmlformats.org/officeDocument/2006/relationships/image" Target="../media/image47.png"/><Relationship Id="rId20" Type="http://schemas.microsoft.com/office/2007/relationships/hdphoto" Target="../media/hdphoto4.wdp"/><Relationship Id="rId41" Type="http://schemas.openxmlformats.org/officeDocument/2006/relationships/audio" Target="../media/audio33.wav"/></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50.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6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a:t>
            </a:r>
            <a:br>
              <a:rPr lang="en-GB" dirty="0">
                <a:solidFill>
                  <a:prstClr val="white"/>
                </a:solidFill>
                <a:ea typeface="+mj-ea"/>
                <a:cs typeface="+mj-cs"/>
              </a:rPr>
            </a:br>
            <a:r>
              <a:rPr lang="en-GB" sz="1200" dirty="0">
                <a:solidFill>
                  <a:prstClr val="white"/>
                </a:solidFill>
                <a:latin typeface="Century Gothic" panose="020B0502020202020204" pitchFamily="34" charset="0"/>
              </a:rPr>
              <a:t>Catherine Salkeld</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11.09.23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dirty="0" err="1">
                <a:solidFill>
                  <a:prstClr val="white"/>
                </a:solidFill>
              </a:rPr>
              <a:t>être</a:t>
            </a:r>
            <a:r>
              <a:rPr lang="en-GB" sz="2400" dirty="0">
                <a:solidFill>
                  <a:prstClr val="white"/>
                </a:solidFill>
              </a:rPr>
              <a:t> (je, </a:t>
            </a:r>
            <a:r>
              <a:rPr lang="en-GB" sz="2400" dirty="0" err="1">
                <a:solidFill>
                  <a:prstClr val="white"/>
                </a:solidFill>
              </a:rPr>
              <a:t>tu</a:t>
            </a:r>
            <a:r>
              <a:rPr lang="en-GB" sz="2400" dirty="0">
                <a:solidFill>
                  <a:prstClr val="white"/>
                </a:solidFill>
              </a:rPr>
              <a:t>, il/</a:t>
            </a:r>
            <a:r>
              <a:rPr lang="en-GB" sz="2400" dirty="0" err="1">
                <a:solidFill>
                  <a:prstClr val="white"/>
                </a:solidFill>
              </a:rPr>
              <a:t>elle</a:t>
            </a:r>
            <a:r>
              <a:rPr lang="en-GB" sz="2400" dirty="0">
                <a:solidFill>
                  <a:prstClr val="white"/>
                </a:solidFill>
              </a:rPr>
              <a:t>), ne…pas</a:t>
            </a:r>
            <a:br>
              <a:rPr lang="en-GB" sz="2400" dirty="0">
                <a:solidFill>
                  <a:prstClr val="white"/>
                </a:solidFill>
              </a:rPr>
            </a:br>
            <a:r>
              <a:rPr lang="en-GB" sz="2400" dirty="0">
                <a:solidFill>
                  <a:prstClr val="white"/>
                </a:solidFill>
              </a:rPr>
              <a:t>feminine adjective agreement</a:t>
            </a:r>
            <a:br>
              <a:rPr lang="en-GB" sz="2400" dirty="0">
                <a:solidFill>
                  <a:prstClr val="white"/>
                </a:solidFill>
              </a:rPr>
            </a:br>
            <a:r>
              <a:rPr lang="en-GB" sz="2400" dirty="0">
                <a:solidFill>
                  <a:prstClr val="white"/>
                </a:solidFill>
              </a:rPr>
              <a:t>SFC, </a:t>
            </a:r>
            <a:r>
              <a:rPr lang="en-GB" sz="2400" dirty="0" err="1">
                <a:solidFill>
                  <a:prstClr val="white"/>
                </a:solidFill>
              </a:rPr>
              <a:t>SFe</a:t>
            </a:r>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dirty="0"/>
              <a:t>Talking about identity (1)</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copine</a:t>
            </a:r>
            <a:r>
              <a:rPr lang="en-GB" sz="2800" b="1" dirty="0">
                <a:solidFill>
                  <a:schemeClr val="bg1"/>
                </a:solidFill>
              </a:rPr>
              <a:t>* de </a:t>
            </a:r>
            <a:r>
              <a:rPr lang="en-GB" sz="2800" b="1" dirty="0" err="1">
                <a:solidFill>
                  <a:schemeClr val="bg1"/>
                </a:solidFill>
              </a:rPr>
              <a:t>Léa</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065C7B5-D1D3-4285-B3E6-A9D83D043D5E}"/>
              </a:ext>
            </a:extLst>
          </p:cNvPr>
          <p:cNvSpPr txBox="1"/>
          <p:nvPr/>
        </p:nvSpPr>
        <p:spPr>
          <a:xfrm>
            <a:off x="139100" y="1283938"/>
            <a:ext cx="11909920" cy="461665"/>
          </a:xfrm>
          <a:prstGeom prst="rect">
            <a:avLst/>
          </a:prstGeom>
          <a:noFill/>
        </p:spPr>
        <p:txBody>
          <a:bodyPr wrap="square" rtlCol="0">
            <a:spAutoFit/>
          </a:bodyPr>
          <a:lstStyle/>
          <a:p>
            <a:pPr algn="l"/>
            <a:r>
              <a:rPr lang="fr-FR" sz="2400" dirty="0">
                <a:solidFill>
                  <a:srgbClr val="002060"/>
                </a:solidFill>
              </a:rPr>
              <a:t>Lis les messages et écris trois listes d’adjectifs en anglais.</a:t>
            </a:r>
          </a:p>
        </p:txBody>
      </p:sp>
      <p:graphicFrame>
        <p:nvGraphicFramePr>
          <p:cNvPr id="5" name="Table 5">
            <a:extLst>
              <a:ext uri="{FF2B5EF4-FFF2-40B4-BE49-F238E27FC236}">
                <a16:creationId xmlns:a16="http://schemas.microsoft.com/office/drawing/2014/main" id="{4201CB58-7E12-4D2F-B071-4D976904D36A}"/>
              </a:ext>
            </a:extLst>
          </p:cNvPr>
          <p:cNvGraphicFramePr>
            <a:graphicFrameLocks noGrp="1"/>
          </p:cNvGraphicFramePr>
          <p:nvPr>
            <p:extLst>
              <p:ext uri="{D42A27DB-BD31-4B8C-83A1-F6EECF244321}">
                <p14:modId xmlns:p14="http://schemas.microsoft.com/office/powerpoint/2010/main" val="833609703"/>
              </p:ext>
            </p:extLst>
          </p:nvPr>
        </p:nvGraphicFramePr>
        <p:xfrm>
          <a:off x="2032000" y="3183257"/>
          <a:ext cx="8127999" cy="3038278"/>
        </p:xfrm>
        <a:graphic>
          <a:graphicData uri="http://schemas.openxmlformats.org/drawingml/2006/table">
            <a:tbl>
              <a:tblPr firstRow="1" bandRow="1">
                <a:tableStyleId>{BDBED569-4797-4DF1-A0F4-6AAB3CD982D8}</a:tableStyleId>
              </a:tblPr>
              <a:tblGrid>
                <a:gridCol w="2709333">
                  <a:extLst>
                    <a:ext uri="{9D8B030D-6E8A-4147-A177-3AD203B41FA5}">
                      <a16:colId xmlns:a16="http://schemas.microsoft.com/office/drawing/2014/main" val="592544393"/>
                    </a:ext>
                  </a:extLst>
                </a:gridCol>
                <a:gridCol w="2709333">
                  <a:extLst>
                    <a:ext uri="{9D8B030D-6E8A-4147-A177-3AD203B41FA5}">
                      <a16:colId xmlns:a16="http://schemas.microsoft.com/office/drawing/2014/main" val="1724646828"/>
                    </a:ext>
                  </a:extLst>
                </a:gridCol>
                <a:gridCol w="2709333">
                  <a:extLst>
                    <a:ext uri="{9D8B030D-6E8A-4147-A177-3AD203B41FA5}">
                      <a16:colId xmlns:a16="http://schemas.microsoft.com/office/drawing/2014/main" val="3488177069"/>
                    </a:ext>
                  </a:extLst>
                </a:gridCol>
              </a:tblGrid>
              <a:tr h="569488">
                <a:tc>
                  <a:txBody>
                    <a:bodyPr/>
                    <a:lstStyle/>
                    <a:p>
                      <a:pPr algn="ctr"/>
                      <a:r>
                        <a:rPr lang="fr-FR" sz="2400" dirty="0">
                          <a:solidFill>
                            <a:srgbClr val="002060"/>
                          </a:solidFill>
                        </a:rPr>
                        <a:t>Sophie</a:t>
                      </a:r>
                    </a:p>
                  </a:txBody>
                  <a:tcPr anchor="ctr"/>
                </a:tc>
                <a:tc>
                  <a:txBody>
                    <a:bodyPr/>
                    <a:lstStyle/>
                    <a:p>
                      <a:pPr algn="ctr"/>
                      <a:r>
                        <a:rPr lang="fr-FR" sz="2400" dirty="0">
                          <a:solidFill>
                            <a:srgbClr val="002060"/>
                          </a:solidFill>
                        </a:rPr>
                        <a:t>Léa</a:t>
                      </a:r>
                    </a:p>
                  </a:txBody>
                  <a:tcPr anchor="ctr"/>
                </a:tc>
                <a:tc>
                  <a:txBody>
                    <a:bodyPr/>
                    <a:lstStyle/>
                    <a:p>
                      <a:pPr algn="ctr"/>
                      <a:r>
                        <a:rPr lang="fr-FR" sz="2400" dirty="0">
                          <a:solidFill>
                            <a:srgbClr val="002060"/>
                          </a:solidFill>
                        </a:rPr>
                        <a:t>Stéphanie</a:t>
                      </a:r>
                    </a:p>
                  </a:txBody>
                  <a:tcPr anchor="ctr"/>
                </a:tc>
                <a:extLst>
                  <a:ext uri="{0D108BD9-81ED-4DB2-BD59-A6C34878D82A}">
                    <a16:rowId xmlns:a16="http://schemas.microsoft.com/office/drawing/2014/main" val="2250470635"/>
                  </a:ext>
                </a:extLst>
              </a:tr>
              <a:tr h="2468790">
                <a:tc>
                  <a:txBody>
                    <a:bodyPr/>
                    <a:lstStyle/>
                    <a:p>
                      <a:r>
                        <a:rPr lang="fr-FR" sz="2400" dirty="0" err="1">
                          <a:solidFill>
                            <a:srgbClr val="002060"/>
                          </a:solidFill>
                        </a:rPr>
                        <a:t>pleased</a:t>
                      </a:r>
                      <a:endParaRPr lang="fr-FR" sz="2400" dirty="0">
                        <a:solidFill>
                          <a:srgbClr val="002060"/>
                        </a:solidFill>
                      </a:endParaRPr>
                    </a:p>
                    <a:p>
                      <a:r>
                        <a:rPr lang="fr-FR" sz="2400" dirty="0">
                          <a:solidFill>
                            <a:srgbClr val="002060"/>
                          </a:solidFill>
                        </a:rPr>
                        <a:t>intelligent</a:t>
                      </a:r>
                    </a:p>
                    <a:p>
                      <a:r>
                        <a:rPr lang="fr-FR" sz="2400" dirty="0" err="1">
                          <a:solidFill>
                            <a:srgbClr val="002060"/>
                          </a:solidFill>
                        </a:rPr>
                        <a:t>tall</a:t>
                      </a:r>
                      <a:endParaRPr lang="fr-FR" sz="2400" dirty="0">
                        <a:solidFill>
                          <a:srgbClr val="002060"/>
                        </a:solidFill>
                      </a:endParaRPr>
                    </a:p>
                  </a:txBody>
                  <a:tcPr/>
                </a:tc>
                <a:tc>
                  <a:txBody>
                    <a:bodyPr/>
                    <a:lstStyle/>
                    <a:p>
                      <a:r>
                        <a:rPr lang="fr-FR" sz="2400" dirty="0" err="1">
                          <a:solidFill>
                            <a:srgbClr val="002060"/>
                          </a:solidFill>
                        </a:rPr>
                        <a:t>pleased</a:t>
                      </a:r>
                      <a:endParaRPr lang="fr-FR" sz="2400" dirty="0">
                        <a:solidFill>
                          <a:srgbClr val="002060"/>
                        </a:solidFill>
                      </a:endParaRPr>
                    </a:p>
                    <a:p>
                      <a:r>
                        <a:rPr lang="fr-FR" sz="2400" dirty="0" err="1">
                          <a:solidFill>
                            <a:srgbClr val="002060"/>
                          </a:solidFill>
                        </a:rPr>
                        <a:t>funny</a:t>
                      </a:r>
                      <a:endParaRPr lang="fr-FR" sz="2400" dirty="0">
                        <a:solidFill>
                          <a:srgbClr val="002060"/>
                        </a:solidFill>
                      </a:endParaRPr>
                    </a:p>
                    <a:p>
                      <a:r>
                        <a:rPr lang="fr-FR" sz="2400" dirty="0" err="1">
                          <a:solidFill>
                            <a:srgbClr val="002060"/>
                          </a:solidFill>
                        </a:rPr>
                        <a:t>tall</a:t>
                      </a:r>
                      <a:endParaRPr lang="fr-FR" sz="2400" dirty="0">
                        <a:solidFill>
                          <a:srgbClr val="002060"/>
                        </a:solidFill>
                      </a:endParaRPr>
                    </a:p>
                    <a:p>
                      <a:r>
                        <a:rPr lang="fr-FR" sz="2400" dirty="0">
                          <a:solidFill>
                            <a:srgbClr val="002060"/>
                          </a:solidFill>
                        </a:rPr>
                        <a:t>not sure</a:t>
                      </a:r>
                    </a:p>
                  </a:txBody>
                  <a:tcPr/>
                </a:tc>
                <a:tc>
                  <a:txBody>
                    <a:bodyPr/>
                    <a:lstStyle/>
                    <a:p>
                      <a:r>
                        <a:rPr lang="fr-FR" sz="2400" dirty="0" err="1">
                          <a:solidFill>
                            <a:srgbClr val="002060"/>
                          </a:solidFill>
                        </a:rPr>
                        <a:t>funny</a:t>
                      </a:r>
                      <a:endParaRPr lang="fr-FR" sz="2400" dirty="0">
                        <a:solidFill>
                          <a:srgbClr val="002060"/>
                        </a:solidFill>
                      </a:endParaRPr>
                    </a:p>
                    <a:p>
                      <a:r>
                        <a:rPr lang="fr-FR" sz="2400" dirty="0">
                          <a:solidFill>
                            <a:srgbClr val="002060"/>
                          </a:solidFill>
                        </a:rPr>
                        <a:t>intelligent</a:t>
                      </a:r>
                    </a:p>
                    <a:p>
                      <a:r>
                        <a:rPr lang="fr-FR" sz="2400" dirty="0" err="1">
                          <a:solidFill>
                            <a:srgbClr val="002060"/>
                          </a:solidFill>
                        </a:rPr>
                        <a:t>ideal</a:t>
                      </a:r>
                      <a:endParaRPr lang="fr-FR" sz="2400" dirty="0">
                        <a:solidFill>
                          <a:srgbClr val="002060"/>
                        </a:solidFill>
                      </a:endParaRPr>
                    </a:p>
                    <a:p>
                      <a:r>
                        <a:rPr lang="fr-FR" sz="2400" dirty="0">
                          <a:solidFill>
                            <a:srgbClr val="002060"/>
                          </a:solidFill>
                        </a:rPr>
                        <a:t>French</a:t>
                      </a:r>
                    </a:p>
                    <a:p>
                      <a:r>
                        <a:rPr lang="fr-FR" sz="2400" dirty="0">
                          <a:solidFill>
                            <a:srgbClr val="002060"/>
                          </a:solidFill>
                        </a:rPr>
                        <a:t>not </a:t>
                      </a:r>
                      <a:r>
                        <a:rPr lang="fr-FR" sz="2400" dirty="0" err="1">
                          <a:solidFill>
                            <a:srgbClr val="002060"/>
                          </a:solidFill>
                        </a:rPr>
                        <a:t>Parisian</a:t>
                      </a:r>
                      <a:endParaRPr lang="fr-FR" sz="2400" dirty="0">
                        <a:solidFill>
                          <a:srgbClr val="002060"/>
                        </a:solidFill>
                      </a:endParaRPr>
                    </a:p>
                    <a:p>
                      <a:r>
                        <a:rPr lang="fr-FR" sz="2400" dirty="0">
                          <a:solidFill>
                            <a:srgbClr val="002060"/>
                          </a:solidFill>
                        </a:rPr>
                        <a:t>short/</a:t>
                      </a:r>
                      <a:r>
                        <a:rPr lang="fr-FR" sz="2400" dirty="0" err="1">
                          <a:solidFill>
                            <a:srgbClr val="002060"/>
                          </a:solidFill>
                        </a:rPr>
                        <a:t>small</a:t>
                      </a:r>
                      <a:endParaRPr lang="fr-FR" sz="2400" dirty="0">
                        <a:solidFill>
                          <a:srgbClr val="002060"/>
                        </a:solidFill>
                      </a:endParaRPr>
                    </a:p>
                  </a:txBody>
                  <a:tcPr/>
                </a:tc>
                <a:extLst>
                  <a:ext uri="{0D108BD9-81ED-4DB2-BD59-A6C34878D82A}">
                    <a16:rowId xmlns:a16="http://schemas.microsoft.com/office/drawing/2014/main" val="2779990836"/>
                  </a:ext>
                </a:extLst>
              </a:tr>
            </a:tbl>
          </a:graphicData>
        </a:graphic>
      </p:graphicFrame>
      <p:sp>
        <p:nvSpPr>
          <p:cNvPr id="11" name="Speech Bubble: Rectangle with Corners Rounded 10">
            <a:extLst>
              <a:ext uri="{FF2B5EF4-FFF2-40B4-BE49-F238E27FC236}">
                <a16:creationId xmlns:a16="http://schemas.microsoft.com/office/drawing/2014/main" id="{497FB315-BCE4-4A81-BC18-72BC7F035693}"/>
              </a:ext>
            </a:extLst>
          </p:cNvPr>
          <p:cNvSpPr/>
          <p:nvPr/>
        </p:nvSpPr>
        <p:spPr>
          <a:xfrm>
            <a:off x="6457245" y="258945"/>
            <a:ext cx="3066707" cy="707849"/>
          </a:xfrm>
          <a:prstGeom prst="wedgeRoundRectCallout">
            <a:avLst>
              <a:gd name="adj1" fmla="val 57274"/>
              <a:gd name="adj2" fmla="val 22033"/>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copine</a:t>
            </a:r>
            <a:r>
              <a:rPr lang="fr-FR" sz="2000" dirty="0">
                <a:solidFill>
                  <a:prstClr val="white"/>
                </a:solidFill>
                <a:latin typeface="Century Gothic" panose="020B0502020202020204" pitchFamily="34" charset="0"/>
              </a:rPr>
              <a:t> = </a:t>
            </a:r>
            <a:r>
              <a:rPr lang="fr-FR" sz="2000" dirty="0" err="1">
                <a:solidFill>
                  <a:prstClr val="white"/>
                </a:solidFill>
                <a:latin typeface="Century Gothic" panose="020B0502020202020204" pitchFamily="34" charset="0"/>
              </a:rPr>
              <a:t>girlfriend</a:t>
            </a:r>
            <a:endParaRPr lang="fr-FR" sz="2000" dirty="0">
              <a:solidFill>
                <a:prstClr val="white"/>
              </a:solidFill>
              <a:latin typeface="Century Gothic" panose="020B0502020202020204" pitchFamily="34" charset="0"/>
            </a:endParaRPr>
          </a:p>
          <a:p>
            <a:pPr algn="ctr"/>
            <a:r>
              <a:rPr lang="fr-FR" sz="2000" b="1" dirty="0">
                <a:solidFill>
                  <a:prstClr val="white"/>
                </a:solidFill>
                <a:latin typeface="Century Gothic" panose="020B0502020202020204" pitchFamily="34" charset="0"/>
              </a:rPr>
              <a:t>*</a:t>
            </a:r>
            <a:r>
              <a:rPr lang="fr-FR" sz="2000" b="1" dirty="0"/>
              <a:t>s</a:t>
            </a:r>
            <a:r>
              <a:rPr lang="fr-FR" sz="2000" b="1" dirty="0">
                <a:latin typeface="Century Gothic" panose="020B0502020202020204" pitchFamily="34" charset="0"/>
              </a:rPr>
              <a:t>ûr</a:t>
            </a:r>
            <a:r>
              <a:rPr lang="fr-FR" sz="2000" dirty="0">
                <a:latin typeface="Century Gothic" panose="020B0502020202020204" pitchFamily="34" charset="0"/>
              </a:rPr>
              <a:t> = sure</a:t>
            </a:r>
            <a:endParaRPr lang="fr-FR" sz="2000" b="1" dirty="0">
              <a:solidFill>
                <a:prstClr val="white"/>
              </a:solidFill>
              <a:latin typeface="Century Gothic" panose="020B0502020202020204" pitchFamily="34" charset="0"/>
            </a:endParaRPr>
          </a:p>
        </p:txBody>
      </p:sp>
      <p:pic>
        <p:nvPicPr>
          <p:cNvPr id="6" name="Picture 5">
            <a:extLst>
              <a:ext uri="{FF2B5EF4-FFF2-40B4-BE49-F238E27FC236}">
                <a16:creationId xmlns:a16="http://schemas.microsoft.com/office/drawing/2014/main" id="{4D397573-3BC2-41D3-889B-E096C342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174" y="-369766"/>
            <a:ext cx="1771650" cy="1771650"/>
          </a:xfrm>
          <a:prstGeom prst="rect">
            <a:avLst/>
          </a:prstGeom>
        </p:spPr>
      </p:pic>
      <p:pic>
        <p:nvPicPr>
          <p:cNvPr id="13" name="Picture 12">
            <a:extLst>
              <a:ext uri="{FF2B5EF4-FFF2-40B4-BE49-F238E27FC236}">
                <a16:creationId xmlns:a16="http://schemas.microsoft.com/office/drawing/2014/main" id="{C87A9904-FF4D-48B2-B31E-6BAA63330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235" y="1411606"/>
            <a:ext cx="1771650" cy="1771650"/>
          </a:xfrm>
          <a:prstGeom prst="rect">
            <a:avLst/>
          </a:prstGeom>
        </p:spPr>
      </p:pic>
      <p:pic>
        <p:nvPicPr>
          <p:cNvPr id="10" name="Picture 9">
            <a:extLst>
              <a:ext uri="{FF2B5EF4-FFF2-40B4-BE49-F238E27FC236}">
                <a16:creationId xmlns:a16="http://schemas.microsoft.com/office/drawing/2014/main" id="{07455FA0-94CD-4104-9A99-3041D85C3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187" y="1411606"/>
            <a:ext cx="1771651" cy="1771651"/>
          </a:xfrm>
          <a:prstGeom prst="rect">
            <a:avLst/>
          </a:prstGeom>
        </p:spPr>
      </p:pic>
      <p:pic>
        <p:nvPicPr>
          <p:cNvPr id="15" name="Picture 14">
            <a:extLst>
              <a:ext uri="{FF2B5EF4-FFF2-40B4-BE49-F238E27FC236}">
                <a16:creationId xmlns:a16="http://schemas.microsoft.com/office/drawing/2014/main" id="{A577DA46-D5AB-4AB4-8926-0E663F20A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7270" y="1546574"/>
            <a:ext cx="1636682" cy="1636682"/>
          </a:xfrm>
          <a:prstGeom prst="rect">
            <a:avLst/>
          </a:prstGeom>
        </p:spPr>
      </p:pic>
    </p:spTree>
    <p:extLst>
      <p:ext uri="{BB962C8B-B14F-4D97-AF65-F5344CB8AC3E}">
        <p14:creationId xmlns:p14="http://schemas.microsoft.com/office/powerpoint/2010/main" val="414643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10865" cy="647577"/>
          </a:xfrm>
        </p:spPr>
        <p:txBody>
          <a:bodyPr>
            <a:normAutofit/>
          </a:bodyPr>
          <a:lstStyle/>
          <a:p>
            <a:r>
              <a:rPr lang="en-GB" sz="2400" b="1" dirty="0">
                <a:solidFill>
                  <a:schemeClr val="bg1"/>
                </a:solidFill>
              </a:rPr>
              <a:t>La </a:t>
            </a:r>
            <a:r>
              <a:rPr lang="en-GB" sz="2400" b="1" dirty="0" err="1">
                <a:solidFill>
                  <a:schemeClr val="bg1"/>
                </a:solidFill>
              </a:rPr>
              <a:t>féminisation</a:t>
            </a:r>
            <a:r>
              <a:rPr lang="en-GB" sz="2400" b="1" dirty="0">
                <a:solidFill>
                  <a:schemeClr val="bg1"/>
                </a:solidFill>
              </a:rPr>
              <a:t> des </a:t>
            </a:r>
            <a:r>
              <a:rPr lang="en-GB" sz="2400" b="1" dirty="0" err="1">
                <a:solidFill>
                  <a:schemeClr val="bg1"/>
                </a:solidFill>
              </a:rPr>
              <a:t>adjectifs</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You know some other patterns to make adjectives agree with feminine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Adjectives ending in </a:t>
            </a:r>
            <a:r>
              <a:rPr lang="en-GB" sz="2400" b="1" dirty="0" err="1">
                <a:solidFill>
                  <a:srgbClr val="4472C4">
                    <a:lumMod val="50000"/>
                  </a:srgbClr>
                </a:solidFill>
                <a:latin typeface="Century Gothic" panose="020F0302020204030204"/>
              </a:rPr>
              <a:t>SFe</a:t>
            </a:r>
            <a:r>
              <a:rPr lang="en-GB" sz="2400" dirty="0">
                <a:solidFill>
                  <a:srgbClr val="4472C4">
                    <a:lumMod val="50000"/>
                  </a:srgbClr>
                </a:solidFill>
                <a:latin typeface="Century Gothic" panose="020F0302020204030204"/>
              </a:rPr>
              <a:t> stay the same.		trist</a:t>
            </a:r>
            <a:r>
              <a:rPr lang="en-GB" sz="2400" b="1" dirty="0">
                <a:solidFill>
                  <a:schemeClr val="accent2"/>
                </a:solidFill>
                <a:latin typeface="Century Gothic" panose="020F0302020204030204"/>
              </a:rPr>
              <a:t>e</a:t>
            </a:r>
            <a:r>
              <a:rPr lang="en-GB" sz="2400"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B0502020202020204" pitchFamily="34" charset="0"/>
              </a:rPr>
              <a:t>→</a:t>
            </a:r>
            <a:r>
              <a:rPr lang="en-GB" sz="2400" dirty="0">
                <a:solidFill>
                  <a:srgbClr val="4472C4">
                    <a:lumMod val="50000"/>
                  </a:srgbClr>
                </a:solidFill>
                <a:latin typeface="Century Gothic" panose="020F0302020204030204"/>
              </a:rPr>
              <a:t>  trist</a:t>
            </a:r>
            <a:r>
              <a:rPr lang="en-GB" sz="2400" b="1" dirty="0">
                <a:solidFill>
                  <a:schemeClr val="accent2"/>
                </a:solidFill>
                <a:latin typeface="Century Gothic" panose="020F0302020204030204"/>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Adjectives ending in </a:t>
            </a:r>
            <a:r>
              <a:rPr lang="en-GB" sz="2400" b="1" dirty="0">
                <a:solidFill>
                  <a:srgbClr val="4472C4">
                    <a:lumMod val="50000"/>
                  </a:srgbClr>
                </a:solidFill>
                <a:latin typeface="Century Gothic" panose="020F0302020204030204"/>
              </a:rPr>
              <a:t>–x</a:t>
            </a:r>
            <a:r>
              <a:rPr lang="en-GB" sz="2400" dirty="0">
                <a:solidFill>
                  <a:srgbClr val="4472C4">
                    <a:lumMod val="50000"/>
                  </a:srgbClr>
                </a:solidFill>
                <a:latin typeface="Century Gothic" panose="020F0302020204030204"/>
              </a:rPr>
              <a:t> change to </a:t>
            </a:r>
            <a:r>
              <a:rPr lang="en-GB" sz="2400" b="1" dirty="0">
                <a:solidFill>
                  <a:srgbClr val="4472C4">
                    <a:lumMod val="50000"/>
                  </a:srgbClr>
                </a:solidFill>
                <a:latin typeface="Century Gothic" panose="020F0302020204030204"/>
              </a:rPr>
              <a:t>–se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heureu</a:t>
            </a:r>
            <a:r>
              <a:rPr lang="en-GB" sz="2400" b="1" dirty="0" err="1">
                <a:solidFill>
                  <a:schemeClr val="accent2"/>
                </a:solidFill>
                <a:latin typeface="Century Gothic" panose="020F0302020204030204"/>
              </a:rPr>
              <a:t>x</a:t>
            </a:r>
            <a:r>
              <a:rPr lang="en-GB" sz="2400"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heureu</a:t>
            </a:r>
            <a:r>
              <a:rPr lang="en-GB" sz="2400" b="1" dirty="0" err="1">
                <a:solidFill>
                  <a:schemeClr val="accent2"/>
                </a:solidFill>
                <a:latin typeface="Century Gothic" panose="020B0502020202020204" pitchFamily="34" charset="0"/>
              </a:rPr>
              <a:t>se</a:t>
            </a:r>
            <a:endParaRPr lang="en-GB" sz="2400" b="1" dirty="0">
              <a:solidFill>
                <a:schemeClr val="accent2"/>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Adjectives ending in </a:t>
            </a:r>
            <a:r>
              <a:rPr lang="en-GB" sz="2400" b="1" dirty="0">
                <a:solidFill>
                  <a:srgbClr val="4472C4">
                    <a:lumMod val="50000"/>
                  </a:srgbClr>
                </a:solidFill>
                <a:latin typeface="Century Gothic" panose="020F0302020204030204"/>
              </a:rPr>
              <a:t>–el </a:t>
            </a:r>
            <a:r>
              <a:rPr lang="en-GB" sz="2400" dirty="0">
                <a:solidFill>
                  <a:srgbClr val="4472C4">
                    <a:lumMod val="50000"/>
                  </a:srgbClr>
                </a:solidFill>
                <a:latin typeface="Century Gothic" panose="020F0302020204030204"/>
              </a:rPr>
              <a:t>change to </a:t>
            </a:r>
            <a:r>
              <a:rPr lang="en-GB" sz="2400" b="1" dirty="0">
                <a:solidFill>
                  <a:srgbClr val="4472C4">
                    <a:lumMod val="50000"/>
                  </a:srgbClr>
                </a:solidFill>
                <a:latin typeface="Century Gothic" panose="020F0302020204030204"/>
              </a:rPr>
              <a:t>–</a:t>
            </a:r>
            <a:r>
              <a:rPr lang="en-GB" sz="2400" b="1" dirty="0" err="1">
                <a:solidFill>
                  <a:srgbClr val="4472C4">
                    <a:lumMod val="50000"/>
                  </a:srgbClr>
                </a:solidFill>
                <a:latin typeface="Century Gothic" panose="020F0302020204030204"/>
              </a:rPr>
              <a:t>elle</a:t>
            </a:r>
            <a:r>
              <a:rPr lang="en-GB" sz="2400" dirty="0">
                <a:solidFill>
                  <a:srgbClr val="4472C4">
                    <a:lumMod val="50000"/>
                  </a:srgbClr>
                </a:solidFill>
                <a:latin typeface="Century Gothic" panose="020F0302020204030204"/>
              </a:rPr>
              <a:t>.		natur</a:t>
            </a:r>
            <a:r>
              <a:rPr lang="en-GB" sz="2400" b="1" dirty="0">
                <a:solidFill>
                  <a:schemeClr val="accent2"/>
                </a:solidFill>
                <a:latin typeface="Century Gothic" panose="020F0302020204030204"/>
              </a:rPr>
              <a:t>el</a:t>
            </a:r>
            <a:r>
              <a:rPr lang="en-GB" sz="2400"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B0502020202020204" pitchFamily="34" charset="0"/>
              </a:rPr>
              <a:t>→ natur</a:t>
            </a:r>
            <a:r>
              <a:rPr lang="en-GB" sz="2400" b="1" dirty="0">
                <a:solidFill>
                  <a:schemeClr val="accent2"/>
                </a:solidFill>
                <a:latin typeface="Century Gothic" panose="020B0502020202020204" pitchFamily="34" charset="0"/>
              </a:rPr>
              <a:t>elle</a:t>
            </a:r>
            <a:endParaRPr lang="en-GB" sz="2400" b="1" dirty="0">
              <a:solidFill>
                <a:schemeClr val="accent2"/>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Adjectives ending in </a:t>
            </a:r>
            <a:r>
              <a:rPr lang="en-GB" sz="2400" b="1" dirty="0">
                <a:solidFill>
                  <a:srgbClr val="4472C4">
                    <a:lumMod val="50000"/>
                  </a:srgbClr>
                </a:solidFill>
                <a:latin typeface="Century Gothic" panose="020F0302020204030204"/>
              </a:rPr>
              <a:t>–</a:t>
            </a:r>
            <a:r>
              <a:rPr lang="en-GB" sz="2400" b="1" dirty="0" err="1">
                <a:solidFill>
                  <a:srgbClr val="4472C4">
                    <a:lumMod val="50000"/>
                  </a:srgbClr>
                </a:solidFill>
                <a:latin typeface="Century Gothic" panose="020F0302020204030204"/>
              </a:rPr>
              <a:t>en</a:t>
            </a:r>
            <a:r>
              <a:rPr lang="en-GB" sz="2400" b="1"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F0302020204030204"/>
              </a:rPr>
              <a:t>change to </a:t>
            </a:r>
            <a:r>
              <a:rPr lang="en-GB" sz="2400" b="1" dirty="0">
                <a:solidFill>
                  <a:srgbClr val="4472C4">
                    <a:lumMod val="50000"/>
                  </a:srgbClr>
                </a:solidFill>
                <a:latin typeface="Century Gothic" panose="020F0302020204030204"/>
              </a:rPr>
              <a:t>–</a:t>
            </a:r>
            <a:r>
              <a:rPr lang="en-GB" sz="2400" b="1" dirty="0" err="1">
                <a:solidFill>
                  <a:srgbClr val="4472C4">
                    <a:lumMod val="50000"/>
                  </a:srgbClr>
                </a:solidFill>
                <a:latin typeface="Century Gothic" panose="020F0302020204030204"/>
              </a:rPr>
              <a:t>enne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itali</a:t>
            </a:r>
            <a:r>
              <a:rPr lang="en-GB" sz="2400" b="1" dirty="0" err="1">
                <a:solidFill>
                  <a:schemeClr val="accent2"/>
                </a:solidFill>
                <a:latin typeface="Century Gothic" panose="020F0302020204030204"/>
              </a:rPr>
              <a:t>en</a:t>
            </a:r>
            <a:r>
              <a:rPr lang="en-GB" sz="2400"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itali</a:t>
            </a:r>
            <a:r>
              <a:rPr lang="en-GB" sz="2400" b="1" dirty="0" err="1">
                <a:solidFill>
                  <a:schemeClr val="accent2"/>
                </a:solidFill>
                <a:latin typeface="Century Gothic" panose="020B0502020202020204" pitchFamily="34" charset="0"/>
              </a:rPr>
              <a:t>enne</a:t>
            </a:r>
            <a:endParaRPr lang="en-GB" sz="2400" b="1" dirty="0">
              <a:solidFill>
                <a:schemeClr val="accent2"/>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Some adjectives don’t follow these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a:t>
            </a: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eur</a:t>
            </a:r>
            <a:r>
              <a:rPr kumimoji="0" lang="en-GB" sz="2400" b="1" i="0" u="none" strike="noStrike" kern="1200" cap="none" spc="0" normalizeH="0" noProof="0" dirty="0">
                <a:ln>
                  <a:noFill/>
                </a:ln>
                <a:solidFill>
                  <a:schemeClr val="accent2"/>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travaill</a:t>
            </a:r>
            <a:r>
              <a:rPr kumimoji="0" lang="en-GB" sz="2400" b="1" i="0" u="none" strike="noStrike" kern="1200" cap="none" spc="0" normalizeH="0" noProof="0" dirty="0" err="1">
                <a:ln>
                  <a:noFill/>
                </a:ln>
                <a:solidFill>
                  <a:schemeClr val="accent2"/>
                </a:solidFill>
                <a:effectLst/>
                <a:uLnTx/>
                <a:uFillTx/>
                <a:latin typeface="Century Gothic" panose="020B0502020202020204" pitchFamily="34" charset="0"/>
              </a:rPr>
              <a:t>euse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gro</a:t>
            </a:r>
            <a:r>
              <a:rPr kumimoji="0" lang="en-GB" sz="2400" b="1" i="0" u="none" strike="noStrike" kern="1200" cap="none" spc="0" normalizeH="0" noProof="0" dirty="0" err="1">
                <a:ln>
                  <a:noFill/>
                </a:ln>
                <a:solidFill>
                  <a:schemeClr val="accent2"/>
                </a:solidFill>
                <a:effectLst/>
                <a:uLnTx/>
                <a:uFillTx/>
                <a:latin typeface="Century Gothic" panose="020B0502020202020204" pitchFamily="34" charset="0"/>
              </a:rPr>
              <a:t>s</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gro</a:t>
            </a:r>
            <a:r>
              <a:rPr kumimoji="0" lang="en-GB" sz="2400" b="1" i="0" u="none" strike="noStrike" kern="1200" cap="none" spc="0" normalizeH="0" noProof="0" dirty="0" err="1">
                <a:ln>
                  <a:noFill/>
                </a:ln>
                <a:solidFill>
                  <a:schemeClr val="accent2"/>
                </a:solidFill>
                <a:effectLst/>
                <a:uLnTx/>
                <a:uFillTx/>
                <a:latin typeface="Century Gothic" panose="020B0502020202020204" pitchFamily="34" charset="0"/>
              </a:rPr>
              <a:t>sse</a:t>
            </a:r>
            <a:endParaRPr kumimoji="0" lang="en-US" sz="2400" b="1" i="0" u="none" strike="noStrike" kern="1200" cap="none" spc="0" normalizeH="0" baseline="0" noProof="0" dirty="0">
              <a:ln>
                <a:noFill/>
              </a:ln>
              <a:solidFill>
                <a:schemeClr val="accent2"/>
              </a:solidFill>
              <a:effectLst/>
              <a:uLnTx/>
              <a:uFillTx/>
              <a:latin typeface="Century Gothic" panose="020F0302020204030204"/>
            </a:endParaRPr>
          </a:p>
        </p:txBody>
      </p:sp>
      <p:pic>
        <p:nvPicPr>
          <p:cNvPr id="5" name="Picture 4">
            <a:extLst>
              <a:ext uri="{FF2B5EF4-FFF2-40B4-BE49-F238E27FC236}">
                <a16:creationId xmlns:a16="http://schemas.microsoft.com/office/drawing/2014/main" id="{0E8B5116-D486-4A2F-95D6-8B4CB8B25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490" y="4342884"/>
            <a:ext cx="1487510" cy="1846763"/>
          </a:xfrm>
          <a:prstGeom prst="rect">
            <a:avLst/>
          </a:prstGeom>
        </p:spPr>
      </p:pic>
    </p:spTree>
    <p:extLst>
      <p:ext uri="{BB962C8B-B14F-4D97-AF65-F5344CB8AC3E}">
        <p14:creationId xmlns:p14="http://schemas.microsoft.com/office/powerpoint/2010/main" val="8113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Deux </a:t>
            </a:r>
            <a:r>
              <a:rPr lang="en-GB" sz="3600" b="1" dirty="0" err="1">
                <a:solidFill>
                  <a:schemeClr val="bg1"/>
                </a:solidFill>
              </a:rPr>
              <a:t>musiciens</a:t>
            </a:r>
            <a:endParaRPr lang="en-GB" sz="3600" b="1" dirty="0">
              <a:solidFill>
                <a:schemeClr val="bg1"/>
              </a:solidFill>
            </a:endParaRPr>
          </a:p>
        </p:txBody>
      </p:sp>
      <p:sp>
        <p:nvSpPr>
          <p:cNvPr id="2" name="TextBox 1">
            <a:extLst>
              <a:ext uri="{FF2B5EF4-FFF2-40B4-BE49-F238E27FC236}">
                <a16:creationId xmlns:a16="http://schemas.microsoft.com/office/drawing/2014/main" id="{70F71658-1679-41C9-8369-34880DE04CC2}"/>
              </a:ext>
            </a:extLst>
          </p:cNvPr>
          <p:cNvSpPr txBox="1"/>
          <p:nvPr/>
        </p:nvSpPr>
        <p:spPr>
          <a:xfrm>
            <a:off x="194873" y="1280763"/>
            <a:ext cx="60603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Stéphanie décrit ses musiciens préférés. </a:t>
            </a:r>
            <a:b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Écoute les adjectifs. Ils décrivent qui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Écris les adjectifs si tu peux.</a:t>
            </a:r>
          </a:p>
        </p:txBody>
      </p:sp>
      <p:graphicFrame>
        <p:nvGraphicFramePr>
          <p:cNvPr id="3" name="Table 4">
            <a:extLst>
              <a:ext uri="{FF2B5EF4-FFF2-40B4-BE49-F238E27FC236}">
                <a16:creationId xmlns:a16="http://schemas.microsoft.com/office/drawing/2014/main" id="{DBFA7BAA-ADF0-41FC-94F0-2853F2E09A31}"/>
              </a:ext>
            </a:extLst>
          </p:cNvPr>
          <p:cNvGraphicFramePr>
            <a:graphicFrameLocks noGrp="1"/>
          </p:cNvGraphicFramePr>
          <p:nvPr>
            <p:extLst>
              <p:ext uri="{D42A27DB-BD31-4B8C-83A1-F6EECF244321}">
                <p14:modId xmlns:p14="http://schemas.microsoft.com/office/powerpoint/2010/main" val="634876980"/>
              </p:ext>
            </p:extLst>
          </p:nvPr>
        </p:nvGraphicFramePr>
        <p:xfrm>
          <a:off x="2149475" y="3318670"/>
          <a:ext cx="8128000" cy="2872643"/>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4289817395"/>
                    </a:ext>
                  </a:extLst>
                </a:gridCol>
                <a:gridCol w="4064000">
                  <a:extLst>
                    <a:ext uri="{9D8B030D-6E8A-4147-A177-3AD203B41FA5}">
                      <a16:colId xmlns:a16="http://schemas.microsoft.com/office/drawing/2014/main" val="3735263445"/>
                    </a:ext>
                  </a:extLst>
                </a:gridCol>
              </a:tblGrid>
              <a:tr h="433853">
                <a:tc>
                  <a:txBody>
                    <a:bodyPr/>
                    <a:lstStyle/>
                    <a:p>
                      <a:pPr algn="ctr"/>
                      <a:r>
                        <a:rPr lang="fr-FR" sz="2400" dirty="0">
                          <a:solidFill>
                            <a:srgbClr val="002060"/>
                          </a:solidFill>
                        </a:rPr>
                        <a:t>Christine and the Queens</a:t>
                      </a:r>
                    </a:p>
                  </a:txBody>
                  <a:tcPr/>
                </a:tc>
                <a:tc>
                  <a:txBody>
                    <a:bodyPr/>
                    <a:lstStyle/>
                    <a:p>
                      <a:pPr algn="ctr"/>
                      <a:r>
                        <a:rPr lang="fr-FR" sz="2400" dirty="0">
                          <a:solidFill>
                            <a:srgbClr val="002060"/>
                          </a:solidFill>
                        </a:rPr>
                        <a:t>Stromae</a:t>
                      </a:r>
                    </a:p>
                  </a:txBody>
                  <a:tcPr/>
                </a:tc>
                <a:extLst>
                  <a:ext uri="{0D108BD9-81ED-4DB2-BD59-A6C34878D82A}">
                    <a16:rowId xmlns:a16="http://schemas.microsoft.com/office/drawing/2014/main" val="2525469960"/>
                  </a:ext>
                </a:extLst>
              </a:tr>
              <a:tr h="2415443">
                <a:tc>
                  <a:txBody>
                    <a:bodyPr/>
                    <a:lstStyle/>
                    <a:p>
                      <a:pPr>
                        <a:lnSpc>
                          <a:spcPct val="150000"/>
                        </a:lnSpc>
                      </a:pPr>
                      <a:r>
                        <a:rPr lang="fr-FR" sz="2400" dirty="0">
                          <a:solidFill>
                            <a:srgbClr val="002060"/>
                          </a:solidFill>
                        </a:rPr>
                        <a:t>4. différente</a:t>
                      </a:r>
                    </a:p>
                    <a:p>
                      <a:pPr>
                        <a:lnSpc>
                          <a:spcPct val="150000"/>
                        </a:lnSpc>
                      </a:pPr>
                      <a:r>
                        <a:rPr lang="fr-FR" sz="2400" dirty="0">
                          <a:solidFill>
                            <a:srgbClr val="002060"/>
                          </a:solidFill>
                        </a:rPr>
                        <a:t>5. française</a:t>
                      </a:r>
                    </a:p>
                    <a:p>
                      <a:pPr>
                        <a:lnSpc>
                          <a:spcPct val="150000"/>
                        </a:lnSpc>
                      </a:pPr>
                      <a:r>
                        <a:rPr lang="fr-FR" sz="2400" dirty="0">
                          <a:solidFill>
                            <a:srgbClr val="002060"/>
                          </a:solidFill>
                        </a:rPr>
                        <a:t>7. importante</a:t>
                      </a:r>
                    </a:p>
                    <a:p>
                      <a:pPr>
                        <a:lnSpc>
                          <a:spcPct val="150000"/>
                        </a:lnSpc>
                      </a:pPr>
                      <a:r>
                        <a:rPr lang="fr-FR" sz="2400" dirty="0">
                          <a:solidFill>
                            <a:srgbClr val="002060"/>
                          </a:solidFill>
                        </a:rPr>
                        <a:t>8. intelligente</a:t>
                      </a:r>
                      <a:endParaRPr lang="fr-FR" sz="2400" dirty="0">
                        <a:solidFill>
                          <a:srgbClr val="002060"/>
                        </a:solidFill>
                        <a:latin typeface="+mn-lt"/>
                      </a:endParaRPr>
                    </a:p>
                  </a:txBody>
                  <a:tcPr/>
                </a:tc>
                <a:tc>
                  <a:txBody>
                    <a:bodyPr/>
                    <a:lstStyle/>
                    <a:p>
                      <a:pPr>
                        <a:lnSpc>
                          <a:spcPct val="150000"/>
                        </a:lnSpc>
                      </a:pPr>
                      <a:r>
                        <a:rPr lang="fr-FR" sz="2400" dirty="0">
                          <a:solidFill>
                            <a:srgbClr val="002060"/>
                          </a:solidFill>
                        </a:rPr>
                        <a:t>1. amusant</a:t>
                      </a:r>
                    </a:p>
                    <a:p>
                      <a:pPr>
                        <a:lnSpc>
                          <a:spcPct val="150000"/>
                        </a:lnSpc>
                      </a:pPr>
                      <a:r>
                        <a:rPr lang="fr-FR" sz="2400" dirty="0">
                          <a:solidFill>
                            <a:srgbClr val="002060"/>
                          </a:solidFill>
                        </a:rPr>
                        <a:t>2. bon</a:t>
                      </a:r>
                    </a:p>
                    <a:p>
                      <a:pPr>
                        <a:lnSpc>
                          <a:spcPct val="150000"/>
                        </a:lnSpc>
                      </a:pPr>
                      <a:r>
                        <a:rPr lang="fr-FR" sz="2400" dirty="0">
                          <a:solidFill>
                            <a:srgbClr val="002060"/>
                          </a:solidFill>
                        </a:rPr>
                        <a:t>3. content</a:t>
                      </a:r>
                    </a:p>
                    <a:p>
                      <a:pPr>
                        <a:lnSpc>
                          <a:spcPct val="150000"/>
                        </a:lnSpc>
                      </a:pPr>
                      <a:r>
                        <a:rPr lang="fr-FR" sz="2400" dirty="0">
                          <a:solidFill>
                            <a:srgbClr val="002060"/>
                          </a:solidFill>
                        </a:rPr>
                        <a:t>6. travailleur</a:t>
                      </a:r>
                      <a:endParaRPr lang="fr-FR" sz="2400" dirty="0">
                        <a:solidFill>
                          <a:srgbClr val="002060"/>
                        </a:solidFill>
                        <a:latin typeface="+mn-lt"/>
                      </a:endParaRPr>
                    </a:p>
                  </a:txBody>
                  <a:tcPr/>
                </a:tc>
                <a:extLst>
                  <a:ext uri="{0D108BD9-81ED-4DB2-BD59-A6C34878D82A}">
                    <a16:rowId xmlns:a16="http://schemas.microsoft.com/office/drawing/2014/main" val="198155829"/>
                  </a:ext>
                </a:extLst>
              </a:tr>
            </a:tbl>
          </a:graphicData>
        </a:graphic>
      </p:graphicFrame>
      <p:pic>
        <p:nvPicPr>
          <p:cNvPr id="9" name="Picture 8">
            <a:extLst>
              <a:ext uri="{FF2B5EF4-FFF2-40B4-BE49-F238E27FC236}">
                <a16:creationId xmlns:a16="http://schemas.microsoft.com/office/drawing/2014/main" id="{A73BF81E-8160-4F19-B68E-7ED8BF2B6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3" y="3311792"/>
            <a:ext cx="2179446" cy="2892221"/>
          </a:xfrm>
          <a:prstGeom prst="rect">
            <a:avLst/>
          </a:prstGeom>
        </p:spPr>
      </p:pic>
      <p:pic>
        <p:nvPicPr>
          <p:cNvPr id="11" name="Picture 10">
            <a:extLst>
              <a:ext uri="{FF2B5EF4-FFF2-40B4-BE49-F238E27FC236}">
                <a16:creationId xmlns:a16="http://schemas.microsoft.com/office/drawing/2014/main" id="{52270964-EF80-4F4E-AA23-8E68DFE3B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393" y="3318670"/>
            <a:ext cx="2310048" cy="2860295"/>
          </a:xfrm>
          <a:prstGeom prst="rect">
            <a:avLst/>
          </a:prstGeom>
        </p:spPr>
      </p:pic>
      <p:sp>
        <p:nvSpPr>
          <p:cNvPr id="5" name="Rectangle 4">
            <a:extLst>
              <a:ext uri="{FF2B5EF4-FFF2-40B4-BE49-F238E27FC236}">
                <a16:creationId xmlns:a16="http://schemas.microsoft.com/office/drawing/2014/main" id="{0F69DD68-33E6-4758-A70C-8A57DD700B4B}"/>
              </a:ext>
            </a:extLst>
          </p:cNvPr>
          <p:cNvSpPr/>
          <p:nvPr/>
        </p:nvSpPr>
        <p:spPr>
          <a:xfrm>
            <a:off x="2235843" y="3841847"/>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7C934582-4D61-4337-9E3A-266E6F81533B}"/>
              </a:ext>
            </a:extLst>
          </p:cNvPr>
          <p:cNvSpPr/>
          <p:nvPr/>
        </p:nvSpPr>
        <p:spPr>
          <a:xfrm>
            <a:off x="6238914" y="5007337"/>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CB637480-820C-4FCE-9420-90EA016EA115}"/>
              </a:ext>
            </a:extLst>
          </p:cNvPr>
          <p:cNvSpPr/>
          <p:nvPr/>
        </p:nvSpPr>
        <p:spPr>
          <a:xfrm>
            <a:off x="2203222" y="4424591"/>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B2DC2501-C743-4A21-8E66-A7AF3198CDF4}"/>
              </a:ext>
            </a:extLst>
          </p:cNvPr>
          <p:cNvSpPr/>
          <p:nvPr/>
        </p:nvSpPr>
        <p:spPr>
          <a:xfrm>
            <a:off x="2195301" y="4968397"/>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B0ACB065-65B6-4F80-A843-E13A3FB4B45F}"/>
              </a:ext>
            </a:extLst>
          </p:cNvPr>
          <p:cNvSpPr/>
          <p:nvPr/>
        </p:nvSpPr>
        <p:spPr>
          <a:xfrm>
            <a:off x="2179243" y="5516837"/>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D3C1BA6D-07C7-4FC5-BFE1-151589DC7B59}"/>
              </a:ext>
            </a:extLst>
          </p:cNvPr>
          <p:cNvSpPr/>
          <p:nvPr/>
        </p:nvSpPr>
        <p:spPr>
          <a:xfrm>
            <a:off x="6224095" y="5445257"/>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5" name="2b il est amuant.wav"/>
            </a:hlinkClick>
            <a:extLst>
              <a:ext uri="{FF2B5EF4-FFF2-40B4-BE49-F238E27FC236}">
                <a16:creationId xmlns:a16="http://schemas.microsoft.com/office/drawing/2014/main" id="{CF3A51BA-CA45-478C-84FF-FD5B7F8210BD}"/>
              </a:ext>
            </a:extLst>
          </p:cNvPr>
          <p:cNvSpPr/>
          <p:nvPr/>
        </p:nvSpPr>
        <p:spPr>
          <a:xfrm>
            <a:off x="4427580"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6" name="3b il est bon.wav"/>
            </a:hlinkClick>
            <a:extLst>
              <a:ext uri="{FF2B5EF4-FFF2-40B4-BE49-F238E27FC236}">
                <a16:creationId xmlns:a16="http://schemas.microsoft.com/office/drawing/2014/main" id="{71151F58-C0C7-433E-8D03-FE2C6FD22E78}"/>
              </a:ext>
            </a:extLst>
          </p:cNvPr>
          <p:cNvSpPr/>
          <p:nvPr/>
        </p:nvSpPr>
        <p:spPr>
          <a:xfrm>
            <a:off x="4956309"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7" name="4b il est content.wav"/>
            </a:hlinkClick>
            <a:extLst>
              <a:ext uri="{FF2B5EF4-FFF2-40B4-BE49-F238E27FC236}">
                <a16:creationId xmlns:a16="http://schemas.microsoft.com/office/drawing/2014/main" id="{62BB6925-DFB5-404B-BB97-F8A9AFBF6490}"/>
              </a:ext>
            </a:extLst>
          </p:cNvPr>
          <p:cNvSpPr/>
          <p:nvPr/>
        </p:nvSpPr>
        <p:spPr>
          <a:xfrm>
            <a:off x="5485038"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8" name="5b elle est differente.wav"/>
            </a:hlinkClick>
            <a:extLst>
              <a:ext uri="{FF2B5EF4-FFF2-40B4-BE49-F238E27FC236}">
                <a16:creationId xmlns:a16="http://schemas.microsoft.com/office/drawing/2014/main" id="{507072F0-5637-41B1-86B3-4D60F3DF0462}"/>
              </a:ext>
            </a:extLst>
          </p:cNvPr>
          <p:cNvSpPr/>
          <p:nvPr/>
        </p:nvSpPr>
        <p:spPr>
          <a:xfrm>
            <a:off x="6013767"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9" name="6b elle est francaise.wav"/>
            </a:hlinkClick>
            <a:extLst>
              <a:ext uri="{FF2B5EF4-FFF2-40B4-BE49-F238E27FC236}">
                <a16:creationId xmlns:a16="http://schemas.microsoft.com/office/drawing/2014/main" id="{B4AE527D-3A6F-4A48-A60E-078DC43450C6}"/>
              </a:ext>
            </a:extLst>
          </p:cNvPr>
          <p:cNvSpPr/>
          <p:nvPr/>
        </p:nvSpPr>
        <p:spPr>
          <a:xfrm>
            <a:off x="6542496"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16">
            <a:hlinkClick r:id="" action="ppaction://noaction" highlightClick="1">
              <a:snd r:embed="rId10" name="8b elle est importante.wav"/>
            </a:hlinkClick>
            <a:extLst>
              <a:ext uri="{FF2B5EF4-FFF2-40B4-BE49-F238E27FC236}">
                <a16:creationId xmlns:a16="http://schemas.microsoft.com/office/drawing/2014/main" id="{00F59C40-051B-4B87-B14D-A024E07CB5C7}"/>
              </a:ext>
            </a:extLst>
          </p:cNvPr>
          <p:cNvSpPr/>
          <p:nvPr/>
        </p:nvSpPr>
        <p:spPr>
          <a:xfrm>
            <a:off x="7601370"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1" name="9b elle est intelligente.wav"/>
            </a:hlinkClick>
            <a:extLst>
              <a:ext uri="{FF2B5EF4-FFF2-40B4-BE49-F238E27FC236}">
                <a16:creationId xmlns:a16="http://schemas.microsoft.com/office/drawing/2014/main" id="{008B1DE7-30EC-4F0B-BCAD-49C5D97F7B9F}"/>
              </a:ext>
            </a:extLst>
          </p:cNvPr>
          <p:cNvSpPr/>
          <p:nvPr/>
        </p:nvSpPr>
        <p:spPr>
          <a:xfrm>
            <a:off x="8133752"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Action Button: Custom 16">
            <a:hlinkClick r:id="" action="ppaction://noaction" highlightClick="1">
              <a:snd r:embed="rId12" name="10b il est travailleur.wav"/>
            </a:hlinkClick>
            <a:extLst>
              <a:ext uri="{FF2B5EF4-FFF2-40B4-BE49-F238E27FC236}">
                <a16:creationId xmlns:a16="http://schemas.microsoft.com/office/drawing/2014/main" id="{554C13B7-BA76-4F93-B684-B38132115604}"/>
              </a:ext>
            </a:extLst>
          </p:cNvPr>
          <p:cNvSpPr/>
          <p:nvPr/>
        </p:nvSpPr>
        <p:spPr>
          <a:xfrm>
            <a:off x="7096122" y="2157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Rounded Rectangle 46">
            <a:extLst>
              <a:ext uri="{FF2B5EF4-FFF2-40B4-BE49-F238E27FC236}">
                <a16:creationId xmlns:a16="http://schemas.microsoft.com/office/drawing/2014/main" id="{08D55955-9B43-46C0-8004-5AAF811BBF25}"/>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9A9A043E-9CBF-4612-B902-D9CC82EBC728}"/>
              </a:ext>
            </a:extLst>
          </p:cNvPr>
          <p:cNvSpPr/>
          <p:nvPr/>
        </p:nvSpPr>
        <p:spPr>
          <a:xfrm>
            <a:off x="6255186" y="787723"/>
            <a:ext cx="5654734" cy="1981368"/>
          </a:xfrm>
          <a:prstGeom prst="wedgeRoundRectCallout">
            <a:avLst>
              <a:gd name="adj1" fmla="val 38478"/>
              <a:gd name="adj2" fmla="val 50815"/>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 !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‘Christine and the Queens’ looks</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plural, but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 stage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one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person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br>
            <a:b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Christine and the Queens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 French singer.</a:t>
            </a:r>
          </a:p>
          <a:p>
            <a:pPr algn="ctr">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Christine and the Queens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est </a:t>
            </a:r>
            <a:r>
              <a:rPr lang="fr-FR" sz="2000" dirty="0">
                <a:solidFill>
                  <a:prstClr val="white"/>
                </a:solidFill>
              </a:rPr>
              <a:t>une chanteuse française.</a:t>
            </a:r>
            <a:endPar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837C2983-D70A-4B57-BCBA-CF733BF27153}"/>
              </a:ext>
            </a:extLst>
          </p:cNvPr>
          <p:cNvSpPr/>
          <p:nvPr/>
        </p:nvSpPr>
        <p:spPr>
          <a:xfrm>
            <a:off x="6255186" y="3903281"/>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837B5458-C782-48BE-9963-B934C58E826E}"/>
              </a:ext>
            </a:extLst>
          </p:cNvPr>
          <p:cNvSpPr/>
          <p:nvPr/>
        </p:nvSpPr>
        <p:spPr>
          <a:xfrm>
            <a:off x="6238914" y="4348594"/>
            <a:ext cx="2179447" cy="509337"/>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Action Button: Custom 16">
            <a:hlinkClick r:id="" action="ppaction://noaction" highlightClick="1">
              <a:snd r:embed="rId13" name="2a il est amuant.wav"/>
            </a:hlinkClick>
            <a:extLst>
              <a:ext uri="{FF2B5EF4-FFF2-40B4-BE49-F238E27FC236}">
                <a16:creationId xmlns:a16="http://schemas.microsoft.com/office/drawing/2014/main" id="{65ECC59C-74B8-4F50-8B10-1A338FECCCB8}"/>
              </a:ext>
            </a:extLst>
          </p:cNvPr>
          <p:cNvSpPr/>
          <p:nvPr/>
        </p:nvSpPr>
        <p:spPr>
          <a:xfrm>
            <a:off x="6143222" y="39142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14" name="3a il est bon.wav"/>
            </a:hlinkClick>
            <a:extLst>
              <a:ext uri="{FF2B5EF4-FFF2-40B4-BE49-F238E27FC236}">
                <a16:creationId xmlns:a16="http://schemas.microsoft.com/office/drawing/2014/main" id="{125EEEE0-2197-4E21-93EA-5C5A2A3AA997}"/>
              </a:ext>
            </a:extLst>
          </p:cNvPr>
          <p:cNvSpPr/>
          <p:nvPr/>
        </p:nvSpPr>
        <p:spPr>
          <a:xfrm>
            <a:off x="6143222" y="452579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15" name="4a il est content.wav"/>
            </a:hlinkClick>
            <a:extLst>
              <a:ext uri="{FF2B5EF4-FFF2-40B4-BE49-F238E27FC236}">
                <a16:creationId xmlns:a16="http://schemas.microsoft.com/office/drawing/2014/main" id="{11005CDB-C321-42CF-ADAF-2868A918224A}"/>
              </a:ext>
            </a:extLst>
          </p:cNvPr>
          <p:cNvSpPr/>
          <p:nvPr/>
        </p:nvSpPr>
        <p:spPr>
          <a:xfrm>
            <a:off x="6146496" y="504546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16" name="5a elle est differente.wav"/>
            </a:hlinkClick>
            <a:extLst>
              <a:ext uri="{FF2B5EF4-FFF2-40B4-BE49-F238E27FC236}">
                <a16:creationId xmlns:a16="http://schemas.microsoft.com/office/drawing/2014/main" id="{E19580B3-8BE7-436A-96C1-6581F391B406}"/>
              </a:ext>
            </a:extLst>
          </p:cNvPr>
          <p:cNvSpPr/>
          <p:nvPr/>
        </p:nvSpPr>
        <p:spPr>
          <a:xfrm>
            <a:off x="2125387" y="39166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17" name="6a elle est francaise.wav"/>
            </a:hlinkClick>
            <a:extLst>
              <a:ext uri="{FF2B5EF4-FFF2-40B4-BE49-F238E27FC236}">
                <a16:creationId xmlns:a16="http://schemas.microsoft.com/office/drawing/2014/main" id="{53E4BB48-C1A0-49BD-AA15-6D6532DF0C03}"/>
              </a:ext>
            </a:extLst>
          </p:cNvPr>
          <p:cNvSpPr/>
          <p:nvPr/>
        </p:nvSpPr>
        <p:spPr>
          <a:xfrm>
            <a:off x="2113343" y="44812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8" name="8a elle est importante.wav"/>
            </a:hlinkClick>
            <a:extLst>
              <a:ext uri="{FF2B5EF4-FFF2-40B4-BE49-F238E27FC236}">
                <a16:creationId xmlns:a16="http://schemas.microsoft.com/office/drawing/2014/main" id="{6E8C8685-A08C-4CA4-9B31-9953A74E11B7}"/>
              </a:ext>
            </a:extLst>
          </p:cNvPr>
          <p:cNvSpPr/>
          <p:nvPr/>
        </p:nvSpPr>
        <p:spPr>
          <a:xfrm>
            <a:off x="2113343" y="506026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19" name="9a elle est intelligente.wav"/>
            </a:hlinkClick>
            <a:extLst>
              <a:ext uri="{FF2B5EF4-FFF2-40B4-BE49-F238E27FC236}">
                <a16:creationId xmlns:a16="http://schemas.microsoft.com/office/drawing/2014/main" id="{B9AE4C6C-132D-42F1-B1F7-9381B10DAB15}"/>
              </a:ext>
            </a:extLst>
          </p:cNvPr>
          <p:cNvSpPr/>
          <p:nvPr/>
        </p:nvSpPr>
        <p:spPr>
          <a:xfrm>
            <a:off x="2113343" y="557723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3" name="Action Button: Custom 16">
            <a:hlinkClick r:id="" action="ppaction://noaction" highlightClick="1">
              <a:snd r:embed="rId20" name="10a il est travailleur.wav"/>
            </a:hlinkClick>
            <a:extLst>
              <a:ext uri="{FF2B5EF4-FFF2-40B4-BE49-F238E27FC236}">
                <a16:creationId xmlns:a16="http://schemas.microsoft.com/office/drawing/2014/main" id="{31B570B7-C7AD-43B9-82A8-EF409E4F3186}"/>
              </a:ext>
            </a:extLst>
          </p:cNvPr>
          <p:cNvSpPr/>
          <p:nvPr/>
        </p:nvSpPr>
        <p:spPr>
          <a:xfrm>
            <a:off x="6146496" y="554972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20" grpId="0" animBg="1"/>
      <p:bldP spid="32" grpId="0" animBg="1"/>
      <p:bldP spid="33" grpId="0" animBg="1"/>
      <p:bldP spid="35" grpId="0" animBg="1"/>
      <p:bldP spid="36" grpId="0" animBg="1"/>
      <p:bldP spid="37" grpId="0" animBg="1"/>
      <p:bldP spid="38" grpId="0" animBg="1"/>
      <p:bldP spid="39"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087D83-985E-43F1-8913-B6E8928B0351}"/>
              </a:ext>
            </a:extLst>
          </p:cNvPr>
          <p:cNvSpPr txBox="1"/>
          <p:nvPr/>
        </p:nvSpPr>
        <p:spPr>
          <a:xfrm>
            <a:off x="6457245" y="3690253"/>
            <a:ext cx="5623364" cy="2566921"/>
          </a:xfrm>
          <a:prstGeom prst="rect">
            <a:avLst/>
          </a:prstGeom>
          <a:noFill/>
          <a:ln w="25400">
            <a:solidFill>
              <a:srgbClr val="105076"/>
            </a:solidFill>
          </a:ln>
        </p:spPr>
        <p:txBody>
          <a:bodyPr wrap="square">
            <a:spAutoFit/>
          </a:bodyPr>
          <a:lstStyle/>
          <a:p>
            <a:pPr>
              <a:lnSpc>
                <a:spcPct val="150000"/>
              </a:lnSpc>
            </a:pPr>
            <a:r>
              <a:rPr lang="fr-FR" sz="2200" dirty="0">
                <a:solidFill>
                  <a:srgbClr val="002060"/>
                </a:solidFill>
              </a:rPr>
              <a:t>Stromae est </a:t>
            </a:r>
            <a:r>
              <a:rPr lang="fr-FR" sz="2200" b="1" dirty="0">
                <a:solidFill>
                  <a:schemeClr val="accent2"/>
                </a:solidFill>
              </a:rPr>
              <a:t>belge</a:t>
            </a:r>
            <a:r>
              <a:rPr lang="fr-FR" sz="2200" dirty="0">
                <a:solidFill>
                  <a:srgbClr val="002060"/>
                </a:solidFill>
              </a:rPr>
              <a:t>,    mais </a:t>
            </a:r>
            <a:br>
              <a:rPr lang="fr-FR" sz="2200" dirty="0">
                <a:solidFill>
                  <a:srgbClr val="002060"/>
                </a:solidFill>
              </a:rPr>
            </a:br>
            <a:r>
              <a:rPr lang="fr-FR" sz="2200" dirty="0">
                <a:solidFill>
                  <a:srgbClr val="002060"/>
                </a:solidFill>
              </a:rPr>
              <a:t>aussi rwandais et flamand*. Il est très   </a:t>
            </a:r>
            <a:r>
              <a:rPr lang="fr-FR" sz="2200" b="1" dirty="0">
                <a:solidFill>
                  <a:schemeClr val="accent2"/>
                </a:solidFill>
              </a:rPr>
              <a:t>grand</a:t>
            </a:r>
            <a:r>
              <a:rPr lang="fr-FR" sz="2200" dirty="0">
                <a:solidFill>
                  <a:srgbClr val="002060"/>
                </a:solidFill>
              </a:rPr>
              <a:t>.    Quand il chante, il n’est pas     </a:t>
            </a:r>
            <a:r>
              <a:rPr lang="fr-FR" sz="2200" b="1" dirty="0">
                <a:solidFill>
                  <a:schemeClr val="accent2"/>
                </a:solidFill>
              </a:rPr>
              <a:t>mauvais</a:t>
            </a:r>
            <a:r>
              <a:rPr lang="fr-FR" sz="2200" dirty="0">
                <a:solidFill>
                  <a:srgbClr val="002060"/>
                </a:solidFill>
              </a:rPr>
              <a:t>,    mais c’est un très </a:t>
            </a:r>
            <a:r>
              <a:rPr lang="fr-FR" sz="2200" b="1" dirty="0">
                <a:solidFill>
                  <a:schemeClr val="accent2"/>
                </a:solidFill>
              </a:rPr>
              <a:t>bon</a:t>
            </a:r>
            <a:r>
              <a:rPr lang="fr-FR" sz="2200" dirty="0">
                <a:solidFill>
                  <a:srgbClr val="002060"/>
                </a:solidFill>
              </a:rPr>
              <a:t>      rappeur. Il est </a:t>
            </a:r>
            <a:r>
              <a:rPr lang="fr-FR" sz="2200" b="1" dirty="0">
                <a:solidFill>
                  <a:schemeClr val="accent2"/>
                </a:solidFill>
              </a:rPr>
              <a:t>travailleur </a:t>
            </a:r>
            <a:r>
              <a:rPr lang="fr-FR" sz="2200" dirty="0">
                <a:solidFill>
                  <a:srgbClr val="002060"/>
                </a:solidFill>
              </a:rPr>
              <a:t>.</a:t>
            </a:r>
          </a:p>
        </p:txBody>
      </p:sp>
      <p:sp>
        <p:nvSpPr>
          <p:cNvPr id="10" name="TextBox 9">
            <a:extLst>
              <a:ext uri="{FF2B5EF4-FFF2-40B4-BE49-F238E27FC236}">
                <a16:creationId xmlns:a16="http://schemas.microsoft.com/office/drawing/2014/main" id="{4063CBF0-89B7-4183-8DE4-127344A40764}"/>
              </a:ext>
            </a:extLst>
          </p:cNvPr>
          <p:cNvSpPr txBox="1"/>
          <p:nvPr/>
        </p:nvSpPr>
        <p:spPr>
          <a:xfrm>
            <a:off x="210881" y="2231262"/>
            <a:ext cx="6148114" cy="3582584"/>
          </a:xfrm>
          <a:prstGeom prst="rect">
            <a:avLst/>
          </a:prstGeom>
          <a:noFill/>
          <a:ln w="25400">
            <a:solidFill>
              <a:srgbClr val="105076"/>
            </a:solidFill>
          </a:ln>
        </p:spPr>
        <p:txBody>
          <a:bodyPr wrap="square">
            <a:spAutoFit/>
          </a:bodyPr>
          <a:lstStyle/>
          <a:p>
            <a:pPr>
              <a:lnSpc>
                <a:spcPct val="150000"/>
              </a:lnSpc>
            </a:pPr>
            <a:r>
              <a:rPr lang="fr-FR" sz="2200" dirty="0">
                <a:solidFill>
                  <a:srgbClr val="002060"/>
                </a:solidFill>
              </a:rPr>
              <a:t>Héloïse </a:t>
            </a:r>
            <a:r>
              <a:rPr lang="fr-FR" sz="2200" dirty="0" err="1">
                <a:solidFill>
                  <a:srgbClr val="002060"/>
                </a:solidFill>
              </a:rPr>
              <a:t>Letissier</a:t>
            </a:r>
            <a:r>
              <a:rPr lang="fr-FR" sz="2200" dirty="0">
                <a:solidFill>
                  <a:srgbClr val="002060"/>
                </a:solidFill>
              </a:rPr>
              <a:t> est chanteuse. Quand elle chante, elle est </a:t>
            </a:r>
            <a:r>
              <a:rPr lang="fr-FR" sz="2200" b="1" dirty="0">
                <a:solidFill>
                  <a:schemeClr val="accent2"/>
                </a:solidFill>
              </a:rPr>
              <a:t>différente</a:t>
            </a:r>
            <a:r>
              <a:rPr lang="fr-FR" sz="2200" dirty="0">
                <a:solidFill>
                  <a:srgbClr val="002060"/>
                </a:solidFill>
              </a:rPr>
              <a:t> : elle devient Christine and the Queens, ou Chris. Elle est </a:t>
            </a:r>
            <a:r>
              <a:rPr lang="fr-FR" sz="2200" b="1" dirty="0">
                <a:solidFill>
                  <a:schemeClr val="accent2"/>
                </a:solidFill>
              </a:rPr>
              <a:t>française</a:t>
            </a:r>
            <a:r>
              <a:rPr lang="fr-FR" sz="2200" dirty="0">
                <a:solidFill>
                  <a:srgbClr val="002060"/>
                </a:solidFill>
              </a:rPr>
              <a:t>, mais elle chante souvent en anglais. Elle est très </a:t>
            </a:r>
            <a:r>
              <a:rPr lang="fr-FR" sz="2200" b="1" dirty="0">
                <a:solidFill>
                  <a:schemeClr val="accent2"/>
                </a:solidFill>
              </a:rPr>
              <a:t>intelligente</a:t>
            </a:r>
            <a:r>
              <a:rPr lang="fr-FR" sz="2200" dirty="0">
                <a:solidFill>
                  <a:srgbClr val="002060"/>
                </a:solidFill>
              </a:rPr>
              <a:t>  et </a:t>
            </a:r>
            <a:r>
              <a:rPr lang="fr-FR" sz="2200" b="1" dirty="0">
                <a:solidFill>
                  <a:schemeClr val="accent2"/>
                </a:solidFill>
              </a:rPr>
              <a:t>travailleuse</a:t>
            </a:r>
            <a:r>
              <a:rPr lang="fr-FR" sz="2200" dirty="0">
                <a:solidFill>
                  <a:srgbClr val="002060"/>
                </a:solidFill>
              </a:rPr>
              <a:t>. Elle est </a:t>
            </a:r>
            <a:r>
              <a:rPr lang="fr-FR" sz="2200" b="1" dirty="0">
                <a:solidFill>
                  <a:schemeClr val="accent2"/>
                </a:solidFill>
              </a:rPr>
              <a:t>calme</a:t>
            </a:r>
            <a:r>
              <a:rPr lang="fr-FR" sz="2200" b="1" dirty="0">
                <a:solidFill>
                  <a:srgbClr val="002060"/>
                </a:solidFill>
              </a:rPr>
              <a:t> </a:t>
            </a:r>
            <a:br>
              <a:rPr lang="fr-FR" sz="2200" b="1" dirty="0">
                <a:solidFill>
                  <a:srgbClr val="002060"/>
                </a:solidFill>
              </a:rPr>
            </a:br>
            <a:r>
              <a:rPr lang="fr-FR" sz="2200" dirty="0">
                <a:solidFill>
                  <a:srgbClr val="002060"/>
                </a:solidFill>
              </a:rPr>
              <a:t>et</a:t>
            </a:r>
            <a:r>
              <a:rPr lang="fr-FR" sz="2200" b="1" dirty="0">
                <a:solidFill>
                  <a:srgbClr val="002060"/>
                </a:solidFill>
              </a:rPr>
              <a:t> </a:t>
            </a:r>
            <a:r>
              <a:rPr lang="fr-FR" sz="2200" dirty="0">
                <a:solidFill>
                  <a:srgbClr val="002060"/>
                </a:solidFill>
              </a:rPr>
              <a:t>très </a:t>
            </a:r>
            <a:r>
              <a:rPr lang="fr-FR" sz="2200" b="1" dirty="0">
                <a:solidFill>
                  <a:schemeClr val="accent2"/>
                </a:solidFill>
              </a:rPr>
              <a:t>petite</a:t>
            </a:r>
            <a:r>
              <a:rPr lang="fr-FR" sz="2200" dirty="0">
                <a:solidFill>
                  <a:srgbClr val="002060"/>
                </a:solidFill>
              </a:rPr>
              <a:t>.    </a:t>
            </a:r>
          </a:p>
        </p:txBody>
      </p:sp>
      <p:sp>
        <p:nvSpPr>
          <p:cNvPr id="4" name="Title 3"/>
          <p:cNvSpPr>
            <a:spLocks noGrp="1"/>
          </p:cNvSpPr>
          <p:nvPr>
            <p:ph type="title"/>
          </p:nvPr>
        </p:nvSpPr>
        <p:spPr/>
        <p:txBody>
          <a:bodyPr>
            <a:normAutofit/>
          </a:bodyPr>
          <a:lstStyle/>
          <a:p>
            <a:r>
              <a:rPr lang="en-GB" sz="3600" b="1" dirty="0">
                <a:solidFill>
                  <a:schemeClr val="bg1"/>
                </a:solidFill>
              </a:rPr>
              <a:t>Deux </a:t>
            </a:r>
            <a:r>
              <a:rPr lang="en-GB" sz="3600" b="1" dirty="0" err="1">
                <a:solidFill>
                  <a:schemeClr val="bg1"/>
                </a:solidFill>
              </a:rPr>
              <a:t>musiciens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849760" y="249870"/>
            <a:ext cx="206016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/écrire</a:t>
            </a:r>
          </a:p>
        </p:txBody>
      </p:sp>
      <p:sp>
        <p:nvSpPr>
          <p:cNvPr id="2" name="Rectangle: Rounded Corners 1">
            <a:extLst>
              <a:ext uri="{FF2B5EF4-FFF2-40B4-BE49-F238E27FC236}">
                <a16:creationId xmlns:a16="http://schemas.microsoft.com/office/drawing/2014/main" id="{F4C2F7BE-F990-4D3A-BC4F-7B59927B136C}"/>
              </a:ext>
            </a:extLst>
          </p:cNvPr>
          <p:cNvSpPr/>
          <p:nvPr/>
        </p:nvSpPr>
        <p:spPr>
          <a:xfrm>
            <a:off x="3571873" y="2862345"/>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36000" rIns="36000" rtlCol="0" anchor="ctr"/>
          <a:lstStyle/>
          <a:p>
            <a:pPr algn="ctr"/>
            <a:r>
              <a:rPr lang="fr-FR" sz="2000" dirty="0"/>
              <a:t>1</a:t>
            </a:r>
          </a:p>
        </p:txBody>
      </p:sp>
      <p:sp>
        <p:nvSpPr>
          <p:cNvPr id="11" name="Rectangle: Rounded Corners 10">
            <a:extLst>
              <a:ext uri="{FF2B5EF4-FFF2-40B4-BE49-F238E27FC236}">
                <a16:creationId xmlns:a16="http://schemas.microsoft.com/office/drawing/2014/main" id="{F78036B2-F61B-42DA-8AB5-461B263B2AAF}"/>
              </a:ext>
            </a:extLst>
          </p:cNvPr>
          <p:cNvSpPr/>
          <p:nvPr/>
        </p:nvSpPr>
        <p:spPr>
          <a:xfrm>
            <a:off x="4267200" y="4367202"/>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90000" rtlCol="0" anchor="ctr"/>
          <a:lstStyle/>
          <a:p>
            <a:pPr algn="ctr"/>
            <a:r>
              <a:rPr lang="fr-FR" sz="2000" dirty="0"/>
              <a:t>3</a:t>
            </a:r>
          </a:p>
        </p:txBody>
      </p:sp>
      <p:sp>
        <p:nvSpPr>
          <p:cNvPr id="12" name="Rectangle: Rounded Corners 11">
            <a:extLst>
              <a:ext uri="{FF2B5EF4-FFF2-40B4-BE49-F238E27FC236}">
                <a16:creationId xmlns:a16="http://schemas.microsoft.com/office/drawing/2014/main" id="{8DD3FA8D-A6A8-4ED4-ADB0-6CC441EA40E2}"/>
              </a:ext>
            </a:extLst>
          </p:cNvPr>
          <p:cNvSpPr/>
          <p:nvPr/>
        </p:nvSpPr>
        <p:spPr>
          <a:xfrm>
            <a:off x="1371599" y="3890520"/>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36000" rIns="36000" rtlCol="0" anchor="ctr"/>
          <a:lstStyle/>
          <a:p>
            <a:pPr algn="ctr"/>
            <a:r>
              <a:rPr lang="fr-FR" sz="2000" dirty="0"/>
              <a:t>2</a:t>
            </a:r>
          </a:p>
        </p:txBody>
      </p:sp>
      <p:sp>
        <p:nvSpPr>
          <p:cNvPr id="13" name="Rectangle: Rounded Corners 12">
            <a:extLst>
              <a:ext uri="{FF2B5EF4-FFF2-40B4-BE49-F238E27FC236}">
                <a16:creationId xmlns:a16="http://schemas.microsoft.com/office/drawing/2014/main" id="{A2174382-CD09-47EE-8DA8-D0677B79B32D}"/>
              </a:ext>
            </a:extLst>
          </p:cNvPr>
          <p:cNvSpPr/>
          <p:nvPr/>
        </p:nvSpPr>
        <p:spPr>
          <a:xfrm>
            <a:off x="1533599" y="4875497"/>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rtlCol="0" anchor="ctr"/>
          <a:lstStyle/>
          <a:p>
            <a:pPr algn="ctr"/>
            <a:r>
              <a:rPr lang="en-GB" sz="2000" dirty="0"/>
              <a:t>4</a:t>
            </a:r>
            <a:endParaRPr lang="fr-FR" sz="2000" dirty="0"/>
          </a:p>
        </p:txBody>
      </p:sp>
      <p:sp>
        <p:nvSpPr>
          <p:cNvPr id="15" name="Rectangle: Rounded Corners 14">
            <a:extLst>
              <a:ext uri="{FF2B5EF4-FFF2-40B4-BE49-F238E27FC236}">
                <a16:creationId xmlns:a16="http://schemas.microsoft.com/office/drawing/2014/main" id="{9D984D30-2610-44F0-8CE1-F7D632D5CCD1}"/>
              </a:ext>
            </a:extLst>
          </p:cNvPr>
          <p:cNvSpPr/>
          <p:nvPr/>
        </p:nvSpPr>
        <p:spPr>
          <a:xfrm>
            <a:off x="3832929" y="4875496"/>
            <a:ext cx="324001" cy="360001"/>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90000" rtlCol="0" anchor="ctr"/>
          <a:lstStyle/>
          <a:p>
            <a:pPr algn="ctr"/>
            <a:r>
              <a:rPr lang="fr-FR" sz="2000" dirty="0"/>
              <a:t>5</a:t>
            </a:r>
          </a:p>
        </p:txBody>
      </p:sp>
      <p:sp>
        <p:nvSpPr>
          <p:cNvPr id="23" name="Rectangle: Rounded Corners 22">
            <a:extLst>
              <a:ext uri="{FF2B5EF4-FFF2-40B4-BE49-F238E27FC236}">
                <a16:creationId xmlns:a16="http://schemas.microsoft.com/office/drawing/2014/main" id="{9D1292C7-3938-4D2E-8954-3308100AA93C}"/>
              </a:ext>
            </a:extLst>
          </p:cNvPr>
          <p:cNvSpPr/>
          <p:nvPr/>
        </p:nvSpPr>
        <p:spPr>
          <a:xfrm>
            <a:off x="9013131" y="3822392"/>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rtlCol="0" anchor="ctr"/>
          <a:lstStyle/>
          <a:p>
            <a:pPr algn="ctr"/>
            <a:r>
              <a:rPr lang="fr-FR" dirty="0"/>
              <a:t>7</a:t>
            </a:r>
          </a:p>
        </p:txBody>
      </p:sp>
      <p:sp>
        <p:nvSpPr>
          <p:cNvPr id="24" name="Rectangle: Rounded Corners 23">
            <a:extLst>
              <a:ext uri="{FF2B5EF4-FFF2-40B4-BE49-F238E27FC236}">
                <a16:creationId xmlns:a16="http://schemas.microsoft.com/office/drawing/2014/main" id="{22735DD6-AF0E-456B-8DCC-B5DD35C36381}"/>
              </a:ext>
            </a:extLst>
          </p:cNvPr>
          <p:cNvSpPr/>
          <p:nvPr/>
        </p:nvSpPr>
        <p:spPr>
          <a:xfrm>
            <a:off x="7369747" y="4841981"/>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rtlCol="0" anchor="ctr"/>
          <a:lstStyle/>
          <a:p>
            <a:pPr algn="ctr"/>
            <a:r>
              <a:rPr lang="fr-FR" dirty="0"/>
              <a:t>8</a:t>
            </a:r>
          </a:p>
        </p:txBody>
      </p:sp>
      <p:sp>
        <p:nvSpPr>
          <p:cNvPr id="25" name="Rectangle: Rounded Corners 24">
            <a:extLst>
              <a:ext uri="{FF2B5EF4-FFF2-40B4-BE49-F238E27FC236}">
                <a16:creationId xmlns:a16="http://schemas.microsoft.com/office/drawing/2014/main" id="{2A158B7A-3ED4-4730-AA5B-3DB212E33717}"/>
              </a:ext>
            </a:extLst>
          </p:cNvPr>
          <p:cNvSpPr/>
          <p:nvPr/>
        </p:nvSpPr>
        <p:spPr>
          <a:xfrm>
            <a:off x="7693746" y="5344118"/>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rtlCol="0" anchor="ctr"/>
          <a:lstStyle/>
          <a:p>
            <a:pPr algn="ctr"/>
            <a:r>
              <a:rPr lang="fr-FR" dirty="0"/>
              <a:t>9</a:t>
            </a:r>
          </a:p>
        </p:txBody>
      </p:sp>
      <p:sp>
        <p:nvSpPr>
          <p:cNvPr id="26" name="Rectangle: Rounded Corners 25">
            <a:extLst>
              <a:ext uri="{FF2B5EF4-FFF2-40B4-BE49-F238E27FC236}">
                <a16:creationId xmlns:a16="http://schemas.microsoft.com/office/drawing/2014/main" id="{D485A189-68DC-4F9C-8332-7134159E89AC}"/>
              </a:ext>
            </a:extLst>
          </p:cNvPr>
          <p:cNvSpPr/>
          <p:nvPr/>
        </p:nvSpPr>
        <p:spPr>
          <a:xfrm>
            <a:off x="11018803" y="5344118"/>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0" rIns="0" rtlCol="0" anchor="ctr"/>
          <a:lstStyle/>
          <a:p>
            <a:pPr algn="ctr"/>
            <a:r>
              <a:rPr lang="fr-FR" dirty="0"/>
              <a:t>10</a:t>
            </a:r>
          </a:p>
        </p:txBody>
      </p:sp>
      <p:sp>
        <p:nvSpPr>
          <p:cNvPr id="29" name="Rectangle: Rounded Corners 28">
            <a:extLst>
              <a:ext uri="{FF2B5EF4-FFF2-40B4-BE49-F238E27FC236}">
                <a16:creationId xmlns:a16="http://schemas.microsoft.com/office/drawing/2014/main" id="{10DF6537-0446-46B0-A536-22E215CC0A79}"/>
              </a:ext>
            </a:extLst>
          </p:cNvPr>
          <p:cNvSpPr/>
          <p:nvPr/>
        </p:nvSpPr>
        <p:spPr>
          <a:xfrm>
            <a:off x="9687760" y="5843651"/>
            <a:ext cx="324000" cy="360000"/>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0" rIns="0" rtlCol="0" anchor="ctr"/>
          <a:lstStyle/>
          <a:p>
            <a:pPr algn="ctr"/>
            <a:r>
              <a:rPr lang="fr-FR" dirty="0"/>
              <a:t>11</a:t>
            </a:r>
          </a:p>
        </p:txBody>
      </p:sp>
      <p:sp>
        <p:nvSpPr>
          <p:cNvPr id="3" name="TextBox 2">
            <a:extLst>
              <a:ext uri="{FF2B5EF4-FFF2-40B4-BE49-F238E27FC236}">
                <a16:creationId xmlns:a16="http://schemas.microsoft.com/office/drawing/2014/main" id="{702CA818-CDFF-4AA6-9A0B-5E06CA814DD5}"/>
              </a:ext>
            </a:extLst>
          </p:cNvPr>
          <p:cNvSpPr txBox="1"/>
          <p:nvPr/>
        </p:nvSpPr>
        <p:spPr>
          <a:xfrm>
            <a:off x="210881" y="1223397"/>
            <a:ext cx="12185165" cy="830997"/>
          </a:xfrm>
          <a:prstGeom prst="rect">
            <a:avLst/>
          </a:prstGeom>
          <a:noFill/>
        </p:spPr>
        <p:txBody>
          <a:bodyPr wrap="square" rtlCol="0">
            <a:spAutoFit/>
          </a:bodyPr>
          <a:lstStyle/>
          <a:p>
            <a:pPr algn="l"/>
            <a:r>
              <a:rPr lang="fr-FR" sz="2400" dirty="0">
                <a:solidFill>
                  <a:srgbClr val="002060"/>
                </a:solidFill>
              </a:rPr>
              <a:t>Stéphanie a donné un magazine de musique à Léa. Léa lit des articles sur Christine and the Queens et Stromae. Lis et, si nécessaire, complète les adjectifs.</a:t>
            </a:r>
          </a:p>
        </p:txBody>
      </p:sp>
      <p:pic>
        <p:nvPicPr>
          <p:cNvPr id="6" name="Picture 5">
            <a:extLst>
              <a:ext uri="{FF2B5EF4-FFF2-40B4-BE49-F238E27FC236}">
                <a16:creationId xmlns:a16="http://schemas.microsoft.com/office/drawing/2014/main" id="{AE14A41C-C520-427B-8FE0-27EB2DEB7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814" y="1885956"/>
            <a:ext cx="1500166" cy="1500166"/>
          </a:xfrm>
          <a:prstGeom prst="rect">
            <a:avLst/>
          </a:prstGeom>
        </p:spPr>
      </p:pic>
      <p:pic>
        <p:nvPicPr>
          <p:cNvPr id="43" name="Picture 42">
            <a:extLst>
              <a:ext uri="{FF2B5EF4-FFF2-40B4-BE49-F238E27FC236}">
                <a16:creationId xmlns:a16="http://schemas.microsoft.com/office/drawing/2014/main" id="{0EBCAEF1-99E6-4CC4-9E09-53B5C076D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15" y="2112203"/>
            <a:ext cx="1255913" cy="1255913"/>
          </a:xfrm>
          <a:prstGeom prst="rect">
            <a:avLst/>
          </a:prstGeom>
        </p:spPr>
      </p:pic>
      <p:sp>
        <p:nvSpPr>
          <p:cNvPr id="44" name="Speech Bubble: Rectangle with Corners Rounded 43">
            <a:extLst>
              <a:ext uri="{FF2B5EF4-FFF2-40B4-BE49-F238E27FC236}">
                <a16:creationId xmlns:a16="http://schemas.microsoft.com/office/drawing/2014/main" id="{78719373-8D47-4C65-BACD-C59F18B6DCAA}"/>
              </a:ext>
            </a:extLst>
          </p:cNvPr>
          <p:cNvSpPr/>
          <p:nvPr/>
        </p:nvSpPr>
        <p:spPr>
          <a:xfrm>
            <a:off x="6725224" y="245651"/>
            <a:ext cx="2697557" cy="504011"/>
          </a:xfrm>
          <a:prstGeom prst="wedgeRoundRectCallout">
            <a:avLst>
              <a:gd name="adj1" fmla="val -48286"/>
              <a:gd name="adj2" fmla="val 15264"/>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*flamand </a:t>
            </a:r>
            <a:r>
              <a:rPr lang="fr-FR" sz="2000" dirty="0">
                <a:solidFill>
                  <a:schemeClr val="bg1"/>
                </a:solidFill>
              </a:rPr>
              <a:t>= </a:t>
            </a:r>
            <a:r>
              <a:rPr lang="fr-FR" sz="2000" dirty="0" err="1">
                <a:solidFill>
                  <a:schemeClr val="bg1"/>
                </a:solidFill>
              </a:rPr>
              <a:t>Flemish</a:t>
            </a:r>
            <a:endParaRPr lang="fr-FR" sz="2000" b="1" dirty="0">
              <a:solidFill>
                <a:schemeClr val="bg1"/>
              </a:solidFill>
            </a:endParaRPr>
          </a:p>
        </p:txBody>
      </p:sp>
      <p:pic>
        <p:nvPicPr>
          <p:cNvPr id="45" name="Picture 44">
            <a:extLst>
              <a:ext uri="{FF2B5EF4-FFF2-40B4-BE49-F238E27FC236}">
                <a16:creationId xmlns:a16="http://schemas.microsoft.com/office/drawing/2014/main" id="{F559D5D3-E72C-41A5-954C-25AF34E9F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181" y="2454181"/>
            <a:ext cx="1413697" cy="1750436"/>
          </a:xfrm>
          <a:prstGeom prst="rect">
            <a:avLst/>
          </a:prstGeom>
        </p:spPr>
      </p:pic>
      <p:pic>
        <p:nvPicPr>
          <p:cNvPr id="22" name="Picture 21">
            <a:extLst>
              <a:ext uri="{FF2B5EF4-FFF2-40B4-BE49-F238E27FC236}">
                <a16:creationId xmlns:a16="http://schemas.microsoft.com/office/drawing/2014/main" id="{2E9DCD6C-AF0A-4A91-BDEB-4D393A2D84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6847" y="4497211"/>
            <a:ext cx="1313791" cy="1743458"/>
          </a:xfrm>
          <a:prstGeom prst="rect">
            <a:avLst/>
          </a:prstGeom>
        </p:spPr>
      </p:pic>
      <p:sp>
        <p:nvSpPr>
          <p:cNvPr id="27" name="Speech Bubble: Rectangle with Corners Rounded 26">
            <a:extLst>
              <a:ext uri="{FF2B5EF4-FFF2-40B4-BE49-F238E27FC236}">
                <a16:creationId xmlns:a16="http://schemas.microsoft.com/office/drawing/2014/main" id="{C9435FD4-63C8-4373-8451-1F3158565A0A}"/>
              </a:ext>
            </a:extLst>
          </p:cNvPr>
          <p:cNvSpPr/>
          <p:nvPr/>
        </p:nvSpPr>
        <p:spPr>
          <a:xfrm>
            <a:off x="8383813" y="3329399"/>
            <a:ext cx="3194460" cy="1750436"/>
          </a:xfrm>
          <a:prstGeom prst="wedgeRoundRectCallout">
            <a:avLst>
              <a:gd name="adj1" fmla="val -27158"/>
              <a:gd name="adj2" fmla="val 6453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 </a:t>
            </a:r>
            <a:br>
              <a:rPr lang="en-GB" sz="2000" b="1" dirty="0"/>
            </a:br>
            <a:r>
              <a:rPr lang="en-GB" sz="2000" dirty="0"/>
              <a:t>‘</a:t>
            </a:r>
            <a:r>
              <a:rPr lang="en-GB" sz="2000" dirty="0" err="1"/>
              <a:t>C’est</a:t>
            </a:r>
            <a:r>
              <a:rPr lang="en-GB" sz="2000" dirty="0"/>
              <a:t>’ means ‘he is’ or ‘she is’ when used with an article + job title.</a:t>
            </a:r>
            <a:endParaRPr lang="en-GB" sz="2000" i="1" dirty="0"/>
          </a:p>
        </p:txBody>
      </p:sp>
      <p:sp>
        <p:nvSpPr>
          <p:cNvPr id="28" name="Rectangle: Rounded Corners 27">
            <a:extLst>
              <a:ext uri="{FF2B5EF4-FFF2-40B4-BE49-F238E27FC236}">
                <a16:creationId xmlns:a16="http://schemas.microsoft.com/office/drawing/2014/main" id="{682A0442-AA89-483E-A14C-3D2B011CA5CA}"/>
              </a:ext>
            </a:extLst>
          </p:cNvPr>
          <p:cNvSpPr/>
          <p:nvPr/>
        </p:nvSpPr>
        <p:spPr>
          <a:xfrm>
            <a:off x="1773789" y="5368940"/>
            <a:ext cx="324001" cy="360001"/>
          </a:xfrm>
          <a:prstGeom prst="roundRect">
            <a:avLst/>
          </a:prstGeom>
          <a:solidFill>
            <a:srgbClr val="0055A5"/>
          </a:solidFill>
        </p:spPr>
        <p:style>
          <a:lnRef idx="0">
            <a:schemeClr val="dk1"/>
          </a:lnRef>
          <a:fillRef idx="3">
            <a:schemeClr val="dk1"/>
          </a:fillRef>
          <a:effectRef idx="3">
            <a:schemeClr val="dk1"/>
          </a:effectRef>
          <a:fontRef idx="minor">
            <a:schemeClr val="lt1"/>
          </a:fontRef>
        </p:style>
        <p:txBody>
          <a:bodyPr lIns="90000" rtlCol="0" anchor="ctr"/>
          <a:lstStyle/>
          <a:p>
            <a:pPr algn="ctr"/>
            <a:r>
              <a:rPr lang="fr-FR" sz="2000" dirty="0"/>
              <a:t>6</a:t>
            </a:r>
          </a:p>
        </p:txBody>
      </p:sp>
    </p:spTree>
    <p:extLst>
      <p:ext uri="{BB962C8B-B14F-4D97-AF65-F5344CB8AC3E}">
        <p14:creationId xmlns:p14="http://schemas.microsoft.com/office/powerpoint/2010/main" val="162638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5" grpId="0" animBg="1"/>
      <p:bldP spid="23" grpId="0" animBg="1"/>
      <p:bldP spid="24" grpId="0" animBg="1"/>
      <p:bldP spid="25" grpId="0" animBg="1"/>
      <p:bldP spid="26" grpId="0" animBg="1"/>
      <p:bldP spid="29"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087D83-985E-43F1-8913-B6E8928B0351}"/>
              </a:ext>
            </a:extLst>
          </p:cNvPr>
          <p:cNvSpPr txBox="1"/>
          <p:nvPr/>
        </p:nvSpPr>
        <p:spPr>
          <a:xfrm>
            <a:off x="6377069" y="2890926"/>
            <a:ext cx="5532851" cy="3265446"/>
          </a:xfrm>
          <a:prstGeom prst="rect">
            <a:avLst/>
          </a:prstGeom>
          <a:noFill/>
          <a:ln w="19050">
            <a:solidFill>
              <a:schemeClr val="accent1">
                <a:lumMod val="50000"/>
              </a:schemeClr>
            </a:solidFill>
          </a:ln>
        </p:spPr>
        <p:txBody>
          <a:bodyPr wrap="square">
            <a:spAutoFit/>
          </a:bodyPr>
          <a:lstStyle/>
          <a:p>
            <a:pPr>
              <a:lnSpc>
                <a:spcPct val="150000"/>
              </a:lnSpc>
            </a:pPr>
            <a:r>
              <a:rPr lang="fr-FR" sz="2000" dirty="0">
                <a:solidFill>
                  <a:srgbClr val="002060"/>
                </a:solidFill>
              </a:rPr>
              <a:t>Quand il écrit sa musique, il est très</a:t>
            </a:r>
          </a:p>
          <a:p>
            <a:pPr>
              <a:lnSpc>
                <a:spcPct val="150000"/>
              </a:lnSpc>
            </a:pPr>
            <a:r>
              <a:rPr lang="fr-FR" sz="2000" dirty="0">
                <a:solidFill>
                  <a:srgbClr val="002060"/>
                </a:solidFill>
              </a:rPr>
              <a:t> </a:t>
            </a:r>
            <a:r>
              <a:rPr lang="fr-FR" sz="2000" b="1" dirty="0">
                <a:solidFill>
                  <a:schemeClr val="accent2"/>
                </a:solidFill>
              </a:rPr>
              <a:t>intelligent</a:t>
            </a:r>
            <a:r>
              <a:rPr lang="fr-FR" sz="2000" dirty="0">
                <a:solidFill>
                  <a:srgbClr val="002060"/>
                </a:solidFill>
              </a:rPr>
              <a:t>       et      </a:t>
            </a:r>
            <a:r>
              <a:rPr lang="fr-FR" sz="2000" b="1" dirty="0">
                <a:solidFill>
                  <a:schemeClr val="accent2"/>
                </a:solidFill>
              </a:rPr>
              <a:t>amusant</a:t>
            </a:r>
            <a:r>
              <a:rPr lang="fr-FR" sz="2000" dirty="0">
                <a:solidFill>
                  <a:srgbClr val="002060"/>
                </a:solidFill>
              </a:rPr>
              <a:t>.     Quand il choisit ses vêtements, il est </a:t>
            </a:r>
            <a:r>
              <a:rPr lang="fr-FR" sz="2000" b="1" dirty="0">
                <a:solidFill>
                  <a:schemeClr val="accent2"/>
                </a:solidFill>
              </a:rPr>
              <a:t>soigneux</a:t>
            </a:r>
            <a:r>
              <a:rPr lang="fr-FR" sz="2000" dirty="0">
                <a:solidFill>
                  <a:srgbClr val="002060"/>
                </a:solidFill>
              </a:rPr>
              <a:t>,     parce qu’il aime le style britannique mais aussi les styles africains. C’est un artiste   </a:t>
            </a:r>
            <a:r>
              <a:rPr lang="fr-FR" sz="2000" b="1" dirty="0">
                <a:solidFill>
                  <a:schemeClr val="accent2"/>
                </a:solidFill>
              </a:rPr>
              <a:t>international</a:t>
            </a:r>
            <a:r>
              <a:rPr lang="fr-FR" sz="2000" dirty="0">
                <a:solidFill>
                  <a:srgbClr val="002060"/>
                </a:solidFill>
              </a:rPr>
              <a:t>.        </a:t>
            </a:r>
            <a:r>
              <a:rPr lang="fr-FR" sz="2000" dirty="0" err="1">
                <a:solidFill>
                  <a:srgbClr val="002060"/>
                </a:solidFill>
              </a:rPr>
              <a:t>ll</a:t>
            </a:r>
            <a:r>
              <a:rPr lang="fr-FR" sz="2000" dirty="0">
                <a:solidFill>
                  <a:srgbClr val="002060"/>
                </a:solidFill>
              </a:rPr>
              <a:t> est </a:t>
            </a:r>
            <a:r>
              <a:rPr lang="fr-FR" sz="2000" b="1" dirty="0">
                <a:solidFill>
                  <a:schemeClr val="accent2"/>
                </a:solidFill>
              </a:rPr>
              <a:t>content</a:t>
            </a:r>
            <a:r>
              <a:rPr lang="fr-FR" sz="2000" dirty="0">
                <a:solidFill>
                  <a:srgbClr val="002060"/>
                </a:solidFill>
              </a:rPr>
              <a:t>        parce qu’il a travaillé avec Kanye West et HAIM.</a:t>
            </a:r>
          </a:p>
        </p:txBody>
      </p:sp>
      <p:sp>
        <p:nvSpPr>
          <p:cNvPr id="10" name="TextBox 9">
            <a:extLst>
              <a:ext uri="{FF2B5EF4-FFF2-40B4-BE49-F238E27FC236}">
                <a16:creationId xmlns:a16="http://schemas.microsoft.com/office/drawing/2014/main" id="{4063CBF0-89B7-4183-8DE4-127344A40764}"/>
              </a:ext>
            </a:extLst>
          </p:cNvPr>
          <p:cNvSpPr txBox="1"/>
          <p:nvPr/>
        </p:nvSpPr>
        <p:spPr>
          <a:xfrm>
            <a:off x="282080" y="2027109"/>
            <a:ext cx="5728968" cy="2803781"/>
          </a:xfrm>
          <a:prstGeom prst="rect">
            <a:avLst/>
          </a:prstGeom>
          <a:noFill/>
          <a:ln w="22225">
            <a:solidFill>
              <a:schemeClr val="accent1">
                <a:lumMod val="50000"/>
              </a:schemeClr>
            </a:solidFill>
          </a:ln>
        </p:spPr>
        <p:txBody>
          <a:bodyPr wrap="square">
            <a:spAutoFit/>
          </a:bodyPr>
          <a:lstStyle/>
          <a:p>
            <a:pPr>
              <a:lnSpc>
                <a:spcPct val="150000"/>
              </a:lnSpc>
            </a:pPr>
            <a:r>
              <a:rPr lang="fr-FR" sz="2000" dirty="0">
                <a:solidFill>
                  <a:srgbClr val="002060"/>
                </a:solidFill>
              </a:rPr>
              <a:t>Quand elle danse, elle est   </a:t>
            </a:r>
            <a:r>
              <a:rPr lang="fr-FR" sz="2000" b="1" dirty="0">
                <a:solidFill>
                  <a:schemeClr val="accent2"/>
                </a:solidFill>
              </a:rPr>
              <a:t>moderne</a:t>
            </a:r>
            <a:r>
              <a:rPr lang="fr-FR" sz="2000" dirty="0">
                <a:solidFill>
                  <a:srgbClr val="002060"/>
                </a:solidFill>
              </a:rPr>
              <a:t>.    Elle est très     </a:t>
            </a:r>
            <a:r>
              <a:rPr lang="fr-FR" sz="2000" b="1" dirty="0">
                <a:solidFill>
                  <a:schemeClr val="accent2"/>
                </a:solidFill>
              </a:rPr>
              <a:t>stricte</a:t>
            </a:r>
            <a:r>
              <a:rPr lang="fr-FR" sz="2000" dirty="0">
                <a:solidFill>
                  <a:srgbClr val="002060"/>
                </a:solidFill>
              </a:rPr>
              <a:t>     quand elle pratique la danse. Elle est très     </a:t>
            </a:r>
            <a:r>
              <a:rPr lang="fr-FR" sz="2000" b="1" dirty="0">
                <a:solidFill>
                  <a:schemeClr val="accent2"/>
                </a:solidFill>
              </a:rPr>
              <a:t>importante</a:t>
            </a:r>
            <a:r>
              <a:rPr lang="fr-FR" sz="2000" dirty="0">
                <a:solidFill>
                  <a:srgbClr val="002060"/>
                </a:solidFill>
              </a:rPr>
              <a:t>    dans la communauté LGBT, parce qu’elle est très </a:t>
            </a:r>
            <a:r>
              <a:rPr lang="fr-FR" sz="2000" b="1" dirty="0">
                <a:solidFill>
                  <a:schemeClr val="accent2"/>
                </a:solidFill>
              </a:rPr>
              <a:t>ouverte</a:t>
            </a:r>
            <a:r>
              <a:rPr lang="fr-FR" sz="2000" dirty="0">
                <a:solidFill>
                  <a:srgbClr val="002060"/>
                </a:solidFill>
              </a:rPr>
              <a:t>     et   </a:t>
            </a:r>
            <a:r>
              <a:rPr lang="fr-FR" sz="2000" b="1" dirty="0">
                <a:solidFill>
                  <a:schemeClr val="accent2"/>
                </a:solidFill>
              </a:rPr>
              <a:t>intéressante</a:t>
            </a:r>
            <a:r>
              <a:rPr lang="fr-FR" sz="2000" dirty="0">
                <a:solidFill>
                  <a:srgbClr val="002060"/>
                </a:solidFill>
              </a:rPr>
              <a:t>    quand elle parle de son genre* et de sa sexualité.</a:t>
            </a:r>
          </a:p>
        </p:txBody>
      </p:sp>
      <p:sp>
        <p:nvSpPr>
          <p:cNvPr id="4" name="Title 3"/>
          <p:cNvSpPr>
            <a:spLocks noGrp="1"/>
          </p:cNvSpPr>
          <p:nvPr>
            <p:ph type="title"/>
          </p:nvPr>
        </p:nvSpPr>
        <p:spPr/>
        <p:txBody>
          <a:bodyPr>
            <a:normAutofit/>
          </a:bodyPr>
          <a:lstStyle/>
          <a:p>
            <a:r>
              <a:rPr lang="en-GB" sz="3600" b="1" dirty="0">
                <a:solidFill>
                  <a:schemeClr val="bg1"/>
                </a:solidFill>
              </a:rPr>
              <a:t>Deux </a:t>
            </a:r>
            <a:r>
              <a:rPr lang="en-GB" sz="3600" b="1" dirty="0" err="1">
                <a:solidFill>
                  <a:schemeClr val="bg1"/>
                </a:solidFill>
              </a:rPr>
              <a:t>musiciens</a:t>
            </a:r>
            <a:endParaRPr lang="en-GB" sz="3600" b="1" dirty="0">
              <a:solidFill>
                <a:schemeClr val="bg1"/>
              </a:solidFill>
            </a:endParaRPr>
          </a:p>
        </p:txBody>
      </p:sp>
      <p:sp>
        <p:nvSpPr>
          <p:cNvPr id="14" name="Rectangle: Rounded Corners 13">
            <a:extLst>
              <a:ext uri="{FF2B5EF4-FFF2-40B4-BE49-F238E27FC236}">
                <a16:creationId xmlns:a16="http://schemas.microsoft.com/office/drawing/2014/main" id="{64C55739-77A3-4E1A-ACEC-83C6C70B6A48}"/>
              </a:ext>
            </a:extLst>
          </p:cNvPr>
          <p:cNvSpPr/>
          <p:nvPr/>
        </p:nvSpPr>
        <p:spPr>
          <a:xfrm>
            <a:off x="3589764" y="2147218"/>
            <a:ext cx="1582794"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a</a:t>
            </a:r>
            <a:r>
              <a:rPr lang="fr-FR" sz="2000" b="1">
                <a:solidFill>
                  <a:srgbClr val="002060"/>
                </a:solidFill>
              </a:rPr>
              <a:t>) modern</a:t>
            </a:r>
            <a:endParaRPr lang="fr-FR" sz="2000" b="1" dirty="0">
              <a:solidFill>
                <a:srgbClr val="002060"/>
              </a:solidFill>
            </a:endParaRPr>
          </a:p>
        </p:txBody>
      </p:sp>
      <p:sp>
        <p:nvSpPr>
          <p:cNvPr id="16" name="Rectangle: Rounded Corners 15">
            <a:extLst>
              <a:ext uri="{FF2B5EF4-FFF2-40B4-BE49-F238E27FC236}">
                <a16:creationId xmlns:a16="http://schemas.microsoft.com/office/drawing/2014/main" id="{D32D86D5-42B9-494D-B278-A7996B40F1D2}"/>
              </a:ext>
            </a:extLst>
          </p:cNvPr>
          <p:cNvSpPr/>
          <p:nvPr/>
        </p:nvSpPr>
        <p:spPr>
          <a:xfrm>
            <a:off x="1297572" y="2572859"/>
            <a:ext cx="1335120"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b) strict</a:t>
            </a:r>
          </a:p>
        </p:txBody>
      </p:sp>
      <p:sp>
        <p:nvSpPr>
          <p:cNvPr id="17" name="Rectangle: Rounded Corners 16">
            <a:extLst>
              <a:ext uri="{FF2B5EF4-FFF2-40B4-BE49-F238E27FC236}">
                <a16:creationId xmlns:a16="http://schemas.microsoft.com/office/drawing/2014/main" id="{4AA40C4C-F06D-415C-8D2A-7FC99F10672A}"/>
              </a:ext>
            </a:extLst>
          </p:cNvPr>
          <p:cNvSpPr/>
          <p:nvPr/>
        </p:nvSpPr>
        <p:spPr>
          <a:xfrm>
            <a:off x="2671508" y="3043836"/>
            <a:ext cx="1836512"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c) important</a:t>
            </a:r>
          </a:p>
        </p:txBody>
      </p:sp>
      <p:sp>
        <p:nvSpPr>
          <p:cNvPr id="18" name="Rectangle: Rounded Corners 17">
            <a:extLst>
              <a:ext uri="{FF2B5EF4-FFF2-40B4-BE49-F238E27FC236}">
                <a16:creationId xmlns:a16="http://schemas.microsoft.com/office/drawing/2014/main" id="{3F39E808-985B-447D-8244-67525D3DBC3B}"/>
              </a:ext>
            </a:extLst>
          </p:cNvPr>
          <p:cNvSpPr/>
          <p:nvPr/>
        </p:nvSpPr>
        <p:spPr>
          <a:xfrm>
            <a:off x="337991" y="3940454"/>
            <a:ext cx="1303693"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d) open</a:t>
            </a:r>
          </a:p>
        </p:txBody>
      </p:sp>
      <p:sp>
        <p:nvSpPr>
          <p:cNvPr id="19" name="Rectangle: Rounded Corners 18">
            <a:extLst>
              <a:ext uri="{FF2B5EF4-FFF2-40B4-BE49-F238E27FC236}">
                <a16:creationId xmlns:a16="http://schemas.microsoft.com/office/drawing/2014/main" id="{C62738B8-B063-43E5-8E10-C707F0ADF8A9}"/>
              </a:ext>
            </a:extLst>
          </p:cNvPr>
          <p:cNvSpPr/>
          <p:nvPr/>
        </p:nvSpPr>
        <p:spPr>
          <a:xfrm>
            <a:off x="1960861" y="3940454"/>
            <a:ext cx="1836512"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e) </a:t>
            </a:r>
            <a:r>
              <a:rPr lang="fr-FR" sz="2000" b="1" dirty="0" err="1">
                <a:solidFill>
                  <a:srgbClr val="002060"/>
                </a:solidFill>
              </a:rPr>
              <a:t>interesting</a:t>
            </a:r>
            <a:endParaRPr lang="fr-FR" sz="2000" b="1" dirty="0">
              <a:solidFill>
                <a:srgbClr val="002060"/>
              </a:solidFill>
            </a:endParaRPr>
          </a:p>
        </p:txBody>
      </p:sp>
      <p:sp>
        <p:nvSpPr>
          <p:cNvPr id="20" name="Rectangle: Rounded Corners 19">
            <a:extLst>
              <a:ext uri="{FF2B5EF4-FFF2-40B4-BE49-F238E27FC236}">
                <a16:creationId xmlns:a16="http://schemas.microsoft.com/office/drawing/2014/main" id="{D92B7388-5479-4F52-8277-3758E78C7F19}"/>
              </a:ext>
            </a:extLst>
          </p:cNvPr>
          <p:cNvSpPr/>
          <p:nvPr/>
        </p:nvSpPr>
        <p:spPr>
          <a:xfrm>
            <a:off x="6449466" y="3436676"/>
            <a:ext cx="1704474"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f) intelligent</a:t>
            </a:r>
          </a:p>
        </p:txBody>
      </p:sp>
      <p:sp>
        <p:nvSpPr>
          <p:cNvPr id="21" name="Rectangle: Rounded Corners 20">
            <a:extLst>
              <a:ext uri="{FF2B5EF4-FFF2-40B4-BE49-F238E27FC236}">
                <a16:creationId xmlns:a16="http://schemas.microsoft.com/office/drawing/2014/main" id="{52D84B05-9966-405A-B887-CC7154F7210E}"/>
              </a:ext>
            </a:extLst>
          </p:cNvPr>
          <p:cNvSpPr/>
          <p:nvPr/>
        </p:nvSpPr>
        <p:spPr>
          <a:xfrm>
            <a:off x="8519962" y="3436676"/>
            <a:ext cx="1760790"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g) </a:t>
            </a:r>
            <a:r>
              <a:rPr lang="fr-FR" sz="2000" b="1" dirty="0" err="1">
                <a:solidFill>
                  <a:srgbClr val="002060"/>
                </a:solidFill>
              </a:rPr>
              <a:t>funny</a:t>
            </a:r>
            <a:endParaRPr lang="fr-FR" sz="2000" b="1" dirty="0">
              <a:solidFill>
                <a:srgbClr val="002060"/>
              </a:solidFill>
            </a:endParaRPr>
          </a:p>
        </p:txBody>
      </p:sp>
      <p:sp>
        <p:nvSpPr>
          <p:cNvPr id="22" name="Rectangle: Rounded Corners 21">
            <a:extLst>
              <a:ext uri="{FF2B5EF4-FFF2-40B4-BE49-F238E27FC236}">
                <a16:creationId xmlns:a16="http://schemas.microsoft.com/office/drawing/2014/main" id="{20BCA22A-4437-4AF7-8098-DE5BD8914DB7}"/>
              </a:ext>
            </a:extLst>
          </p:cNvPr>
          <p:cNvSpPr/>
          <p:nvPr/>
        </p:nvSpPr>
        <p:spPr>
          <a:xfrm>
            <a:off x="9738391" y="3910331"/>
            <a:ext cx="2134499"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h) </a:t>
            </a:r>
            <a:r>
              <a:rPr lang="fr-FR" sz="2000" b="1" dirty="0" err="1">
                <a:solidFill>
                  <a:srgbClr val="002060"/>
                </a:solidFill>
              </a:rPr>
              <a:t>thorough</a:t>
            </a:r>
            <a:r>
              <a:rPr lang="fr-FR" sz="2000" b="1" dirty="0">
                <a:solidFill>
                  <a:srgbClr val="002060"/>
                </a:solidFill>
              </a:rPr>
              <a:t>*</a:t>
            </a:r>
          </a:p>
        </p:txBody>
      </p:sp>
      <p:sp>
        <p:nvSpPr>
          <p:cNvPr id="27" name="Rectangle: Rounded Corners 26">
            <a:extLst>
              <a:ext uri="{FF2B5EF4-FFF2-40B4-BE49-F238E27FC236}">
                <a16:creationId xmlns:a16="http://schemas.microsoft.com/office/drawing/2014/main" id="{B93F5989-1A33-43EA-AEF8-5CA94EE7ED07}"/>
              </a:ext>
            </a:extLst>
          </p:cNvPr>
          <p:cNvSpPr/>
          <p:nvPr/>
        </p:nvSpPr>
        <p:spPr>
          <a:xfrm>
            <a:off x="6449466" y="5283856"/>
            <a:ext cx="2070496"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i) international</a:t>
            </a:r>
          </a:p>
        </p:txBody>
      </p:sp>
      <p:sp>
        <p:nvSpPr>
          <p:cNvPr id="28" name="Rectangle: Rounded Corners 27">
            <a:extLst>
              <a:ext uri="{FF2B5EF4-FFF2-40B4-BE49-F238E27FC236}">
                <a16:creationId xmlns:a16="http://schemas.microsoft.com/office/drawing/2014/main" id="{FC05B06F-9DC0-466D-9F0F-DE4AC3607C29}"/>
              </a:ext>
            </a:extLst>
          </p:cNvPr>
          <p:cNvSpPr/>
          <p:nvPr/>
        </p:nvSpPr>
        <p:spPr>
          <a:xfrm>
            <a:off x="9197102" y="5289736"/>
            <a:ext cx="1442425" cy="36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rgbClr val="002060"/>
                </a:solidFill>
              </a:rPr>
              <a:t>j) </a:t>
            </a:r>
            <a:r>
              <a:rPr lang="fr-FR" sz="2000" b="1" dirty="0" err="1">
                <a:solidFill>
                  <a:srgbClr val="002060"/>
                </a:solidFill>
              </a:rPr>
              <a:t>glad</a:t>
            </a:r>
            <a:endParaRPr lang="fr-FR" sz="2000" b="1" dirty="0">
              <a:solidFill>
                <a:srgbClr val="002060"/>
              </a:solidFill>
            </a:endParaRPr>
          </a:p>
        </p:txBody>
      </p:sp>
      <p:sp>
        <p:nvSpPr>
          <p:cNvPr id="3" name="TextBox 2">
            <a:extLst>
              <a:ext uri="{FF2B5EF4-FFF2-40B4-BE49-F238E27FC236}">
                <a16:creationId xmlns:a16="http://schemas.microsoft.com/office/drawing/2014/main" id="{702CA818-CDFF-4AA6-9A0B-5E06CA814DD5}"/>
              </a:ext>
            </a:extLst>
          </p:cNvPr>
          <p:cNvSpPr txBox="1"/>
          <p:nvPr/>
        </p:nvSpPr>
        <p:spPr>
          <a:xfrm>
            <a:off x="175020" y="1357382"/>
            <a:ext cx="11186020" cy="461665"/>
          </a:xfrm>
          <a:prstGeom prst="rect">
            <a:avLst/>
          </a:prstGeom>
          <a:noFill/>
        </p:spPr>
        <p:txBody>
          <a:bodyPr wrap="square" rtlCol="0">
            <a:spAutoFit/>
          </a:bodyPr>
          <a:lstStyle/>
          <a:p>
            <a:r>
              <a:rPr lang="fr-FR" sz="2400" dirty="0">
                <a:solidFill>
                  <a:srgbClr val="002060"/>
                </a:solidFill>
              </a:rPr>
              <a:t>Écris les adjectifs au masculin ou au féminin.</a:t>
            </a:r>
          </a:p>
        </p:txBody>
      </p:sp>
      <p:pic>
        <p:nvPicPr>
          <p:cNvPr id="43" name="Picture 42">
            <a:extLst>
              <a:ext uri="{FF2B5EF4-FFF2-40B4-BE49-F238E27FC236}">
                <a16:creationId xmlns:a16="http://schemas.microsoft.com/office/drawing/2014/main" id="{4222ACD1-865A-4B70-8010-0147CA17D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794" y="4420826"/>
            <a:ext cx="1313791" cy="1743458"/>
          </a:xfrm>
          <a:prstGeom prst="rect">
            <a:avLst/>
          </a:prstGeom>
        </p:spPr>
      </p:pic>
      <p:pic>
        <p:nvPicPr>
          <p:cNvPr id="23" name="Picture 22">
            <a:extLst>
              <a:ext uri="{FF2B5EF4-FFF2-40B4-BE49-F238E27FC236}">
                <a16:creationId xmlns:a16="http://schemas.microsoft.com/office/drawing/2014/main" id="{57C86187-1586-49F6-9769-565525B66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87" y="1422843"/>
            <a:ext cx="1328307" cy="1644706"/>
          </a:xfrm>
          <a:prstGeom prst="rect">
            <a:avLst/>
          </a:prstGeom>
        </p:spPr>
      </p:pic>
      <p:sp>
        <p:nvSpPr>
          <p:cNvPr id="24" name="Rounded Rectangle 46">
            <a:extLst>
              <a:ext uri="{FF2B5EF4-FFF2-40B4-BE49-F238E27FC236}">
                <a16:creationId xmlns:a16="http://schemas.microsoft.com/office/drawing/2014/main" id="{243580FE-2AA1-4A77-96DE-9C98D33A891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2CEF9C80-7F80-4708-B585-5D9078B81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660" y="1168066"/>
            <a:ext cx="1500166" cy="1500166"/>
          </a:xfrm>
          <a:prstGeom prst="rect">
            <a:avLst/>
          </a:prstGeom>
        </p:spPr>
      </p:pic>
      <p:pic>
        <p:nvPicPr>
          <p:cNvPr id="26" name="Picture 25">
            <a:extLst>
              <a:ext uri="{FF2B5EF4-FFF2-40B4-BE49-F238E27FC236}">
                <a16:creationId xmlns:a16="http://schemas.microsoft.com/office/drawing/2014/main" id="{DE66B862-3A8B-4D1F-B571-3B61B8E84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6361" y="1394313"/>
            <a:ext cx="1255913" cy="1255913"/>
          </a:xfrm>
          <a:prstGeom prst="rect">
            <a:avLst/>
          </a:prstGeom>
        </p:spPr>
      </p:pic>
      <p:sp>
        <p:nvSpPr>
          <p:cNvPr id="29" name="Speech Bubble: Rectangle with Corners Rounded 28">
            <a:extLst>
              <a:ext uri="{FF2B5EF4-FFF2-40B4-BE49-F238E27FC236}">
                <a16:creationId xmlns:a16="http://schemas.microsoft.com/office/drawing/2014/main" id="{285E00B4-E0C0-479E-B112-8DD6EF61F5ED}"/>
              </a:ext>
            </a:extLst>
          </p:cNvPr>
          <p:cNvSpPr/>
          <p:nvPr/>
        </p:nvSpPr>
        <p:spPr>
          <a:xfrm>
            <a:off x="6516061" y="256616"/>
            <a:ext cx="3963579" cy="714353"/>
          </a:xfrm>
          <a:prstGeom prst="wedgeRoundRectCallout">
            <a:avLst>
              <a:gd name="adj1" fmla="val -48286"/>
              <a:gd name="adj2" fmla="val 15264"/>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*genre </a:t>
            </a:r>
            <a:r>
              <a:rPr lang="fr-FR" sz="2000" dirty="0">
                <a:solidFill>
                  <a:schemeClr val="bg1"/>
                </a:solidFill>
              </a:rPr>
              <a:t>= </a:t>
            </a:r>
            <a:r>
              <a:rPr lang="fr-FR" sz="2000" dirty="0" err="1">
                <a:solidFill>
                  <a:schemeClr val="bg1"/>
                </a:solidFill>
              </a:rPr>
              <a:t>gender</a:t>
            </a:r>
            <a:endParaRPr lang="fr-FR" sz="2000" dirty="0">
              <a:solidFill>
                <a:schemeClr val="bg1"/>
              </a:solidFill>
            </a:endParaRPr>
          </a:p>
          <a:p>
            <a:pPr algn="ctr"/>
            <a:r>
              <a:rPr lang="fr-FR" sz="2000" b="1" dirty="0">
                <a:solidFill>
                  <a:schemeClr val="bg1"/>
                </a:solidFill>
              </a:rPr>
              <a:t>*soigneux </a:t>
            </a:r>
            <a:r>
              <a:rPr lang="fr-FR" sz="2000" dirty="0">
                <a:solidFill>
                  <a:schemeClr val="bg1"/>
                </a:solidFill>
              </a:rPr>
              <a:t>= </a:t>
            </a:r>
            <a:r>
              <a:rPr lang="fr-FR" sz="2000" dirty="0" err="1">
                <a:solidFill>
                  <a:schemeClr val="bg1"/>
                </a:solidFill>
              </a:rPr>
              <a:t>thorough</a:t>
            </a:r>
            <a:r>
              <a:rPr lang="fr-FR" sz="2000" dirty="0">
                <a:solidFill>
                  <a:schemeClr val="bg1"/>
                </a:solidFill>
              </a:rPr>
              <a:t>, </a:t>
            </a:r>
            <a:r>
              <a:rPr lang="fr-FR" sz="2000" dirty="0" err="1">
                <a:solidFill>
                  <a:schemeClr val="bg1"/>
                </a:solidFill>
              </a:rPr>
              <a:t>careful</a:t>
            </a:r>
            <a:endParaRPr lang="fr-FR" sz="2000" b="1" dirty="0">
              <a:solidFill>
                <a:schemeClr val="bg1"/>
              </a:solidFill>
            </a:endParaRPr>
          </a:p>
        </p:txBody>
      </p:sp>
    </p:spTree>
    <p:extLst>
      <p:ext uri="{BB962C8B-B14F-4D97-AF65-F5344CB8AC3E}">
        <p14:creationId xmlns:p14="http://schemas.microsoft.com/office/powerpoint/2010/main" val="15395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Deux </a:t>
            </a:r>
            <a:r>
              <a:rPr lang="en-GB" sz="3600" b="1" dirty="0" err="1">
                <a:solidFill>
                  <a:schemeClr val="bg1"/>
                </a:solidFill>
              </a:rPr>
              <a:t>musiciens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592A512-A512-4583-AE26-D8591E984BFB}"/>
              </a:ext>
            </a:extLst>
          </p:cNvPr>
          <p:cNvSpPr txBox="1"/>
          <p:nvPr/>
        </p:nvSpPr>
        <p:spPr>
          <a:xfrm>
            <a:off x="160421" y="1351508"/>
            <a:ext cx="11749499" cy="4493538"/>
          </a:xfrm>
          <a:prstGeom prst="rect">
            <a:avLst/>
          </a:prstGeom>
          <a:noFill/>
        </p:spPr>
        <p:txBody>
          <a:bodyPr wrap="square" rtlCol="0">
            <a:spAutoFit/>
          </a:bodyPr>
          <a:lstStyle/>
          <a:p>
            <a:pPr algn="l"/>
            <a:r>
              <a:rPr lang="fr-FR" sz="2400" dirty="0">
                <a:solidFill>
                  <a:srgbClr val="002060"/>
                </a:solidFill>
              </a:rPr>
              <a:t>Traduis ces phrases en français.</a:t>
            </a:r>
          </a:p>
          <a:p>
            <a:pPr algn="l"/>
            <a:endParaRPr lang="fr-FR" sz="2400" dirty="0">
              <a:solidFill>
                <a:srgbClr val="002060"/>
              </a:solidFill>
            </a:endParaRPr>
          </a:p>
          <a:p>
            <a:pPr marL="457200" indent="-457200" algn="l">
              <a:buAutoNum type="arabicParenR"/>
            </a:pPr>
            <a:r>
              <a:rPr lang="fr-FR" sz="2400" dirty="0">
                <a:solidFill>
                  <a:srgbClr val="002060"/>
                </a:solidFill>
              </a:rPr>
              <a:t>Christine and the Queens </a:t>
            </a:r>
            <a:r>
              <a:rPr lang="fr-FR" sz="2400" dirty="0" err="1">
                <a:solidFill>
                  <a:srgbClr val="002060"/>
                </a:solidFill>
              </a:rPr>
              <a:t>is</a:t>
            </a:r>
            <a:r>
              <a:rPr lang="fr-FR" sz="2400" dirty="0">
                <a:solidFill>
                  <a:srgbClr val="002060"/>
                </a:solidFill>
              </a:rPr>
              <a:t> strict and Stromae </a:t>
            </a:r>
            <a:r>
              <a:rPr lang="fr-FR" sz="2400" dirty="0" err="1">
                <a:solidFill>
                  <a:srgbClr val="002060"/>
                </a:solidFill>
              </a:rPr>
              <a:t>is</a:t>
            </a:r>
            <a:r>
              <a:rPr lang="fr-FR" sz="2400" dirty="0">
                <a:solidFill>
                  <a:srgbClr val="002060"/>
                </a:solidFill>
              </a:rPr>
              <a:t> </a:t>
            </a:r>
            <a:r>
              <a:rPr lang="fr-FR" sz="2400" dirty="0" err="1">
                <a:solidFill>
                  <a:srgbClr val="002060"/>
                </a:solidFill>
              </a:rPr>
              <a:t>hardworking</a:t>
            </a:r>
            <a:r>
              <a:rPr lang="fr-FR" sz="2400" dirty="0">
                <a:solidFill>
                  <a:srgbClr val="002060"/>
                </a:solidFill>
              </a:rPr>
              <a:t>.</a:t>
            </a:r>
          </a:p>
          <a:p>
            <a:pPr marL="457200" indent="-457200" algn="l">
              <a:buAutoNum type="arabicParenR"/>
            </a:pPr>
            <a:r>
              <a:rPr lang="fr-FR" sz="2400" dirty="0">
                <a:solidFill>
                  <a:srgbClr val="002060"/>
                </a:solidFill>
              </a:rPr>
              <a:t>He </a:t>
            </a:r>
            <a:r>
              <a:rPr lang="fr-FR" sz="2400" dirty="0" err="1">
                <a:solidFill>
                  <a:srgbClr val="002060"/>
                </a:solidFill>
              </a:rPr>
              <a:t>is</a:t>
            </a:r>
            <a:r>
              <a:rPr lang="fr-FR" sz="2400" dirty="0">
                <a:solidFill>
                  <a:srgbClr val="002060"/>
                </a:solidFill>
              </a:rPr>
              <a:t> intelligent and </a:t>
            </a:r>
            <a:r>
              <a:rPr lang="fr-FR" sz="2400" dirty="0" err="1">
                <a:solidFill>
                  <a:srgbClr val="002060"/>
                </a:solidFill>
              </a:rPr>
              <a:t>she</a:t>
            </a:r>
            <a:r>
              <a:rPr lang="fr-FR" sz="2400" dirty="0">
                <a:solidFill>
                  <a:srgbClr val="002060"/>
                </a:solidFill>
              </a:rPr>
              <a:t> </a:t>
            </a:r>
            <a:r>
              <a:rPr lang="fr-FR" sz="2400" dirty="0" err="1">
                <a:solidFill>
                  <a:srgbClr val="002060"/>
                </a:solidFill>
              </a:rPr>
              <a:t>is</a:t>
            </a:r>
            <a:r>
              <a:rPr lang="fr-FR" sz="2400" dirty="0">
                <a:solidFill>
                  <a:srgbClr val="002060"/>
                </a:solidFill>
              </a:rPr>
              <a:t> intelligent.</a:t>
            </a:r>
          </a:p>
          <a:p>
            <a:pPr marL="457200" indent="-457200" algn="l">
              <a:buAutoNum type="arabicParenR"/>
            </a:pPr>
            <a:r>
              <a:rPr lang="fr-FR" sz="2400" dirty="0">
                <a:solidFill>
                  <a:srgbClr val="002060"/>
                </a:solidFill>
              </a:rPr>
              <a:t>He </a:t>
            </a:r>
            <a:r>
              <a:rPr lang="fr-FR" sz="2400" dirty="0" err="1">
                <a:solidFill>
                  <a:srgbClr val="002060"/>
                </a:solidFill>
              </a:rPr>
              <a:t>is</a:t>
            </a:r>
            <a:r>
              <a:rPr lang="fr-FR" sz="2400" dirty="0">
                <a:solidFill>
                  <a:srgbClr val="002060"/>
                </a:solidFill>
              </a:rPr>
              <a:t> a good rapper and </a:t>
            </a:r>
            <a:r>
              <a:rPr lang="fr-FR" sz="2400" dirty="0" err="1">
                <a:solidFill>
                  <a:srgbClr val="002060"/>
                </a:solidFill>
              </a:rPr>
              <a:t>she</a:t>
            </a:r>
            <a:r>
              <a:rPr lang="fr-FR" sz="2400" dirty="0">
                <a:solidFill>
                  <a:srgbClr val="002060"/>
                </a:solidFill>
              </a:rPr>
              <a:t> </a:t>
            </a:r>
            <a:r>
              <a:rPr lang="fr-FR" sz="2400" dirty="0" err="1">
                <a:solidFill>
                  <a:srgbClr val="002060"/>
                </a:solidFill>
              </a:rPr>
              <a:t>is</a:t>
            </a:r>
            <a:r>
              <a:rPr lang="fr-FR" sz="2400" dirty="0">
                <a:solidFill>
                  <a:srgbClr val="002060"/>
                </a:solidFill>
              </a:rPr>
              <a:t> a good singer.</a:t>
            </a:r>
          </a:p>
          <a:p>
            <a:pPr marL="457200" indent="-457200" algn="l">
              <a:buAutoNum type="arabicParenR"/>
            </a:pPr>
            <a:r>
              <a:rPr lang="fr-FR" sz="2400" dirty="0">
                <a:solidFill>
                  <a:srgbClr val="002060"/>
                </a:solidFill>
              </a:rPr>
              <a:t>He </a:t>
            </a:r>
            <a:r>
              <a:rPr lang="fr-FR" sz="2400" dirty="0" err="1">
                <a:solidFill>
                  <a:srgbClr val="002060"/>
                </a:solidFill>
              </a:rPr>
              <a:t>is</a:t>
            </a:r>
            <a:r>
              <a:rPr lang="fr-FR" sz="2400" dirty="0">
                <a:solidFill>
                  <a:srgbClr val="002060"/>
                </a:solidFill>
              </a:rPr>
              <a:t> important in the world of </a:t>
            </a:r>
            <a:r>
              <a:rPr lang="fr-FR" sz="2400" dirty="0" err="1">
                <a:solidFill>
                  <a:srgbClr val="002060"/>
                </a:solidFill>
              </a:rPr>
              <a:t>clothes</a:t>
            </a:r>
            <a:r>
              <a:rPr lang="fr-FR" sz="2400" dirty="0">
                <a:solidFill>
                  <a:srgbClr val="002060"/>
                </a:solidFill>
              </a:rPr>
              <a:t> and </a:t>
            </a:r>
            <a:r>
              <a:rPr lang="fr-FR" sz="2400" dirty="0" err="1">
                <a:solidFill>
                  <a:srgbClr val="002060"/>
                </a:solidFill>
              </a:rPr>
              <a:t>she</a:t>
            </a:r>
            <a:r>
              <a:rPr lang="fr-FR" sz="2400" dirty="0">
                <a:solidFill>
                  <a:srgbClr val="002060"/>
                </a:solidFill>
              </a:rPr>
              <a:t> </a:t>
            </a:r>
            <a:r>
              <a:rPr lang="fr-FR" sz="2400" dirty="0" err="1">
                <a:solidFill>
                  <a:srgbClr val="002060"/>
                </a:solidFill>
              </a:rPr>
              <a:t>is</a:t>
            </a:r>
            <a:r>
              <a:rPr lang="fr-FR" sz="2400" dirty="0">
                <a:solidFill>
                  <a:srgbClr val="002060"/>
                </a:solidFill>
              </a:rPr>
              <a:t> important in the LGBT </a:t>
            </a:r>
            <a:r>
              <a:rPr lang="fr-FR" sz="2400" dirty="0" err="1">
                <a:solidFill>
                  <a:srgbClr val="002060"/>
                </a:solidFill>
              </a:rPr>
              <a:t>community</a:t>
            </a:r>
            <a:r>
              <a:rPr lang="fr-FR" sz="2400" dirty="0">
                <a:solidFill>
                  <a:srgbClr val="002060"/>
                </a:solidFill>
              </a:rPr>
              <a:t>.</a:t>
            </a:r>
          </a:p>
          <a:p>
            <a:pPr algn="l"/>
            <a:endParaRPr lang="fr-FR" sz="2400" dirty="0">
              <a:solidFill>
                <a:srgbClr val="002060"/>
              </a:solidFill>
            </a:endParaRPr>
          </a:p>
          <a:p>
            <a:pPr algn="l"/>
            <a:r>
              <a:rPr lang="fr-FR" sz="2400" dirty="0">
                <a:solidFill>
                  <a:srgbClr val="002060"/>
                </a:solidFill>
              </a:rPr>
              <a:t>Write sentences to compare:</a:t>
            </a:r>
          </a:p>
          <a:p>
            <a:pPr algn="l"/>
            <a:r>
              <a:rPr lang="fr-FR" sz="2400" dirty="0">
                <a:solidFill>
                  <a:srgbClr val="002060"/>
                </a:solidFill>
              </a:rPr>
              <a:t>5)   </a:t>
            </a:r>
            <a:r>
              <a:rPr lang="fr-FR" sz="2400" dirty="0" err="1">
                <a:solidFill>
                  <a:srgbClr val="002060"/>
                </a:solidFill>
              </a:rPr>
              <a:t>Their</a:t>
            </a:r>
            <a:r>
              <a:rPr lang="fr-FR" sz="2400" dirty="0">
                <a:solidFill>
                  <a:srgbClr val="002060"/>
                </a:solidFill>
              </a:rPr>
              <a:t> </a:t>
            </a:r>
            <a:r>
              <a:rPr lang="fr-FR" sz="2400" dirty="0" err="1">
                <a:solidFill>
                  <a:srgbClr val="002060"/>
                </a:solidFill>
              </a:rPr>
              <a:t>nationalities</a:t>
            </a:r>
            <a:endParaRPr lang="fr-FR" sz="2400" dirty="0">
              <a:solidFill>
                <a:srgbClr val="002060"/>
              </a:solidFill>
            </a:endParaRPr>
          </a:p>
          <a:p>
            <a:pPr algn="l"/>
            <a:r>
              <a:rPr lang="fr-FR" sz="2400" dirty="0">
                <a:solidFill>
                  <a:srgbClr val="002060"/>
                </a:solidFill>
              </a:rPr>
              <a:t>6)   </a:t>
            </a:r>
            <a:r>
              <a:rPr lang="fr-FR" sz="2400" dirty="0" err="1">
                <a:solidFill>
                  <a:srgbClr val="002060"/>
                </a:solidFill>
              </a:rPr>
              <a:t>Their</a:t>
            </a:r>
            <a:r>
              <a:rPr lang="fr-FR" sz="2400" dirty="0">
                <a:solidFill>
                  <a:srgbClr val="002060"/>
                </a:solidFill>
              </a:rPr>
              <a:t> </a:t>
            </a:r>
            <a:r>
              <a:rPr lang="fr-FR" sz="2400" dirty="0" err="1">
                <a:solidFill>
                  <a:srgbClr val="002060"/>
                </a:solidFill>
              </a:rPr>
              <a:t>heights</a:t>
            </a:r>
            <a:endParaRPr lang="fr-FR" sz="2400" dirty="0">
              <a:solidFill>
                <a:srgbClr val="002060"/>
              </a:solidFill>
            </a:endParaRPr>
          </a:p>
          <a:p>
            <a:pPr algn="l"/>
            <a:endParaRPr lang="fr-FR" sz="2200" dirty="0">
              <a:solidFill>
                <a:srgbClr val="002060"/>
              </a:solidFill>
            </a:endParaRPr>
          </a:p>
        </p:txBody>
      </p:sp>
      <p:pic>
        <p:nvPicPr>
          <p:cNvPr id="11" name="Picture 10">
            <a:extLst>
              <a:ext uri="{FF2B5EF4-FFF2-40B4-BE49-F238E27FC236}">
                <a16:creationId xmlns:a16="http://schemas.microsoft.com/office/drawing/2014/main" id="{8143A997-941B-47B9-9859-B68AA599B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437" y="3939787"/>
            <a:ext cx="1561484" cy="2072158"/>
          </a:xfrm>
          <a:prstGeom prst="rect">
            <a:avLst/>
          </a:prstGeom>
        </p:spPr>
      </p:pic>
      <p:pic>
        <p:nvPicPr>
          <p:cNvPr id="12" name="Picture 11">
            <a:extLst>
              <a:ext uri="{FF2B5EF4-FFF2-40B4-BE49-F238E27FC236}">
                <a16:creationId xmlns:a16="http://schemas.microsoft.com/office/drawing/2014/main" id="{4EBD7639-16FA-46D8-9C39-8E275715C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392" y="3939787"/>
            <a:ext cx="1673528" cy="2072158"/>
          </a:xfrm>
          <a:prstGeom prst="rect">
            <a:avLst/>
          </a:prstGeom>
        </p:spPr>
      </p:pic>
      <p:sp>
        <p:nvSpPr>
          <p:cNvPr id="9" name="Speech Bubble: Rectangle with Corners Rounded 8">
            <a:extLst>
              <a:ext uri="{FF2B5EF4-FFF2-40B4-BE49-F238E27FC236}">
                <a16:creationId xmlns:a16="http://schemas.microsoft.com/office/drawing/2014/main" id="{E627B9C0-10B9-4905-92BA-459AC2D19F18}"/>
              </a:ext>
            </a:extLst>
          </p:cNvPr>
          <p:cNvSpPr/>
          <p:nvPr/>
        </p:nvSpPr>
        <p:spPr>
          <a:xfrm>
            <a:off x="6496591" y="249870"/>
            <a:ext cx="3946819" cy="1578930"/>
          </a:xfrm>
          <a:prstGeom prst="wedgeRoundRectCallout">
            <a:avLst>
              <a:gd name="adj1" fmla="val -27158"/>
              <a:gd name="adj2" fmla="val 6453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 </a:t>
            </a:r>
            <a:br>
              <a:rPr lang="en-GB" sz="2000" b="1" dirty="0"/>
            </a:br>
            <a:r>
              <a:rPr lang="en-GB" sz="2000" dirty="0"/>
              <a:t>The name Christine and the Queens refers to </a:t>
            </a:r>
            <a:r>
              <a:rPr lang="en-GB" sz="2000" b="1" dirty="0"/>
              <a:t>one person</a:t>
            </a:r>
            <a:r>
              <a:rPr lang="en-GB" sz="2000" dirty="0"/>
              <a:t>, and so needs the </a:t>
            </a:r>
            <a:r>
              <a:rPr lang="en-GB" sz="2000" b="1" dirty="0"/>
              <a:t>il/</a:t>
            </a:r>
            <a:r>
              <a:rPr lang="en-GB" sz="2000" b="1" dirty="0" err="1"/>
              <a:t>elle</a:t>
            </a:r>
            <a:r>
              <a:rPr lang="en-GB" sz="2000" b="1" dirty="0"/>
              <a:t> </a:t>
            </a:r>
            <a:r>
              <a:rPr lang="en-GB" sz="2000" dirty="0"/>
              <a:t>form.</a:t>
            </a:r>
            <a:endParaRPr lang="en-GB" sz="2000" i="1" dirty="0"/>
          </a:p>
        </p:txBody>
      </p:sp>
    </p:spTree>
    <p:extLst>
      <p:ext uri="{BB962C8B-B14F-4D97-AF65-F5344CB8AC3E}">
        <p14:creationId xmlns:p14="http://schemas.microsoft.com/office/powerpoint/2010/main" val="2245408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592A512-A512-4583-AE26-D8591E984BFB}"/>
              </a:ext>
            </a:extLst>
          </p:cNvPr>
          <p:cNvSpPr txBox="1"/>
          <p:nvPr/>
        </p:nvSpPr>
        <p:spPr>
          <a:xfrm>
            <a:off x="160421" y="1314321"/>
            <a:ext cx="11749499" cy="4862870"/>
          </a:xfrm>
          <a:prstGeom prst="rect">
            <a:avLst/>
          </a:prstGeom>
          <a:noFill/>
        </p:spPr>
        <p:txBody>
          <a:bodyPr wrap="square" rtlCol="0">
            <a:spAutoFit/>
          </a:bodyPr>
          <a:lstStyle/>
          <a:p>
            <a:pPr algn="l"/>
            <a:r>
              <a:rPr lang="fr-FR" sz="2400" dirty="0" err="1">
                <a:solidFill>
                  <a:srgbClr val="002060"/>
                </a:solidFill>
              </a:rPr>
              <a:t>Suggested</a:t>
            </a:r>
            <a:r>
              <a:rPr lang="fr-FR" sz="2400" dirty="0">
                <a:solidFill>
                  <a:srgbClr val="002060"/>
                </a:solidFill>
              </a:rPr>
              <a:t> translations:</a:t>
            </a:r>
          </a:p>
          <a:p>
            <a:pPr algn="l"/>
            <a:r>
              <a:rPr lang="fr-FR" sz="2400" dirty="0">
                <a:solidFill>
                  <a:srgbClr val="002060"/>
                </a:solidFill>
              </a:rPr>
              <a:t>	</a:t>
            </a:r>
          </a:p>
          <a:p>
            <a:pPr marL="457200" indent="-457200" algn="l">
              <a:buAutoNum type="arabicParenR"/>
            </a:pPr>
            <a:r>
              <a:rPr lang="fr-FR" sz="2400" dirty="0">
                <a:solidFill>
                  <a:srgbClr val="002060"/>
                </a:solidFill>
              </a:rPr>
              <a:t>Christine and the Queens est stricte et Stromae est travailleur.</a:t>
            </a:r>
          </a:p>
          <a:p>
            <a:pPr marL="457200" indent="-457200" algn="l">
              <a:buAutoNum type="arabicParenR"/>
            </a:pPr>
            <a:r>
              <a:rPr lang="fr-FR" sz="2400" dirty="0">
                <a:solidFill>
                  <a:srgbClr val="002060"/>
                </a:solidFill>
              </a:rPr>
              <a:t>Il est intelligent et elle est intelligente.</a:t>
            </a:r>
          </a:p>
          <a:p>
            <a:pPr marL="457200" indent="-457200" algn="l">
              <a:buAutoNum type="arabicParenR"/>
            </a:pPr>
            <a:r>
              <a:rPr lang="fr-FR" sz="2400" dirty="0">
                <a:solidFill>
                  <a:srgbClr val="002060"/>
                </a:solidFill>
              </a:rPr>
              <a:t>C’est un bon rappeur et c’est une bonne chanteuse.</a:t>
            </a:r>
          </a:p>
          <a:p>
            <a:pPr marL="457200" indent="-457200" algn="l">
              <a:buAutoNum type="arabicParenR"/>
            </a:pPr>
            <a:r>
              <a:rPr lang="fr-FR" sz="2400" dirty="0">
                <a:solidFill>
                  <a:srgbClr val="002060"/>
                </a:solidFill>
              </a:rPr>
              <a:t>Il est important dans le monde des v</a:t>
            </a:r>
            <a:r>
              <a:rPr lang="fr-FR" sz="2400" dirty="0">
                <a:solidFill>
                  <a:srgbClr val="002060"/>
                </a:solidFill>
                <a:latin typeface="Century Gothic" panose="020B0502020202020204" pitchFamily="34" charset="0"/>
              </a:rPr>
              <a:t>êtements et elle est importante dans la communauté LGBT.</a:t>
            </a:r>
          </a:p>
          <a:p>
            <a:pPr marL="457200" indent="-457200" algn="l">
              <a:buAutoNum type="arabicParenR"/>
            </a:pPr>
            <a:endParaRPr lang="fr-FR" sz="2400" dirty="0">
              <a:solidFill>
                <a:srgbClr val="002060"/>
              </a:solidFill>
              <a:latin typeface="Century Gothic" panose="020B0502020202020204" pitchFamily="34" charset="0"/>
            </a:endParaRPr>
          </a:p>
          <a:p>
            <a:pPr algn="l"/>
            <a:r>
              <a:rPr lang="fr-FR" sz="2400" dirty="0" err="1">
                <a:solidFill>
                  <a:srgbClr val="002060"/>
                </a:solidFill>
                <a:latin typeface="Century Gothic" panose="020B0502020202020204" pitchFamily="34" charset="0"/>
              </a:rPr>
              <a:t>Suggested</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answers</a:t>
            </a:r>
            <a:r>
              <a:rPr lang="fr-FR" sz="2400" dirty="0">
                <a:solidFill>
                  <a:srgbClr val="002060"/>
                </a:solidFill>
                <a:latin typeface="Century Gothic" panose="020B0502020202020204" pitchFamily="34" charset="0"/>
              </a:rPr>
              <a:t>:</a:t>
            </a:r>
            <a:endParaRPr lang="fr-FR" sz="2400" dirty="0">
              <a:solidFill>
                <a:srgbClr val="002060"/>
              </a:solidFill>
            </a:endParaRPr>
          </a:p>
          <a:p>
            <a:pPr algn="l"/>
            <a:endParaRPr lang="fr-FR" sz="2400" dirty="0">
              <a:solidFill>
                <a:srgbClr val="002060"/>
              </a:solidFill>
            </a:endParaRPr>
          </a:p>
          <a:p>
            <a:pPr algn="l"/>
            <a:r>
              <a:rPr lang="fr-FR" sz="2400" dirty="0">
                <a:solidFill>
                  <a:srgbClr val="002060"/>
                </a:solidFill>
              </a:rPr>
              <a:t>5)   Il est belge et elle est fran</a:t>
            </a:r>
            <a:r>
              <a:rPr lang="fr-FR" sz="2400" dirty="0">
                <a:solidFill>
                  <a:srgbClr val="002060"/>
                </a:solidFill>
                <a:latin typeface="Century Gothic" panose="020B0502020202020204" pitchFamily="34" charset="0"/>
              </a:rPr>
              <a:t>çaise.</a:t>
            </a:r>
            <a:endParaRPr lang="fr-FR" sz="2400" dirty="0">
              <a:solidFill>
                <a:srgbClr val="002060"/>
              </a:solidFill>
            </a:endParaRPr>
          </a:p>
          <a:p>
            <a:pPr algn="l"/>
            <a:r>
              <a:rPr lang="fr-FR" sz="2400" dirty="0">
                <a:solidFill>
                  <a:srgbClr val="002060"/>
                </a:solidFill>
              </a:rPr>
              <a:t>6)   Elle est tr</a:t>
            </a:r>
            <a:r>
              <a:rPr lang="fr-FR" sz="2400" dirty="0">
                <a:solidFill>
                  <a:srgbClr val="002060"/>
                </a:solidFill>
                <a:latin typeface="Century Gothic" panose="020B0502020202020204" pitchFamily="34" charset="0"/>
              </a:rPr>
              <a:t>ès </a:t>
            </a:r>
            <a:r>
              <a:rPr lang="fr-FR" sz="2400" dirty="0">
                <a:solidFill>
                  <a:srgbClr val="002060"/>
                </a:solidFill>
              </a:rPr>
              <a:t>petite mais il est tr</a:t>
            </a:r>
            <a:r>
              <a:rPr lang="fr-FR" sz="2400" dirty="0">
                <a:solidFill>
                  <a:srgbClr val="002060"/>
                </a:solidFill>
                <a:latin typeface="Century Gothic" panose="020B0502020202020204" pitchFamily="34" charset="0"/>
              </a:rPr>
              <a:t>ès </a:t>
            </a:r>
            <a:r>
              <a:rPr lang="fr-FR" sz="2400" dirty="0">
                <a:solidFill>
                  <a:srgbClr val="002060"/>
                </a:solidFill>
              </a:rPr>
              <a:t>grand.</a:t>
            </a:r>
          </a:p>
          <a:p>
            <a:pPr algn="l"/>
            <a:endParaRPr lang="fr-FR" sz="2200" dirty="0">
              <a:solidFill>
                <a:srgbClr val="002060"/>
              </a:solidFill>
            </a:endParaRPr>
          </a:p>
        </p:txBody>
      </p:sp>
      <p:pic>
        <p:nvPicPr>
          <p:cNvPr id="9" name="Picture 8">
            <a:extLst>
              <a:ext uri="{FF2B5EF4-FFF2-40B4-BE49-F238E27FC236}">
                <a16:creationId xmlns:a16="http://schemas.microsoft.com/office/drawing/2014/main" id="{6C4453E9-2595-4C90-B741-2CB876602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437" y="3939787"/>
            <a:ext cx="1561484" cy="2072158"/>
          </a:xfrm>
          <a:prstGeom prst="rect">
            <a:avLst/>
          </a:prstGeom>
        </p:spPr>
      </p:pic>
      <p:pic>
        <p:nvPicPr>
          <p:cNvPr id="10" name="Picture 9">
            <a:extLst>
              <a:ext uri="{FF2B5EF4-FFF2-40B4-BE49-F238E27FC236}">
                <a16:creationId xmlns:a16="http://schemas.microsoft.com/office/drawing/2014/main" id="{036EB1C6-6086-4B7C-B1B4-AEF60AF70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392" y="3939787"/>
            <a:ext cx="1673528" cy="2072158"/>
          </a:xfrm>
          <a:prstGeom prst="rect">
            <a:avLst/>
          </a:prstGeom>
        </p:spPr>
      </p:pic>
      <p:sp>
        <p:nvSpPr>
          <p:cNvPr id="11" name="Speech Bubble: Rectangle with Corners Rounded 10">
            <a:extLst>
              <a:ext uri="{FF2B5EF4-FFF2-40B4-BE49-F238E27FC236}">
                <a16:creationId xmlns:a16="http://schemas.microsoft.com/office/drawing/2014/main" id="{591EDD18-1E19-40FA-A169-47DA0AB6B163}"/>
              </a:ext>
            </a:extLst>
          </p:cNvPr>
          <p:cNvSpPr/>
          <p:nvPr/>
        </p:nvSpPr>
        <p:spPr>
          <a:xfrm>
            <a:off x="6496591" y="249870"/>
            <a:ext cx="3946819" cy="1578930"/>
          </a:xfrm>
          <a:prstGeom prst="wedgeRoundRectCallout">
            <a:avLst>
              <a:gd name="adj1" fmla="val -27158"/>
              <a:gd name="adj2" fmla="val 6453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 </a:t>
            </a:r>
            <a:br>
              <a:rPr lang="en-GB" sz="2000" b="1" dirty="0"/>
            </a:br>
            <a:r>
              <a:rPr lang="en-GB" sz="2000" dirty="0"/>
              <a:t>The name Christine and the Queens refers to </a:t>
            </a:r>
            <a:r>
              <a:rPr lang="en-GB" sz="2000" b="1" dirty="0"/>
              <a:t>one person</a:t>
            </a:r>
            <a:r>
              <a:rPr lang="en-GB" sz="2000" dirty="0"/>
              <a:t>, and so needs the </a:t>
            </a:r>
            <a:r>
              <a:rPr lang="en-GB" sz="2000" b="1" dirty="0"/>
              <a:t>il/</a:t>
            </a:r>
            <a:r>
              <a:rPr lang="en-GB" sz="2000" b="1" dirty="0" err="1"/>
              <a:t>elle</a:t>
            </a:r>
            <a:r>
              <a:rPr lang="en-GB" sz="2000" b="1" dirty="0"/>
              <a:t> </a:t>
            </a:r>
            <a:r>
              <a:rPr lang="en-GB" sz="2000" dirty="0"/>
              <a:t>form.</a:t>
            </a:r>
            <a:endParaRPr lang="en-GB" sz="2000" i="1" dirty="0"/>
          </a:p>
        </p:txBody>
      </p:sp>
    </p:spTree>
    <p:extLst>
      <p:ext uri="{BB962C8B-B14F-4D97-AF65-F5344CB8AC3E}">
        <p14:creationId xmlns:p14="http://schemas.microsoft.com/office/powerpoint/2010/main" val="33870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31529"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quel</a:t>
            </a:r>
            <a:r>
              <a:rPr lang="en-GB" sz="2800" b="1" dirty="0">
                <a:solidFill>
                  <a:schemeClr val="bg1"/>
                </a:solidFill>
              </a:rPr>
              <a:t>(le) </a:t>
            </a:r>
            <a:r>
              <a:rPr lang="en-GB" sz="2800" b="1" dirty="0" err="1">
                <a:solidFill>
                  <a:schemeClr val="bg1"/>
                </a:solidFill>
              </a:rPr>
              <a:t>professeur</a:t>
            </a:r>
            <a:r>
              <a:rPr lang="en-GB" sz="2800" b="1" dirty="0">
                <a:solidFill>
                  <a:schemeClr val="bg1"/>
                </a:solidFill>
              </a:rPr>
              <a:t>(e) ?</a:t>
            </a:r>
          </a:p>
        </p:txBody>
      </p:sp>
      <p:sp>
        <p:nvSpPr>
          <p:cNvPr id="2" name="TextBox 1">
            <a:extLst>
              <a:ext uri="{FF2B5EF4-FFF2-40B4-BE49-F238E27FC236}">
                <a16:creationId xmlns:a16="http://schemas.microsoft.com/office/drawing/2014/main" id="{D592A512-A512-4583-AE26-D8591E984BFB}"/>
              </a:ext>
            </a:extLst>
          </p:cNvPr>
          <p:cNvSpPr txBox="1"/>
          <p:nvPr/>
        </p:nvSpPr>
        <p:spPr>
          <a:xfrm>
            <a:off x="221250" y="1360334"/>
            <a:ext cx="11749499" cy="830997"/>
          </a:xfrm>
          <a:prstGeom prst="rect">
            <a:avLst/>
          </a:prstGeom>
          <a:noFill/>
        </p:spPr>
        <p:txBody>
          <a:bodyPr wrap="square" rtlCol="0">
            <a:spAutoFit/>
          </a:bodyPr>
          <a:lstStyle/>
          <a:p>
            <a:pPr algn="l"/>
            <a:r>
              <a:rPr lang="fr-FR" sz="2400" dirty="0">
                <a:solidFill>
                  <a:srgbClr val="002060"/>
                </a:solidFill>
              </a:rPr>
              <a:t>Choisis un(e) professeur(e) de ton coll</a:t>
            </a:r>
            <a:r>
              <a:rPr lang="fr-FR" sz="2400" dirty="0">
                <a:solidFill>
                  <a:srgbClr val="002060"/>
                </a:solidFill>
                <a:latin typeface="Century Gothic" panose="020B0502020202020204" pitchFamily="34" charset="0"/>
              </a:rPr>
              <a:t>ège.</a:t>
            </a:r>
          </a:p>
          <a:p>
            <a:pPr algn="l"/>
            <a:r>
              <a:rPr lang="fr-FR" sz="2400" dirty="0">
                <a:solidFill>
                  <a:srgbClr val="002060"/>
                </a:solidFill>
              </a:rPr>
              <a:t>Ton partenaire a 10 questions pour trouver ton identité !</a:t>
            </a:r>
          </a:p>
        </p:txBody>
      </p:sp>
      <p:sp>
        <p:nvSpPr>
          <p:cNvPr id="3" name="Speech Bubble: Rectangle with Corners Rounded 2">
            <a:extLst>
              <a:ext uri="{FF2B5EF4-FFF2-40B4-BE49-F238E27FC236}">
                <a16:creationId xmlns:a16="http://schemas.microsoft.com/office/drawing/2014/main" id="{075A42CE-D01F-4F39-9071-5AD1F2E7D33D}"/>
              </a:ext>
            </a:extLst>
          </p:cNvPr>
          <p:cNvSpPr/>
          <p:nvPr/>
        </p:nvSpPr>
        <p:spPr>
          <a:xfrm>
            <a:off x="1701172" y="2824843"/>
            <a:ext cx="3795688" cy="604157"/>
          </a:xfrm>
          <a:prstGeom prst="wedgeRoundRectCallout">
            <a:avLst>
              <a:gd name="adj1" fmla="val -74082"/>
              <a:gd name="adj2" fmla="val 370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Tu es un homme ?</a:t>
            </a:r>
          </a:p>
        </p:txBody>
      </p:sp>
      <p:sp>
        <p:nvSpPr>
          <p:cNvPr id="9" name="Speech Bubble: Rectangle with Corners Rounded 8">
            <a:extLst>
              <a:ext uri="{FF2B5EF4-FFF2-40B4-BE49-F238E27FC236}">
                <a16:creationId xmlns:a16="http://schemas.microsoft.com/office/drawing/2014/main" id="{0D4C470E-B943-49A6-9D3E-61A4D2A71327}"/>
              </a:ext>
            </a:extLst>
          </p:cNvPr>
          <p:cNvSpPr/>
          <p:nvPr/>
        </p:nvSpPr>
        <p:spPr>
          <a:xfrm>
            <a:off x="5731529" y="3268687"/>
            <a:ext cx="3795688" cy="604157"/>
          </a:xfrm>
          <a:prstGeom prst="wedgeRoundRectCallout">
            <a:avLst>
              <a:gd name="adj1" fmla="val 79925"/>
              <a:gd name="adj2" fmla="val 457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Oui, je suis un homme.</a:t>
            </a:r>
          </a:p>
        </p:txBody>
      </p:sp>
      <p:sp>
        <p:nvSpPr>
          <p:cNvPr id="10" name="Speech Bubble: Rectangle with Corners Rounded 9">
            <a:extLst>
              <a:ext uri="{FF2B5EF4-FFF2-40B4-BE49-F238E27FC236}">
                <a16:creationId xmlns:a16="http://schemas.microsoft.com/office/drawing/2014/main" id="{F026D52A-11D3-4850-8480-6CDA00F3F670}"/>
              </a:ext>
            </a:extLst>
          </p:cNvPr>
          <p:cNvSpPr/>
          <p:nvPr/>
        </p:nvSpPr>
        <p:spPr>
          <a:xfrm>
            <a:off x="1701172" y="3621724"/>
            <a:ext cx="3795688" cy="604157"/>
          </a:xfrm>
          <a:prstGeom prst="wedgeRoundRectCallout">
            <a:avLst>
              <a:gd name="adj1" fmla="val -74082"/>
              <a:gd name="adj2" fmla="val 370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T’es strict ?</a:t>
            </a:r>
          </a:p>
        </p:txBody>
      </p:sp>
      <p:sp>
        <p:nvSpPr>
          <p:cNvPr id="11" name="Speech Bubble: Rectangle with Corners Rounded 10">
            <a:extLst>
              <a:ext uri="{FF2B5EF4-FFF2-40B4-BE49-F238E27FC236}">
                <a16:creationId xmlns:a16="http://schemas.microsoft.com/office/drawing/2014/main" id="{36D3AE22-534D-4140-96D6-7DF79BA63509}"/>
              </a:ext>
            </a:extLst>
          </p:cNvPr>
          <p:cNvSpPr/>
          <p:nvPr/>
        </p:nvSpPr>
        <p:spPr>
          <a:xfrm>
            <a:off x="5762885" y="4053794"/>
            <a:ext cx="3795688" cy="604157"/>
          </a:xfrm>
          <a:prstGeom prst="wedgeRoundRectCallout">
            <a:avLst>
              <a:gd name="adj1" fmla="val 79925"/>
              <a:gd name="adj2" fmla="val 457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Non, je ne suis pas strict.</a:t>
            </a:r>
          </a:p>
        </p:txBody>
      </p:sp>
      <p:sp>
        <p:nvSpPr>
          <p:cNvPr id="12" name="Speech Bubble: Rectangle with Corners Rounded 11">
            <a:extLst>
              <a:ext uri="{FF2B5EF4-FFF2-40B4-BE49-F238E27FC236}">
                <a16:creationId xmlns:a16="http://schemas.microsoft.com/office/drawing/2014/main" id="{FAE6F467-B2CC-496B-A5DC-967B6EB4AA63}"/>
              </a:ext>
            </a:extLst>
          </p:cNvPr>
          <p:cNvSpPr/>
          <p:nvPr/>
        </p:nvSpPr>
        <p:spPr>
          <a:xfrm>
            <a:off x="1701172" y="4396042"/>
            <a:ext cx="3795688" cy="604157"/>
          </a:xfrm>
          <a:prstGeom prst="wedgeRoundRectCallout">
            <a:avLst>
              <a:gd name="adj1" fmla="val -74082"/>
              <a:gd name="adj2" fmla="val 370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T’es amusant ?</a:t>
            </a:r>
          </a:p>
        </p:txBody>
      </p:sp>
      <p:sp>
        <p:nvSpPr>
          <p:cNvPr id="13" name="Speech Bubble: Rectangle with Corners Rounded 12">
            <a:extLst>
              <a:ext uri="{FF2B5EF4-FFF2-40B4-BE49-F238E27FC236}">
                <a16:creationId xmlns:a16="http://schemas.microsoft.com/office/drawing/2014/main" id="{58787F5E-8E11-435C-912D-3D4E359BC937}"/>
              </a:ext>
            </a:extLst>
          </p:cNvPr>
          <p:cNvSpPr/>
          <p:nvPr/>
        </p:nvSpPr>
        <p:spPr>
          <a:xfrm>
            <a:off x="5773003" y="4842113"/>
            <a:ext cx="3795688" cy="604157"/>
          </a:xfrm>
          <a:prstGeom prst="wedgeRoundRectCallout">
            <a:avLst>
              <a:gd name="adj1" fmla="val 79925"/>
              <a:gd name="adj2" fmla="val 457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Oui, je suis amusant.</a:t>
            </a:r>
          </a:p>
        </p:txBody>
      </p:sp>
      <p:sp>
        <p:nvSpPr>
          <p:cNvPr id="14" name="Speech Bubble: Rectangle with Corners Rounded 13">
            <a:extLst>
              <a:ext uri="{FF2B5EF4-FFF2-40B4-BE49-F238E27FC236}">
                <a16:creationId xmlns:a16="http://schemas.microsoft.com/office/drawing/2014/main" id="{E6DB470E-8809-4ED2-9992-4AD0EDE7E382}"/>
              </a:ext>
            </a:extLst>
          </p:cNvPr>
          <p:cNvSpPr/>
          <p:nvPr/>
        </p:nvSpPr>
        <p:spPr>
          <a:xfrm>
            <a:off x="1701172" y="5170360"/>
            <a:ext cx="3795688" cy="604157"/>
          </a:xfrm>
          <a:prstGeom prst="wedgeRoundRectCallout">
            <a:avLst>
              <a:gd name="adj1" fmla="val -74082"/>
              <a:gd name="adj2" fmla="val 370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T’es Monsieur Bower ?</a:t>
            </a:r>
          </a:p>
        </p:txBody>
      </p:sp>
      <p:sp>
        <p:nvSpPr>
          <p:cNvPr id="15" name="Speech Bubble: Rectangle with Corners Rounded 14">
            <a:extLst>
              <a:ext uri="{FF2B5EF4-FFF2-40B4-BE49-F238E27FC236}">
                <a16:creationId xmlns:a16="http://schemas.microsoft.com/office/drawing/2014/main" id="{43D32E70-9BED-4354-A929-F774376F3A5A}"/>
              </a:ext>
            </a:extLst>
          </p:cNvPr>
          <p:cNvSpPr/>
          <p:nvPr/>
        </p:nvSpPr>
        <p:spPr>
          <a:xfrm>
            <a:off x="5762885" y="5602431"/>
            <a:ext cx="3795688" cy="604157"/>
          </a:xfrm>
          <a:prstGeom prst="wedgeRoundRectCallout">
            <a:avLst>
              <a:gd name="adj1" fmla="val 79925"/>
              <a:gd name="adj2" fmla="val 457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Oui, je suis Monsieur Bower !</a:t>
            </a:r>
          </a:p>
        </p:txBody>
      </p:sp>
      <p:sp>
        <p:nvSpPr>
          <p:cNvPr id="6" name="Thought Bubble: Cloud 5">
            <a:extLst>
              <a:ext uri="{FF2B5EF4-FFF2-40B4-BE49-F238E27FC236}">
                <a16:creationId xmlns:a16="http://schemas.microsoft.com/office/drawing/2014/main" id="{06A44773-9A5C-4E47-8C46-F922BD2A6FBA}"/>
              </a:ext>
            </a:extLst>
          </p:cNvPr>
          <p:cNvSpPr/>
          <p:nvPr/>
        </p:nvSpPr>
        <p:spPr>
          <a:xfrm>
            <a:off x="9635106" y="1163993"/>
            <a:ext cx="2458910" cy="2491502"/>
          </a:xfrm>
          <a:prstGeom prst="cloudCallout">
            <a:avLst>
              <a:gd name="adj1" fmla="val 7595"/>
              <a:gd name="adj2" fmla="val 1005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a:extLst>
              <a:ext uri="{FF2B5EF4-FFF2-40B4-BE49-F238E27FC236}">
                <a16:creationId xmlns:a16="http://schemas.microsoft.com/office/drawing/2014/main" id="{649B960F-90D6-4CB6-A90C-10491E10D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8928" y="1163992"/>
            <a:ext cx="2491503" cy="2491503"/>
          </a:xfrm>
          <a:prstGeom prst="rect">
            <a:avLst/>
          </a:prstGeom>
        </p:spPr>
      </p:pic>
      <p:sp>
        <p:nvSpPr>
          <p:cNvPr id="18" name="Rounded Rectangle 46">
            <a:extLst>
              <a:ext uri="{FF2B5EF4-FFF2-40B4-BE49-F238E27FC236}">
                <a16:creationId xmlns:a16="http://schemas.microsoft.com/office/drawing/2014/main" id="{AD9361F1-DF9C-42FD-A3B8-09C797AA5E2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A5807CDB-D9B0-43FE-8CFD-1FD58E39ABEA}"/>
              </a:ext>
            </a:extLst>
          </p:cNvPr>
          <p:cNvSpPr/>
          <p:nvPr/>
        </p:nvSpPr>
        <p:spPr>
          <a:xfrm>
            <a:off x="6784824" y="210302"/>
            <a:ext cx="3438869" cy="1289230"/>
          </a:xfrm>
          <a:prstGeom prst="wedgeRoundRectCallout">
            <a:avLst>
              <a:gd name="adj1" fmla="val 22576"/>
              <a:gd name="adj2" fmla="val 73410"/>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When</a:t>
            </a:r>
            <a:r>
              <a:rPr lang="fr-FR" sz="2000" dirty="0">
                <a:solidFill>
                  <a:schemeClr val="bg1"/>
                </a:solidFill>
              </a:rPr>
              <a:t> </a:t>
            </a:r>
            <a:r>
              <a:rPr lang="fr-FR" sz="2000" dirty="0" err="1">
                <a:solidFill>
                  <a:schemeClr val="bg1"/>
                </a:solidFill>
              </a:rPr>
              <a:t>we</a:t>
            </a:r>
            <a:r>
              <a:rPr lang="fr-FR" sz="2000" dirty="0">
                <a:solidFill>
                  <a:schemeClr val="bg1"/>
                </a:solidFill>
              </a:rPr>
              <a:t> are </a:t>
            </a:r>
            <a:r>
              <a:rPr lang="fr-FR" sz="2000" dirty="0" err="1">
                <a:solidFill>
                  <a:schemeClr val="bg1"/>
                </a:solidFill>
              </a:rPr>
              <a:t>speaking</a:t>
            </a:r>
            <a:r>
              <a:rPr lang="fr-FR" sz="2000" dirty="0">
                <a:solidFill>
                  <a:schemeClr val="bg1"/>
                </a:solidFill>
              </a:rPr>
              <a:t>, or </a:t>
            </a:r>
            <a:r>
              <a:rPr lang="fr-FR" sz="2000" dirty="0" err="1">
                <a:solidFill>
                  <a:schemeClr val="bg1"/>
                </a:solidFill>
              </a:rPr>
              <a:t>writing</a:t>
            </a:r>
            <a:r>
              <a:rPr lang="fr-FR" sz="2000" dirty="0">
                <a:solidFill>
                  <a:schemeClr val="bg1"/>
                </a:solidFill>
              </a:rPr>
              <a:t> </a:t>
            </a:r>
            <a:r>
              <a:rPr lang="fr-FR" sz="2000" dirty="0" err="1">
                <a:solidFill>
                  <a:schemeClr val="bg1"/>
                </a:solidFill>
              </a:rPr>
              <a:t>informally</a:t>
            </a:r>
            <a:r>
              <a:rPr lang="fr-FR" sz="2000" dirty="0">
                <a:solidFill>
                  <a:schemeClr val="bg1"/>
                </a:solidFill>
              </a:rPr>
              <a:t>, </a:t>
            </a:r>
            <a:r>
              <a:rPr lang="fr-FR" sz="2000" dirty="0" err="1">
                <a:solidFill>
                  <a:schemeClr val="bg1"/>
                </a:solidFill>
              </a:rPr>
              <a:t>we</a:t>
            </a:r>
            <a:r>
              <a:rPr lang="fr-FR" sz="2000" dirty="0">
                <a:solidFill>
                  <a:schemeClr val="bg1"/>
                </a:solidFill>
              </a:rPr>
              <a:t> can </a:t>
            </a:r>
            <a:r>
              <a:rPr lang="fr-FR" sz="2000" dirty="0" err="1">
                <a:solidFill>
                  <a:schemeClr val="bg1"/>
                </a:solidFill>
              </a:rPr>
              <a:t>shorten</a:t>
            </a:r>
            <a:r>
              <a:rPr lang="fr-FR" sz="2000" dirty="0">
                <a:solidFill>
                  <a:schemeClr val="bg1"/>
                </a:solidFill>
              </a:rPr>
              <a:t> </a:t>
            </a:r>
            <a:r>
              <a:rPr lang="fr-FR" sz="2000" b="1" dirty="0">
                <a:solidFill>
                  <a:schemeClr val="bg1"/>
                </a:solidFill>
              </a:rPr>
              <a:t>tu es</a:t>
            </a:r>
            <a:r>
              <a:rPr lang="fr-FR" sz="2000" dirty="0">
                <a:solidFill>
                  <a:schemeClr val="bg1"/>
                </a:solidFill>
              </a:rPr>
              <a:t> to </a:t>
            </a:r>
            <a:r>
              <a:rPr lang="fr-FR" sz="2000" b="1" dirty="0">
                <a:solidFill>
                  <a:schemeClr val="bg1"/>
                </a:solidFill>
              </a:rPr>
              <a:t>t’es</a:t>
            </a:r>
            <a:r>
              <a:rPr lang="fr-FR" sz="2000" dirty="0">
                <a:solidFill>
                  <a:schemeClr val="bg1"/>
                </a:solidFill>
              </a:rPr>
              <a:t>.</a:t>
            </a:r>
          </a:p>
        </p:txBody>
      </p:sp>
      <p:pic>
        <p:nvPicPr>
          <p:cNvPr id="19" name="Picture 18">
            <a:extLst>
              <a:ext uri="{FF2B5EF4-FFF2-40B4-BE49-F238E27FC236}">
                <a16:creationId xmlns:a16="http://schemas.microsoft.com/office/drawing/2014/main" id="{0CDED7B3-78E1-44DC-BD9E-FBD561B71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9754" y="4842113"/>
            <a:ext cx="1500166" cy="1500166"/>
          </a:xfrm>
          <a:prstGeom prst="rect">
            <a:avLst/>
          </a:prstGeom>
        </p:spPr>
      </p:pic>
      <p:pic>
        <p:nvPicPr>
          <p:cNvPr id="20" name="Picture 19">
            <a:extLst>
              <a:ext uri="{FF2B5EF4-FFF2-40B4-BE49-F238E27FC236}">
                <a16:creationId xmlns:a16="http://schemas.microsoft.com/office/drawing/2014/main" id="{E912CBAD-4C7C-43CA-8485-5E0EC42EA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90" y="2012834"/>
            <a:ext cx="1771651" cy="1771651"/>
          </a:xfrm>
          <a:prstGeom prst="rect">
            <a:avLst/>
          </a:prstGeom>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7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2</a:t>
            </a:r>
            <a:br>
              <a:rPr lang="en-GB" dirty="0">
                <a:solidFill>
                  <a:prstClr val="white"/>
                </a:solidFill>
                <a:ea typeface="+mj-ea"/>
                <a:cs typeface="+mj-cs"/>
              </a:rPr>
            </a:br>
            <a:r>
              <a:rPr lang="en-GB" sz="1200" dirty="0">
                <a:solidFill>
                  <a:prstClr val="white"/>
                </a:solidFill>
                <a:latin typeface="Century Gothic" panose="020B0502020202020204" pitchFamily="34" charset="0"/>
              </a:rPr>
              <a:t>Catherine Salkeld</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11.09.23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dirty="0" err="1">
                <a:solidFill>
                  <a:prstClr val="white"/>
                </a:solidFill>
              </a:rPr>
              <a:t>être</a:t>
            </a:r>
            <a:r>
              <a:rPr lang="en-GB" sz="2400" dirty="0">
                <a:solidFill>
                  <a:prstClr val="white"/>
                </a:solidFill>
              </a:rPr>
              <a:t> (nous, </a:t>
            </a:r>
            <a:r>
              <a:rPr lang="en-GB" sz="2400" dirty="0" err="1">
                <a:solidFill>
                  <a:prstClr val="white"/>
                </a:solidFill>
              </a:rPr>
              <a:t>vous</a:t>
            </a:r>
            <a:r>
              <a:rPr lang="en-GB" sz="2400" dirty="0">
                <a:solidFill>
                  <a:prstClr val="white"/>
                </a:solidFill>
              </a:rPr>
              <a:t>, </a:t>
            </a:r>
            <a:r>
              <a:rPr lang="en-GB" sz="2400" dirty="0" err="1">
                <a:solidFill>
                  <a:prstClr val="white"/>
                </a:solidFill>
              </a:rPr>
              <a:t>ils</a:t>
            </a:r>
            <a:r>
              <a:rPr lang="en-GB" sz="2400" dirty="0">
                <a:solidFill>
                  <a:prstClr val="white"/>
                </a:solidFill>
              </a:rPr>
              <a:t>/</a:t>
            </a:r>
            <a:r>
              <a:rPr lang="en-GB" sz="2400" dirty="0" err="1">
                <a:solidFill>
                  <a:prstClr val="white"/>
                </a:solidFill>
              </a:rPr>
              <a:t>elles</a:t>
            </a:r>
            <a:r>
              <a:rPr lang="en-GB" sz="2400" dirty="0">
                <a:solidFill>
                  <a:prstClr val="white"/>
                </a:solidFill>
              </a:rPr>
              <a:t>)</a:t>
            </a:r>
            <a:br>
              <a:rPr lang="en-GB" sz="2400" dirty="0">
                <a:solidFill>
                  <a:prstClr val="white"/>
                </a:solidFill>
              </a:rPr>
            </a:br>
            <a:r>
              <a:rPr lang="en-GB" sz="2400" dirty="0">
                <a:solidFill>
                  <a:prstClr val="white"/>
                </a:solidFill>
              </a:rPr>
              <a:t>plural adjective agreement</a:t>
            </a:r>
            <a:br>
              <a:rPr lang="en-GB" sz="2400" dirty="0">
                <a:solidFill>
                  <a:prstClr val="white"/>
                </a:solidFill>
              </a:rPr>
            </a:br>
            <a:r>
              <a:rPr lang="en-GB" sz="2400" dirty="0">
                <a:solidFill>
                  <a:prstClr val="white"/>
                </a:solidFill>
              </a:rPr>
              <a:t>SFC, </a:t>
            </a:r>
            <a:r>
              <a:rPr lang="en-GB" sz="2400" dirty="0" err="1">
                <a:solidFill>
                  <a:prstClr val="white"/>
                </a:solidFill>
              </a:rPr>
              <a:t>SFe</a:t>
            </a:r>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dirty="0"/>
              <a:t>Talking about identity (1)</a:t>
            </a:r>
          </a:p>
        </p:txBody>
      </p:sp>
    </p:spTree>
    <p:extLst>
      <p:ext uri="{BB962C8B-B14F-4D97-AF65-F5344CB8AC3E}">
        <p14:creationId xmlns:p14="http://schemas.microsoft.com/office/powerpoint/2010/main" val="2160988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mots </a:t>
            </a:r>
            <a:r>
              <a:rPr lang="en-GB" sz="2800" b="1" dirty="0" err="1">
                <a:solidFill>
                  <a:schemeClr val="bg1"/>
                </a:solidFill>
              </a:rPr>
              <a:t>apparentés</a:t>
            </a:r>
            <a:endParaRPr lang="en-GB" sz="2800" b="1" dirty="0">
              <a:solidFill>
                <a:schemeClr val="bg1"/>
              </a:solidFill>
            </a:endParaRPr>
          </a:p>
        </p:txBody>
      </p:sp>
      <p:sp>
        <p:nvSpPr>
          <p:cNvPr id="7" name="Rounded Rectangle 46">
            <a:extLst>
              <a:ext uri="{FF2B5EF4-FFF2-40B4-BE49-F238E27FC236}">
                <a16:creationId xmlns:a16="http://schemas.microsoft.com/office/drawing/2014/main" id="{D8FD21BC-390A-4670-B25B-FCC84EA9D54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D2D2C66-11CF-4A9F-B8B4-CBCB61B2BD47}"/>
              </a:ext>
            </a:extLst>
          </p:cNvPr>
          <p:cNvSpPr txBox="1"/>
          <p:nvPr/>
        </p:nvSpPr>
        <p:spPr>
          <a:xfrm>
            <a:off x="267708" y="1306086"/>
            <a:ext cx="11642212" cy="4823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adjectives look the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the English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b="1" dirty="0">
                <a:solidFill>
                  <a:srgbClr val="4472C4">
                    <a:lumMod val="50000"/>
                  </a:srgbClr>
                </a:solidFill>
                <a:latin typeface="Century Gothic" panose="020F0302020204030204"/>
              </a:rPr>
              <a:t>SF</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added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end.</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spelling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change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sometimes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forced</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pronounce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consonant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Say the phrases </a:t>
            </a:r>
            <a:r>
              <a:rPr lang="fr-FR" sz="2400" dirty="0" err="1">
                <a:solidFill>
                  <a:srgbClr val="4472C4">
                    <a:lumMod val="50000"/>
                  </a:srgbClr>
                </a:solidFill>
                <a:latin typeface="Century Gothic" panose="020F0302020204030204"/>
              </a:rPr>
              <a:t>below</a:t>
            </a:r>
            <a:r>
              <a:rPr lang="fr-FR" sz="2400" dirty="0">
                <a:solidFill>
                  <a:srgbClr val="4472C4">
                    <a:lumMod val="50000"/>
                  </a:srgbClr>
                </a:solidFill>
                <a:latin typeface="Century Gothic" panose="020F0302020204030204"/>
              </a:rPr>
              <a:t>. In </a:t>
            </a:r>
            <a:r>
              <a:rPr lang="fr-FR" sz="2400" dirty="0" err="1">
                <a:solidFill>
                  <a:srgbClr val="4472C4">
                    <a:lumMod val="50000"/>
                  </a:srgbClr>
                </a:solidFill>
                <a:latin typeface="Century Gothic" panose="020F0302020204030204"/>
              </a:rPr>
              <a:t>which</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words</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is</a:t>
            </a:r>
            <a:r>
              <a:rPr lang="fr-FR" sz="2400" dirty="0">
                <a:solidFill>
                  <a:srgbClr val="4472C4">
                    <a:lumMod val="50000"/>
                  </a:srgbClr>
                </a:solidFill>
                <a:latin typeface="Century Gothic" panose="020F0302020204030204"/>
              </a:rPr>
              <a:t> the last consonant </a:t>
            </a:r>
            <a:r>
              <a:rPr lang="fr-FR" sz="2400" dirty="0" err="1">
                <a:solidFill>
                  <a:srgbClr val="4472C4">
                    <a:lumMod val="50000"/>
                  </a:srgbClr>
                </a:solidFill>
                <a:latin typeface="Century Gothic" panose="020F0302020204030204"/>
              </a:rPr>
              <a:t>pronounced</a:t>
            </a:r>
            <a:r>
              <a:rPr lang="fr-FR" sz="2400" dirty="0">
                <a:solidFill>
                  <a:srgbClr val="4472C4">
                    <a:lumMod val="50000"/>
                  </a:srgbClr>
                </a:solidFill>
                <a:latin typeface="Century Gothic" panose="020F0302020204030204"/>
              </a:rPr>
              <a:t> like English? In </a:t>
            </a:r>
            <a:r>
              <a:rPr lang="fr-FR" sz="2400" dirty="0" err="1">
                <a:solidFill>
                  <a:srgbClr val="4472C4">
                    <a:lumMod val="50000"/>
                  </a:srgbClr>
                </a:solidFill>
                <a:latin typeface="Century Gothic" panose="020F0302020204030204"/>
              </a:rPr>
              <a:t>which</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words</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is</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it</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pronounced</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differently</a:t>
            </a:r>
            <a:r>
              <a:rPr lang="fr-FR" sz="2400" dirty="0">
                <a:solidFill>
                  <a:srgbClr val="4472C4">
                    <a:lumMod val="50000"/>
                  </a:srgbClr>
                </a:solidFill>
                <a:latin typeface="Century Gothic" panose="020F0302020204030204"/>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nSpc>
                <a:spcPct val="150000"/>
              </a:lnSpc>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a:t>
            </a:r>
            <a:r>
              <a:rPr lang="fr-FR" sz="2400" b="1" dirty="0" err="1">
                <a:solidFill>
                  <a:schemeClr val="accent2"/>
                </a:solidFill>
                <a:latin typeface="Century Gothic" panose="020F0302020204030204"/>
              </a:rPr>
              <a:t>ss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moder</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journalis</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lang="fr-FR" sz="2400" dirty="0">
                <a:solidFill>
                  <a:srgbClr val="4472C4">
                    <a:lumMod val="50000"/>
                  </a:srgbClr>
                </a:solidFill>
              </a:rPr>
              <a:t>cal</a:t>
            </a:r>
            <a:r>
              <a:rPr lang="fr-FR" sz="2400" b="1" dirty="0">
                <a:solidFill>
                  <a:schemeClr val="accent2"/>
                </a:solidFill>
              </a:rPr>
              <a:t>m</a:t>
            </a:r>
            <a:r>
              <a:rPr lang="fr-FR" sz="2400" dirty="0">
                <a:solidFill>
                  <a:srgbClr val="4472C4">
                    <a:lumMod val="50000"/>
                  </a:srgbClr>
                </a:solidFill>
              </a:rPr>
              <a: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concer</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secre</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fil</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m</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norma</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adul</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modes</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inciden</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priso</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n</a:t>
            </a:r>
          </a:p>
          <a:p>
            <a:pPr lvl="0">
              <a:lnSpc>
                <a:spcPct val="150000"/>
              </a:lnSpc>
              <a:defRPr/>
            </a:pPr>
            <a:r>
              <a:rPr lang="fr-FR" sz="2400" dirty="0">
                <a:solidFill>
                  <a:srgbClr val="4472C4">
                    <a:lumMod val="50000"/>
                  </a:srgbClr>
                </a:solidFill>
              </a:rPr>
              <a:t>une bom</a:t>
            </a:r>
            <a:r>
              <a:rPr lang="fr-FR" sz="2400" b="1" dirty="0">
                <a:solidFill>
                  <a:schemeClr val="accent2"/>
                </a:solidFill>
              </a:rPr>
              <a:t>b</a:t>
            </a:r>
            <a:r>
              <a:rPr lang="fr-FR" sz="2400" dirty="0">
                <a:solidFill>
                  <a:srgbClr val="4472C4">
                    <a:lumMod val="50000"/>
                  </a:srgbClr>
                </a:solidFill>
              </a:rPr>
              <a:t>e nucléai</a:t>
            </a:r>
            <a:r>
              <a:rPr lang="fr-FR" sz="2400" b="1" dirty="0">
                <a:solidFill>
                  <a:schemeClr val="accent2"/>
                </a:solidFill>
              </a:rPr>
              <a:t>r</a:t>
            </a:r>
            <a:r>
              <a:rPr lang="fr-FR" sz="2400" dirty="0">
                <a:solidFill>
                  <a:srgbClr val="4472C4">
                    <a:lumMod val="50000"/>
                  </a:srgbClr>
                </a:solidFill>
              </a:rPr>
              <a:t>e </a:t>
            </a:r>
            <a:r>
              <a:rPr lang="fr-FR" sz="2400" dirty="0">
                <a:solidFill>
                  <a:srgbClr val="4472C4">
                    <a:lumMod val="50000"/>
                  </a:srgbClr>
                </a:solidFill>
                <a:latin typeface="Century Gothic" panose="020F0302020204030204"/>
              </a:rPr>
              <a:t>				une deman</a:t>
            </a:r>
            <a:r>
              <a:rPr lang="fr-FR" sz="2400" b="1" dirty="0">
                <a:solidFill>
                  <a:schemeClr val="accent2"/>
                </a:solidFill>
                <a:latin typeface="Century Gothic" panose="020F0302020204030204"/>
              </a:rPr>
              <a:t>d</a:t>
            </a:r>
            <a:r>
              <a:rPr lang="fr-FR" sz="2400" dirty="0">
                <a:solidFill>
                  <a:srgbClr val="4472C4">
                    <a:lumMod val="50000"/>
                  </a:srgbClr>
                </a:solidFill>
                <a:latin typeface="Century Gothic" panose="020F0302020204030204"/>
              </a:rPr>
              <a:t>e de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p</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198051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pronoms</a:t>
            </a:r>
            <a:r>
              <a:rPr lang="en-GB" sz="2800" b="1" dirty="0">
                <a:solidFill>
                  <a:schemeClr val="bg1"/>
                </a:solidFill>
              </a:rPr>
              <a:t> et </a:t>
            </a:r>
            <a:r>
              <a:rPr lang="en-GB" sz="2800" b="1" dirty="0" err="1">
                <a:solidFill>
                  <a:schemeClr val="bg1"/>
                </a:solidFill>
              </a:rPr>
              <a:t>être</a:t>
            </a:r>
            <a:r>
              <a:rPr lang="en-GB" sz="2800" b="1" dirty="0">
                <a:solidFill>
                  <a:schemeClr val="bg1"/>
                </a:solidFill>
              </a:rPr>
              <a:t> (pl.)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8F12714-A814-4F68-86C5-D5CBBCF79452}"/>
              </a:ext>
            </a:extLst>
          </p:cNvPr>
          <p:cNvSpPr txBox="1"/>
          <p:nvPr/>
        </p:nvSpPr>
        <p:spPr>
          <a:xfrm>
            <a:off x="216976" y="1301858"/>
            <a:ext cx="11692945" cy="3715441"/>
          </a:xfrm>
          <a:prstGeom prst="rect">
            <a:avLst/>
          </a:prstGeom>
          <a:noFill/>
        </p:spPr>
        <p:txBody>
          <a:bodyPr wrap="square" rtlCol="0">
            <a:spAutoFit/>
          </a:bodyPr>
          <a:lstStyle/>
          <a:p>
            <a:pPr algn="l"/>
            <a:r>
              <a:rPr lang="fr-FR" sz="2400" dirty="0" err="1">
                <a:solidFill>
                  <a:srgbClr val="002060"/>
                </a:solidFill>
              </a:rPr>
              <a:t>Remember</a:t>
            </a:r>
            <a:r>
              <a:rPr lang="fr-FR" sz="2400" dirty="0">
                <a:solidFill>
                  <a:srgbClr val="002060"/>
                </a:solidFill>
              </a:rPr>
              <a:t> the plural </a:t>
            </a:r>
            <a:r>
              <a:rPr lang="fr-FR" sz="2400" dirty="0" err="1">
                <a:solidFill>
                  <a:srgbClr val="002060"/>
                </a:solidFill>
              </a:rPr>
              <a:t>subject</a:t>
            </a:r>
            <a:r>
              <a:rPr lang="fr-FR" sz="2400" dirty="0">
                <a:solidFill>
                  <a:srgbClr val="002060"/>
                </a:solidFill>
              </a:rPr>
              <a:t> </a:t>
            </a:r>
            <a:r>
              <a:rPr lang="fr-FR" sz="2400" dirty="0" err="1">
                <a:solidFill>
                  <a:srgbClr val="002060"/>
                </a:solidFill>
              </a:rPr>
              <a:t>pronouns</a:t>
            </a:r>
            <a:r>
              <a:rPr lang="fr-FR" sz="2400" dirty="0">
                <a:solidFill>
                  <a:srgbClr val="002060"/>
                </a:solidFill>
              </a:rPr>
              <a:t>:</a:t>
            </a:r>
          </a:p>
          <a:p>
            <a:pPr algn="l"/>
            <a:endParaRPr lang="fr-FR" sz="2400" dirty="0">
              <a:solidFill>
                <a:srgbClr val="002060"/>
              </a:solidFill>
            </a:endParaRPr>
          </a:p>
          <a:p>
            <a:pPr algn="l"/>
            <a:r>
              <a:rPr lang="fr-FR" sz="2400" b="1" dirty="0" err="1">
                <a:solidFill>
                  <a:srgbClr val="002060"/>
                </a:solidFill>
              </a:rPr>
              <a:t>we</a:t>
            </a:r>
            <a:r>
              <a:rPr lang="fr-FR" sz="2400" b="1" dirty="0">
                <a:solidFill>
                  <a:srgbClr val="002060"/>
                </a:solidFill>
              </a:rPr>
              <a:t>			</a:t>
            </a:r>
            <a:r>
              <a:rPr lang="fr-FR" sz="2400" b="1" dirty="0" err="1">
                <a:solidFill>
                  <a:srgbClr val="002060"/>
                </a:solidFill>
              </a:rPr>
              <a:t>you</a:t>
            </a:r>
            <a:r>
              <a:rPr lang="fr-FR" sz="2400" b="1" dirty="0">
                <a:solidFill>
                  <a:srgbClr val="002060"/>
                </a:solidFill>
              </a:rPr>
              <a:t> </a:t>
            </a:r>
            <a:r>
              <a:rPr lang="fr-FR" b="1" dirty="0">
                <a:solidFill>
                  <a:srgbClr val="002060"/>
                </a:solidFill>
              </a:rPr>
              <a:t>(pl./</a:t>
            </a:r>
            <a:r>
              <a:rPr lang="fr-FR" b="1" dirty="0" err="1">
                <a:solidFill>
                  <a:srgbClr val="002060"/>
                </a:solidFill>
              </a:rPr>
              <a:t>fml</a:t>
            </a:r>
            <a:r>
              <a:rPr lang="fr-FR" b="1" dirty="0">
                <a:solidFill>
                  <a:srgbClr val="002060"/>
                </a:solidFill>
              </a:rPr>
              <a:t>)</a:t>
            </a:r>
            <a:r>
              <a:rPr lang="fr-FR" sz="2400" b="1" dirty="0">
                <a:solidFill>
                  <a:srgbClr val="002060"/>
                </a:solidFill>
              </a:rPr>
              <a:t>		</a:t>
            </a:r>
            <a:r>
              <a:rPr lang="fr-FR" sz="2400" b="1" dirty="0" err="1">
                <a:solidFill>
                  <a:srgbClr val="002060"/>
                </a:solidFill>
              </a:rPr>
              <a:t>they</a:t>
            </a:r>
            <a:endParaRPr lang="fr-FR" sz="2400" b="1" dirty="0">
              <a:solidFill>
                <a:srgbClr val="002060"/>
              </a:solidFill>
            </a:endParaRPr>
          </a:p>
          <a:p>
            <a:pPr algn="l"/>
            <a:r>
              <a:rPr lang="fr-FR" sz="2400" dirty="0">
                <a:solidFill>
                  <a:srgbClr val="002060"/>
                </a:solidFill>
              </a:rPr>
              <a:t>nous			vous			ils/elles</a:t>
            </a:r>
          </a:p>
          <a:p>
            <a:pPr algn="l"/>
            <a:endParaRPr lang="fr-FR" sz="2400" dirty="0">
              <a:solidFill>
                <a:srgbClr val="002060"/>
              </a:solidFill>
            </a:endParaRPr>
          </a:p>
          <a:p>
            <a:pPr algn="l"/>
            <a:r>
              <a:rPr lang="fr-FR" sz="2400" dirty="0" err="1">
                <a:solidFill>
                  <a:srgbClr val="002060"/>
                </a:solidFill>
              </a:rPr>
              <a:t>Remember</a:t>
            </a:r>
            <a:r>
              <a:rPr lang="fr-FR" sz="2400" dirty="0">
                <a:solidFill>
                  <a:srgbClr val="002060"/>
                </a:solidFill>
              </a:rPr>
              <a:t> the plural </a:t>
            </a:r>
            <a:r>
              <a:rPr lang="fr-FR" sz="2400" dirty="0" err="1">
                <a:solidFill>
                  <a:srgbClr val="002060"/>
                </a:solidFill>
              </a:rPr>
              <a:t>forms</a:t>
            </a:r>
            <a:r>
              <a:rPr lang="fr-FR" sz="2400" dirty="0">
                <a:solidFill>
                  <a:srgbClr val="002060"/>
                </a:solidFill>
              </a:rPr>
              <a:t> of </a:t>
            </a:r>
            <a:r>
              <a:rPr lang="fr-FR" sz="2400" i="1" dirty="0">
                <a:solidFill>
                  <a:srgbClr val="002060"/>
                </a:solidFill>
                <a:latin typeface="Century Gothic" panose="020B0502020202020204" pitchFamily="34" charset="0"/>
              </a:rPr>
              <a:t>être</a:t>
            </a:r>
            <a:r>
              <a:rPr lang="fr-FR" sz="2400" dirty="0">
                <a:solidFill>
                  <a:srgbClr val="002060"/>
                </a:solidFill>
                <a:latin typeface="Century Gothic" panose="020B0502020202020204" pitchFamily="34" charset="0"/>
              </a:rPr>
              <a:t>:</a:t>
            </a:r>
          </a:p>
          <a:p>
            <a:pPr algn="l"/>
            <a:endParaRPr lang="fr-FR" sz="2400" dirty="0">
              <a:solidFill>
                <a:srgbClr val="002060"/>
              </a:solidFill>
              <a:latin typeface="Century Gothic" panose="020B0502020202020204" pitchFamily="34" charset="0"/>
            </a:endParaRPr>
          </a:p>
          <a:p>
            <a:pPr algn="l">
              <a:lnSpc>
                <a:spcPct val="150000"/>
              </a:lnSpc>
            </a:pPr>
            <a:r>
              <a:rPr lang="fr-FR" sz="2400" b="1" dirty="0" err="1">
                <a:solidFill>
                  <a:srgbClr val="002060"/>
                </a:solidFill>
                <a:latin typeface="Century Gothic" panose="020B0502020202020204" pitchFamily="34" charset="0"/>
              </a:rPr>
              <a:t>we</a:t>
            </a:r>
            <a:r>
              <a:rPr lang="fr-FR" sz="2400" b="1" dirty="0">
                <a:solidFill>
                  <a:srgbClr val="002060"/>
                </a:solidFill>
                <a:latin typeface="Century Gothic" panose="020B0502020202020204" pitchFamily="34" charset="0"/>
              </a:rPr>
              <a:t> are 		</a:t>
            </a:r>
            <a:r>
              <a:rPr lang="fr-FR" sz="2400" b="1" dirty="0" err="1">
                <a:solidFill>
                  <a:srgbClr val="002060"/>
                </a:solidFill>
                <a:latin typeface="Century Gothic" panose="020B0502020202020204" pitchFamily="34" charset="0"/>
              </a:rPr>
              <a:t>you</a:t>
            </a:r>
            <a:r>
              <a:rPr lang="fr-FR" sz="2400" b="1" dirty="0">
                <a:solidFill>
                  <a:srgbClr val="002060"/>
                </a:solidFill>
                <a:latin typeface="Century Gothic" panose="020B0502020202020204" pitchFamily="34" charset="0"/>
              </a:rPr>
              <a:t> </a:t>
            </a:r>
            <a:r>
              <a:rPr lang="fr-FR" b="1" dirty="0">
                <a:solidFill>
                  <a:srgbClr val="002060"/>
                </a:solidFill>
                <a:latin typeface="Century Gothic" panose="020B0502020202020204" pitchFamily="34" charset="0"/>
              </a:rPr>
              <a:t>(pl./</a:t>
            </a:r>
            <a:r>
              <a:rPr lang="fr-FR" b="1" dirty="0" err="1">
                <a:solidFill>
                  <a:srgbClr val="002060"/>
                </a:solidFill>
                <a:latin typeface="Century Gothic" panose="020B0502020202020204" pitchFamily="34" charset="0"/>
              </a:rPr>
              <a:t>fml</a:t>
            </a:r>
            <a:r>
              <a:rPr lang="fr-FR" b="1" dirty="0">
                <a:solidFill>
                  <a:srgbClr val="002060"/>
                </a:solidFill>
                <a:latin typeface="Century Gothic" panose="020B0502020202020204" pitchFamily="34" charset="0"/>
              </a:rPr>
              <a:t>) </a:t>
            </a:r>
            <a:r>
              <a:rPr lang="fr-FR" sz="2400" b="1" dirty="0">
                <a:solidFill>
                  <a:srgbClr val="002060"/>
                </a:solidFill>
                <a:latin typeface="Century Gothic" panose="020B0502020202020204" pitchFamily="34" charset="0"/>
              </a:rPr>
              <a:t>are	</a:t>
            </a:r>
            <a:r>
              <a:rPr lang="fr-FR" sz="2400" b="1" dirty="0" err="1">
                <a:solidFill>
                  <a:srgbClr val="002060"/>
                </a:solidFill>
                <a:latin typeface="Century Gothic" panose="020B0502020202020204" pitchFamily="34" charset="0"/>
              </a:rPr>
              <a:t>they</a:t>
            </a:r>
            <a:r>
              <a:rPr lang="fr-FR" sz="2400" b="1" dirty="0">
                <a:solidFill>
                  <a:srgbClr val="002060"/>
                </a:solidFill>
                <a:latin typeface="Century Gothic" panose="020B0502020202020204" pitchFamily="34" charset="0"/>
              </a:rPr>
              <a:t> are</a:t>
            </a:r>
          </a:p>
          <a:p>
            <a:pPr algn="l">
              <a:lnSpc>
                <a:spcPct val="150000"/>
              </a:lnSpc>
            </a:pPr>
            <a:r>
              <a:rPr lang="fr-FR" sz="2400" dirty="0">
                <a:solidFill>
                  <a:srgbClr val="002060"/>
                </a:solidFill>
                <a:latin typeface="Century Gothic" panose="020B0502020202020204" pitchFamily="34" charset="0"/>
              </a:rPr>
              <a:t>nous sommes	vous êtes		ils/elles sont</a:t>
            </a:r>
            <a:endParaRPr lang="fr-FR" sz="2400" dirty="0">
              <a:solidFill>
                <a:srgbClr val="002060"/>
              </a:solidFill>
            </a:endParaRPr>
          </a:p>
        </p:txBody>
      </p:sp>
      <p:sp>
        <p:nvSpPr>
          <p:cNvPr id="5" name="Rectangle 4">
            <a:extLst>
              <a:ext uri="{FF2B5EF4-FFF2-40B4-BE49-F238E27FC236}">
                <a16:creationId xmlns:a16="http://schemas.microsoft.com/office/drawing/2014/main" id="{EA4DE717-CDCC-400F-BC1C-7B0EC26018E1}"/>
              </a:ext>
            </a:extLst>
          </p:cNvPr>
          <p:cNvSpPr/>
          <p:nvPr/>
        </p:nvSpPr>
        <p:spPr>
          <a:xfrm>
            <a:off x="241239" y="2000669"/>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F3EE4BCE-18E0-4F74-86D2-528525A3E2ED}"/>
              </a:ext>
            </a:extLst>
          </p:cNvPr>
          <p:cNvSpPr/>
          <p:nvPr/>
        </p:nvSpPr>
        <p:spPr>
          <a:xfrm>
            <a:off x="249315" y="2514016"/>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47B3DAE-0C0C-4D1F-8E49-D4FFD78664A8}"/>
              </a:ext>
            </a:extLst>
          </p:cNvPr>
          <p:cNvSpPr/>
          <p:nvPr/>
        </p:nvSpPr>
        <p:spPr>
          <a:xfrm>
            <a:off x="2952390" y="2000671"/>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1FBBE2C-F334-4454-BF31-D3CE479BD3AD}"/>
              </a:ext>
            </a:extLst>
          </p:cNvPr>
          <p:cNvSpPr/>
          <p:nvPr/>
        </p:nvSpPr>
        <p:spPr>
          <a:xfrm>
            <a:off x="2952390" y="2514017"/>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1760110-2351-449C-A3AC-E898DC418EB5}"/>
              </a:ext>
            </a:extLst>
          </p:cNvPr>
          <p:cNvSpPr/>
          <p:nvPr/>
        </p:nvSpPr>
        <p:spPr>
          <a:xfrm>
            <a:off x="5498873" y="2000671"/>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672FEC-23C0-4228-9386-BBD759691A26}"/>
              </a:ext>
            </a:extLst>
          </p:cNvPr>
          <p:cNvSpPr/>
          <p:nvPr/>
        </p:nvSpPr>
        <p:spPr>
          <a:xfrm>
            <a:off x="5498873" y="2514016"/>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A48A4E7-C335-4970-A9C6-51FE89CCB691}"/>
              </a:ext>
            </a:extLst>
          </p:cNvPr>
          <p:cNvSpPr/>
          <p:nvPr/>
        </p:nvSpPr>
        <p:spPr>
          <a:xfrm>
            <a:off x="281426" y="3990863"/>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C83BB81-06D8-4BFE-9617-78BE6E141836}"/>
              </a:ext>
            </a:extLst>
          </p:cNvPr>
          <p:cNvSpPr/>
          <p:nvPr/>
        </p:nvSpPr>
        <p:spPr>
          <a:xfrm>
            <a:off x="281426" y="4504210"/>
            <a:ext cx="2406316"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747986E-9658-491F-9BD5-470D0DBD2456}"/>
              </a:ext>
            </a:extLst>
          </p:cNvPr>
          <p:cNvSpPr/>
          <p:nvPr/>
        </p:nvSpPr>
        <p:spPr>
          <a:xfrm>
            <a:off x="2999073" y="3951421"/>
            <a:ext cx="2238660"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CB875E9-823A-4A71-B805-265DF3977AB5}"/>
              </a:ext>
            </a:extLst>
          </p:cNvPr>
          <p:cNvSpPr/>
          <p:nvPr/>
        </p:nvSpPr>
        <p:spPr>
          <a:xfrm>
            <a:off x="2999073" y="4484686"/>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15A0D5B-FE42-4CFE-8A60-C6B2DEDD11C9}"/>
              </a:ext>
            </a:extLst>
          </p:cNvPr>
          <p:cNvSpPr/>
          <p:nvPr/>
        </p:nvSpPr>
        <p:spPr>
          <a:xfrm>
            <a:off x="5585042" y="3994742"/>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9FE38203-2C68-43C6-A4C6-AB403ABC7015}"/>
              </a:ext>
            </a:extLst>
          </p:cNvPr>
          <p:cNvSpPr/>
          <p:nvPr/>
        </p:nvSpPr>
        <p:spPr>
          <a:xfrm>
            <a:off x="5585042" y="4508089"/>
            <a:ext cx="2085474"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772DE78E-8A4D-40D5-9541-AF9EC9802E30}"/>
              </a:ext>
            </a:extLst>
          </p:cNvPr>
          <p:cNvSpPr/>
          <p:nvPr/>
        </p:nvSpPr>
        <p:spPr>
          <a:xfrm>
            <a:off x="7708600" y="1163992"/>
            <a:ext cx="4393739" cy="511649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fr-FR" sz="2400" dirty="0" err="1">
                <a:solidFill>
                  <a:srgbClr val="002060"/>
                </a:solidFill>
              </a:rPr>
              <a:t>Remember</a:t>
            </a:r>
            <a:r>
              <a:rPr lang="fr-FR" sz="2400" dirty="0">
                <a:solidFill>
                  <a:srgbClr val="002060"/>
                </a:solidFill>
              </a:rPr>
              <a:t> </a:t>
            </a:r>
            <a:r>
              <a:rPr lang="fr-FR" sz="2400" dirty="0" err="1">
                <a:solidFill>
                  <a:srgbClr val="002060"/>
                </a:solidFill>
              </a:rPr>
              <a:t>we</a:t>
            </a:r>
            <a:r>
              <a:rPr lang="fr-FR" sz="2400" dirty="0">
                <a:solidFill>
                  <a:srgbClr val="002060"/>
                </a:solidFill>
              </a:rPr>
              <a:t> can use </a:t>
            </a:r>
            <a:r>
              <a:rPr lang="fr-FR" sz="2400" b="1" dirty="0">
                <a:solidFill>
                  <a:srgbClr val="002060"/>
                </a:solidFill>
              </a:rPr>
              <a:t>ne … pas</a:t>
            </a:r>
            <a:r>
              <a:rPr lang="fr-FR" sz="2400" dirty="0">
                <a:solidFill>
                  <a:srgbClr val="002060"/>
                </a:solidFill>
              </a:rPr>
              <a:t> </a:t>
            </a:r>
            <a:r>
              <a:rPr lang="fr-FR" sz="2400" dirty="0" err="1">
                <a:solidFill>
                  <a:srgbClr val="002060"/>
                </a:solidFill>
              </a:rPr>
              <a:t>around</a:t>
            </a:r>
            <a:r>
              <a:rPr lang="fr-FR" sz="2400" dirty="0">
                <a:solidFill>
                  <a:srgbClr val="002060"/>
                </a:solidFill>
              </a:rPr>
              <a:t> the </a:t>
            </a:r>
            <a:r>
              <a:rPr lang="fr-FR" sz="2400" dirty="0" err="1">
                <a:solidFill>
                  <a:srgbClr val="002060"/>
                </a:solidFill>
              </a:rPr>
              <a:t>verb</a:t>
            </a:r>
            <a:r>
              <a:rPr lang="fr-FR" sz="2400" dirty="0">
                <a:solidFill>
                  <a:srgbClr val="002060"/>
                </a:solidFill>
              </a:rPr>
              <a:t> to </a:t>
            </a:r>
            <a:r>
              <a:rPr lang="fr-FR" sz="2400" dirty="0" err="1">
                <a:solidFill>
                  <a:srgbClr val="002060"/>
                </a:solidFill>
              </a:rPr>
              <a:t>say</a:t>
            </a:r>
            <a:r>
              <a:rPr lang="fr-FR" sz="2400" dirty="0">
                <a:solidFill>
                  <a:srgbClr val="002060"/>
                </a:solidFill>
              </a:rPr>
              <a:t> </a:t>
            </a:r>
            <a:r>
              <a:rPr lang="fr-FR" sz="2400" dirty="0" err="1">
                <a:solidFill>
                  <a:srgbClr val="002060"/>
                </a:solidFill>
              </a:rPr>
              <a:t>what</a:t>
            </a:r>
            <a:r>
              <a:rPr lang="fr-FR" sz="2400" dirty="0">
                <a:solidFill>
                  <a:srgbClr val="002060"/>
                </a:solidFill>
              </a:rPr>
              <a:t> </a:t>
            </a:r>
            <a:r>
              <a:rPr lang="fr-FR" sz="2400" dirty="0" err="1">
                <a:solidFill>
                  <a:srgbClr val="002060"/>
                </a:solidFill>
              </a:rPr>
              <a:t>doesn’t</a:t>
            </a:r>
            <a:r>
              <a:rPr lang="fr-FR" sz="2400" dirty="0">
                <a:solidFill>
                  <a:srgbClr val="002060"/>
                </a:solidFill>
              </a:rPr>
              <a:t> </a:t>
            </a:r>
            <a:r>
              <a:rPr lang="fr-FR" sz="2400" dirty="0" err="1">
                <a:solidFill>
                  <a:srgbClr val="002060"/>
                </a:solidFill>
              </a:rPr>
              <a:t>happen</a:t>
            </a:r>
            <a:r>
              <a:rPr lang="fr-FR" sz="2400" dirty="0">
                <a:solidFill>
                  <a:srgbClr val="002060"/>
                </a:solidFill>
              </a:rPr>
              <a:t>.</a:t>
            </a:r>
          </a:p>
          <a:p>
            <a:endParaRPr lang="fr-FR" sz="2400" dirty="0">
              <a:solidFill>
                <a:srgbClr val="002060"/>
              </a:solidFill>
            </a:endParaRPr>
          </a:p>
          <a:p>
            <a:r>
              <a:rPr lang="fr-FR" sz="2400" b="1" dirty="0">
                <a:solidFill>
                  <a:srgbClr val="002060"/>
                </a:solidFill>
              </a:rPr>
              <a:t>Nous </a:t>
            </a:r>
            <a:r>
              <a:rPr lang="fr-FR" sz="2400" b="1" dirty="0">
                <a:solidFill>
                  <a:schemeClr val="accent2"/>
                </a:solidFill>
              </a:rPr>
              <a:t>ne</a:t>
            </a:r>
            <a:r>
              <a:rPr lang="fr-FR" sz="2400" b="1" dirty="0">
                <a:solidFill>
                  <a:srgbClr val="002060"/>
                </a:solidFill>
              </a:rPr>
              <a:t> sommes </a:t>
            </a:r>
            <a:r>
              <a:rPr lang="fr-FR" sz="2400" b="1" dirty="0">
                <a:solidFill>
                  <a:schemeClr val="accent2"/>
                </a:solidFill>
              </a:rPr>
              <a:t>pas</a:t>
            </a:r>
            <a:r>
              <a:rPr lang="fr-FR" sz="2400" b="1" dirty="0">
                <a:solidFill>
                  <a:srgbClr val="002060"/>
                </a:solidFill>
              </a:rPr>
              <a:t> petits.</a:t>
            </a:r>
          </a:p>
          <a:p>
            <a:r>
              <a:rPr lang="fr-FR" sz="2400" dirty="0" err="1">
                <a:solidFill>
                  <a:srgbClr val="002060"/>
                </a:solidFill>
              </a:rPr>
              <a:t>We</a:t>
            </a:r>
            <a:r>
              <a:rPr lang="fr-FR" sz="2400" dirty="0">
                <a:solidFill>
                  <a:srgbClr val="002060"/>
                </a:solidFill>
              </a:rPr>
              <a:t> are </a:t>
            </a:r>
            <a:r>
              <a:rPr lang="fr-FR" sz="2400" dirty="0">
                <a:solidFill>
                  <a:schemeClr val="accent2"/>
                </a:solidFill>
              </a:rPr>
              <a:t>not </a:t>
            </a:r>
            <a:r>
              <a:rPr lang="fr-FR" sz="2400" dirty="0" err="1">
                <a:solidFill>
                  <a:srgbClr val="002060"/>
                </a:solidFill>
              </a:rPr>
              <a:t>small</a:t>
            </a:r>
            <a:r>
              <a:rPr lang="fr-FR" sz="2400" dirty="0">
                <a:solidFill>
                  <a:srgbClr val="002060"/>
                </a:solidFill>
              </a:rPr>
              <a:t>.</a:t>
            </a:r>
          </a:p>
          <a:p>
            <a:endParaRPr lang="fr-FR" sz="2400" dirty="0">
              <a:solidFill>
                <a:srgbClr val="002060"/>
              </a:solidFill>
            </a:endParaRPr>
          </a:p>
          <a:p>
            <a:r>
              <a:rPr lang="fr-FR" sz="2400" b="1" dirty="0">
                <a:solidFill>
                  <a:srgbClr val="002060"/>
                </a:solidFill>
              </a:rPr>
              <a:t>Vous </a:t>
            </a:r>
            <a:r>
              <a:rPr lang="fr-FR" sz="2400" b="1" dirty="0">
                <a:solidFill>
                  <a:schemeClr val="accent2"/>
                </a:solidFill>
              </a:rPr>
              <a:t>n’</a:t>
            </a:r>
            <a:r>
              <a:rPr lang="fr-FR" sz="2400" b="1" dirty="0">
                <a:solidFill>
                  <a:srgbClr val="002060"/>
                </a:solidFill>
                <a:latin typeface="Century Gothic" panose="020B0502020202020204" pitchFamily="34" charset="0"/>
              </a:rPr>
              <a:t>ête</a:t>
            </a:r>
            <a:r>
              <a:rPr lang="fr-FR" sz="2400" b="1" dirty="0">
                <a:solidFill>
                  <a:srgbClr val="002060"/>
                </a:solidFill>
              </a:rPr>
              <a:t>s </a:t>
            </a:r>
            <a:r>
              <a:rPr lang="fr-FR" sz="2400" b="1" dirty="0">
                <a:solidFill>
                  <a:schemeClr val="accent2"/>
                </a:solidFill>
              </a:rPr>
              <a:t>pas</a:t>
            </a:r>
            <a:r>
              <a:rPr lang="fr-FR" sz="2400" b="1" dirty="0">
                <a:solidFill>
                  <a:srgbClr val="002060"/>
                </a:solidFill>
              </a:rPr>
              <a:t> italiennes.</a:t>
            </a:r>
          </a:p>
          <a:p>
            <a:r>
              <a:rPr lang="fr-FR" sz="2400" dirty="0">
                <a:solidFill>
                  <a:srgbClr val="002060"/>
                </a:solidFill>
              </a:rPr>
              <a:t>You (pl./</a:t>
            </a:r>
            <a:r>
              <a:rPr lang="fr-FR" sz="2400" dirty="0" err="1">
                <a:solidFill>
                  <a:srgbClr val="002060"/>
                </a:solidFill>
              </a:rPr>
              <a:t>fml</a:t>
            </a:r>
            <a:r>
              <a:rPr lang="fr-FR" sz="2400" dirty="0">
                <a:solidFill>
                  <a:srgbClr val="002060"/>
                </a:solidFill>
              </a:rPr>
              <a:t>) are </a:t>
            </a:r>
            <a:r>
              <a:rPr lang="fr-FR" sz="2400" dirty="0">
                <a:solidFill>
                  <a:schemeClr val="accent2"/>
                </a:solidFill>
              </a:rPr>
              <a:t>not </a:t>
            </a:r>
            <a:r>
              <a:rPr lang="fr-FR" sz="2400" dirty="0" err="1">
                <a:solidFill>
                  <a:srgbClr val="002060"/>
                </a:solidFill>
              </a:rPr>
              <a:t>Italian</a:t>
            </a:r>
            <a:r>
              <a:rPr lang="fr-FR" sz="2400" dirty="0">
                <a:solidFill>
                  <a:srgbClr val="002060"/>
                </a:solidFill>
              </a:rPr>
              <a:t>.</a:t>
            </a:r>
          </a:p>
          <a:p>
            <a:endParaRPr lang="fr-FR" sz="2400" dirty="0">
              <a:solidFill>
                <a:srgbClr val="002060"/>
              </a:solidFill>
            </a:endParaRPr>
          </a:p>
          <a:p>
            <a:r>
              <a:rPr lang="fr-FR" sz="2400" b="1" dirty="0">
                <a:solidFill>
                  <a:srgbClr val="002060"/>
                </a:solidFill>
              </a:rPr>
              <a:t>Ils </a:t>
            </a:r>
            <a:r>
              <a:rPr lang="fr-FR" sz="2400" b="1" dirty="0">
                <a:solidFill>
                  <a:schemeClr val="accent2"/>
                </a:solidFill>
              </a:rPr>
              <a:t>ne </a:t>
            </a:r>
            <a:r>
              <a:rPr lang="fr-FR" sz="2400" b="1" dirty="0">
                <a:solidFill>
                  <a:srgbClr val="002060"/>
                </a:solidFill>
              </a:rPr>
              <a:t>sont </a:t>
            </a:r>
            <a:r>
              <a:rPr lang="fr-FR" sz="2400" b="1" dirty="0">
                <a:solidFill>
                  <a:schemeClr val="accent2"/>
                </a:solidFill>
              </a:rPr>
              <a:t>pas</a:t>
            </a:r>
            <a:r>
              <a:rPr lang="fr-FR" sz="2400" b="1" dirty="0">
                <a:solidFill>
                  <a:srgbClr val="002060"/>
                </a:solidFill>
              </a:rPr>
              <a:t> tristes.</a:t>
            </a:r>
          </a:p>
          <a:p>
            <a:r>
              <a:rPr lang="fr-FR" sz="2400" dirty="0" err="1">
                <a:solidFill>
                  <a:srgbClr val="002060"/>
                </a:solidFill>
              </a:rPr>
              <a:t>They</a:t>
            </a:r>
            <a:r>
              <a:rPr lang="fr-FR" sz="2400" dirty="0">
                <a:solidFill>
                  <a:srgbClr val="002060"/>
                </a:solidFill>
              </a:rPr>
              <a:t> are </a:t>
            </a:r>
            <a:r>
              <a:rPr lang="fr-FR" sz="2400" dirty="0">
                <a:solidFill>
                  <a:schemeClr val="accent2"/>
                </a:solidFill>
              </a:rPr>
              <a:t>not </a:t>
            </a:r>
            <a:r>
              <a:rPr lang="fr-FR" sz="2400" dirty="0" err="1">
                <a:solidFill>
                  <a:srgbClr val="002060"/>
                </a:solidFill>
              </a:rPr>
              <a:t>sad</a:t>
            </a:r>
            <a:r>
              <a:rPr lang="fr-FR" sz="2400" dirty="0">
                <a:solidFill>
                  <a:srgbClr val="002060"/>
                </a:solidFill>
              </a:rPr>
              <a:t>.</a:t>
            </a:r>
          </a:p>
          <a:p>
            <a:endParaRPr lang="fr-FR" sz="2000" b="1" dirty="0">
              <a:solidFill>
                <a:srgbClr val="002060"/>
              </a:solidFill>
            </a:endParaRPr>
          </a:p>
          <a:p>
            <a:pPr algn="ctr"/>
            <a:endParaRPr lang="fr-FR" dirty="0"/>
          </a:p>
        </p:txBody>
      </p:sp>
      <p:pic>
        <p:nvPicPr>
          <p:cNvPr id="22" name="Picture 21">
            <a:extLst>
              <a:ext uri="{FF2B5EF4-FFF2-40B4-BE49-F238E27FC236}">
                <a16:creationId xmlns:a16="http://schemas.microsoft.com/office/drawing/2014/main" id="{8EA0F1BD-FD10-4B82-984E-BCF3527F1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209" y="-291154"/>
            <a:ext cx="1822391" cy="1822391"/>
          </a:xfrm>
          <a:prstGeom prst="rect">
            <a:avLst/>
          </a:prstGeom>
        </p:spPr>
      </p:pic>
      <p:sp>
        <p:nvSpPr>
          <p:cNvPr id="23" name="Speech Bubble: Rectangle with Corners Rounded 22">
            <a:extLst>
              <a:ext uri="{FF2B5EF4-FFF2-40B4-BE49-F238E27FC236}">
                <a16:creationId xmlns:a16="http://schemas.microsoft.com/office/drawing/2014/main" id="{B5A85976-33D2-4382-87D7-4DB0220DE47C}"/>
              </a:ext>
            </a:extLst>
          </p:cNvPr>
          <p:cNvSpPr/>
          <p:nvPr/>
        </p:nvSpPr>
        <p:spPr>
          <a:xfrm>
            <a:off x="7373558" y="1877464"/>
            <a:ext cx="3476123" cy="1555726"/>
          </a:xfrm>
          <a:prstGeom prst="wedgeRoundRectCallout">
            <a:avLst>
              <a:gd name="adj1" fmla="val -20696"/>
              <a:gd name="adj2" fmla="val 66696"/>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solidFill>
                  <a:schemeClr val="bg1"/>
                </a:solidFill>
              </a:rPr>
              <a:t>Remember</a:t>
            </a:r>
            <a:r>
              <a:rPr lang="fr-FR" sz="2200" dirty="0">
                <a:solidFill>
                  <a:schemeClr val="bg1"/>
                </a:solidFill>
              </a:rPr>
              <a:t>!</a:t>
            </a:r>
            <a:br>
              <a:rPr lang="fr-FR" sz="2200" dirty="0">
                <a:solidFill>
                  <a:schemeClr val="bg1"/>
                </a:solidFill>
              </a:rPr>
            </a:br>
            <a:r>
              <a:rPr lang="fr-FR" sz="2200" dirty="0">
                <a:solidFill>
                  <a:schemeClr val="bg1"/>
                </a:solidFill>
              </a:rPr>
              <a:t> </a:t>
            </a:r>
            <a:r>
              <a:rPr lang="fr-FR" sz="2200" b="1" dirty="0">
                <a:solidFill>
                  <a:schemeClr val="bg1"/>
                </a:solidFill>
              </a:rPr>
              <a:t>Ne</a:t>
            </a:r>
            <a:r>
              <a:rPr lang="fr-FR" sz="2200" dirty="0">
                <a:solidFill>
                  <a:schemeClr val="bg1"/>
                </a:solidFill>
              </a:rPr>
              <a:t> </a:t>
            </a:r>
            <a:r>
              <a:rPr lang="fr-FR" sz="2200" dirty="0" err="1">
                <a:solidFill>
                  <a:schemeClr val="bg1"/>
                </a:solidFill>
              </a:rPr>
              <a:t>becomes</a:t>
            </a:r>
            <a:r>
              <a:rPr lang="fr-FR" sz="2200" dirty="0">
                <a:solidFill>
                  <a:schemeClr val="bg1"/>
                </a:solidFill>
              </a:rPr>
              <a:t> </a:t>
            </a:r>
            <a:r>
              <a:rPr lang="fr-FR" sz="2200" b="1" dirty="0">
                <a:solidFill>
                  <a:schemeClr val="bg1"/>
                </a:solidFill>
              </a:rPr>
              <a:t>n’ </a:t>
            </a:r>
            <a:r>
              <a:rPr lang="fr-FR" sz="2200" dirty="0" err="1">
                <a:solidFill>
                  <a:schemeClr val="bg1"/>
                </a:solidFill>
              </a:rPr>
              <a:t>before</a:t>
            </a:r>
            <a:r>
              <a:rPr lang="fr-FR" sz="2200" dirty="0">
                <a:solidFill>
                  <a:schemeClr val="bg1"/>
                </a:solidFill>
              </a:rPr>
              <a:t> a </a:t>
            </a:r>
            <a:r>
              <a:rPr lang="fr-FR" sz="2200" dirty="0" err="1">
                <a:solidFill>
                  <a:schemeClr val="bg1"/>
                </a:solidFill>
              </a:rPr>
              <a:t>verb</a:t>
            </a:r>
            <a:r>
              <a:rPr lang="fr-FR" sz="2200" dirty="0">
                <a:solidFill>
                  <a:schemeClr val="bg1"/>
                </a:solidFill>
              </a:rPr>
              <a:t> </a:t>
            </a:r>
            <a:r>
              <a:rPr lang="fr-FR" sz="2200" dirty="0" err="1">
                <a:solidFill>
                  <a:schemeClr val="bg1"/>
                </a:solidFill>
              </a:rPr>
              <a:t>form</a:t>
            </a:r>
            <a:r>
              <a:rPr lang="fr-FR" sz="2200" dirty="0">
                <a:solidFill>
                  <a:schemeClr val="bg1"/>
                </a:solidFill>
              </a:rPr>
              <a:t> </a:t>
            </a:r>
            <a:r>
              <a:rPr lang="fr-FR" sz="2200" dirty="0" err="1">
                <a:solidFill>
                  <a:schemeClr val="bg1"/>
                </a:solidFill>
              </a:rPr>
              <a:t>beginning</a:t>
            </a:r>
            <a:r>
              <a:rPr lang="fr-FR" sz="2200" dirty="0">
                <a:solidFill>
                  <a:schemeClr val="bg1"/>
                </a:solidFill>
              </a:rPr>
              <a:t> </a:t>
            </a:r>
            <a:r>
              <a:rPr lang="fr-FR" sz="2200" dirty="0" err="1">
                <a:solidFill>
                  <a:schemeClr val="bg1"/>
                </a:solidFill>
              </a:rPr>
              <a:t>with</a:t>
            </a:r>
            <a:r>
              <a:rPr lang="fr-FR" sz="2200" dirty="0">
                <a:solidFill>
                  <a:schemeClr val="bg1"/>
                </a:solidFill>
              </a:rPr>
              <a:t> a </a:t>
            </a:r>
            <a:r>
              <a:rPr lang="fr-FR" sz="2200" dirty="0" err="1">
                <a:solidFill>
                  <a:schemeClr val="bg1"/>
                </a:solidFill>
              </a:rPr>
              <a:t>vowel</a:t>
            </a:r>
            <a:r>
              <a:rPr lang="fr-FR" sz="2200" dirty="0">
                <a:solidFill>
                  <a:schemeClr val="bg1"/>
                </a:solidFill>
              </a:rPr>
              <a:t> or h-.</a:t>
            </a:r>
          </a:p>
        </p:txBody>
      </p:sp>
    </p:spTree>
    <p:extLst>
      <p:ext uri="{BB962C8B-B14F-4D97-AF65-F5344CB8AC3E}">
        <p14:creationId xmlns:p14="http://schemas.microsoft.com/office/powerpoint/2010/main" val="69150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42AA146-0614-4E42-B577-2D7D5958F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753" y="-177776"/>
            <a:ext cx="1455916" cy="1455916"/>
          </a:xfrm>
          <a:prstGeom prst="rect">
            <a:avLst/>
          </a:prstGeom>
        </p:spPr>
      </p:pic>
      <p:sp>
        <p:nvSpPr>
          <p:cNvPr id="4" name="Title 3"/>
          <p:cNvSpPr>
            <a:spLocks noGrp="1"/>
          </p:cNvSpPr>
          <p:nvPr>
            <p:ph type="title"/>
          </p:nvPr>
        </p:nvSpPr>
        <p:spPr>
          <a:xfrm>
            <a:off x="0" y="213557"/>
            <a:ext cx="4260358" cy="647577"/>
          </a:xfrm>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(1/9)</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729921" cy="3139321"/>
          </a:xfrm>
          <a:prstGeom prst="rect">
            <a:avLst/>
          </a:prstGeom>
          <a:noFill/>
        </p:spPr>
        <p:txBody>
          <a:bodyPr wrap="square" rtlCol="0">
            <a:spAutoFit/>
          </a:bodyPr>
          <a:lstStyle/>
          <a:p>
            <a:pPr>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2200" dirty="0">
                <a:solidFill>
                  <a:srgbClr val="4472C4">
                    <a:lumMod val="50000"/>
                  </a:srgbClr>
                </a:solidFill>
                <a:latin typeface="Century Gothic" panose="020F0302020204030204"/>
              </a:rPr>
              <a:t> et </a:t>
            </a:r>
            <a:r>
              <a:rPr lang="en-US" sz="2200" dirty="0" err="1">
                <a:solidFill>
                  <a:srgbClr val="4472C4">
                    <a:lumMod val="50000"/>
                  </a:srgbClr>
                </a:solidFill>
                <a:latin typeface="Century Gothic" panose="020F0302020204030204"/>
              </a:rPr>
              <a:t>Stéphanie</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vont</a:t>
            </a:r>
            <a:r>
              <a:rPr lang="en-US" sz="2200" dirty="0">
                <a:solidFill>
                  <a:srgbClr val="4472C4">
                    <a:lumMod val="50000"/>
                  </a:srgbClr>
                </a:solidFill>
                <a:latin typeface="Century Gothic" panose="020F0302020204030204"/>
              </a:rPr>
              <a:t> au festival Rock </a:t>
            </a:r>
            <a:r>
              <a:rPr lang="en-US" sz="2200"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Seine !</a:t>
            </a:r>
          </a:p>
          <a:p>
            <a:pPr>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US" sz="2200" dirty="0">
                <a:solidFill>
                  <a:srgbClr val="4472C4">
                    <a:lumMod val="50000"/>
                  </a:srgbClr>
                </a:solidFill>
                <a:latin typeface="Century Gothic" panose="020F0302020204030204"/>
              </a:rPr>
              <a:t>Rock </a:t>
            </a:r>
            <a:r>
              <a:rPr lang="en-US" sz="2200"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Seine </a:t>
            </a:r>
            <a:r>
              <a:rPr lang="en-US" sz="2200" dirty="0" err="1">
                <a:solidFill>
                  <a:srgbClr val="4472C4">
                    <a:lumMod val="50000"/>
                  </a:srgbClr>
                </a:solidFill>
                <a:latin typeface="Century Gothic" panose="020F0302020204030204"/>
              </a:rPr>
              <a:t>est</a:t>
            </a:r>
            <a:r>
              <a:rPr lang="en-US" sz="2200" dirty="0">
                <a:solidFill>
                  <a:srgbClr val="4472C4">
                    <a:lumMod val="50000"/>
                  </a:srgbClr>
                </a:solidFill>
                <a:latin typeface="Century Gothic" panose="020F0302020204030204"/>
              </a:rPr>
              <a:t> un festival de musique rock. </a:t>
            </a:r>
            <a:r>
              <a:rPr lang="en-US" sz="2200" dirty="0" err="1">
                <a:solidFill>
                  <a:srgbClr val="4472C4">
                    <a:lumMod val="50000"/>
                  </a:srgbClr>
                </a:solidFill>
                <a:latin typeface="Century Gothic" panose="020F0302020204030204"/>
              </a:rPr>
              <a:t>C’est</a:t>
            </a:r>
            <a:r>
              <a:rPr lang="en-US" sz="2200" dirty="0">
                <a:solidFill>
                  <a:srgbClr val="4472C4">
                    <a:lumMod val="50000"/>
                  </a:srgbClr>
                </a:solidFill>
                <a:latin typeface="Century Gothic" panose="020F0302020204030204"/>
              </a:rPr>
              <a:t> au Parc de Saint-Cloud </a:t>
            </a:r>
            <a:r>
              <a:rPr lang="en-US" sz="2200" dirty="0">
                <a:solidFill>
                  <a:srgbClr val="4472C4">
                    <a:lumMod val="50000"/>
                  </a:srgbClr>
                </a:solidFill>
                <a:latin typeface="Century Gothic" panose="020B0502020202020204" pitchFamily="34" charset="0"/>
              </a:rPr>
              <a:t>à Paris </a:t>
            </a:r>
            <a:r>
              <a:rPr lang="en-US" sz="2200" dirty="0" err="1">
                <a:solidFill>
                  <a:srgbClr val="4472C4">
                    <a:lumMod val="50000"/>
                  </a:srgbClr>
                </a:solidFill>
                <a:latin typeface="Century Gothic" panose="020B0502020202020204" pitchFamily="34" charset="0"/>
              </a:rPr>
              <a:t>chaque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année</a:t>
            </a:r>
            <a:r>
              <a:rPr lang="en-US" sz="2200" dirty="0">
                <a:solidFill>
                  <a:srgbClr val="4472C4">
                    <a:lumMod val="50000"/>
                  </a:srgbClr>
                </a:solidFill>
                <a:latin typeface="Century Gothic" panose="020B0502020202020204" pitchFamily="34" charset="0"/>
              </a:rPr>
              <a:t>. Le festival </a:t>
            </a:r>
            <a:r>
              <a:rPr lang="en-US" sz="2200" dirty="0" err="1">
                <a:solidFill>
                  <a:srgbClr val="4472C4">
                    <a:lumMod val="50000"/>
                  </a:srgbClr>
                </a:solidFill>
                <a:latin typeface="Century Gothic" panose="020B0502020202020204" pitchFamily="34" charset="0"/>
              </a:rPr>
              <a:t>est</a:t>
            </a:r>
            <a:r>
              <a:rPr lang="en-US" sz="2200" dirty="0">
                <a:solidFill>
                  <a:srgbClr val="4472C4">
                    <a:lumMod val="50000"/>
                  </a:srgbClr>
                </a:solidFill>
                <a:latin typeface="Century Gothic" panose="020B0502020202020204" pitchFamily="34" charset="0"/>
              </a:rPr>
              <a:t> sur trois </a:t>
            </a:r>
            <a:r>
              <a:rPr lang="en-US" sz="2200" dirty="0" err="1">
                <a:solidFill>
                  <a:srgbClr val="4472C4">
                    <a:lumMod val="50000"/>
                  </a:srgbClr>
                </a:solidFill>
                <a:latin typeface="Century Gothic" panose="020B0502020202020204" pitchFamily="34" charset="0"/>
              </a:rPr>
              <a:t>jours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en</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août</a:t>
            </a:r>
            <a:r>
              <a:rPr lang="en-US" sz="2200" dirty="0">
                <a:solidFill>
                  <a:srgbClr val="4472C4">
                    <a:lumMod val="50000"/>
                  </a:srgbClr>
                </a:solidFill>
                <a:latin typeface="Century Gothic" panose="020B0502020202020204" pitchFamily="34" charset="0"/>
              </a:rPr>
              <a:t>. Il y a </a:t>
            </a:r>
            <a:r>
              <a:rPr lang="en-US" sz="2200" dirty="0" err="1">
                <a:solidFill>
                  <a:srgbClr val="4472C4">
                    <a:lumMod val="50000"/>
                  </a:srgbClr>
                </a:solidFill>
                <a:latin typeface="Century Gothic" panose="020B0502020202020204" pitchFamily="34" charset="0"/>
              </a:rPr>
              <a:t>toujours</a:t>
            </a:r>
            <a:r>
              <a:rPr lang="en-US" sz="2200" dirty="0">
                <a:solidFill>
                  <a:srgbClr val="4472C4">
                    <a:lumMod val="50000"/>
                  </a:srgbClr>
                </a:solidFill>
                <a:latin typeface="Century Gothic" panose="020B0502020202020204" pitchFamily="34" charset="0"/>
              </a:rPr>
              <a:t> des chanteurs et des </a:t>
            </a:r>
            <a:r>
              <a:rPr lang="en-US" sz="2200" dirty="0" err="1">
                <a:solidFill>
                  <a:srgbClr val="4472C4">
                    <a:lumMod val="50000"/>
                  </a:srgbClr>
                </a:solidFill>
                <a:latin typeface="Century Gothic" panose="020B0502020202020204" pitchFamily="34" charset="0"/>
              </a:rPr>
              <a:t>groupes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très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célèbres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comme</a:t>
            </a:r>
            <a:r>
              <a:rPr lang="en-US" sz="2200" dirty="0">
                <a:solidFill>
                  <a:srgbClr val="4472C4">
                    <a:lumMod val="50000"/>
                  </a:srgbClr>
                </a:solidFill>
                <a:latin typeface="Century Gothic" panose="020B0502020202020204" pitchFamily="34" charset="0"/>
              </a:rPr>
              <a:t> Balthazar et Alpha </a:t>
            </a:r>
            <a:r>
              <a:rPr lang="en-US" sz="2200" dirty="0" err="1">
                <a:solidFill>
                  <a:srgbClr val="4472C4">
                    <a:lumMod val="50000"/>
                  </a:srgbClr>
                </a:solidFill>
                <a:latin typeface="Century Gothic" panose="020B0502020202020204" pitchFamily="34" charset="0"/>
              </a:rPr>
              <a:t>Wann</a:t>
            </a:r>
            <a:r>
              <a:rPr lang="en-US" sz="2200" dirty="0">
                <a:solidFill>
                  <a:srgbClr val="4472C4">
                    <a:lumMod val="50000"/>
                  </a:srgbClr>
                </a:solidFill>
                <a:latin typeface="Century Gothic" panose="020B0502020202020204" pitchFamily="34" charset="0"/>
              </a:rPr>
              <a:t>.</a:t>
            </a:r>
          </a:p>
          <a:p>
            <a:pPr>
              <a:defRPr/>
            </a:pPr>
            <a:endParaRPr lang="en-US" sz="2200" dirty="0">
              <a:solidFill>
                <a:srgbClr val="4472C4">
                  <a:lumMod val="50000"/>
                </a:srgbClr>
              </a:solidFill>
              <a:latin typeface="Century Gothic" panose="020B0502020202020204" pitchFamily="34" charset="0"/>
            </a:endParaRPr>
          </a:p>
          <a:p>
            <a:pPr>
              <a:defRPr/>
            </a:pPr>
            <a:endParaRPr lang="en-US" sz="2200" dirty="0">
              <a:solidFill>
                <a:srgbClr val="4472C4">
                  <a:lumMod val="50000"/>
                </a:srgbClr>
              </a:solidFill>
              <a:latin typeface="Century Gothic" panose="020B0502020202020204" pitchFamily="34" charset="0"/>
            </a:endParaRPr>
          </a:p>
          <a:p>
            <a:pPr>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 name="Picture 39">
            <a:extLst>
              <a:ext uri="{FF2B5EF4-FFF2-40B4-BE49-F238E27FC236}">
                <a16:creationId xmlns:a16="http://schemas.microsoft.com/office/drawing/2014/main" id="{A861FC77-70FA-44B6-B4E8-741395231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614" y="-20942"/>
            <a:ext cx="1300329" cy="1300329"/>
          </a:xfrm>
          <a:prstGeom prst="rect">
            <a:avLst/>
          </a:prstGeom>
        </p:spPr>
      </p:pic>
      <p:sp>
        <p:nvSpPr>
          <p:cNvPr id="46" name="TextBox 45">
            <a:extLst>
              <a:ext uri="{FF2B5EF4-FFF2-40B4-BE49-F238E27FC236}">
                <a16:creationId xmlns:a16="http://schemas.microsoft.com/office/drawing/2014/main" id="{E3F3146F-BAFC-497D-A35C-92BD6F762CBA}"/>
              </a:ext>
            </a:extLst>
          </p:cNvPr>
          <p:cNvSpPr txBox="1"/>
          <p:nvPr/>
        </p:nvSpPr>
        <p:spPr>
          <a:xfrm>
            <a:off x="6753134" y="5080533"/>
            <a:ext cx="5158485" cy="1107996"/>
          </a:xfrm>
          <a:prstGeom prst="rect">
            <a:avLst/>
          </a:prstGeom>
          <a:noFill/>
        </p:spPr>
        <p:txBody>
          <a:bodyPr wrap="square">
            <a:spAutoFit/>
          </a:bodyPr>
          <a:lstStyle/>
          <a:p>
            <a:pPr algn="r">
              <a:defRPr/>
            </a:pPr>
            <a:r>
              <a:rPr lang="en-US" sz="2200" dirty="0">
                <a:solidFill>
                  <a:srgbClr val="4472C4">
                    <a:lumMod val="50000"/>
                  </a:srgbClr>
                </a:solidFill>
                <a:latin typeface="Century Gothic" panose="020B0502020202020204" pitchFamily="34" charset="0"/>
              </a:rPr>
              <a:t>Balthazar </a:t>
            </a:r>
            <a:r>
              <a:rPr lang="en-US" sz="2200" dirty="0" err="1">
                <a:solidFill>
                  <a:srgbClr val="4472C4">
                    <a:lumMod val="50000"/>
                  </a:srgbClr>
                </a:solidFill>
                <a:latin typeface="Century Gothic" panose="020B0502020202020204" pitchFamily="34" charset="0"/>
              </a:rPr>
              <a:t>est</a:t>
            </a:r>
            <a:r>
              <a:rPr lang="en-US" sz="2200" dirty="0">
                <a:solidFill>
                  <a:srgbClr val="4472C4">
                    <a:lumMod val="50000"/>
                  </a:srgbClr>
                </a:solidFill>
                <a:latin typeface="Century Gothic" panose="020B0502020202020204" pitchFamily="34" charset="0"/>
              </a:rPr>
              <a:t> un </a:t>
            </a:r>
            <a:r>
              <a:rPr lang="en-US" sz="2200" dirty="0" err="1">
                <a:solidFill>
                  <a:srgbClr val="4472C4">
                    <a:lumMod val="50000"/>
                  </a:srgbClr>
                </a:solidFill>
                <a:latin typeface="Century Gothic" panose="020B0502020202020204" pitchFamily="34" charset="0"/>
              </a:rPr>
              <a:t>groupe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belge</a:t>
            </a:r>
            <a:r>
              <a:rPr lang="en-US" sz="2200" dirty="0">
                <a:solidFill>
                  <a:srgbClr val="4472C4">
                    <a:lumMod val="50000"/>
                  </a:srgbClr>
                </a:solidFill>
                <a:latin typeface="Century Gothic" panose="020B0502020202020204" pitchFamily="34" charset="0"/>
              </a:rPr>
              <a:t> de cinq </a:t>
            </a:r>
            <a:r>
              <a:rPr lang="en-US" sz="2200" dirty="0" err="1">
                <a:solidFill>
                  <a:srgbClr val="4472C4">
                    <a:lumMod val="50000"/>
                  </a:srgbClr>
                </a:solidFill>
                <a:latin typeface="Century Gothic" panose="020B0502020202020204" pitchFamily="34" charset="0"/>
              </a:rPr>
              <a:t>Flamands</a:t>
            </a:r>
            <a:r>
              <a:rPr lang="en-US" sz="2200" dirty="0">
                <a:solidFill>
                  <a:srgbClr val="4472C4">
                    <a:lumMod val="50000"/>
                  </a:srgbClr>
                </a:solidFill>
                <a:latin typeface="Century Gothic" panose="020B0502020202020204" pitchFamily="34" charset="0"/>
              </a:rPr>
              <a:t>. Il y </a:t>
            </a:r>
            <a:r>
              <a:rPr lang="en-US" sz="2200" dirty="0" err="1">
                <a:solidFill>
                  <a:srgbClr val="4472C4">
                    <a:lumMod val="50000"/>
                  </a:srgbClr>
                </a:solidFill>
                <a:latin typeface="Century Gothic" panose="020B0502020202020204" pitchFamily="34" charset="0"/>
              </a:rPr>
              <a:t>avait</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une</a:t>
            </a:r>
            <a:r>
              <a:rPr lang="en-US" sz="2200" dirty="0">
                <a:solidFill>
                  <a:srgbClr val="4472C4">
                    <a:lumMod val="50000"/>
                  </a:srgbClr>
                </a:solidFill>
                <a:latin typeface="Century Gothic" panose="020B0502020202020204" pitchFamily="34" charset="0"/>
              </a:rPr>
              <a:t> femme </a:t>
            </a:r>
            <a:r>
              <a:rPr lang="en-US" sz="2200" dirty="0" err="1">
                <a:solidFill>
                  <a:srgbClr val="4472C4">
                    <a:lumMod val="50000"/>
                  </a:srgbClr>
                </a:solidFill>
                <a:latin typeface="Century Gothic" panose="020B0502020202020204" pitchFamily="34" charset="0"/>
              </a:rPr>
              <a:t>mais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elle</a:t>
            </a:r>
            <a:r>
              <a:rPr lang="en-US" sz="2200" dirty="0">
                <a:solidFill>
                  <a:srgbClr val="4472C4">
                    <a:lumMod val="50000"/>
                  </a:srgbClr>
                </a:solidFill>
                <a:latin typeface="Century Gothic" panose="020B0502020202020204" pitchFamily="34" charset="0"/>
              </a:rPr>
              <a:t> a </a:t>
            </a:r>
            <a:r>
              <a:rPr lang="en-US" sz="2200" dirty="0" err="1">
                <a:solidFill>
                  <a:srgbClr val="4472C4">
                    <a:lumMod val="50000"/>
                  </a:srgbClr>
                </a:solidFill>
                <a:latin typeface="Century Gothic" panose="020B0502020202020204" pitchFamily="34" charset="0"/>
              </a:rPr>
              <a:t>quitté</a:t>
            </a:r>
            <a:r>
              <a:rPr lang="en-US" sz="2200" dirty="0">
                <a:solidFill>
                  <a:srgbClr val="4472C4">
                    <a:lumMod val="50000"/>
                  </a:srgbClr>
                </a:solidFill>
                <a:latin typeface="Century Gothic" panose="020B0502020202020204" pitchFamily="34" charset="0"/>
              </a:rPr>
              <a:t> le </a:t>
            </a:r>
            <a:r>
              <a:rPr lang="en-US" sz="2200" dirty="0" err="1">
                <a:solidFill>
                  <a:srgbClr val="4472C4">
                    <a:lumMod val="50000"/>
                  </a:srgbClr>
                </a:solidFill>
                <a:latin typeface="Century Gothic" panose="020B0502020202020204" pitchFamily="34" charset="0"/>
              </a:rPr>
              <a:t>groupe</a:t>
            </a:r>
            <a:r>
              <a:rPr lang="en-US" sz="2200" dirty="0">
                <a:solidFill>
                  <a:srgbClr val="4472C4">
                    <a:lumMod val="50000"/>
                  </a:srgbClr>
                </a:solidFill>
                <a:latin typeface="Century Gothic" panose="020B0502020202020204" pitchFamily="34" charset="0"/>
              </a:rPr>
              <a:t>.</a:t>
            </a:r>
          </a:p>
        </p:txBody>
      </p:sp>
      <p:sp>
        <p:nvSpPr>
          <p:cNvPr id="48" name="TextBox 47">
            <a:extLst>
              <a:ext uri="{FF2B5EF4-FFF2-40B4-BE49-F238E27FC236}">
                <a16:creationId xmlns:a16="http://schemas.microsoft.com/office/drawing/2014/main" id="{CFD89B67-BB39-44C7-B3F9-8C5708ECE449}"/>
              </a:ext>
            </a:extLst>
          </p:cNvPr>
          <p:cNvSpPr txBox="1"/>
          <p:nvPr/>
        </p:nvSpPr>
        <p:spPr>
          <a:xfrm>
            <a:off x="2179153" y="3696098"/>
            <a:ext cx="3615458" cy="2123658"/>
          </a:xfrm>
          <a:prstGeom prst="rect">
            <a:avLst/>
          </a:prstGeom>
          <a:noFill/>
        </p:spPr>
        <p:txBody>
          <a:bodyPr wrap="square">
            <a:spAutoFit/>
          </a:bodyPr>
          <a:lstStyle/>
          <a:p>
            <a:pPr>
              <a:defRPr/>
            </a:pPr>
            <a:r>
              <a:rPr lang="en-US" sz="2200" dirty="0">
                <a:solidFill>
                  <a:srgbClr val="4472C4">
                    <a:lumMod val="50000"/>
                  </a:srgbClr>
                </a:solidFill>
                <a:latin typeface="Century Gothic" panose="020B0502020202020204" pitchFamily="34" charset="0"/>
              </a:rPr>
              <a:t>Alpha </a:t>
            </a:r>
            <a:r>
              <a:rPr lang="en-US" sz="2200" dirty="0" err="1">
                <a:solidFill>
                  <a:srgbClr val="4472C4">
                    <a:lumMod val="50000"/>
                  </a:srgbClr>
                </a:solidFill>
                <a:latin typeface="Century Gothic" panose="020B0502020202020204" pitchFamily="34" charset="0"/>
              </a:rPr>
              <a:t>Wann</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est</a:t>
            </a:r>
            <a:r>
              <a:rPr lang="en-US" sz="2200" dirty="0">
                <a:solidFill>
                  <a:srgbClr val="4472C4">
                    <a:lumMod val="50000"/>
                  </a:srgbClr>
                </a:solidFill>
                <a:latin typeface="Century Gothic" panose="020B0502020202020204" pitchFamily="34" charset="0"/>
              </a:rPr>
              <a:t> un </a:t>
            </a:r>
            <a:r>
              <a:rPr lang="en-US" sz="2200" dirty="0" err="1">
                <a:solidFill>
                  <a:srgbClr val="4472C4">
                    <a:lumMod val="50000"/>
                  </a:srgbClr>
                </a:solidFill>
                <a:latin typeface="Century Gothic" panose="020B0502020202020204" pitchFamily="34" charset="0"/>
              </a:rPr>
              <a:t>rappeur</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français</a:t>
            </a:r>
            <a:r>
              <a:rPr lang="en-US" sz="2200" dirty="0">
                <a:solidFill>
                  <a:srgbClr val="4472C4">
                    <a:lumMod val="50000"/>
                  </a:srgbClr>
                </a:solidFill>
                <a:latin typeface="Century Gothic" panose="020B0502020202020204" pitchFamily="34" charset="0"/>
              </a:rPr>
              <a:t>. Il a </a:t>
            </a:r>
            <a:r>
              <a:rPr lang="en-US" sz="2200" dirty="0" err="1">
                <a:solidFill>
                  <a:srgbClr val="4472C4">
                    <a:lumMod val="50000"/>
                  </a:srgbClr>
                </a:solidFill>
                <a:latin typeface="Century Gothic" panose="020B0502020202020204" pitchFamily="34" charset="0"/>
              </a:rPr>
              <a:t>travaillé</a:t>
            </a:r>
            <a:r>
              <a:rPr lang="en-US" sz="2200" dirty="0">
                <a:solidFill>
                  <a:srgbClr val="4472C4">
                    <a:lumMod val="50000"/>
                  </a:srgbClr>
                </a:solidFill>
                <a:latin typeface="Century Gothic" panose="020B0502020202020204" pitchFamily="34" charset="0"/>
              </a:rPr>
              <a:t> avec beaucoup </a:t>
            </a:r>
            <a:r>
              <a:rPr lang="en-US" sz="2200" dirty="0" err="1">
                <a:solidFill>
                  <a:srgbClr val="4472C4">
                    <a:lumMod val="50000"/>
                  </a:srgbClr>
                </a:solidFill>
                <a:latin typeface="Century Gothic" panose="020B0502020202020204" pitchFamily="34" charset="0"/>
              </a:rPr>
              <a:t>d’autres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rappeurs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comme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Nekfeu</a:t>
            </a:r>
            <a:r>
              <a:rPr lang="en-US" sz="2200" dirty="0">
                <a:solidFill>
                  <a:srgbClr val="4472C4">
                    <a:lumMod val="50000"/>
                  </a:srgbClr>
                </a:solidFill>
                <a:latin typeface="Century Gothic" panose="020B0502020202020204" pitchFamily="34" charset="0"/>
              </a:rPr>
              <a:t> et </a:t>
            </a:r>
            <a:r>
              <a:rPr lang="en-US" sz="2200" dirty="0" err="1">
                <a:solidFill>
                  <a:srgbClr val="4472C4">
                    <a:lumMod val="50000"/>
                  </a:srgbClr>
                </a:solidFill>
                <a:latin typeface="Century Gothic" panose="020B0502020202020204" pitchFamily="34" charset="0"/>
              </a:rPr>
              <a:t>Sneazzy</a:t>
            </a:r>
            <a:r>
              <a:rPr lang="en-US" sz="2200" dirty="0">
                <a:solidFill>
                  <a:srgbClr val="4472C4">
                    <a:lumMod val="50000"/>
                  </a:srgbClr>
                </a:solidFill>
                <a:latin typeface="Century Gothic" panose="020B0502020202020204" pitchFamily="34" charset="0"/>
              </a:rPr>
              <a:t>.</a:t>
            </a:r>
          </a:p>
        </p:txBody>
      </p:sp>
      <p:pic>
        <p:nvPicPr>
          <p:cNvPr id="50" name="Picture 49">
            <a:extLst>
              <a:ext uri="{FF2B5EF4-FFF2-40B4-BE49-F238E27FC236}">
                <a16:creationId xmlns:a16="http://schemas.microsoft.com/office/drawing/2014/main" id="{2D871858-FA04-42A4-A2D2-522F23A5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134" y="3286783"/>
            <a:ext cx="3188532" cy="1793750"/>
          </a:xfrm>
          <a:prstGeom prst="rect">
            <a:avLst/>
          </a:prstGeom>
        </p:spPr>
      </p:pic>
      <p:pic>
        <p:nvPicPr>
          <p:cNvPr id="52" name="Picture 51">
            <a:extLst>
              <a:ext uri="{FF2B5EF4-FFF2-40B4-BE49-F238E27FC236}">
                <a16:creationId xmlns:a16="http://schemas.microsoft.com/office/drawing/2014/main" id="{3B591317-28E1-4938-8CD6-465C585105E2}"/>
              </a:ext>
            </a:extLst>
          </p:cNvPr>
          <p:cNvPicPr>
            <a:picLocks noChangeAspect="1"/>
          </p:cNvPicPr>
          <p:nvPr/>
        </p:nvPicPr>
        <p:blipFill rotWithShape="1">
          <a:blip r:embed="rId6">
            <a:extLst>
              <a:ext uri="{28A0092B-C50C-407E-A947-70E740481C1C}">
                <a14:useLocalDpi xmlns:a14="http://schemas.microsoft.com/office/drawing/2010/main" val="0"/>
              </a:ext>
            </a:extLst>
          </a:blip>
          <a:srcRect l="4596" t="-859" r="73069" b="15007"/>
          <a:stretch/>
        </p:blipFill>
        <p:spPr>
          <a:xfrm>
            <a:off x="365686" y="3311900"/>
            <a:ext cx="1627780" cy="2863947"/>
          </a:xfrm>
          <a:prstGeom prst="rect">
            <a:avLst/>
          </a:prstGeom>
        </p:spPr>
      </p:pic>
      <p:sp>
        <p:nvSpPr>
          <p:cNvPr id="12" name="Speech Bubble: Rectangle with Corners Rounded 11">
            <a:extLst>
              <a:ext uri="{FF2B5EF4-FFF2-40B4-BE49-F238E27FC236}">
                <a16:creationId xmlns:a16="http://schemas.microsoft.com/office/drawing/2014/main" id="{799DD05B-1CE8-49D1-A9D9-28E32CB10D7F}"/>
              </a:ext>
            </a:extLst>
          </p:cNvPr>
          <p:cNvSpPr/>
          <p:nvPr/>
        </p:nvSpPr>
        <p:spPr>
          <a:xfrm>
            <a:off x="8879530" y="212410"/>
            <a:ext cx="1647500" cy="914122"/>
          </a:xfrm>
          <a:prstGeom prst="wedgeRoundRectCallout">
            <a:avLst>
              <a:gd name="adj1" fmla="val -63189"/>
              <a:gd name="adj2" fmla="val -21671"/>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*célèbre</a:t>
            </a:r>
            <a:br>
              <a:rPr lang="fr-FR" sz="2000" b="1" dirty="0">
                <a:solidFill>
                  <a:schemeClr val="bg1"/>
                </a:solidFill>
              </a:rPr>
            </a:br>
            <a:r>
              <a:rPr lang="fr-FR" sz="2000" b="1" dirty="0">
                <a:solidFill>
                  <a:schemeClr val="bg1"/>
                </a:solidFill>
              </a:rPr>
              <a:t> </a:t>
            </a:r>
            <a:r>
              <a:rPr lang="fr-FR" sz="2000" dirty="0">
                <a:solidFill>
                  <a:schemeClr val="bg1"/>
                </a:solidFill>
              </a:rPr>
              <a:t>= </a:t>
            </a:r>
            <a:r>
              <a:rPr lang="fr-FR" sz="2000" dirty="0" err="1">
                <a:solidFill>
                  <a:schemeClr val="bg1"/>
                </a:solidFill>
              </a:rPr>
              <a:t>famous</a:t>
            </a:r>
            <a:endParaRPr lang="fr-FR" sz="2000" b="1" dirty="0">
              <a:solidFill>
                <a:schemeClr val="bg1"/>
              </a:solidFill>
            </a:endParaRPr>
          </a:p>
        </p:txBody>
      </p:sp>
      <p:sp>
        <p:nvSpPr>
          <p:cNvPr id="14" name="Rounded Rectangle 46">
            <a:extLst>
              <a:ext uri="{FF2B5EF4-FFF2-40B4-BE49-F238E27FC236}">
                <a16:creationId xmlns:a16="http://schemas.microsoft.com/office/drawing/2014/main" id="{EDDB9B04-445B-491D-AD57-47C44B2DB9E0}"/>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9536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(2/9)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au </a:t>
            </a:r>
            <a:r>
              <a:rPr lang="en-US" sz="2400" dirty="0" err="1">
                <a:solidFill>
                  <a:srgbClr val="4472C4">
                    <a:lumMod val="50000"/>
                  </a:srgbClr>
                </a:solidFill>
              </a:rPr>
              <a:t>téléphone</a:t>
            </a:r>
            <a:r>
              <a:rPr lang="en-US" sz="2400" dirty="0">
                <a:solidFill>
                  <a:srgbClr val="4472C4">
                    <a:lumMod val="50000"/>
                  </a:srgbClr>
                </a:solidFill>
              </a:rPr>
              <a:t>.</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5" name="Picture 14">
            <a:extLst>
              <a:ext uri="{FF2B5EF4-FFF2-40B4-BE49-F238E27FC236}">
                <a16:creationId xmlns:a16="http://schemas.microsoft.com/office/drawing/2014/main" id="{C1E58A81-0893-4D49-9E5B-E2FE2EB26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5" y="3773682"/>
            <a:ext cx="2110753" cy="2110753"/>
          </a:xfrm>
          <a:prstGeom prst="rect">
            <a:avLst/>
          </a:prstGeom>
        </p:spPr>
      </p:pic>
      <p:pic>
        <p:nvPicPr>
          <p:cNvPr id="16" name="Picture 15">
            <a:extLst>
              <a:ext uri="{FF2B5EF4-FFF2-40B4-BE49-F238E27FC236}">
                <a16:creationId xmlns:a16="http://schemas.microsoft.com/office/drawing/2014/main" id="{4D00BC7F-4466-4297-B44E-1FA70CDE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86" y="3930517"/>
            <a:ext cx="1953918" cy="1953918"/>
          </a:xfrm>
          <a:prstGeom prst="rect">
            <a:avLst/>
          </a:prstGeom>
        </p:spPr>
      </p:pic>
      <p:sp>
        <p:nvSpPr>
          <p:cNvPr id="19" name="Action Button: Custom 16">
            <a:hlinkClick r:id="" action="ppaction://noaction" highlightClick="1">
              <a:snd r:embed="rId5" name="1b nous sommes.wav"/>
            </a:hlinkClick>
            <a:extLst>
              <a:ext uri="{FF2B5EF4-FFF2-40B4-BE49-F238E27FC236}">
                <a16:creationId xmlns:a16="http://schemas.microsoft.com/office/drawing/2014/main" id="{80BE3C09-F726-4759-9D9B-E750B9DFFD24}"/>
              </a:ext>
            </a:extLst>
          </p:cNvPr>
          <p:cNvSpPr/>
          <p:nvPr/>
        </p:nvSpPr>
        <p:spPr>
          <a:xfrm>
            <a:off x="982800" y="314465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pic>
        <p:nvPicPr>
          <p:cNvPr id="24" name="Picture 23">
            <a:extLst>
              <a:ext uri="{FF2B5EF4-FFF2-40B4-BE49-F238E27FC236}">
                <a16:creationId xmlns:a16="http://schemas.microsoft.com/office/drawing/2014/main" id="{D28FABF3-10FA-412F-BF03-F3F6328E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900" y="2565517"/>
            <a:ext cx="1044745" cy="1044745"/>
          </a:xfrm>
          <a:prstGeom prst="rect">
            <a:avLst/>
          </a:prstGeom>
        </p:spPr>
      </p:pic>
      <p:pic>
        <p:nvPicPr>
          <p:cNvPr id="26" name="Picture 25">
            <a:extLst>
              <a:ext uri="{FF2B5EF4-FFF2-40B4-BE49-F238E27FC236}">
                <a16:creationId xmlns:a16="http://schemas.microsoft.com/office/drawing/2014/main" id="{4CDDE2BD-A8E2-4692-8031-71E3523E6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29" y="2565518"/>
            <a:ext cx="1044745" cy="1044745"/>
          </a:xfrm>
          <a:prstGeom prst="rect">
            <a:avLst/>
          </a:prstGeom>
        </p:spPr>
      </p:pic>
      <p:pic>
        <p:nvPicPr>
          <p:cNvPr id="27" name="Picture 26">
            <a:extLst>
              <a:ext uri="{FF2B5EF4-FFF2-40B4-BE49-F238E27FC236}">
                <a16:creationId xmlns:a16="http://schemas.microsoft.com/office/drawing/2014/main" id="{A607C4C2-A2AF-426E-B851-4571A4A05F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2087" y="3813174"/>
            <a:ext cx="864558" cy="864558"/>
          </a:xfrm>
          <a:prstGeom prst="rect">
            <a:avLst/>
          </a:prstGeom>
        </p:spPr>
      </p:pic>
      <p:pic>
        <p:nvPicPr>
          <p:cNvPr id="28" name="Picture 27">
            <a:extLst>
              <a:ext uri="{FF2B5EF4-FFF2-40B4-BE49-F238E27FC236}">
                <a16:creationId xmlns:a16="http://schemas.microsoft.com/office/drawing/2014/main" id="{C0526CA2-DB3D-4F6D-A76E-4E8C89BD1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329" y="3632987"/>
            <a:ext cx="1044745" cy="1044745"/>
          </a:xfrm>
          <a:prstGeom prst="rect">
            <a:avLst/>
          </a:prstGeom>
        </p:spPr>
      </p:pic>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29" name="Action Button: Custom 16">
            <a:hlinkClick r:id="" action="ppaction://noaction" highlightClick="1">
              <a:snd r:embed="rId9" name="1a-2.wav"/>
            </a:hlinkClick>
            <a:extLst>
              <a:ext uri="{FF2B5EF4-FFF2-40B4-BE49-F238E27FC236}">
                <a16:creationId xmlns:a16="http://schemas.microsoft.com/office/drawing/2014/main" id="{67C7C036-9CA4-423D-AB87-AF8F13344BB2}"/>
              </a:ext>
            </a:extLst>
          </p:cNvPr>
          <p:cNvSpPr/>
          <p:nvPr/>
        </p:nvSpPr>
        <p:spPr>
          <a:xfrm>
            <a:off x="7543293" y="30071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Rectangle: Rounded Corners 9">
            <a:extLst>
              <a:ext uri="{FF2B5EF4-FFF2-40B4-BE49-F238E27FC236}">
                <a16:creationId xmlns:a16="http://schemas.microsoft.com/office/drawing/2014/main" id="{DE7C5631-C45C-4C24-945E-F168367905CF}"/>
              </a:ext>
            </a:extLst>
          </p:cNvPr>
          <p:cNvSpPr/>
          <p:nvPr/>
        </p:nvSpPr>
        <p:spPr>
          <a:xfrm>
            <a:off x="8096134" y="2680893"/>
            <a:ext cx="3813786" cy="10005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fr-FR"/>
          </a:p>
        </p:txBody>
      </p:sp>
      <p:sp>
        <p:nvSpPr>
          <p:cNvPr id="13" name="TextBox 12">
            <a:extLst>
              <a:ext uri="{FF2B5EF4-FFF2-40B4-BE49-F238E27FC236}">
                <a16:creationId xmlns:a16="http://schemas.microsoft.com/office/drawing/2014/main" id="{FFCBC10F-FFAC-4D30-9F84-F2DC6592BC55}"/>
              </a:ext>
            </a:extLst>
          </p:cNvPr>
          <p:cNvSpPr txBox="1"/>
          <p:nvPr/>
        </p:nvSpPr>
        <p:spPr>
          <a:xfrm>
            <a:off x="1729870" y="2759822"/>
            <a:ext cx="4629484" cy="1200329"/>
          </a:xfrm>
          <a:prstGeom prst="rect">
            <a:avLst/>
          </a:prstGeom>
          <a:noFill/>
        </p:spPr>
        <p:txBody>
          <a:bodyPr wrap="square" rtlCol="0">
            <a:spAutoFit/>
          </a:bodyPr>
          <a:lstStyle/>
          <a:p>
            <a:pPr marL="0" indent="0">
              <a:buFont typeface="+mj-lt"/>
              <a:buNone/>
              <a:defRPr/>
            </a:pPr>
            <a:r>
              <a:rPr lang="en-US" sz="2400" dirty="0">
                <a:solidFill>
                  <a:srgbClr val="4472C4">
                    <a:lumMod val="50000"/>
                  </a:srgbClr>
                </a:solidFill>
                <a:latin typeface="Century Gothic" panose="020F0302020204030204"/>
              </a:rPr>
              <a:t>Hi! </a:t>
            </a:r>
            <a:r>
              <a:rPr lang="en-US" sz="2400" b="1" dirty="0">
                <a:solidFill>
                  <a:srgbClr val="4472C4">
                    <a:lumMod val="50000"/>
                  </a:srgbClr>
                </a:solidFill>
                <a:latin typeface="Century Gothic" panose="020F0302020204030204"/>
              </a:rPr>
              <a:t>We</a:t>
            </a:r>
            <a:r>
              <a:rPr lang="en-US" sz="2400" dirty="0">
                <a:solidFill>
                  <a:srgbClr val="4472C4">
                    <a:lumMod val="50000"/>
                  </a:srgbClr>
                </a:solidFill>
                <a:latin typeface="Century Gothic" panose="020F0302020204030204"/>
              </a:rPr>
              <a:t>’re at </a:t>
            </a:r>
            <a:r>
              <a:rPr lang="en-US" sz="2400" i="1" dirty="0">
                <a:solidFill>
                  <a:srgbClr val="4472C4">
                    <a:lumMod val="50000"/>
                  </a:srgbClr>
                </a:solidFill>
                <a:latin typeface="Century Gothic" panose="020F0302020204030204"/>
              </a:rPr>
              <a:t>Rock </a:t>
            </a:r>
            <a:r>
              <a:rPr lang="en-US" sz="2400" i="1" dirty="0" err="1">
                <a:solidFill>
                  <a:srgbClr val="4472C4">
                    <a:lumMod val="50000"/>
                  </a:srgbClr>
                </a:solidFill>
                <a:latin typeface="Century Gothic" panose="020F0302020204030204"/>
              </a:rPr>
              <a:t>En</a:t>
            </a:r>
            <a:r>
              <a:rPr lang="en-US" sz="2400" i="1" dirty="0">
                <a:solidFill>
                  <a:srgbClr val="4472C4">
                    <a:lumMod val="50000"/>
                  </a:srgbClr>
                </a:solidFill>
                <a:latin typeface="Century Gothic" panose="020F0302020204030204"/>
              </a:rPr>
              <a:t> Seine </a:t>
            </a:r>
            <a:r>
              <a:rPr lang="en-US" sz="2400" dirty="0">
                <a:solidFill>
                  <a:srgbClr val="4472C4">
                    <a:lumMod val="50000"/>
                  </a:srgbClr>
                </a:solidFill>
                <a:latin typeface="Century Gothic" panose="020F0302020204030204"/>
              </a:rPr>
              <a:t>festival to listen to Balthazar and Alpha </a:t>
            </a:r>
            <a:r>
              <a:rPr lang="en-US" sz="2400" dirty="0" err="1">
                <a:solidFill>
                  <a:srgbClr val="4472C4">
                    <a:lumMod val="50000"/>
                  </a:srgbClr>
                </a:solidFill>
                <a:latin typeface="Century Gothic" panose="020F0302020204030204"/>
              </a:rPr>
              <a:t>Wann</a:t>
            </a:r>
            <a:r>
              <a:rPr lang="en-US" sz="2400" dirty="0">
                <a:solidFill>
                  <a:srgbClr val="4472C4">
                    <a:lumMod val="50000"/>
                  </a:srgbClr>
                </a:solidFill>
                <a:latin typeface="Century Gothic" panose="020F0302020204030204"/>
              </a:rPr>
              <a:t> !</a:t>
            </a:r>
          </a:p>
        </p:txBody>
      </p:sp>
      <p:sp>
        <p:nvSpPr>
          <p:cNvPr id="30" name="Rectangle 29">
            <a:extLst>
              <a:ext uri="{FF2B5EF4-FFF2-40B4-BE49-F238E27FC236}">
                <a16:creationId xmlns:a16="http://schemas.microsoft.com/office/drawing/2014/main" id="{DC0AAB03-AE7F-47DB-B052-C4B29B18A65F}"/>
              </a:ext>
            </a:extLst>
          </p:cNvPr>
          <p:cNvSpPr/>
          <p:nvPr/>
        </p:nvSpPr>
        <p:spPr>
          <a:xfrm>
            <a:off x="1729870" y="2759822"/>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Picture 32">
            <a:extLst>
              <a:ext uri="{FF2B5EF4-FFF2-40B4-BE49-F238E27FC236}">
                <a16:creationId xmlns:a16="http://schemas.microsoft.com/office/drawing/2014/main" id="{C3AFC1E9-B703-48CA-895E-51E6078D44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3602">
            <a:off x="1448247" y="5100275"/>
            <a:ext cx="563245" cy="1058669"/>
          </a:xfrm>
          <a:prstGeom prst="rect">
            <a:avLst/>
          </a:prstGeom>
        </p:spPr>
      </p:pic>
    </p:spTree>
    <p:extLst>
      <p:ext uri="{BB962C8B-B14F-4D97-AF65-F5344CB8AC3E}">
        <p14:creationId xmlns:p14="http://schemas.microsoft.com/office/powerpoint/2010/main" val="42902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(3/9)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pic>
        <p:nvPicPr>
          <p:cNvPr id="24" name="Picture 23">
            <a:extLst>
              <a:ext uri="{FF2B5EF4-FFF2-40B4-BE49-F238E27FC236}">
                <a16:creationId xmlns:a16="http://schemas.microsoft.com/office/drawing/2014/main" id="{D28FABF3-10FA-412F-BF03-F3F6328E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293" y="3625995"/>
            <a:ext cx="1044745" cy="1044745"/>
          </a:xfrm>
          <a:prstGeom prst="rect">
            <a:avLst/>
          </a:prstGeom>
        </p:spPr>
      </p:pic>
      <p:pic>
        <p:nvPicPr>
          <p:cNvPr id="26" name="Picture 25">
            <a:extLst>
              <a:ext uri="{FF2B5EF4-FFF2-40B4-BE49-F238E27FC236}">
                <a16:creationId xmlns:a16="http://schemas.microsoft.com/office/drawing/2014/main" id="{4CDDE2BD-A8E2-4692-8031-71E3523E6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722" y="3625996"/>
            <a:ext cx="1044745" cy="1044745"/>
          </a:xfrm>
          <a:prstGeom prst="rect">
            <a:avLst/>
          </a:prstGeom>
        </p:spPr>
      </p:pic>
      <p:pic>
        <p:nvPicPr>
          <p:cNvPr id="27" name="Picture 26">
            <a:extLst>
              <a:ext uri="{FF2B5EF4-FFF2-40B4-BE49-F238E27FC236}">
                <a16:creationId xmlns:a16="http://schemas.microsoft.com/office/drawing/2014/main" id="{A607C4C2-A2AF-426E-B851-4571A4A05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480" y="2761436"/>
            <a:ext cx="864558" cy="864558"/>
          </a:xfrm>
          <a:prstGeom prst="rect">
            <a:avLst/>
          </a:prstGeom>
        </p:spPr>
      </p:pic>
      <p:pic>
        <p:nvPicPr>
          <p:cNvPr id="28" name="Picture 27">
            <a:extLst>
              <a:ext uri="{FF2B5EF4-FFF2-40B4-BE49-F238E27FC236}">
                <a16:creationId xmlns:a16="http://schemas.microsoft.com/office/drawing/2014/main" id="{C0526CA2-DB3D-4F6D-A76E-4E8C89BD1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722" y="2581249"/>
            <a:ext cx="1044745" cy="1044745"/>
          </a:xfrm>
          <a:prstGeom prst="rect">
            <a:avLst/>
          </a:prstGeom>
        </p:spPr>
      </p:pic>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597586" y="3127545"/>
            <a:ext cx="462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very good!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C0AAB03-AE7F-47DB-B052-C4B29B18A65F}"/>
              </a:ext>
            </a:extLst>
          </p:cNvPr>
          <p:cNvSpPr/>
          <p:nvPr/>
        </p:nvSpPr>
        <p:spPr>
          <a:xfrm>
            <a:off x="1569924" y="2773029"/>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Action Button: Custom 16">
            <a:hlinkClick r:id="" action="ppaction://noaction" highlightClick="1">
              <a:snd r:embed="rId8" name="2b oh ils.wav"/>
            </a:hlinkClick>
            <a:extLst>
              <a:ext uri="{FF2B5EF4-FFF2-40B4-BE49-F238E27FC236}">
                <a16:creationId xmlns:a16="http://schemas.microsoft.com/office/drawing/2014/main" id="{04634B0F-0D64-4923-A0D2-021020D3F555}"/>
              </a:ext>
            </a:extLst>
          </p:cNvPr>
          <p:cNvSpPr/>
          <p:nvPr/>
        </p:nvSpPr>
        <p:spPr>
          <a:xfrm>
            <a:off x="982800"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Rounded Corners 24">
            <a:extLst>
              <a:ext uri="{FF2B5EF4-FFF2-40B4-BE49-F238E27FC236}">
                <a16:creationId xmlns:a16="http://schemas.microsoft.com/office/drawing/2014/main" id="{52171A80-A775-40C5-B36F-DF9297BED7BC}"/>
              </a:ext>
            </a:extLst>
          </p:cNvPr>
          <p:cNvSpPr/>
          <p:nvPr/>
        </p:nvSpPr>
        <p:spPr>
          <a:xfrm>
            <a:off x="8096134" y="4752975"/>
            <a:ext cx="3813786" cy="100982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Action Button: Custom 16">
            <a:hlinkClick r:id="" action="ppaction://noaction" highlightClick="1">
              <a:snd r:embed="rId9" name="2a oh ils.wav"/>
            </a:hlinkClick>
            <a:extLst>
              <a:ext uri="{FF2B5EF4-FFF2-40B4-BE49-F238E27FC236}">
                <a16:creationId xmlns:a16="http://schemas.microsoft.com/office/drawing/2014/main" id="{46C5A824-2042-491F-9293-5C3A2B91D780}"/>
              </a:ext>
            </a:extLst>
          </p:cNvPr>
          <p:cNvSpPr/>
          <p:nvPr/>
        </p:nvSpPr>
        <p:spPr>
          <a:xfrm>
            <a:off x="7543293" y="500899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2" name="Picture 31">
            <a:extLst>
              <a:ext uri="{FF2B5EF4-FFF2-40B4-BE49-F238E27FC236}">
                <a16:creationId xmlns:a16="http://schemas.microsoft.com/office/drawing/2014/main" id="{28B4A267-67E5-4679-9DF6-D711A4E57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43" y="4305258"/>
            <a:ext cx="1773314" cy="1773314"/>
          </a:xfrm>
          <a:prstGeom prst="rect">
            <a:avLst/>
          </a:prstGeom>
        </p:spPr>
      </p:pic>
      <p:pic>
        <p:nvPicPr>
          <p:cNvPr id="33" name="Picture 32">
            <a:extLst>
              <a:ext uri="{FF2B5EF4-FFF2-40B4-BE49-F238E27FC236}">
                <a16:creationId xmlns:a16="http://schemas.microsoft.com/office/drawing/2014/main" id="{FD1A3C1C-113F-41F9-BCFB-7F39A9A8D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863" y="4298240"/>
            <a:ext cx="1776506" cy="1776506"/>
          </a:xfrm>
          <a:prstGeom prst="rect">
            <a:avLst/>
          </a:prstGeom>
        </p:spPr>
      </p:pic>
      <p:pic>
        <p:nvPicPr>
          <p:cNvPr id="34" name="Picture 33">
            <a:extLst>
              <a:ext uri="{FF2B5EF4-FFF2-40B4-BE49-F238E27FC236}">
                <a16:creationId xmlns:a16="http://schemas.microsoft.com/office/drawing/2014/main" id="{ADC708E6-229C-471F-B8D1-9BB9E2A9AD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3602">
            <a:off x="1869662" y="4968539"/>
            <a:ext cx="563245" cy="1058669"/>
          </a:xfrm>
          <a:prstGeom prst="rect">
            <a:avLst/>
          </a:prstGeom>
        </p:spPr>
      </p:pic>
    </p:spTree>
    <p:extLst>
      <p:ext uri="{BB962C8B-B14F-4D97-AF65-F5344CB8AC3E}">
        <p14:creationId xmlns:p14="http://schemas.microsoft.com/office/powerpoint/2010/main" val="211548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5"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(4/9)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5" name="Picture 14">
            <a:extLst>
              <a:ext uri="{FF2B5EF4-FFF2-40B4-BE49-F238E27FC236}">
                <a16:creationId xmlns:a16="http://schemas.microsoft.com/office/drawing/2014/main" id="{C1E58A81-0893-4D49-9E5B-E2FE2EB26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5" y="3773682"/>
            <a:ext cx="2110753" cy="2110753"/>
          </a:xfrm>
          <a:prstGeom prst="rect">
            <a:avLst/>
          </a:prstGeom>
        </p:spPr>
      </p:pic>
      <p:pic>
        <p:nvPicPr>
          <p:cNvPr id="16" name="Picture 15">
            <a:extLst>
              <a:ext uri="{FF2B5EF4-FFF2-40B4-BE49-F238E27FC236}">
                <a16:creationId xmlns:a16="http://schemas.microsoft.com/office/drawing/2014/main" id="{4D00BC7F-4466-4297-B44E-1FA70CDE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86" y="3930517"/>
            <a:ext cx="1953918" cy="1953918"/>
          </a:xfrm>
          <a:prstGeom prst="rect">
            <a:avLst/>
          </a:prstGeom>
        </p:spPr>
      </p:pic>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pic>
        <p:nvPicPr>
          <p:cNvPr id="24" name="Picture 23">
            <a:extLst>
              <a:ext uri="{FF2B5EF4-FFF2-40B4-BE49-F238E27FC236}">
                <a16:creationId xmlns:a16="http://schemas.microsoft.com/office/drawing/2014/main" id="{D28FABF3-10FA-412F-BF03-F3F6328E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900" y="2565517"/>
            <a:ext cx="1044745" cy="1044745"/>
          </a:xfrm>
          <a:prstGeom prst="rect">
            <a:avLst/>
          </a:prstGeom>
        </p:spPr>
      </p:pic>
      <p:pic>
        <p:nvPicPr>
          <p:cNvPr id="26" name="Picture 25">
            <a:extLst>
              <a:ext uri="{FF2B5EF4-FFF2-40B4-BE49-F238E27FC236}">
                <a16:creationId xmlns:a16="http://schemas.microsoft.com/office/drawing/2014/main" id="{4CDDE2BD-A8E2-4692-8031-71E3523E6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29" y="2565518"/>
            <a:ext cx="1044745" cy="1044745"/>
          </a:xfrm>
          <a:prstGeom prst="rect">
            <a:avLst/>
          </a:prstGeom>
        </p:spPr>
      </p:pic>
      <p:pic>
        <p:nvPicPr>
          <p:cNvPr id="27" name="Picture 26">
            <a:extLst>
              <a:ext uri="{FF2B5EF4-FFF2-40B4-BE49-F238E27FC236}">
                <a16:creationId xmlns:a16="http://schemas.microsoft.com/office/drawing/2014/main" id="{A607C4C2-A2AF-426E-B851-4571A4A05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087" y="3813174"/>
            <a:ext cx="864558" cy="864558"/>
          </a:xfrm>
          <a:prstGeom prst="rect">
            <a:avLst/>
          </a:prstGeom>
        </p:spPr>
      </p:pic>
      <p:pic>
        <p:nvPicPr>
          <p:cNvPr id="28" name="Picture 27">
            <a:extLst>
              <a:ext uri="{FF2B5EF4-FFF2-40B4-BE49-F238E27FC236}">
                <a16:creationId xmlns:a16="http://schemas.microsoft.com/office/drawing/2014/main" id="{C0526CA2-DB3D-4F6D-A76E-4E8C89BD1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9329" y="3632987"/>
            <a:ext cx="1044745" cy="1044745"/>
          </a:xfrm>
          <a:prstGeom prst="rect">
            <a:avLst/>
          </a:prstGeom>
        </p:spPr>
      </p:pic>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690306" y="2935851"/>
            <a:ext cx="46294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 not here … </a:t>
            </a:r>
            <a:b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lang="en-US" sz="2400" b="1"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C0AAB03-AE7F-47DB-B052-C4B29B18A65F}"/>
              </a:ext>
            </a:extLst>
          </p:cNvPr>
          <p:cNvSpPr/>
          <p:nvPr/>
        </p:nvSpPr>
        <p:spPr>
          <a:xfrm>
            <a:off x="1663768" y="2756405"/>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8" name="3b vous n'etes.wav"/>
            </a:hlinkClick>
            <a:extLst>
              <a:ext uri="{FF2B5EF4-FFF2-40B4-BE49-F238E27FC236}">
                <a16:creationId xmlns:a16="http://schemas.microsoft.com/office/drawing/2014/main" id="{4AE47FDF-993C-4FDA-82B1-C1B994D0BEF5}"/>
              </a:ext>
            </a:extLst>
          </p:cNvPr>
          <p:cNvSpPr/>
          <p:nvPr/>
        </p:nvSpPr>
        <p:spPr>
          <a:xfrm>
            <a:off x="982800"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Rectangle: Rounded Corners 22">
            <a:extLst>
              <a:ext uri="{FF2B5EF4-FFF2-40B4-BE49-F238E27FC236}">
                <a16:creationId xmlns:a16="http://schemas.microsoft.com/office/drawing/2014/main" id="{83DA3F5C-AE46-4688-ABC2-F8A03B3CCD68}"/>
              </a:ext>
            </a:extLst>
          </p:cNvPr>
          <p:cNvSpPr/>
          <p:nvPr/>
        </p:nvSpPr>
        <p:spPr>
          <a:xfrm>
            <a:off x="8096134" y="3702995"/>
            <a:ext cx="3813786" cy="10005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Action Button: Custom 16">
            <a:hlinkClick r:id="" action="ppaction://noaction" highlightClick="1">
              <a:snd r:embed="rId9" name="3a vous n'etes.wav"/>
            </a:hlinkClick>
            <a:extLst>
              <a:ext uri="{FF2B5EF4-FFF2-40B4-BE49-F238E27FC236}">
                <a16:creationId xmlns:a16="http://schemas.microsoft.com/office/drawing/2014/main" id="{68C9F7F6-402A-4CA5-9ABB-22D4515A88C8}"/>
              </a:ext>
            </a:extLst>
          </p:cNvPr>
          <p:cNvSpPr/>
          <p:nvPr/>
        </p:nvSpPr>
        <p:spPr>
          <a:xfrm>
            <a:off x="7543293" y="40052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31" name="Picture 30">
            <a:extLst>
              <a:ext uri="{FF2B5EF4-FFF2-40B4-BE49-F238E27FC236}">
                <a16:creationId xmlns:a16="http://schemas.microsoft.com/office/drawing/2014/main" id="{F094B6B1-DE46-42C0-B7C2-596485995D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3602">
            <a:off x="1448247" y="5100275"/>
            <a:ext cx="563245" cy="1058669"/>
          </a:xfrm>
          <a:prstGeom prst="rect">
            <a:avLst/>
          </a:prstGeom>
        </p:spPr>
      </p:pic>
    </p:spTree>
    <p:extLst>
      <p:ext uri="{BB962C8B-B14F-4D97-AF65-F5344CB8AC3E}">
        <p14:creationId xmlns:p14="http://schemas.microsoft.com/office/powerpoint/2010/main" val="28289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sp>
        <p:nvSpPr>
          <p:cNvPr id="36" name="Action Button: Custom 16">
            <a:hlinkClick r:id="" action="ppaction://noaction" highlightClick="1">
              <a:snd r:embed="rId3" name="4a nous sommes.wav"/>
            </a:hlinkClick>
            <a:extLst>
              <a:ext uri="{FF2B5EF4-FFF2-40B4-BE49-F238E27FC236}">
                <a16:creationId xmlns:a16="http://schemas.microsoft.com/office/drawing/2014/main" id="{6FFE77E2-F502-4A0F-A274-F3FBBEEF8A54}"/>
              </a:ext>
            </a:extLst>
          </p:cNvPr>
          <p:cNvSpPr/>
          <p:nvPr/>
        </p:nvSpPr>
        <p:spPr>
          <a:xfrm>
            <a:off x="7539934" y="30071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(5/9)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663768" y="2920276"/>
            <a:ext cx="44322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 sorry! We don’t have a lot of time this weekend …</a:t>
            </a:r>
          </a:p>
        </p:txBody>
      </p:sp>
      <p:sp>
        <p:nvSpPr>
          <p:cNvPr id="30" name="Rectangle 29">
            <a:extLst>
              <a:ext uri="{FF2B5EF4-FFF2-40B4-BE49-F238E27FC236}">
                <a16:creationId xmlns:a16="http://schemas.microsoft.com/office/drawing/2014/main" id="{DC0AAB03-AE7F-47DB-B052-C4B29B18A65F}"/>
              </a:ext>
            </a:extLst>
          </p:cNvPr>
          <p:cNvSpPr/>
          <p:nvPr/>
        </p:nvSpPr>
        <p:spPr>
          <a:xfrm>
            <a:off x="1726632" y="2817797"/>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5" name="4b nous sommes.wav"/>
            </a:hlinkClick>
            <a:extLst>
              <a:ext uri="{FF2B5EF4-FFF2-40B4-BE49-F238E27FC236}">
                <a16:creationId xmlns:a16="http://schemas.microsoft.com/office/drawing/2014/main" id="{BAFB7238-CDB8-48FA-88A6-ED1BC74B958C}"/>
              </a:ext>
            </a:extLst>
          </p:cNvPr>
          <p:cNvSpPr/>
          <p:nvPr/>
        </p:nvSpPr>
        <p:spPr>
          <a:xfrm>
            <a:off x="982800"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4</a:t>
            </a:r>
          </a:p>
        </p:txBody>
      </p:sp>
      <p:sp>
        <p:nvSpPr>
          <p:cNvPr id="23" name="Rectangle: Rounded Corners 22">
            <a:extLst>
              <a:ext uri="{FF2B5EF4-FFF2-40B4-BE49-F238E27FC236}">
                <a16:creationId xmlns:a16="http://schemas.microsoft.com/office/drawing/2014/main" id="{D73F934E-B60A-4DFB-9615-2B978F17A52F}"/>
              </a:ext>
            </a:extLst>
          </p:cNvPr>
          <p:cNvSpPr/>
          <p:nvPr/>
        </p:nvSpPr>
        <p:spPr>
          <a:xfrm>
            <a:off x="8096134" y="2682913"/>
            <a:ext cx="3813786" cy="10005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24">
            <a:extLst>
              <a:ext uri="{FF2B5EF4-FFF2-40B4-BE49-F238E27FC236}">
                <a16:creationId xmlns:a16="http://schemas.microsoft.com/office/drawing/2014/main" id="{873239CC-5CE9-492E-B48C-1DC2BECD8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9293" y="3625995"/>
            <a:ext cx="1044745" cy="1044745"/>
          </a:xfrm>
          <a:prstGeom prst="rect">
            <a:avLst/>
          </a:prstGeom>
        </p:spPr>
      </p:pic>
      <p:pic>
        <p:nvPicPr>
          <p:cNvPr id="31" name="Picture 30">
            <a:extLst>
              <a:ext uri="{FF2B5EF4-FFF2-40B4-BE49-F238E27FC236}">
                <a16:creationId xmlns:a16="http://schemas.microsoft.com/office/drawing/2014/main" id="{410D3E11-6424-4394-B769-E6D8083369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6722" y="3625996"/>
            <a:ext cx="1044745" cy="1044745"/>
          </a:xfrm>
          <a:prstGeom prst="rect">
            <a:avLst/>
          </a:prstGeom>
        </p:spPr>
      </p:pic>
      <p:pic>
        <p:nvPicPr>
          <p:cNvPr id="32" name="Picture 31">
            <a:extLst>
              <a:ext uri="{FF2B5EF4-FFF2-40B4-BE49-F238E27FC236}">
                <a16:creationId xmlns:a16="http://schemas.microsoft.com/office/drawing/2014/main" id="{E486CAAE-0641-4CFE-BE6D-B1116451AB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9480" y="2761436"/>
            <a:ext cx="864558" cy="864558"/>
          </a:xfrm>
          <a:prstGeom prst="rect">
            <a:avLst/>
          </a:prstGeom>
        </p:spPr>
      </p:pic>
      <p:pic>
        <p:nvPicPr>
          <p:cNvPr id="33" name="Picture 32">
            <a:extLst>
              <a:ext uri="{FF2B5EF4-FFF2-40B4-BE49-F238E27FC236}">
                <a16:creationId xmlns:a16="http://schemas.microsoft.com/office/drawing/2014/main" id="{E867E7BC-A778-470D-822C-4FE61F61F1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6722" y="2581249"/>
            <a:ext cx="1044745" cy="1044745"/>
          </a:xfrm>
          <a:prstGeom prst="rect">
            <a:avLst/>
          </a:prstGeom>
        </p:spPr>
      </p:pic>
      <p:pic>
        <p:nvPicPr>
          <p:cNvPr id="34" name="Picture 33">
            <a:extLst>
              <a:ext uri="{FF2B5EF4-FFF2-40B4-BE49-F238E27FC236}">
                <a16:creationId xmlns:a16="http://schemas.microsoft.com/office/drawing/2014/main" id="{D77D1E15-C6DE-4E34-9F35-077D608D2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43" y="4305258"/>
            <a:ext cx="1773314" cy="1773314"/>
          </a:xfrm>
          <a:prstGeom prst="rect">
            <a:avLst/>
          </a:prstGeom>
        </p:spPr>
      </p:pic>
      <p:pic>
        <p:nvPicPr>
          <p:cNvPr id="35" name="Picture 34">
            <a:extLst>
              <a:ext uri="{FF2B5EF4-FFF2-40B4-BE49-F238E27FC236}">
                <a16:creationId xmlns:a16="http://schemas.microsoft.com/office/drawing/2014/main" id="{0604F616-31F0-4F3C-8A21-D9200699C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1863" y="4298240"/>
            <a:ext cx="1776506" cy="1776506"/>
          </a:xfrm>
          <a:prstGeom prst="rect">
            <a:avLst/>
          </a:prstGeom>
        </p:spPr>
      </p:pic>
      <p:pic>
        <p:nvPicPr>
          <p:cNvPr id="37" name="Picture 36">
            <a:extLst>
              <a:ext uri="{FF2B5EF4-FFF2-40B4-BE49-F238E27FC236}">
                <a16:creationId xmlns:a16="http://schemas.microsoft.com/office/drawing/2014/main" id="{33AC17AF-1FA7-4F2A-BF17-22ED10584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3602">
            <a:off x="1869662" y="4968539"/>
            <a:ext cx="563245" cy="1058669"/>
          </a:xfrm>
          <a:prstGeom prst="rect">
            <a:avLst/>
          </a:prstGeom>
        </p:spPr>
      </p:pic>
    </p:spTree>
    <p:extLst>
      <p:ext uri="{BB962C8B-B14F-4D97-AF65-F5344CB8AC3E}">
        <p14:creationId xmlns:p14="http://schemas.microsoft.com/office/powerpoint/2010/main" val="63171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0"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oll, dark, toy&#10;&#10;Description automatically generated">
            <a:extLst>
              <a:ext uri="{FF2B5EF4-FFF2-40B4-BE49-F238E27FC236}">
                <a16:creationId xmlns:a16="http://schemas.microsoft.com/office/drawing/2014/main" id="{C3178EBD-B10C-4376-887D-2CEAE3F52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86" y="3943344"/>
            <a:ext cx="1953918" cy="1953918"/>
          </a:xfrm>
          <a:prstGeom prst="rect">
            <a:avLst/>
          </a:prstGeom>
        </p:spPr>
      </p:pic>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(6/9)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pic>
        <p:nvPicPr>
          <p:cNvPr id="24" name="Picture 23">
            <a:extLst>
              <a:ext uri="{FF2B5EF4-FFF2-40B4-BE49-F238E27FC236}">
                <a16:creationId xmlns:a16="http://schemas.microsoft.com/office/drawing/2014/main" id="{D28FABF3-10FA-412F-BF03-F3F6328E0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900" y="2565517"/>
            <a:ext cx="1044745" cy="1044745"/>
          </a:xfrm>
          <a:prstGeom prst="rect">
            <a:avLst/>
          </a:prstGeom>
        </p:spPr>
      </p:pic>
      <p:pic>
        <p:nvPicPr>
          <p:cNvPr id="26" name="Picture 25">
            <a:extLst>
              <a:ext uri="{FF2B5EF4-FFF2-40B4-BE49-F238E27FC236}">
                <a16:creationId xmlns:a16="http://schemas.microsoft.com/office/drawing/2014/main" id="{4CDDE2BD-A8E2-4692-8031-71E3523E6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29" y="2565518"/>
            <a:ext cx="1044745" cy="1044745"/>
          </a:xfrm>
          <a:prstGeom prst="rect">
            <a:avLst/>
          </a:prstGeom>
        </p:spPr>
      </p:pic>
      <p:pic>
        <p:nvPicPr>
          <p:cNvPr id="27" name="Picture 26">
            <a:extLst>
              <a:ext uri="{FF2B5EF4-FFF2-40B4-BE49-F238E27FC236}">
                <a16:creationId xmlns:a16="http://schemas.microsoft.com/office/drawing/2014/main" id="{A607C4C2-A2AF-426E-B851-4571A4A05F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2087" y="3813174"/>
            <a:ext cx="864558" cy="864558"/>
          </a:xfrm>
          <a:prstGeom prst="rect">
            <a:avLst/>
          </a:prstGeom>
        </p:spPr>
      </p:pic>
      <p:pic>
        <p:nvPicPr>
          <p:cNvPr id="28" name="Picture 27">
            <a:extLst>
              <a:ext uri="{FF2B5EF4-FFF2-40B4-BE49-F238E27FC236}">
                <a16:creationId xmlns:a16="http://schemas.microsoft.com/office/drawing/2014/main" id="{C0526CA2-DB3D-4F6D-A76E-4E8C89BD1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329" y="3632987"/>
            <a:ext cx="1044745" cy="1044745"/>
          </a:xfrm>
          <a:prstGeom prst="rect">
            <a:avLst/>
          </a:prstGeom>
        </p:spPr>
      </p:pic>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731953" y="2899248"/>
            <a:ext cx="46294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 in front of the television!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C0AAB03-AE7F-47DB-B052-C4B29B18A65F}"/>
              </a:ext>
            </a:extLst>
          </p:cNvPr>
          <p:cNvSpPr/>
          <p:nvPr/>
        </p:nvSpPr>
        <p:spPr>
          <a:xfrm>
            <a:off x="1569924" y="2765317"/>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9" name="5b vous etes.wav"/>
            </a:hlinkClick>
            <a:extLst>
              <a:ext uri="{FF2B5EF4-FFF2-40B4-BE49-F238E27FC236}">
                <a16:creationId xmlns:a16="http://schemas.microsoft.com/office/drawing/2014/main" id="{1B745902-436E-4E62-AEB2-721D880C7C1E}"/>
              </a:ext>
            </a:extLst>
          </p:cNvPr>
          <p:cNvSpPr/>
          <p:nvPr/>
        </p:nvSpPr>
        <p:spPr>
          <a:xfrm>
            <a:off x="982800"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Rectangle: Rounded Corners 22">
            <a:extLst>
              <a:ext uri="{FF2B5EF4-FFF2-40B4-BE49-F238E27FC236}">
                <a16:creationId xmlns:a16="http://schemas.microsoft.com/office/drawing/2014/main" id="{2B7ABDA6-88D8-4F87-BB99-9BA6449A2A7A}"/>
              </a:ext>
            </a:extLst>
          </p:cNvPr>
          <p:cNvSpPr/>
          <p:nvPr/>
        </p:nvSpPr>
        <p:spPr>
          <a:xfrm>
            <a:off x="8087277" y="3716466"/>
            <a:ext cx="3813786" cy="10005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toy, doll&#10;&#10;Description automatically generated">
            <a:extLst>
              <a:ext uri="{FF2B5EF4-FFF2-40B4-BE49-F238E27FC236}">
                <a16:creationId xmlns:a16="http://schemas.microsoft.com/office/drawing/2014/main" id="{D4F94FAC-CBCA-4B84-94FD-62B04812FE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58" y="3743072"/>
            <a:ext cx="2141363" cy="2141363"/>
          </a:xfrm>
          <a:prstGeom prst="rect">
            <a:avLst/>
          </a:prstGeom>
        </p:spPr>
      </p:pic>
      <p:sp>
        <p:nvSpPr>
          <p:cNvPr id="31" name="Action Button: Custom 16">
            <a:hlinkClick r:id="" action="ppaction://noaction" highlightClick="1">
              <a:snd r:embed="rId11" name="5a vous etes.wav"/>
            </a:hlinkClick>
            <a:extLst>
              <a:ext uri="{FF2B5EF4-FFF2-40B4-BE49-F238E27FC236}">
                <a16:creationId xmlns:a16="http://schemas.microsoft.com/office/drawing/2014/main" id="{7B418A9F-0624-4C85-BB8A-97ACC03D24D0}"/>
              </a:ext>
            </a:extLst>
          </p:cNvPr>
          <p:cNvSpPr/>
          <p:nvPr/>
        </p:nvSpPr>
        <p:spPr>
          <a:xfrm>
            <a:off x="7540682" y="402828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2" name="Picture 31">
            <a:extLst>
              <a:ext uri="{FF2B5EF4-FFF2-40B4-BE49-F238E27FC236}">
                <a16:creationId xmlns:a16="http://schemas.microsoft.com/office/drawing/2014/main" id="{5515DD17-895E-4888-92A5-71820EEAFC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3602">
            <a:off x="1448247" y="5100275"/>
            <a:ext cx="563245" cy="1058669"/>
          </a:xfrm>
          <a:prstGeom prst="rect">
            <a:avLst/>
          </a:prstGeom>
        </p:spPr>
      </p:pic>
    </p:spTree>
    <p:extLst>
      <p:ext uri="{BB962C8B-B14F-4D97-AF65-F5344CB8AC3E}">
        <p14:creationId xmlns:p14="http://schemas.microsoft.com/office/powerpoint/2010/main" val="40309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sp>
        <p:nvSpPr>
          <p:cNvPr id="32" name="Action Button: Custom 16">
            <a:hlinkClick r:id="" action="ppaction://noaction" highlightClick="1">
              <a:snd r:embed="rId3" name="6a nous sommes.wav"/>
            </a:hlinkClick>
            <a:extLst>
              <a:ext uri="{FF2B5EF4-FFF2-40B4-BE49-F238E27FC236}">
                <a16:creationId xmlns:a16="http://schemas.microsoft.com/office/drawing/2014/main" id="{6205D1B4-7B87-4D78-A15F-5593677D356F}"/>
              </a:ext>
            </a:extLst>
          </p:cNvPr>
          <p:cNvSpPr/>
          <p:nvPr/>
        </p:nvSpPr>
        <p:spPr>
          <a:xfrm>
            <a:off x="7543293" y="30071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(7/9)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4" name="Picture 23">
            <a:extLst>
              <a:ext uri="{FF2B5EF4-FFF2-40B4-BE49-F238E27FC236}">
                <a16:creationId xmlns:a16="http://schemas.microsoft.com/office/drawing/2014/main" id="{D28FABF3-10FA-412F-BF03-F3F6328E0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900" y="2565517"/>
            <a:ext cx="1044745" cy="1044745"/>
          </a:xfrm>
          <a:prstGeom prst="rect">
            <a:avLst/>
          </a:prstGeom>
        </p:spPr>
      </p:pic>
      <p:pic>
        <p:nvPicPr>
          <p:cNvPr id="26" name="Picture 25">
            <a:extLst>
              <a:ext uri="{FF2B5EF4-FFF2-40B4-BE49-F238E27FC236}">
                <a16:creationId xmlns:a16="http://schemas.microsoft.com/office/drawing/2014/main" id="{4CDDE2BD-A8E2-4692-8031-71E3523E6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29" y="2565518"/>
            <a:ext cx="1044745" cy="1044745"/>
          </a:xfrm>
          <a:prstGeom prst="rect">
            <a:avLst/>
          </a:prstGeom>
        </p:spPr>
      </p:pic>
      <p:pic>
        <p:nvPicPr>
          <p:cNvPr id="27" name="Picture 26">
            <a:extLst>
              <a:ext uri="{FF2B5EF4-FFF2-40B4-BE49-F238E27FC236}">
                <a16:creationId xmlns:a16="http://schemas.microsoft.com/office/drawing/2014/main" id="{A607C4C2-A2AF-426E-B851-4571A4A05F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2087" y="3813174"/>
            <a:ext cx="864558" cy="864558"/>
          </a:xfrm>
          <a:prstGeom prst="rect">
            <a:avLst/>
          </a:prstGeom>
        </p:spPr>
      </p:pic>
      <p:pic>
        <p:nvPicPr>
          <p:cNvPr id="28" name="Picture 27">
            <a:extLst>
              <a:ext uri="{FF2B5EF4-FFF2-40B4-BE49-F238E27FC236}">
                <a16:creationId xmlns:a16="http://schemas.microsoft.com/office/drawing/2014/main" id="{C0526CA2-DB3D-4F6D-A76E-4E8C89BD1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329" y="3632987"/>
            <a:ext cx="1044745" cy="1044745"/>
          </a:xfrm>
          <a:prstGeom prst="rect">
            <a:avLst/>
          </a:prstGeom>
        </p:spPr>
      </p:pic>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670575" y="3114928"/>
            <a:ext cx="462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 sad!</a:t>
            </a:r>
          </a:p>
        </p:txBody>
      </p:sp>
      <p:sp>
        <p:nvSpPr>
          <p:cNvPr id="30" name="Rectangle 29">
            <a:extLst>
              <a:ext uri="{FF2B5EF4-FFF2-40B4-BE49-F238E27FC236}">
                <a16:creationId xmlns:a16="http://schemas.microsoft.com/office/drawing/2014/main" id="{DC0AAB03-AE7F-47DB-B052-C4B29B18A65F}"/>
              </a:ext>
            </a:extLst>
          </p:cNvPr>
          <p:cNvSpPr/>
          <p:nvPr/>
        </p:nvSpPr>
        <p:spPr>
          <a:xfrm>
            <a:off x="1368439" y="2798477"/>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9" name="6b nous sommes.wav"/>
            </a:hlinkClick>
            <a:extLst>
              <a:ext uri="{FF2B5EF4-FFF2-40B4-BE49-F238E27FC236}">
                <a16:creationId xmlns:a16="http://schemas.microsoft.com/office/drawing/2014/main" id="{D9F50B7B-434A-4574-80A3-DEB20C85D93D}"/>
              </a:ext>
            </a:extLst>
          </p:cNvPr>
          <p:cNvSpPr/>
          <p:nvPr/>
        </p:nvSpPr>
        <p:spPr>
          <a:xfrm>
            <a:off x="982800"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Rectangle: Rounded Corners 22">
            <a:extLst>
              <a:ext uri="{FF2B5EF4-FFF2-40B4-BE49-F238E27FC236}">
                <a16:creationId xmlns:a16="http://schemas.microsoft.com/office/drawing/2014/main" id="{3122F8AF-AF11-49EF-A1C2-0123C894E248}"/>
              </a:ext>
            </a:extLst>
          </p:cNvPr>
          <p:cNvSpPr/>
          <p:nvPr/>
        </p:nvSpPr>
        <p:spPr>
          <a:xfrm>
            <a:off x="8096134" y="2682913"/>
            <a:ext cx="3813786" cy="10005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24" descr="A picture containing doll, dark, toy&#10;&#10;Description automatically generated">
            <a:extLst>
              <a:ext uri="{FF2B5EF4-FFF2-40B4-BE49-F238E27FC236}">
                <a16:creationId xmlns:a16="http://schemas.microsoft.com/office/drawing/2014/main" id="{9F73664B-3F26-400C-9CCA-14F6E509A0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7586" y="3943344"/>
            <a:ext cx="1953918" cy="1953918"/>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374A0EB4-D94B-4C1C-9C9C-52DC3657AD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358" y="3743072"/>
            <a:ext cx="2141363" cy="2141363"/>
          </a:xfrm>
          <a:prstGeom prst="rect">
            <a:avLst/>
          </a:prstGeom>
        </p:spPr>
      </p:pic>
      <p:pic>
        <p:nvPicPr>
          <p:cNvPr id="33" name="Picture 32">
            <a:extLst>
              <a:ext uri="{FF2B5EF4-FFF2-40B4-BE49-F238E27FC236}">
                <a16:creationId xmlns:a16="http://schemas.microsoft.com/office/drawing/2014/main" id="{73A96A09-A49A-4018-BE33-ED8FBF5153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3602">
            <a:off x="1448247" y="5100275"/>
            <a:ext cx="563245" cy="1058669"/>
          </a:xfrm>
          <a:prstGeom prst="rect">
            <a:avLst/>
          </a:prstGeom>
        </p:spPr>
      </p:pic>
    </p:spTree>
    <p:extLst>
      <p:ext uri="{BB962C8B-B14F-4D97-AF65-F5344CB8AC3E}">
        <p14:creationId xmlns:p14="http://schemas.microsoft.com/office/powerpoint/2010/main" val="18931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 Placeholder 1">
            <a:extLst>
              <a:ext uri="{FF2B5EF4-FFF2-40B4-BE49-F238E27FC236}">
                <a16:creationId xmlns:a16="http://schemas.microsoft.com/office/drawing/2014/main" id="{CD724B90-FDC3-47D6-BDDB-87CEA4689578}"/>
              </a:ext>
            </a:extLst>
          </p:cNvPr>
          <p:cNvSpPr>
            <a:spLocks noGrp="1"/>
          </p:cNvSpPr>
          <p:nvPr>
            <p:ph type="body" sz="quarter" idx="10"/>
          </p:nvPr>
        </p:nvSpPr>
        <p:spPr/>
        <p:txBody>
          <a:bodyPr/>
          <a:lstStyle/>
          <a:p>
            <a:endParaRPr lang="en-GB"/>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(8/9)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782932" y="2928901"/>
            <a:ext cx="41643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 here all weekend, don’t worry!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C0AAB03-AE7F-47DB-B052-C4B29B18A65F}"/>
              </a:ext>
            </a:extLst>
          </p:cNvPr>
          <p:cNvSpPr/>
          <p:nvPr/>
        </p:nvSpPr>
        <p:spPr>
          <a:xfrm>
            <a:off x="1581105" y="2773029"/>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4" name="7b ils sont.wav"/>
            </a:hlinkClick>
            <a:extLst>
              <a:ext uri="{FF2B5EF4-FFF2-40B4-BE49-F238E27FC236}">
                <a16:creationId xmlns:a16="http://schemas.microsoft.com/office/drawing/2014/main" id="{D8A40C31-98E0-4F03-8444-1B87DC159D85}"/>
              </a:ext>
            </a:extLst>
          </p:cNvPr>
          <p:cNvSpPr/>
          <p:nvPr/>
        </p:nvSpPr>
        <p:spPr>
          <a:xfrm>
            <a:off x="981284"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3" name="Rectangle: Rounded Corners 22">
            <a:extLst>
              <a:ext uri="{FF2B5EF4-FFF2-40B4-BE49-F238E27FC236}">
                <a16:creationId xmlns:a16="http://schemas.microsoft.com/office/drawing/2014/main" id="{0C9E87CF-C0A0-47F8-9466-040F99A6E2BA}"/>
              </a:ext>
            </a:extLst>
          </p:cNvPr>
          <p:cNvSpPr/>
          <p:nvPr/>
        </p:nvSpPr>
        <p:spPr>
          <a:xfrm>
            <a:off x="8096134" y="4752975"/>
            <a:ext cx="3813786" cy="100982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Speech Bubble: Rectangle with Corners Rounded 24">
            <a:extLst>
              <a:ext uri="{FF2B5EF4-FFF2-40B4-BE49-F238E27FC236}">
                <a16:creationId xmlns:a16="http://schemas.microsoft.com/office/drawing/2014/main" id="{ABD5318F-3EAE-4F18-A31F-327D492495D2}"/>
              </a:ext>
            </a:extLst>
          </p:cNvPr>
          <p:cNvSpPr/>
          <p:nvPr/>
        </p:nvSpPr>
        <p:spPr>
          <a:xfrm>
            <a:off x="7176121" y="249869"/>
            <a:ext cx="2472065" cy="792303"/>
          </a:xfrm>
          <a:prstGeom prst="wedgeRoundRectCallout">
            <a:avLst>
              <a:gd name="adj1" fmla="val 19753"/>
              <a:gd name="adj2" fmla="val 68244"/>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*pas de panique ! </a:t>
            </a:r>
            <a:br>
              <a:rPr lang="fr-FR" sz="2000" b="1" dirty="0">
                <a:solidFill>
                  <a:schemeClr val="bg1"/>
                </a:solidFill>
              </a:rPr>
            </a:br>
            <a:r>
              <a:rPr lang="fr-FR" sz="2000" dirty="0">
                <a:solidFill>
                  <a:schemeClr val="bg1"/>
                </a:solidFill>
              </a:rPr>
              <a:t>= </a:t>
            </a:r>
            <a:r>
              <a:rPr lang="fr-FR" sz="2000" dirty="0" err="1">
                <a:solidFill>
                  <a:schemeClr val="bg1"/>
                </a:solidFill>
              </a:rPr>
              <a:t>don’t</a:t>
            </a:r>
            <a:r>
              <a:rPr lang="fr-FR" sz="2000" dirty="0">
                <a:solidFill>
                  <a:schemeClr val="bg1"/>
                </a:solidFill>
              </a:rPr>
              <a:t> </a:t>
            </a:r>
            <a:r>
              <a:rPr lang="fr-FR" sz="2000" dirty="0" err="1">
                <a:solidFill>
                  <a:schemeClr val="bg1"/>
                </a:solidFill>
              </a:rPr>
              <a:t>worry</a:t>
            </a:r>
            <a:r>
              <a:rPr lang="fr-FR" sz="2000" dirty="0">
                <a:solidFill>
                  <a:schemeClr val="bg1"/>
                </a:solidFill>
              </a:rPr>
              <a:t>!</a:t>
            </a:r>
            <a:endParaRPr lang="fr-FR" sz="2000" b="1" dirty="0">
              <a:solidFill>
                <a:schemeClr val="bg1"/>
              </a:solidFill>
            </a:endParaRPr>
          </a:p>
        </p:txBody>
      </p:sp>
      <p:pic>
        <p:nvPicPr>
          <p:cNvPr id="31" name="Picture 30">
            <a:extLst>
              <a:ext uri="{FF2B5EF4-FFF2-40B4-BE49-F238E27FC236}">
                <a16:creationId xmlns:a16="http://schemas.microsoft.com/office/drawing/2014/main" id="{3621BE5F-BA22-45D2-9B2C-529A73995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293" y="3625995"/>
            <a:ext cx="1044745" cy="1044745"/>
          </a:xfrm>
          <a:prstGeom prst="rect">
            <a:avLst/>
          </a:prstGeom>
        </p:spPr>
      </p:pic>
      <p:pic>
        <p:nvPicPr>
          <p:cNvPr id="32" name="Picture 31">
            <a:extLst>
              <a:ext uri="{FF2B5EF4-FFF2-40B4-BE49-F238E27FC236}">
                <a16:creationId xmlns:a16="http://schemas.microsoft.com/office/drawing/2014/main" id="{FE219F43-FB89-4F4C-9701-DCF569ED0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722" y="3625996"/>
            <a:ext cx="1044745" cy="1044745"/>
          </a:xfrm>
          <a:prstGeom prst="rect">
            <a:avLst/>
          </a:prstGeom>
        </p:spPr>
      </p:pic>
      <p:pic>
        <p:nvPicPr>
          <p:cNvPr id="33" name="Picture 32">
            <a:extLst>
              <a:ext uri="{FF2B5EF4-FFF2-40B4-BE49-F238E27FC236}">
                <a16:creationId xmlns:a16="http://schemas.microsoft.com/office/drawing/2014/main" id="{0394F04F-1271-43E5-B613-3826226B8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9480" y="2761436"/>
            <a:ext cx="864558" cy="864558"/>
          </a:xfrm>
          <a:prstGeom prst="rect">
            <a:avLst/>
          </a:prstGeom>
        </p:spPr>
      </p:pic>
      <p:pic>
        <p:nvPicPr>
          <p:cNvPr id="34" name="Picture 33">
            <a:extLst>
              <a:ext uri="{FF2B5EF4-FFF2-40B4-BE49-F238E27FC236}">
                <a16:creationId xmlns:a16="http://schemas.microsoft.com/office/drawing/2014/main" id="{C64C018C-2E8C-4C7E-8EC1-AD8A6F7F16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722" y="2581249"/>
            <a:ext cx="1044745" cy="1044745"/>
          </a:xfrm>
          <a:prstGeom prst="rect">
            <a:avLst/>
          </a:prstGeom>
        </p:spPr>
      </p:pic>
      <p:pic>
        <p:nvPicPr>
          <p:cNvPr id="35" name="Picture 34">
            <a:extLst>
              <a:ext uri="{FF2B5EF4-FFF2-40B4-BE49-F238E27FC236}">
                <a16:creationId xmlns:a16="http://schemas.microsoft.com/office/drawing/2014/main" id="{63888186-1B77-4F10-ADC2-380F07C5E7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143" y="4305258"/>
            <a:ext cx="1773314" cy="1773314"/>
          </a:xfrm>
          <a:prstGeom prst="rect">
            <a:avLst/>
          </a:prstGeom>
        </p:spPr>
      </p:pic>
      <p:pic>
        <p:nvPicPr>
          <p:cNvPr id="36" name="Picture 35">
            <a:extLst>
              <a:ext uri="{FF2B5EF4-FFF2-40B4-BE49-F238E27FC236}">
                <a16:creationId xmlns:a16="http://schemas.microsoft.com/office/drawing/2014/main" id="{2DDCB0ED-B49E-435F-A13B-92D545E405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1863" y="4298240"/>
            <a:ext cx="1776506" cy="1776506"/>
          </a:xfrm>
          <a:prstGeom prst="rect">
            <a:avLst/>
          </a:prstGeom>
        </p:spPr>
      </p:pic>
      <p:sp>
        <p:nvSpPr>
          <p:cNvPr id="37" name="Action Button: Custom 16">
            <a:hlinkClick r:id="" action="ppaction://noaction" highlightClick="1">
              <a:snd r:embed="rId9" name="7a ils sont.wav"/>
            </a:hlinkClick>
            <a:extLst>
              <a:ext uri="{FF2B5EF4-FFF2-40B4-BE49-F238E27FC236}">
                <a16:creationId xmlns:a16="http://schemas.microsoft.com/office/drawing/2014/main" id="{47CDC401-B2C3-4E70-8428-78944D0F9BE3}"/>
              </a:ext>
            </a:extLst>
          </p:cNvPr>
          <p:cNvSpPr/>
          <p:nvPr/>
        </p:nvSpPr>
        <p:spPr>
          <a:xfrm>
            <a:off x="7543293" y="500899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8" name="Picture 37">
            <a:extLst>
              <a:ext uri="{FF2B5EF4-FFF2-40B4-BE49-F238E27FC236}">
                <a16:creationId xmlns:a16="http://schemas.microsoft.com/office/drawing/2014/main" id="{B1A840CB-1985-49DA-9CD7-38B77DC6E7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3602">
            <a:off x="1869662" y="4968539"/>
            <a:ext cx="563245" cy="1058669"/>
          </a:xfrm>
          <a:prstGeom prst="rect">
            <a:avLst/>
          </a:prstGeom>
        </p:spPr>
      </p:pic>
    </p:spTree>
    <p:extLst>
      <p:ext uri="{BB962C8B-B14F-4D97-AF65-F5344CB8AC3E}">
        <p14:creationId xmlns:p14="http://schemas.microsoft.com/office/powerpoint/2010/main" val="2674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10;&#10;Description automatically generated">
            <a:extLst>
              <a:ext uri="{FF2B5EF4-FFF2-40B4-BE49-F238E27FC236}">
                <a16:creationId xmlns:a16="http://schemas.microsoft.com/office/drawing/2014/main" id="{7924ED5C-024B-4CF0-9D95-ADF8F484E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0" y="3773682"/>
            <a:ext cx="2110753" cy="2110753"/>
          </a:xfrm>
          <a:prstGeom prst="rect">
            <a:avLst/>
          </a:prstGeom>
        </p:spPr>
      </p:pic>
      <p:pic>
        <p:nvPicPr>
          <p:cNvPr id="3" name="Picture 2" descr="A picture containing dark&#10;&#10;Description automatically generated">
            <a:extLst>
              <a:ext uri="{FF2B5EF4-FFF2-40B4-BE49-F238E27FC236}">
                <a16:creationId xmlns:a16="http://schemas.microsoft.com/office/drawing/2014/main" id="{46E1B72B-0A3E-4C12-9851-E85809A7C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86" y="3913588"/>
            <a:ext cx="1953918" cy="1953918"/>
          </a:xfrm>
          <a:prstGeom prst="rect">
            <a:avLst/>
          </a:prstGeom>
        </p:spPr>
      </p:pic>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527D93BC-2AFE-4D27-9176-B59369A27F63}"/>
              </a:ext>
            </a:extLst>
          </p:cNvPr>
          <p:cNvSpPr>
            <a:spLocks noGrp="1"/>
          </p:cNvSpPr>
          <p:nvPr>
            <p:ph type="title"/>
          </p:nvPr>
        </p:nvSpPr>
        <p:spPr/>
        <p:txBody>
          <a:bodyPr>
            <a:normAutofit/>
          </a:bodyPr>
          <a:lstStyle/>
          <a:p>
            <a:r>
              <a:rPr lang="en-GB" sz="2800" b="1" dirty="0">
                <a:solidFill>
                  <a:schemeClr val="bg1"/>
                </a:solidFill>
              </a:rPr>
              <a:t>Rock </a:t>
            </a:r>
            <a:r>
              <a:rPr lang="en-GB" sz="2800" b="1" dirty="0" err="1">
                <a:solidFill>
                  <a:schemeClr val="bg1"/>
                </a:solidFill>
              </a:rPr>
              <a:t>En</a:t>
            </a:r>
            <a:r>
              <a:rPr lang="en-GB" sz="2800" b="1" dirty="0">
                <a:solidFill>
                  <a:schemeClr val="bg1"/>
                </a:solidFill>
              </a:rPr>
              <a:t> Seine (9/9)</a:t>
            </a:r>
          </a:p>
        </p:txBody>
      </p:sp>
      <p:sp>
        <p:nvSpPr>
          <p:cNvPr id="21" name="TextBox 20">
            <a:extLst>
              <a:ext uri="{FF2B5EF4-FFF2-40B4-BE49-F238E27FC236}">
                <a16:creationId xmlns:a16="http://schemas.microsoft.com/office/drawing/2014/main" id="{907A1C07-13D2-4D6A-99FC-65C9E91FCB3B}"/>
              </a:ext>
            </a:extLst>
          </p:cNvPr>
          <p:cNvSpPr txBox="1"/>
          <p:nvPr/>
        </p:nvSpPr>
        <p:spPr>
          <a:xfrm>
            <a:off x="230867" y="1341360"/>
            <a:ext cx="11730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Stéphanie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9">
            <a:extLst>
              <a:ext uri="{FF2B5EF4-FFF2-40B4-BE49-F238E27FC236}">
                <a16:creationId xmlns:a16="http://schemas.microsoft.com/office/drawing/2014/main" id="{8DD42535-0871-4F1A-A894-B9F0B49C89F4}"/>
              </a:ext>
            </a:extLst>
          </p:cNvPr>
          <p:cNvGraphicFramePr>
            <a:graphicFrameLocks noGrp="1"/>
          </p:cNvGraphicFramePr>
          <p:nvPr/>
        </p:nvGraphicFramePr>
        <p:xfrm>
          <a:off x="7386452" y="2666361"/>
          <a:ext cx="4523468" cy="3100731"/>
        </p:xfrm>
        <a:graphic>
          <a:graphicData uri="http://schemas.openxmlformats.org/drawingml/2006/table">
            <a:tbl>
              <a:tblPr firstRow="1" bandRow="1">
                <a:tableStyleId>{5940675A-B579-460E-94D1-54222C63F5DA}</a:tableStyleId>
              </a:tblPr>
              <a:tblGrid>
                <a:gridCol w="688516">
                  <a:extLst>
                    <a:ext uri="{9D8B030D-6E8A-4147-A177-3AD203B41FA5}">
                      <a16:colId xmlns:a16="http://schemas.microsoft.com/office/drawing/2014/main" val="3366875034"/>
                    </a:ext>
                  </a:extLst>
                </a:gridCol>
                <a:gridCol w="3834952">
                  <a:extLst>
                    <a:ext uri="{9D8B030D-6E8A-4147-A177-3AD203B41FA5}">
                      <a16:colId xmlns:a16="http://schemas.microsoft.com/office/drawing/2014/main" val="3912928574"/>
                    </a:ext>
                  </a:extLst>
                </a:gridCol>
              </a:tblGrid>
              <a:tr h="1033577">
                <a:tc>
                  <a:txBody>
                    <a:bodyPr/>
                    <a:lstStyle/>
                    <a:p>
                      <a:endParaRPr lang="fr-FR" dirty="0"/>
                    </a:p>
                  </a:txBody>
                  <a:tcPr/>
                </a:tc>
                <a:tc>
                  <a:txBody>
                    <a:bodyPr/>
                    <a:lstStyle/>
                    <a:p>
                      <a:r>
                        <a:rPr lang="en-GB" dirty="0"/>
                        <a:t>                                    </a:t>
                      </a:r>
                    </a:p>
                    <a:p>
                      <a:r>
                        <a:rPr lang="fr-FR" dirty="0">
                          <a:solidFill>
                            <a:schemeClr val="accent1">
                              <a:lumMod val="50000"/>
                            </a:schemeClr>
                          </a:solidFill>
                        </a:rPr>
                        <a:t>                              </a:t>
                      </a:r>
                      <a:r>
                        <a:rPr lang="fr-FR" sz="2400" b="1" dirty="0">
                          <a:solidFill>
                            <a:schemeClr val="accent1">
                              <a:lumMod val="50000"/>
                            </a:schemeClr>
                          </a:solidFill>
                        </a:rPr>
                        <a:t>(nous)</a:t>
                      </a:r>
                    </a:p>
                  </a:txBody>
                  <a:tcPr/>
                </a:tc>
                <a:extLst>
                  <a:ext uri="{0D108BD9-81ED-4DB2-BD59-A6C34878D82A}">
                    <a16:rowId xmlns:a16="http://schemas.microsoft.com/office/drawing/2014/main" val="4109884575"/>
                  </a:ext>
                </a:extLst>
              </a:tr>
              <a:tr h="1033577">
                <a:tc>
                  <a:txBody>
                    <a:bodyPr/>
                    <a:lstStyle/>
                    <a:p>
                      <a:endParaRPr lang="fr-FR" dirty="0"/>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(vous)</a:t>
                      </a:r>
                      <a:endParaRPr lang="fr-FR" sz="2400" dirty="0"/>
                    </a:p>
                  </a:txBody>
                  <a:tcPr/>
                </a:tc>
                <a:extLst>
                  <a:ext uri="{0D108BD9-81ED-4DB2-BD59-A6C34878D82A}">
                    <a16:rowId xmlns:a16="http://schemas.microsoft.com/office/drawing/2014/main" val="3708138517"/>
                  </a:ext>
                </a:extLst>
              </a:tr>
              <a:tr h="1033577">
                <a:tc>
                  <a:txBody>
                    <a:bodyPr/>
                    <a:lstStyle/>
                    <a:p>
                      <a:endParaRPr lang="fr-FR"/>
                    </a:p>
                  </a:txBody>
                  <a:tcPr/>
                </a:tc>
                <a:tc>
                  <a:txBody>
                    <a:bodyPr/>
                    <a:lstStyle/>
                    <a:p>
                      <a:endParaRPr lang="en-GB" dirty="0"/>
                    </a:p>
                    <a:p>
                      <a:r>
                        <a:rPr lang="fr-FR" sz="2400" dirty="0">
                          <a:solidFill>
                            <a:schemeClr val="accent1">
                              <a:lumMod val="50000"/>
                            </a:schemeClr>
                          </a:solidFill>
                        </a:rPr>
                        <a:t> </a:t>
                      </a:r>
                      <a:r>
                        <a:rPr lang="fr-FR" sz="2400" b="1" dirty="0">
                          <a:solidFill>
                            <a:schemeClr val="accent1">
                              <a:lumMod val="50000"/>
                            </a:schemeClr>
                          </a:solidFill>
                        </a:rPr>
                        <a:t>                        (ils)</a:t>
                      </a:r>
                      <a:endParaRPr lang="fr-FR" sz="2400" dirty="0"/>
                    </a:p>
                  </a:txBody>
                  <a:tcPr/>
                </a:tc>
                <a:extLst>
                  <a:ext uri="{0D108BD9-81ED-4DB2-BD59-A6C34878D82A}">
                    <a16:rowId xmlns:a16="http://schemas.microsoft.com/office/drawing/2014/main" val="1957119925"/>
                  </a:ext>
                </a:extLst>
              </a:tr>
            </a:tbl>
          </a:graphicData>
        </a:graphic>
      </p:graphicFrame>
      <p:pic>
        <p:nvPicPr>
          <p:cNvPr id="24" name="Picture 23">
            <a:extLst>
              <a:ext uri="{FF2B5EF4-FFF2-40B4-BE49-F238E27FC236}">
                <a16:creationId xmlns:a16="http://schemas.microsoft.com/office/drawing/2014/main" id="{D28FABF3-10FA-412F-BF03-F3F6328E0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900" y="2565517"/>
            <a:ext cx="1044745" cy="1044745"/>
          </a:xfrm>
          <a:prstGeom prst="rect">
            <a:avLst/>
          </a:prstGeom>
        </p:spPr>
      </p:pic>
      <p:pic>
        <p:nvPicPr>
          <p:cNvPr id="26" name="Picture 25">
            <a:extLst>
              <a:ext uri="{FF2B5EF4-FFF2-40B4-BE49-F238E27FC236}">
                <a16:creationId xmlns:a16="http://schemas.microsoft.com/office/drawing/2014/main" id="{4CDDE2BD-A8E2-4692-8031-71E3523E6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9329" y="2565518"/>
            <a:ext cx="1044745" cy="1044745"/>
          </a:xfrm>
          <a:prstGeom prst="rect">
            <a:avLst/>
          </a:prstGeom>
        </p:spPr>
      </p:pic>
      <p:pic>
        <p:nvPicPr>
          <p:cNvPr id="27" name="Picture 26">
            <a:extLst>
              <a:ext uri="{FF2B5EF4-FFF2-40B4-BE49-F238E27FC236}">
                <a16:creationId xmlns:a16="http://schemas.microsoft.com/office/drawing/2014/main" id="{A607C4C2-A2AF-426E-B851-4571A4A05F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2087" y="3813174"/>
            <a:ext cx="864558" cy="864558"/>
          </a:xfrm>
          <a:prstGeom prst="rect">
            <a:avLst/>
          </a:prstGeom>
        </p:spPr>
      </p:pic>
      <p:pic>
        <p:nvPicPr>
          <p:cNvPr id="28" name="Picture 27">
            <a:extLst>
              <a:ext uri="{FF2B5EF4-FFF2-40B4-BE49-F238E27FC236}">
                <a16:creationId xmlns:a16="http://schemas.microsoft.com/office/drawing/2014/main" id="{C0526CA2-DB3D-4F6D-A76E-4E8C89BD18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9329" y="3632987"/>
            <a:ext cx="1044745" cy="1044745"/>
          </a:xfrm>
          <a:prstGeom prst="rect">
            <a:avLst/>
          </a:prstGeom>
        </p:spPr>
      </p:pic>
      <p:pic>
        <p:nvPicPr>
          <p:cNvPr id="2050" name="Picture 2">
            <a:extLst>
              <a:ext uri="{FF2B5EF4-FFF2-40B4-BE49-F238E27FC236}">
                <a16:creationId xmlns:a16="http://schemas.microsoft.com/office/drawing/2014/main" id="{6D4F53E4-FD7A-45C1-87FE-A402584E6C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3942" y="4829059"/>
            <a:ext cx="1209861" cy="75587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57007347-C6FF-427F-BE48-94857EABA0D0}"/>
              </a:ext>
            </a:extLst>
          </p:cNvPr>
          <p:cNvSpPr/>
          <p:nvPr/>
        </p:nvSpPr>
        <p:spPr>
          <a:xfrm>
            <a:off x="697832" y="2666361"/>
            <a:ext cx="5507993" cy="1361924"/>
          </a:xfrm>
          <a:prstGeom prst="wedgeRoundRectCallout">
            <a:avLst>
              <a:gd name="adj1" fmla="val -30986"/>
              <a:gd name="adj2" fmla="val 74178"/>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FFCBC10F-FFAC-4D30-9F84-F2DC6592BC55}"/>
              </a:ext>
            </a:extLst>
          </p:cNvPr>
          <p:cNvSpPr txBox="1"/>
          <p:nvPr/>
        </p:nvSpPr>
        <p:spPr>
          <a:xfrm>
            <a:off x="1729870" y="3113567"/>
            <a:ext cx="4366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lang="en-US" sz="2400" dirty="0">
                <a:solidFill>
                  <a:srgbClr val="4472C4">
                    <a:lumMod val="50000"/>
                  </a:srgbClr>
                </a:solidFill>
                <a:latin typeface="Century Gothic" panose="020F0302020204030204"/>
              </a:rPr>
              <a:t>’re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happy at home?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C0AAB03-AE7F-47DB-B052-C4B29B18A65F}"/>
              </a:ext>
            </a:extLst>
          </p:cNvPr>
          <p:cNvSpPr/>
          <p:nvPr/>
        </p:nvSpPr>
        <p:spPr>
          <a:xfrm>
            <a:off x="1668228" y="2811979"/>
            <a:ext cx="4366130" cy="117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Action Button: Custom 16">
            <a:hlinkClick r:id="" action="ppaction://noaction" highlightClick="1">
              <a:snd r:embed="rId10" name="8b vous etes.wav"/>
            </a:hlinkClick>
            <a:extLst>
              <a:ext uri="{FF2B5EF4-FFF2-40B4-BE49-F238E27FC236}">
                <a16:creationId xmlns:a16="http://schemas.microsoft.com/office/drawing/2014/main" id="{D0008721-D851-4E1F-B160-EF379EB8E6CE}"/>
              </a:ext>
            </a:extLst>
          </p:cNvPr>
          <p:cNvSpPr/>
          <p:nvPr/>
        </p:nvSpPr>
        <p:spPr>
          <a:xfrm>
            <a:off x="982800" y="3146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3" name="Rectangle: Rounded Corners 22">
            <a:extLst>
              <a:ext uri="{FF2B5EF4-FFF2-40B4-BE49-F238E27FC236}">
                <a16:creationId xmlns:a16="http://schemas.microsoft.com/office/drawing/2014/main" id="{68A364F9-FE5C-41DF-AB97-D80E603CDCDF}"/>
              </a:ext>
            </a:extLst>
          </p:cNvPr>
          <p:cNvSpPr/>
          <p:nvPr/>
        </p:nvSpPr>
        <p:spPr>
          <a:xfrm>
            <a:off x="8087277" y="3716466"/>
            <a:ext cx="3813786" cy="10005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Action Button: Custom 16">
            <a:hlinkClick r:id="" action="ppaction://noaction" highlightClick="1">
              <a:snd r:embed="rId11" name="8a vous etes.wav"/>
            </a:hlinkClick>
            <a:extLst>
              <a:ext uri="{FF2B5EF4-FFF2-40B4-BE49-F238E27FC236}">
                <a16:creationId xmlns:a16="http://schemas.microsoft.com/office/drawing/2014/main" id="{43E184E5-C459-489D-8E23-442EC6CEE993}"/>
              </a:ext>
            </a:extLst>
          </p:cNvPr>
          <p:cNvSpPr/>
          <p:nvPr/>
        </p:nvSpPr>
        <p:spPr>
          <a:xfrm>
            <a:off x="7540682" y="40187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1" name="Picture 30">
            <a:extLst>
              <a:ext uri="{FF2B5EF4-FFF2-40B4-BE49-F238E27FC236}">
                <a16:creationId xmlns:a16="http://schemas.microsoft.com/office/drawing/2014/main" id="{30552D7E-8B3F-4FFB-9E47-A326A34470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3602">
            <a:off x="1448247" y="5100275"/>
            <a:ext cx="563245" cy="1058669"/>
          </a:xfrm>
          <a:prstGeom prst="rect">
            <a:avLst/>
          </a:prstGeom>
        </p:spPr>
      </p:pic>
    </p:spTree>
    <p:extLst>
      <p:ext uri="{BB962C8B-B14F-4D97-AF65-F5344CB8AC3E}">
        <p14:creationId xmlns:p14="http://schemas.microsoft.com/office/powerpoint/2010/main" val="105848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[silent final –e]</a:t>
            </a:r>
          </a:p>
          <a:p>
            <a:endParaRPr lang="en-GB" sz="1050" dirty="0">
              <a:latin typeface="Century Gothic" panose="020B0502020202020204" pitchFamily="34" charset="0"/>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timide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Century Gothic" panose="020B0502020202020204" pitchFamily="34" charset="0"/>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mond</a:t>
            </a:r>
            <a:r>
              <a:rPr lang="en-GB" sz="6000" strike="dblStrike" dirty="0">
                <a:solidFill>
                  <a:srgbClr val="E65D00"/>
                </a:solidFill>
                <a:latin typeface="Century Gothic" panose="020B0502020202020204" pitchFamily="34" charset="0"/>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centr</a:t>
            </a:r>
            <a:r>
              <a:rPr lang="en-GB" sz="6000" strike="dblStrike" dirty="0">
                <a:solidFill>
                  <a:srgbClr val="E65D00"/>
                </a:solidFill>
                <a:latin typeface="Century Gothic" panose="020B0502020202020204" pitchFamily="34" charset="0"/>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vi</a:t>
            </a:r>
            <a:r>
              <a:rPr lang="en-GB" sz="6000" strike="dblStrike" dirty="0">
                <a:solidFill>
                  <a:srgbClr val="E65D00"/>
                </a:solidFill>
                <a:latin typeface="Century Gothic" panose="020B0502020202020204" pitchFamily="34" charset="0"/>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[life]</a:t>
            </a:r>
          </a:p>
          <a:p>
            <a:endParaRPr lang="en-GB" sz="1050" dirty="0">
              <a:latin typeface="Century Gothic" panose="020B0502020202020204" pitchFamily="34" charset="0"/>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modern</a:t>
            </a:r>
            <a:r>
              <a:rPr lang="en-GB" sz="6000" strike="dblStrike" dirty="0" err="1">
                <a:solidFill>
                  <a:srgbClr val="E65D00"/>
                </a:solidFill>
                <a:latin typeface="Century Gothic" panose="020B0502020202020204" pitchFamily="34" charset="0"/>
                <a:cs typeface="Calibri" panose="020F0502020204030204" pitchFamily="34" charset="0"/>
              </a:rPr>
              <a:t>e</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douz</a:t>
            </a:r>
            <a:r>
              <a:rPr lang="en-GB" sz="6000" strike="dblStrike" dirty="0" err="1">
                <a:solidFill>
                  <a:srgbClr val="E65D00"/>
                </a:solidFill>
                <a:latin typeface="Century Gothic" panose="020B0502020202020204" pitchFamily="34" charset="0"/>
                <a:cs typeface="Calibri" panose="020F0502020204030204" pitchFamily="34" charset="0"/>
              </a:rPr>
              <a:t>e</a:t>
            </a:r>
            <a:endParaRPr lang="en-GB" sz="6000" strike="dblStrike" dirty="0">
              <a:solidFill>
                <a:srgbClr val="E65D00"/>
              </a:solidFill>
              <a:latin typeface="Century Gothic" panose="020B0502020202020204" pitchFamily="34" charset="0"/>
              <a:cs typeface="Calibri" panose="020F0502020204030204" pitchFamily="34" charset="0"/>
            </a:endParaRP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8AF5EF-84F8-40D3-86E5-0B4524633395}"/>
              </a:ext>
            </a:extLst>
          </p:cNvPr>
          <p:cNvSpPr txBox="1"/>
          <p:nvPr/>
        </p:nvSpPr>
        <p:spPr>
          <a:xfrm>
            <a:off x="154983" y="1387767"/>
            <a:ext cx="11754937" cy="1868781"/>
          </a:xfrm>
          <a:prstGeom prst="rect">
            <a:avLst/>
          </a:prstGeom>
          <a:noFill/>
        </p:spPr>
        <p:txBody>
          <a:bodyPr wrap="square" rtlCol="0">
            <a:spAutoFit/>
          </a:bodyPr>
          <a:lstStyle/>
          <a:p>
            <a:pPr algn="l"/>
            <a:r>
              <a:rPr lang="fr-FR" sz="2400" dirty="0" err="1">
                <a:solidFill>
                  <a:srgbClr val="002060"/>
                </a:solidFill>
              </a:rPr>
              <a:t>Remember</a:t>
            </a:r>
            <a:r>
              <a:rPr lang="fr-FR" sz="2400" dirty="0">
                <a:solidFill>
                  <a:srgbClr val="002060"/>
                </a:solidFill>
              </a:rPr>
              <a:t>, </a:t>
            </a:r>
            <a:r>
              <a:rPr lang="fr-FR" sz="2400" dirty="0" err="1">
                <a:solidFill>
                  <a:srgbClr val="002060"/>
                </a:solidFill>
              </a:rPr>
              <a:t>we</a:t>
            </a:r>
            <a:r>
              <a:rPr lang="fr-FR" sz="2400" dirty="0">
                <a:solidFill>
                  <a:srgbClr val="002060"/>
                </a:solidFill>
              </a:rPr>
              <a:t> </a:t>
            </a:r>
            <a:r>
              <a:rPr lang="fr-FR" sz="2400" dirty="0" err="1">
                <a:solidFill>
                  <a:srgbClr val="002060"/>
                </a:solidFill>
              </a:rPr>
              <a:t>often</a:t>
            </a:r>
            <a:r>
              <a:rPr lang="fr-FR" sz="2400" dirty="0">
                <a:solidFill>
                  <a:srgbClr val="002060"/>
                </a:solidFill>
              </a:rPr>
              <a:t> </a:t>
            </a:r>
            <a:r>
              <a:rPr lang="fr-FR" sz="2400" dirty="0" err="1">
                <a:solidFill>
                  <a:srgbClr val="002060"/>
                </a:solidFill>
              </a:rPr>
              <a:t>add</a:t>
            </a:r>
            <a:r>
              <a:rPr lang="fr-FR" sz="2400" dirty="0">
                <a:solidFill>
                  <a:srgbClr val="002060"/>
                </a:solidFill>
              </a:rPr>
              <a:t> –s to </a:t>
            </a:r>
            <a:r>
              <a:rPr lang="fr-FR" sz="2400" dirty="0" err="1">
                <a:solidFill>
                  <a:srgbClr val="002060"/>
                </a:solidFill>
              </a:rPr>
              <a:t>make</a:t>
            </a:r>
            <a:r>
              <a:rPr lang="fr-FR" sz="2400" dirty="0">
                <a:solidFill>
                  <a:srgbClr val="002060"/>
                </a:solidFill>
              </a:rPr>
              <a:t> adjectives </a:t>
            </a:r>
            <a:r>
              <a:rPr lang="fr-FR" sz="2400" dirty="0" err="1">
                <a:solidFill>
                  <a:srgbClr val="002060"/>
                </a:solidFill>
              </a:rPr>
              <a:t>agree</a:t>
            </a:r>
            <a:r>
              <a:rPr lang="fr-FR" sz="2400" dirty="0">
                <a:solidFill>
                  <a:srgbClr val="002060"/>
                </a:solidFill>
              </a:rPr>
              <a:t> </a:t>
            </a:r>
            <a:r>
              <a:rPr lang="fr-FR" sz="2400" dirty="0" err="1">
                <a:solidFill>
                  <a:srgbClr val="002060"/>
                </a:solidFill>
              </a:rPr>
              <a:t>with</a:t>
            </a:r>
            <a:r>
              <a:rPr lang="fr-FR" sz="2400" dirty="0">
                <a:solidFill>
                  <a:srgbClr val="002060"/>
                </a:solidFill>
              </a:rPr>
              <a:t> plural </a:t>
            </a:r>
            <a:r>
              <a:rPr lang="fr-FR" sz="2400" dirty="0" err="1">
                <a:solidFill>
                  <a:srgbClr val="002060"/>
                </a:solidFill>
              </a:rPr>
              <a:t>nouns</a:t>
            </a:r>
            <a:r>
              <a:rPr lang="fr-FR" sz="2400" dirty="0">
                <a:solidFill>
                  <a:srgbClr val="002060"/>
                </a:solidFill>
              </a:rPr>
              <a:t>.</a:t>
            </a:r>
          </a:p>
          <a:p>
            <a:pPr algn="l"/>
            <a:endParaRPr lang="fr-FR" sz="2400" dirty="0">
              <a:solidFill>
                <a:srgbClr val="002060"/>
              </a:solidFill>
            </a:endParaRPr>
          </a:p>
          <a:p>
            <a:pPr algn="l">
              <a:lnSpc>
                <a:spcPct val="150000"/>
              </a:lnSpc>
            </a:pPr>
            <a:r>
              <a:rPr lang="fr-FR" sz="2400" dirty="0">
                <a:solidFill>
                  <a:srgbClr val="002060"/>
                </a:solidFill>
              </a:rPr>
              <a:t>		</a:t>
            </a:r>
            <a:r>
              <a:rPr lang="fr-FR" sz="2400" b="1" dirty="0">
                <a:solidFill>
                  <a:srgbClr val="002060"/>
                </a:solidFill>
              </a:rPr>
              <a:t>des chats noirs			des guitares noires</a:t>
            </a:r>
          </a:p>
          <a:p>
            <a:pPr algn="l">
              <a:lnSpc>
                <a:spcPct val="150000"/>
              </a:lnSpc>
            </a:pPr>
            <a:r>
              <a:rPr lang="fr-FR" sz="2400" dirty="0">
                <a:solidFill>
                  <a:srgbClr val="002060"/>
                </a:solidFill>
              </a:rPr>
              <a:t>		(</a:t>
            </a:r>
            <a:r>
              <a:rPr lang="fr-FR" sz="2400" dirty="0" err="1">
                <a:solidFill>
                  <a:srgbClr val="002060"/>
                </a:solidFill>
              </a:rPr>
              <a:t>some</a:t>
            </a:r>
            <a:r>
              <a:rPr lang="fr-FR" sz="2400" dirty="0">
                <a:solidFill>
                  <a:srgbClr val="002060"/>
                </a:solidFill>
              </a:rPr>
              <a:t>) black cats			(</a:t>
            </a:r>
            <a:r>
              <a:rPr lang="fr-FR" sz="2400" dirty="0" err="1">
                <a:solidFill>
                  <a:srgbClr val="002060"/>
                </a:solidFill>
              </a:rPr>
              <a:t>some</a:t>
            </a:r>
            <a:r>
              <a:rPr lang="fr-FR" sz="2400" dirty="0">
                <a:solidFill>
                  <a:srgbClr val="002060"/>
                </a:solidFill>
              </a:rPr>
              <a:t>) black </a:t>
            </a:r>
            <a:r>
              <a:rPr lang="fr-FR" sz="2400" dirty="0" err="1">
                <a:solidFill>
                  <a:srgbClr val="002060"/>
                </a:solidFill>
              </a:rPr>
              <a:t>guitars</a:t>
            </a:r>
            <a:endParaRPr lang="fr-FR" sz="2400" dirty="0">
              <a:solidFill>
                <a:srgbClr val="002060"/>
              </a:solidFill>
            </a:endParaRPr>
          </a:p>
        </p:txBody>
      </p:sp>
      <p:sp>
        <p:nvSpPr>
          <p:cNvPr id="4" name="Title 3"/>
          <p:cNvSpPr>
            <a:spLocks noGrp="1"/>
          </p:cNvSpPr>
          <p:nvPr>
            <p:ph type="title"/>
          </p:nvPr>
        </p:nvSpPr>
        <p:spPr/>
        <p:txBody>
          <a:bodyPr>
            <a:noAutofit/>
          </a:bodyPr>
          <a:lstStyle/>
          <a:p>
            <a:r>
              <a:rPr lang="en-GB" sz="2800" b="1" dirty="0">
                <a:solidFill>
                  <a:schemeClr val="bg1"/>
                </a:solidFill>
              </a:rPr>
              <a:t>Les </a:t>
            </a:r>
            <a:r>
              <a:rPr lang="en-GB" sz="2800" b="1" dirty="0" err="1">
                <a:solidFill>
                  <a:schemeClr val="bg1"/>
                </a:solidFill>
              </a:rPr>
              <a:t>adjectifs</a:t>
            </a:r>
            <a:r>
              <a:rPr lang="en-GB" sz="2800" b="1" dirty="0">
                <a:solidFill>
                  <a:schemeClr val="bg1"/>
                </a:solidFill>
              </a:rPr>
              <a:t> au </a:t>
            </a:r>
            <a:r>
              <a:rPr lang="en-GB" sz="2800" b="1" dirty="0" err="1">
                <a:solidFill>
                  <a:schemeClr val="bg1"/>
                </a:solidFill>
              </a:rPr>
              <a:t>pluriel</a:t>
            </a:r>
            <a:endParaRPr lang="en-GB" sz="2800" b="1" dirty="0">
              <a:solidFill>
                <a:schemeClr val="bg1"/>
              </a:solidFill>
            </a:endParaRPr>
          </a:p>
        </p:txBody>
      </p:sp>
      <p:sp>
        <p:nvSpPr>
          <p:cNvPr id="5" name="Rectangle 4">
            <a:extLst>
              <a:ext uri="{FF2B5EF4-FFF2-40B4-BE49-F238E27FC236}">
                <a16:creationId xmlns:a16="http://schemas.microsoft.com/office/drawing/2014/main" id="{54B1CC23-C064-4E1A-ADEC-E5D8F53E8C3E}"/>
              </a:ext>
            </a:extLst>
          </p:cNvPr>
          <p:cNvSpPr/>
          <p:nvPr/>
        </p:nvSpPr>
        <p:spPr>
          <a:xfrm>
            <a:off x="1925053" y="2101516"/>
            <a:ext cx="2727158"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FCA4B75-1F96-4955-86CE-6FE413643DA7}"/>
              </a:ext>
            </a:extLst>
          </p:cNvPr>
          <p:cNvSpPr/>
          <p:nvPr/>
        </p:nvSpPr>
        <p:spPr>
          <a:xfrm>
            <a:off x="2000239" y="2851484"/>
            <a:ext cx="2958473"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F70E7A6-E4C3-4F0D-AAFC-92FC3C894DF1}"/>
              </a:ext>
            </a:extLst>
          </p:cNvPr>
          <p:cNvSpPr/>
          <p:nvPr/>
        </p:nvSpPr>
        <p:spPr>
          <a:xfrm>
            <a:off x="6534322" y="2101516"/>
            <a:ext cx="2978645"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5EF642D-8DA0-4C5B-9926-0B3B3E195660}"/>
              </a:ext>
            </a:extLst>
          </p:cNvPr>
          <p:cNvSpPr/>
          <p:nvPr/>
        </p:nvSpPr>
        <p:spPr>
          <a:xfrm>
            <a:off x="6519919" y="2679032"/>
            <a:ext cx="3156344"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a:extLst>
              <a:ext uri="{FF2B5EF4-FFF2-40B4-BE49-F238E27FC236}">
                <a16:creationId xmlns:a16="http://schemas.microsoft.com/office/drawing/2014/main" id="{96D75A5D-3BFB-4D70-8C3D-32014C965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444" y="3848242"/>
            <a:ext cx="984728" cy="1205021"/>
          </a:xfrm>
          <a:prstGeom prst="rect">
            <a:avLst/>
          </a:prstGeom>
        </p:spPr>
      </p:pic>
      <p:pic>
        <p:nvPicPr>
          <p:cNvPr id="13" name="Picture 12">
            <a:extLst>
              <a:ext uri="{FF2B5EF4-FFF2-40B4-BE49-F238E27FC236}">
                <a16:creationId xmlns:a16="http://schemas.microsoft.com/office/drawing/2014/main" id="{D8931F5C-AD1B-41C4-9B6A-9551392BB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692" y="3848242"/>
            <a:ext cx="984728" cy="1205021"/>
          </a:xfrm>
          <a:prstGeom prst="rect">
            <a:avLst/>
          </a:prstGeom>
        </p:spPr>
      </p:pic>
      <p:pic>
        <p:nvPicPr>
          <p:cNvPr id="14" name="Picture 13">
            <a:extLst>
              <a:ext uri="{FF2B5EF4-FFF2-40B4-BE49-F238E27FC236}">
                <a16:creationId xmlns:a16="http://schemas.microsoft.com/office/drawing/2014/main" id="{6A99752D-E60B-44CB-94B7-69C0578DB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940" y="3834064"/>
            <a:ext cx="984728" cy="1205021"/>
          </a:xfrm>
          <a:prstGeom prst="rect">
            <a:avLst/>
          </a:prstGeom>
        </p:spPr>
      </p:pic>
      <p:pic>
        <p:nvPicPr>
          <p:cNvPr id="16" name="Picture 15">
            <a:extLst>
              <a:ext uri="{FF2B5EF4-FFF2-40B4-BE49-F238E27FC236}">
                <a16:creationId xmlns:a16="http://schemas.microsoft.com/office/drawing/2014/main" id="{F0D15D14-16C2-4B80-B3FC-D90EAF07A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42435">
            <a:off x="6356269" y="3814632"/>
            <a:ext cx="1732728" cy="866364"/>
          </a:xfrm>
          <a:prstGeom prst="rect">
            <a:avLst/>
          </a:prstGeom>
        </p:spPr>
      </p:pic>
      <p:pic>
        <p:nvPicPr>
          <p:cNvPr id="17" name="Picture 16">
            <a:extLst>
              <a:ext uri="{FF2B5EF4-FFF2-40B4-BE49-F238E27FC236}">
                <a16:creationId xmlns:a16="http://schemas.microsoft.com/office/drawing/2014/main" id="{F95D56B1-172D-4B97-B018-4D5C4745F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42435">
            <a:off x="7379519" y="3814633"/>
            <a:ext cx="1732728" cy="866364"/>
          </a:xfrm>
          <a:prstGeom prst="rect">
            <a:avLst/>
          </a:prstGeom>
        </p:spPr>
      </p:pic>
      <p:pic>
        <p:nvPicPr>
          <p:cNvPr id="18" name="Picture 17">
            <a:extLst>
              <a:ext uri="{FF2B5EF4-FFF2-40B4-BE49-F238E27FC236}">
                <a16:creationId xmlns:a16="http://schemas.microsoft.com/office/drawing/2014/main" id="{C0662EE2-BE8C-4330-9960-2441720F4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42435">
            <a:off x="8402768" y="3814634"/>
            <a:ext cx="1732728" cy="866364"/>
          </a:xfrm>
          <a:prstGeom prst="rect">
            <a:avLst/>
          </a:prstGeom>
        </p:spPr>
      </p:pic>
      <p:sp>
        <p:nvSpPr>
          <p:cNvPr id="20" name="Rounded Rectangle 46">
            <a:extLst>
              <a:ext uri="{FF2B5EF4-FFF2-40B4-BE49-F238E27FC236}">
                <a16:creationId xmlns:a16="http://schemas.microsoft.com/office/drawing/2014/main" id="{6CFA05C9-8456-472F-98AA-FE7ED82FA2A7}"/>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59DFF7BC-C03F-4E3C-90E3-686D6CCD6ED9}"/>
              </a:ext>
            </a:extLst>
          </p:cNvPr>
          <p:cNvSpPr/>
          <p:nvPr/>
        </p:nvSpPr>
        <p:spPr>
          <a:xfrm>
            <a:off x="4148304" y="1407693"/>
            <a:ext cx="3899294" cy="1560097"/>
          </a:xfrm>
          <a:prstGeom prst="wedgeRoundRectCallout">
            <a:avLst>
              <a:gd name="adj1" fmla="val 16857"/>
              <a:gd name="adj2" fmla="val 67337"/>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Plural </a:t>
            </a:r>
            <a:r>
              <a:rPr lang="fr-FR" sz="2000" dirty="0" err="1">
                <a:solidFill>
                  <a:schemeClr val="bg1"/>
                </a:solidFill>
              </a:rPr>
              <a:t>nouns</a:t>
            </a:r>
            <a:r>
              <a:rPr lang="fr-FR" sz="2000" dirty="0">
                <a:solidFill>
                  <a:schemeClr val="bg1"/>
                </a:solidFill>
              </a:rPr>
              <a:t> </a:t>
            </a:r>
            <a:r>
              <a:rPr lang="fr-FR" sz="2000" dirty="0" err="1">
                <a:solidFill>
                  <a:schemeClr val="bg1"/>
                </a:solidFill>
              </a:rPr>
              <a:t>which</a:t>
            </a:r>
            <a:r>
              <a:rPr lang="fr-FR" sz="2000" dirty="0">
                <a:solidFill>
                  <a:schemeClr val="bg1"/>
                </a:solidFill>
              </a:rPr>
              <a:t> follow </a:t>
            </a:r>
            <a:r>
              <a:rPr lang="fr-FR" sz="2000" dirty="0" err="1">
                <a:solidFill>
                  <a:schemeClr val="bg1"/>
                </a:solidFill>
              </a:rPr>
              <a:t>this</a:t>
            </a:r>
            <a:r>
              <a:rPr lang="fr-FR" sz="2000" dirty="0">
                <a:solidFill>
                  <a:schemeClr val="bg1"/>
                </a:solidFill>
              </a:rPr>
              <a:t> pattern </a:t>
            </a:r>
            <a:r>
              <a:rPr lang="fr-FR" sz="2000" dirty="0" err="1">
                <a:solidFill>
                  <a:schemeClr val="bg1"/>
                </a:solidFill>
              </a:rPr>
              <a:t>sound</a:t>
            </a:r>
            <a:r>
              <a:rPr lang="fr-FR" sz="2000" dirty="0">
                <a:solidFill>
                  <a:schemeClr val="bg1"/>
                </a:solidFill>
              </a:rPr>
              <a:t> the </a:t>
            </a:r>
            <a:r>
              <a:rPr lang="fr-FR" sz="2000" dirty="0" err="1">
                <a:solidFill>
                  <a:schemeClr val="bg1"/>
                </a:solidFill>
              </a:rPr>
              <a:t>same</a:t>
            </a:r>
            <a:r>
              <a:rPr lang="fr-FR" sz="2000" dirty="0">
                <a:solidFill>
                  <a:schemeClr val="bg1"/>
                </a:solidFill>
              </a:rPr>
              <a:t> as the </a:t>
            </a:r>
            <a:r>
              <a:rPr lang="fr-FR" sz="2000" dirty="0" err="1">
                <a:solidFill>
                  <a:schemeClr val="bg1"/>
                </a:solidFill>
              </a:rPr>
              <a:t>singular</a:t>
            </a:r>
            <a:r>
              <a:rPr lang="fr-FR" sz="2000" dirty="0">
                <a:solidFill>
                  <a:schemeClr val="bg1"/>
                </a:solidFill>
              </a:rPr>
              <a:t>, </a:t>
            </a:r>
            <a:r>
              <a:rPr lang="fr-FR" sz="2000" dirty="0" err="1">
                <a:solidFill>
                  <a:schemeClr val="bg1"/>
                </a:solidFill>
              </a:rPr>
              <a:t>because</a:t>
            </a:r>
            <a:r>
              <a:rPr lang="fr-FR" sz="2000" dirty="0">
                <a:solidFill>
                  <a:schemeClr val="bg1"/>
                </a:solidFill>
              </a:rPr>
              <a:t> </a:t>
            </a:r>
            <a:r>
              <a:rPr lang="fr-FR" sz="2000" dirty="0" err="1">
                <a:solidFill>
                  <a:schemeClr val="bg1"/>
                </a:solidFill>
              </a:rPr>
              <a:t>they</a:t>
            </a:r>
            <a:r>
              <a:rPr lang="fr-FR" sz="2000" dirty="0">
                <a:solidFill>
                  <a:schemeClr val="bg1"/>
                </a:solidFill>
              </a:rPr>
              <a:t> </a:t>
            </a:r>
            <a:r>
              <a:rPr lang="fr-FR" sz="2000" dirty="0" err="1">
                <a:solidFill>
                  <a:schemeClr val="bg1"/>
                </a:solidFill>
              </a:rPr>
              <a:t>still</a:t>
            </a:r>
            <a:r>
              <a:rPr lang="fr-FR" sz="2000" dirty="0">
                <a:solidFill>
                  <a:schemeClr val="bg1"/>
                </a:solidFill>
              </a:rPr>
              <a:t> end in SFC</a:t>
            </a:r>
            <a:r>
              <a:rPr lang="fr-FR" dirty="0">
                <a:solidFill>
                  <a:schemeClr val="bg1"/>
                </a:solidFill>
              </a:rPr>
              <a:t>.</a:t>
            </a:r>
          </a:p>
        </p:txBody>
      </p:sp>
    </p:spTree>
    <p:extLst>
      <p:ext uri="{BB962C8B-B14F-4D97-AF65-F5344CB8AC3E}">
        <p14:creationId xmlns:p14="http://schemas.microsoft.com/office/powerpoint/2010/main" val="25849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Les </a:t>
            </a:r>
            <a:r>
              <a:rPr lang="en-GB" sz="2800" b="1" dirty="0" err="1">
                <a:solidFill>
                  <a:schemeClr val="bg1"/>
                </a:solidFill>
              </a:rPr>
              <a:t>adjectifs</a:t>
            </a:r>
            <a:r>
              <a:rPr lang="en-GB" sz="2800" b="1" dirty="0">
                <a:solidFill>
                  <a:schemeClr val="bg1"/>
                </a:solidFill>
              </a:rPr>
              <a:t> au </a:t>
            </a:r>
            <a:r>
              <a:rPr lang="en-GB" sz="2800" b="1" dirty="0" err="1">
                <a:solidFill>
                  <a:schemeClr val="bg1"/>
                </a:solidFill>
              </a:rPr>
              <a:t>pluriel</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729921" cy="483209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rPr>
              <a:t>Remember the other ways to make adjectives agree with plural nouns:</a:t>
            </a:r>
          </a:p>
          <a:p>
            <a:pPr marL="0" marR="0" lvl="0" indent="0" algn="l" defTabSz="914400" rtl="0" eaLnBrk="1" fontAlgn="auto" latinLnBrk="0" hangingPunct="1">
              <a:spcBef>
                <a:spcPts val="0"/>
              </a:spcBef>
              <a:spcAft>
                <a:spcPts val="0"/>
              </a:spcAft>
              <a:buClrTx/>
              <a:buSzTx/>
              <a:buFontTx/>
              <a:buNone/>
              <a:tabLst/>
              <a:defRPr/>
            </a:pPr>
            <a:endParaRPr lang="en-GB" sz="2200" dirty="0">
              <a:solidFill>
                <a:srgbClr val="4472C4">
                  <a:lumMod val="50000"/>
                </a:srgbClr>
              </a:solidFill>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r>
              <a:rPr lang="en-GB" sz="2200" b="1" dirty="0">
                <a:solidFill>
                  <a:srgbClr val="4472C4">
                    <a:lumMod val="50000"/>
                  </a:srgbClr>
                </a:solidFill>
                <a:latin typeface="Century Gothic" panose="020F0302020204030204"/>
              </a:rPr>
              <a:t>Adjectives ending in –s or –x stay the same:</a:t>
            </a:r>
          </a:p>
          <a:p>
            <a:pPr marL="0" marR="0" lvl="0" indent="0" algn="l" defTabSz="914400" rtl="0" eaLnBrk="1" fontAlgn="auto" latinLnBrk="0" hangingPunct="1">
              <a:spcBef>
                <a:spcPts val="0"/>
              </a:spcBef>
              <a:spcAft>
                <a:spcPts val="0"/>
              </a:spcAft>
              <a:buClrTx/>
              <a:buSzTx/>
              <a:buFontTx/>
              <a:buNone/>
              <a:tabLst/>
              <a:defRPr/>
            </a:pPr>
            <a:endParaRPr lang="en-GB" sz="2200" dirty="0">
              <a:solidFill>
                <a:srgbClr val="4472C4">
                  <a:lumMod val="50000"/>
                </a:srgbClr>
              </a:solidFill>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r>
              <a:rPr lang="en-GB" sz="2200" dirty="0">
                <a:solidFill>
                  <a:srgbClr val="4472C4">
                    <a:lumMod val="50000"/>
                  </a:srgbClr>
                </a:solidFill>
                <a:latin typeface="Century Gothic" panose="020F0302020204030204"/>
              </a:rPr>
              <a:t>un </a:t>
            </a:r>
            <a:r>
              <a:rPr lang="en-GB" sz="2200" dirty="0" err="1">
                <a:solidFill>
                  <a:srgbClr val="4472C4">
                    <a:lumMod val="50000"/>
                  </a:srgbClr>
                </a:solidFill>
                <a:latin typeface="Century Gothic" panose="020F0302020204030204"/>
              </a:rPr>
              <a:t>groupe</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fran</a:t>
            </a:r>
            <a:r>
              <a:rPr lang="en-GB" sz="2200" dirty="0" err="1">
                <a:solidFill>
                  <a:srgbClr val="4472C4">
                    <a:lumMod val="50000"/>
                  </a:srgbClr>
                </a:solidFill>
                <a:latin typeface="Century Gothic" panose="020B0502020202020204" pitchFamily="34" charset="0"/>
              </a:rPr>
              <a:t>çais</a:t>
            </a:r>
            <a:r>
              <a:rPr lang="en-GB" sz="2200" dirty="0">
                <a:solidFill>
                  <a:srgbClr val="4472C4">
                    <a:lumMod val="50000"/>
                  </a:srgbClr>
                </a:solidFill>
                <a:latin typeface="Century Gothic" panose="020F0302020204030204"/>
              </a:rPr>
              <a:t> </a:t>
            </a:r>
            <a:r>
              <a:rPr lang="en-GB" sz="2200" dirty="0">
                <a:solidFill>
                  <a:srgbClr val="4472C4">
                    <a:lumMod val="50000"/>
                  </a:srgbClr>
                </a:solidFill>
                <a:latin typeface="Century Gothic" panose="020B0502020202020204" pitchFamily="34" charset="0"/>
              </a:rPr>
              <a:t>→ des </a:t>
            </a:r>
            <a:r>
              <a:rPr lang="en-GB" sz="2200" dirty="0" err="1">
                <a:solidFill>
                  <a:srgbClr val="4472C4">
                    <a:lumMod val="50000"/>
                  </a:srgbClr>
                </a:solidFill>
                <a:latin typeface="Century Gothic" panose="020B0502020202020204" pitchFamily="34" charset="0"/>
              </a:rPr>
              <a:t>groupes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français</a:t>
            </a:r>
            <a:endParaRPr lang="en-GB" sz="2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GB" sz="2200" dirty="0">
                <a:solidFill>
                  <a:srgbClr val="4472C4">
                    <a:lumMod val="50000"/>
                  </a:srgbClr>
                </a:solidFill>
                <a:latin typeface="Century Gothic" panose="020B0502020202020204" pitchFamily="34" charset="0"/>
              </a:rPr>
              <a:t>a French group → (some) French groups</a:t>
            </a:r>
          </a:p>
          <a:p>
            <a:pPr marL="0" marR="0" lvl="0" indent="0" algn="l" defTabSz="914400" rtl="0" eaLnBrk="1" fontAlgn="auto" latinLnBrk="0" hangingPunct="1">
              <a:spcBef>
                <a:spcPts val="0"/>
              </a:spcBef>
              <a:spcAft>
                <a:spcPts val="0"/>
              </a:spcAft>
              <a:buClrTx/>
              <a:buSzTx/>
              <a:buFontTx/>
              <a:buNone/>
              <a:tabLst/>
              <a:defRPr/>
            </a:pPr>
            <a:endParaRPr lang="en-GB" sz="2200" dirty="0">
              <a:solidFill>
                <a:srgbClr val="4472C4">
                  <a:lumMod val="50000"/>
                </a:srgbClr>
              </a:solidFill>
              <a:latin typeface="Century Gothic" panose="020B0502020202020204" pitchFamily="34" charset="0"/>
            </a:endParaRPr>
          </a:p>
          <a:p>
            <a:pPr lvl="0">
              <a:defRPr/>
            </a:pPr>
            <a:r>
              <a:rPr lang="en-GB" sz="2200" dirty="0">
                <a:solidFill>
                  <a:srgbClr val="4472C4">
                    <a:lumMod val="50000"/>
                  </a:srgbClr>
                </a:solidFill>
                <a:latin typeface="Century Gothic" panose="020F0302020204030204"/>
              </a:rPr>
              <a:t>un </a:t>
            </a:r>
            <a:r>
              <a:rPr lang="en-GB" sz="2200" dirty="0" err="1">
                <a:solidFill>
                  <a:srgbClr val="4472C4">
                    <a:lumMod val="50000"/>
                  </a:srgbClr>
                </a:solidFill>
                <a:latin typeface="Century Gothic" panose="020F0302020204030204"/>
              </a:rPr>
              <a:t>rappeur</a:t>
            </a:r>
            <a:r>
              <a:rPr lang="en-GB" sz="2200" dirty="0">
                <a:solidFill>
                  <a:srgbClr val="4472C4">
                    <a:lumMod val="50000"/>
                  </a:srgbClr>
                </a:solidFill>
                <a:latin typeface="Century Gothic" panose="020F0302020204030204"/>
              </a:rPr>
              <a:t> </a:t>
            </a:r>
            <a:r>
              <a:rPr lang="en-GB" sz="2200" dirty="0">
                <a:solidFill>
                  <a:srgbClr val="4472C4">
                    <a:lumMod val="50000"/>
                  </a:srgbClr>
                </a:solidFill>
              </a:rPr>
              <a:t>célèbre* </a:t>
            </a:r>
            <a:r>
              <a:rPr lang="en-GB" sz="2200" dirty="0">
                <a:solidFill>
                  <a:srgbClr val="4472C4">
                    <a:lumMod val="50000"/>
                  </a:srgbClr>
                </a:solidFill>
                <a:latin typeface="Century Gothic" panose="020B0502020202020204" pitchFamily="34" charset="0"/>
              </a:rPr>
              <a:t>→ des </a:t>
            </a:r>
            <a:r>
              <a:rPr lang="en-GB" sz="2200" dirty="0" err="1">
                <a:solidFill>
                  <a:srgbClr val="4472C4">
                    <a:lumMod val="50000"/>
                  </a:srgbClr>
                </a:solidFill>
                <a:latin typeface="Century Gothic" panose="020B0502020202020204" pitchFamily="34" charset="0"/>
              </a:rPr>
              <a:t>rappeurs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célèbres</a:t>
            </a:r>
            <a:r>
              <a:rPr lang="en-GB" sz="2200" dirty="0">
                <a:solidFill>
                  <a:srgbClr val="4472C4">
                    <a:lumMod val="50000"/>
                  </a:srgbClr>
                </a:solidFill>
                <a:latin typeface="Century Gothic" panose="020B0502020202020204" pitchFamily="34" charset="0"/>
              </a:rPr>
              <a:t>*</a:t>
            </a:r>
          </a:p>
          <a:p>
            <a:pPr lvl="0">
              <a:defRPr/>
            </a:pPr>
            <a:r>
              <a:rPr lang="en-GB" sz="2200" dirty="0">
                <a:solidFill>
                  <a:srgbClr val="4472C4">
                    <a:lumMod val="50000"/>
                  </a:srgbClr>
                </a:solidFill>
                <a:latin typeface="Century Gothic" panose="020B0502020202020204" pitchFamily="34" charset="0"/>
              </a:rPr>
              <a:t>a famous rapper → (some) famous rappers</a:t>
            </a:r>
          </a:p>
          <a:p>
            <a:pPr marL="0" marR="0" lvl="0" indent="0" algn="l" defTabSz="914400" rtl="0" eaLnBrk="1" fontAlgn="auto" latinLnBrk="0" hangingPunct="1">
              <a:spcBef>
                <a:spcPts val="0"/>
              </a:spcBef>
              <a:spcAft>
                <a:spcPts val="0"/>
              </a:spcAft>
              <a:buClrTx/>
              <a:buSzTx/>
              <a:buFontTx/>
              <a:buNone/>
              <a:tabLst/>
              <a:defRPr/>
            </a:pPr>
            <a:endParaRPr lang="en-GB" sz="2200" dirty="0">
              <a:solidFill>
                <a:srgbClr val="4472C4">
                  <a:lumMod val="50000"/>
                </a:srgbClr>
              </a:solidFill>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r>
              <a:rPr lang="en-GB" sz="2200" b="1" dirty="0">
                <a:solidFill>
                  <a:srgbClr val="4472C4">
                    <a:lumMod val="50000"/>
                  </a:srgbClr>
                </a:solidFill>
                <a:latin typeface="Century Gothic" panose="020F0302020204030204"/>
              </a:rPr>
              <a:t>Adjectives ending in –al change to –aux for masculine plural:</a:t>
            </a:r>
          </a:p>
          <a:p>
            <a:pPr marL="0" marR="0" lvl="0" indent="0" algn="l" defTabSz="914400" rtl="0" eaLnBrk="1" fontAlgn="auto" latinLnBrk="0" hangingPunct="1">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rPr>
              <a:t>un concert local</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0" i="0" u="none" strike="noStrike" kern="1200" cap="none" spc="0" normalizeH="0" noProof="0" dirty="0">
                <a:ln>
                  <a:noFill/>
                </a:ln>
                <a:solidFill>
                  <a:srgbClr val="4472C4">
                    <a:lumMod val="50000"/>
                  </a:srgbClr>
                </a:solidFill>
                <a:effectLst/>
                <a:uLnTx/>
                <a:uFillTx/>
                <a:latin typeface="Century Gothic" panose="020B0502020202020204" pitchFamily="34" charset="0"/>
              </a:rPr>
              <a:t>→ des concerts </a:t>
            </a:r>
            <a:r>
              <a:rPr kumimoji="0" lang="en-GB" sz="22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locaux</a:t>
            </a:r>
            <a:endParaRPr kumimoji="0" lang="en-GB" sz="2200" b="0" i="0" u="none" strike="noStrike" kern="1200" cap="none" spc="0" normalizeH="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GB" sz="2200" baseline="0" dirty="0">
                <a:solidFill>
                  <a:srgbClr val="4472C4">
                    <a:lumMod val="50000"/>
                  </a:srgbClr>
                </a:solidFill>
                <a:latin typeface="Century Gothic" panose="020B0502020202020204" pitchFamily="34" charset="0"/>
              </a:rPr>
              <a:t>a local concert → (some)</a:t>
            </a:r>
            <a:r>
              <a:rPr lang="en-GB" sz="2200" dirty="0">
                <a:solidFill>
                  <a:srgbClr val="4472C4">
                    <a:lumMod val="50000"/>
                  </a:srgbClr>
                </a:solidFill>
                <a:latin typeface="Century Gothic" panose="020B0502020202020204" pitchFamily="34" charset="0"/>
              </a:rPr>
              <a:t> local concerts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91F15C20-E42B-4928-BC4A-573DD99E4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45" y="-321364"/>
            <a:ext cx="1587154" cy="1587154"/>
          </a:xfrm>
          <a:prstGeom prst="rect">
            <a:avLst/>
          </a:prstGeom>
        </p:spPr>
      </p:pic>
      <p:pic>
        <p:nvPicPr>
          <p:cNvPr id="5" name="Picture 4">
            <a:extLst>
              <a:ext uri="{FF2B5EF4-FFF2-40B4-BE49-F238E27FC236}">
                <a16:creationId xmlns:a16="http://schemas.microsoft.com/office/drawing/2014/main" id="{8620268B-5493-4507-998E-633B7D5C9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602" y="4386488"/>
            <a:ext cx="2830319" cy="1873612"/>
          </a:xfrm>
          <a:prstGeom prst="rect">
            <a:avLst/>
          </a:prstGeom>
        </p:spPr>
      </p:pic>
      <p:sp>
        <p:nvSpPr>
          <p:cNvPr id="10" name="Speech Bubble: Rectangle with Corners Rounded 9">
            <a:extLst>
              <a:ext uri="{FF2B5EF4-FFF2-40B4-BE49-F238E27FC236}">
                <a16:creationId xmlns:a16="http://schemas.microsoft.com/office/drawing/2014/main" id="{8B7E1E8B-82D5-4F1F-AAE0-78DE4093F614}"/>
              </a:ext>
            </a:extLst>
          </p:cNvPr>
          <p:cNvSpPr/>
          <p:nvPr/>
        </p:nvSpPr>
        <p:spPr>
          <a:xfrm>
            <a:off x="8311869" y="2471512"/>
            <a:ext cx="3700131" cy="1378807"/>
          </a:xfrm>
          <a:prstGeom prst="wedgeRoundRectCallout">
            <a:avLst>
              <a:gd name="adj1" fmla="val 20865"/>
              <a:gd name="adj2" fmla="val 68016"/>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Plurals</a:t>
            </a:r>
            <a:r>
              <a:rPr lang="fr-FR" sz="2000" dirty="0">
                <a:solidFill>
                  <a:schemeClr val="bg1"/>
                </a:solidFill>
              </a:rPr>
              <a:t> </a:t>
            </a:r>
            <a:r>
              <a:rPr lang="fr-FR" sz="2000" dirty="0" err="1">
                <a:solidFill>
                  <a:schemeClr val="bg1"/>
                </a:solidFill>
              </a:rPr>
              <a:t>which</a:t>
            </a:r>
            <a:r>
              <a:rPr lang="fr-FR" sz="2000" dirty="0">
                <a:solidFill>
                  <a:schemeClr val="bg1"/>
                </a:solidFill>
              </a:rPr>
              <a:t> follow </a:t>
            </a:r>
            <a:r>
              <a:rPr lang="fr-FR" sz="2000" dirty="0" err="1">
                <a:solidFill>
                  <a:schemeClr val="bg1"/>
                </a:solidFill>
              </a:rPr>
              <a:t>this</a:t>
            </a:r>
            <a:r>
              <a:rPr lang="fr-FR" sz="2000" dirty="0">
                <a:solidFill>
                  <a:schemeClr val="bg1"/>
                </a:solidFill>
              </a:rPr>
              <a:t> pattern </a:t>
            </a:r>
            <a:r>
              <a:rPr lang="fr-FR" sz="2000" dirty="0" err="1">
                <a:solidFill>
                  <a:schemeClr val="bg1"/>
                </a:solidFill>
              </a:rPr>
              <a:t>sound</a:t>
            </a:r>
            <a:r>
              <a:rPr lang="fr-FR" sz="2000" dirty="0">
                <a:solidFill>
                  <a:schemeClr val="bg1"/>
                </a:solidFill>
              </a:rPr>
              <a:t> </a:t>
            </a:r>
            <a:r>
              <a:rPr lang="fr-FR" sz="2000" b="1" dirty="0">
                <a:solidFill>
                  <a:schemeClr val="bg1"/>
                </a:solidFill>
              </a:rPr>
              <a:t>the </a:t>
            </a:r>
            <a:r>
              <a:rPr lang="fr-FR" sz="2000" b="1" dirty="0" err="1">
                <a:solidFill>
                  <a:schemeClr val="bg1"/>
                </a:solidFill>
              </a:rPr>
              <a:t>same</a:t>
            </a:r>
            <a:r>
              <a:rPr lang="fr-FR" sz="2000" b="1" dirty="0">
                <a:solidFill>
                  <a:schemeClr val="bg1"/>
                </a:solidFill>
              </a:rPr>
              <a:t> </a:t>
            </a:r>
            <a:r>
              <a:rPr lang="fr-FR" sz="2000" dirty="0">
                <a:solidFill>
                  <a:schemeClr val="bg1"/>
                </a:solidFill>
              </a:rPr>
              <a:t>as the </a:t>
            </a:r>
            <a:r>
              <a:rPr lang="fr-FR" sz="2000" dirty="0" err="1">
                <a:solidFill>
                  <a:schemeClr val="bg1"/>
                </a:solidFill>
              </a:rPr>
              <a:t>singular</a:t>
            </a:r>
            <a:r>
              <a:rPr lang="fr-FR" sz="2000" dirty="0">
                <a:solidFill>
                  <a:schemeClr val="bg1"/>
                </a:solidFill>
              </a:rPr>
              <a:t>, </a:t>
            </a:r>
            <a:r>
              <a:rPr lang="fr-FR" sz="2000" dirty="0" err="1">
                <a:solidFill>
                  <a:schemeClr val="bg1"/>
                </a:solidFill>
              </a:rPr>
              <a:t>because</a:t>
            </a:r>
            <a:r>
              <a:rPr lang="fr-FR" sz="2000" dirty="0">
                <a:solidFill>
                  <a:schemeClr val="bg1"/>
                </a:solidFill>
              </a:rPr>
              <a:t> </a:t>
            </a:r>
            <a:r>
              <a:rPr lang="fr-FR" sz="2000" dirty="0" err="1">
                <a:solidFill>
                  <a:schemeClr val="bg1"/>
                </a:solidFill>
              </a:rPr>
              <a:t>they</a:t>
            </a:r>
            <a:r>
              <a:rPr lang="fr-FR" sz="2000" dirty="0">
                <a:solidFill>
                  <a:schemeClr val="bg1"/>
                </a:solidFill>
              </a:rPr>
              <a:t> </a:t>
            </a:r>
            <a:r>
              <a:rPr lang="fr-FR" sz="2000" dirty="0" err="1">
                <a:solidFill>
                  <a:schemeClr val="bg1"/>
                </a:solidFill>
              </a:rPr>
              <a:t>still</a:t>
            </a:r>
            <a:r>
              <a:rPr lang="fr-FR" sz="2000" dirty="0">
                <a:solidFill>
                  <a:schemeClr val="bg1"/>
                </a:solidFill>
              </a:rPr>
              <a:t> end in SFC</a:t>
            </a:r>
            <a:r>
              <a:rPr lang="fr-FR" dirty="0">
                <a:solidFill>
                  <a:schemeClr val="bg1"/>
                </a:solidFill>
              </a:rPr>
              <a:t>.</a:t>
            </a:r>
          </a:p>
        </p:txBody>
      </p:sp>
      <p:sp>
        <p:nvSpPr>
          <p:cNvPr id="11" name="Speech Bubble: Rectangle with Corners Rounded 10">
            <a:extLst>
              <a:ext uri="{FF2B5EF4-FFF2-40B4-BE49-F238E27FC236}">
                <a16:creationId xmlns:a16="http://schemas.microsoft.com/office/drawing/2014/main" id="{5B445C26-570E-44D4-804B-C0B72AC69678}"/>
              </a:ext>
            </a:extLst>
          </p:cNvPr>
          <p:cNvSpPr/>
          <p:nvPr/>
        </p:nvSpPr>
        <p:spPr>
          <a:xfrm>
            <a:off x="8245883" y="5039086"/>
            <a:ext cx="3700131" cy="928578"/>
          </a:xfrm>
          <a:prstGeom prst="wedgeRoundRectCallout">
            <a:avLst>
              <a:gd name="adj1" fmla="val 24408"/>
              <a:gd name="adj2" fmla="val 78890"/>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Plurals</a:t>
            </a:r>
            <a:r>
              <a:rPr lang="fr-FR" sz="2000" dirty="0">
                <a:solidFill>
                  <a:schemeClr val="bg1"/>
                </a:solidFill>
              </a:rPr>
              <a:t> </a:t>
            </a:r>
            <a:r>
              <a:rPr lang="fr-FR" sz="2000" dirty="0" err="1">
                <a:solidFill>
                  <a:schemeClr val="bg1"/>
                </a:solidFill>
              </a:rPr>
              <a:t>which</a:t>
            </a:r>
            <a:r>
              <a:rPr lang="fr-FR" sz="2000" dirty="0">
                <a:solidFill>
                  <a:schemeClr val="bg1"/>
                </a:solidFill>
              </a:rPr>
              <a:t> follow </a:t>
            </a:r>
            <a:r>
              <a:rPr lang="fr-FR" sz="2000" dirty="0" err="1">
                <a:solidFill>
                  <a:schemeClr val="bg1"/>
                </a:solidFill>
              </a:rPr>
              <a:t>this</a:t>
            </a:r>
            <a:r>
              <a:rPr lang="fr-FR" sz="2000" dirty="0">
                <a:solidFill>
                  <a:schemeClr val="bg1"/>
                </a:solidFill>
              </a:rPr>
              <a:t> pattern </a:t>
            </a:r>
            <a:r>
              <a:rPr lang="fr-FR" sz="2000" dirty="0" err="1">
                <a:solidFill>
                  <a:schemeClr val="bg1"/>
                </a:solidFill>
              </a:rPr>
              <a:t>sound</a:t>
            </a:r>
            <a:r>
              <a:rPr lang="fr-FR" sz="2000" dirty="0">
                <a:solidFill>
                  <a:schemeClr val="bg1"/>
                </a:solidFill>
              </a:rPr>
              <a:t> </a:t>
            </a:r>
            <a:r>
              <a:rPr lang="fr-FR" sz="2000" b="1" dirty="0" err="1">
                <a:solidFill>
                  <a:schemeClr val="bg1"/>
                </a:solidFill>
              </a:rPr>
              <a:t>different</a:t>
            </a:r>
            <a:r>
              <a:rPr lang="fr-FR" sz="2000" dirty="0">
                <a:solidFill>
                  <a:schemeClr val="bg1"/>
                </a:solidFill>
              </a:rPr>
              <a:t>.</a:t>
            </a:r>
            <a:endParaRPr lang="fr-FR" dirty="0">
              <a:solidFill>
                <a:schemeClr val="bg1"/>
              </a:solidFill>
            </a:endParaRPr>
          </a:p>
        </p:txBody>
      </p:sp>
      <p:sp>
        <p:nvSpPr>
          <p:cNvPr id="12" name="Speech Bubble: Rectangle with Corners Rounded 11">
            <a:extLst>
              <a:ext uri="{FF2B5EF4-FFF2-40B4-BE49-F238E27FC236}">
                <a16:creationId xmlns:a16="http://schemas.microsoft.com/office/drawing/2014/main" id="{4F5AAD0D-8714-4F4A-8110-F8B99BFDDD61}"/>
              </a:ext>
            </a:extLst>
          </p:cNvPr>
          <p:cNvSpPr/>
          <p:nvPr/>
        </p:nvSpPr>
        <p:spPr>
          <a:xfrm>
            <a:off x="8044399" y="221450"/>
            <a:ext cx="1647500" cy="914122"/>
          </a:xfrm>
          <a:prstGeom prst="wedgeRoundRectCallout">
            <a:avLst>
              <a:gd name="adj1" fmla="val -63189"/>
              <a:gd name="adj2" fmla="val -21671"/>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*célèbre</a:t>
            </a:r>
            <a:br>
              <a:rPr lang="fr-FR" sz="2000" b="1" dirty="0">
                <a:solidFill>
                  <a:schemeClr val="bg1"/>
                </a:solidFill>
              </a:rPr>
            </a:br>
            <a:r>
              <a:rPr lang="fr-FR" sz="2000" b="1" dirty="0">
                <a:solidFill>
                  <a:schemeClr val="bg1"/>
                </a:solidFill>
              </a:rPr>
              <a:t> </a:t>
            </a:r>
            <a:r>
              <a:rPr lang="fr-FR" sz="2000" dirty="0">
                <a:solidFill>
                  <a:schemeClr val="bg1"/>
                </a:solidFill>
              </a:rPr>
              <a:t>= </a:t>
            </a:r>
            <a:r>
              <a:rPr lang="fr-FR" sz="2000" dirty="0" err="1">
                <a:solidFill>
                  <a:schemeClr val="bg1"/>
                </a:solidFill>
              </a:rPr>
              <a:t>famous</a:t>
            </a:r>
            <a:endParaRPr lang="fr-FR" sz="2000" b="1" dirty="0">
              <a:solidFill>
                <a:schemeClr val="bg1"/>
              </a:solidFill>
            </a:endParaRPr>
          </a:p>
        </p:txBody>
      </p:sp>
    </p:spTree>
    <p:extLst>
      <p:ext uri="{BB962C8B-B14F-4D97-AF65-F5344CB8AC3E}">
        <p14:creationId xmlns:p14="http://schemas.microsoft.com/office/powerpoint/2010/main" val="4879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L’accord</a:t>
            </a:r>
            <a:r>
              <a:rPr lang="en-GB" sz="2800" b="1" dirty="0">
                <a:solidFill>
                  <a:schemeClr val="bg1"/>
                </a:solidFill>
              </a:rPr>
              <a:t> des </a:t>
            </a:r>
            <a:r>
              <a:rPr lang="en-GB" sz="2800" b="1" dirty="0" err="1">
                <a:solidFill>
                  <a:schemeClr val="bg1"/>
                </a:solidFill>
              </a:rPr>
              <a:t>adjectifs</a:t>
            </a:r>
            <a:r>
              <a:rPr lang="en-GB" sz="2800" b="1" dirty="0">
                <a:solidFill>
                  <a:schemeClr val="bg1"/>
                </a:solidFill>
              </a:rPr>
              <a:t>  </a:t>
            </a:r>
          </a:p>
        </p:txBody>
      </p:sp>
      <p:sp>
        <p:nvSpPr>
          <p:cNvPr id="7" name="Rounded Rectangle 46">
            <a:extLst>
              <a:ext uri="{FF2B5EF4-FFF2-40B4-BE49-F238E27FC236}">
                <a16:creationId xmlns:a16="http://schemas.microsoft.com/office/drawing/2014/main" id="{33403DE7-618E-4FB1-8EEE-B16807BBF87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Google Shape;1225;p83">
            <a:extLst>
              <a:ext uri="{FF2B5EF4-FFF2-40B4-BE49-F238E27FC236}">
                <a16:creationId xmlns:a16="http://schemas.microsoft.com/office/drawing/2014/main" id="{05940B9D-A2BA-4385-BEE4-583DB8D74D27}"/>
              </a:ext>
            </a:extLst>
          </p:cNvPr>
          <p:cNvPicPr preferRelativeResize="0">
            <a:picLocks noChangeAspect="1"/>
          </p:cNvPicPr>
          <p:nvPr/>
        </p:nvPicPr>
        <p:blipFill rotWithShape="1">
          <a:blip r:embed="rId3">
            <a:alphaModFix/>
          </a:blip>
          <a:srcRect/>
          <a:stretch/>
        </p:blipFill>
        <p:spPr>
          <a:xfrm>
            <a:off x="341909" y="1163992"/>
            <a:ext cx="4159999" cy="2340000"/>
          </a:xfrm>
          <a:prstGeom prst="rect">
            <a:avLst/>
          </a:prstGeom>
          <a:noFill/>
          <a:ln>
            <a:noFill/>
          </a:ln>
        </p:spPr>
      </p:pic>
      <p:pic>
        <p:nvPicPr>
          <p:cNvPr id="10" name="Google Shape;1227;p83">
            <a:extLst>
              <a:ext uri="{FF2B5EF4-FFF2-40B4-BE49-F238E27FC236}">
                <a16:creationId xmlns:a16="http://schemas.microsoft.com/office/drawing/2014/main" id="{8CB0C5E8-F1B0-41F6-9C88-F048D8A33628}"/>
              </a:ext>
            </a:extLst>
          </p:cNvPr>
          <p:cNvPicPr preferRelativeResize="0">
            <a:picLocks noChangeAspect="1"/>
          </p:cNvPicPr>
          <p:nvPr/>
        </p:nvPicPr>
        <p:blipFill rotWithShape="1">
          <a:blip r:embed="rId4">
            <a:alphaModFix/>
          </a:blip>
          <a:srcRect/>
          <a:stretch/>
        </p:blipFill>
        <p:spPr>
          <a:xfrm>
            <a:off x="341909" y="3503992"/>
            <a:ext cx="4160000" cy="2340000"/>
          </a:xfrm>
          <a:prstGeom prst="rect">
            <a:avLst/>
          </a:prstGeom>
          <a:noFill/>
          <a:ln>
            <a:noFill/>
          </a:ln>
        </p:spPr>
      </p:pic>
      <p:pic>
        <p:nvPicPr>
          <p:cNvPr id="11" name="Google Shape;1228;p83">
            <a:extLst>
              <a:ext uri="{FF2B5EF4-FFF2-40B4-BE49-F238E27FC236}">
                <a16:creationId xmlns:a16="http://schemas.microsoft.com/office/drawing/2014/main" id="{722FF27C-9CAF-447E-B9E8-6810873D66C5}"/>
              </a:ext>
            </a:extLst>
          </p:cNvPr>
          <p:cNvPicPr preferRelativeResize="0">
            <a:picLocks noChangeAspect="1"/>
          </p:cNvPicPr>
          <p:nvPr/>
        </p:nvPicPr>
        <p:blipFill rotWithShape="1">
          <a:blip r:embed="rId5">
            <a:alphaModFix/>
          </a:blip>
          <a:srcRect/>
          <a:stretch/>
        </p:blipFill>
        <p:spPr>
          <a:xfrm>
            <a:off x="6985134" y="1153264"/>
            <a:ext cx="4160000" cy="2340000"/>
          </a:xfrm>
          <a:prstGeom prst="rect">
            <a:avLst/>
          </a:prstGeom>
          <a:noFill/>
          <a:ln>
            <a:noFill/>
          </a:ln>
        </p:spPr>
      </p:pic>
      <p:pic>
        <p:nvPicPr>
          <p:cNvPr id="12" name="Google Shape;1226;p83">
            <a:extLst>
              <a:ext uri="{FF2B5EF4-FFF2-40B4-BE49-F238E27FC236}">
                <a16:creationId xmlns:a16="http://schemas.microsoft.com/office/drawing/2014/main" id="{8F93E6DF-A1C5-4684-922C-902340EF17E8}"/>
              </a:ext>
            </a:extLst>
          </p:cNvPr>
          <p:cNvPicPr preferRelativeResize="0">
            <a:picLocks noChangeAspect="1"/>
          </p:cNvPicPr>
          <p:nvPr/>
        </p:nvPicPr>
        <p:blipFill rotWithShape="1">
          <a:blip r:embed="rId6">
            <a:alphaModFix/>
          </a:blip>
          <a:srcRect/>
          <a:stretch/>
        </p:blipFill>
        <p:spPr>
          <a:xfrm>
            <a:off x="6985134" y="3503992"/>
            <a:ext cx="4160000" cy="2340000"/>
          </a:xfrm>
          <a:prstGeom prst="rect">
            <a:avLst/>
          </a:prstGeom>
          <a:noFill/>
          <a:ln>
            <a:noFill/>
          </a:ln>
        </p:spPr>
      </p:pic>
      <p:sp>
        <p:nvSpPr>
          <p:cNvPr id="5" name="Rectangle 4">
            <a:extLst>
              <a:ext uri="{FF2B5EF4-FFF2-40B4-BE49-F238E27FC236}">
                <a16:creationId xmlns:a16="http://schemas.microsoft.com/office/drawing/2014/main" id="{477EFF76-9D14-49EB-BD3F-0A807F305798}"/>
              </a:ext>
            </a:extLst>
          </p:cNvPr>
          <p:cNvSpPr/>
          <p:nvPr/>
        </p:nvSpPr>
        <p:spPr>
          <a:xfrm>
            <a:off x="4335476" y="2902057"/>
            <a:ext cx="2816089" cy="105388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rgbClr val="002060"/>
              </a:solidFill>
            </a:endParaRPr>
          </a:p>
        </p:txBody>
      </p:sp>
      <p:sp>
        <p:nvSpPr>
          <p:cNvPr id="3" name="Arrow: Left 2">
            <a:extLst>
              <a:ext uri="{FF2B5EF4-FFF2-40B4-BE49-F238E27FC236}">
                <a16:creationId xmlns:a16="http://schemas.microsoft.com/office/drawing/2014/main" id="{C24E0AC6-C0B4-47F4-AA52-14D791ADA4A3}"/>
              </a:ext>
            </a:extLst>
          </p:cNvPr>
          <p:cNvSpPr/>
          <p:nvPr/>
        </p:nvSpPr>
        <p:spPr>
          <a:xfrm rot="2174982">
            <a:off x="3212540" y="2170022"/>
            <a:ext cx="1524000" cy="10538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Arrow: Left 12">
            <a:extLst>
              <a:ext uri="{FF2B5EF4-FFF2-40B4-BE49-F238E27FC236}">
                <a16:creationId xmlns:a16="http://schemas.microsoft.com/office/drawing/2014/main" id="{F84E7EE3-135E-442C-BA0A-080D1BB65C82}"/>
              </a:ext>
            </a:extLst>
          </p:cNvPr>
          <p:cNvSpPr/>
          <p:nvPr/>
        </p:nvSpPr>
        <p:spPr>
          <a:xfrm rot="18903998">
            <a:off x="3198055" y="3803888"/>
            <a:ext cx="1524000" cy="10538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Arrow: Left 13">
            <a:extLst>
              <a:ext uri="{FF2B5EF4-FFF2-40B4-BE49-F238E27FC236}">
                <a16:creationId xmlns:a16="http://schemas.microsoft.com/office/drawing/2014/main" id="{10988435-3F28-48B4-AA7B-1DD7E605F032}"/>
              </a:ext>
            </a:extLst>
          </p:cNvPr>
          <p:cNvSpPr/>
          <p:nvPr/>
        </p:nvSpPr>
        <p:spPr>
          <a:xfrm rot="7887519">
            <a:off x="6621862" y="2051739"/>
            <a:ext cx="1524000" cy="10538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rrow: Left 14">
            <a:extLst>
              <a:ext uri="{FF2B5EF4-FFF2-40B4-BE49-F238E27FC236}">
                <a16:creationId xmlns:a16="http://schemas.microsoft.com/office/drawing/2014/main" id="{3E5EF4AD-A8D9-46B7-A979-8B39BCDECBA3}"/>
              </a:ext>
            </a:extLst>
          </p:cNvPr>
          <p:cNvSpPr/>
          <p:nvPr/>
        </p:nvSpPr>
        <p:spPr>
          <a:xfrm rot="13162561">
            <a:off x="6645771" y="3694908"/>
            <a:ext cx="1524000" cy="10538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a:extLst>
              <a:ext uri="{FF2B5EF4-FFF2-40B4-BE49-F238E27FC236}">
                <a16:creationId xmlns:a16="http://schemas.microsoft.com/office/drawing/2014/main" id="{A3A76688-A7DA-4663-AD55-0BC1C3E2C396}"/>
              </a:ext>
            </a:extLst>
          </p:cNvPr>
          <p:cNvSpPr txBox="1"/>
          <p:nvPr/>
        </p:nvSpPr>
        <p:spPr>
          <a:xfrm>
            <a:off x="5042260" y="3123959"/>
            <a:ext cx="1743706" cy="523220"/>
          </a:xfrm>
          <a:prstGeom prst="rect">
            <a:avLst/>
          </a:prstGeom>
          <a:noFill/>
        </p:spPr>
        <p:txBody>
          <a:bodyPr wrap="square" rtlCol="0">
            <a:spAutoFit/>
          </a:bodyPr>
          <a:lstStyle/>
          <a:p>
            <a:pPr algn="l"/>
            <a:r>
              <a:rPr lang="fr-FR" sz="2800" b="1" dirty="0">
                <a:solidFill>
                  <a:srgbClr val="002060"/>
                </a:solidFill>
              </a:rPr>
              <a:t>anglais</a:t>
            </a:r>
          </a:p>
        </p:txBody>
      </p:sp>
      <p:sp>
        <p:nvSpPr>
          <p:cNvPr id="16" name="TextBox 15">
            <a:extLst>
              <a:ext uri="{FF2B5EF4-FFF2-40B4-BE49-F238E27FC236}">
                <a16:creationId xmlns:a16="http://schemas.microsoft.com/office/drawing/2014/main" id="{FC89A4FA-2D15-4037-BE22-4454174118DB}"/>
              </a:ext>
            </a:extLst>
          </p:cNvPr>
          <p:cNvSpPr txBox="1"/>
          <p:nvPr/>
        </p:nvSpPr>
        <p:spPr>
          <a:xfrm>
            <a:off x="4986060" y="3157994"/>
            <a:ext cx="1743706" cy="523220"/>
          </a:xfrm>
          <a:prstGeom prst="rect">
            <a:avLst/>
          </a:prstGeom>
          <a:noFill/>
        </p:spPr>
        <p:txBody>
          <a:bodyPr wrap="square" rtlCol="0">
            <a:spAutoFit/>
          </a:bodyPr>
          <a:lstStyle/>
          <a:p>
            <a:pPr algn="l"/>
            <a:r>
              <a:rPr lang="fr-FR" sz="2800" b="1" dirty="0">
                <a:solidFill>
                  <a:srgbClr val="002060"/>
                </a:solidFill>
              </a:rPr>
              <a:t>anglais</a:t>
            </a:r>
          </a:p>
        </p:txBody>
      </p:sp>
      <p:sp>
        <p:nvSpPr>
          <p:cNvPr id="17" name="TextBox 16">
            <a:extLst>
              <a:ext uri="{FF2B5EF4-FFF2-40B4-BE49-F238E27FC236}">
                <a16:creationId xmlns:a16="http://schemas.microsoft.com/office/drawing/2014/main" id="{5094A169-4953-4E67-A351-EDD94C2BAC0B}"/>
              </a:ext>
            </a:extLst>
          </p:cNvPr>
          <p:cNvSpPr txBox="1"/>
          <p:nvPr/>
        </p:nvSpPr>
        <p:spPr>
          <a:xfrm>
            <a:off x="5069013" y="3130717"/>
            <a:ext cx="1743706" cy="523220"/>
          </a:xfrm>
          <a:prstGeom prst="rect">
            <a:avLst/>
          </a:prstGeom>
          <a:noFill/>
        </p:spPr>
        <p:txBody>
          <a:bodyPr wrap="square" rtlCol="0">
            <a:spAutoFit/>
          </a:bodyPr>
          <a:lstStyle/>
          <a:p>
            <a:pPr algn="l"/>
            <a:r>
              <a:rPr lang="fr-FR" sz="2800" b="1" dirty="0">
                <a:solidFill>
                  <a:srgbClr val="002060"/>
                </a:solidFill>
              </a:rPr>
              <a:t>calme</a:t>
            </a:r>
          </a:p>
        </p:txBody>
      </p:sp>
      <p:sp>
        <p:nvSpPr>
          <p:cNvPr id="18" name="TextBox 17">
            <a:extLst>
              <a:ext uri="{FF2B5EF4-FFF2-40B4-BE49-F238E27FC236}">
                <a16:creationId xmlns:a16="http://schemas.microsoft.com/office/drawing/2014/main" id="{C62BD011-8AF4-420C-BCE5-C357D3E83B24}"/>
              </a:ext>
            </a:extLst>
          </p:cNvPr>
          <p:cNvSpPr txBox="1"/>
          <p:nvPr/>
        </p:nvSpPr>
        <p:spPr>
          <a:xfrm>
            <a:off x="5161049" y="3201434"/>
            <a:ext cx="1743706" cy="523220"/>
          </a:xfrm>
          <a:prstGeom prst="rect">
            <a:avLst/>
          </a:prstGeom>
          <a:noFill/>
        </p:spPr>
        <p:txBody>
          <a:bodyPr wrap="square" rtlCol="0">
            <a:spAutoFit/>
          </a:bodyPr>
          <a:lstStyle/>
          <a:p>
            <a:pPr algn="l"/>
            <a:r>
              <a:rPr lang="fr-FR" sz="2800" b="1" dirty="0">
                <a:solidFill>
                  <a:srgbClr val="002060"/>
                </a:solidFill>
              </a:rPr>
              <a:t>calme</a:t>
            </a:r>
          </a:p>
        </p:txBody>
      </p:sp>
      <p:sp>
        <p:nvSpPr>
          <p:cNvPr id="19" name="TextBox 18">
            <a:extLst>
              <a:ext uri="{FF2B5EF4-FFF2-40B4-BE49-F238E27FC236}">
                <a16:creationId xmlns:a16="http://schemas.microsoft.com/office/drawing/2014/main" id="{215EC3E2-3640-41CD-8E26-094C97B4B4B9}"/>
              </a:ext>
            </a:extLst>
          </p:cNvPr>
          <p:cNvSpPr txBox="1"/>
          <p:nvPr/>
        </p:nvSpPr>
        <p:spPr>
          <a:xfrm>
            <a:off x="5028778" y="3141974"/>
            <a:ext cx="1743706" cy="523220"/>
          </a:xfrm>
          <a:prstGeom prst="rect">
            <a:avLst/>
          </a:prstGeom>
          <a:noFill/>
        </p:spPr>
        <p:txBody>
          <a:bodyPr wrap="square" rtlCol="0">
            <a:spAutoFit/>
          </a:bodyPr>
          <a:lstStyle/>
          <a:p>
            <a:pPr algn="l"/>
            <a:r>
              <a:rPr lang="fr-FR" sz="2800" b="1" dirty="0">
                <a:solidFill>
                  <a:srgbClr val="002060"/>
                </a:solidFill>
              </a:rPr>
              <a:t>algérien</a:t>
            </a:r>
          </a:p>
        </p:txBody>
      </p:sp>
      <p:sp>
        <p:nvSpPr>
          <p:cNvPr id="20" name="TextBox 19">
            <a:extLst>
              <a:ext uri="{FF2B5EF4-FFF2-40B4-BE49-F238E27FC236}">
                <a16:creationId xmlns:a16="http://schemas.microsoft.com/office/drawing/2014/main" id="{DF308F80-7BA4-4720-91FD-D16B68B38A62}"/>
              </a:ext>
            </a:extLst>
          </p:cNvPr>
          <p:cNvSpPr txBox="1"/>
          <p:nvPr/>
        </p:nvSpPr>
        <p:spPr>
          <a:xfrm>
            <a:off x="4878960" y="3192294"/>
            <a:ext cx="1743706" cy="523220"/>
          </a:xfrm>
          <a:prstGeom prst="rect">
            <a:avLst/>
          </a:prstGeom>
          <a:noFill/>
        </p:spPr>
        <p:txBody>
          <a:bodyPr wrap="square" rtlCol="0">
            <a:spAutoFit/>
          </a:bodyPr>
          <a:lstStyle/>
          <a:p>
            <a:pPr algn="l"/>
            <a:r>
              <a:rPr lang="fr-FR" sz="2800" b="1" dirty="0">
                <a:solidFill>
                  <a:srgbClr val="002060"/>
                </a:solidFill>
              </a:rPr>
              <a:t>algérien</a:t>
            </a:r>
          </a:p>
        </p:txBody>
      </p:sp>
      <p:sp>
        <p:nvSpPr>
          <p:cNvPr id="21" name="TextBox 20">
            <a:extLst>
              <a:ext uri="{FF2B5EF4-FFF2-40B4-BE49-F238E27FC236}">
                <a16:creationId xmlns:a16="http://schemas.microsoft.com/office/drawing/2014/main" id="{56076B30-09EE-48FF-ACCF-75BCFFC1EBDD}"/>
              </a:ext>
            </a:extLst>
          </p:cNvPr>
          <p:cNvSpPr txBox="1"/>
          <p:nvPr/>
        </p:nvSpPr>
        <p:spPr>
          <a:xfrm>
            <a:off x="4734867" y="3167134"/>
            <a:ext cx="2276060" cy="523220"/>
          </a:xfrm>
          <a:prstGeom prst="rect">
            <a:avLst/>
          </a:prstGeom>
          <a:noFill/>
        </p:spPr>
        <p:txBody>
          <a:bodyPr wrap="square" rtlCol="0">
            <a:spAutoFit/>
          </a:bodyPr>
          <a:lstStyle/>
          <a:p>
            <a:pPr algn="l"/>
            <a:r>
              <a:rPr lang="fr-FR" sz="2800" b="1" dirty="0">
                <a:solidFill>
                  <a:srgbClr val="002060"/>
                </a:solidFill>
              </a:rPr>
              <a:t>dangereux</a:t>
            </a:r>
          </a:p>
        </p:txBody>
      </p:sp>
      <p:sp>
        <p:nvSpPr>
          <p:cNvPr id="22" name="TextBox 21">
            <a:extLst>
              <a:ext uri="{FF2B5EF4-FFF2-40B4-BE49-F238E27FC236}">
                <a16:creationId xmlns:a16="http://schemas.microsoft.com/office/drawing/2014/main" id="{79B7F696-22DC-4FC4-9149-0C5605DAFC88}"/>
              </a:ext>
            </a:extLst>
          </p:cNvPr>
          <p:cNvSpPr txBox="1"/>
          <p:nvPr/>
        </p:nvSpPr>
        <p:spPr>
          <a:xfrm>
            <a:off x="4797205" y="3132834"/>
            <a:ext cx="2276060" cy="523220"/>
          </a:xfrm>
          <a:prstGeom prst="rect">
            <a:avLst/>
          </a:prstGeom>
          <a:noFill/>
        </p:spPr>
        <p:txBody>
          <a:bodyPr wrap="square" rtlCol="0">
            <a:spAutoFit/>
          </a:bodyPr>
          <a:lstStyle/>
          <a:p>
            <a:pPr algn="l"/>
            <a:r>
              <a:rPr lang="fr-FR" sz="2800" b="1" dirty="0">
                <a:solidFill>
                  <a:srgbClr val="002060"/>
                </a:solidFill>
              </a:rPr>
              <a:t>dangereux</a:t>
            </a:r>
          </a:p>
        </p:txBody>
      </p:sp>
      <p:sp>
        <p:nvSpPr>
          <p:cNvPr id="23" name="TextBox 22">
            <a:extLst>
              <a:ext uri="{FF2B5EF4-FFF2-40B4-BE49-F238E27FC236}">
                <a16:creationId xmlns:a16="http://schemas.microsoft.com/office/drawing/2014/main" id="{5AD97434-03D8-4954-922C-0351EBFF44CD}"/>
              </a:ext>
            </a:extLst>
          </p:cNvPr>
          <p:cNvSpPr txBox="1"/>
          <p:nvPr/>
        </p:nvSpPr>
        <p:spPr>
          <a:xfrm>
            <a:off x="4769284" y="3095023"/>
            <a:ext cx="2276060" cy="523220"/>
          </a:xfrm>
          <a:prstGeom prst="rect">
            <a:avLst/>
          </a:prstGeom>
          <a:noFill/>
        </p:spPr>
        <p:txBody>
          <a:bodyPr wrap="square" rtlCol="0">
            <a:spAutoFit/>
          </a:bodyPr>
          <a:lstStyle/>
          <a:p>
            <a:pPr algn="l"/>
            <a:r>
              <a:rPr lang="fr-FR" sz="2800" b="1" dirty="0">
                <a:solidFill>
                  <a:srgbClr val="002060"/>
                </a:solidFill>
              </a:rPr>
              <a:t>gentil</a:t>
            </a:r>
          </a:p>
        </p:txBody>
      </p:sp>
      <p:sp>
        <p:nvSpPr>
          <p:cNvPr id="24" name="TextBox 23">
            <a:extLst>
              <a:ext uri="{FF2B5EF4-FFF2-40B4-BE49-F238E27FC236}">
                <a16:creationId xmlns:a16="http://schemas.microsoft.com/office/drawing/2014/main" id="{5C2FBC23-22D0-4640-A72B-CE0979CDFBF4}"/>
              </a:ext>
            </a:extLst>
          </p:cNvPr>
          <p:cNvSpPr txBox="1"/>
          <p:nvPr/>
        </p:nvSpPr>
        <p:spPr>
          <a:xfrm>
            <a:off x="4859542" y="3201434"/>
            <a:ext cx="2276060" cy="523220"/>
          </a:xfrm>
          <a:prstGeom prst="rect">
            <a:avLst/>
          </a:prstGeom>
          <a:noFill/>
        </p:spPr>
        <p:txBody>
          <a:bodyPr wrap="square" rtlCol="0">
            <a:spAutoFit/>
          </a:bodyPr>
          <a:lstStyle/>
          <a:p>
            <a:pPr algn="l"/>
            <a:r>
              <a:rPr lang="fr-FR" sz="2800" b="1" dirty="0">
                <a:solidFill>
                  <a:srgbClr val="002060"/>
                </a:solidFill>
              </a:rPr>
              <a:t>gentil</a:t>
            </a:r>
          </a:p>
        </p:txBody>
      </p:sp>
      <p:sp>
        <p:nvSpPr>
          <p:cNvPr id="25" name="TextBox 24">
            <a:extLst>
              <a:ext uri="{FF2B5EF4-FFF2-40B4-BE49-F238E27FC236}">
                <a16:creationId xmlns:a16="http://schemas.microsoft.com/office/drawing/2014/main" id="{48BD227A-6AA2-40E4-9B16-F8D7E2FA5DB2}"/>
              </a:ext>
            </a:extLst>
          </p:cNvPr>
          <p:cNvSpPr txBox="1"/>
          <p:nvPr/>
        </p:nvSpPr>
        <p:spPr>
          <a:xfrm>
            <a:off x="5094348" y="3189313"/>
            <a:ext cx="2276060" cy="523220"/>
          </a:xfrm>
          <a:prstGeom prst="rect">
            <a:avLst/>
          </a:prstGeom>
          <a:noFill/>
        </p:spPr>
        <p:txBody>
          <a:bodyPr wrap="square" rtlCol="0">
            <a:spAutoFit/>
          </a:bodyPr>
          <a:lstStyle/>
          <a:p>
            <a:pPr algn="l"/>
            <a:r>
              <a:rPr lang="fr-FR" sz="2800" b="1" dirty="0">
                <a:solidFill>
                  <a:srgbClr val="002060"/>
                </a:solidFill>
              </a:rPr>
              <a:t>beau</a:t>
            </a:r>
          </a:p>
        </p:txBody>
      </p:sp>
      <p:sp>
        <p:nvSpPr>
          <p:cNvPr id="26" name="TextBox 25">
            <a:extLst>
              <a:ext uri="{FF2B5EF4-FFF2-40B4-BE49-F238E27FC236}">
                <a16:creationId xmlns:a16="http://schemas.microsoft.com/office/drawing/2014/main" id="{2E50B675-5611-44B7-9B5E-D8A4942A2ECA}"/>
              </a:ext>
            </a:extLst>
          </p:cNvPr>
          <p:cNvSpPr txBox="1"/>
          <p:nvPr/>
        </p:nvSpPr>
        <p:spPr>
          <a:xfrm>
            <a:off x="5074451" y="3132834"/>
            <a:ext cx="2276060" cy="523220"/>
          </a:xfrm>
          <a:prstGeom prst="rect">
            <a:avLst/>
          </a:prstGeom>
          <a:noFill/>
        </p:spPr>
        <p:txBody>
          <a:bodyPr wrap="square" rtlCol="0">
            <a:spAutoFit/>
          </a:bodyPr>
          <a:lstStyle/>
          <a:p>
            <a:pPr algn="l"/>
            <a:r>
              <a:rPr lang="fr-FR" sz="2800" b="1" dirty="0">
                <a:solidFill>
                  <a:srgbClr val="002060"/>
                </a:solidFill>
              </a:rPr>
              <a:t>beau</a:t>
            </a:r>
          </a:p>
        </p:txBody>
      </p:sp>
      <p:sp>
        <p:nvSpPr>
          <p:cNvPr id="27" name="TextBox 26">
            <a:extLst>
              <a:ext uri="{FF2B5EF4-FFF2-40B4-BE49-F238E27FC236}">
                <a16:creationId xmlns:a16="http://schemas.microsoft.com/office/drawing/2014/main" id="{C3ECE8D3-1857-485B-81CC-C7845E594880}"/>
              </a:ext>
            </a:extLst>
          </p:cNvPr>
          <p:cNvSpPr txBox="1"/>
          <p:nvPr/>
        </p:nvSpPr>
        <p:spPr>
          <a:xfrm>
            <a:off x="4944447" y="3177790"/>
            <a:ext cx="2276060" cy="523220"/>
          </a:xfrm>
          <a:prstGeom prst="rect">
            <a:avLst/>
          </a:prstGeom>
          <a:noFill/>
        </p:spPr>
        <p:txBody>
          <a:bodyPr wrap="square" rtlCol="0">
            <a:spAutoFit/>
          </a:bodyPr>
          <a:lstStyle/>
          <a:p>
            <a:pPr algn="l"/>
            <a:r>
              <a:rPr lang="fr-FR" sz="2800" b="1" dirty="0">
                <a:solidFill>
                  <a:srgbClr val="002060"/>
                </a:solidFill>
              </a:rPr>
              <a:t>nouveau</a:t>
            </a:r>
          </a:p>
        </p:txBody>
      </p:sp>
      <p:sp>
        <p:nvSpPr>
          <p:cNvPr id="28" name="TextBox 27">
            <a:extLst>
              <a:ext uri="{FF2B5EF4-FFF2-40B4-BE49-F238E27FC236}">
                <a16:creationId xmlns:a16="http://schemas.microsoft.com/office/drawing/2014/main" id="{60DED0BF-8026-4AF6-80A2-B35CF06F17E4}"/>
              </a:ext>
            </a:extLst>
          </p:cNvPr>
          <p:cNvSpPr txBox="1"/>
          <p:nvPr/>
        </p:nvSpPr>
        <p:spPr>
          <a:xfrm>
            <a:off x="4862267" y="3196070"/>
            <a:ext cx="2276060" cy="523220"/>
          </a:xfrm>
          <a:prstGeom prst="rect">
            <a:avLst/>
          </a:prstGeom>
          <a:noFill/>
        </p:spPr>
        <p:txBody>
          <a:bodyPr wrap="square" rtlCol="0">
            <a:spAutoFit/>
          </a:bodyPr>
          <a:lstStyle/>
          <a:p>
            <a:pPr algn="l"/>
            <a:r>
              <a:rPr lang="fr-FR" sz="2800" b="1" dirty="0">
                <a:solidFill>
                  <a:srgbClr val="002060"/>
                </a:solidFill>
              </a:rPr>
              <a:t>nouveau</a:t>
            </a:r>
          </a:p>
        </p:txBody>
      </p:sp>
      <p:sp>
        <p:nvSpPr>
          <p:cNvPr id="29" name="TextBox 28">
            <a:extLst>
              <a:ext uri="{FF2B5EF4-FFF2-40B4-BE49-F238E27FC236}">
                <a16:creationId xmlns:a16="http://schemas.microsoft.com/office/drawing/2014/main" id="{25529641-D123-4D55-97F3-9A49C26E59AE}"/>
              </a:ext>
            </a:extLst>
          </p:cNvPr>
          <p:cNvSpPr txBox="1"/>
          <p:nvPr/>
        </p:nvSpPr>
        <p:spPr>
          <a:xfrm>
            <a:off x="5272170" y="3190716"/>
            <a:ext cx="2276060" cy="523220"/>
          </a:xfrm>
          <a:prstGeom prst="rect">
            <a:avLst/>
          </a:prstGeom>
          <a:noFill/>
        </p:spPr>
        <p:txBody>
          <a:bodyPr wrap="square" rtlCol="0">
            <a:spAutoFit/>
          </a:bodyPr>
          <a:lstStyle/>
          <a:p>
            <a:pPr algn="l"/>
            <a:r>
              <a:rPr lang="fr-FR" sz="2800" b="1" dirty="0">
                <a:solidFill>
                  <a:srgbClr val="002060"/>
                </a:solidFill>
              </a:rPr>
              <a:t>vieux</a:t>
            </a:r>
          </a:p>
        </p:txBody>
      </p:sp>
      <p:sp>
        <p:nvSpPr>
          <p:cNvPr id="30" name="TextBox 29">
            <a:extLst>
              <a:ext uri="{FF2B5EF4-FFF2-40B4-BE49-F238E27FC236}">
                <a16:creationId xmlns:a16="http://schemas.microsoft.com/office/drawing/2014/main" id="{36C2643A-339D-41DD-81F5-DFB409EB9109}"/>
              </a:ext>
            </a:extLst>
          </p:cNvPr>
          <p:cNvSpPr txBox="1"/>
          <p:nvPr/>
        </p:nvSpPr>
        <p:spPr>
          <a:xfrm>
            <a:off x="5082475" y="3148854"/>
            <a:ext cx="2276060" cy="523220"/>
          </a:xfrm>
          <a:prstGeom prst="rect">
            <a:avLst/>
          </a:prstGeom>
          <a:noFill/>
        </p:spPr>
        <p:txBody>
          <a:bodyPr wrap="square" rtlCol="0">
            <a:spAutoFit/>
          </a:bodyPr>
          <a:lstStyle/>
          <a:p>
            <a:pPr algn="l"/>
            <a:r>
              <a:rPr lang="fr-FR" sz="2800" b="1" dirty="0">
                <a:solidFill>
                  <a:srgbClr val="002060"/>
                </a:solidFill>
              </a:rPr>
              <a:t>vieux</a:t>
            </a:r>
          </a:p>
        </p:txBody>
      </p:sp>
      <p:sp>
        <p:nvSpPr>
          <p:cNvPr id="31" name="TextBox 30">
            <a:extLst>
              <a:ext uri="{FF2B5EF4-FFF2-40B4-BE49-F238E27FC236}">
                <a16:creationId xmlns:a16="http://schemas.microsoft.com/office/drawing/2014/main" id="{505478F0-2938-40F5-99C5-1139BAD83A36}"/>
              </a:ext>
            </a:extLst>
          </p:cNvPr>
          <p:cNvSpPr txBox="1"/>
          <p:nvPr/>
        </p:nvSpPr>
        <p:spPr>
          <a:xfrm>
            <a:off x="5169628" y="3215165"/>
            <a:ext cx="2276060" cy="523220"/>
          </a:xfrm>
          <a:prstGeom prst="rect">
            <a:avLst/>
          </a:prstGeom>
          <a:noFill/>
        </p:spPr>
        <p:txBody>
          <a:bodyPr wrap="square" rtlCol="0">
            <a:spAutoFit/>
          </a:bodyPr>
          <a:lstStyle/>
          <a:p>
            <a:pPr algn="l"/>
            <a:r>
              <a:rPr lang="fr-FR" sz="2800" b="1" dirty="0">
                <a:solidFill>
                  <a:srgbClr val="002060"/>
                </a:solidFill>
              </a:rPr>
              <a:t>idéal</a:t>
            </a:r>
          </a:p>
        </p:txBody>
      </p:sp>
      <p:sp>
        <p:nvSpPr>
          <p:cNvPr id="32" name="TextBox 31">
            <a:extLst>
              <a:ext uri="{FF2B5EF4-FFF2-40B4-BE49-F238E27FC236}">
                <a16:creationId xmlns:a16="http://schemas.microsoft.com/office/drawing/2014/main" id="{301B1994-38C6-4C99-8C8B-78D6F1002D18}"/>
              </a:ext>
            </a:extLst>
          </p:cNvPr>
          <p:cNvSpPr txBox="1"/>
          <p:nvPr/>
        </p:nvSpPr>
        <p:spPr>
          <a:xfrm>
            <a:off x="5246835" y="3147645"/>
            <a:ext cx="2276060" cy="523220"/>
          </a:xfrm>
          <a:prstGeom prst="rect">
            <a:avLst/>
          </a:prstGeom>
          <a:noFill/>
        </p:spPr>
        <p:txBody>
          <a:bodyPr wrap="square" rtlCol="0">
            <a:spAutoFit/>
          </a:bodyPr>
          <a:lstStyle/>
          <a:p>
            <a:pPr algn="l"/>
            <a:r>
              <a:rPr lang="fr-FR" sz="2800" b="1" dirty="0">
                <a:solidFill>
                  <a:srgbClr val="002060"/>
                </a:solidFill>
              </a:rPr>
              <a:t>idéal</a:t>
            </a:r>
          </a:p>
        </p:txBody>
      </p:sp>
      <p:sp>
        <p:nvSpPr>
          <p:cNvPr id="33" name="TextBox 32">
            <a:extLst>
              <a:ext uri="{FF2B5EF4-FFF2-40B4-BE49-F238E27FC236}">
                <a16:creationId xmlns:a16="http://schemas.microsoft.com/office/drawing/2014/main" id="{5DF61DCE-F119-4A93-9B64-A383420611A3}"/>
              </a:ext>
            </a:extLst>
          </p:cNvPr>
          <p:cNvSpPr txBox="1"/>
          <p:nvPr/>
        </p:nvSpPr>
        <p:spPr>
          <a:xfrm>
            <a:off x="5048250" y="3181608"/>
            <a:ext cx="2350079" cy="523220"/>
          </a:xfrm>
          <a:prstGeom prst="rect">
            <a:avLst/>
          </a:prstGeom>
          <a:noFill/>
        </p:spPr>
        <p:txBody>
          <a:bodyPr wrap="square" rtlCol="0">
            <a:spAutoFit/>
          </a:bodyPr>
          <a:lstStyle/>
          <a:p>
            <a:pPr algn="l"/>
            <a:r>
              <a:rPr lang="fr-FR" sz="2800" b="1" dirty="0">
                <a:solidFill>
                  <a:srgbClr val="002060"/>
                </a:solidFill>
              </a:rPr>
              <a:t>idéal</a:t>
            </a:r>
          </a:p>
        </p:txBody>
      </p:sp>
      <p:sp>
        <p:nvSpPr>
          <p:cNvPr id="2" name="Rectangle 1">
            <a:extLst>
              <a:ext uri="{FF2B5EF4-FFF2-40B4-BE49-F238E27FC236}">
                <a16:creationId xmlns:a16="http://schemas.microsoft.com/office/drawing/2014/main" id="{69562C74-E007-4544-9488-20FAFC33FB7F}"/>
              </a:ext>
            </a:extLst>
          </p:cNvPr>
          <p:cNvSpPr/>
          <p:nvPr/>
        </p:nvSpPr>
        <p:spPr>
          <a:xfrm>
            <a:off x="4501908" y="4363453"/>
            <a:ext cx="2509019" cy="98996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solidFill>
                <a:srgbClr val="002060"/>
              </a:solidFill>
            </a:endParaRPr>
          </a:p>
        </p:txBody>
      </p:sp>
      <p:sp>
        <p:nvSpPr>
          <p:cNvPr id="35" name="TextBox 34">
            <a:extLst>
              <a:ext uri="{FF2B5EF4-FFF2-40B4-BE49-F238E27FC236}">
                <a16:creationId xmlns:a16="http://schemas.microsoft.com/office/drawing/2014/main" id="{911A5676-F2BC-4CA2-B1F0-3E383E84A7E4}"/>
              </a:ext>
            </a:extLst>
          </p:cNvPr>
          <p:cNvSpPr txBox="1"/>
          <p:nvPr/>
        </p:nvSpPr>
        <p:spPr>
          <a:xfrm>
            <a:off x="4907437" y="4583549"/>
            <a:ext cx="2350079" cy="523220"/>
          </a:xfrm>
          <a:prstGeom prst="rect">
            <a:avLst/>
          </a:prstGeom>
          <a:noFill/>
        </p:spPr>
        <p:txBody>
          <a:bodyPr wrap="square" rtlCol="0">
            <a:spAutoFit/>
          </a:bodyPr>
          <a:lstStyle/>
          <a:p>
            <a:pPr algn="l"/>
            <a:r>
              <a:rPr lang="fr-FR" sz="2800" b="1" dirty="0">
                <a:solidFill>
                  <a:srgbClr val="002060"/>
                </a:solidFill>
              </a:rPr>
              <a:t>anglaise</a:t>
            </a:r>
          </a:p>
        </p:txBody>
      </p:sp>
      <p:sp>
        <p:nvSpPr>
          <p:cNvPr id="36" name="TextBox 35">
            <a:extLst>
              <a:ext uri="{FF2B5EF4-FFF2-40B4-BE49-F238E27FC236}">
                <a16:creationId xmlns:a16="http://schemas.microsoft.com/office/drawing/2014/main" id="{3B47B2E5-5A27-4D2E-A71C-AC9E23C294A1}"/>
              </a:ext>
            </a:extLst>
          </p:cNvPr>
          <p:cNvSpPr txBox="1"/>
          <p:nvPr/>
        </p:nvSpPr>
        <p:spPr>
          <a:xfrm>
            <a:off x="4705996" y="4605941"/>
            <a:ext cx="2350079" cy="523220"/>
          </a:xfrm>
          <a:prstGeom prst="rect">
            <a:avLst/>
          </a:prstGeom>
          <a:noFill/>
        </p:spPr>
        <p:txBody>
          <a:bodyPr wrap="square" rtlCol="0">
            <a:spAutoFit/>
          </a:bodyPr>
          <a:lstStyle/>
          <a:p>
            <a:pPr algn="l"/>
            <a:r>
              <a:rPr lang="fr-FR" sz="2800" b="1" dirty="0">
                <a:solidFill>
                  <a:srgbClr val="002060"/>
                </a:solidFill>
              </a:rPr>
              <a:t>dangereux</a:t>
            </a:r>
          </a:p>
        </p:txBody>
      </p:sp>
      <p:sp>
        <p:nvSpPr>
          <p:cNvPr id="37" name="TextBox 36">
            <a:extLst>
              <a:ext uri="{FF2B5EF4-FFF2-40B4-BE49-F238E27FC236}">
                <a16:creationId xmlns:a16="http://schemas.microsoft.com/office/drawing/2014/main" id="{B4E1DDFC-2714-4F8A-8D92-3B010AF719DD}"/>
              </a:ext>
            </a:extLst>
          </p:cNvPr>
          <p:cNvSpPr txBox="1"/>
          <p:nvPr/>
        </p:nvSpPr>
        <p:spPr>
          <a:xfrm>
            <a:off x="4878960" y="4567226"/>
            <a:ext cx="2350079" cy="523220"/>
          </a:xfrm>
          <a:prstGeom prst="rect">
            <a:avLst/>
          </a:prstGeom>
          <a:noFill/>
        </p:spPr>
        <p:txBody>
          <a:bodyPr wrap="square" rtlCol="0">
            <a:spAutoFit/>
          </a:bodyPr>
          <a:lstStyle/>
          <a:p>
            <a:pPr algn="l"/>
            <a:r>
              <a:rPr lang="fr-FR" sz="2800" b="1" dirty="0">
                <a:solidFill>
                  <a:srgbClr val="002060"/>
                </a:solidFill>
              </a:rPr>
              <a:t>nouvelles</a:t>
            </a:r>
          </a:p>
        </p:txBody>
      </p:sp>
      <p:sp>
        <p:nvSpPr>
          <p:cNvPr id="38" name="TextBox 37">
            <a:extLst>
              <a:ext uri="{FF2B5EF4-FFF2-40B4-BE49-F238E27FC236}">
                <a16:creationId xmlns:a16="http://schemas.microsoft.com/office/drawing/2014/main" id="{3CD1AFBF-02ED-464D-9426-031626E15B0F}"/>
              </a:ext>
            </a:extLst>
          </p:cNvPr>
          <p:cNvSpPr txBox="1"/>
          <p:nvPr/>
        </p:nvSpPr>
        <p:spPr>
          <a:xfrm>
            <a:off x="5082475" y="4568663"/>
            <a:ext cx="2350079" cy="523220"/>
          </a:xfrm>
          <a:prstGeom prst="rect">
            <a:avLst/>
          </a:prstGeom>
          <a:noFill/>
        </p:spPr>
        <p:txBody>
          <a:bodyPr wrap="square" rtlCol="0">
            <a:spAutoFit/>
          </a:bodyPr>
          <a:lstStyle/>
          <a:p>
            <a:pPr algn="l"/>
            <a:r>
              <a:rPr lang="fr-FR" sz="2800" b="1" dirty="0">
                <a:solidFill>
                  <a:srgbClr val="002060"/>
                </a:solidFill>
              </a:rPr>
              <a:t>gentil</a:t>
            </a:r>
          </a:p>
        </p:txBody>
      </p:sp>
      <p:sp>
        <p:nvSpPr>
          <p:cNvPr id="41" name="TextBox 40">
            <a:extLst>
              <a:ext uri="{FF2B5EF4-FFF2-40B4-BE49-F238E27FC236}">
                <a16:creationId xmlns:a16="http://schemas.microsoft.com/office/drawing/2014/main" id="{0D69CD74-B4FB-4018-AB67-3FBD49835C8A}"/>
              </a:ext>
            </a:extLst>
          </p:cNvPr>
          <p:cNvSpPr txBox="1"/>
          <p:nvPr/>
        </p:nvSpPr>
        <p:spPr>
          <a:xfrm>
            <a:off x="5078133" y="4609700"/>
            <a:ext cx="2350079" cy="523220"/>
          </a:xfrm>
          <a:prstGeom prst="rect">
            <a:avLst/>
          </a:prstGeom>
          <a:noFill/>
        </p:spPr>
        <p:txBody>
          <a:bodyPr wrap="square" rtlCol="0">
            <a:spAutoFit/>
          </a:bodyPr>
          <a:lstStyle/>
          <a:p>
            <a:pPr algn="l"/>
            <a:r>
              <a:rPr lang="fr-FR" sz="2800" b="1" dirty="0">
                <a:solidFill>
                  <a:srgbClr val="002060"/>
                </a:solidFill>
              </a:rPr>
              <a:t>calme</a:t>
            </a:r>
          </a:p>
        </p:txBody>
      </p:sp>
      <p:sp>
        <p:nvSpPr>
          <p:cNvPr id="42" name="TextBox 41">
            <a:extLst>
              <a:ext uri="{FF2B5EF4-FFF2-40B4-BE49-F238E27FC236}">
                <a16:creationId xmlns:a16="http://schemas.microsoft.com/office/drawing/2014/main" id="{C995D041-2B4F-4C25-BAA9-6884554D76FC}"/>
              </a:ext>
            </a:extLst>
          </p:cNvPr>
          <p:cNvSpPr txBox="1"/>
          <p:nvPr/>
        </p:nvSpPr>
        <p:spPr>
          <a:xfrm>
            <a:off x="4630713" y="4627004"/>
            <a:ext cx="2350079" cy="523220"/>
          </a:xfrm>
          <a:prstGeom prst="rect">
            <a:avLst/>
          </a:prstGeom>
          <a:noFill/>
        </p:spPr>
        <p:txBody>
          <a:bodyPr wrap="square" rtlCol="0">
            <a:spAutoFit/>
          </a:bodyPr>
          <a:lstStyle/>
          <a:p>
            <a:pPr algn="l"/>
            <a:r>
              <a:rPr lang="fr-FR" sz="2800" b="1" dirty="0">
                <a:solidFill>
                  <a:srgbClr val="002060"/>
                </a:solidFill>
              </a:rPr>
              <a:t>algériennes</a:t>
            </a:r>
          </a:p>
        </p:txBody>
      </p:sp>
      <p:sp>
        <p:nvSpPr>
          <p:cNvPr id="43" name="TextBox 42">
            <a:extLst>
              <a:ext uri="{FF2B5EF4-FFF2-40B4-BE49-F238E27FC236}">
                <a16:creationId xmlns:a16="http://schemas.microsoft.com/office/drawing/2014/main" id="{3B4498F8-AA15-44B9-9584-E33EAD568715}"/>
              </a:ext>
            </a:extLst>
          </p:cNvPr>
          <p:cNvSpPr txBox="1"/>
          <p:nvPr/>
        </p:nvSpPr>
        <p:spPr>
          <a:xfrm>
            <a:off x="5193930" y="4635851"/>
            <a:ext cx="2350079" cy="523220"/>
          </a:xfrm>
          <a:prstGeom prst="rect">
            <a:avLst/>
          </a:prstGeom>
          <a:noFill/>
        </p:spPr>
        <p:txBody>
          <a:bodyPr wrap="square" rtlCol="0">
            <a:spAutoFit/>
          </a:bodyPr>
          <a:lstStyle/>
          <a:p>
            <a:pPr algn="l"/>
            <a:r>
              <a:rPr lang="fr-FR" sz="2800" b="1" dirty="0">
                <a:solidFill>
                  <a:srgbClr val="002060"/>
                </a:solidFill>
              </a:rPr>
              <a:t>idéal</a:t>
            </a:r>
          </a:p>
        </p:txBody>
      </p:sp>
      <p:sp>
        <p:nvSpPr>
          <p:cNvPr id="44" name="TextBox 43">
            <a:extLst>
              <a:ext uri="{FF2B5EF4-FFF2-40B4-BE49-F238E27FC236}">
                <a16:creationId xmlns:a16="http://schemas.microsoft.com/office/drawing/2014/main" id="{81BFBB73-95F3-44F0-9E49-C0B896253300}"/>
              </a:ext>
            </a:extLst>
          </p:cNvPr>
          <p:cNvSpPr txBox="1"/>
          <p:nvPr/>
        </p:nvSpPr>
        <p:spPr>
          <a:xfrm>
            <a:off x="4983123" y="4680723"/>
            <a:ext cx="2350079" cy="523220"/>
          </a:xfrm>
          <a:prstGeom prst="rect">
            <a:avLst/>
          </a:prstGeom>
          <a:noFill/>
        </p:spPr>
        <p:txBody>
          <a:bodyPr wrap="square" rtlCol="0">
            <a:spAutoFit/>
          </a:bodyPr>
          <a:lstStyle/>
          <a:p>
            <a:pPr algn="l"/>
            <a:r>
              <a:rPr lang="fr-FR" sz="2800" b="1" dirty="0">
                <a:solidFill>
                  <a:srgbClr val="002060"/>
                </a:solidFill>
              </a:rPr>
              <a:t>beaux</a:t>
            </a:r>
          </a:p>
        </p:txBody>
      </p:sp>
      <p:sp>
        <p:nvSpPr>
          <p:cNvPr id="45" name="TextBox 44">
            <a:extLst>
              <a:ext uri="{FF2B5EF4-FFF2-40B4-BE49-F238E27FC236}">
                <a16:creationId xmlns:a16="http://schemas.microsoft.com/office/drawing/2014/main" id="{ADC7F399-BFD5-407F-97FC-F63FD020F632}"/>
              </a:ext>
            </a:extLst>
          </p:cNvPr>
          <p:cNvSpPr txBox="1"/>
          <p:nvPr/>
        </p:nvSpPr>
        <p:spPr>
          <a:xfrm>
            <a:off x="5054602" y="4613716"/>
            <a:ext cx="2350079" cy="523220"/>
          </a:xfrm>
          <a:prstGeom prst="rect">
            <a:avLst/>
          </a:prstGeom>
          <a:noFill/>
        </p:spPr>
        <p:txBody>
          <a:bodyPr wrap="square" rtlCol="0">
            <a:spAutoFit/>
          </a:bodyPr>
          <a:lstStyle/>
          <a:p>
            <a:pPr algn="l"/>
            <a:r>
              <a:rPr lang="fr-FR" sz="2800" b="1" dirty="0">
                <a:solidFill>
                  <a:srgbClr val="002060"/>
                </a:solidFill>
              </a:rPr>
              <a:t>vieilles</a:t>
            </a:r>
          </a:p>
        </p:txBody>
      </p:sp>
      <p:sp>
        <p:nvSpPr>
          <p:cNvPr id="46" name="TextBox 45">
            <a:extLst>
              <a:ext uri="{FF2B5EF4-FFF2-40B4-BE49-F238E27FC236}">
                <a16:creationId xmlns:a16="http://schemas.microsoft.com/office/drawing/2014/main" id="{2586DC5C-5FBC-401F-9944-ADF603C0AA57}"/>
              </a:ext>
            </a:extLst>
          </p:cNvPr>
          <p:cNvSpPr txBox="1"/>
          <p:nvPr/>
        </p:nvSpPr>
        <p:spPr>
          <a:xfrm>
            <a:off x="4953813" y="4611763"/>
            <a:ext cx="2350079" cy="523220"/>
          </a:xfrm>
          <a:prstGeom prst="rect">
            <a:avLst/>
          </a:prstGeom>
          <a:noFill/>
        </p:spPr>
        <p:txBody>
          <a:bodyPr wrap="square" rtlCol="0">
            <a:spAutoFit/>
          </a:bodyPr>
          <a:lstStyle/>
          <a:p>
            <a:pPr algn="l"/>
            <a:r>
              <a:rPr lang="fr-FR" sz="2800" b="1" dirty="0">
                <a:solidFill>
                  <a:srgbClr val="002060"/>
                </a:solidFill>
              </a:rPr>
              <a:t>calme</a:t>
            </a:r>
          </a:p>
        </p:txBody>
      </p:sp>
      <p:sp>
        <p:nvSpPr>
          <p:cNvPr id="47" name="TextBox 46">
            <a:extLst>
              <a:ext uri="{FF2B5EF4-FFF2-40B4-BE49-F238E27FC236}">
                <a16:creationId xmlns:a16="http://schemas.microsoft.com/office/drawing/2014/main" id="{B78B396F-A82D-49ED-8A11-D9C87EB385B6}"/>
              </a:ext>
            </a:extLst>
          </p:cNvPr>
          <p:cNvSpPr txBox="1"/>
          <p:nvPr/>
        </p:nvSpPr>
        <p:spPr>
          <a:xfrm>
            <a:off x="4675445" y="4634448"/>
            <a:ext cx="2350079" cy="523220"/>
          </a:xfrm>
          <a:prstGeom prst="rect">
            <a:avLst/>
          </a:prstGeom>
          <a:noFill/>
        </p:spPr>
        <p:txBody>
          <a:bodyPr wrap="square" rtlCol="0">
            <a:spAutoFit/>
          </a:bodyPr>
          <a:lstStyle/>
          <a:p>
            <a:pPr algn="l"/>
            <a:r>
              <a:rPr lang="fr-FR" sz="2800" b="1" dirty="0">
                <a:solidFill>
                  <a:srgbClr val="002060"/>
                </a:solidFill>
              </a:rPr>
              <a:t>dangereuse</a:t>
            </a:r>
          </a:p>
        </p:txBody>
      </p:sp>
      <p:sp>
        <p:nvSpPr>
          <p:cNvPr id="48" name="TextBox 47">
            <a:extLst>
              <a:ext uri="{FF2B5EF4-FFF2-40B4-BE49-F238E27FC236}">
                <a16:creationId xmlns:a16="http://schemas.microsoft.com/office/drawing/2014/main" id="{63F99F36-B385-4BA5-8CDD-C6C1ED7F226D}"/>
              </a:ext>
            </a:extLst>
          </p:cNvPr>
          <p:cNvSpPr txBox="1"/>
          <p:nvPr/>
        </p:nvSpPr>
        <p:spPr>
          <a:xfrm>
            <a:off x="5401950" y="4651732"/>
            <a:ext cx="2350079" cy="523220"/>
          </a:xfrm>
          <a:prstGeom prst="rect">
            <a:avLst/>
          </a:prstGeom>
          <a:noFill/>
        </p:spPr>
        <p:txBody>
          <a:bodyPr wrap="square" rtlCol="0">
            <a:spAutoFit/>
          </a:bodyPr>
          <a:lstStyle/>
          <a:p>
            <a:pPr algn="l"/>
            <a:r>
              <a:rPr lang="fr-FR" sz="2800" b="1" dirty="0">
                <a:solidFill>
                  <a:srgbClr val="002060"/>
                </a:solidFill>
              </a:rPr>
              <a:t>belle</a:t>
            </a:r>
          </a:p>
        </p:txBody>
      </p:sp>
      <p:sp>
        <p:nvSpPr>
          <p:cNvPr id="49" name="TextBox 48">
            <a:extLst>
              <a:ext uri="{FF2B5EF4-FFF2-40B4-BE49-F238E27FC236}">
                <a16:creationId xmlns:a16="http://schemas.microsoft.com/office/drawing/2014/main" id="{9B2CDFC8-F8DD-45F8-BB12-10D090F3FD9A}"/>
              </a:ext>
            </a:extLst>
          </p:cNvPr>
          <p:cNvSpPr txBox="1"/>
          <p:nvPr/>
        </p:nvSpPr>
        <p:spPr>
          <a:xfrm>
            <a:off x="5042260" y="4580709"/>
            <a:ext cx="2350079" cy="523220"/>
          </a:xfrm>
          <a:prstGeom prst="rect">
            <a:avLst/>
          </a:prstGeom>
          <a:noFill/>
        </p:spPr>
        <p:txBody>
          <a:bodyPr wrap="square" rtlCol="0">
            <a:spAutoFit/>
          </a:bodyPr>
          <a:lstStyle/>
          <a:p>
            <a:pPr algn="l"/>
            <a:r>
              <a:rPr lang="fr-FR" sz="2800" b="1" dirty="0">
                <a:solidFill>
                  <a:srgbClr val="002060"/>
                </a:solidFill>
              </a:rPr>
              <a:t>anglais</a:t>
            </a:r>
          </a:p>
        </p:txBody>
      </p:sp>
      <p:sp>
        <p:nvSpPr>
          <p:cNvPr id="50" name="TextBox 49">
            <a:extLst>
              <a:ext uri="{FF2B5EF4-FFF2-40B4-BE49-F238E27FC236}">
                <a16:creationId xmlns:a16="http://schemas.microsoft.com/office/drawing/2014/main" id="{B8AB4909-56B0-4F93-94A3-E85CDF131285}"/>
              </a:ext>
            </a:extLst>
          </p:cNvPr>
          <p:cNvSpPr txBox="1"/>
          <p:nvPr/>
        </p:nvSpPr>
        <p:spPr>
          <a:xfrm>
            <a:off x="4984903" y="4655447"/>
            <a:ext cx="2350079" cy="523220"/>
          </a:xfrm>
          <a:prstGeom prst="rect">
            <a:avLst/>
          </a:prstGeom>
          <a:noFill/>
        </p:spPr>
        <p:txBody>
          <a:bodyPr wrap="square" rtlCol="0">
            <a:spAutoFit/>
          </a:bodyPr>
          <a:lstStyle/>
          <a:p>
            <a:pPr algn="l"/>
            <a:r>
              <a:rPr lang="fr-FR" sz="2800" b="1" dirty="0">
                <a:solidFill>
                  <a:srgbClr val="002060"/>
                </a:solidFill>
              </a:rPr>
              <a:t>idéaux</a:t>
            </a:r>
          </a:p>
        </p:txBody>
      </p:sp>
      <p:sp>
        <p:nvSpPr>
          <p:cNvPr id="51" name="TextBox 50">
            <a:extLst>
              <a:ext uri="{FF2B5EF4-FFF2-40B4-BE49-F238E27FC236}">
                <a16:creationId xmlns:a16="http://schemas.microsoft.com/office/drawing/2014/main" id="{F7A531A4-D593-4FB6-A5C6-D295258390D5}"/>
              </a:ext>
            </a:extLst>
          </p:cNvPr>
          <p:cNvSpPr txBox="1"/>
          <p:nvPr/>
        </p:nvSpPr>
        <p:spPr>
          <a:xfrm>
            <a:off x="4814629" y="4623761"/>
            <a:ext cx="2350079" cy="523220"/>
          </a:xfrm>
          <a:prstGeom prst="rect">
            <a:avLst/>
          </a:prstGeom>
          <a:noFill/>
        </p:spPr>
        <p:txBody>
          <a:bodyPr wrap="square" rtlCol="0">
            <a:spAutoFit/>
          </a:bodyPr>
          <a:lstStyle/>
          <a:p>
            <a:pPr algn="l"/>
            <a:r>
              <a:rPr lang="fr-FR" sz="2800" b="1" dirty="0">
                <a:solidFill>
                  <a:srgbClr val="002060"/>
                </a:solidFill>
              </a:rPr>
              <a:t>algérien</a:t>
            </a:r>
          </a:p>
        </p:txBody>
      </p:sp>
      <p:sp>
        <p:nvSpPr>
          <p:cNvPr id="52" name="TextBox 51">
            <a:extLst>
              <a:ext uri="{FF2B5EF4-FFF2-40B4-BE49-F238E27FC236}">
                <a16:creationId xmlns:a16="http://schemas.microsoft.com/office/drawing/2014/main" id="{CBBF4032-8E4D-4055-8DC9-C83FE8DE2FD0}"/>
              </a:ext>
            </a:extLst>
          </p:cNvPr>
          <p:cNvSpPr txBox="1"/>
          <p:nvPr/>
        </p:nvSpPr>
        <p:spPr>
          <a:xfrm>
            <a:off x="4828867" y="4614852"/>
            <a:ext cx="2350079" cy="523220"/>
          </a:xfrm>
          <a:prstGeom prst="rect">
            <a:avLst/>
          </a:prstGeom>
          <a:noFill/>
        </p:spPr>
        <p:txBody>
          <a:bodyPr wrap="square" rtlCol="0">
            <a:spAutoFit/>
          </a:bodyPr>
          <a:lstStyle/>
          <a:p>
            <a:pPr algn="l"/>
            <a:r>
              <a:rPr lang="fr-FR" sz="2800" b="1" dirty="0">
                <a:solidFill>
                  <a:srgbClr val="002060"/>
                </a:solidFill>
              </a:rPr>
              <a:t>idéales</a:t>
            </a:r>
          </a:p>
        </p:txBody>
      </p:sp>
      <p:sp>
        <p:nvSpPr>
          <p:cNvPr id="53" name="TextBox 52">
            <a:extLst>
              <a:ext uri="{FF2B5EF4-FFF2-40B4-BE49-F238E27FC236}">
                <a16:creationId xmlns:a16="http://schemas.microsoft.com/office/drawing/2014/main" id="{92BC286A-0074-4DFB-BD76-78C64CE9E2EE}"/>
              </a:ext>
            </a:extLst>
          </p:cNvPr>
          <p:cNvSpPr txBox="1"/>
          <p:nvPr/>
        </p:nvSpPr>
        <p:spPr>
          <a:xfrm>
            <a:off x="4917314" y="4580709"/>
            <a:ext cx="2350079" cy="523220"/>
          </a:xfrm>
          <a:prstGeom prst="rect">
            <a:avLst/>
          </a:prstGeom>
          <a:noFill/>
        </p:spPr>
        <p:txBody>
          <a:bodyPr wrap="square" rtlCol="0">
            <a:spAutoFit/>
          </a:bodyPr>
          <a:lstStyle/>
          <a:p>
            <a:pPr algn="l"/>
            <a:r>
              <a:rPr lang="fr-FR" sz="2800" b="1" dirty="0">
                <a:solidFill>
                  <a:srgbClr val="002060"/>
                </a:solidFill>
              </a:rPr>
              <a:t>nouveau</a:t>
            </a:r>
          </a:p>
        </p:txBody>
      </p:sp>
      <p:sp>
        <p:nvSpPr>
          <p:cNvPr id="54" name="TextBox 53">
            <a:extLst>
              <a:ext uri="{FF2B5EF4-FFF2-40B4-BE49-F238E27FC236}">
                <a16:creationId xmlns:a16="http://schemas.microsoft.com/office/drawing/2014/main" id="{762E41C6-1FB1-4F12-A92A-941BD371B853}"/>
              </a:ext>
            </a:extLst>
          </p:cNvPr>
          <p:cNvSpPr txBox="1"/>
          <p:nvPr/>
        </p:nvSpPr>
        <p:spPr>
          <a:xfrm>
            <a:off x="5115457" y="4600066"/>
            <a:ext cx="2350079" cy="523220"/>
          </a:xfrm>
          <a:prstGeom prst="rect">
            <a:avLst/>
          </a:prstGeom>
          <a:noFill/>
        </p:spPr>
        <p:txBody>
          <a:bodyPr wrap="square" rtlCol="0">
            <a:spAutoFit/>
          </a:bodyPr>
          <a:lstStyle/>
          <a:p>
            <a:pPr algn="l"/>
            <a:r>
              <a:rPr lang="fr-FR" sz="2800" b="1" dirty="0">
                <a:solidFill>
                  <a:srgbClr val="002060"/>
                </a:solidFill>
              </a:rPr>
              <a:t>vieux</a:t>
            </a:r>
          </a:p>
        </p:txBody>
      </p:sp>
      <p:sp>
        <p:nvSpPr>
          <p:cNvPr id="55" name="TextBox 54">
            <a:extLst>
              <a:ext uri="{FF2B5EF4-FFF2-40B4-BE49-F238E27FC236}">
                <a16:creationId xmlns:a16="http://schemas.microsoft.com/office/drawing/2014/main" id="{3F8A56E6-F9BF-45E0-87D2-9CF7420408F5}"/>
              </a:ext>
            </a:extLst>
          </p:cNvPr>
          <p:cNvSpPr txBox="1"/>
          <p:nvPr/>
        </p:nvSpPr>
        <p:spPr>
          <a:xfrm>
            <a:off x="5167206" y="4629125"/>
            <a:ext cx="2350079" cy="523220"/>
          </a:xfrm>
          <a:prstGeom prst="rect">
            <a:avLst/>
          </a:prstGeom>
          <a:noFill/>
        </p:spPr>
        <p:txBody>
          <a:bodyPr wrap="square" rtlCol="0">
            <a:spAutoFit/>
          </a:bodyPr>
          <a:lstStyle/>
          <a:p>
            <a:pPr algn="l"/>
            <a:r>
              <a:rPr lang="fr-FR" sz="2800" b="1" dirty="0">
                <a:solidFill>
                  <a:srgbClr val="002060"/>
                </a:solidFill>
              </a:rPr>
              <a:t>gentils</a:t>
            </a:r>
          </a:p>
        </p:txBody>
      </p:sp>
    </p:spTree>
    <p:extLst>
      <p:ext uri="{BB962C8B-B14F-4D97-AF65-F5344CB8AC3E}">
        <p14:creationId xmlns:p14="http://schemas.microsoft.com/office/powerpoint/2010/main" val="356039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3"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1+#ppt_w/2"/>
                                          </p:val>
                                        </p:tav>
                                        <p:tav tm="100000">
                                          <p:val>
                                            <p:strVal val="#ppt_x"/>
                                          </p:val>
                                        </p:tav>
                                      </p:tavLst>
                                    </p:anim>
                                    <p:anim calcmode="lin" valueType="num">
                                      <p:cBhvr additive="base">
                                        <p:cTn id="1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5"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2" presetClass="entr" presetSubtype="9"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3"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2" presetClass="entr" presetSubtype="12"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2" presetClass="entr" presetSubtype="6"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1+#ppt_w/2"/>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4"/>
                                        </p:tgtEl>
                                        <p:attrNameLst>
                                          <p:attrName>style.visibility</p:attrName>
                                        </p:attrNameLst>
                                      </p:cBhvr>
                                      <p:to>
                                        <p:strVal val="hidden"/>
                                      </p:to>
                                    </p:set>
                                  </p:childTnLst>
                                </p:cTn>
                              </p:par>
                              <p:par>
                                <p:cTn id="89" presetID="1" presetClass="exit" presetSubtype="0" fill="hold" grpId="5" nodeType="withEffect">
                                  <p:stCondLst>
                                    <p:cond delay="0"/>
                                  </p:stCondLst>
                                  <p:childTnLst>
                                    <p:set>
                                      <p:cBhvr>
                                        <p:cTn id="90" dur="1" fill="hold">
                                          <p:stCondLst>
                                            <p:cond delay="0"/>
                                          </p:stCondLst>
                                        </p:cTn>
                                        <p:tgtEl>
                                          <p:spTgt spid="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2" presetClass="entr" presetSubtype="3" fill="hold" grpId="6"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1+#ppt_w/2"/>
                                          </p:val>
                                        </p:tav>
                                        <p:tav tm="100000">
                                          <p:val>
                                            <p:strVal val="#ppt_x"/>
                                          </p:val>
                                        </p:tav>
                                      </p:tavLst>
                                    </p:anim>
                                    <p:anim calcmode="lin" valueType="num">
                                      <p:cBhvr additive="base">
                                        <p:cTn id="9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8"/>
                                        </p:tgtEl>
                                        <p:attrNameLst>
                                          <p:attrName>style.visibility</p:attrName>
                                        </p:attrNameLst>
                                      </p:cBhvr>
                                      <p:to>
                                        <p:strVal val="hidden"/>
                                      </p:to>
                                    </p:set>
                                  </p:childTnLst>
                                </p:cTn>
                              </p:par>
                              <p:par>
                                <p:cTn id="111" presetID="1" presetClass="exit" presetSubtype="0" fill="hold" grpId="7" nodeType="withEffect">
                                  <p:stCondLst>
                                    <p:cond delay="0"/>
                                  </p:stCondLst>
                                  <p:childTnLst>
                                    <p:set>
                                      <p:cBhvr>
                                        <p:cTn id="112" dur="1" fill="hold">
                                          <p:stCondLst>
                                            <p:cond delay="0"/>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childTnLst>
                                </p:cTn>
                              </p:par>
                              <p:par>
                                <p:cTn id="117" presetID="2" presetClass="entr" presetSubtype="12" fill="hold" grpId="2" nodeType="with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additive="base">
                                        <p:cTn id="119" dur="500" fill="hold"/>
                                        <p:tgtEl>
                                          <p:spTgt spid="14"/>
                                        </p:tgtEl>
                                        <p:attrNameLst>
                                          <p:attrName>ppt_x</p:attrName>
                                        </p:attrNameLst>
                                      </p:cBhvr>
                                      <p:tavLst>
                                        <p:tav tm="0">
                                          <p:val>
                                            <p:strVal val="0-#ppt_w/2"/>
                                          </p:val>
                                        </p:tav>
                                        <p:tav tm="100000">
                                          <p:val>
                                            <p:strVal val="#ppt_x"/>
                                          </p:val>
                                        </p:tav>
                                      </p:tavLst>
                                    </p:anim>
                                    <p:anim calcmode="lin" valueType="num">
                                      <p:cBhvr additive="base">
                                        <p:cTn id="1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20"/>
                                        </p:tgtEl>
                                        <p:attrNameLst>
                                          <p:attrName>style.visibility</p:attrName>
                                        </p:attrNameLst>
                                      </p:cBhvr>
                                      <p:to>
                                        <p:strVal val="hidden"/>
                                      </p:to>
                                    </p:set>
                                  </p:childTnLst>
                                </p:cTn>
                              </p:par>
                              <p:par>
                                <p:cTn id="133" presetID="1" presetClass="exit" presetSubtype="0" fill="hold" grpId="3" nodeType="withEffect">
                                  <p:stCondLst>
                                    <p:cond delay="0"/>
                                  </p:stCondLst>
                                  <p:childTnLst>
                                    <p:set>
                                      <p:cBhvr>
                                        <p:cTn id="134" dur="1" fill="hold">
                                          <p:stCondLst>
                                            <p:cond delay="0"/>
                                          </p:stCondLst>
                                        </p:cTn>
                                        <p:tgtEl>
                                          <p:spTgt spid="1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par>
                                <p:cTn id="139" presetID="2" presetClass="entr" presetSubtype="6" fill="hold" grpId="1" nodeType="withEffect">
                                  <p:stCondLst>
                                    <p:cond delay="0"/>
                                  </p:stCondLst>
                                  <p:childTnLst>
                                    <p:set>
                                      <p:cBhvr>
                                        <p:cTn id="140" dur="1" fill="hold">
                                          <p:stCondLst>
                                            <p:cond delay="0"/>
                                          </p:stCondLst>
                                        </p:cTn>
                                        <p:tgtEl>
                                          <p:spTgt spid="3"/>
                                        </p:tgtEl>
                                        <p:attrNameLst>
                                          <p:attrName>style.visibility</p:attrName>
                                        </p:attrNameLst>
                                      </p:cBhvr>
                                      <p:to>
                                        <p:strVal val="visible"/>
                                      </p:to>
                                    </p:set>
                                    <p:anim calcmode="lin" valueType="num">
                                      <p:cBhvr additive="base">
                                        <p:cTn id="141" dur="500" fill="hold"/>
                                        <p:tgtEl>
                                          <p:spTgt spid="3"/>
                                        </p:tgtEl>
                                        <p:attrNameLst>
                                          <p:attrName>ppt_x</p:attrName>
                                        </p:attrNameLst>
                                      </p:cBhvr>
                                      <p:tavLst>
                                        <p:tav tm="0">
                                          <p:val>
                                            <p:strVal val="1+#ppt_w/2"/>
                                          </p:val>
                                        </p:tav>
                                        <p:tav tm="100000">
                                          <p:val>
                                            <p:strVal val="#ppt_x"/>
                                          </p:val>
                                        </p:tav>
                                      </p:tavLst>
                                    </p:anim>
                                    <p:anim calcmode="lin" valueType="num">
                                      <p:cBhvr additive="base">
                                        <p:cTn id="1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33"/>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3"/>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6"/>
                                        </p:tgtEl>
                                        <p:attrNameLst>
                                          <p:attrName>style.visibility</p:attrName>
                                        </p:attrNameLst>
                                      </p:cBhvr>
                                      <p:to>
                                        <p:strVal val="visible"/>
                                      </p:to>
                                    </p:set>
                                  </p:childTnLst>
                                </p:cTn>
                              </p:par>
                              <p:par>
                                <p:cTn id="161" presetID="2" presetClass="entr" presetSubtype="9" fill="hold" grpId="1" nodeType="with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additive="base">
                                        <p:cTn id="163" dur="500" fill="hold"/>
                                        <p:tgtEl>
                                          <p:spTgt spid="15"/>
                                        </p:tgtEl>
                                        <p:attrNameLst>
                                          <p:attrName>ppt_x</p:attrName>
                                        </p:attrNameLst>
                                      </p:cBhvr>
                                      <p:tavLst>
                                        <p:tav tm="0">
                                          <p:val>
                                            <p:strVal val="0-#ppt_w/2"/>
                                          </p:val>
                                        </p:tav>
                                        <p:tav tm="100000">
                                          <p:val>
                                            <p:strVal val="#ppt_x"/>
                                          </p:val>
                                        </p:tav>
                                      </p:tavLst>
                                    </p:anim>
                                    <p:anim calcmode="lin" valueType="num">
                                      <p:cBhvr additive="base">
                                        <p:cTn id="16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grpId="1" nodeType="clickEffect">
                                  <p:stCondLst>
                                    <p:cond delay="0"/>
                                  </p:stCondLst>
                                  <p:childTnLst>
                                    <p:set>
                                      <p:cBhvr>
                                        <p:cTn id="172" dur="1" fill="hold">
                                          <p:stCondLst>
                                            <p:cond delay="0"/>
                                          </p:stCondLst>
                                        </p:cTn>
                                        <p:tgtEl>
                                          <p:spTgt spid="44"/>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26"/>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15"/>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0"/>
                                        </p:tgtEl>
                                        <p:attrNameLst>
                                          <p:attrName>style.visibility</p:attrName>
                                        </p:attrNameLst>
                                      </p:cBhvr>
                                      <p:to>
                                        <p:strVal val="visible"/>
                                      </p:to>
                                    </p:set>
                                  </p:childTnLst>
                                </p:cTn>
                              </p:par>
                              <p:par>
                                <p:cTn id="183" presetID="2" presetClass="entr" presetSubtype="12" fill="hold" grpId="4" nodeType="withEffect">
                                  <p:stCondLst>
                                    <p:cond delay="0"/>
                                  </p:stCondLst>
                                  <p:childTnLst>
                                    <p:set>
                                      <p:cBhvr>
                                        <p:cTn id="184" dur="1" fill="hold">
                                          <p:stCondLst>
                                            <p:cond delay="0"/>
                                          </p:stCondLst>
                                        </p:cTn>
                                        <p:tgtEl>
                                          <p:spTgt spid="14"/>
                                        </p:tgtEl>
                                        <p:attrNameLst>
                                          <p:attrName>style.visibility</p:attrName>
                                        </p:attrNameLst>
                                      </p:cBhvr>
                                      <p:to>
                                        <p:strVal val="visible"/>
                                      </p:to>
                                    </p:set>
                                    <p:anim calcmode="lin" valueType="num">
                                      <p:cBhvr additive="base">
                                        <p:cTn id="185" dur="500" fill="hold"/>
                                        <p:tgtEl>
                                          <p:spTgt spid="14"/>
                                        </p:tgtEl>
                                        <p:attrNameLst>
                                          <p:attrName>ppt_x</p:attrName>
                                        </p:attrNameLst>
                                      </p:cBhvr>
                                      <p:tavLst>
                                        <p:tav tm="0">
                                          <p:val>
                                            <p:strVal val="0-#ppt_w/2"/>
                                          </p:val>
                                        </p:tav>
                                        <p:tav tm="100000">
                                          <p:val>
                                            <p:strVal val="#ppt_x"/>
                                          </p:val>
                                        </p:tav>
                                      </p:tavLst>
                                    </p:anim>
                                    <p:anim calcmode="lin" valueType="num">
                                      <p:cBhvr additive="base">
                                        <p:cTn id="1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45"/>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45"/>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30"/>
                                        </p:tgtEl>
                                        <p:attrNameLst>
                                          <p:attrName>style.visibility</p:attrName>
                                        </p:attrNameLst>
                                      </p:cBhvr>
                                      <p:to>
                                        <p:strVal val="hidden"/>
                                      </p:to>
                                    </p:set>
                                  </p:childTnLst>
                                </p:cTn>
                              </p:par>
                              <p:par>
                                <p:cTn id="199" presetID="1" presetClass="exit" presetSubtype="0" fill="hold" grpId="5" nodeType="withEffect">
                                  <p:stCondLst>
                                    <p:cond delay="0"/>
                                  </p:stCondLst>
                                  <p:childTnLst>
                                    <p:set>
                                      <p:cBhvr>
                                        <p:cTn id="200" dur="1" fill="hold">
                                          <p:stCondLst>
                                            <p:cond delay="0"/>
                                          </p:stCondLst>
                                        </p:cTn>
                                        <p:tgtEl>
                                          <p:spTgt spid="14"/>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17"/>
                                        </p:tgtEl>
                                        <p:attrNameLst>
                                          <p:attrName>style.visibility</p:attrName>
                                        </p:attrNameLst>
                                      </p:cBhvr>
                                      <p:to>
                                        <p:strVal val="visible"/>
                                      </p:to>
                                    </p:set>
                                  </p:childTnLst>
                                </p:cTn>
                              </p:par>
                              <p:par>
                                <p:cTn id="205" presetID="2" presetClass="entr" presetSubtype="6" fill="hold" grpId="3" nodeType="withEffect">
                                  <p:stCondLst>
                                    <p:cond delay="0"/>
                                  </p:stCondLst>
                                  <p:childTnLst>
                                    <p:set>
                                      <p:cBhvr>
                                        <p:cTn id="206" dur="1" fill="hold">
                                          <p:stCondLst>
                                            <p:cond delay="0"/>
                                          </p:stCondLst>
                                        </p:cTn>
                                        <p:tgtEl>
                                          <p:spTgt spid="3"/>
                                        </p:tgtEl>
                                        <p:attrNameLst>
                                          <p:attrName>style.visibility</p:attrName>
                                        </p:attrNameLst>
                                      </p:cBhvr>
                                      <p:to>
                                        <p:strVal val="visible"/>
                                      </p:to>
                                    </p:set>
                                    <p:anim calcmode="lin" valueType="num">
                                      <p:cBhvr additive="base">
                                        <p:cTn id="207" dur="500" fill="hold"/>
                                        <p:tgtEl>
                                          <p:spTgt spid="3"/>
                                        </p:tgtEl>
                                        <p:attrNameLst>
                                          <p:attrName>ppt_x</p:attrName>
                                        </p:attrNameLst>
                                      </p:cBhvr>
                                      <p:tavLst>
                                        <p:tav tm="0">
                                          <p:val>
                                            <p:strVal val="1+#ppt_w/2"/>
                                          </p:val>
                                        </p:tav>
                                        <p:tav tm="100000">
                                          <p:val>
                                            <p:strVal val="#ppt_x"/>
                                          </p:val>
                                        </p:tav>
                                      </p:tavLst>
                                    </p:anim>
                                    <p:anim calcmode="lin" valueType="num">
                                      <p:cBhvr additive="base">
                                        <p:cTn id="20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46"/>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xit" presetSubtype="0" fill="hold" grpId="1" nodeType="clickEffect">
                                  <p:stCondLst>
                                    <p:cond delay="0"/>
                                  </p:stCondLst>
                                  <p:childTnLst>
                                    <p:set>
                                      <p:cBhvr>
                                        <p:cTn id="216" dur="1" fill="hold">
                                          <p:stCondLst>
                                            <p:cond delay="0"/>
                                          </p:stCondLst>
                                        </p:cTn>
                                        <p:tgtEl>
                                          <p:spTgt spid="46"/>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1" presetClass="exit" presetSubtype="0" fill="hold" grpId="1" nodeType="clickEffect">
                                  <p:stCondLst>
                                    <p:cond delay="0"/>
                                  </p:stCondLst>
                                  <p:childTnLst>
                                    <p:set>
                                      <p:cBhvr>
                                        <p:cTn id="220" dur="1" fill="hold">
                                          <p:stCondLst>
                                            <p:cond delay="0"/>
                                          </p:stCondLst>
                                        </p:cTn>
                                        <p:tgtEl>
                                          <p:spTgt spid="17"/>
                                        </p:tgtEl>
                                        <p:attrNameLst>
                                          <p:attrName>style.visibility</p:attrName>
                                        </p:attrNameLst>
                                      </p:cBhvr>
                                      <p:to>
                                        <p:strVal val="hidden"/>
                                      </p:to>
                                    </p:set>
                                  </p:childTnLst>
                                </p:cTn>
                              </p:par>
                              <p:par>
                                <p:cTn id="221" presetID="1" presetClass="exit" presetSubtype="0" fill="hold" grpId="4" nodeType="withEffect">
                                  <p:stCondLst>
                                    <p:cond delay="0"/>
                                  </p:stCondLst>
                                  <p:childTnLst>
                                    <p:set>
                                      <p:cBhvr>
                                        <p:cTn id="222" dur="1" fill="hold">
                                          <p:stCondLst>
                                            <p:cond delay="0"/>
                                          </p:stCondLst>
                                        </p:cTn>
                                        <p:tgtEl>
                                          <p:spTgt spid="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22"/>
                                        </p:tgtEl>
                                        <p:attrNameLst>
                                          <p:attrName>style.visibility</p:attrName>
                                        </p:attrNameLst>
                                      </p:cBhvr>
                                      <p:to>
                                        <p:strVal val="visible"/>
                                      </p:to>
                                    </p:set>
                                  </p:childTnLst>
                                </p:cTn>
                              </p:par>
                              <p:par>
                                <p:cTn id="227" presetID="2" presetClass="entr" presetSubtype="3" fill="hold" grpId="1" nodeType="withEffect">
                                  <p:stCondLst>
                                    <p:cond delay="0"/>
                                  </p:stCondLst>
                                  <p:childTnLst>
                                    <p:set>
                                      <p:cBhvr>
                                        <p:cTn id="228" dur="1" fill="hold">
                                          <p:stCondLst>
                                            <p:cond delay="0"/>
                                          </p:stCondLst>
                                        </p:cTn>
                                        <p:tgtEl>
                                          <p:spTgt spid="13"/>
                                        </p:tgtEl>
                                        <p:attrNameLst>
                                          <p:attrName>style.visibility</p:attrName>
                                        </p:attrNameLst>
                                      </p:cBhvr>
                                      <p:to>
                                        <p:strVal val="visible"/>
                                      </p:to>
                                    </p:set>
                                    <p:anim calcmode="lin" valueType="num">
                                      <p:cBhvr additive="base">
                                        <p:cTn id="229" dur="500" fill="hold"/>
                                        <p:tgtEl>
                                          <p:spTgt spid="13"/>
                                        </p:tgtEl>
                                        <p:attrNameLst>
                                          <p:attrName>ppt_x</p:attrName>
                                        </p:attrNameLst>
                                      </p:cBhvr>
                                      <p:tavLst>
                                        <p:tav tm="0">
                                          <p:val>
                                            <p:strVal val="1+#ppt_w/2"/>
                                          </p:val>
                                        </p:tav>
                                        <p:tav tm="100000">
                                          <p:val>
                                            <p:strVal val="#ppt_x"/>
                                          </p:val>
                                        </p:tav>
                                      </p:tavLst>
                                    </p:anim>
                                    <p:anim calcmode="lin" valueType="num">
                                      <p:cBhvr additive="base">
                                        <p:cTn id="23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47"/>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1" nodeType="clickEffect">
                                  <p:stCondLst>
                                    <p:cond delay="0"/>
                                  </p:stCondLst>
                                  <p:childTnLst>
                                    <p:set>
                                      <p:cBhvr>
                                        <p:cTn id="238" dur="1" fill="hold">
                                          <p:stCondLst>
                                            <p:cond delay="0"/>
                                          </p:stCondLst>
                                        </p:cTn>
                                        <p:tgtEl>
                                          <p:spTgt spid="47"/>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1" nodeType="clickEffect">
                                  <p:stCondLst>
                                    <p:cond delay="0"/>
                                  </p:stCondLst>
                                  <p:childTnLst>
                                    <p:set>
                                      <p:cBhvr>
                                        <p:cTn id="242" dur="1" fill="hold">
                                          <p:stCondLst>
                                            <p:cond delay="0"/>
                                          </p:stCondLst>
                                        </p:cTn>
                                        <p:tgtEl>
                                          <p:spTgt spid="22"/>
                                        </p:tgtEl>
                                        <p:attrNameLst>
                                          <p:attrName>style.visibility</p:attrName>
                                        </p:attrNameLst>
                                      </p:cBhvr>
                                      <p:to>
                                        <p:strVal val="hidden"/>
                                      </p:to>
                                    </p:set>
                                  </p:childTnLst>
                                </p:cTn>
                              </p:par>
                              <p:par>
                                <p:cTn id="243" presetID="1" presetClass="exit" presetSubtype="0" fill="hold" grpId="2" nodeType="withEffect">
                                  <p:stCondLst>
                                    <p:cond delay="0"/>
                                  </p:stCondLst>
                                  <p:childTnLst>
                                    <p:set>
                                      <p:cBhvr>
                                        <p:cTn id="244" dur="1" fill="hold">
                                          <p:stCondLst>
                                            <p:cond delay="0"/>
                                          </p:stCondLst>
                                        </p:cTn>
                                        <p:tgtEl>
                                          <p:spTgt spid="13"/>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grpId="0" nodeType="clickEffect">
                                  <p:stCondLst>
                                    <p:cond delay="0"/>
                                  </p:stCondLst>
                                  <p:childTnLst>
                                    <p:set>
                                      <p:cBhvr>
                                        <p:cTn id="248" dur="1" fill="hold">
                                          <p:stCondLst>
                                            <p:cond delay="0"/>
                                          </p:stCondLst>
                                        </p:cTn>
                                        <p:tgtEl>
                                          <p:spTgt spid="25"/>
                                        </p:tgtEl>
                                        <p:attrNameLst>
                                          <p:attrName>style.visibility</p:attrName>
                                        </p:attrNameLst>
                                      </p:cBhvr>
                                      <p:to>
                                        <p:strVal val="visible"/>
                                      </p:to>
                                    </p:set>
                                  </p:childTnLst>
                                </p:cTn>
                              </p:par>
                              <p:par>
                                <p:cTn id="249" presetID="2" presetClass="entr" presetSubtype="3" fill="hold" grpId="3" nodeType="withEffect">
                                  <p:stCondLst>
                                    <p:cond delay="0"/>
                                  </p:stCondLst>
                                  <p:childTnLst>
                                    <p:set>
                                      <p:cBhvr>
                                        <p:cTn id="250" dur="1" fill="hold">
                                          <p:stCondLst>
                                            <p:cond delay="0"/>
                                          </p:stCondLst>
                                        </p:cTn>
                                        <p:tgtEl>
                                          <p:spTgt spid="13"/>
                                        </p:tgtEl>
                                        <p:attrNameLst>
                                          <p:attrName>style.visibility</p:attrName>
                                        </p:attrNameLst>
                                      </p:cBhvr>
                                      <p:to>
                                        <p:strVal val="visible"/>
                                      </p:to>
                                    </p:set>
                                    <p:anim calcmode="lin" valueType="num">
                                      <p:cBhvr additive="base">
                                        <p:cTn id="251" dur="500" fill="hold"/>
                                        <p:tgtEl>
                                          <p:spTgt spid="13"/>
                                        </p:tgtEl>
                                        <p:attrNameLst>
                                          <p:attrName>ppt_x</p:attrName>
                                        </p:attrNameLst>
                                      </p:cBhvr>
                                      <p:tavLst>
                                        <p:tav tm="0">
                                          <p:val>
                                            <p:strVal val="1+#ppt_w/2"/>
                                          </p:val>
                                        </p:tav>
                                        <p:tav tm="100000">
                                          <p:val>
                                            <p:strVal val="#ppt_x"/>
                                          </p:val>
                                        </p:tav>
                                      </p:tavLst>
                                    </p:anim>
                                    <p:anim calcmode="lin" valueType="num">
                                      <p:cBhvr additive="base">
                                        <p:cTn id="25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grpId="0" nodeType="clickEffect">
                                  <p:stCondLst>
                                    <p:cond delay="0"/>
                                  </p:stCondLst>
                                  <p:childTnLst>
                                    <p:set>
                                      <p:cBhvr>
                                        <p:cTn id="256" dur="1" fill="hold">
                                          <p:stCondLst>
                                            <p:cond delay="0"/>
                                          </p:stCondLst>
                                        </p:cTn>
                                        <p:tgtEl>
                                          <p:spTgt spid="48"/>
                                        </p:tgtEl>
                                        <p:attrNameLst>
                                          <p:attrName>style.visibility</p:attrName>
                                        </p:attrNameLst>
                                      </p:cBhvr>
                                      <p:to>
                                        <p:strVal val="visible"/>
                                      </p:to>
                                    </p:set>
                                  </p:childTnLst>
                                </p:cTn>
                              </p:par>
                            </p:childTnLst>
                          </p:cTn>
                        </p:par>
                      </p:childTnLst>
                    </p:cTn>
                  </p:par>
                  <p:par>
                    <p:cTn id="257" fill="hold">
                      <p:stCondLst>
                        <p:cond delay="indefinite"/>
                      </p:stCondLst>
                      <p:childTnLst>
                        <p:par>
                          <p:cTn id="258" fill="hold">
                            <p:stCondLst>
                              <p:cond delay="0"/>
                            </p:stCondLst>
                            <p:childTnLst>
                              <p:par>
                                <p:cTn id="259" presetID="1" presetClass="exit" presetSubtype="0" fill="hold" grpId="1" nodeType="clickEffect">
                                  <p:stCondLst>
                                    <p:cond delay="0"/>
                                  </p:stCondLst>
                                  <p:childTnLst>
                                    <p:set>
                                      <p:cBhvr>
                                        <p:cTn id="260" dur="1" fill="hold">
                                          <p:stCondLst>
                                            <p:cond delay="0"/>
                                          </p:stCondLst>
                                        </p:cTn>
                                        <p:tgtEl>
                                          <p:spTgt spid="48"/>
                                        </p:tgtEl>
                                        <p:attrNameLst>
                                          <p:attrName>style.visibility</p:attrName>
                                        </p:attrNameLst>
                                      </p:cBhvr>
                                      <p:to>
                                        <p:strVal val="hidden"/>
                                      </p:to>
                                    </p:set>
                                  </p:childTnLst>
                                </p:cTn>
                              </p:par>
                            </p:childTnLst>
                          </p:cTn>
                        </p:par>
                      </p:childTnLst>
                    </p:cTn>
                  </p:par>
                  <p:par>
                    <p:cTn id="261" fill="hold">
                      <p:stCondLst>
                        <p:cond delay="indefinite"/>
                      </p:stCondLst>
                      <p:childTnLst>
                        <p:par>
                          <p:cTn id="262" fill="hold">
                            <p:stCondLst>
                              <p:cond delay="0"/>
                            </p:stCondLst>
                            <p:childTnLst>
                              <p:par>
                                <p:cTn id="263" presetID="1" presetClass="exit" presetSubtype="0" fill="hold" grpId="1" nodeType="clickEffect">
                                  <p:stCondLst>
                                    <p:cond delay="0"/>
                                  </p:stCondLst>
                                  <p:childTnLst>
                                    <p:set>
                                      <p:cBhvr>
                                        <p:cTn id="264" dur="1" fill="hold">
                                          <p:stCondLst>
                                            <p:cond delay="0"/>
                                          </p:stCondLst>
                                        </p:cTn>
                                        <p:tgtEl>
                                          <p:spTgt spid="25"/>
                                        </p:tgtEl>
                                        <p:attrNameLst>
                                          <p:attrName>style.visibility</p:attrName>
                                        </p:attrNameLst>
                                      </p:cBhvr>
                                      <p:to>
                                        <p:strVal val="hidden"/>
                                      </p:to>
                                    </p:set>
                                  </p:childTnLst>
                                </p:cTn>
                              </p:par>
                              <p:par>
                                <p:cTn id="265" presetID="1" presetClass="exit" presetSubtype="0" fill="hold" grpId="4" nodeType="withEffect">
                                  <p:stCondLst>
                                    <p:cond delay="0"/>
                                  </p:stCondLst>
                                  <p:childTnLst>
                                    <p:set>
                                      <p:cBhvr>
                                        <p:cTn id="266" dur="1" fill="hold">
                                          <p:stCondLst>
                                            <p:cond delay="0"/>
                                          </p:stCondLst>
                                        </p:cTn>
                                        <p:tgtEl>
                                          <p:spTgt spid="13"/>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6"/>
                                        </p:tgtEl>
                                        <p:attrNameLst>
                                          <p:attrName>style.visibility</p:attrName>
                                        </p:attrNameLst>
                                      </p:cBhvr>
                                      <p:to>
                                        <p:strVal val="visible"/>
                                      </p:to>
                                    </p:set>
                                  </p:childTnLst>
                                </p:cTn>
                              </p:par>
                              <p:par>
                                <p:cTn id="271" presetID="2" presetClass="entr" presetSubtype="9" fill="hold" grpId="4" nodeType="withEffect">
                                  <p:stCondLst>
                                    <p:cond delay="0"/>
                                  </p:stCondLst>
                                  <p:childTnLst>
                                    <p:set>
                                      <p:cBhvr>
                                        <p:cTn id="272" dur="1" fill="hold">
                                          <p:stCondLst>
                                            <p:cond delay="0"/>
                                          </p:stCondLst>
                                        </p:cTn>
                                        <p:tgtEl>
                                          <p:spTgt spid="15"/>
                                        </p:tgtEl>
                                        <p:attrNameLst>
                                          <p:attrName>style.visibility</p:attrName>
                                        </p:attrNameLst>
                                      </p:cBhvr>
                                      <p:to>
                                        <p:strVal val="visible"/>
                                      </p:to>
                                    </p:set>
                                    <p:anim calcmode="lin" valueType="num">
                                      <p:cBhvr additive="base">
                                        <p:cTn id="273" dur="500" fill="hold"/>
                                        <p:tgtEl>
                                          <p:spTgt spid="15"/>
                                        </p:tgtEl>
                                        <p:attrNameLst>
                                          <p:attrName>ppt_x</p:attrName>
                                        </p:attrNameLst>
                                      </p:cBhvr>
                                      <p:tavLst>
                                        <p:tav tm="0">
                                          <p:val>
                                            <p:strVal val="0-#ppt_w/2"/>
                                          </p:val>
                                        </p:tav>
                                        <p:tav tm="100000">
                                          <p:val>
                                            <p:strVal val="#ppt_x"/>
                                          </p:val>
                                        </p:tav>
                                      </p:tavLst>
                                    </p:anim>
                                    <p:anim calcmode="lin" valueType="num">
                                      <p:cBhvr additive="base">
                                        <p:cTn id="27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49"/>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49"/>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1" nodeType="clickEffect">
                                  <p:stCondLst>
                                    <p:cond delay="0"/>
                                  </p:stCondLst>
                                  <p:childTnLst>
                                    <p:set>
                                      <p:cBhvr>
                                        <p:cTn id="286" dur="1" fill="hold">
                                          <p:stCondLst>
                                            <p:cond delay="0"/>
                                          </p:stCondLst>
                                        </p:cTn>
                                        <p:tgtEl>
                                          <p:spTgt spid="6"/>
                                        </p:tgtEl>
                                        <p:attrNameLst>
                                          <p:attrName>style.visibility</p:attrName>
                                        </p:attrNameLst>
                                      </p:cBhvr>
                                      <p:to>
                                        <p:strVal val="hidden"/>
                                      </p:to>
                                    </p:set>
                                  </p:childTnLst>
                                </p:cTn>
                              </p:par>
                              <p:par>
                                <p:cTn id="287" presetID="1" presetClass="exit" presetSubtype="0" fill="hold" grpId="5" nodeType="withEffect">
                                  <p:stCondLst>
                                    <p:cond delay="0"/>
                                  </p:stCondLst>
                                  <p:childTnLst>
                                    <p:set>
                                      <p:cBhvr>
                                        <p:cTn id="288" dur="1" fill="hold">
                                          <p:stCondLst>
                                            <p:cond delay="0"/>
                                          </p:stCondLst>
                                        </p:cTn>
                                        <p:tgtEl>
                                          <p:spTgt spid="15"/>
                                        </p:tgtEl>
                                        <p:attrNameLst>
                                          <p:attrName>style.visibility</p:attrName>
                                        </p:attrNameLst>
                                      </p:cBhvr>
                                      <p:to>
                                        <p:strVal val="hidden"/>
                                      </p:to>
                                    </p:set>
                                  </p:childTnLst>
                                </p:cTn>
                              </p:par>
                            </p:childTnLst>
                          </p:cTn>
                        </p:par>
                      </p:childTnLst>
                    </p:cTn>
                  </p:par>
                  <p:par>
                    <p:cTn id="289" fill="hold">
                      <p:stCondLst>
                        <p:cond delay="indefinite"/>
                      </p:stCondLst>
                      <p:childTnLst>
                        <p:par>
                          <p:cTn id="290" fill="hold">
                            <p:stCondLst>
                              <p:cond delay="0"/>
                            </p:stCondLst>
                            <p:childTnLst>
                              <p:par>
                                <p:cTn id="291" presetID="1" presetClass="entr" presetSubtype="0" fill="hold" grpId="0" nodeType="clickEffect">
                                  <p:stCondLst>
                                    <p:cond delay="0"/>
                                  </p:stCondLst>
                                  <p:childTnLst>
                                    <p:set>
                                      <p:cBhvr>
                                        <p:cTn id="292" dur="1" fill="hold">
                                          <p:stCondLst>
                                            <p:cond delay="0"/>
                                          </p:stCondLst>
                                        </p:cTn>
                                        <p:tgtEl>
                                          <p:spTgt spid="32"/>
                                        </p:tgtEl>
                                        <p:attrNameLst>
                                          <p:attrName>style.visibility</p:attrName>
                                        </p:attrNameLst>
                                      </p:cBhvr>
                                      <p:to>
                                        <p:strVal val="visible"/>
                                      </p:to>
                                    </p:set>
                                  </p:childTnLst>
                                </p:cTn>
                              </p:par>
                              <p:par>
                                <p:cTn id="293" presetID="2" presetClass="entr" presetSubtype="9" fill="hold" grpId="6" nodeType="withEffect">
                                  <p:stCondLst>
                                    <p:cond delay="0"/>
                                  </p:stCondLst>
                                  <p:childTnLst>
                                    <p:set>
                                      <p:cBhvr>
                                        <p:cTn id="294" dur="1" fill="hold">
                                          <p:stCondLst>
                                            <p:cond delay="0"/>
                                          </p:stCondLst>
                                        </p:cTn>
                                        <p:tgtEl>
                                          <p:spTgt spid="15"/>
                                        </p:tgtEl>
                                        <p:attrNameLst>
                                          <p:attrName>style.visibility</p:attrName>
                                        </p:attrNameLst>
                                      </p:cBhvr>
                                      <p:to>
                                        <p:strVal val="visible"/>
                                      </p:to>
                                    </p:set>
                                    <p:anim calcmode="lin" valueType="num">
                                      <p:cBhvr additive="base">
                                        <p:cTn id="295" dur="500" fill="hold"/>
                                        <p:tgtEl>
                                          <p:spTgt spid="15"/>
                                        </p:tgtEl>
                                        <p:attrNameLst>
                                          <p:attrName>ppt_x</p:attrName>
                                        </p:attrNameLst>
                                      </p:cBhvr>
                                      <p:tavLst>
                                        <p:tav tm="0">
                                          <p:val>
                                            <p:strVal val="0-#ppt_w/2"/>
                                          </p:val>
                                        </p:tav>
                                        <p:tav tm="100000">
                                          <p:val>
                                            <p:strVal val="#ppt_x"/>
                                          </p:val>
                                        </p:tav>
                                      </p:tavLst>
                                    </p:anim>
                                    <p:anim calcmode="lin" valueType="num">
                                      <p:cBhvr additive="base">
                                        <p:cTn id="29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50"/>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1" presetClass="exit" presetSubtype="0" fill="hold" grpId="1" nodeType="clickEffect">
                                  <p:stCondLst>
                                    <p:cond delay="0"/>
                                  </p:stCondLst>
                                  <p:childTnLst>
                                    <p:set>
                                      <p:cBhvr>
                                        <p:cTn id="304" dur="1" fill="hold">
                                          <p:stCondLst>
                                            <p:cond delay="0"/>
                                          </p:stCondLst>
                                        </p:cTn>
                                        <p:tgtEl>
                                          <p:spTgt spid="50"/>
                                        </p:tgtEl>
                                        <p:attrNameLst>
                                          <p:attrName>style.visibility</p:attrName>
                                        </p:attrNameLst>
                                      </p:cBhvr>
                                      <p:to>
                                        <p:strVal val="hidden"/>
                                      </p:to>
                                    </p:set>
                                  </p:childTnLst>
                                </p:cTn>
                              </p:par>
                            </p:childTnLst>
                          </p:cTn>
                        </p:par>
                      </p:childTnLst>
                    </p:cTn>
                  </p:par>
                  <p:par>
                    <p:cTn id="305" fill="hold">
                      <p:stCondLst>
                        <p:cond delay="indefinite"/>
                      </p:stCondLst>
                      <p:childTnLst>
                        <p:par>
                          <p:cTn id="306" fill="hold">
                            <p:stCondLst>
                              <p:cond delay="0"/>
                            </p:stCondLst>
                            <p:childTnLst>
                              <p:par>
                                <p:cTn id="307" presetID="1" presetClass="exit" presetSubtype="0" fill="hold" grpId="1" nodeType="clickEffect">
                                  <p:stCondLst>
                                    <p:cond delay="0"/>
                                  </p:stCondLst>
                                  <p:childTnLst>
                                    <p:set>
                                      <p:cBhvr>
                                        <p:cTn id="308" dur="1" fill="hold">
                                          <p:stCondLst>
                                            <p:cond delay="0"/>
                                          </p:stCondLst>
                                        </p:cTn>
                                        <p:tgtEl>
                                          <p:spTgt spid="32"/>
                                        </p:tgtEl>
                                        <p:attrNameLst>
                                          <p:attrName>style.visibility</p:attrName>
                                        </p:attrNameLst>
                                      </p:cBhvr>
                                      <p:to>
                                        <p:strVal val="hidden"/>
                                      </p:to>
                                    </p:set>
                                  </p:childTnLst>
                                </p:cTn>
                              </p:par>
                              <p:par>
                                <p:cTn id="309" presetID="1" presetClass="exit" presetSubtype="0" fill="hold" grpId="7" nodeType="withEffect">
                                  <p:stCondLst>
                                    <p:cond delay="0"/>
                                  </p:stCondLst>
                                  <p:childTnLst>
                                    <p:set>
                                      <p:cBhvr>
                                        <p:cTn id="310" dur="1" fill="hold">
                                          <p:stCondLst>
                                            <p:cond delay="0"/>
                                          </p:stCondLst>
                                        </p:cTn>
                                        <p:tgtEl>
                                          <p:spTgt spid="15"/>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19"/>
                                        </p:tgtEl>
                                        <p:attrNameLst>
                                          <p:attrName>style.visibility</p:attrName>
                                        </p:attrNameLst>
                                      </p:cBhvr>
                                      <p:to>
                                        <p:strVal val="visible"/>
                                      </p:to>
                                    </p:set>
                                  </p:childTnLst>
                                </p:cTn>
                              </p:par>
                              <p:par>
                                <p:cTn id="315" presetID="2" presetClass="entr" presetSubtype="6" fill="hold" grpId="6" nodeType="withEffect">
                                  <p:stCondLst>
                                    <p:cond delay="0"/>
                                  </p:stCondLst>
                                  <p:childTnLst>
                                    <p:set>
                                      <p:cBhvr>
                                        <p:cTn id="316" dur="1" fill="hold">
                                          <p:stCondLst>
                                            <p:cond delay="0"/>
                                          </p:stCondLst>
                                        </p:cTn>
                                        <p:tgtEl>
                                          <p:spTgt spid="3"/>
                                        </p:tgtEl>
                                        <p:attrNameLst>
                                          <p:attrName>style.visibility</p:attrName>
                                        </p:attrNameLst>
                                      </p:cBhvr>
                                      <p:to>
                                        <p:strVal val="visible"/>
                                      </p:to>
                                    </p:set>
                                    <p:anim calcmode="lin" valueType="num">
                                      <p:cBhvr additive="base">
                                        <p:cTn id="317" dur="500" fill="hold"/>
                                        <p:tgtEl>
                                          <p:spTgt spid="3"/>
                                        </p:tgtEl>
                                        <p:attrNameLst>
                                          <p:attrName>ppt_x</p:attrName>
                                        </p:attrNameLst>
                                      </p:cBhvr>
                                      <p:tavLst>
                                        <p:tav tm="0">
                                          <p:val>
                                            <p:strVal val="1+#ppt_w/2"/>
                                          </p:val>
                                        </p:tav>
                                        <p:tav tm="100000">
                                          <p:val>
                                            <p:strVal val="#ppt_x"/>
                                          </p:val>
                                        </p:tav>
                                      </p:tavLst>
                                    </p:anim>
                                    <p:anim calcmode="lin" valueType="num">
                                      <p:cBhvr additive="base">
                                        <p:cTn id="3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9" fill="hold">
                      <p:stCondLst>
                        <p:cond delay="indefinite"/>
                      </p:stCondLst>
                      <p:childTnLst>
                        <p:par>
                          <p:cTn id="320" fill="hold">
                            <p:stCondLst>
                              <p:cond delay="0"/>
                            </p:stCondLst>
                            <p:childTnLst>
                              <p:par>
                                <p:cTn id="321" presetID="1" presetClass="entr" presetSubtype="0" fill="hold" grpId="0" nodeType="clickEffect">
                                  <p:stCondLst>
                                    <p:cond delay="0"/>
                                  </p:stCondLst>
                                  <p:childTnLst>
                                    <p:set>
                                      <p:cBhvr>
                                        <p:cTn id="322" dur="1" fill="hold">
                                          <p:stCondLst>
                                            <p:cond delay="0"/>
                                          </p:stCondLst>
                                        </p:cTn>
                                        <p:tgtEl>
                                          <p:spTgt spid="51"/>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presetID="1" presetClass="exit" presetSubtype="0" fill="hold" grpId="1" nodeType="clickEffect">
                                  <p:stCondLst>
                                    <p:cond delay="0"/>
                                  </p:stCondLst>
                                  <p:childTnLst>
                                    <p:set>
                                      <p:cBhvr>
                                        <p:cTn id="326" dur="1" fill="hold">
                                          <p:stCondLst>
                                            <p:cond delay="0"/>
                                          </p:stCondLst>
                                        </p:cTn>
                                        <p:tgtEl>
                                          <p:spTgt spid="51"/>
                                        </p:tgtEl>
                                        <p:attrNameLst>
                                          <p:attrName>style.visibility</p:attrName>
                                        </p:attrNameLst>
                                      </p:cBhvr>
                                      <p:to>
                                        <p:strVal val="hidden"/>
                                      </p:to>
                                    </p:set>
                                  </p:childTnLst>
                                </p:cTn>
                              </p:par>
                            </p:childTnLst>
                          </p:cTn>
                        </p:par>
                      </p:childTnLst>
                    </p:cTn>
                  </p:par>
                  <p:par>
                    <p:cTn id="327" fill="hold">
                      <p:stCondLst>
                        <p:cond delay="indefinite"/>
                      </p:stCondLst>
                      <p:childTnLst>
                        <p:par>
                          <p:cTn id="328" fill="hold">
                            <p:stCondLst>
                              <p:cond delay="0"/>
                            </p:stCondLst>
                            <p:childTnLst>
                              <p:par>
                                <p:cTn id="329" presetID="1" presetClass="exit" presetSubtype="0" fill="hold" grpId="1" nodeType="clickEffect">
                                  <p:stCondLst>
                                    <p:cond delay="0"/>
                                  </p:stCondLst>
                                  <p:childTnLst>
                                    <p:set>
                                      <p:cBhvr>
                                        <p:cTn id="330" dur="1" fill="hold">
                                          <p:stCondLst>
                                            <p:cond delay="0"/>
                                          </p:stCondLst>
                                        </p:cTn>
                                        <p:tgtEl>
                                          <p:spTgt spid="19"/>
                                        </p:tgtEl>
                                        <p:attrNameLst>
                                          <p:attrName>style.visibility</p:attrName>
                                        </p:attrNameLst>
                                      </p:cBhvr>
                                      <p:to>
                                        <p:strVal val="hidden"/>
                                      </p:to>
                                    </p:set>
                                  </p:childTnLst>
                                </p:cTn>
                              </p:par>
                              <p:par>
                                <p:cTn id="331" presetID="1" presetClass="exit" presetSubtype="0" fill="hold" grpId="7" nodeType="withEffect">
                                  <p:stCondLst>
                                    <p:cond delay="0"/>
                                  </p:stCondLst>
                                  <p:childTnLst>
                                    <p:set>
                                      <p:cBhvr>
                                        <p:cTn id="332" dur="1" fill="hold">
                                          <p:stCondLst>
                                            <p:cond delay="0"/>
                                          </p:stCondLst>
                                        </p:cTn>
                                        <p:tgtEl>
                                          <p:spTgt spid="3"/>
                                        </p:tgtEl>
                                        <p:attrNameLst>
                                          <p:attrName>style.visibility</p:attrName>
                                        </p:attrNameLst>
                                      </p:cBhvr>
                                      <p:to>
                                        <p:strVal val="hidden"/>
                                      </p:to>
                                    </p:set>
                                  </p:childTnLst>
                                </p:cTn>
                              </p:par>
                            </p:childTnLst>
                          </p:cTn>
                        </p:par>
                      </p:childTnLst>
                    </p:cTn>
                  </p:par>
                  <p:par>
                    <p:cTn id="333" fill="hold">
                      <p:stCondLst>
                        <p:cond delay="indefinite"/>
                      </p:stCondLst>
                      <p:childTnLst>
                        <p:par>
                          <p:cTn id="334" fill="hold">
                            <p:stCondLst>
                              <p:cond delay="0"/>
                            </p:stCondLst>
                            <p:childTnLst>
                              <p:par>
                                <p:cTn id="335" presetID="1" presetClass="entr" presetSubtype="0" fill="hold" grpId="0" nodeType="clickEffect">
                                  <p:stCondLst>
                                    <p:cond delay="0"/>
                                  </p:stCondLst>
                                  <p:childTnLst>
                                    <p:set>
                                      <p:cBhvr>
                                        <p:cTn id="336" dur="1" fill="hold">
                                          <p:stCondLst>
                                            <p:cond delay="0"/>
                                          </p:stCondLst>
                                        </p:cTn>
                                        <p:tgtEl>
                                          <p:spTgt spid="31"/>
                                        </p:tgtEl>
                                        <p:attrNameLst>
                                          <p:attrName>style.visibility</p:attrName>
                                        </p:attrNameLst>
                                      </p:cBhvr>
                                      <p:to>
                                        <p:strVal val="visible"/>
                                      </p:to>
                                    </p:set>
                                  </p:childTnLst>
                                </p:cTn>
                              </p:par>
                              <p:par>
                                <p:cTn id="337" presetID="2" presetClass="entr" presetSubtype="12" fill="hold" grpId="6" nodeType="withEffect">
                                  <p:stCondLst>
                                    <p:cond delay="0"/>
                                  </p:stCondLst>
                                  <p:childTnLst>
                                    <p:set>
                                      <p:cBhvr>
                                        <p:cTn id="338" dur="1" fill="hold">
                                          <p:stCondLst>
                                            <p:cond delay="0"/>
                                          </p:stCondLst>
                                        </p:cTn>
                                        <p:tgtEl>
                                          <p:spTgt spid="14"/>
                                        </p:tgtEl>
                                        <p:attrNameLst>
                                          <p:attrName>style.visibility</p:attrName>
                                        </p:attrNameLst>
                                      </p:cBhvr>
                                      <p:to>
                                        <p:strVal val="visible"/>
                                      </p:to>
                                    </p:set>
                                    <p:anim calcmode="lin" valueType="num">
                                      <p:cBhvr additive="base">
                                        <p:cTn id="339" dur="500" fill="hold"/>
                                        <p:tgtEl>
                                          <p:spTgt spid="14"/>
                                        </p:tgtEl>
                                        <p:attrNameLst>
                                          <p:attrName>ppt_x</p:attrName>
                                        </p:attrNameLst>
                                      </p:cBhvr>
                                      <p:tavLst>
                                        <p:tav tm="0">
                                          <p:val>
                                            <p:strVal val="0-#ppt_w/2"/>
                                          </p:val>
                                        </p:tav>
                                        <p:tav tm="100000">
                                          <p:val>
                                            <p:strVal val="#ppt_x"/>
                                          </p:val>
                                        </p:tav>
                                      </p:tavLst>
                                    </p:anim>
                                    <p:anim calcmode="lin" valueType="num">
                                      <p:cBhvr additive="base">
                                        <p:cTn id="3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grpId="0" nodeType="clickEffect">
                                  <p:stCondLst>
                                    <p:cond delay="0"/>
                                  </p:stCondLst>
                                  <p:childTnLst>
                                    <p:set>
                                      <p:cBhvr>
                                        <p:cTn id="344" dur="1" fill="hold">
                                          <p:stCondLst>
                                            <p:cond delay="0"/>
                                          </p:stCondLst>
                                        </p:cTn>
                                        <p:tgtEl>
                                          <p:spTgt spid="5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1" presetClass="exit" presetSubtype="0" fill="hold" grpId="1" nodeType="clickEffect">
                                  <p:stCondLst>
                                    <p:cond delay="0"/>
                                  </p:stCondLst>
                                  <p:childTnLst>
                                    <p:set>
                                      <p:cBhvr>
                                        <p:cTn id="348" dur="1" fill="hold">
                                          <p:stCondLst>
                                            <p:cond delay="0"/>
                                          </p:stCondLst>
                                        </p:cTn>
                                        <p:tgtEl>
                                          <p:spTgt spid="52"/>
                                        </p:tgtEl>
                                        <p:attrNameLst>
                                          <p:attrName>style.visibility</p:attrName>
                                        </p:attrNameLst>
                                      </p:cBhvr>
                                      <p:to>
                                        <p:strVal val="hidden"/>
                                      </p:to>
                                    </p:set>
                                  </p:childTnLst>
                                </p:cTn>
                              </p:par>
                            </p:childTnLst>
                          </p:cTn>
                        </p:par>
                      </p:childTnLst>
                    </p:cTn>
                  </p:par>
                  <p:par>
                    <p:cTn id="349" fill="hold">
                      <p:stCondLst>
                        <p:cond delay="indefinite"/>
                      </p:stCondLst>
                      <p:childTnLst>
                        <p:par>
                          <p:cTn id="350" fill="hold">
                            <p:stCondLst>
                              <p:cond delay="0"/>
                            </p:stCondLst>
                            <p:childTnLst>
                              <p:par>
                                <p:cTn id="351" presetID="1" presetClass="exit" presetSubtype="0" fill="hold" grpId="1" nodeType="clickEffect">
                                  <p:stCondLst>
                                    <p:cond delay="0"/>
                                  </p:stCondLst>
                                  <p:childTnLst>
                                    <p:set>
                                      <p:cBhvr>
                                        <p:cTn id="352" dur="1" fill="hold">
                                          <p:stCondLst>
                                            <p:cond delay="0"/>
                                          </p:stCondLst>
                                        </p:cTn>
                                        <p:tgtEl>
                                          <p:spTgt spid="31"/>
                                        </p:tgtEl>
                                        <p:attrNameLst>
                                          <p:attrName>style.visibility</p:attrName>
                                        </p:attrNameLst>
                                      </p:cBhvr>
                                      <p:to>
                                        <p:strVal val="hidden"/>
                                      </p:to>
                                    </p:set>
                                  </p:childTnLst>
                                </p:cTn>
                              </p:par>
                              <p:par>
                                <p:cTn id="353" presetID="1" presetClass="exit" presetSubtype="0" fill="hold" grpId="7" nodeType="withEffect">
                                  <p:stCondLst>
                                    <p:cond delay="0"/>
                                  </p:stCondLst>
                                  <p:childTnLst>
                                    <p:set>
                                      <p:cBhvr>
                                        <p:cTn id="354" dur="1" fill="hold">
                                          <p:stCondLst>
                                            <p:cond delay="0"/>
                                          </p:stCondLst>
                                        </p:cTn>
                                        <p:tgtEl>
                                          <p:spTgt spid="14"/>
                                        </p:tgtEl>
                                        <p:attrNameLst>
                                          <p:attrName>style.visibility</p:attrName>
                                        </p:attrNameLst>
                                      </p:cBhvr>
                                      <p:to>
                                        <p:strVal val="hidden"/>
                                      </p:to>
                                    </p:set>
                                  </p:childTnLst>
                                </p:cTn>
                              </p:par>
                            </p:childTnLst>
                          </p:cTn>
                        </p:par>
                      </p:childTnLst>
                    </p:cTn>
                  </p:par>
                  <p:par>
                    <p:cTn id="355" fill="hold">
                      <p:stCondLst>
                        <p:cond delay="indefinite"/>
                      </p:stCondLst>
                      <p:childTnLst>
                        <p:par>
                          <p:cTn id="356" fill="hold">
                            <p:stCondLst>
                              <p:cond delay="0"/>
                            </p:stCondLst>
                            <p:childTnLst>
                              <p:par>
                                <p:cTn id="357" presetID="1" presetClass="entr" presetSubtype="0" fill="hold" grpId="0" nodeType="clickEffect">
                                  <p:stCondLst>
                                    <p:cond delay="0"/>
                                  </p:stCondLst>
                                  <p:childTnLst>
                                    <p:set>
                                      <p:cBhvr>
                                        <p:cTn id="358" dur="1" fill="hold">
                                          <p:stCondLst>
                                            <p:cond delay="0"/>
                                          </p:stCondLst>
                                        </p:cTn>
                                        <p:tgtEl>
                                          <p:spTgt spid="27"/>
                                        </p:tgtEl>
                                        <p:attrNameLst>
                                          <p:attrName>style.visibility</p:attrName>
                                        </p:attrNameLst>
                                      </p:cBhvr>
                                      <p:to>
                                        <p:strVal val="visible"/>
                                      </p:to>
                                    </p:set>
                                  </p:childTnLst>
                                </p:cTn>
                              </p:par>
                              <p:par>
                                <p:cTn id="359" presetID="2" presetClass="entr" presetSubtype="6" fill="hold" grpId="8" nodeType="withEffect">
                                  <p:stCondLst>
                                    <p:cond delay="0"/>
                                  </p:stCondLst>
                                  <p:childTnLst>
                                    <p:set>
                                      <p:cBhvr>
                                        <p:cTn id="360" dur="1" fill="hold">
                                          <p:stCondLst>
                                            <p:cond delay="0"/>
                                          </p:stCondLst>
                                        </p:cTn>
                                        <p:tgtEl>
                                          <p:spTgt spid="3"/>
                                        </p:tgtEl>
                                        <p:attrNameLst>
                                          <p:attrName>style.visibility</p:attrName>
                                        </p:attrNameLst>
                                      </p:cBhvr>
                                      <p:to>
                                        <p:strVal val="visible"/>
                                      </p:to>
                                    </p:set>
                                    <p:anim calcmode="lin" valueType="num">
                                      <p:cBhvr additive="base">
                                        <p:cTn id="361" dur="500" fill="hold"/>
                                        <p:tgtEl>
                                          <p:spTgt spid="3"/>
                                        </p:tgtEl>
                                        <p:attrNameLst>
                                          <p:attrName>ppt_x</p:attrName>
                                        </p:attrNameLst>
                                      </p:cBhvr>
                                      <p:tavLst>
                                        <p:tav tm="0">
                                          <p:val>
                                            <p:strVal val="1+#ppt_w/2"/>
                                          </p:val>
                                        </p:tav>
                                        <p:tav tm="100000">
                                          <p:val>
                                            <p:strVal val="#ppt_x"/>
                                          </p:val>
                                        </p:tav>
                                      </p:tavLst>
                                    </p:anim>
                                    <p:anim calcmode="lin" valueType="num">
                                      <p:cBhvr additive="base">
                                        <p:cTn id="3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3" fill="hold">
                      <p:stCondLst>
                        <p:cond delay="indefinite"/>
                      </p:stCondLst>
                      <p:childTnLst>
                        <p:par>
                          <p:cTn id="364" fill="hold">
                            <p:stCondLst>
                              <p:cond delay="0"/>
                            </p:stCondLst>
                            <p:childTnLst>
                              <p:par>
                                <p:cTn id="365" presetID="1" presetClass="entr" presetSubtype="0" fill="hold" grpId="0" nodeType="clickEffect">
                                  <p:stCondLst>
                                    <p:cond delay="0"/>
                                  </p:stCondLst>
                                  <p:childTnLst>
                                    <p:set>
                                      <p:cBhvr>
                                        <p:cTn id="366" dur="1" fill="hold">
                                          <p:stCondLst>
                                            <p:cond delay="0"/>
                                          </p:stCondLst>
                                        </p:cTn>
                                        <p:tgtEl>
                                          <p:spTgt spid="53"/>
                                        </p:tgtEl>
                                        <p:attrNameLst>
                                          <p:attrName>style.visibility</p:attrName>
                                        </p:attrNameLst>
                                      </p:cBhvr>
                                      <p:to>
                                        <p:strVal val="visible"/>
                                      </p:to>
                                    </p:set>
                                  </p:childTnLst>
                                </p:cTn>
                              </p:par>
                            </p:childTnLst>
                          </p:cTn>
                        </p:par>
                      </p:childTnLst>
                    </p:cTn>
                  </p:par>
                  <p:par>
                    <p:cTn id="367" fill="hold">
                      <p:stCondLst>
                        <p:cond delay="indefinite"/>
                      </p:stCondLst>
                      <p:childTnLst>
                        <p:par>
                          <p:cTn id="368" fill="hold">
                            <p:stCondLst>
                              <p:cond delay="0"/>
                            </p:stCondLst>
                            <p:childTnLst>
                              <p:par>
                                <p:cTn id="369" presetID="1" presetClass="exit" presetSubtype="0" fill="hold" grpId="1" nodeType="clickEffect">
                                  <p:stCondLst>
                                    <p:cond delay="0"/>
                                  </p:stCondLst>
                                  <p:childTnLst>
                                    <p:set>
                                      <p:cBhvr>
                                        <p:cTn id="370" dur="1" fill="hold">
                                          <p:stCondLst>
                                            <p:cond delay="0"/>
                                          </p:stCondLst>
                                        </p:cTn>
                                        <p:tgtEl>
                                          <p:spTgt spid="53"/>
                                        </p:tgtEl>
                                        <p:attrNameLst>
                                          <p:attrName>style.visibility</p:attrName>
                                        </p:attrNameLst>
                                      </p:cBhvr>
                                      <p:to>
                                        <p:strVal val="hidden"/>
                                      </p:to>
                                    </p:set>
                                  </p:childTnLst>
                                </p:cTn>
                              </p:par>
                            </p:childTnLst>
                          </p:cTn>
                        </p:par>
                      </p:childTnLst>
                    </p:cTn>
                  </p:par>
                  <p:par>
                    <p:cTn id="371" fill="hold">
                      <p:stCondLst>
                        <p:cond delay="indefinite"/>
                      </p:stCondLst>
                      <p:childTnLst>
                        <p:par>
                          <p:cTn id="372" fill="hold">
                            <p:stCondLst>
                              <p:cond delay="0"/>
                            </p:stCondLst>
                            <p:childTnLst>
                              <p:par>
                                <p:cTn id="373" presetID="1" presetClass="exit" presetSubtype="0" fill="hold" grpId="1" nodeType="clickEffect">
                                  <p:stCondLst>
                                    <p:cond delay="0"/>
                                  </p:stCondLst>
                                  <p:childTnLst>
                                    <p:set>
                                      <p:cBhvr>
                                        <p:cTn id="374" dur="1" fill="hold">
                                          <p:stCondLst>
                                            <p:cond delay="0"/>
                                          </p:stCondLst>
                                        </p:cTn>
                                        <p:tgtEl>
                                          <p:spTgt spid="27"/>
                                        </p:tgtEl>
                                        <p:attrNameLst>
                                          <p:attrName>style.visibility</p:attrName>
                                        </p:attrNameLst>
                                      </p:cBhvr>
                                      <p:to>
                                        <p:strVal val="hidden"/>
                                      </p:to>
                                    </p:set>
                                  </p:childTnLst>
                                </p:cTn>
                              </p:par>
                              <p:par>
                                <p:cTn id="375" presetID="1" presetClass="exit" presetSubtype="0" fill="hold" grpId="9" nodeType="withEffect">
                                  <p:stCondLst>
                                    <p:cond delay="0"/>
                                  </p:stCondLst>
                                  <p:childTnLst>
                                    <p:set>
                                      <p:cBhvr>
                                        <p:cTn id="376" dur="1" fill="hold">
                                          <p:stCondLst>
                                            <p:cond delay="0"/>
                                          </p:stCondLst>
                                        </p:cTn>
                                        <p:tgtEl>
                                          <p:spTgt spid="3"/>
                                        </p:tgtEl>
                                        <p:attrNameLst>
                                          <p:attrName>style.visibility</p:attrName>
                                        </p:attrNameLst>
                                      </p:cBhvr>
                                      <p:to>
                                        <p:strVal val="hidden"/>
                                      </p:to>
                                    </p:set>
                                  </p:childTnLst>
                                </p:cTn>
                              </p:par>
                            </p:childTnLst>
                          </p:cTn>
                        </p:par>
                      </p:childTnLst>
                    </p:cTn>
                  </p:par>
                  <p:par>
                    <p:cTn id="377" fill="hold">
                      <p:stCondLst>
                        <p:cond delay="indefinite"/>
                      </p:stCondLst>
                      <p:childTnLst>
                        <p:par>
                          <p:cTn id="378" fill="hold">
                            <p:stCondLst>
                              <p:cond delay="0"/>
                            </p:stCondLst>
                            <p:childTnLst>
                              <p:par>
                                <p:cTn id="379" presetID="1" presetClass="entr" presetSubtype="0" fill="hold" grpId="0" nodeType="clickEffect">
                                  <p:stCondLst>
                                    <p:cond delay="0"/>
                                  </p:stCondLst>
                                  <p:childTnLst>
                                    <p:set>
                                      <p:cBhvr>
                                        <p:cTn id="380" dur="1" fill="hold">
                                          <p:stCondLst>
                                            <p:cond delay="0"/>
                                          </p:stCondLst>
                                        </p:cTn>
                                        <p:tgtEl>
                                          <p:spTgt spid="29"/>
                                        </p:tgtEl>
                                        <p:attrNameLst>
                                          <p:attrName>style.visibility</p:attrName>
                                        </p:attrNameLst>
                                      </p:cBhvr>
                                      <p:to>
                                        <p:strVal val="visible"/>
                                      </p:to>
                                    </p:set>
                                  </p:childTnLst>
                                </p:cTn>
                              </p:par>
                              <p:par>
                                <p:cTn id="381" presetID="2" presetClass="entr" presetSubtype="6" fill="hold" grpId="10" nodeType="withEffect">
                                  <p:stCondLst>
                                    <p:cond delay="0"/>
                                  </p:stCondLst>
                                  <p:childTnLst>
                                    <p:set>
                                      <p:cBhvr>
                                        <p:cTn id="382" dur="1" fill="hold">
                                          <p:stCondLst>
                                            <p:cond delay="0"/>
                                          </p:stCondLst>
                                        </p:cTn>
                                        <p:tgtEl>
                                          <p:spTgt spid="3"/>
                                        </p:tgtEl>
                                        <p:attrNameLst>
                                          <p:attrName>style.visibility</p:attrName>
                                        </p:attrNameLst>
                                      </p:cBhvr>
                                      <p:to>
                                        <p:strVal val="visible"/>
                                      </p:to>
                                    </p:set>
                                    <p:anim calcmode="lin" valueType="num">
                                      <p:cBhvr additive="base">
                                        <p:cTn id="383" dur="500" fill="hold"/>
                                        <p:tgtEl>
                                          <p:spTgt spid="3"/>
                                        </p:tgtEl>
                                        <p:attrNameLst>
                                          <p:attrName>ppt_x</p:attrName>
                                        </p:attrNameLst>
                                      </p:cBhvr>
                                      <p:tavLst>
                                        <p:tav tm="0">
                                          <p:val>
                                            <p:strVal val="1+#ppt_w/2"/>
                                          </p:val>
                                        </p:tav>
                                        <p:tav tm="100000">
                                          <p:val>
                                            <p:strVal val="#ppt_x"/>
                                          </p:val>
                                        </p:tav>
                                      </p:tavLst>
                                    </p:anim>
                                    <p:anim calcmode="lin" valueType="num">
                                      <p:cBhvr additive="base">
                                        <p:cTn id="38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5" fill="hold">
                      <p:stCondLst>
                        <p:cond delay="indefinite"/>
                      </p:stCondLst>
                      <p:childTnLst>
                        <p:par>
                          <p:cTn id="386" fill="hold">
                            <p:stCondLst>
                              <p:cond delay="0"/>
                            </p:stCondLst>
                            <p:childTnLst>
                              <p:par>
                                <p:cTn id="387" presetID="1" presetClass="entr" presetSubtype="0" fill="hold" grpId="0" nodeType="clickEffect">
                                  <p:stCondLst>
                                    <p:cond delay="0"/>
                                  </p:stCondLst>
                                  <p:childTnLst>
                                    <p:set>
                                      <p:cBhvr>
                                        <p:cTn id="388" dur="1" fill="hold">
                                          <p:stCondLst>
                                            <p:cond delay="0"/>
                                          </p:stCondLst>
                                        </p:cTn>
                                        <p:tgtEl>
                                          <p:spTgt spid="54"/>
                                        </p:tgtEl>
                                        <p:attrNameLst>
                                          <p:attrName>style.visibility</p:attrName>
                                        </p:attrNameLst>
                                      </p:cBhvr>
                                      <p:to>
                                        <p:strVal val="visible"/>
                                      </p:to>
                                    </p:set>
                                  </p:childTnLst>
                                </p:cTn>
                              </p:par>
                            </p:childTnLst>
                          </p:cTn>
                        </p:par>
                      </p:childTnLst>
                    </p:cTn>
                  </p:par>
                  <p:par>
                    <p:cTn id="389" fill="hold">
                      <p:stCondLst>
                        <p:cond delay="indefinite"/>
                      </p:stCondLst>
                      <p:childTnLst>
                        <p:par>
                          <p:cTn id="390" fill="hold">
                            <p:stCondLst>
                              <p:cond delay="0"/>
                            </p:stCondLst>
                            <p:childTnLst>
                              <p:par>
                                <p:cTn id="391" presetID="1" presetClass="exit" presetSubtype="0" fill="hold" grpId="1" nodeType="clickEffect">
                                  <p:stCondLst>
                                    <p:cond delay="0"/>
                                  </p:stCondLst>
                                  <p:childTnLst>
                                    <p:set>
                                      <p:cBhvr>
                                        <p:cTn id="392" dur="1" fill="hold">
                                          <p:stCondLst>
                                            <p:cond delay="0"/>
                                          </p:stCondLst>
                                        </p:cTn>
                                        <p:tgtEl>
                                          <p:spTgt spid="54"/>
                                        </p:tgtEl>
                                        <p:attrNameLst>
                                          <p:attrName>style.visibility</p:attrName>
                                        </p:attrNameLst>
                                      </p:cBhvr>
                                      <p:to>
                                        <p:strVal val="hidden"/>
                                      </p:to>
                                    </p:set>
                                  </p:childTnLst>
                                </p:cTn>
                              </p:par>
                            </p:childTnLst>
                          </p:cTn>
                        </p:par>
                      </p:childTnLst>
                    </p:cTn>
                  </p:par>
                  <p:par>
                    <p:cTn id="393" fill="hold">
                      <p:stCondLst>
                        <p:cond delay="indefinite"/>
                      </p:stCondLst>
                      <p:childTnLst>
                        <p:par>
                          <p:cTn id="394" fill="hold">
                            <p:stCondLst>
                              <p:cond delay="0"/>
                            </p:stCondLst>
                            <p:childTnLst>
                              <p:par>
                                <p:cTn id="395" presetID="1" presetClass="exit" presetSubtype="0" fill="hold" grpId="1" nodeType="clickEffect">
                                  <p:stCondLst>
                                    <p:cond delay="0"/>
                                  </p:stCondLst>
                                  <p:childTnLst>
                                    <p:set>
                                      <p:cBhvr>
                                        <p:cTn id="396" dur="1" fill="hold">
                                          <p:stCondLst>
                                            <p:cond delay="0"/>
                                          </p:stCondLst>
                                        </p:cTn>
                                        <p:tgtEl>
                                          <p:spTgt spid="29"/>
                                        </p:tgtEl>
                                        <p:attrNameLst>
                                          <p:attrName>style.visibility</p:attrName>
                                        </p:attrNameLst>
                                      </p:cBhvr>
                                      <p:to>
                                        <p:strVal val="hidden"/>
                                      </p:to>
                                    </p:set>
                                  </p:childTnLst>
                                </p:cTn>
                              </p:par>
                              <p:par>
                                <p:cTn id="397" presetID="1" presetClass="exit" presetSubtype="0" fill="hold" grpId="11" nodeType="withEffect">
                                  <p:stCondLst>
                                    <p:cond delay="0"/>
                                  </p:stCondLst>
                                  <p:childTnLst>
                                    <p:set>
                                      <p:cBhvr>
                                        <p:cTn id="398" dur="1" fill="hold">
                                          <p:stCondLst>
                                            <p:cond delay="0"/>
                                          </p:stCondLst>
                                        </p:cTn>
                                        <p:tgtEl>
                                          <p:spTgt spid="3"/>
                                        </p:tgtEl>
                                        <p:attrNameLst>
                                          <p:attrName>style.visibility</p:attrName>
                                        </p:attrNameLst>
                                      </p:cBhvr>
                                      <p:to>
                                        <p:strVal val="hidden"/>
                                      </p:to>
                                    </p:set>
                                  </p:childTnLst>
                                </p:cTn>
                              </p:par>
                            </p:childTnLst>
                          </p:cTn>
                        </p:par>
                      </p:childTnLst>
                    </p:cTn>
                  </p:par>
                  <p:par>
                    <p:cTn id="399" fill="hold">
                      <p:stCondLst>
                        <p:cond delay="indefinite"/>
                      </p:stCondLst>
                      <p:childTnLst>
                        <p:par>
                          <p:cTn id="400" fill="hold">
                            <p:stCondLst>
                              <p:cond delay="0"/>
                            </p:stCondLst>
                            <p:childTnLst>
                              <p:par>
                                <p:cTn id="401" presetID="1" presetClass="entr" presetSubtype="0" fill="hold" grpId="0" nodeType="clickEffect">
                                  <p:stCondLst>
                                    <p:cond delay="0"/>
                                  </p:stCondLst>
                                  <p:childTnLst>
                                    <p:set>
                                      <p:cBhvr>
                                        <p:cTn id="402" dur="1" fill="hold">
                                          <p:stCondLst>
                                            <p:cond delay="0"/>
                                          </p:stCondLst>
                                        </p:cTn>
                                        <p:tgtEl>
                                          <p:spTgt spid="23"/>
                                        </p:tgtEl>
                                        <p:attrNameLst>
                                          <p:attrName>style.visibility</p:attrName>
                                        </p:attrNameLst>
                                      </p:cBhvr>
                                      <p:to>
                                        <p:strVal val="visible"/>
                                      </p:to>
                                    </p:set>
                                  </p:childTnLst>
                                </p:cTn>
                              </p:par>
                              <p:par>
                                <p:cTn id="403" presetID="2" presetClass="entr" presetSubtype="9" fill="hold" grpId="8" nodeType="withEffect">
                                  <p:stCondLst>
                                    <p:cond delay="0"/>
                                  </p:stCondLst>
                                  <p:childTnLst>
                                    <p:set>
                                      <p:cBhvr>
                                        <p:cTn id="404" dur="1" fill="hold">
                                          <p:stCondLst>
                                            <p:cond delay="0"/>
                                          </p:stCondLst>
                                        </p:cTn>
                                        <p:tgtEl>
                                          <p:spTgt spid="15"/>
                                        </p:tgtEl>
                                        <p:attrNameLst>
                                          <p:attrName>style.visibility</p:attrName>
                                        </p:attrNameLst>
                                      </p:cBhvr>
                                      <p:to>
                                        <p:strVal val="visible"/>
                                      </p:to>
                                    </p:set>
                                    <p:anim calcmode="lin" valueType="num">
                                      <p:cBhvr additive="base">
                                        <p:cTn id="405" dur="500" fill="hold"/>
                                        <p:tgtEl>
                                          <p:spTgt spid="15"/>
                                        </p:tgtEl>
                                        <p:attrNameLst>
                                          <p:attrName>ppt_x</p:attrName>
                                        </p:attrNameLst>
                                      </p:cBhvr>
                                      <p:tavLst>
                                        <p:tav tm="0">
                                          <p:val>
                                            <p:strVal val="0-#ppt_w/2"/>
                                          </p:val>
                                        </p:tav>
                                        <p:tav tm="100000">
                                          <p:val>
                                            <p:strVal val="#ppt_x"/>
                                          </p:val>
                                        </p:tav>
                                      </p:tavLst>
                                    </p:anim>
                                    <p:anim calcmode="lin" valueType="num">
                                      <p:cBhvr additive="base">
                                        <p:cTn id="40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07" fill="hold">
                      <p:stCondLst>
                        <p:cond delay="indefinite"/>
                      </p:stCondLst>
                      <p:childTnLst>
                        <p:par>
                          <p:cTn id="408" fill="hold">
                            <p:stCondLst>
                              <p:cond delay="0"/>
                            </p:stCondLst>
                            <p:childTnLst>
                              <p:par>
                                <p:cTn id="409" presetID="1" presetClass="entr" presetSubtype="0" fill="hold" grpId="0" nodeType="clickEffect">
                                  <p:stCondLst>
                                    <p:cond delay="0"/>
                                  </p:stCondLst>
                                  <p:childTnLst>
                                    <p:set>
                                      <p:cBhvr>
                                        <p:cTn id="410" dur="1" fill="hold">
                                          <p:stCondLst>
                                            <p:cond delay="0"/>
                                          </p:stCondLst>
                                        </p:cTn>
                                        <p:tgtEl>
                                          <p:spTgt spid="55"/>
                                        </p:tgtEl>
                                        <p:attrNameLst>
                                          <p:attrName>style.visibility</p:attrName>
                                        </p:attrNameLst>
                                      </p:cBhvr>
                                      <p:to>
                                        <p:strVal val="visible"/>
                                      </p:to>
                                    </p:set>
                                  </p:childTnLst>
                                </p:cTn>
                              </p:par>
                            </p:childTnLst>
                          </p:cTn>
                        </p:par>
                      </p:childTnLst>
                    </p:cTn>
                  </p:par>
                  <p:par>
                    <p:cTn id="411" fill="hold">
                      <p:stCondLst>
                        <p:cond delay="indefinite"/>
                      </p:stCondLst>
                      <p:childTnLst>
                        <p:par>
                          <p:cTn id="412" fill="hold">
                            <p:stCondLst>
                              <p:cond delay="0"/>
                            </p:stCondLst>
                            <p:childTnLst>
                              <p:par>
                                <p:cTn id="413" presetID="1" presetClass="exit" presetSubtype="0" fill="hold" grpId="1" nodeType="clickEffect">
                                  <p:stCondLst>
                                    <p:cond delay="0"/>
                                  </p:stCondLst>
                                  <p:childTnLst>
                                    <p:set>
                                      <p:cBhvr>
                                        <p:cTn id="414" dur="1" fill="hold">
                                          <p:stCondLst>
                                            <p:cond delay="0"/>
                                          </p:stCondLst>
                                        </p:cTn>
                                        <p:tgtEl>
                                          <p:spTgt spid="55"/>
                                        </p:tgtEl>
                                        <p:attrNameLst>
                                          <p:attrName>style.visibility</p:attrName>
                                        </p:attrNameLst>
                                      </p:cBhvr>
                                      <p:to>
                                        <p:strVal val="hidden"/>
                                      </p:to>
                                    </p:set>
                                  </p:childTnLst>
                                </p:cTn>
                              </p:par>
                            </p:childTnLst>
                          </p:cTn>
                        </p:par>
                      </p:childTnLst>
                    </p:cTn>
                  </p:par>
                  <p:par>
                    <p:cTn id="415" fill="hold">
                      <p:stCondLst>
                        <p:cond delay="indefinite"/>
                      </p:stCondLst>
                      <p:childTnLst>
                        <p:par>
                          <p:cTn id="416" fill="hold">
                            <p:stCondLst>
                              <p:cond delay="0"/>
                            </p:stCondLst>
                            <p:childTnLst>
                              <p:par>
                                <p:cTn id="417" presetID="1" presetClass="exit" presetSubtype="0" fill="hold" grpId="1" nodeType="clickEffect">
                                  <p:stCondLst>
                                    <p:cond delay="0"/>
                                  </p:stCondLst>
                                  <p:childTnLst>
                                    <p:set>
                                      <p:cBhvr>
                                        <p:cTn id="418" dur="1" fill="hold">
                                          <p:stCondLst>
                                            <p:cond delay="0"/>
                                          </p:stCondLst>
                                        </p:cTn>
                                        <p:tgtEl>
                                          <p:spTgt spid="23"/>
                                        </p:tgtEl>
                                        <p:attrNameLst>
                                          <p:attrName>style.visibility</p:attrName>
                                        </p:attrNameLst>
                                      </p:cBhvr>
                                      <p:to>
                                        <p:strVal val="hidden"/>
                                      </p:to>
                                    </p:set>
                                  </p:childTnLst>
                                </p:cTn>
                              </p:par>
                              <p:par>
                                <p:cTn id="419" presetID="1" presetClass="exit" presetSubtype="0" fill="hold" grpId="9" nodeType="withEffect">
                                  <p:stCondLst>
                                    <p:cond delay="0"/>
                                  </p:stCondLst>
                                  <p:childTnLst>
                                    <p:set>
                                      <p:cBhvr>
                                        <p:cTn id="4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3" grpId="7" animBg="1"/>
      <p:bldP spid="3" grpId="8" animBg="1"/>
      <p:bldP spid="3" grpId="9" animBg="1"/>
      <p:bldP spid="3" grpId="10" animBg="1"/>
      <p:bldP spid="3" grpId="11" animBg="1"/>
      <p:bldP spid="13" grpId="0" animBg="1"/>
      <p:bldP spid="13" grpId="1" animBg="1"/>
      <p:bldP spid="13" grpId="2" animBg="1"/>
      <p:bldP spid="13" grpId="3" animBg="1"/>
      <p:bldP spid="13" grpId="4" animBg="1"/>
      <p:bldP spid="13" grpId="5" animBg="1"/>
      <p:bldP spid="13" grpId="6" animBg="1"/>
      <p:bldP spid="13" grpId="7" animBg="1"/>
      <p:bldP spid="14" grpId="0" animBg="1"/>
      <p:bldP spid="14" grpId="1" animBg="1"/>
      <p:bldP spid="14" grpId="2" animBg="1"/>
      <p:bldP spid="14" grpId="3" animBg="1"/>
      <p:bldP spid="14" grpId="4" animBg="1"/>
      <p:bldP spid="14" grpId="5" animBg="1"/>
      <p:bldP spid="14" grpId="6" animBg="1"/>
      <p:bldP spid="14" grpId="7"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P spid="6" grpId="0"/>
      <p:bldP spid="6"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5" grpId="0"/>
      <p:bldP spid="35" grpId="1"/>
      <p:bldP spid="36" grpId="0"/>
      <p:bldP spid="36" grpId="1"/>
      <p:bldP spid="37" grpId="0"/>
      <p:bldP spid="37" grpId="1"/>
      <p:bldP spid="38" grpId="0"/>
      <p:bldP spid="38"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76860" cy="647577"/>
          </a:xfrm>
        </p:spPr>
        <p:txBody>
          <a:bodyPr>
            <a:normAutofit/>
          </a:bodyPr>
          <a:lstStyle/>
          <a:p>
            <a:r>
              <a:rPr lang="en-GB" sz="2800" b="1" dirty="0">
                <a:solidFill>
                  <a:schemeClr val="bg1"/>
                </a:solidFill>
              </a:rPr>
              <a:t>Deux </a:t>
            </a:r>
            <a:r>
              <a:rPr lang="en-GB" sz="2800" b="1" dirty="0" err="1">
                <a:solidFill>
                  <a:schemeClr val="bg1"/>
                </a:solidFill>
              </a:rPr>
              <a:t>groupes</a:t>
            </a:r>
            <a:endParaRPr lang="en-GB" sz="2800" b="1" dirty="0">
              <a:solidFill>
                <a:schemeClr val="bg1"/>
              </a:solidFill>
            </a:endParaRPr>
          </a:p>
        </p:txBody>
      </p:sp>
      <p:sp>
        <p:nvSpPr>
          <p:cNvPr id="5" name="TextBox 4">
            <a:extLst>
              <a:ext uri="{FF2B5EF4-FFF2-40B4-BE49-F238E27FC236}">
                <a16:creationId xmlns:a16="http://schemas.microsoft.com/office/drawing/2014/main" id="{C857C9DE-E35B-4243-8070-7316DD75F6C3}"/>
              </a:ext>
            </a:extLst>
          </p:cNvPr>
          <p:cNvSpPr txBox="1"/>
          <p:nvPr/>
        </p:nvSpPr>
        <p:spPr>
          <a:xfrm>
            <a:off x="112295" y="1232344"/>
            <a:ext cx="117976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parle de ses groupes préférés. Daft Punk est un groupe de deux hommes. Star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Feminine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Band est un groupe de sept filles. Écoute. De qui parle-t-on ?</a:t>
            </a:r>
          </a:p>
        </p:txBody>
      </p:sp>
      <p:graphicFrame>
        <p:nvGraphicFramePr>
          <p:cNvPr id="9" name="Table 9">
            <a:extLst>
              <a:ext uri="{FF2B5EF4-FFF2-40B4-BE49-F238E27FC236}">
                <a16:creationId xmlns:a16="http://schemas.microsoft.com/office/drawing/2014/main" id="{989F2FD3-0B8B-4AE2-A707-78B4E51AA45B}"/>
              </a:ext>
            </a:extLst>
          </p:cNvPr>
          <p:cNvGraphicFramePr>
            <a:graphicFrameLocks noGrp="1"/>
          </p:cNvGraphicFramePr>
          <p:nvPr>
            <p:extLst>
              <p:ext uri="{D42A27DB-BD31-4B8C-83A1-F6EECF244321}">
                <p14:modId xmlns:p14="http://schemas.microsoft.com/office/powerpoint/2010/main" val="1308891686"/>
              </p:ext>
            </p:extLst>
          </p:nvPr>
        </p:nvGraphicFramePr>
        <p:xfrm>
          <a:off x="3206739" y="2131693"/>
          <a:ext cx="7735238" cy="4118317"/>
        </p:xfrm>
        <a:graphic>
          <a:graphicData uri="http://schemas.openxmlformats.org/drawingml/2006/table">
            <a:tbl>
              <a:tblPr firstRow="1" bandRow="1">
                <a:tableStyleId>{BC89EF96-8CEA-46FF-86C4-4CE0E7609802}</a:tableStyleId>
              </a:tblPr>
              <a:tblGrid>
                <a:gridCol w="533055">
                  <a:extLst>
                    <a:ext uri="{9D8B030D-6E8A-4147-A177-3AD203B41FA5}">
                      <a16:colId xmlns:a16="http://schemas.microsoft.com/office/drawing/2014/main" val="719294628"/>
                    </a:ext>
                  </a:extLst>
                </a:gridCol>
                <a:gridCol w="2239766">
                  <a:extLst>
                    <a:ext uri="{9D8B030D-6E8A-4147-A177-3AD203B41FA5}">
                      <a16:colId xmlns:a16="http://schemas.microsoft.com/office/drawing/2014/main" val="1663492048"/>
                    </a:ext>
                  </a:extLst>
                </a:gridCol>
                <a:gridCol w="2239766">
                  <a:extLst>
                    <a:ext uri="{9D8B030D-6E8A-4147-A177-3AD203B41FA5}">
                      <a16:colId xmlns:a16="http://schemas.microsoft.com/office/drawing/2014/main" val="1588107067"/>
                    </a:ext>
                  </a:extLst>
                </a:gridCol>
                <a:gridCol w="2239766">
                  <a:extLst>
                    <a:ext uri="{9D8B030D-6E8A-4147-A177-3AD203B41FA5}">
                      <a16:colId xmlns:a16="http://schemas.microsoft.com/office/drawing/2014/main" val="1676070935"/>
                    </a:ext>
                  </a:extLst>
                </a:gridCol>
                <a:gridCol w="482885">
                  <a:extLst>
                    <a:ext uri="{9D8B030D-6E8A-4147-A177-3AD203B41FA5}">
                      <a16:colId xmlns:a16="http://schemas.microsoft.com/office/drawing/2014/main" val="2431072784"/>
                    </a:ext>
                  </a:extLst>
                </a:gridCol>
              </a:tblGrid>
              <a:tr h="745837">
                <a:tc>
                  <a:txBody>
                    <a:bodyPr/>
                    <a:lstStyle/>
                    <a:p>
                      <a:pPr algn="ctr"/>
                      <a:r>
                        <a:rPr lang="fr-FR" sz="2000" dirty="0">
                          <a:solidFill>
                            <a:srgbClr val="002060"/>
                          </a:solidFill>
                        </a:rPr>
                        <a:t>Q</a:t>
                      </a:r>
                    </a:p>
                  </a:txBody>
                  <a:tcPr/>
                </a:tc>
                <a:tc>
                  <a:txBody>
                    <a:bodyPr/>
                    <a:lstStyle/>
                    <a:p>
                      <a:pPr algn="ctr"/>
                      <a:r>
                        <a:rPr lang="fr-FR" sz="2000" dirty="0">
                          <a:solidFill>
                            <a:srgbClr val="002060"/>
                          </a:solidFill>
                        </a:rPr>
                        <a:t>Daft Punk</a:t>
                      </a:r>
                    </a:p>
                  </a:txBody>
                  <a:tcPr/>
                </a:tc>
                <a:tc>
                  <a:txBody>
                    <a:bodyPr/>
                    <a:lstStyle/>
                    <a:p>
                      <a:pPr algn="ctr"/>
                      <a:r>
                        <a:rPr lang="fr-FR" sz="2000" dirty="0" err="1">
                          <a:solidFill>
                            <a:srgbClr val="002060"/>
                          </a:solidFill>
                        </a:rPr>
                        <a:t>Could</a:t>
                      </a:r>
                      <a:r>
                        <a:rPr lang="fr-FR" sz="2000" dirty="0">
                          <a:solidFill>
                            <a:srgbClr val="002060"/>
                          </a:solidFill>
                        </a:rPr>
                        <a:t> </a:t>
                      </a:r>
                      <a:r>
                        <a:rPr lang="fr-FR" sz="2000" dirty="0" err="1">
                          <a:solidFill>
                            <a:srgbClr val="002060"/>
                          </a:solidFill>
                        </a:rPr>
                        <a:t>be</a:t>
                      </a:r>
                      <a:r>
                        <a:rPr lang="fr-FR" sz="2000" dirty="0">
                          <a:solidFill>
                            <a:srgbClr val="002060"/>
                          </a:solidFill>
                        </a:rPr>
                        <a:t> </a:t>
                      </a:r>
                      <a:r>
                        <a:rPr lang="fr-FR" sz="2000" dirty="0" err="1">
                          <a:solidFill>
                            <a:srgbClr val="002060"/>
                          </a:solidFill>
                        </a:rPr>
                        <a:t>either</a:t>
                      </a:r>
                      <a:endParaRPr lang="fr-FR" sz="2000" dirty="0">
                        <a:solidFill>
                          <a:srgbClr val="002060"/>
                        </a:solidFill>
                      </a:endParaRPr>
                    </a:p>
                  </a:txBody>
                  <a:tcPr/>
                </a:tc>
                <a:tc>
                  <a:txBody>
                    <a:bodyPr/>
                    <a:lstStyle/>
                    <a:p>
                      <a:pPr algn="ctr"/>
                      <a:r>
                        <a:rPr lang="fr-FR" sz="2000" dirty="0">
                          <a:solidFill>
                            <a:srgbClr val="002060"/>
                          </a:solidFill>
                        </a:rPr>
                        <a:t>Star </a:t>
                      </a:r>
                      <a:r>
                        <a:rPr lang="fr-FR" sz="2000" dirty="0" err="1">
                          <a:solidFill>
                            <a:srgbClr val="002060"/>
                          </a:solidFill>
                        </a:rPr>
                        <a:t>Feminine</a:t>
                      </a:r>
                      <a:r>
                        <a:rPr lang="fr-FR" sz="2000" dirty="0">
                          <a:solidFill>
                            <a:srgbClr val="002060"/>
                          </a:solidFill>
                        </a:rPr>
                        <a:t> Band</a:t>
                      </a:r>
                    </a:p>
                  </a:txBody>
                  <a:tcPr/>
                </a:tc>
                <a:tc>
                  <a:txBody>
                    <a:bodyPr/>
                    <a:lstStyle/>
                    <a:p>
                      <a:pPr algn="ctr"/>
                      <a:r>
                        <a:rPr lang="en-GB" sz="2000" dirty="0">
                          <a:solidFill>
                            <a:srgbClr val="002060"/>
                          </a:solidFill>
                        </a:rPr>
                        <a:t>A</a:t>
                      </a:r>
                      <a:endParaRPr lang="fr-FR" sz="2000" dirty="0">
                        <a:solidFill>
                          <a:srgbClr val="002060"/>
                        </a:solidFill>
                      </a:endParaRPr>
                    </a:p>
                  </a:txBody>
                  <a:tcPr/>
                </a:tc>
                <a:extLst>
                  <a:ext uri="{0D108BD9-81ED-4DB2-BD59-A6C34878D82A}">
                    <a16:rowId xmlns:a16="http://schemas.microsoft.com/office/drawing/2014/main" val="1488516305"/>
                  </a:ext>
                </a:extLst>
              </a:tr>
              <a:tr h="421560">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1100029092"/>
                  </a:ext>
                </a:extLst>
              </a:tr>
              <a:tr h="421560">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3729208668"/>
                  </a:ext>
                </a:extLst>
              </a:tr>
              <a:tr h="421560">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1301363455"/>
                  </a:ext>
                </a:extLst>
              </a:tr>
              <a:tr h="421560">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271935470"/>
                  </a:ext>
                </a:extLst>
              </a:tr>
              <a:tr h="421560">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1719461100"/>
                  </a:ext>
                </a:extLst>
              </a:tr>
              <a:tr h="421560">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3384630811"/>
                  </a:ext>
                </a:extLst>
              </a:tr>
              <a:tr h="421560">
                <a:tc>
                  <a:txBody>
                    <a:bodyPr/>
                    <a:lstStyle/>
                    <a:p>
                      <a:pPr algn="ct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3815051974"/>
                  </a:ext>
                </a:extLst>
              </a:tr>
              <a:tr h="421560">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538970296"/>
                  </a:ext>
                </a:extLst>
              </a:tr>
            </a:tbl>
          </a:graphicData>
        </a:graphic>
      </p:graphicFrame>
      <p:pic>
        <p:nvPicPr>
          <p:cNvPr id="10" name="Picture 9" descr="green checkmark">
            <a:extLst>
              <a:ext uri="{FF2B5EF4-FFF2-40B4-BE49-F238E27FC236}">
                <a16:creationId xmlns:a16="http://schemas.microsoft.com/office/drawing/2014/main" id="{9C0E52F4-BD09-4444-B97F-56542A8A9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146" y="2970297"/>
            <a:ext cx="282522" cy="294294"/>
          </a:xfrm>
          <a:prstGeom prst="rect">
            <a:avLst/>
          </a:prstGeom>
        </p:spPr>
      </p:pic>
      <p:pic>
        <p:nvPicPr>
          <p:cNvPr id="11" name="Picture 10" descr="green checkmark">
            <a:extLst>
              <a:ext uri="{FF2B5EF4-FFF2-40B4-BE49-F238E27FC236}">
                <a16:creationId xmlns:a16="http://schemas.microsoft.com/office/drawing/2014/main" id="{F00542F9-98A5-4041-8B10-724D5AD33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006" y="3392841"/>
            <a:ext cx="282522" cy="294294"/>
          </a:xfrm>
          <a:prstGeom prst="rect">
            <a:avLst/>
          </a:prstGeom>
        </p:spPr>
      </p:pic>
      <p:pic>
        <p:nvPicPr>
          <p:cNvPr id="12" name="Picture 11" descr="green checkmark">
            <a:extLst>
              <a:ext uri="{FF2B5EF4-FFF2-40B4-BE49-F238E27FC236}">
                <a16:creationId xmlns:a16="http://schemas.microsoft.com/office/drawing/2014/main" id="{395FF179-7E0D-4EDF-92E0-D62AC3701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146" y="3815385"/>
            <a:ext cx="282522" cy="294294"/>
          </a:xfrm>
          <a:prstGeom prst="rect">
            <a:avLst/>
          </a:prstGeom>
        </p:spPr>
      </p:pic>
      <p:pic>
        <p:nvPicPr>
          <p:cNvPr id="13" name="Picture 12" descr="green checkmark">
            <a:extLst>
              <a:ext uri="{FF2B5EF4-FFF2-40B4-BE49-F238E27FC236}">
                <a16:creationId xmlns:a16="http://schemas.microsoft.com/office/drawing/2014/main" id="{9A370353-66A5-4517-BE1C-F679532D0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006" y="4250389"/>
            <a:ext cx="282522" cy="294294"/>
          </a:xfrm>
          <a:prstGeom prst="rect">
            <a:avLst/>
          </a:prstGeom>
        </p:spPr>
      </p:pic>
      <p:pic>
        <p:nvPicPr>
          <p:cNvPr id="14" name="Picture 13" descr="green checkmark">
            <a:extLst>
              <a:ext uri="{FF2B5EF4-FFF2-40B4-BE49-F238E27FC236}">
                <a16:creationId xmlns:a16="http://schemas.microsoft.com/office/drawing/2014/main" id="{8FB9E19C-926C-4083-96B0-667E06CE2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006" y="4609620"/>
            <a:ext cx="282522" cy="294294"/>
          </a:xfrm>
          <a:prstGeom prst="rect">
            <a:avLst/>
          </a:prstGeom>
        </p:spPr>
      </p:pic>
      <p:pic>
        <p:nvPicPr>
          <p:cNvPr id="15" name="Picture 14" descr="green checkmark">
            <a:extLst>
              <a:ext uri="{FF2B5EF4-FFF2-40B4-BE49-F238E27FC236}">
                <a16:creationId xmlns:a16="http://schemas.microsoft.com/office/drawing/2014/main" id="{883B73B8-ABEF-4117-B838-7449FB172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575" y="5066547"/>
            <a:ext cx="282522" cy="294294"/>
          </a:xfrm>
          <a:prstGeom prst="rect">
            <a:avLst/>
          </a:prstGeom>
        </p:spPr>
      </p:pic>
      <p:pic>
        <p:nvPicPr>
          <p:cNvPr id="16" name="Picture 15" descr="green checkmark">
            <a:extLst>
              <a:ext uri="{FF2B5EF4-FFF2-40B4-BE49-F238E27FC236}">
                <a16:creationId xmlns:a16="http://schemas.microsoft.com/office/drawing/2014/main" id="{55CFCED7-6F05-4F50-9838-8B7445B5D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146" y="5477476"/>
            <a:ext cx="282522" cy="294294"/>
          </a:xfrm>
          <a:prstGeom prst="rect">
            <a:avLst/>
          </a:prstGeom>
        </p:spPr>
      </p:pic>
      <p:pic>
        <p:nvPicPr>
          <p:cNvPr id="17" name="Picture 16" descr="green checkmark">
            <a:extLst>
              <a:ext uri="{FF2B5EF4-FFF2-40B4-BE49-F238E27FC236}">
                <a16:creationId xmlns:a16="http://schemas.microsoft.com/office/drawing/2014/main" id="{91497F25-C849-4216-A2CD-3F7C6FD53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575" y="5897548"/>
            <a:ext cx="282522" cy="294294"/>
          </a:xfrm>
          <a:prstGeom prst="rect">
            <a:avLst/>
          </a:prstGeom>
        </p:spPr>
      </p:pic>
      <p:pic>
        <p:nvPicPr>
          <p:cNvPr id="18" name="Picture 17">
            <a:extLst>
              <a:ext uri="{FF2B5EF4-FFF2-40B4-BE49-F238E27FC236}">
                <a16:creationId xmlns:a16="http://schemas.microsoft.com/office/drawing/2014/main" id="{CC58E4FC-A254-4EE2-B749-564DA216B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60" y="2272031"/>
            <a:ext cx="2254001" cy="3381002"/>
          </a:xfrm>
          <a:prstGeom prst="rect">
            <a:avLst/>
          </a:prstGeom>
        </p:spPr>
      </p:pic>
      <p:sp>
        <p:nvSpPr>
          <p:cNvPr id="19" name="Action Button: Custom 16">
            <a:hlinkClick r:id="" action="ppaction://noaction" highlightClick="1">
              <a:snd r:embed="rId5" name="1q.wav"/>
            </a:hlinkClick>
            <a:extLst>
              <a:ext uri="{FF2B5EF4-FFF2-40B4-BE49-F238E27FC236}">
                <a16:creationId xmlns:a16="http://schemas.microsoft.com/office/drawing/2014/main" id="{4EBA1DF9-F8D2-418F-B012-87479FDDEB15}"/>
              </a:ext>
            </a:extLst>
          </p:cNvPr>
          <p:cNvSpPr/>
          <p:nvPr/>
        </p:nvSpPr>
        <p:spPr>
          <a:xfrm>
            <a:off x="3276860" y="286859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6" name="2b intelligentes.wav"/>
            </a:hlinkClick>
            <a:extLst>
              <a:ext uri="{FF2B5EF4-FFF2-40B4-BE49-F238E27FC236}">
                <a16:creationId xmlns:a16="http://schemas.microsoft.com/office/drawing/2014/main" id="{8C97CD6F-2DED-4AFC-8458-4E7CB01326B8}"/>
              </a:ext>
            </a:extLst>
          </p:cNvPr>
          <p:cNvSpPr/>
          <p:nvPr/>
        </p:nvSpPr>
        <p:spPr>
          <a:xfrm>
            <a:off x="3276860" y="32939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7" name="3b locaux.wav"/>
            </a:hlinkClick>
            <a:extLst>
              <a:ext uri="{FF2B5EF4-FFF2-40B4-BE49-F238E27FC236}">
                <a16:creationId xmlns:a16="http://schemas.microsoft.com/office/drawing/2014/main" id="{01F49EB3-E7D6-4D52-9E2A-DB58BF183F49}"/>
              </a:ext>
            </a:extLst>
          </p:cNvPr>
          <p:cNvSpPr/>
          <p:nvPr/>
        </p:nvSpPr>
        <p:spPr>
          <a:xfrm>
            <a:off x="3276860" y="371934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8" name="4b internationales.wav"/>
            </a:hlinkClick>
            <a:extLst>
              <a:ext uri="{FF2B5EF4-FFF2-40B4-BE49-F238E27FC236}">
                <a16:creationId xmlns:a16="http://schemas.microsoft.com/office/drawing/2014/main" id="{785FA151-7C01-44FE-969F-CD09EFB224E1}"/>
              </a:ext>
            </a:extLst>
          </p:cNvPr>
          <p:cNvSpPr/>
          <p:nvPr/>
        </p:nvSpPr>
        <p:spPr>
          <a:xfrm>
            <a:off x="3276860" y="414472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9" name="5-q.wav"/>
            </a:hlinkClick>
            <a:extLst>
              <a:ext uri="{FF2B5EF4-FFF2-40B4-BE49-F238E27FC236}">
                <a16:creationId xmlns:a16="http://schemas.microsoft.com/office/drawing/2014/main" id="{A563DE17-AE7A-4FA5-9E18-96DE38D97238}"/>
              </a:ext>
            </a:extLst>
          </p:cNvPr>
          <p:cNvSpPr/>
          <p:nvPr/>
        </p:nvSpPr>
        <p:spPr>
          <a:xfrm>
            <a:off x="3276860" y="457010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16">
            <a:hlinkClick r:id="" action="ppaction://noaction" highlightClick="1">
              <a:snd r:embed="rId10" name="6 tristes.wav"/>
            </a:hlinkClick>
            <a:extLst>
              <a:ext uri="{FF2B5EF4-FFF2-40B4-BE49-F238E27FC236}">
                <a16:creationId xmlns:a16="http://schemas.microsoft.com/office/drawing/2014/main" id="{0C5DA7ED-901A-461D-97C0-54AFBC1C1C0C}"/>
              </a:ext>
            </a:extLst>
          </p:cNvPr>
          <p:cNvSpPr/>
          <p:nvPr/>
        </p:nvSpPr>
        <p:spPr>
          <a:xfrm>
            <a:off x="3276860" y="499548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Action Button: Custom 16">
            <a:hlinkClick r:id="" action="ppaction://noaction" highlightClick="1">
              <a:snd r:embed="rId11" name="7b ouverts.wav"/>
            </a:hlinkClick>
            <a:extLst>
              <a:ext uri="{FF2B5EF4-FFF2-40B4-BE49-F238E27FC236}">
                <a16:creationId xmlns:a16="http://schemas.microsoft.com/office/drawing/2014/main" id="{D9F409B1-BDEC-43D4-A8E0-C9C4524C1237}"/>
              </a:ext>
            </a:extLst>
          </p:cNvPr>
          <p:cNvSpPr/>
          <p:nvPr/>
        </p:nvSpPr>
        <p:spPr>
          <a:xfrm>
            <a:off x="3276860" y="54208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Action Button: Custom 16">
            <a:hlinkClick r:id="" action="ppaction://noaction" highlightClick="1">
              <a:snd r:embed="rId12" name="8b modernes.wav"/>
            </a:hlinkClick>
            <a:extLst>
              <a:ext uri="{FF2B5EF4-FFF2-40B4-BE49-F238E27FC236}">
                <a16:creationId xmlns:a16="http://schemas.microsoft.com/office/drawing/2014/main" id="{CA8CABE4-9BBF-4450-AB8E-B2C4EDE496E4}"/>
              </a:ext>
            </a:extLst>
          </p:cNvPr>
          <p:cNvSpPr/>
          <p:nvPr/>
        </p:nvSpPr>
        <p:spPr>
          <a:xfrm>
            <a:off x="3276860" y="584624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Rounded Rectangle 46">
            <a:extLst>
              <a:ext uri="{FF2B5EF4-FFF2-40B4-BE49-F238E27FC236}">
                <a16:creationId xmlns:a16="http://schemas.microsoft.com/office/drawing/2014/main" id="{8CAA1CF5-6EF6-4894-8D6B-BD6A738D4E21}"/>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ED5A17E4-4D95-4F0C-AD56-D1349C541981}"/>
              </a:ext>
            </a:extLst>
          </p:cNvPr>
          <p:cNvSpPr/>
          <p:nvPr/>
        </p:nvSpPr>
        <p:spPr>
          <a:xfrm>
            <a:off x="159118" y="4234880"/>
            <a:ext cx="2912856" cy="1778335"/>
          </a:xfrm>
          <a:prstGeom prst="wedgeRoundRectCallout">
            <a:avLst>
              <a:gd name="adj1" fmla="val 17859"/>
              <a:gd name="adj2" fmla="val 67822"/>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Daft Punk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usually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helmets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public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because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didn’t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want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their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faces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seen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a:extLst>
              <a:ext uri="{FF2B5EF4-FFF2-40B4-BE49-F238E27FC236}">
                <a16:creationId xmlns:a16="http://schemas.microsoft.com/office/drawing/2014/main" id="{21A72811-AE0F-45E9-9EEB-F29A4A2E9D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98839" y="4835017"/>
            <a:ext cx="1561929" cy="1561929"/>
          </a:xfrm>
          <a:prstGeom prst="rect">
            <a:avLst/>
          </a:prstGeom>
        </p:spPr>
      </p:pic>
      <p:pic>
        <p:nvPicPr>
          <p:cNvPr id="28" name="Picture 27">
            <a:extLst>
              <a:ext uri="{FF2B5EF4-FFF2-40B4-BE49-F238E27FC236}">
                <a16:creationId xmlns:a16="http://schemas.microsoft.com/office/drawing/2014/main" id="{930DA767-5985-4375-8F97-3D0569621C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23602">
            <a:off x="11524114" y="5635771"/>
            <a:ext cx="401624" cy="754889"/>
          </a:xfrm>
          <a:prstGeom prst="rect">
            <a:avLst/>
          </a:prstGeom>
        </p:spPr>
      </p:pic>
      <p:sp>
        <p:nvSpPr>
          <p:cNvPr id="37" name="Action Button: Custom 16">
            <a:hlinkClick r:id="" action="ppaction://noaction" highlightClick="1">
              <a:snd r:embed="rId15" name="1a.wav"/>
            </a:hlinkClick>
            <a:extLst>
              <a:ext uri="{FF2B5EF4-FFF2-40B4-BE49-F238E27FC236}">
                <a16:creationId xmlns:a16="http://schemas.microsoft.com/office/drawing/2014/main" id="{8FA567C6-1729-4A4B-868D-7934A9A2B6E5}"/>
              </a:ext>
            </a:extLst>
          </p:cNvPr>
          <p:cNvSpPr/>
          <p:nvPr/>
        </p:nvSpPr>
        <p:spPr>
          <a:xfrm>
            <a:off x="10498839" y="288200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6" name="2a intelligentes.wav"/>
            </a:hlinkClick>
            <a:extLst>
              <a:ext uri="{FF2B5EF4-FFF2-40B4-BE49-F238E27FC236}">
                <a16:creationId xmlns:a16="http://schemas.microsoft.com/office/drawing/2014/main" id="{8B0F11A6-3374-4BD0-A132-D05E6629C004}"/>
              </a:ext>
            </a:extLst>
          </p:cNvPr>
          <p:cNvSpPr/>
          <p:nvPr/>
        </p:nvSpPr>
        <p:spPr>
          <a:xfrm>
            <a:off x="10498839" y="33045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7" name="3a locaux.wav"/>
            </a:hlinkClick>
            <a:extLst>
              <a:ext uri="{FF2B5EF4-FFF2-40B4-BE49-F238E27FC236}">
                <a16:creationId xmlns:a16="http://schemas.microsoft.com/office/drawing/2014/main" id="{3E2EFBC3-134A-4675-AD2D-D3E7B4AFF187}"/>
              </a:ext>
            </a:extLst>
          </p:cNvPr>
          <p:cNvSpPr/>
          <p:nvPr/>
        </p:nvSpPr>
        <p:spPr>
          <a:xfrm>
            <a:off x="10498839" y="372708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18" name="4a internationales.wav"/>
            </a:hlinkClick>
            <a:extLst>
              <a:ext uri="{FF2B5EF4-FFF2-40B4-BE49-F238E27FC236}">
                <a16:creationId xmlns:a16="http://schemas.microsoft.com/office/drawing/2014/main" id="{C4A79A98-0836-490D-8F95-BD1219B4155B}"/>
              </a:ext>
            </a:extLst>
          </p:cNvPr>
          <p:cNvSpPr/>
          <p:nvPr/>
        </p:nvSpPr>
        <p:spPr>
          <a:xfrm>
            <a:off x="10498839" y="414963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9" name="5-a2.wav"/>
            </a:hlinkClick>
            <a:extLst>
              <a:ext uri="{FF2B5EF4-FFF2-40B4-BE49-F238E27FC236}">
                <a16:creationId xmlns:a16="http://schemas.microsoft.com/office/drawing/2014/main" id="{D9499AF5-D33B-4924-BD2B-1AAA9371D788}"/>
              </a:ext>
            </a:extLst>
          </p:cNvPr>
          <p:cNvSpPr/>
          <p:nvPr/>
        </p:nvSpPr>
        <p:spPr>
          <a:xfrm>
            <a:off x="10498839" y="45721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20" name="6a tristes.wav"/>
            </a:hlinkClick>
            <a:extLst>
              <a:ext uri="{FF2B5EF4-FFF2-40B4-BE49-F238E27FC236}">
                <a16:creationId xmlns:a16="http://schemas.microsoft.com/office/drawing/2014/main" id="{A6A81B5E-D093-46B8-8638-E3734FB13351}"/>
              </a:ext>
            </a:extLst>
          </p:cNvPr>
          <p:cNvSpPr/>
          <p:nvPr/>
        </p:nvSpPr>
        <p:spPr>
          <a:xfrm>
            <a:off x="10498839" y="499472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21" name="7a ouverts.wav"/>
            </a:hlinkClick>
            <a:extLst>
              <a:ext uri="{FF2B5EF4-FFF2-40B4-BE49-F238E27FC236}">
                <a16:creationId xmlns:a16="http://schemas.microsoft.com/office/drawing/2014/main" id="{D45480BD-067D-4977-B0E5-C33CAE6ADA0C}"/>
              </a:ext>
            </a:extLst>
          </p:cNvPr>
          <p:cNvSpPr/>
          <p:nvPr/>
        </p:nvSpPr>
        <p:spPr>
          <a:xfrm>
            <a:off x="10498839" y="54172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22" name="8a modernes.wav"/>
            </a:hlinkClick>
            <a:extLst>
              <a:ext uri="{FF2B5EF4-FFF2-40B4-BE49-F238E27FC236}">
                <a16:creationId xmlns:a16="http://schemas.microsoft.com/office/drawing/2014/main" id="{7602362E-3C54-42B5-B143-161B462056CB}"/>
              </a:ext>
            </a:extLst>
          </p:cNvPr>
          <p:cNvSpPr/>
          <p:nvPr/>
        </p:nvSpPr>
        <p:spPr>
          <a:xfrm>
            <a:off x="10498839" y="583980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84705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Star Feminine Band (1/3)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857C9DE-E35B-4243-8070-7316DD75F6C3}"/>
              </a:ext>
            </a:extLst>
          </p:cNvPr>
          <p:cNvSpPr txBox="1"/>
          <p:nvPr/>
        </p:nvSpPr>
        <p:spPr>
          <a:xfrm>
            <a:off x="144376" y="1322984"/>
            <a:ext cx="12047621" cy="830997"/>
          </a:xfrm>
          <a:prstGeom prst="rect">
            <a:avLst/>
          </a:prstGeom>
          <a:noFill/>
        </p:spPr>
        <p:txBody>
          <a:bodyPr wrap="square" rtlCol="0">
            <a:spAutoFit/>
          </a:bodyPr>
          <a:lstStyle/>
          <a:p>
            <a:pPr algn="l"/>
            <a:r>
              <a:rPr lang="fr-FR" sz="2400" dirty="0">
                <a:solidFill>
                  <a:srgbClr val="002060"/>
                </a:solidFill>
              </a:rPr>
              <a:t>Amir parle de Star </a:t>
            </a:r>
            <a:r>
              <a:rPr lang="fr-FR" sz="2400" dirty="0" err="1">
                <a:solidFill>
                  <a:srgbClr val="002060"/>
                </a:solidFill>
              </a:rPr>
              <a:t>Feminine</a:t>
            </a:r>
            <a:r>
              <a:rPr lang="fr-FR" sz="2400" dirty="0">
                <a:solidFill>
                  <a:srgbClr val="002060"/>
                </a:solidFill>
              </a:rPr>
              <a:t> Band. Angélique est une fille dans le groupe. </a:t>
            </a:r>
            <a:br>
              <a:rPr lang="fr-FR" sz="2400" dirty="0">
                <a:solidFill>
                  <a:srgbClr val="002060"/>
                </a:solidFill>
              </a:rPr>
            </a:br>
            <a:r>
              <a:rPr lang="fr-FR" sz="2400" dirty="0">
                <a:solidFill>
                  <a:srgbClr val="002060"/>
                </a:solidFill>
              </a:rPr>
              <a:t>Il décrit qui ? Écris la traduction de chaque expression dans la colonne correcte.</a:t>
            </a:r>
          </a:p>
        </p:txBody>
      </p:sp>
      <p:graphicFrame>
        <p:nvGraphicFramePr>
          <p:cNvPr id="3" name="Table 8">
            <a:extLst>
              <a:ext uri="{FF2B5EF4-FFF2-40B4-BE49-F238E27FC236}">
                <a16:creationId xmlns:a16="http://schemas.microsoft.com/office/drawing/2014/main" id="{6F8C3CFB-2E8E-4DA8-BE26-18EC8F1D8D1E}"/>
              </a:ext>
            </a:extLst>
          </p:cNvPr>
          <p:cNvGraphicFramePr>
            <a:graphicFrameLocks noGrp="1"/>
          </p:cNvGraphicFramePr>
          <p:nvPr>
            <p:extLst>
              <p:ext uri="{D42A27DB-BD31-4B8C-83A1-F6EECF244321}">
                <p14:modId xmlns:p14="http://schemas.microsoft.com/office/powerpoint/2010/main" val="4127962946"/>
              </p:ext>
            </p:extLst>
          </p:nvPr>
        </p:nvGraphicFramePr>
        <p:xfrm>
          <a:off x="3254629" y="2339743"/>
          <a:ext cx="8655291" cy="3078480"/>
        </p:xfrm>
        <a:graphic>
          <a:graphicData uri="http://schemas.openxmlformats.org/drawingml/2006/table">
            <a:tbl>
              <a:tblPr firstRow="1" bandRow="1">
                <a:tableStyleId>{BC89EF96-8CEA-46FF-86C4-4CE0E7609802}</a:tableStyleId>
              </a:tblPr>
              <a:tblGrid>
                <a:gridCol w="2885097">
                  <a:extLst>
                    <a:ext uri="{9D8B030D-6E8A-4147-A177-3AD203B41FA5}">
                      <a16:colId xmlns:a16="http://schemas.microsoft.com/office/drawing/2014/main" val="3757348360"/>
                    </a:ext>
                  </a:extLst>
                </a:gridCol>
                <a:gridCol w="2885097">
                  <a:extLst>
                    <a:ext uri="{9D8B030D-6E8A-4147-A177-3AD203B41FA5}">
                      <a16:colId xmlns:a16="http://schemas.microsoft.com/office/drawing/2014/main" val="574950563"/>
                    </a:ext>
                  </a:extLst>
                </a:gridCol>
                <a:gridCol w="2885097">
                  <a:extLst>
                    <a:ext uri="{9D8B030D-6E8A-4147-A177-3AD203B41FA5}">
                      <a16:colId xmlns:a16="http://schemas.microsoft.com/office/drawing/2014/main" val="1167425156"/>
                    </a:ext>
                  </a:extLst>
                </a:gridCol>
              </a:tblGrid>
              <a:tr h="370840">
                <a:tc>
                  <a:txBody>
                    <a:bodyPr/>
                    <a:lstStyle/>
                    <a:p>
                      <a:r>
                        <a:rPr lang="fr-FR" sz="2000" dirty="0">
                          <a:solidFill>
                            <a:srgbClr val="002060"/>
                          </a:solidFill>
                        </a:rPr>
                        <a:t>The girls in Star </a:t>
                      </a:r>
                      <a:r>
                        <a:rPr lang="fr-FR" sz="2000" dirty="0" err="1">
                          <a:solidFill>
                            <a:srgbClr val="002060"/>
                          </a:solidFill>
                        </a:rPr>
                        <a:t>Feminine</a:t>
                      </a:r>
                      <a:r>
                        <a:rPr lang="fr-FR" sz="2000" dirty="0">
                          <a:solidFill>
                            <a:srgbClr val="002060"/>
                          </a:solidFill>
                        </a:rPr>
                        <a:t> Band are…</a:t>
                      </a:r>
                    </a:p>
                  </a:txBody>
                  <a:tcPr/>
                </a:tc>
                <a:tc>
                  <a:txBody>
                    <a:bodyPr/>
                    <a:lstStyle/>
                    <a:p>
                      <a:r>
                        <a:rPr lang="fr-FR" sz="2000" dirty="0">
                          <a:solidFill>
                            <a:srgbClr val="002060"/>
                          </a:solidFill>
                        </a:rPr>
                        <a:t>Angélique </a:t>
                      </a:r>
                      <a:r>
                        <a:rPr lang="fr-FR" sz="2000" dirty="0" err="1">
                          <a:solidFill>
                            <a:srgbClr val="002060"/>
                          </a:solidFill>
                        </a:rPr>
                        <a:t>is</a:t>
                      </a:r>
                      <a:r>
                        <a:rPr lang="fr-FR" sz="2000" dirty="0">
                          <a:solidFill>
                            <a:srgbClr val="002060"/>
                          </a:solidFill>
                        </a:rPr>
                        <a:t>…</a:t>
                      </a:r>
                    </a:p>
                  </a:txBody>
                  <a:tcPr/>
                </a:tc>
                <a:tc>
                  <a:txBody>
                    <a:bodyPr/>
                    <a:lstStyle/>
                    <a:p>
                      <a:endParaRPr lang="fr-FR" sz="2000" dirty="0">
                        <a:solidFill>
                          <a:srgbClr val="002060"/>
                        </a:solidFill>
                      </a:endParaRPr>
                    </a:p>
                  </a:txBody>
                  <a:tcPr/>
                </a:tc>
                <a:extLst>
                  <a:ext uri="{0D108BD9-81ED-4DB2-BD59-A6C34878D82A}">
                    <a16:rowId xmlns:a16="http://schemas.microsoft.com/office/drawing/2014/main" val="180649627"/>
                  </a:ext>
                </a:extLst>
              </a:tr>
              <a:tr h="370840">
                <a:tc>
                  <a:txBody>
                    <a:bodyPr/>
                    <a:lstStyle/>
                    <a:p>
                      <a:r>
                        <a:rPr lang="en-GB" sz="2000" b="1" dirty="0">
                          <a:solidFill>
                            <a:srgbClr val="002060"/>
                          </a:solidFill>
                        </a:rPr>
                        <a:t>very intelligent.</a:t>
                      </a:r>
                      <a:endParaRPr lang="fr-FR" sz="2000" b="1" dirty="0">
                        <a:solidFill>
                          <a:srgbClr val="002060"/>
                        </a:solidFill>
                      </a:endParaRPr>
                    </a:p>
                  </a:txBody>
                  <a:tcPr/>
                </a:tc>
                <a:tc>
                  <a:txBody>
                    <a:bodyPr/>
                    <a:lstStyle/>
                    <a:p>
                      <a:endParaRPr lang="fr-FR" sz="2000" b="1" dirty="0">
                        <a:solidFill>
                          <a:srgbClr val="002060"/>
                        </a:solidFill>
                      </a:endParaRPr>
                    </a:p>
                  </a:txBody>
                  <a:tcPr/>
                </a:tc>
                <a:tc>
                  <a:txBody>
                    <a:bodyPr/>
                    <a:lstStyle/>
                    <a:p>
                      <a:r>
                        <a:rPr lang="fr-FR" sz="2000" dirty="0">
                          <a:solidFill>
                            <a:srgbClr val="002060"/>
                          </a:solidFill>
                        </a:rPr>
                        <a:t>très intelligentes.</a:t>
                      </a:r>
                    </a:p>
                  </a:txBody>
                  <a:tcPr/>
                </a:tc>
                <a:extLst>
                  <a:ext uri="{0D108BD9-81ED-4DB2-BD59-A6C34878D82A}">
                    <a16:rowId xmlns:a16="http://schemas.microsoft.com/office/drawing/2014/main" val="3694625498"/>
                  </a:ext>
                </a:extLst>
              </a:tr>
              <a:tr h="370840">
                <a:tc>
                  <a:txBody>
                    <a:bodyPr/>
                    <a:lstStyle/>
                    <a:p>
                      <a:endParaRPr lang="fr-FR" sz="2000" b="1">
                        <a:solidFill>
                          <a:srgbClr val="002060"/>
                        </a:solidFill>
                      </a:endParaRPr>
                    </a:p>
                  </a:txBody>
                  <a:tcPr/>
                </a:tc>
                <a:tc>
                  <a:txBody>
                    <a:bodyPr/>
                    <a:lstStyle/>
                    <a:p>
                      <a:r>
                        <a:rPr lang="en-GB" sz="2000" b="1" dirty="0">
                          <a:solidFill>
                            <a:srgbClr val="002060"/>
                          </a:solidFill>
                        </a:rPr>
                        <a:t>very young.</a:t>
                      </a:r>
                      <a:endParaRPr lang="fr-FR" sz="2000" b="1" dirty="0">
                        <a:solidFill>
                          <a:srgbClr val="002060"/>
                        </a:solidFill>
                      </a:endParaRPr>
                    </a:p>
                  </a:txBody>
                  <a:tcPr/>
                </a:tc>
                <a:tc>
                  <a:txBody>
                    <a:bodyPr/>
                    <a:lstStyle/>
                    <a:p>
                      <a:r>
                        <a:rPr lang="fr-FR" sz="2000" dirty="0">
                          <a:solidFill>
                            <a:srgbClr val="002060"/>
                          </a:solidFill>
                        </a:rPr>
                        <a:t>très jeune.</a:t>
                      </a:r>
                    </a:p>
                  </a:txBody>
                  <a:tcPr/>
                </a:tc>
                <a:extLst>
                  <a:ext uri="{0D108BD9-81ED-4DB2-BD59-A6C34878D82A}">
                    <a16:rowId xmlns:a16="http://schemas.microsoft.com/office/drawing/2014/main" val="3640108345"/>
                  </a:ext>
                </a:extLst>
              </a:tr>
              <a:tr h="370840">
                <a:tc>
                  <a:txBody>
                    <a:bodyPr/>
                    <a:lstStyle/>
                    <a:p>
                      <a:r>
                        <a:rPr lang="en-GB" sz="2000" b="1" dirty="0">
                          <a:solidFill>
                            <a:srgbClr val="002060"/>
                          </a:solidFill>
                        </a:rPr>
                        <a:t>always happy.</a:t>
                      </a:r>
                      <a:endParaRPr lang="fr-FR" sz="2000" b="1" dirty="0">
                        <a:solidFill>
                          <a:srgbClr val="002060"/>
                        </a:solidFill>
                      </a:endParaRPr>
                    </a:p>
                  </a:txBody>
                  <a:tcPr/>
                </a:tc>
                <a:tc>
                  <a:txBody>
                    <a:bodyPr/>
                    <a:lstStyle/>
                    <a:p>
                      <a:endParaRPr lang="fr-FR" sz="2000" b="1" dirty="0">
                        <a:solidFill>
                          <a:srgbClr val="002060"/>
                        </a:solidFill>
                      </a:endParaRPr>
                    </a:p>
                  </a:txBody>
                  <a:tcPr/>
                </a:tc>
                <a:tc>
                  <a:txBody>
                    <a:bodyPr/>
                    <a:lstStyle/>
                    <a:p>
                      <a:r>
                        <a:rPr lang="fr-FR" sz="2000" dirty="0">
                          <a:solidFill>
                            <a:srgbClr val="002060"/>
                          </a:solidFill>
                        </a:rPr>
                        <a:t>toujours heureuses.</a:t>
                      </a:r>
                    </a:p>
                  </a:txBody>
                  <a:tcPr/>
                </a:tc>
                <a:extLst>
                  <a:ext uri="{0D108BD9-81ED-4DB2-BD59-A6C34878D82A}">
                    <a16:rowId xmlns:a16="http://schemas.microsoft.com/office/drawing/2014/main" val="398021850"/>
                  </a:ext>
                </a:extLst>
              </a:tr>
              <a:tr h="370840">
                <a:tc>
                  <a:txBody>
                    <a:bodyPr/>
                    <a:lstStyle/>
                    <a:p>
                      <a:endParaRPr lang="fr-FR" sz="2000" b="1" dirty="0">
                        <a:solidFill>
                          <a:srgbClr val="002060"/>
                        </a:solidFill>
                      </a:endParaRPr>
                    </a:p>
                  </a:txBody>
                  <a:tcPr/>
                </a:tc>
                <a:tc>
                  <a:txBody>
                    <a:bodyPr/>
                    <a:lstStyle/>
                    <a:p>
                      <a:r>
                        <a:rPr lang="en-GB" sz="2000" b="1" dirty="0">
                          <a:solidFill>
                            <a:srgbClr val="002060"/>
                          </a:solidFill>
                        </a:rPr>
                        <a:t>hard-working.</a:t>
                      </a:r>
                      <a:endParaRPr lang="fr-FR" sz="2000" b="1" dirty="0">
                        <a:solidFill>
                          <a:srgbClr val="002060"/>
                        </a:solidFill>
                      </a:endParaRPr>
                    </a:p>
                  </a:txBody>
                  <a:tcPr/>
                </a:tc>
                <a:tc>
                  <a:txBody>
                    <a:bodyPr/>
                    <a:lstStyle/>
                    <a:p>
                      <a:r>
                        <a:rPr lang="fr-FR" sz="2000" dirty="0">
                          <a:solidFill>
                            <a:srgbClr val="002060"/>
                          </a:solidFill>
                        </a:rPr>
                        <a:t>travailleuse.</a:t>
                      </a:r>
                    </a:p>
                  </a:txBody>
                  <a:tcPr/>
                </a:tc>
                <a:extLst>
                  <a:ext uri="{0D108BD9-81ED-4DB2-BD59-A6C34878D82A}">
                    <a16:rowId xmlns:a16="http://schemas.microsoft.com/office/drawing/2014/main" val="36478123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very short/small.</a:t>
                      </a:r>
                      <a:endParaRPr lang="fr-FR"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très petite. </a:t>
                      </a:r>
                    </a:p>
                  </a:txBody>
                  <a:tcPr/>
                </a:tc>
                <a:extLst>
                  <a:ext uri="{0D108BD9-81ED-4DB2-BD59-A6C34878D82A}">
                    <a16:rowId xmlns:a16="http://schemas.microsoft.com/office/drawing/2014/main" val="42641998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very modern.</a:t>
                      </a:r>
                      <a:endParaRPr lang="fr-FR"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très modernes.</a:t>
                      </a:r>
                    </a:p>
                  </a:txBody>
                  <a:tcPr/>
                </a:tc>
                <a:extLst>
                  <a:ext uri="{0D108BD9-81ED-4DB2-BD59-A6C34878D82A}">
                    <a16:rowId xmlns:a16="http://schemas.microsoft.com/office/drawing/2014/main" val="2341269882"/>
                  </a:ext>
                </a:extLst>
              </a:tr>
            </a:tbl>
          </a:graphicData>
        </a:graphic>
      </p:graphicFrame>
      <p:pic>
        <p:nvPicPr>
          <p:cNvPr id="17" name="Picture 16">
            <a:extLst>
              <a:ext uri="{FF2B5EF4-FFF2-40B4-BE49-F238E27FC236}">
                <a16:creationId xmlns:a16="http://schemas.microsoft.com/office/drawing/2014/main" id="{2F070C83-3733-4C66-935A-96AB2AD1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4837838"/>
            <a:ext cx="1561929" cy="1561929"/>
          </a:xfrm>
          <a:prstGeom prst="rect">
            <a:avLst/>
          </a:prstGeom>
        </p:spPr>
      </p:pic>
      <p:sp>
        <p:nvSpPr>
          <p:cNvPr id="2" name="Speech Bubble: Oval 1">
            <a:extLst>
              <a:ext uri="{FF2B5EF4-FFF2-40B4-BE49-F238E27FC236}">
                <a16:creationId xmlns:a16="http://schemas.microsoft.com/office/drawing/2014/main" id="{30E9F59D-C216-4C4F-AF31-3D41376B0F63}"/>
              </a:ext>
            </a:extLst>
          </p:cNvPr>
          <p:cNvSpPr/>
          <p:nvPr/>
        </p:nvSpPr>
        <p:spPr>
          <a:xfrm>
            <a:off x="1025558" y="3791223"/>
            <a:ext cx="1561929" cy="1241247"/>
          </a:xfrm>
          <a:prstGeom prst="wedgeEllipse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6841A3B-D62B-4CB2-8C07-D88078900F99}"/>
              </a:ext>
            </a:extLst>
          </p:cNvPr>
          <p:cNvSpPr/>
          <p:nvPr/>
        </p:nvSpPr>
        <p:spPr>
          <a:xfrm>
            <a:off x="3347877" y="3105780"/>
            <a:ext cx="2157573" cy="285108"/>
          </a:xfrm>
          <a:prstGeom prst="rect">
            <a:avLst/>
          </a:prstGeom>
          <a:solidFill>
            <a:srgbClr val="CCDFF1"/>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0B403ED-C1C7-403A-920B-D6379FB8D04A}"/>
              </a:ext>
            </a:extLst>
          </p:cNvPr>
          <p:cNvSpPr/>
          <p:nvPr/>
        </p:nvSpPr>
        <p:spPr>
          <a:xfrm>
            <a:off x="6168189" y="3506115"/>
            <a:ext cx="2157573" cy="28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4F90237-59D7-470C-AEC3-BB6F89E3572D}"/>
              </a:ext>
            </a:extLst>
          </p:cNvPr>
          <p:cNvSpPr/>
          <p:nvPr/>
        </p:nvSpPr>
        <p:spPr>
          <a:xfrm>
            <a:off x="3347876" y="3922618"/>
            <a:ext cx="2157573" cy="285107"/>
          </a:xfrm>
          <a:prstGeom prst="rect">
            <a:avLst/>
          </a:prstGeom>
          <a:solidFill>
            <a:srgbClr val="CCDFF1"/>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7CE37DE-AFB7-4889-AE54-B11C02638303}"/>
              </a:ext>
            </a:extLst>
          </p:cNvPr>
          <p:cNvSpPr/>
          <p:nvPr/>
        </p:nvSpPr>
        <p:spPr>
          <a:xfrm>
            <a:off x="6168185" y="4319615"/>
            <a:ext cx="2157573" cy="285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67556A4D-A862-4815-B6C9-23BEB3795848}"/>
              </a:ext>
            </a:extLst>
          </p:cNvPr>
          <p:cNvSpPr/>
          <p:nvPr/>
        </p:nvSpPr>
        <p:spPr>
          <a:xfrm>
            <a:off x="3347876" y="5089977"/>
            <a:ext cx="2157573" cy="28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C38E5A0E-F4B3-406E-ABF2-6ED2369E35CB}"/>
              </a:ext>
            </a:extLst>
          </p:cNvPr>
          <p:cNvSpPr/>
          <p:nvPr/>
        </p:nvSpPr>
        <p:spPr>
          <a:xfrm>
            <a:off x="6226246" y="4690950"/>
            <a:ext cx="2157573" cy="285107"/>
          </a:xfrm>
          <a:prstGeom prst="rect">
            <a:avLst/>
          </a:prstGeom>
          <a:solidFill>
            <a:srgbClr val="CCDFF1"/>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AC965978-180D-4FB5-AFEC-D7D6636D43D3}"/>
              </a:ext>
            </a:extLst>
          </p:cNvPr>
          <p:cNvSpPr/>
          <p:nvPr/>
        </p:nvSpPr>
        <p:spPr>
          <a:xfrm>
            <a:off x="6226247" y="5861656"/>
            <a:ext cx="2157573" cy="28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60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1" grpId="0" animBg="1"/>
      <p:bldP spid="22"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0C867D0-1D3C-4E73-9578-D84E8A39DC82}"/>
              </a:ext>
            </a:extLst>
          </p:cNvPr>
          <p:cNvSpPr txBox="1"/>
          <p:nvPr/>
        </p:nvSpPr>
        <p:spPr>
          <a:xfrm>
            <a:off x="144379" y="1255874"/>
            <a:ext cx="11903241" cy="830997"/>
          </a:xfrm>
          <a:prstGeom prst="rect">
            <a:avLst/>
          </a:prstGeom>
          <a:noFill/>
        </p:spPr>
        <p:txBody>
          <a:bodyPr wrap="square" rtlCol="0">
            <a:spAutoFit/>
          </a:bodyPr>
          <a:lstStyle/>
          <a:p>
            <a:pPr algn="l"/>
            <a:r>
              <a:rPr lang="fr-FR" sz="2400" b="1" dirty="0">
                <a:solidFill>
                  <a:srgbClr val="002060"/>
                </a:solidFill>
              </a:rPr>
              <a:t>Écris en anglais:</a:t>
            </a:r>
          </a:p>
          <a:p>
            <a:pPr algn="l"/>
            <a:r>
              <a:rPr lang="fr-FR" sz="2400" dirty="0">
                <a:solidFill>
                  <a:srgbClr val="002060"/>
                </a:solidFill>
              </a:rPr>
              <a:t>4 choses sur le groupe, 2 choses sur Bénin, et 2 choses sur Angélique.</a:t>
            </a:r>
          </a:p>
        </p:txBody>
      </p:sp>
      <p:sp>
        <p:nvSpPr>
          <p:cNvPr id="4" name="Title 3"/>
          <p:cNvSpPr>
            <a:spLocks noGrp="1"/>
          </p:cNvSpPr>
          <p:nvPr>
            <p:ph type="title"/>
          </p:nvPr>
        </p:nvSpPr>
        <p:spPr/>
        <p:txBody>
          <a:bodyPr>
            <a:normAutofit/>
          </a:bodyPr>
          <a:lstStyle/>
          <a:p>
            <a:r>
              <a:rPr lang="en-GB" sz="2400" b="1" dirty="0">
                <a:solidFill>
                  <a:schemeClr val="bg1"/>
                </a:solidFill>
              </a:rPr>
              <a:t>Star Feminine Band (2/3)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FFE960C-73F3-406D-A286-6A0CAA1AD5A0}"/>
              </a:ext>
            </a:extLst>
          </p:cNvPr>
          <p:cNvSpPr txBox="1"/>
          <p:nvPr/>
        </p:nvSpPr>
        <p:spPr>
          <a:xfrm>
            <a:off x="152400" y="2221804"/>
            <a:ext cx="11757520" cy="3346109"/>
          </a:xfrm>
          <a:prstGeom prst="rect">
            <a:avLst/>
          </a:prstGeom>
          <a:noFill/>
          <a:ln w="28575">
            <a:solidFill>
              <a:schemeClr val="accent1">
                <a:lumMod val="50000"/>
              </a:schemeClr>
            </a:solidFill>
          </a:ln>
        </p:spPr>
        <p:txBody>
          <a:bodyPr wrap="square" rtlCol="0">
            <a:spAutoFit/>
          </a:bodyPr>
          <a:lstStyle/>
          <a:p>
            <a:pPr algn="l">
              <a:lnSpc>
                <a:spcPct val="150000"/>
              </a:lnSpc>
            </a:pPr>
            <a:r>
              <a:rPr lang="fr-FR" sz="2400" dirty="0">
                <a:solidFill>
                  <a:srgbClr val="002060"/>
                </a:solidFill>
              </a:rPr>
              <a:t>Star </a:t>
            </a:r>
            <a:r>
              <a:rPr lang="fr-FR" sz="2400" dirty="0" err="1">
                <a:solidFill>
                  <a:srgbClr val="002060"/>
                </a:solidFill>
              </a:rPr>
              <a:t>Feminine</a:t>
            </a:r>
            <a:r>
              <a:rPr lang="fr-FR" sz="2400" dirty="0">
                <a:solidFill>
                  <a:srgbClr val="002060"/>
                </a:solidFill>
              </a:rPr>
              <a:t> Band est un groupe de sept filles. Elles sont béninoises*. Elles chantent en plusieurs langues parce qu’elles sont très intelligentes. Ce sont de bonnes musiciennes. Au Bénin*, les femmes ne jouent pas d’instruments normalement, mais les filles du groupe sont très modernes. Elles sont naturelles quand elles dansent, et elles sont toujours heureuses. Angélique est la plus jeune : elle a 10 ans ! Elle est très petite mais elle est aussi travailleuse.</a:t>
            </a:r>
          </a:p>
        </p:txBody>
      </p:sp>
      <p:sp>
        <p:nvSpPr>
          <p:cNvPr id="21" name="Speech Bubble: Rectangle with Corners Rounded 20">
            <a:extLst>
              <a:ext uri="{FF2B5EF4-FFF2-40B4-BE49-F238E27FC236}">
                <a16:creationId xmlns:a16="http://schemas.microsoft.com/office/drawing/2014/main" id="{5C1CF9A5-4DB5-4476-9D73-E32673456CC9}"/>
              </a:ext>
            </a:extLst>
          </p:cNvPr>
          <p:cNvSpPr/>
          <p:nvPr/>
        </p:nvSpPr>
        <p:spPr>
          <a:xfrm>
            <a:off x="6715252" y="249870"/>
            <a:ext cx="2133600" cy="1019429"/>
          </a:xfrm>
          <a:prstGeom prst="wedgeRoundRectCallout">
            <a:avLst>
              <a:gd name="adj1" fmla="val 64588"/>
              <a:gd name="adj2" fmla="val 19734"/>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*Bénin</a:t>
            </a:r>
            <a:r>
              <a:rPr lang="fr-FR" sz="2000" dirty="0"/>
              <a:t> = Benin</a:t>
            </a:r>
            <a:endParaRPr lang="fr-FR" sz="2000" b="1" dirty="0"/>
          </a:p>
          <a:p>
            <a:pPr algn="ctr"/>
            <a:r>
              <a:rPr lang="fr-FR" sz="2000" b="1" dirty="0"/>
              <a:t>*béninois </a:t>
            </a:r>
            <a:r>
              <a:rPr lang="fr-FR" sz="2000" dirty="0"/>
              <a:t>= </a:t>
            </a:r>
            <a:r>
              <a:rPr lang="fr-FR" sz="2000" dirty="0" err="1"/>
              <a:t>Beninese</a:t>
            </a:r>
            <a:endParaRPr lang="fr-FR" sz="2000" dirty="0"/>
          </a:p>
        </p:txBody>
      </p:sp>
      <p:pic>
        <p:nvPicPr>
          <p:cNvPr id="10" name="Picture 9">
            <a:extLst>
              <a:ext uri="{FF2B5EF4-FFF2-40B4-BE49-F238E27FC236}">
                <a16:creationId xmlns:a16="http://schemas.microsoft.com/office/drawing/2014/main" id="{14E7FFFB-FD39-44B2-ABB3-5E702C5DC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594" y="-37588"/>
            <a:ext cx="1536032" cy="1536032"/>
          </a:xfrm>
          <a:prstGeom prst="rect">
            <a:avLst/>
          </a:prstGeom>
        </p:spPr>
      </p:pic>
      <p:grpSp>
        <p:nvGrpSpPr>
          <p:cNvPr id="3" name="Group 2">
            <a:extLst>
              <a:ext uri="{FF2B5EF4-FFF2-40B4-BE49-F238E27FC236}">
                <a16:creationId xmlns:a16="http://schemas.microsoft.com/office/drawing/2014/main" id="{881BFF5C-E3BF-47B1-B02B-37B318C892AE}"/>
              </a:ext>
            </a:extLst>
          </p:cNvPr>
          <p:cNvGrpSpPr/>
          <p:nvPr/>
        </p:nvGrpSpPr>
        <p:grpSpPr>
          <a:xfrm>
            <a:off x="3293506" y="2086871"/>
            <a:ext cx="4933950" cy="3750908"/>
            <a:chOff x="3015211" y="2203564"/>
            <a:chExt cx="4933950" cy="3750908"/>
          </a:xfrm>
        </p:grpSpPr>
        <p:sp>
          <p:nvSpPr>
            <p:cNvPr id="6" name="Speech Bubble: Rectangle with Corners Rounded 5">
              <a:extLst>
                <a:ext uri="{FF2B5EF4-FFF2-40B4-BE49-F238E27FC236}">
                  <a16:creationId xmlns:a16="http://schemas.microsoft.com/office/drawing/2014/main" id="{50E3F394-238D-4F24-923C-942C486CC71D}"/>
                </a:ext>
              </a:extLst>
            </p:cNvPr>
            <p:cNvSpPr/>
            <p:nvPr/>
          </p:nvSpPr>
          <p:spPr>
            <a:xfrm>
              <a:off x="3015211" y="2203564"/>
              <a:ext cx="4933950" cy="3750908"/>
            </a:xfrm>
            <a:prstGeom prst="wedgeRoundRectCallout">
              <a:avLst/>
            </a:prstGeom>
            <a:solidFill>
              <a:schemeClr val="accent2"/>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Bénin est un pays en Afrique.</a:t>
              </a:r>
            </a:p>
            <a:p>
              <a:pPr algn="ctr"/>
              <a:endParaRPr lang="fr-FR" sz="2400" b="1" dirty="0"/>
            </a:p>
            <a:p>
              <a:pPr algn="ctr"/>
              <a:endParaRPr lang="fr-FR" sz="2400" b="1" dirty="0"/>
            </a:p>
            <a:p>
              <a:pPr algn="ctr"/>
              <a:endParaRPr lang="fr-FR" sz="2400" b="1" dirty="0"/>
            </a:p>
            <a:p>
              <a:pPr algn="ctr"/>
              <a:endParaRPr lang="fr-FR" sz="2400" b="1" dirty="0"/>
            </a:p>
            <a:p>
              <a:pPr algn="ctr"/>
              <a:endParaRPr lang="fr-FR" sz="2400" b="1" dirty="0"/>
            </a:p>
            <a:p>
              <a:pPr algn="ctr"/>
              <a:endParaRPr lang="fr-FR" sz="2400" b="1" dirty="0"/>
            </a:p>
            <a:p>
              <a:pPr algn="ctr"/>
              <a:endParaRPr lang="fr-FR" sz="2400" b="1" dirty="0"/>
            </a:p>
          </p:txBody>
        </p:sp>
        <p:pic>
          <p:nvPicPr>
            <p:cNvPr id="13" name="Picture 8" descr="Africa, Continent, Map, Brown, States">
              <a:extLst>
                <a:ext uri="{FF2B5EF4-FFF2-40B4-BE49-F238E27FC236}">
                  <a16:creationId xmlns:a16="http://schemas.microsoft.com/office/drawing/2014/main" id="{D62F3B96-B2BB-46F7-8C90-28BA1692F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203" y="3306919"/>
              <a:ext cx="2605204" cy="2295207"/>
            </a:xfrm>
            <a:prstGeom prst="rect">
              <a:avLst/>
            </a:prstGeom>
            <a:solidFill>
              <a:schemeClr val="accent2"/>
            </a:solidFill>
          </p:spPr>
        </p:pic>
        <p:sp>
          <p:nvSpPr>
            <p:cNvPr id="14" name="Arrow: Down 13">
              <a:extLst>
                <a:ext uri="{FF2B5EF4-FFF2-40B4-BE49-F238E27FC236}">
                  <a16:creationId xmlns:a16="http://schemas.microsoft.com/office/drawing/2014/main" id="{F26F047C-E32F-410E-B9D6-516FAB34A880}"/>
                </a:ext>
              </a:extLst>
            </p:cNvPr>
            <p:cNvSpPr/>
            <p:nvPr/>
          </p:nvSpPr>
          <p:spPr>
            <a:xfrm rot="14700262">
              <a:off x="4175291" y="3886973"/>
              <a:ext cx="862007" cy="1246891"/>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37849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Star Feminine Band (3/3)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FFE960C-73F3-406D-A286-6A0CAA1AD5A0}"/>
              </a:ext>
            </a:extLst>
          </p:cNvPr>
          <p:cNvSpPr txBox="1"/>
          <p:nvPr/>
        </p:nvSpPr>
        <p:spPr>
          <a:xfrm>
            <a:off x="152400" y="1323271"/>
            <a:ext cx="11757520" cy="4638770"/>
          </a:xfrm>
          <a:prstGeom prst="rect">
            <a:avLst/>
          </a:prstGeom>
          <a:noFill/>
        </p:spPr>
        <p:txBody>
          <a:bodyPr wrap="square" rtlCol="0">
            <a:spAutoFit/>
          </a:bodyPr>
          <a:lstStyle/>
          <a:p>
            <a:pPr algn="l"/>
            <a:r>
              <a:rPr lang="fr-FR" sz="2400" b="1" dirty="0">
                <a:solidFill>
                  <a:srgbClr val="002060"/>
                </a:solidFill>
              </a:rPr>
              <a:t>SUGGESTED ANSWER</a:t>
            </a:r>
          </a:p>
          <a:p>
            <a:pPr algn="l"/>
            <a:endParaRPr lang="fr-FR" sz="2400" dirty="0">
              <a:solidFill>
                <a:srgbClr val="002060"/>
              </a:solidFill>
            </a:endParaRPr>
          </a:p>
          <a:p>
            <a:pPr algn="l">
              <a:lnSpc>
                <a:spcPct val="150000"/>
              </a:lnSpc>
            </a:pPr>
            <a:r>
              <a:rPr lang="fr-FR" sz="2400" b="1" dirty="0">
                <a:solidFill>
                  <a:srgbClr val="002060"/>
                </a:solidFill>
              </a:rPr>
              <a:t>Star Feminine Band </a:t>
            </a:r>
            <a:r>
              <a:rPr lang="fr-FR" sz="2400" dirty="0">
                <a:solidFill>
                  <a:srgbClr val="002060"/>
                </a:solidFill>
              </a:rPr>
              <a:t>is a group of seven girls; they are Beninese; they sing in several languages because they are very intelligent; they are good musicians; the girls in the group are very modern; they are natural when they dance;they are always happy. </a:t>
            </a:r>
          </a:p>
          <a:p>
            <a:pPr algn="l">
              <a:lnSpc>
                <a:spcPct val="150000"/>
              </a:lnSpc>
            </a:pPr>
            <a:r>
              <a:rPr lang="fr-FR" sz="2400" b="1" dirty="0">
                <a:solidFill>
                  <a:srgbClr val="002060"/>
                </a:solidFill>
              </a:rPr>
              <a:t>Benin </a:t>
            </a:r>
            <a:r>
              <a:rPr lang="fr-FR" sz="2400" dirty="0" err="1">
                <a:solidFill>
                  <a:srgbClr val="002060"/>
                </a:solidFill>
              </a:rPr>
              <a:t>is</a:t>
            </a:r>
            <a:r>
              <a:rPr lang="fr-FR" sz="2400" dirty="0">
                <a:solidFill>
                  <a:srgbClr val="002060"/>
                </a:solidFill>
              </a:rPr>
              <a:t> a country in </a:t>
            </a:r>
            <a:r>
              <a:rPr lang="fr-FR" sz="2400" dirty="0" err="1">
                <a:solidFill>
                  <a:srgbClr val="002060"/>
                </a:solidFill>
              </a:rPr>
              <a:t>Africa</a:t>
            </a:r>
            <a:r>
              <a:rPr lang="fr-FR" sz="2400" dirty="0">
                <a:solidFill>
                  <a:srgbClr val="002060"/>
                </a:solidFill>
              </a:rPr>
              <a:t>; in Benin, </a:t>
            </a:r>
            <a:r>
              <a:rPr lang="fr-FR" sz="2400" dirty="0" err="1">
                <a:solidFill>
                  <a:srgbClr val="002060"/>
                </a:solidFill>
              </a:rPr>
              <a:t>women</a:t>
            </a:r>
            <a:r>
              <a:rPr lang="fr-FR" sz="2400" dirty="0">
                <a:solidFill>
                  <a:srgbClr val="002060"/>
                </a:solidFill>
              </a:rPr>
              <a:t> </a:t>
            </a:r>
            <a:r>
              <a:rPr lang="fr-FR" sz="2400" dirty="0" err="1">
                <a:solidFill>
                  <a:srgbClr val="002060"/>
                </a:solidFill>
              </a:rPr>
              <a:t>don’t</a:t>
            </a:r>
            <a:r>
              <a:rPr lang="fr-FR" sz="2400" dirty="0">
                <a:solidFill>
                  <a:srgbClr val="002060"/>
                </a:solidFill>
              </a:rPr>
              <a:t> </a:t>
            </a:r>
            <a:r>
              <a:rPr lang="fr-FR" sz="2400" dirty="0" err="1">
                <a:solidFill>
                  <a:srgbClr val="002060"/>
                </a:solidFill>
              </a:rPr>
              <a:t>normally</a:t>
            </a:r>
            <a:r>
              <a:rPr lang="fr-FR" sz="2400" dirty="0">
                <a:solidFill>
                  <a:srgbClr val="002060"/>
                </a:solidFill>
              </a:rPr>
              <a:t> </a:t>
            </a:r>
            <a:r>
              <a:rPr lang="fr-FR" sz="2400" dirty="0" err="1">
                <a:solidFill>
                  <a:srgbClr val="002060"/>
                </a:solidFill>
              </a:rPr>
              <a:t>play</a:t>
            </a:r>
            <a:r>
              <a:rPr lang="fr-FR" sz="2400" dirty="0">
                <a:solidFill>
                  <a:srgbClr val="002060"/>
                </a:solidFill>
              </a:rPr>
              <a:t> instruments. </a:t>
            </a:r>
            <a:r>
              <a:rPr lang="fr-FR" sz="2400" b="1" dirty="0">
                <a:solidFill>
                  <a:srgbClr val="002060"/>
                </a:solidFill>
              </a:rPr>
              <a:t>Angélique</a:t>
            </a:r>
            <a:r>
              <a:rPr lang="fr-FR" sz="2400" dirty="0">
                <a:solidFill>
                  <a:srgbClr val="002060"/>
                </a:solidFill>
              </a:rPr>
              <a:t> is the youngest: she is ten years old; she is very short/small; she is also hardworking.</a:t>
            </a:r>
          </a:p>
        </p:txBody>
      </p:sp>
      <p:sp>
        <p:nvSpPr>
          <p:cNvPr id="12" name="Speech Bubble: Rectangle with Corners Rounded 11">
            <a:extLst>
              <a:ext uri="{FF2B5EF4-FFF2-40B4-BE49-F238E27FC236}">
                <a16:creationId xmlns:a16="http://schemas.microsoft.com/office/drawing/2014/main" id="{010296C4-EBA0-46B7-BC73-A39F137853DA}"/>
              </a:ext>
            </a:extLst>
          </p:cNvPr>
          <p:cNvSpPr/>
          <p:nvPr/>
        </p:nvSpPr>
        <p:spPr>
          <a:xfrm>
            <a:off x="6654226" y="249870"/>
            <a:ext cx="2133600" cy="1019429"/>
          </a:xfrm>
          <a:prstGeom prst="wedgeRoundRectCallout">
            <a:avLst>
              <a:gd name="adj1" fmla="val 73810"/>
              <a:gd name="adj2" fmla="val 14057"/>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*Bénin</a:t>
            </a:r>
            <a:r>
              <a:rPr lang="fr-FR" sz="2000" dirty="0"/>
              <a:t> = Benin</a:t>
            </a:r>
            <a:endParaRPr lang="fr-FR" sz="2000" b="1" dirty="0"/>
          </a:p>
          <a:p>
            <a:pPr algn="ctr"/>
            <a:r>
              <a:rPr lang="fr-FR" sz="2000" b="1" dirty="0"/>
              <a:t>*béninois </a:t>
            </a:r>
            <a:r>
              <a:rPr lang="fr-FR" sz="2000" dirty="0"/>
              <a:t>= </a:t>
            </a:r>
            <a:r>
              <a:rPr lang="fr-FR" sz="2000" dirty="0" err="1"/>
              <a:t>Beninese</a:t>
            </a:r>
            <a:endParaRPr lang="fr-FR" sz="2000" dirty="0"/>
          </a:p>
        </p:txBody>
      </p:sp>
      <p:pic>
        <p:nvPicPr>
          <p:cNvPr id="9" name="Picture 8">
            <a:extLst>
              <a:ext uri="{FF2B5EF4-FFF2-40B4-BE49-F238E27FC236}">
                <a16:creationId xmlns:a16="http://schemas.microsoft.com/office/drawing/2014/main" id="{D84EFCDA-01A0-46AA-B5F1-58912DC9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594" y="-37588"/>
            <a:ext cx="1536032" cy="1536032"/>
          </a:xfrm>
          <a:prstGeom prst="rect">
            <a:avLst/>
          </a:prstGeom>
        </p:spPr>
      </p:pic>
    </p:spTree>
    <p:extLst>
      <p:ext uri="{BB962C8B-B14F-4D97-AF65-F5344CB8AC3E}">
        <p14:creationId xmlns:p14="http://schemas.microsoft.com/office/powerpoint/2010/main" val="2176842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Mon </a:t>
            </a:r>
            <a:r>
              <a:rPr lang="en-GB" sz="2800" b="1" dirty="0" err="1">
                <a:solidFill>
                  <a:schemeClr val="bg1"/>
                </a:solidFill>
              </a:rPr>
              <a:t>groupe</a:t>
            </a:r>
            <a:r>
              <a:rPr lang="en-GB" sz="2800" b="1" dirty="0">
                <a:solidFill>
                  <a:schemeClr val="bg1"/>
                </a:solidFill>
              </a:rPr>
              <a:t> </a:t>
            </a:r>
            <a:r>
              <a:rPr lang="en-GB" sz="2800" b="1" dirty="0" err="1">
                <a:solidFill>
                  <a:schemeClr val="bg1"/>
                </a:solidFill>
              </a:rPr>
              <a:t>préféré</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63681BB-1387-4CE7-B6B7-DBE4BDEF7C31}"/>
              </a:ext>
            </a:extLst>
          </p:cNvPr>
          <p:cNvSpPr txBox="1"/>
          <p:nvPr/>
        </p:nvSpPr>
        <p:spPr>
          <a:xfrm>
            <a:off x="282080" y="1390650"/>
            <a:ext cx="11627840" cy="4269439"/>
          </a:xfrm>
          <a:prstGeom prst="rect">
            <a:avLst/>
          </a:prstGeom>
          <a:noFill/>
        </p:spPr>
        <p:txBody>
          <a:bodyPr wrap="square" rtlCol="0">
            <a:spAutoFit/>
          </a:bodyPr>
          <a:lstStyle/>
          <a:p>
            <a:pPr algn="l"/>
            <a:r>
              <a:rPr lang="fr-FR" sz="2400" dirty="0">
                <a:solidFill>
                  <a:srgbClr val="002060"/>
                </a:solidFill>
              </a:rPr>
              <a:t>Écris des phrases sur les membres de ton groupe préféré.</a:t>
            </a:r>
          </a:p>
          <a:p>
            <a:pPr algn="l">
              <a:lnSpc>
                <a:spcPct val="150000"/>
              </a:lnSpc>
            </a:pPr>
            <a:endParaRPr lang="fr-FR" sz="2400" dirty="0">
              <a:solidFill>
                <a:srgbClr val="002060"/>
              </a:solidFill>
            </a:endParaRPr>
          </a:p>
          <a:p>
            <a:pPr algn="l">
              <a:lnSpc>
                <a:spcPct val="150000"/>
              </a:lnSpc>
            </a:pPr>
            <a:r>
              <a:rPr lang="fr-FR" sz="2400" dirty="0">
                <a:solidFill>
                  <a:srgbClr val="002060"/>
                </a:solidFill>
              </a:rPr>
              <a:t>Mon groupe préféré est…</a:t>
            </a:r>
          </a:p>
          <a:p>
            <a:pPr algn="l">
              <a:lnSpc>
                <a:spcPct val="150000"/>
              </a:lnSpc>
            </a:pPr>
            <a:r>
              <a:rPr lang="fr-FR" sz="2400" dirty="0">
                <a:solidFill>
                  <a:srgbClr val="002060"/>
                </a:solidFill>
              </a:rPr>
              <a:t>Ils/Elles sont… [</a:t>
            </a:r>
            <a:r>
              <a:rPr lang="fr-FR" sz="2400" dirty="0" err="1">
                <a:solidFill>
                  <a:srgbClr val="002060"/>
                </a:solidFill>
              </a:rPr>
              <a:t>nationality</a:t>
            </a:r>
            <a:r>
              <a:rPr lang="fr-FR" sz="2400" dirty="0">
                <a:solidFill>
                  <a:srgbClr val="002060"/>
                </a:solidFill>
              </a:rPr>
              <a:t>]</a:t>
            </a:r>
          </a:p>
          <a:p>
            <a:pPr algn="l">
              <a:lnSpc>
                <a:spcPct val="150000"/>
              </a:lnSpc>
            </a:pPr>
            <a:r>
              <a:rPr lang="fr-FR" sz="2400" dirty="0">
                <a:solidFill>
                  <a:srgbClr val="002060"/>
                </a:solidFill>
              </a:rPr>
              <a:t>Ils/Elles sont… [</a:t>
            </a:r>
            <a:r>
              <a:rPr lang="fr-FR" sz="2400" dirty="0" err="1">
                <a:solidFill>
                  <a:srgbClr val="002060"/>
                </a:solidFill>
              </a:rPr>
              <a:t>appearance</a:t>
            </a:r>
            <a:r>
              <a:rPr lang="fr-FR" sz="2400" dirty="0">
                <a:solidFill>
                  <a:srgbClr val="002060"/>
                </a:solidFill>
              </a:rPr>
              <a:t>]</a:t>
            </a:r>
          </a:p>
          <a:p>
            <a:pPr algn="l">
              <a:lnSpc>
                <a:spcPct val="150000"/>
              </a:lnSpc>
            </a:pPr>
            <a:r>
              <a:rPr lang="fr-FR" sz="2400" dirty="0">
                <a:solidFill>
                  <a:srgbClr val="002060"/>
                </a:solidFill>
              </a:rPr>
              <a:t>Ils/Elles sont… [</a:t>
            </a:r>
            <a:r>
              <a:rPr lang="fr-FR" sz="2400" dirty="0" err="1">
                <a:solidFill>
                  <a:srgbClr val="002060"/>
                </a:solidFill>
              </a:rPr>
              <a:t>young</a:t>
            </a:r>
            <a:r>
              <a:rPr lang="fr-FR" sz="2400" dirty="0">
                <a:solidFill>
                  <a:srgbClr val="002060"/>
                </a:solidFill>
              </a:rPr>
              <a:t>/</a:t>
            </a:r>
            <a:r>
              <a:rPr lang="fr-FR" sz="2400" dirty="0" err="1">
                <a:solidFill>
                  <a:srgbClr val="002060"/>
                </a:solidFill>
              </a:rPr>
              <a:t>old</a:t>
            </a:r>
            <a:r>
              <a:rPr lang="fr-FR" sz="2400" dirty="0">
                <a:solidFill>
                  <a:srgbClr val="002060"/>
                </a:solidFill>
              </a:rPr>
              <a:t>]</a:t>
            </a:r>
          </a:p>
          <a:p>
            <a:pPr algn="l">
              <a:lnSpc>
                <a:spcPct val="150000"/>
              </a:lnSpc>
            </a:pPr>
            <a:r>
              <a:rPr lang="fr-FR" sz="2400" dirty="0">
                <a:solidFill>
                  <a:srgbClr val="002060"/>
                </a:solidFill>
              </a:rPr>
              <a:t>Ils/Elles sont… [</a:t>
            </a:r>
            <a:r>
              <a:rPr lang="fr-FR" sz="2400" dirty="0" err="1">
                <a:solidFill>
                  <a:srgbClr val="002060"/>
                </a:solidFill>
              </a:rPr>
              <a:t>personality</a:t>
            </a:r>
            <a:r>
              <a:rPr lang="fr-FR" sz="2400" dirty="0">
                <a:solidFill>
                  <a:srgbClr val="002060"/>
                </a:solidFill>
              </a:rPr>
              <a:t>]</a:t>
            </a:r>
          </a:p>
          <a:p>
            <a:pPr algn="l">
              <a:lnSpc>
                <a:spcPct val="150000"/>
              </a:lnSpc>
            </a:pPr>
            <a:r>
              <a:rPr lang="fr-FR" sz="2400" dirty="0">
                <a:solidFill>
                  <a:srgbClr val="002060"/>
                </a:solidFill>
              </a:rPr>
              <a:t>Ils/Elles ne sont pas… [</a:t>
            </a:r>
            <a:r>
              <a:rPr lang="fr-FR" sz="2400" dirty="0" err="1">
                <a:solidFill>
                  <a:srgbClr val="002060"/>
                </a:solidFill>
              </a:rPr>
              <a:t>personality</a:t>
            </a:r>
            <a:r>
              <a:rPr lang="fr-FR" sz="2400" dirty="0">
                <a:solidFill>
                  <a:srgbClr val="002060"/>
                </a:solidFill>
              </a:rPr>
              <a:t>]</a:t>
            </a:r>
          </a:p>
        </p:txBody>
      </p:sp>
      <p:sp>
        <p:nvSpPr>
          <p:cNvPr id="3" name="Rectangle: Rounded Corners 2">
            <a:extLst>
              <a:ext uri="{FF2B5EF4-FFF2-40B4-BE49-F238E27FC236}">
                <a16:creationId xmlns:a16="http://schemas.microsoft.com/office/drawing/2014/main" id="{1FE8116E-D06C-47EA-AEBE-3A80614BC067}"/>
              </a:ext>
            </a:extLst>
          </p:cNvPr>
          <p:cNvSpPr/>
          <p:nvPr/>
        </p:nvSpPr>
        <p:spPr>
          <a:xfrm>
            <a:off x="7067550" y="2262157"/>
            <a:ext cx="4842370" cy="392909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rgbClr val="002060"/>
                </a:solidFill>
              </a:rPr>
              <a:t>Extension – </a:t>
            </a:r>
            <a:r>
              <a:rPr lang="fr-FR" sz="2200" dirty="0" err="1">
                <a:solidFill>
                  <a:srgbClr val="002060"/>
                </a:solidFill>
              </a:rPr>
              <a:t>try</a:t>
            </a:r>
            <a:r>
              <a:rPr lang="fr-FR" sz="2200" dirty="0">
                <a:solidFill>
                  <a:srgbClr val="002060"/>
                </a:solidFill>
              </a:rPr>
              <a:t> to </a:t>
            </a:r>
            <a:r>
              <a:rPr lang="fr-FR" sz="2200" dirty="0" err="1">
                <a:solidFill>
                  <a:srgbClr val="002060"/>
                </a:solidFill>
              </a:rPr>
              <a:t>include</a:t>
            </a:r>
            <a:r>
              <a:rPr lang="fr-FR" sz="2200" dirty="0">
                <a:solidFill>
                  <a:srgbClr val="002060"/>
                </a:solidFill>
              </a:rPr>
              <a:t> </a:t>
            </a:r>
            <a:r>
              <a:rPr lang="fr-FR" sz="2200" dirty="0" err="1">
                <a:solidFill>
                  <a:srgbClr val="002060"/>
                </a:solidFill>
              </a:rPr>
              <a:t>some</a:t>
            </a:r>
            <a:r>
              <a:rPr lang="fr-FR" sz="2200" dirty="0">
                <a:solidFill>
                  <a:srgbClr val="002060"/>
                </a:solidFill>
              </a:rPr>
              <a:t> of </a:t>
            </a:r>
            <a:r>
              <a:rPr lang="fr-FR" sz="2200" dirty="0" err="1">
                <a:solidFill>
                  <a:srgbClr val="002060"/>
                </a:solidFill>
              </a:rPr>
              <a:t>these</a:t>
            </a:r>
            <a:r>
              <a:rPr lang="fr-FR" sz="2200" dirty="0">
                <a:solidFill>
                  <a:srgbClr val="002060"/>
                </a:solidFill>
              </a:rPr>
              <a:t> </a:t>
            </a:r>
            <a:r>
              <a:rPr lang="fr-FR" sz="2200" dirty="0" err="1">
                <a:solidFill>
                  <a:srgbClr val="002060"/>
                </a:solidFill>
              </a:rPr>
              <a:t>words</a:t>
            </a:r>
            <a:endParaRPr lang="fr-FR" sz="2200" dirty="0">
              <a:solidFill>
                <a:srgbClr val="002060"/>
              </a:solidFill>
            </a:endParaRPr>
          </a:p>
          <a:p>
            <a:pPr algn="ctr"/>
            <a:endParaRPr lang="fr-FR" sz="2200" dirty="0">
              <a:solidFill>
                <a:srgbClr val="002060"/>
              </a:solidFill>
            </a:endParaRPr>
          </a:p>
          <a:p>
            <a:pPr algn="ctr"/>
            <a:r>
              <a:rPr lang="fr-FR" sz="2200" b="1" dirty="0">
                <a:solidFill>
                  <a:srgbClr val="002060"/>
                </a:solidFill>
              </a:rPr>
              <a:t>un peu</a:t>
            </a:r>
          </a:p>
          <a:p>
            <a:pPr algn="ctr"/>
            <a:r>
              <a:rPr lang="fr-FR" sz="2200" b="1" dirty="0">
                <a:solidFill>
                  <a:srgbClr val="002060"/>
                </a:solidFill>
              </a:rPr>
              <a:t>assez</a:t>
            </a:r>
          </a:p>
          <a:p>
            <a:pPr algn="ctr"/>
            <a:r>
              <a:rPr lang="fr-FR" sz="2200" b="1" dirty="0">
                <a:solidFill>
                  <a:srgbClr val="002060"/>
                </a:solidFill>
              </a:rPr>
              <a:t>tr</a:t>
            </a:r>
            <a:r>
              <a:rPr lang="fr-FR" sz="2200" b="1" dirty="0">
                <a:solidFill>
                  <a:srgbClr val="002060"/>
                </a:solidFill>
                <a:latin typeface="Century Gothic" panose="020B0502020202020204" pitchFamily="34" charset="0"/>
              </a:rPr>
              <a:t>ès</a:t>
            </a:r>
          </a:p>
          <a:p>
            <a:pPr algn="ctr"/>
            <a:r>
              <a:rPr lang="fr-FR" sz="2200" b="1" dirty="0">
                <a:solidFill>
                  <a:srgbClr val="002060"/>
                </a:solidFill>
                <a:latin typeface="Century Gothic" panose="020B0502020202020204" pitchFamily="34" charset="0"/>
              </a:rPr>
              <a:t>et</a:t>
            </a:r>
          </a:p>
          <a:p>
            <a:pPr algn="ctr"/>
            <a:r>
              <a:rPr lang="fr-FR" sz="2200" b="1" dirty="0">
                <a:solidFill>
                  <a:srgbClr val="002060"/>
                </a:solidFill>
                <a:latin typeface="Century Gothic" panose="020B0502020202020204" pitchFamily="34" charset="0"/>
              </a:rPr>
              <a:t>mais</a:t>
            </a:r>
          </a:p>
          <a:p>
            <a:pPr algn="ctr"/>
            <a:r>
              <a:rPr lang="fr-FR" sz="2200" b="1" dirty="0">
                <a:solidFill>
                  <a:srgbClr val="002060"/>
                </a:solidFill>
                <a:latin typeface="Century Gothic" panose="020B0502020202020204" pitchFamily="34" charset="0"/>
              </a:rPr>
              <a:t>aussi</a:t>
            </a:r>
          </a:p>
          <a:p>
            <a:pPr algn="ctr"/>
            <a:endParaRPr lang="fr-FR" dirty="0"/>
          </a:p>
        </p:txBody>
      </p:sp>
    </p:spTree>
    <p:extLst>
      <p:ext uri="{BB962C8B-B14F-4D97-AF65-F5344CB8AC3E}">
        <p14:creationId xmlns:p14="http://schemas.microsoft.com/office/powerpoint/2010/main" val="1449563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Vocabulary on Quizlet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9" name="Picture 8" descr="the letter Q">
            <a:extLst>
              <a:ext uri="{FF2B5EF4-FFF2-40B4-BE49-F238E27FC236}">
                <a16:creationId xmlns:a16="http://schemas.microsoft.com/office/drawing/2014/main" id="{D5C1FACF-6889-4D84-A556-3CFAD44149C8}"/>
              </a:ext>
            </a:extLst>
          </p:cNvPr>
          <p:cNvPicPr>
            <a:picLocks noChangeAspect="1"/>
          </p:cNvPicPr>
          <p:nvPr/>
        </p:nvPicPr>
        <p:blipFill>
          <a:blip r:embed="rId5"/>
          <a:stretch>
            <a:fillRect/>
          </a:stretch>
        </p:blipFill>
        <p:spPr>
          <a:xfrm>
            <a:off x="10641925" y="4800601"/>
            <a:ext cx="1300638" cy="1300638"/>
          </a:xfrm>
          <a:prstGeom prst="rect">
            <a:avLst/>
          </a:prstGeom>
        </p:spPr>
      </p:pic>
      <p:pic>
        <p:nvPicPr>
          <p:cNvPr id="11" name="Picture 10">
            <a:extLst>
              <a:ext uri="{FF2B5EF4-FFF2-40B4-BE49-F238E27FC236}">
                <a16:creationId xmlns:a16="http://schemas.microsoft.com/office/drawing/2014/main" id="{87C238EE-D5D0-4257-AC74-0808F8B40FA5}"/>
              </a:ext>
            </a:extLst>
          </p:cNvPr>
          <p:cNvPicPr/>
          <p:nvPr/>
        </p:nvPicPr>
        <p:blipFill>
          <a:blip r:embed="rId6">
            <a:extLst>
              <a:ext uri="{28A0092B-C50C-407E-A947-70E740481C1C}">
                <a14:useLocalDpi xmlns:a14="http://schemas.microsoft.com/office/drawing/2010/main" val="0"/>
              </a:ext>
            </a:extLst>
          </a:blip>
          <a:srcRect/>
          <a:stretch/>
        </p:blipFill>
        <p:spPr>
          <a:xfrm>
            <a:off x="3942668" y="2044413"/>
            <a:ext cx="1275434" cy="1275434"/>
          </a:xfrm>
          <a:prstGeom prst="rect">
            <a:avLst/>
          </a:prstGeom>
        </p:spPr>
      </p:pic>
      <p:sp>
        <p:nvSpPr>
          <p:cNvPr id="13" name="TextBox 12">
            <a:extLst>
              <a:ext uri="{FF2B5EF4-FFF2-40B4-BE49-F238E27FC236}">
                <a16:creationId xmlns:a16="http://schemas.microsoft.com/office/drawing/2014/main" id="{259BEE45-AD8B-4E19-8D7D-579F8566B8B8}"/>
              </a:ext>
            </a:extLst>
          </p:cNvPr>
          <p:cNvSpPr txBox="1"/>
          <p:nvPr/>
        </p:nvSpPr>
        <p:spPr>
          <a:xfrm>
            <a:off x="175149" y="4246063"/>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23406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83975" cy="647577"/>
          </a:xfrm>
        </p:spPr>
        <p:txBody>
          <a:bodyPr>
            <a:normAutofit/>
          </a:bodyPr>
          <a:lstStyle/>
          <a:p>
            <a:r>
              <a:rPr lang="en-GB" sz="2800" b="1" dirty="0">
                <a:solidFill>
                  <a:schemeClr val="bg1"/>
                </a:solidFill>
              </a:rPr>
              <a:t>Daft Punk</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21922" y="249869"/>
            <a:ext cx="1987998"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C857C9DE-E35B-4243-8070-7316DD75F6C3}"/>
              </a:ext>
            </a:extLst>
          </p:cNvPr>
          <p:cNvSpPr txBox="1"/>
          <p:nvPr/>
        </p:nvSpPr>
        <p:spPr>
          <a:xfrm>
            <a:off x="112297" y="1163992"/>
            <a:ext cx="10337336" cy="5007846"/>
          </a:xfrm>
          <a:prstGeom prst="rect">
            <a:avLst/>
          </a:prstGeom>
          <a:noFill/>
          <a:ln w="28575">
            <a:solidFill>
              <a:schemeClr val="tx1"/>
            </a:solidFill>
          </a:ln>
        </p:spPr>
        <p:txBody>
          <a:bodyPr wrap="square" rtlCol="0">
            <a:spAutoFit/>
          </a:bodyPr>
          <a:lstStyle/>
          <a:p>
            <a:pPr algn="l">
              <a:lnSpc>
                <a:spcPct val="150000"/>
              </a:lnSpc>
            </a:pPr>
            <a:r>
              <a:rPr lang="fr-FR" sz="2400" dirty="0">
                <a:solidFill>
                  <a:srgbClr val="002060"/>
                </a:solidFill>
              </a:rPr>
              <a:t>Daft Punk sont deux hommes </a:t>
            </a:r>
            <a:r>
              <a:rPr lang="fr-FR" sz="2400" b="1" dirty="0">
                <a:solidFill>
                  <a:srgbClr val="002060"/>
                </a:solidFill>
              </a:rPr>
              <a:t>ambitieux   </a:t>
            </a:r>
            <a:r>
              <a:rPr lang="fr-FR" sz="2400" dirty="0">
                <a:solidFill>
                  <a:srgbClr val="002060"/>
                </a:solidFill>
              </a:rPr>
              <a:t>qui font de la musique </a:t>
            </a:r>
            <a:r>
              <a:rPr lang="fr-FR" sz="2400" dirty="0" err="1">
                <a:solidFill>
                  <a:srgbClr val="002060"/>
                </a:solidFill>
              </a:rPr>
              <a:t>éléctro</a:t>
            </a:r>
            <a:r>
              <a:rPr lang="fr-FR" sz="2400" dirty="0">
                <a:solidFill>
                  <a:srgbClr val="002060"/>
                </a:solidFill>
              </a:rPr>
              <a:t>. Ce sont les musiciens   </a:t>
            </a:r>
            <a:r>
              <a:rPr lang="fr-FR" sz="2400" b="1" dirty="0">
                <a:solidFill>
                  <a:srgbClr val="002060"/>
                </a:solidFill>
              </a:rPr>
              <a:t>préférés</a:t>
            </a:r>
            <a:r>
              <a:rPr lang="fr-FR" sz="2400" dirty="0">
                <a:solidFill>
                  <a:srgbClr val="002060"/>
                </a:solidFill>
              </a:rPr>
              <a:t>  de Christine and the Queens. Ils sont </a:t>
            </a:r>
            <a:r>
              <a:rPr lang="fr-FR" sz="2400" b="1" dirty="0">
                <a:solidFill>
                  <a:srgbClr val="002060"/>
                </a:solidFill>
              </a:rPr>
              <a:t>tristes</a:t>
            </a:r>
            <a:r>
              <a:rPr lang="fr-FR" sz="2400" dirty="0">
                <a:solidFill>
                  <a:srgbClr val="002060"/>
                </a:solidFill>
              </a:rPr>
              <a:t> parce qu’ils ont quitté le groupe en 2021. Ils ne sont pas </a:t>
            </a:r>
            <a:r>
              <a:rPr lang="fr-FR" sz="2400" b="1" dirty="0">
                <a:solidFill>
                  <a:srgbClr val="002060"/>
                </a:solidFill>
              </a:rPr>
              <a:t>vieux</a:t>
            </a:r>
            <a:r>
              <a:rPr lang="fr-FR" sz="2400" dirty="0">
                <a:solidFill>
                  <a:srgbClr val="002060"/>
                </a:solidFill>
              </a:rPr>
              <a:t>, mais ils ont travaillé ensemble pour la premi</a:t>
            </a:r>
            <a:r>
              <a:rPr lang="fr-FR" sz="2400" dirty="0">
                <a:solidFill>
                  <a:srgbClr val="002060"/>
                </a:solidFill>
                <a:latin typeface="Century Gothic" panose="020B0502020202020204" pitchFamily="34" charset="0"/>
              </a:rPr>
              <a:t>ère fois</a:t>
            </a:r>
            <a:r>
              <a:rPr lang="fr-FR" sz="2400" dirty="0">
                <a:solidFill>
                  <a:srgbClr val="002060"/>
                </a:solidFill>
              </a:rPr>
              <a:t> en 1993 ! Ils sont français mais ce sont des artistes </a:t>
            </a:r>
            <a:r>
              <a:rPr lang="fr-FR" sz="2400" b="1" dirty="0">
                <a:solidFill>
                  <a:srgbClr val="002060"/>
                </a:solidFill>
              </a:rPr>
              <a:t>internationaux</a:t>
            </a:r>
            <a:r>
              <a:rPr lang="fr-FR" sz="2400" dirty="0">
                <a:solidFill>
                  <a:srgbClr val="002060"/>
                </a:solidFill>
              </a:rPr>
              <a:t>. Ils sont très </a:t>
            </a:r>
            <a:r>
              <a:rPr lang="fr-FR" sz="2400" b="1" dirty="0">
                <a:solidFill>
                  <a:srgbClr val="002060"/>
                </a:solidFill>
              </a:rPr>
              <a:t>importants</a:t>
            </a:r>
            <a:r>
              <a:rPr lang="fr-FR" sz="2400" dirty="0">
                <a:solidFill>
                  <a:srgbClr val="002060"/>
                </a:solidFill>
              </a:rPr>
              <a:t> dans le monde de la musique : ils ont travaillé avec Kanye West, </a:t>
            </a:r>
            <a:r>
              <a:rPr lang="fr-FR" sz="2400" dirty="0" err="1">
                <a:solidFill>
                  <a:srgbClr val="002060"/>
                </a:solidFill>
              </a:rPr>
              <a:t>Pharrell</a:t>
            </a:r>
            <a:r>
              <a:rPr lang="fr-FR" sz="2400" dirty="0">
                <a:solidFill>
                  <a:srgbClr val="002060"/>
                </a:solidFill>
              </a:rPr>
              <a:t> Williams, et The </a:t>
            </a:r>
            <a:r>
              <a:rPr lang="fr-FR" sz="2400" dirty="0" err="1">
                <a:solidFill>
                  <a:srgbClr val="002060"/>
                </a:solidFill>
              </a:rPr>
              <a:t>Weeknd</a:t>
            </a:r>
            <a:r>
              <a:rPr lang="fr-FR" sz="2400" dirty="0">
                <a:solidFill>
                  <a:srgbClr val="002060"/>
                </a:solidFill>
              </a:rPr>
              <a:t>. Ils ne sont pas très </a:t>
            </a:r>
            <a:r>
              <a:rPr lang="fr-FR" sz="2400" b="1" dirty="0">
                <a:solidFill>
                  <a:srgbClr val="002060"/>
                </a:solidFill>
              </a:rPr>
              <a:t>ouverts </a:t>
            </a:r>
            <a:r>
              <a:rPr lang="fr-FR" sz="2400" dirty="0">
                <a:solidFill>
                  <a:srgbClr val="002060"/>
                </a:solidFill>
              </a:rPr>
              <a:t>quand ils parlent. Ils ne montrent pas les visages* parce qu’ils sont très </a:t>
            </a:r>
            <a:r>
              <a:rPr lang="fr-FR" sz="2400" b="1" dirty="0">
                <a:solidFill>
                  <a:srgbClr val="002060"/>
                </a:solidFill>
              </a:rPr>
              <a:t>prudents</a:t>
            </a:r>
            <a:r>
              <a:rPr lang="fr-FR" sz="2400" dirty="0">
                <a:solidFill>
                  <a:srgbClr val="002060"/>
                </a:solidFill>
              </a:rPr>
              <a:t> avec leurs* identités.</a:t>
            </a:r>
          </a:p>
        </p:txBody>
      </p:sp>
      <p:sp>
        <p:nvSpPr>
          <p:cNvPr id="2" name="TextBox 1">
            <a:extLst>
              <a:ext uri="{FF2B5EF4-FFF2-40B4-BE49-F238E27FC236}">
                <a16:creationId xmlns:a16="http://schemas.microsoft.com/office/drawing/2014/main" id="{307BC0BA-8DAF-4389-9AE6-93482E7199C8}"/>
              </a:ext>
            </a:extLst>
          </p:cNvPr>
          <p:cNvSpPr txBox="1"/>
          <p:nvPr/>
        </p:nvSpPr>
        <p:spPr>
          <a:xfrm>
            <a:off x="2295472" y="149823"/>
            <a:ext cx="3828196" cy="830997"/>
          </a:xfrm>
          <a:prstGeom prst="rect">
            <a:avLst/>
          </a:prstGeom>
          <a:noFill/>
        </p:spPr>
        <p:txBody>
          <a:bodyPr wrap="square" rtlCol="0">
            <a:spAutoFit/>
          </a:bodyPr>
          <a:lstStyle/>
          <a:p>
            <a:pPr algn="l"/>
            <a:r>
              <a:rPr lang="fr-FR" sz="2400" dirty="0">
                <a:solidFill>
                  <a:srgbClr val="002060"/>
                </a:solidFill>
              </a:rPr>
              <a:t>Remplis les blancs avec un adjectif au pluriel. </a:t>
            </a:r>
          </a:p>
        </p:txBody>
      </p:sp>
      <p:sp>
        <p:nvSpPr>
          <p:cNvPr id="3" name="Rectangle: Rounded Corners 2">
            <a:extLst>
              <a:ext uri="{FF2B5EF4-FFF2-40B4-BE49-F238E27FC236}">
                <a16:creationId xmlns:a16="http://schemas.microsoft.com/office/drawing/2014/main" id="{42AAABE1-0D73-45FA-B891-25DC6E97ADBB}"/>
              </a:ext>
            </a:extLst>
          </p:cNvPr>
          <p:cNvSpPr/>
          <p:nvPr/>
        </p:nvSpPr>
        <p:spPr>
          <a:xfrm>
            <a:off x="4595820" y="1352298"/>
            <a:ext cx="1646464"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 </a:t>
            </a:r>
          </a:p>
        </p:txBody>
      </p:sp>
      <p:sp>
        <p:nvSpPr>
          <p:cNvPr id="9" name="Rectangle: Rounded Corners 8">
            <a:extLst>
              <a:ext uri="{FF2B5EF4-FFF2-40B4-BE49-F238E27FC236}">
                <a16:creationId xmlns:a16="http://schemas.microsoft.com/office/drawing/2014/main" id="{D994B57C-18F0-4FAE-BBB6-2816A872DD32}"/>
              </a:ext>
            </a:extLst>
          </p:cNvPr>
          <p:cNvSpPr/>
          <p:nvPr/>
        </p:nvSpPr>
        <p:spPr>
          <a:xfrm>
            <a:off x="4595820" y="1888910"/>
            <a:ext cx="1519998"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 </a:t>
            </a:r>
          </a:p>
        </p:txBody>
      </p:sp>
      <p:sp>
        <p:nvSpPr>
          <p:cNvPr id="10" name="Rectangle: Rounded Corners 9">
            <a:extLst>
              <a:ext uri="{FF2B5EF4-FFF2-40B4-BE49-F238E27FC236}">
                <a16:creationId xmlns:a16="http://schemas.microsoft.com/office/drawing/2014/main" id="{9EA82DB3-2706-4B61-995C-1EF194B8D047}"/>
              </a:ext>
            </a:extLst>
          </p:cNvPr>
          <p:cNvSpPr/>
          <p:nvPr/>
        </p:nvSpPr>
        <p:spPr>
          <a:xfrm>
            <a:off x="2500182" y="2441282"/>
            <a:ext cx="92285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 </a:t>
            </a:r>
          </a:p>
        </p:txBody>
      </p:sp>
      <p:sp>
        <p:nvSpPr>
          <p:cNvPr id="11" name="Rectangle: Rounded Corners 10">
            <a:extLst>
              <a:ext uri="{FF2B5EF4-FFF2-40B4-BE49-F238E27FC236}">
                <a16:creationId xmlns:a16="http://schemas.microsoft.com/office/drawing/2014/main" id="{1C6B9DC4-7582-4F4C-AE47-F1A3373132FD}"/>
              </a:ext>
            </a:extLst>
          </p:cNvPr>
          <p:cNvSpPr/>
          <p:nvPr/>
        </p:nvSpPr>
        <p:spPr>
          <a:xfrm>
            <a:off x="1437372" y="2998030"/>
            <a:ext cx="858100"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 </a:t>
            </a:r>
          </a:p>
        </p:txBody>
      </p:sp>
      <p:sp>
        <p:nvSpPr>
          <p:cNvPr id="12" name="Rectangle: Rounded Corners 11">
            <a:extLst>
              <a:ext uri="{FF2B5EF4-FFF2-40B4-BE49-F238E27FC236}">
                <a16:creationId xmlns:a16="http://schemas.microsoft.com/office/drawing/2014/main" id="{672C65D4-91F3-4432-AF82-9F326A6C84F6}"/>
              </a:ext>
            </a:extLst>
          </p:cNvPr>
          <p:cNvSpPr/>
          <p:nvPr/>
        </p:nvSpPr>
        <p:spPr>
          <a:xfrm>
            <a:off x="7419233" y="3543304"/>
            <a:ext cx="2215990"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p>
        </p:txBody>
      </p:sp>
      <p:sp>
        <p:nvSpPr>
          <p:cNvPr id="13" name="Rectangle: Rounded Corners 12">
            <a:extLst>
              <a:ext uri="{FF2B5EF4-FFF2-40B4-BE49-F238E27FC236}">
                <a16:creationId xmlns:a16="http://schemas.microsoft.com/office/drawing/2014/main" id="{DEB72B65-5C6D-4FAF-9D4C-0580F2628CCB}"/>
              </a:ext>
            </a:extLst>
          </p:cNvPr>
          <p:cNvSpPr/>
          <p:nvPr/>
        </p:nvSpPr>
        <p:spPr>
          <a:xfrm>
            <a:off x="1437372" y="4088930"/>
            <a:ext cx="1589383"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 </a:t>
            </a:r>
          </a:p>
        </p:txBody>
      </p:sp>
      <p:sp>
        <p:nvSpPr>
          <p:cNvPr id="14" name="Rectangle: Rounded Corners 13">
            <a:extLst>
              <a:ext uri="{FF2B5EF4-FFF2-40B4-BE49-F238E27FC236}">
                <a16:creationId xmlns:a16="http://schemas.microsoft.com/office/drawing/2014/main" id="{3FAB51AF-31B1-43C9-8246-91DEF3FDD780}"/>
              </a:ext>
            </a:extLst>
          </p:cNvPr>
          <p:cNvSpPr/>
          <p:nvPr/>
        </p:nvSpPr>
        <p:spPr>
          <a:xfrm>
            <a:off x="769830" y="5192068"/>
            <a:ext cx="1096592"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 </a:t>
            </a:r>
          </a:p>
        </p:txBody>
      </p:sp>
      <p:sp>
        <p:nvSpPr>
          <p:cNvPr id="15" name="Rectangle: Rounded Corners 14">
            <a:extLst>
              <a:ext uri="{FF2B5EF4-FFF2-40B4-BE49-F238E27FC236}">
                <a16:creationId xmlns:a16="http://schemas.microsoft.com/office/drawing/2014/main" id="{6B23452D-E1E1-4A3E-A2C0-B318E1BF2359}"/>
              </a:ext>
            </a:extLst>
          </p:cNvPr>
          <p:cNvSpPr/>
          <p:nvPr/>
        </p:nvSpPr>
        <p:spPr>
          <a:xfrm>
            <a:off x="2283975" y="5726220"/>
            <a:ext cx="1355272"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p>
        </p:txBody>
      </p:sp>
      <p:sp>
        <p:nvSpPr>
          <p:cNvPr id="20" name="Speech Bubble: Rectangle with Corners Rounded 19">
            <a:extLst>
              <a:ext uri="{FF2B5EF4-FFF2-40B4-BE49-F238E27FC236}">
                <a16:creationId xmlns:a16="http://schemas.microsoft.com/office/drawing/2014/main" id="{2EEF5F97-AA27-4CB0-995F-FCBABBD7CCC1}"/>
              </a:ext>
            </a:extLst>
          </p:cNvPr>
          <p:cNvSpPr/>
          <p:nvPr/>
        </p:nvSpPr>
        <p:spPr>
          <a:xfrm>
            <a:off x="7188802" y="199715"/>
            <a:ext cx="2417908" cy="611052"/>
          </a:xfrm>
          <a:prstGeom prst="wedgeRoundRectCallout">
            <a:avLst>
              <a:gd name="adj1" fmla="val -20833"/>
              <a:gd name="adj2" fmla="val 49679"/>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visage </a:t>
            </a:r>
            <a:r>
              <a:rPr lang="fr-FR" sz="2000" dirty="0"/>
              <a:t>= face</a:t>
            </a:r>
          </a:p>
          <a:p>
            <a:pPr algn="ctr"/>
            <a:r>
              <a:rPr lang="fr-FR" sz="2000" dirty="0"/>
              <a:t>*</a:t>
            </a:r>
            <a:r>
              <a:rPr lang="fr-FR" sz="2000" b="1" dirty="0"/>
              <a:t>leur(s) </a:t>
            </a:r>
            <a:r>
              <a:rPr lang="fr-FR" sz="2000" dirty="0"/>
              <a:t>= </a:t>
            </a:r>
            <a:r>
              <a:rPr lang="fr-FR" sz="2000" dirty="0" err="1"/>
              <a:t>their</a:t>
            </a:r>
            <a:endParaRPr lang="fr-FR" sz="2000" dirty="0"/>
          </a:p>
        </p:txBody>
      </p:sp>
      <p:sp>
        <p:nvSpPr>
          <p:cNvPr id="27" name="Rectangle: Rounded Corners 26">
            <a:extLst>
              <a:ext uri="{FF2B5EF4-FFF2-40B4-BE49-F238E27FC236}">
                <a16:creationId xmlns:a16="http://schemas.microsoft.com/office/drawing/2014/main" id="{5350D242-17F9-4F25-90B3-E7BB8F8F8F02}"/>
              </a:ext>
            </a:extLst>
          </p:cNvPr>
          <p:cNvSpPr/>
          <p:nvPr/>
        </p:nvSpPr>
        <p:spPr>
          <a:xfrm>
            <a:off x="10489420" y="2924437"/>
            <a:ext cx="1521292" cy="358762"/>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 </a:t>
            </a:r>
            <a:r>
              <a:rPr lang="fr-FR" sz="2000" dirty="0" err="1">
                <a:solidFill>
                  <a:schemeClr val="bg1"/>
                </a:solidFill>
              </a:rPr>
              <a:t>ambitious</a:t>
            </a:r>
            <a:endParaRPr lang="fr-FR" sz="2000" dirty="0">
              <a:solidFill>
                <a:schemeClr val="bg1"/>
              </a:solidFill>
            </a:endParaRPr>
          </a:p>
        </p:txBody>
      </p:sp>
      <p:sp>
        <p:nvSpPr>
          <p:cNvPr id="28" name="Rectangle: Rounded Corners 27">
            <a:extLst>
              <a:ext uri="{FF2B5EF4-FFF2-40B4-BE49-F238E27FC236}">
                <a16:creationId xmlns:a16="http://schemas.microsoft.com/office/drawing/2014/main" id="{A3ABB56B-BF1E-4F46-A7D3-AA5B4D96B7A9}"/>
              </a:ext>
            </a:extLst>
          </p:cNvPr>
          <p:cNvSpPr/>
          <p:nvPr/>
        </p:nvSpPr>
        <p:spPr>
          <a:xfrm>
            <a:off x="10489420" y="3765283"/>
            <a:ext cx="1519998" cy="360000"/>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favourite</a:t>
            </a:r>
            <a:endParaRPr lang="fr-FR" sz="2000" dirty="0">
              <a:solidFill>
                <a:schemeClr val="bg1"/>
              </a:solidFill>
            </a:endParaRPr>
          </a:p>
        </p:txBody>
      </p:sp>
      <p:sp>
        <p:nvSpPr>
          <p:cNvPr id="29" name="Rectangle: Rounded Corners 28">
            <a:extLst>
              <a:ext uri="{FF2B5EF4-FFF2-40B4-BE49-F238E27FC236}">
                <a16:creationId xmlns:a16="http://schemas.microsoft.com/office/drawing/2014/main" id="{CAE36D74-C53B-452E-9DF2-9D5087933360}"/>
              </a:ext>
            </a:extLst>
          </p:cNvPr>
          <p:cNvSpPr/>
          <p:nvPr/>
        </p:nvSpPr>
        <p:spPr>
          <a:xfrm>
            <a:off x="11086559" y="4607367"/>
            <a:ext cx="922859" cy="360000"/>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sad</a:t>
            </a:r>
            <a:endParaRPr lang="fr-FR" sz="2000" dirty="0">
              <a:solidFill>
                <a:schemeClr val="bg1"/>
              </a:solidFill>
            </a:endParaRPr>
          </a:p>
        </p:txBody>
      </p:sp>
      <p:sp>
        <p:nvSpPr>
          <p:cNvPr id="30" name="Rectangle: Rounded Corners 29">
            <a:extLst>
              <a:ext uri="{FF2B5EF4-FFF2-40B4-BE49-F238E27FC236}">
                <a16:creationId xmlns:a16="http://schemas.microsoft.com/office/drawing/2014/main" id="{7C04E733-B69C-4EFE-AE89-BF318DDA7A3F}"/>
              </a:ext>
            </a:extLst>
          </p:cNvPr>
          <p:cNvSpPr/>
          <p:nvPr/>
        </p:nvSpPr>
        <p:spPr>
          <a:xfrm>
            <a:off x="11151318" y="5028409"/>
            <a:ext cx="858100" cy="360000"/>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old</a:t>
            </a:r>
            <a:endParaRPr lang="fr-FR" sz="2000" dirty="0">
              <a:solidFill>
                <a:schemeClr val="bg1"/>
              </a:solidFill>
            </a:endParaRPr>
          </a:p>
        </p:txBody>
      </p:sp>
      <p:sp>
        <p:nvSpPr>
          <p:cNvPr id="31" name="Rectangle: Rounded Corners 30">
            <a:extLst>
              <a:ext uri="{FF2B5EF4-FFF2-40B4-BE49-F238E27FC236}">
                <a16:creationId xmlns:a16="http://schemas.microsoft.com/office/drawing/2014/main" id="{512FAC43-4814-465A-9A2C-A7F25840DCA0}"/>
              </a:ext>
            </a:extLst>
          </p:cNvPr>
          <p:cNvSpPr/>
          <p:nvPr/>
        </p:nvSpPr>
        <p:spPr>
          <a:xfrm>
            <a:off x="9791488" y="5870494"/>
            <a:ext cx="2215990" cy="360000"/>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international</a:t>
            </a:r>
          </a:p>
        </p:txBody>
      </p:sp>
      <p:sp>
        <p:nvSpPr>
          <p:cNvPr id="32" name="Rectangle: Rounded Corners 31">
            <a:extLst>
              <a:ext uri="{FF2B5EF4-FFF2-40B4-BE49-F238E27FC236}">
                <a16:creationId xmlns:a16="http://schemas.microsoft.com/office/drawing/2014/main" id="{E7BCF452-8F91-4B2C-A13B-C9EFCA1AEE04}"/>
              </a:ext>
            </a:extLst>
          </p:cNvPr>
          <p:cNvSpPr/>
          <p:nvPr/>
        </p:nvSpPr>
        <p:spPr>
          <a:xfrm>
            <a:off x="10561931" y="4186325"/>
            <a:ext cx="1447487" cy="359999"/>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important</a:t>
            </a:r>
          </a:p>
        </p:txBody>
      </p:sp>
      <p:sp>
        <p:nvSpPr>
          <p:cNvPr id="33" name="Rectangle: Rounded Corners 32">
            <a:extLst>
              <a:ext uri="{FF2B5EF4-FFF2-40B4-BE49-F238E27FC236}">
                <a16:creationId xmlns:a16="http://schemas.microsoft.com/office/drawing/2014/main" id="{59492CEC-C119-4F97-B65F-A9F3DC50A881}"/>
              </a:ext>
            </a:extLst>
          </p:cNvPr>
          <p:cNvSpPr/>
          <p:nvPr/>
        </p:nvSpPr>
        <p:spPr>
          <a:xfrm>
            <a:off x="10910886" y="5449451"/>
            <a:ext cx="1096592" cy="360000"/>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open</a:t>
            </a:r>
          </a:p>
        </p:txBody>
      </p:sp>
      <p:sp>
        <p:nvSpPr>
          <p:cNvPr id="34" name="Rectangle: Rounded Corners 33">
            <a:extLst>
              <a:ext uri="{FF2B5EF4-FFF2-40B4-BE49-F238E27FC236}">
                <a16:creationId xmlns:a16="http://schemas.microsoft.com/office/drawing/2014/main" id="{9A8901A5-D0D0-411B-AE42-966D72772774}"/>
              </a:ext>
            </a:extLst>
          </p:cNvPr>
          <p:cNvSpPr/>
          <p:nvPr/>
        </p:nvSpPr>
        <p:spPr>
          <a:xfrm>
            <a:off x="10654146" y="3344241"/>
            <a:ext cx="1355272" cy="360000"/>
          </a:xfrm>
          <a:prstGeom prst="roundRect">
            <a:avLst/>
          </a:prstGeom>
          <a:solidFill>
            <a:srgbClr val="EF4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careful</a:t>
            </a:r>
            <a:endParaRPr lang="fr-FR" sz="2000" dirty="0">
              <a:solidFill>
                <a:schemeClr val="bg1"/>
              </a:solidFill>
            </a:endParaRPr>
          </a:p>
        </p:txBody>
      </p:sp>
      <p:pic>
        <p:nvPicPr>
          <p:cNvPr id="17" name="Picture 16">
            <a:extLst>
              <a:ext uri="{FF2B5EF4-FFF2-40B4-BE49-F238E27FC236}">
                <a16:creationId xmlns:a16="http://schemas.microsoft.com/office/drawing/2014/main" id="{16276BEE-151C-4447-8BC2-B1B66149E327}"/>
              </a:ext>
            </a:extLst>
          </p:cNvPr>
          <p:cNvPicPr>
            <a:picLocks noChangeAspect="1"/>
          </p:cNvPicPr>
          <p:nvPr/>
        </p:nvPicPr>
        <p:blipFill>
          <a:blip r:embed="rId3"/>
          <a:stretch>
            <a:fillRect/>
          </a:stretch>
        </p:blipFill>
        <p:spPr>
          <a:xfrm>
            <a:off x="10394026" y="810767"/>
            <a:ext cx="1685250" cy="1934692"/>
          </a:xfrm>
          <a:prstGeom prst="rect">
            <a:avLst/>
          </a:prstGeom>
        </p:spPr>
      </p:pic>
    </p:spTree>
    <p:extLst>
      <p:ext uri="{BB962C8B-B14F-4D97-AF65-F5344CB8AC3E}">
        <p14:creationId xmlns:p14="http://schemas.microsoft.com/office/powerpoint/2010/main" val="38529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50427" cy="647577"/>
          </a:xfrm>
        </p:spPr>
        <p:txBody>
          <a:bodyPr>
            <a:normAutofit/>
          </a:bodyPr>
          <a:lstStyle/>
          <a:p>
            <a:r>
              <a:rPr lang="fr-FR" sz="2400" b="1" dirty="0">
                <a:solidFill>
                  <a:schemeClr val="bg1"/>
                </a:solidFill>
              </a:rPr>
              <a:t>La féminisation des adjectifs  </a:t>
            </a:r>
          </a:p>
        </p:txBody>
      </p:sp>
      <p:sp>
        <p:nvSpPr>
          <p:cNvPr id="5" name="TextBox 4">
            <a:extLst>
              <a:ext uri="{FF2B5EF4-FFF2-40B4-BE49-F238E27FC236}">
                <a16:creationId xmlns:a16="http://schemas.microsoft.com/office/drawing/2014/main" id="{BBC4CC21-40AE-4EFC-AE3E-A4DDAD1F9130}"/>
              </a:ext>
            </a:extLst>
          </p:cNvPr>
          <p:cNvSpPr txBox="1"/>
          <p:nvPr/>
        </p:nvSpPr>
        <p:spPr>
          <a:xfrm>
            <a:off x="195284" y="1286359"/>
            <a:ext cx="118014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Remember that </a:t>
            </a:r>
            <a:r>
              <a:rPr kumimoji="0" lang="en-GB"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adjectives change </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when they describe a </a:t>
            </a:r>
            <a:r>
              <a:rPr kumimoji="0" lang="en-GB"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feminine noun</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The most common change is to </a:t>
            </a:r>
            <a:r>
              <a:rPr kumimoji="0" lang="en-GB"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add ‘e’ </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to </a:t>
            </a:r>
            <a:r>
              <a:rPr kumimoji="0" lang="en-GB"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the end </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of the </a:t>
            </a:r>
            <a:r>
              <a:rPr kumimoji="0" lang="en-GB"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adjective</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t>
            </a:r>
          </a:p>
        </p:txBody>
      </p:sp>
      <p:pic>
        <p:nvPicPr>
          <p:cNvPr id="12" name="Picture 11">
            <a:hlinkClick r:id="" action="ppaction://noaction">
              <a:snd r:embed="rId3" name="un oiseau vert.wav"/>
            </a:hlinkClick>
            <a:extLst>
              <a:ext uri="{FF2B5EF4-FFF2-40B4-BE49-F238E27FC236}">
                <a16:creationId xmlns:a16="http://schemas.microsoft.com/office/drawing/2014/main" id="{08B1216C-27BF-4EFD-BB93-99456ECFF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130" y="3753933"/>
            <a:ext cx="2724983" cy="1603920"/>
          </a:xfrm>
          <a:prstGeom prst="rect">
            <a:avLst/>
          </a:prstGeom>
        </p:spPr>
      </p:pic>
      <p:pic>
        <p:nvPicPr>
          <p:cNvPr id="14" name="Picture 13">
            <a:hlinkClick r:id="" action="ppaction://noaction">
              <a:snd r:embed="rId5" name="une voiture verte.wav"/>
            </a:hlinkClick>
            <a:extLst>
              <a:ext uri="{FF2B5EF4-FFF2-40B4-BE49-F238E27FC236}">
                <a16:creationId xmlns:a16="http://schemas.microsoft.com/office/drawing/2014/main" id="{8C9E7ECB-BE2D-4ABC-BF41-9282695D4D1C}"/>
              </a:ext>
            </a:extLst>
          </p:cNvPr>
          <p:cNvPicPr>
            <a:picLocks noChangeAspect="1"/>
          </p:cNvPicPr>
          <p:nvPr/>
        </p:nvPicPr>
        <p:blipFill rotWithShape="1">
          <a:blip r:embed="rId6">
            <a:extLst>
              <a:ext uri="{28A0092B-C50C-407E-A947-70E740481C1C}">
                <a14:useLocalDpi xmlns:a14="http://schemas.microsoft.com/office/drawing/2010/main" val="0"/>
              </a:ext>
            </a:extLst>
          </a:blip>
          <a:srcRect t="22519" r="-1295" b="7637"/>
          <a:stretch/>
        </p:blipFill>
        <p:spPr>
          <a:xfrm>
            <a:off x="7322869" y="3753933"/>
            <a:ext cx="2724984" cy="1603920"/>
          </a:xfrm>
          <a:prstGeom prst="rect">
            <a:avLst/>
          </a:prstGeom>
        </p:spPr>
      </p:pic>
      <p:sp>
        <p:nvSpPr>
          <p:cNvPr id="15" name="Rounded Rectangle 46">
            <a:extLst>
              <a:ext uri="{FF2B5EF4-FFF2-40B4-BE49-F238E27FC236}">
                <a16:creationId xmlns:a16="http://schemas.microsoft.com/office/drawing/2014/main" id="{E667774A-8B4A-4F6E-9DDD-E696658FBC42}"/>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3" name="TextBox 12">
            <a:extLst>
              <a:ext uri="{FF2B5EF4-FFF2-40B4-BE49-F238E27FC236}">
                <a16:creationId xmlns:a16="http://schemas.microsoft.com/office/drawing/2014/main" id="{E7859C0C-1CF6-49F8-AF0E-03CE3A02386A}"/>
              </a:ext>
            </a:extLst>
          </p:cNvPr>
          <p:cNvSpPr txBox="1"/>
          <p:nvPr/>
        </p:nvSpPr>
        <p:spPr>
          <a:xfrm>
            <a:off x="390568" y="5704532"/>
            <a:ext cx="11801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When we add ‘e’, the SFC is no longer silent, and the ending is </a:t>
            </a:r>
            <a:r>
              <a:rPr kumimoji="0" lang="en-GB" sz="24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SFe</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instead.</a:t>
            </a:r>
          </a:p>
        </p:txBody>
      </p:sp>
      <p:sp>
        <p:nvSpPr>
          <p:cNvPr id="16" name="TextBox 15">
            <a:extLst>
              <a:ext uri="{FF2B5EF4-FFF2-40B4-BE49-F238E27FC236}">
                <a16:creationId xmlns:a16="http://schemas.microsoft.com/office/drawing/2014/main" id="{91E88F31-861F-533C-937D-EA39E405FA1A}"/>
              </a:ext>
            </a:extLst>
          </p:cNvPr>
          <p:cNvSpPr txBox="1"/>
          <p:nvPr/>
        </p:nvSpPr>
        <p:spPr>
          <a:xfrm>
            <a:off x="7059263" y="2416987"/>
            <a:ext cx="3252197"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voiture verte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green car</a:t>
            </a:r>
          </a:p>
        </p:txBody>
      </p:sp>
      <p:sp>
        <p:nvSpPr>
          <p:cNvPr id="17" name="TextBox 16">
            <a:extLst>
              <a:ext uri="{FF2B5EF4-FFF2-40B4-BE49-F238E27FC236}">
                <a16:creationId xmlns:a16="http://schemas.microsoft.com/office/drawing/2014/main" id="{CE837DFF-68BD-2A2A-8203-B452C47221EC}"/>
              </a:ext>
            </a:extLst>
          </p:cNvPr>
          <p:cNvSpPr txBox="1"/>
          <p:nvPr/>
        </p:nvSpPr>
        <p:spPr>
          <a:xfrm>
            <a:off x="1769665" y="2470240"/>
            <a:ext cx="2617269"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oiseau vert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green bird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7" name="Graphic 6" descr="Volume with solid fill">
            <a:hlinkClick r:id="" action="ppaction://noaction">
              <a:snd r:embed="rId3" name="un oiseau vert.wav"/>
            </a:hlinkClick>
            <a:extLst>
              <a:ext uri="{FF2B5EF4-FFF2-40B4-BE49-F238E27FC236}">
                <a16:creationId xmlns:a16="http://schemas.microsoft.com/office/drawing/2014/main" id="{52A6797A-8CDB-143C-B385-7CA9D53F5D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4884" y="3738655"/>
            <a:ext cx="564781" cy="564781"/>
          </a:xfrm>
          <a:prstGeom prst="rect">
            <a:avLst/>
          </a:prstGeom>
        </p:spPr>
      </p:pic>
      <p:pic>
        <p:nvPicPr>
          <p:cNvPr id="18" name="Graphic 17" descr="Volume with solid fill">
            <a:hlinkClick r:id="" action="ppaction://noaction">
              <a:snd r:embed="rId5" name="une voiture verte.wav"/>
            </a:hlinkClick>
            <a:extLst>
              <a:ext uri="{FF2B5EF4-FFF2-40B4-BE49-F238E27FC236}">
                <a16:creationId xmlns:a16="http://schemas.microsoft.com/office/drawing/2014/main" id="{0F83C019-58BD-A64A-3B50-7605CB87C0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7628" y="3710002"/>
            <a:ext cx="564781" cy="564781"/>
          </a:xfrm>
          <a:prstGeom prst="rect">
            <a:avLst/>
          </a:prstGeom>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68649" cy="647577"/>
          </a:xfrm>
        </p:spPr>
        <p:txBody>
          <a:bodyPr>
            <a:normAutofit/>
          </a:bodyPr>
          <a:lstStyle/>
          <a:p>
            <a:r>
              <a:rPr lang="en-GB" sz="3600" b="1" dirty="0" err="1">
                <a:solidFill>
                  <a:schemeClr val="bg1"/>
                </a:solidFill>
              </a:rPr>
              <a:t>C’est</a:t>
            </a:r>
            <a:r>
              <a:rPr lang="en-GB" sz="3600" b="1" dirty="0">
                <a:solidFill>
                  <a:schemeClr val="bg1"/>
                </a:solidFill>
              </a:rPr>
              <a:t> qui ?  </a:t>
            </a:r>
          </a:p>
        </p:txBody>
      </p:sp>
      <p:sp>
        <p:nvSpPr>
          <p:cNvPr id="6" name="Rounded Rectangle 46">
            <a:extLst>
              <a:ext uri="{FF2B5EF4-FFF2-40B4-BE49-F238E27FC236}">
                <a16:creationId xmlns:a16="http://schemas.microsoft.com/office/drawing/2014/main" id="{36E81BA3-2E5C-4D39-9BB7-474A4EA0D44A}"/>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BC4CC21-40AE-4EFC-AE3E-A4DDAD1F9130}"/>
              </a:ext>
            </a:extLst>
          </p:cNvPr>
          <p:cNvSpPr txBox="1"/>
          <p:nvPr/>
        </p:nvSpPr>
        <p:spPr>
          <a:xfrm>
            <a:off x="2939893" y="131220"/>
            <a:ext cx="6445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On décrit qui ? </a:t>
            </a:r>
            <a:r>
              <a:rPr lang="fr-FR" sz="2400" dirty="0">
                <a:solidFill>
                  <a:srgbClr val="4472C4">
                    <a:lumMod val="50000"/>
                  </a:srgbClr>
                </a:solidFill>
                <a:latin typeface="Century Gothic" panose="020F0302020204030204"/>
              </a:rPr>
              <a:t>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dernière lettre de l'adjectif, c’est SFC ou SFE ?</a:t>
            </a:r>
          </a:p>
        </p:txBody>
      </p:sp>
      <p:graphicFrame>
        <p:nvGraphicFramePr>
          <p:cNvPr id="9" name="Table 9">
            <a:extLst>
              <a:ext uri="{FF2B5EF4-FFF2-40B4-BE49-F238E27FC236}">
                <a16:creationId xmlns:a16="http://schemas.microsoft.com/office/drawing/2014/main" id="{A3CF8912-11AE-44B7-BA75-2FF9C3B9E5FF}"/>
              </a:ext>
            </a:extLst>
          </p:cNvPr>
          <p:cNvGraphicFramePr>
            <a:graphicFrameLocks noGrp="1"/>
          </p:cNvGraphicFramePr>
          <p:nvPr>
            <p:extLst>
              <p:ext uri="{D42A27DB-BD31-4B8C-83A1-F6EECF244321}">
                <p14:modId xmlns:p14="http://schemas.microsoft.com/office/powerpoint/2010/main" val="4254370387"/>
              </p:ext>
            </p:extLst>
          </p:nvPr>
        </p:nvGraphicFramePr>
        <p:xfrm>
          <a:off x="105519" y="1260992"/>
          <a:ext cx="11804401" cy="4861200"/>
        </p:xfrm>
        <a:graphic>
          <a:graphicData uri="http://schemas.openxmlformats.org/drawingml/2006/table">
            <a:tbl>
              <a:tblPr firstRow="1" bandRow="1">
                <a:tableStyleId>{BDBED569-4797-4DF1-A0F4-6AAB3CD982D8}</a:tableStyleId>
              </a:tblPr>
              <a:tblGrid>
                <a:gridCol w="588905">
                  <a:extLst>
                    <a:ext uri="{9D8B030D-6E8A-4147-A177-3AD203B41FA5}">
                      <a16:colId xmlns:a16="http://schemas.microsoft.com/office/drawing/2014/main" val="1997188056"/>
                    </a:ext>
                  </a:extLst>
                </a:gridCol>
                <a:gridCol w="2655748">
                  <a:extLst>
                    <a:ext uri="{9D8B030D-6E8A-4147-A177-3AD203B41FA5}">
                      <a16:colId xmlns:a16="http://schemas.microsoft.com/office/drawing/2014/main" val="2109337067"/>
                    </a:ext>
                  </a:extLst>
                </a:gridCol>
                <a:gridCol w="2655748">
                  <a:extLst>
                    <a:ext uri="{9D8B030D-6E8A-4147-A177-3AD203B41FA5}">
                      <a16:colId xmlns:a16="http://schemas.microsoft.com/office/drawing/2014/main" val="3086738519"/>
                    </a:ext>
                  </a:extLst>
                </a:gridCol>
                <a:gridCol w="590400">
                  <a:extLst>
                    <a:ext uri="{9D8B030D-6E8A-4147-A177-3AD203B41FA5}">
                      <a16:colId xmlns:a16="http://schemas.microsoft.com/office/drawing/2014/main" val="1960970650"/>
                    </a:ext>
                  </a:extLst>
                </a:gridCol>
                <a:gridCol w="2656800">
                  <a:extLst>
                    <a:ext uri="{9D8B030D-6E8A-4147-A177-3AD203B41FA5}">
                      <a16:colId xmlns:a16="http://schemas.microsoft.com/office/drawing/2014/main" val="873850142"/>
                    </a:ext>
                  </a:extLst>
                </a:gridCol>
                <a:gridCol w="2656800">
                  <a:extLst>
                    <a:ext uri="{9D8B030D-6E8A-4147-A177-3AD203B41FA5}">
                      <a16:colId xmlns:a16="http://schemas.microsoft.com/office/drawing/2014/main" val="1580478367"/>
                    </a:ext>
                  </a:extLst>
                </a:gridCol>
              </a:tblGrid>
              <a:tr h="361177">
                <a:tc>
                  <a:txBody>
                    <a:bodyPr/>
                    <a:lstStyle/>
                    <a:p>
                      <a:pPr algn="ctr"/>
                      <a:r>
                        <a:rPr lang="fr-FR" sz="2000" dirty="0">
                          <a:solidFill>
                            <a:srgbClr val="002060"/>
                          </a:solidFill>
                        </a:rPr>
                        <a:t>Q</a:t>
                      </a:r>
                    </a:p>
                  </a:txBody>
                  <a:tcPr/>
                </a:tc>
                <a:tc>
                  <a:txBody>
                    <a:bodyPr/>
                    <a:lstStyle/>
                    <a:p>
                      <a:pPr algn="ctr"/>
                      <a:r>
                        <a:rPr lang="en-GB" sz="2000" dirty="0">
                          <a:solidFill>
                            <a:srgbClr val="002060"/>
                          </a:solidFill>
                        </a:rPr>
                        <a:t>il</a:t>
                      </a:r>
                      <a:endParaRPr lang="fr-FR" sz="2000" dirty="0">
                        <a:solidFill>
                          <a:srgbClr val="002060"/>
                        </a:solidFill>
                      </a:endParaRPr>
                    </a:p>
                  </a:txBody>
                  <a:tcPr/>
                </a:tc>
                <a:tc>
                  <a:txBody>
                    <a:bodyPr/>
                    <a:lstStyle/>
                    <a:p>
                      <a:pPr algn="ctr"/>
                      <a:r>
                        <a:rPr lang="en-GB" sz="2000" dirty="0" err="1">
                          <a:solidFill>
                            <a:srgbClr val="002060"/>
                          </a:solidFill>
                        </a:rPr>
                        <a:t>elle</a:t>
                      </a:r>
                      <a:endParaRPr lang="fr-FR" sz="2000" dirty="0">
                        <a:solidFill>
                          <a:srgbClr val="002060"/>
                        </a:solidFill>
                      </a:endParaRPr>
                    </a:p>
                  </a:txBody>
                  <a:tcPr/>
                </a:tc>
                <a:tc>
                  <a:txBody>
                    <a:bodyPr/>
                    <a:lstStyle/>
                    <a:p>
                      <a:pPr algn="ctr"/>
                      <a:r>
                        <a:rPr lang="fr-FR" sz="2000" dirty="0">
                          <a:solidFill>
                            <a:srgbClr val="002060"/>
                          </a:solidFill>
                        </a:rPr>
                        <a:t>Q</a:t>
                      </a:r>
                    </a:p>
                  </a:txBody>
                  <a:tcPr/>
                </a:tc>
                <a:tc>
                  <a:txBody>
                    <a:bodyPr/>
                    <a:lstStyle/>
                    <a:p>
                      <a:pPr algn="ctr"/>
                      <a:r>
                        <a:rPr lang="en-GB" sz="2000" dirty="0">
                          <a:solidFill>
                            <a:srgbClr val="002060"/>
                          </a:solidFill>
                        </a:rPr>
                        <a:t>il</a:t>
                      </a:r>
                      <a:endParaRPr lang="fr-FR" sz="2000" dirty="0">
                        <a:solidFill>
                          <a:srgbClr val="002060"/>
                        </a:solidFill>
                      </a:endParaRPr>
                    </a:p>
                  </a:txBody>
                  <a:tcPr/>
                </a:tc>
                <a:tc>
                  <a:txBody>
                    <a:bodyPr/>
                    <a:lstStyle/>
                    <a:p>
                      <a:pPr algn="ctr"/>
                      <a:r>
                        <a:rPr lang="en-GB" sz="2000" dirty="0" err="1">
                          <a:solidFill>
                            <a:srgbClr val="002060"/>
                          </a:solidFill>
                        </a:rPr>
                        <a:t>elle</a:t>
                      </a:r>
                      <a:endParaRPr lang="fr-FR" sz="2000" dirty="0">
                        <a:solidFill>
                          <a:srgbClr val="002060"/>
                        </a:solidFill>
                      </a:endParaRPr>
                    </a:p>
                  </a:txBody>
                  <a:tcPr/>
                </a:tc>
                <a:extLst>
                  <a:ext uri="{0D108BD9-81ED-4DB2-BD59-A6C34878D82A}">
                    <a16:rowId xmlns:a16="http://schemas.microsoft.com/office/drawing/2014/main" val="3650473799"/>
                  </a:ext>
                </a:extLst>
              </a:tr>
              <a:tr h="720000">
                <a:tc rowSpan="2">
                  <a:txBody>
                    <a:bodyPr/>
                    <a:lstStyle/>
                    <a:p>
                      <a:pPr algn="ct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rowSpan="2">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extLst>
                  <a:ext uri="{0D108BD9-81ED-4DB2-BD59-A6C34878D82A}">
                    <a16:rowId xmlns:a16="http://schemas.microsoft.com/office/drawing/2014/main" val="3120440629"/>
                  </a:ext>
                </a:extLst>
              </a:tr>
              <a:tr h="360000">
                <a:tc vMerge="1">
                  <a:txBody>
                    <a:bodyPr/>
                    <a:lstStyle/>
                    <a:p>
                      <a:pPr algn="ctr"/>
                      <a:endParaRPr lang="fr-FR" sz="2000" dirty="0">
                        <a:solidFill>
                          <a:srgbClr val="002060"/>
                        </a:solidFill>
                      </a:endParaRPr>
                    </a:p>
                  </a:txBody>
                  <a:tcPr anchor="b">
                    <a:solidFill>
                      <a:srgbClr val="F8D7CD"/>
                    </a:solidFill>
                  </a:tcPr>
                </a:tc>
                <a:tc gridSpan="2">
                  <a:txBody>
                    <a:bodyPr/>
                    <a:lstStyle/>
                    <a:p>
                      <a:pPr algn="ctr"/>
                      <a:r>
                        <a:rPr lang="en-GB" sz="2000" dirty="0">
                          <a:solidFill>
                            <a:srgbClr val="002060"/>
                          </a:solidFill>
                        </a:rPr>
                        <a:t>gourmand (fond of food)</a:t>
                      </a:r>
                      <a:endParaRPr lang="fr-FR" sz="2000" dirty="0">
                        <a:solidFill>
                          <a:srgbClr val="002060"/>
                        </a:solidFill>
                      </a:endParaRPr>
                    </a:p>
                  </a:txBody>
                  <a:tcPr anchor="b"/>
                </a:tc>
                <a:tc hMerge="1">
                  <a:txBody>
                    <a:bodyPr/>
                    <a:lstStyle/>
                    <a:p>
                      <a:pPr algn="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solidFill>
                      <a:srgbClr val="F8D7CD"/>
                    </a:solidFill>
                  </a:tcPr>
                </a:tc>
                <a:tc gridSpan="2">
                  <a:txBody>
                    <a:bodyPr/>
                    <a:lstStyle/>
                    <a:p>
                      <a:pPr algn="ctr"/>
                      <a:r>
                        <a:rPr lang="fr-FR" sz="2000" dirty="0">
                          <a:solidFill>
                            <a:srgbClr val="002060"/>
                          </a:solidFill>
                        </a:rPr>
                        <a:t>marrant (</a:t>
                      </a:r>
                      <a:r>
                        <a:rPr lang="fr-FR" sz="2000" dirty="0" err="1">
                          <a:solidFill>
                            <a:srgbClr val="002060"/>
                          </a:solidFill>
                        </a:rPr>
                        <a:t>funny</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397058444"/>
                  </a:ext>
                </a:extLst>
              </a:tr>
              <a:tr h="720000">
                <a:tc rowSpan="2">
                  <a:txBody>
                    <a:bodyPr/>
                    <a:lstStyle/>
                    <a:p>
                      <a:pPr algn="ctr"/>
                      <a:endParaRPr lang="fr-FR" sz="2000" dirty="0">
                        <a:solidFill>
                          <a:srgbClr val="002060"/>
                        </a:solidFill>
                      </a:endParaRPr>
                    </a:p>
                  </a:txBody>
                  <a:tcPr anchor="b"/>
                </a:tc>
                <a:tc>
                  <a:txBody>
                    <a:bodyPr/>
                    <a:lstStyle/>
                    <a:p>
                      <a:pPr algn="ctr"/>
                      <a:endParaRPr lang="fr-FR" sz="2000" dirty="0">
                        <a:solidFill>
                          <a:srgbClr val="002060"/>
                        </a:solidFill>
                      </a:endParaRPr>
                    </a:p>
                  </a:txBody>
                  <a:tcPr anchor="b"/>
                </a:tc>
                <a:tc>
                  <a:txBody>
                    <a:bodyPr/>
                    <a:lstStyle/>
                    <a:p>
                      <a:pPr algn="ctr"/>
                      <a:endParaRPr lang="fr-FR" sz="2000" dirty="0">
                        <a:solidFill>
                          <a:srgbClr val="002060"/>
                        </a:solidFill>
                      </a:endParaRPr>
                    </a:p>
                  </a:txBody>
                  <a:tcPr anchor="b"/>
                </a:tc>
                <a:tc rowSpan="2">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extLst>
                  <a:ext uri="{0D108BD9-81ED-4DB2-BD59-A6C34878D82A}">
                    <a16:rowId xmlns:a16="http://schemas.microsoft.com/office/drawing/2014/main" val="3353806373"/>
                  </a:ext>
                </a:extLst>
              </a:tr>
              <a:tr h="360000">
                <a:tc vMerge="1">
                  <a:txBody>
                    <a:bodyPr/>
                    <a:lstStyle/>
                    <a:p>
                      <a:pPr algn="ctr"/>
                      <a:endParaRPr lang="fr-FR" sz="2000" dirty="0">
                        <a:solidFill>
                          <a:srgbClr val="002060"/>
                        </a:solidFill>
                      </a:endParaRPr>
                    </a:p>
                  </a:txBody>
                  <a:tcPr anchor="b"/>
                </a:tc>
                <a:tc gridSpan="2">
                  <a:txBody>
                    <a:bodyPr/>
                    <a:lstStyle/>
                    <a:p>
                      <a:pPr algn="ctr"/>
                      <a:r>
                        <a:rPr lang="fr-FR" sz="2000" dirty="0">
                          <a:solidFill>
                            <a:srgbClr val="002060"/>
                          </a:solidFill>
                        </a:rPr>
                        <a:t>rwandais (</a:t>
                      </a:r>
                      <a:r>
                        <a:rPr lang="fr-FR" sz="2000" dirty="0" err="1">
                          <a:solidFill>
                            <a:srgbClr val="002060"/>
                          </a:solidFill>
                        </a:rPr>
                        <a:t>Rwandan</a:t>
                      </a:r>
                      <a:r>
                        <a:rPr lang="fr-FR" sz="2000" dirty="0">
                          <a:solidFill>
                            <a:srgbClr val="002060"/>
                          </a:solidFill>
                        </a:rPr>
                        <a:t>)</a:t>
                      </a:r>
                    </a:p>
                  </a:txBody>
                  <a:tcPr anchor="b"/>
                </a:tc>
                <a:tc hMerge="1">
                  <a:txBody>
                    <a:bodyPr/>
                    <a:lstStyle/>
                    <a:p>
                      <a:pPr algn="ct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tc>
                <a:tc gridSpan="2">
                  <a:txBody>
                    <a:bodyPr/>
                    <a:lstStyle/>
                    <a:p>
                      <a:pPr algn="ctr"/>
                      <a:r>
                        <a:rPr lang="fr-FR" sz="2000" dirty="0">
                          <a:solidFill>
                            <a:srgbClr val="002060"/>
                          </a:solidFill>
                        </a:rPr>
                        <a:t>méfiant (</a:t>
                      </a:r>
                      <a:r>
                        <a:rPr lang="fr-FR" sz="2000" dirty="0" err="1">
                          <a:solidFill>
                            <a:srgbClr val="002060"/>
                          </a:solidFill>
                        </a:rPr>
                        <a:t>wary</a:t>
                      </a:r>
                      <a:r>
                        <a:rPr lang="fr-FR" sz="2000" dirty="0">
                          <a:solidFill>
                            <a:srgbClr val="002060"/>
                          </a:solidFill>
                        </a:rPr>
                        <a:t>, </a:t>
                      </a:r>
                      <a:r>
                        <a:rPr lang="fr-FR" sz="2000" dirty="0" err="1">
                          <a:solidFill>
                            <a:srgbClr val="002060"/>
                          </a:solidFill>
                        </a:rPr>
                        <a:t>distrustful</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587466860"/>
                  </a:ext>
                </a:extLst>
              </a:tr>
              <a:tr h="720000">
                <a:tc rowSpan="2">
                  <a:txBody>
                    <a:bodyPr/>
                    <a:lstStyle/>
                    <a:p>
                      <a:pPr algn="ct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rowSpan="2">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extLst>
                  <a:ext uri="{0D108BD9-81ED-4DB2-BD59-A6C34878D82A}">
                    <a16:rowId xmlns:a16="http://schemas.microsoft.com/office/drawing/2014/main" val="4039433108"/>
                  </a:ext>
                </a:extLst>
              </a:tr>
              <a:tr h="360000">
                <a:tc vMerge="1">
                  <a:txBody>
                    <a:bodyPr/>
                    <a:lstStyle/>
                    <a:p>
                      <a:pPr algn="ctr"/>
                      <a:endParaRPr lang="fr-FR" sz="2000" dirty="0">
                        <a:solidFill>
                          <a:srgbClr val="002060"/>
                        </a:solidFill>
                      </a:endParaRPr>
                    </a:p>
                  </a:txBody>
                  <a:tcPr anchor="b">
                    <a:solidFill>
                      <a:srgbClr val="F8D7CD"/>
                    </a:solidFill>
                  </a:tcPr>
                </a:tc>
                <a:tc gridSpan="2">
                  <a:txBody>
                    <a:bodyPr/>
                    <a:lstStyle/>
                    <a:p>
                      <a:pPr algn="ctr"/>
                      <a:r>
                        <a:rPr lang="fr-FR" sz="2000" dirty="0">
                          <a:solidFill>
                            <a:srgbClr val="002060"/>
                          </a:solidFill>
                        </a:rPr>
                        <a:t>fort (</a:t>
                      </a:r>
                      <a:r>
                        <a:rPr lang="fr-FR" sz="2000" dirty="0" err="1">
                          <a:solidFill>
                            <a:srgbClr val="002060"/>
                          </a:solidFill>
                        </a:rPr>
                        <a:t>strong</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solidFill>
                      <a:srgbClr val="F8D7CD"/>
                    </a:solidFill>
                  </a:tcPr>
                </a:tc>
                <a:tc gridSpan="2">
                  <a:txBody>
                    <a:bodyPr/>
                    <a:lstStyle/>
                    <a:p>
                      <a:pPr algn="ctr"/>
                      <a:r>
                        <a:rPr lang="fr-FR" sz="2000" dirty="0">
                          <a:solidFill>
                            <a:srgbClr val="002060"/>
                          </a:solidFill>
                        </a:rPr>
                        <a:t>flamand (</a:t>
                      </a:r>
                      <a:r>
                        <a:rPr lang="fr-FR" sz="2000" dirty="0" err="1">
                          <a:solidFill>
                            <a:srgbClr val="002060"/>
                          </a:solidFill>
                        </a:rPr>
                        <a:t>Flemish</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993422035"/>
                  </a:ext>
                </a:extLst>
              </a:tr>
              <a:tr h="720000">
                <a:tc rowSpan="2">
                  <a:txBody>
                    <a:bodyPr/>
                    <a:lstStyle/>
                    <a:p>
                      <a:pPr algn="ctr"/>
                      <a:endParaRPr lang="fr-FR" sz="2000" dirty="0">
                        <a:solidFill>
                          <a:srgbClr val="002060"/>
                        </a:solidFill>
                      </a:endParaRPr>
                    </a:p>
                  </a:txBody>
                  <a:tcPr anchor="b"/>
                </a:tc>
                <a:tc>
                  <a:txBody>
                    <a:bodyPr/>
                    <a:lstStyle/>
                    <a:p>
                      <a:pPr algn="ctr"/>
                      <a:endParaRPr lang="fr-FR" sz="2000" dirty="0">
                        <a:solidFill>
                          <a:srgbClr val="002060"/>
                        </a:solidFill>
                      </a:endParaRPr>
                    </a:p>
                  </a:txBody>
                  <a:tcPr anchor="b"/>
                </a:tc>
                <a:tc>
                  <a:txBody>
                    <a:bodyPr/>
                    <a:lstStyle/>
                    <a:p>
                      <a:pPr algn="ctr"/>
                      <a:endParaRPr lang="fr-FR" sz="2000" dirty="0">
                        <a:solidFill>
                          <a:srgbClr val="002060"/>
                        </a:solidFill>
                      </a:endParaRPr>
                    </a:p>
                  </a:txBody>
                  <a:tcPr anchor="b"/>
                </a:tc>
                <a:tc rowSpan="2">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extLst>
                  <a:ext uri="{0D108BD9-81ED-4DB2-BD59-A6C34878D82A}">
                    <a16:rowId xmlns:a16="http://schemas.microsoft.com/office/drawing/2014/main" val="4046325136"/>
                  </a:ext>
                </a:extLst>
              </a:tr>
              <a:tr h="0">
                <a:tc vMerge="1">
                  <a:txBody>
                    <a:bodyPr/>
                    <a:lstStyle/>
                    <a:p>
                      <a:pPr algn="ctr"/>
                      <a:endParaRPr lang="fr-FR" sz="2000" dirty="0">
                        <a:solidFill>
                          <a:srgbClr val="002060"/>
                        </a:solidFill>
                      </a:endParaRPr>
                    </a:p>
                  </a:txBody>
                  <a:tcPr anchor="b"/>
                </a:tc>
                <a:tc gridSpan="2">
                  <a:txBody>
                    <a:bodyPr/>
                    <a:lstStyle/>
                    <a:p>
                      <a:pPr algn="ctr"/>
                      <a:r>
                        <a:rPr lang="fr-FR" sz="2000" dirty="0">
                          <a:solidFill>
                            <a:srgbClr val="002060"/>
                          </a:solidFill>
                        </a:rPr>
                        <a:t>sénégalais (</a:t>
                      </a:r>
                      <a:r>
                        <a:rPr lang="fr-FR" sz="2000" dirty="0" err="1">
                          <a:solidFill>
                            <a:srgbClr val="002060"/>
                          </a:solidFill>
                        </a:rPr>
                        <a:t>Senegalese</a:t>
                      </a:r>
                      <a:r>
                        <a:rPr lang="fr-FR" sz="2000" dirty="0">
                          <a:solidFill>
                            <a:srgbClr val="002060"/>
                          </a:solidFill>
                        </a:rPr>
                        <a:t>)</a:t>
                      </a:r>
                    </a:p>
                  </a:txBody>
                  <a:tcPr anchor="b"/>
                </a:tc>
                <a:tc hMerge="1">
                  <a:txBody>
                    <a:bodyPr/>
                    <a:lstStyle/>
                    <a:p>
                      <a:pPr algn="ct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tc>
                <a:tc gridSpan="2">
                  <a:txBody>
                    <a:bodyPr/>
                    <a:lstStyle/>
                    <a:p>
                      <a:pPr algn="ctr"/>
                      <a:r>
                        <a:rPr lang="fr-FR" sz="2000" dirty="0">
                          <a:solidFill>
                            <a:srgbClr val="002060"/>
                          </a:solidFill>
                        </a:rPr>
                        <a:t>bavard (</a:t>
                      </a:r>
                      <a:r>
                        <a:rPr lang="fr-FR" sz="2000" dirty="0" err="1">
                          <a:solidFill>
                            <a:srgbClr val="002060"/>
                          </a:solidFill>
                        </a:rPr>
                        <a:t>talkative</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385580414"/>
                  </a:ext>
                </a:extLst>
              </a:tr>
            </a:tbl>
          </a:graphicData>
        </a:graphic>
      </p:graphicFrame>
      <p:pic>
        <p:nvPicPr>
          <p:cNvPr id="11" name="Picture 10">
            <a:extLst>
              <a:ext uri="{FF2B5EF4-FFF2-40B4-BE49-F238E27FC236}">
                <a16:creationId xmlns:a16="http://schemas.microsoft.com/office/drawing/2014/main" id="{827FD48B-5B1A-4A6E-827E-FFE94EA2C600}"/>
              </a:ext>
            </a:extLst>
          </p:cNvPr>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1649239" y="1667000"/>
            <a:ext cx="662405" cy="720373"/>
          </a:xfrm>
          <a:prstGeom prst="rect">
            <a:avLst/>
          </a:prstGeom>
        </p:spPr>
      </p:pic>
      <p:pic>
        <p:nvPicPr>
          <p:cNvPr id="13" name="Picture 12">
            <a:extLst>
              <a:ext uri="{FF2B5EF4-FFF2-40B4-BE49-F238E27FC236}">
                <a16:creationId xmlns:a16="http://schemas.microsoft.com/office/drawing/2014/main" id="{82FE75DF-FF87-4BAC-A87F-0023552C9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762" y="1667000"/>
            <a:ext cx="1005103" cy="648082"/>
          </a:xfrm>
          <a:prstGeom prst="rect">
            <a:avLst/>
          </a:prstGeom>
        </p:spPr>
      </p:pic>
      <p:pic>
        <p:nvPicPr>
          <p:cNvPr id="15" name="Picture 14">
            <a:extLst>
              <a:ext uri="{FF2B5EF4-FFF2-40B4-BE49-F238E27FC236}">
                <a16:creationId xmlns:a16="http://schemas.microsoft.com/office/drawing/2014/main" id="{4FD515DF-F4E9-4C2F-9B05-CE3A7B63E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313" y="2869584"/>
            <a:ext cx="621055" cy="615233"/>
          </a:xfrm>
          <a:prstGeom prst="rect">
            <a:avLst/>
          </a:prstGeom>
        </p:spPr>
      </p:pic>
      <p:pic>
        <p:nvPicPr>
          <p:cNvPr id="17" name="Picture 16">
            <a:extLst>
              <a:ext uri="{FF2B5EF4-FFF2-40B4-BE49-F238E27FC236}">
                <a16:creationId xmlns:a16="http://schemas.microsoft.com/office/drawing/2014/main" id="{7FB42D21-0E0D-498A-AC1B-21AF79784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720" y="2804525"/>
            <a:ext cx="621055" cy="621055"/>
          </a:xfrm>
          <a:prstGeom prst="rect">
            <a:avLst/>
          </a:prstGeom>
        </p:spPr>
      </p:pic>
      <p:pic>
        <p:nvPicPr>
          <p:cNvPr id="19" name="Picture 18">
            <a:extLst>
              <a:ext uri="{FF2B5EF4-FFF2-40B4-BE49-F238E27FC236}">
                <a16:creationId xmlns:a16="http://schemas.microsoft.com/office/drawing/2014/main" id="{82460270-921C-4906-843A-54F134EBB847}"/>
              </a:ext>
            </a:extLst>
          </p:cNvPr>
          <p:cNvPicPr>
            <a:picLocks noChangeAspect="1"/>
          </p:cNvPicPr>
          <p:nvPr/>
        </p:nvPicPr>
        <p:blipFill rotWithShape="1">
          <a:blip r:embed="rId7">
            <a:extLst>
              <a:ext uri="{28A0092B-C50C-407E-A947-70E740481C1C}">
                <a14:useLocalDpi xmlns:a14="http://schemas.microsoft.com/office/drawing/2010/main" val="0"/>
              </a:ext>
            </a:extLst>
          </a:blip>
          <a:srcRect l="12474" t="1" r="5833" b="30380"/>
          <a:stretch/>
        </p:blipFill>
        <p:spPr>
          <a:xfrm>
            <a:off x="1063185" y="5078172"/>
            <a:ext cx="653118" cy="615234"/>
          </a:xfrm>
          <a:prstGeom prst="rect">
            <a:avLst/>
          </a:prstGeom>
        </p:spPr>
      </p:pic>
      <p:pic>
        <p:nvPicPr>
          <p:cNvPr id="21" name="Picture 20">
            <a:extLst>
              <a:ext uri="{FF2B5EF4-FFF2-40B4-BE49-F238E27FC236}">
                <a16:creationId xmlns:a16="http://schemas.microsoft.com/office/drawing/2014/main" id="{EA833539-7C67-414A-9DBB-0887465DC6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66719" l="0" r="100000">
                        <a14:backgroundMark x1="10612" y1="3594" x2="10612" y2="3594"/>
                      </a14:backgroundRemoval>
                    </a14:imgEffect>
                  </a14:imgLayer>
                </a14:imgProps>
              </a:ext>
              <a:ext uri="{28A0092B-C50C-407E-A947-70E740481C1C}">
                <a14:useLocalDpi xmlns:a14="http://schemas.microsoft.com/office/drawing/2010/main" val="0"/>
              </a:ext>
            </a:extLst>
          </a:blip>
          <a:srcRect l="-1" r="-1563" b="33697"/>
          <a:stretch/>
        </p:blipFill>
        <p:spPr>
          <a:xfrm>
            <a:off x="3755121" y="5043909"/>
            <a:ext cx="672366" cy="621055"/>
          </a:xfrm>
          <a:prstGeom prst="rect">
            <a:avLst/>
          </a:prstGeom>
        </p:spPr>
      </p:pic>
      <p:pic>
        <p:nvPicPr>
          <p:cNvPr id="23" name="Picture 22">
            <a:extLst>
              <a:ext uri="{FF2B5EF4-FFF2-40B4-BE49-F238E27FC236}">
                <a16:creationId xmlns:a16="http://schemas.microsoft.com/office/drawing/2014/main" id="{81DE0F21-6184-4C32-90E3-87EBCAE985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6228" y="2825895"/>
            <a:ext cx="923210" cy="615233"/>
          </a:xfrm>
          <a:prstGeom prst="rect">
            <a:avLst/>
          </a:prstGeom>
        </p:spPr>
      </p:pic>
      <p:pic>
        <p:nvPicPr>
          <p:cNvPr id="24" name="Picture 23">
            <a:extLst>
              <a:ext uri="{FF2B5EF4-FFF2-40B4-BE49-F238E27FC236}">
                <a16:creationId xmlns:a16="http://schemas.microsoft.com/office/drawing/2014/main" id="{CB7097AC-D781-4A86-A64B-E9545FEF4C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3526" y="2804525"/>
            <a:ext cx="923210" cy="615233"/>
          </a:xfrm>
          <a:prstGeom prst="rect">
            <a:avLst/>
          </a:prstGeom>
        </p:spPr>
      </p:pic>
      <p:pic>
        <p:nvPicPr>
          <p:cNvPr id="26" name="Picture 25">
            <a:extLst>
              <a:ext uri="{FF2B5EF4-FFF2-40B4-BE49-F238E27FC236}">
                <a16:creationId xmlns:a16="http://schemas.microsoft.com/office/drawing/2014/main" id="{C1E03234-96E6-408C-B266-C95F82E937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4822" y="5081079"/>
            <a:ext cx="923211" cy="615233"/>
          </a:xfrm>
          <a:prstGeom prst="rect">
            <a:avLst/>
          </a:prstGeom>
        </p:spPr>
      </p:pic>
      <p:pic>
        <p:nvPicPr>
          <p:cNvPr id="27" name="Picture 26">
            <a:extLst>
              <a:ext uri="{FF2B5EF4-FFF2-40B4-BE49-F238E27FC236}">
                <a16:creationId xmlns:a16="http://schemas.microsoft.com/office/drawing/2014/main" id="{62F61A4E-E940-4B50-8E4D-E203C9F305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9397" y="5049731"/>
            <a:ext cx="923211" cy="615233"/>
          </a:xfrm>
          <a:prstGeom prst="rect">
            <a:avLst/>
          </a:prstGeom>
        </p:spPr>
      </p:pic>
      <p:pic>
        <p:nvPicPr>
          <p:cNvPr id="29" name="Picture 28">
            <a:extLst>
              <a:ext uri="{FF2B5EF4-FFF2-40B4-BE49-F238E27FC236}">
                <a16:creationId xmlns:a16="http://schemas.microsoft.com/office/drawing/2014/main" id="{4107BF6D-3ACB-42C8-B005-629BF24F767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9883" l="0" r="99167">
                        <a14:backgroundMark x1="20260" y1="4681" x2="20260" y2="4681"/>
                      </a14:backgroundRemoval>
                    </a14:imgEffect>
                  </a14:imgLayer>
                </a14:imgProps>
              </a:ext>
              <a:ext uri="{28A0092B-C50C-407E-A947-70E740481C1C}">
                <a14:useLocalDpi xmlns:a14="http://schemas.microsoft.com/office/drawing/2010/main" val="0"/>
              </a:ext>
            </a:extLst>
          </a:blip>
          <a:stretch>
            <a:fillRect/>
          </a:stretch>
        </p:blipFill>
        <p:spPr>
          <a:xfrm>
            <a:off x="1440423" y="3862484"/>
            <a:ext cx="834479" cy="742773"/>
          </a:xfrm>
          <a:prstGeom prst="rect">
            <a:avLst/>
          </a:prstGeom>
        </p:spPr>
      </p:pic>
      <p:pic>
        <p:nvPicPr>
          <p:cNvPr id="31" name="Picture 30">
            <a:extLst>
              <a:ext uri="{FF2B5EF4-FFF2-40B4-BE49-F238E27FC236}">
                <a16:creationId xmlns:a16="http://schemas.microsoft.com/office/drawing/2014/main" id="{268A102E-5F02-4241-B514-315436268E4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39" b="98559" l="52" r="100000"/>
                    </a14:imgEffect>
                  </a14:imgLayer>
                </a14:imgProps>
              </a:ext>
              <a:ext uri="{28A0092B-C50C-407E-A947-70E740481C1C}">
                <a14:useLocalDpi xmlns:a14="http://schemas.microsoft.com/office/drawing/2010/main" val="0"/>
              </a:ext>
            </a:extLst>
          </a:blip>
          <a:stretch>
            <a:fillRect/>
          </a:stretch>
        </p:blipFill>
        <p:spPr>
          <a:xfrm>
            <a:off x="4087950" y="3781991"/>
            <a:ext cx="1312153" cy="806427"/>
          </a:xfrm>
          <a:prstGeom prst="rect">
            <a:avLst/>
          </a:prstGeom>
        </p:spPr>
      </p:pic>
      <p:pic>
        <p:nvPicPr>
          <p:cNvPr id="33" name="Picture 32">
            <a:extLst>
              <a:ext uri="{FF2B5EF4-FFF2-40B4-BE49-F238E27FC236}">
                <a16:creationId xmlns:a16="http://schemas.microsoft.com/office/drawing/2014/main" id="{59F52D27-5C75-4AA9-95C5-2E6C8F9DA4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73165" y="1708767"/>
            <a:ext cx="698270" cy="648082"/>
          </a:xfrm>
          <a:prstGeom prst="rect">
            <a:avLst/>
          </a:prstGeom>
        </p:spPr>
      </p:pic>
      <p:pic>
        <p:nvPicPr>
          <p:cNvPr id="35" name="Picture 34">
            <a:extLst>
              <a:ext uri="{FF2B5EF4-FFF2-40B4-BE49-F238E27FC236}">
                <a16:creationId xmlns:a16="http://schemas.microsoft.com/office/drawing/2014/main" id="{B2E6D802-FE96-4C6C-92F5-4E6FE5FB84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1437" y="1612958"/>
            <a:ext cx="862007" cy="730012"/>
          </a:xfrm>
          <a:prstGeom prst="rect">
            <a:avLst/>
          </a:prstGeom>
        </p:spPr>
      </p:pic>
      <p:pic>
        <p:nvPicPr>
          <p:cNvPr id="37" name="Picture 36">
            <a:extLst>
              <a:ext uri="{FF2B5EF4-FFF2-40B4-BE49-F238E27FC236}">
                <a16:creationId xmlns:a16="http://schemas.microsoft.com/office/drawing/2014/main" id="{9D11A496-F022-4538-967B-D6EF556DFF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58330" y="2583675"/>
            <a:ext cx="2464734" cy="1232367"/>
          </a:xfrm>
          <a:prstGeom prst="rect">
            <a:avLst/>
          </a:prstGeom>
        </p:spPr>
      </p:pic>
      <p:pic>
        <p:nvPicPr>
          <p:cNvPr id="39" name="Picture 38">
            <a:extLst>
              <a:ext uri="{FF2B5EF4-FFF2-40B4-BE49-F238E27FC236}">
                <a16:creationId xmlns:a16="http://schemas.microsoft.com/office/drawing/2014/main" id="{AD428306-7F95-496C-A052-336892DC99D2}"/>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11437" y="2499048"/>
            <a:ext cx="1123395" cy="1209713"/>
          </a:xfrm>
          <a:prstGeom prst="rect">
            <a:avLst/>
          </a:prstGeom>
        </p:spPr>
      </p:pic>
      <p:pic>
        <p:nvPicPr>
          <p:cNvPr id="41" name="Picture 40">
            <a:extLst>
              <a:ext uri="{FF2B5EF4-FFF2-40B4-BE49-F238E27FC236}">
                <a16:creationId xmlns:a16="http://schemas.microsoft.com/office/drawing/2014/main" id="{4F8BEB76-CAFF-4564-813E-952D34C5FF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51806" y="3959802"/>
            <a:ext cx="754945" cy="622240"/>
          </a:xfrm>
          <a:prstGeom prst="rect">
            <a:avLst/>
          </a:prstGeom>
        </p:spPr>
      </p:pic>
      <p:pic>
        <p:nvPicPr>
          <p:cNvPr id="43" name="Picture 42">
            <a:extLst>
              <a:ext uri="{FF2B5EF4-FFF2-40B4-BE49-F238E27FC236}">
                <a16:creationId xmlns:a16="http://schemas.microsoft.com/office/drawing/2014/main" id="{65BA614E-3CCF-467F-8385-A28D0A8D3F2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727712" y="3981466"/>
            <a:ext cx="616165" cy="608463"/>
          </a:xfrm>
          <a:prstGeom prst="rect">
            <a:avLst/>
          </a:prstGeom>
        </p:spPr>
      </p:pic>
      <p:pic>
        <p:nvPicPr>
          <p:cNvPr id="45" name="Picture 44">
            <a:extLst>
              <a:ext uri="{FF2B5EF4-FFF2-40B4-BE49-F238E27FC236}">
                <a16:creationId xmlns:a16="http://schemas.microsoft.com/office/drawing/2014/main" id="{1C72C73E-78C3-4FB3-99A0-19B3954D12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29091" y="5054477"/>
            <a:ext cx="923211" cy="595279"/>
          </a:xfrm>
          <a:prstGeom prst="rect">
            <a:avLst/>
          </a:prstGeom>
        </p:spPr>
      </p:pic>
      <p:pic>
        <p:nvPicPr>
          <p:cNvPr id="47" name="Picture 46">
            <a:extLst>
              <a:ext uri="{FF2B5EF4-FFF2-40B4-BE49-F238E27FC236}">
                <a16:creationId xmlns:a16="http://schemas.microsoft.com/office/drawing/2014/main" id="{EBB61052-53CF-46D6-8CAA-30423472FD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43505" y="4988387"/>
            <a:ext cx="1029939" cy="717739"/>
          </a:xfrm>
          <a:prstGeom prst="rect">
            <a:avLst/>
          </a:prstGeom>
        </p:spPr>
      </p:pic>
      <p:sp>
        <p:nvSpPr>
          <p:cNvPr id="28" name="Action Button: Custom 16">
            <a:hlinkClick r:id="" action="ppaction://noaction" highlightClick="1">
              <a:snd r:embed="rId25" name="1b gourmande.wav"/>
            </a:hlinkClick>
            <a:extLst>
              <a:ext uri="{FF2B5EF4-FFF2-40B4-BE49-F238E27FC236}">
                <a16:creationId xmlns:a16="http://schemas.microsoft.com/office/drawing/2014/main" id="{F2095265-9E0A-45C5-AA58-95315A3317E6}"/>
              </a:ext>
            </a:extLst>
          </p:cNvPr>
          <p:cNvSpPr/>
          <p:nvPr/>
        </p:nvSpPr>
        <p:spPr>
          <a:xfrm>
            <a:off x="205251" y="199739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26" name="2b rwandais.wav"/>
            </a:hlinkClick>
            <a:extLst>
              <a:ext uri="{FF2B5EF4-FFF2-40B4-BE49-F238E27FC236}">
                <a16:creationId xmlns:a16="http://schemas.microsoft.com/office/drawing/2014/main" id="{D7A65ECC-3BE4-4878-A659-43010F1BF997}"/>
              </a:ext>
            </a:extLst>
          </p:cNvPr>
          <p:cNvSpPr/>
          <p:nvPr/>
        </p:nvSpPr>
        <p:spPr>
          <a:xfrm>
            <a:off x="205251" y="312580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27" name="3b fort.wav"/>
            </a:hlinkClick>
            <a:extLst>
              <a:ext uri="{FF2B5EF4-FFF2-40B4-BE49-F238E27FC236}">
                <a16:creationId xmlns:a16="http://schemas.microsoft.com/office/drawing/2014/main" id="{B6EDFA29-59C6-4157-BEE4-F68C391342EB}"/>
              </a:ext>
            </a:extLst>
          </p:cNvPr>
          <p:cNvSpPr/>
          <p:nvPr/>
        </p:nvSpPr>
        <p:spPr>
          <a:xfrm>
            <a:off x="194504" y="425421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28" name="4b senegalaise.wav"/>
            </a:hlinkClick>
            <a:extLst>
              <a:ext uri="{FF2B5EF4-FFF2-40B4-BE49-F238E27FC236}">
                <a16:creationId xmlns:a16="http://schemas.microsoft.com/office/drawing/2014/main" id="{BD4BA3AE-403C-476A-BC15-89ECEA6FDF2E}"/>
              </a:ext>
            </a:extLst>
          </p:cNvPr>
          <p:cNvSpPr/>
          <p:nvPr/>
        </p:nvSpPr>
        <p:spPr>
          <a:xfrm>
            <a:off x="218097" y="53826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29" name="5b marrant.wav"/>
            </a:hlinkClick>
            <a:extLst>
              <a:ext uri="{FF2B5EF4-FFF2-40B4-BE49-F238E27FC236}">
                <a16:creationId xmlns:a16="http://schemas.microsoft.com/office/drawing/2014/main" id="{EF2AB07A-D8D2-478D-BD99-3C46C8D6153C}"/>
              </a:ext>
            </a:extLst>
          </p:cNvPr>
          <p:cNvSpPr/>
          <p:nvPr/>
        </p:nvSpPr>
        <p:spPr>
          <a:xfrm>
            <a:off x="6141561" y="199739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30" name="6b mefiante.wav"/>
            </a:hlinkClick>
            <a:extLst>
              <a:ext uri="{FF2B5EF4-FFF2-40B4-BE49-F238E27FC236}">
                <a16:creationId xmlns:a16="http://schemas.microsoft.com/office/drawing/2014/main" id="{CA02F4C2-C658-46F9-BF19-E580C86B75E4}"/>
              </a:ext>
            </a:extLst>
          </p:cNvPr>
          <p:cNvSpPr/>
          <p:nvPr/>
        </p:nvSpPr>
        <p:spPr>
          <a:xfrm>
            <a:off x="6106719" y="312580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0" name="Action Button: Custom 16">
            <a:hlinkClick r:id="" action="ppaction://noaction" highlightClick="1">
              <a:snd r:embed="rId31" name="7b flamande.wav"/>
            </a:hlinkClick>
            <a:extLst>
              <a:ext uri="{FF2B5EF4-FFF2-40B4-BE49-F238E27FC236}">
                <a16:creationId xmlns:a16="http://schemas.microsoft.com/office/drawing/2014/main" id="{43E0A8C0-643D-40D8-93A3-918BDB148F1D}"/>
              </a:ext>
            </a:extLst>
          </p:cNvPr>
          <p:cNvSpPr/>
          <p:nvPr/>
        </p:nvSpPr>
        <p:spPr>
          <a:xfrm>
            <a:off x="6106719" y="420949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32" name="8b bavard.wav"/>
            </a:hlinkClick>
            <a:extLst>
              <a:ext uri="{FF2B5EF4-FFF2-40B4-BE49-F238E27FC236}">
                <a16:creationId xmlns:a16="http://schemas.microsoft.com/office/drawing/2014/main" id="{574CAEB2-75DD-4658-8668-B1335E8E4309}"/>
              </a:ext>
            </a:extLst>
          </p:cNvPr>
          <p:cNvSpPr/>
          <p:nvPr/>
        </p:nvSpPr>
        <p:spPr>
          <a:xfrm>
            <a:off x="6141561" y="53826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4" name="Picture 43" descr="green checkmark">
            <a:hlinkClick r:id="" action="ppaction://noaction">
              <a:snd r:embed="rId33" name="1a gourmande.wav"/>
            </a:hlinkClick>
            <a:extLst>
              <a:ext uri="{FF2B5EF4-FFF2-40B4-BE49-F238E27FC236}">
                <a16:creationId xmlns:a16="http://schemas.microsoft.com/office/drawing/2014/main" id="{7319A866-B6F8-4D7B-AFDB-CB6207AE0E0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645520" y="1880039"/>
            <a:ext cx="282522" cy="294294"/>
          </a:xfrm>
          <a:prstGeom prst="rect">
            <a:avLst/>
          </a:prstGeom>
        </p:spPr>
      </p:pic>
      <p:pic>
        <p:nvPicPr>
          <p:cNvPr id="46" name="Picture 45" descr="green checkmark">
            <a:hlinkClick r:id="" action="ppaction://noaction">
              <a:snd r:embed="rId35" name="2a rwandais.wav"/>
            </a:hlinkClick>
            <a:extLst>
              <a:ext uri="{FF2B5EF4-FFF2-40B4-BE49-F238E27FC236}">
                <a16:creationId xmlns:a16="http://schemas.microsoft.com/office/drawing/2014/main" id="{2D2F18D0-5385-427E-BAF5-50A8FB0F0B6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09159" y="3052711"/>
            <a:ext cx="282522" cy="294294"/>
          </a:xfrm>
          <a:prstGeom prst="rect">
            <a:avLst/>
          </a:prstGeom>
        </p:spPr>
      </p:pic>
      <p:pic>
        <p:nvPicPr>
          <p:cNvPr id="48" name="Picture 47" descr="green checkmark">
            <a:hlinkClick r:id="" action="ppaction://noaction">
              <a:snd r:embed="rId36" name="3a fort.wav"/>
            </a:hlinkClick>
            <a:extLst>
              <a:ext uri="{FF2B5EF4-FFF2-40B4-BE49-F238E27FC236}">
                <a16:creationId xmlns:a16="http://schemas.microsoft.com/office/drawing/2014/main" id="{99B2FB46-13CE-42EF-86EE-512078855B45}"/>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09159" y="4065441"/>
            <a:ext cx="282522" cy="294294"/>
          </a:xfrm>
          <a:prstGeom prst="rect">
            <a:avLst/>
          </a:prstGeom>
        </p:spPr>
      </p:pic>
      <p:pic>
        <p:nvPicPr>
          <p:cNvPr id="49" name="Picture 48" descr="green checkmark">
            <a:hlinkClick r:id="" action="ppaction://noaction">
              <a:snd r:embed="rId37" name="4a senegalaise.wav"/>
            </a:hlinkClick>
            <a:extLst>
              <a:ext uri="{FF2B5EF4-FFF2-40B4-BE49-F238E27FC236}">
                <a16:creationId xmlns:a16="http://schemas.microsoft.com/office/drawing/2014/main" id="{F14EFE26-E2B9-4E5D-8707-C145515045E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647382" y="5200109"/>
            <a:ext cx="282522" cy="294294"/>
          </a:xfrm>
          <a:prstGeom prst="rect">
            <a:avLst/>
          </a:prstGeom>
        </p:spPr>
      </p:pic>
      <p:pic>
        <p:nvPicPr>
          <p:cNvPr id="50" name="Picture 49" descr="green checkmark">
            <a:hlinkClick r:id="" action="ppaction://noaction">
              <a:snd r:embed="rId38" name="5a marrant.wav"/>
            </a:hlinkClick>
            <a:extLst>
              <a:ext uri="{FF2B5EF4-FFF2-40B4-BE49-F238E27FC236}">
                <a16:creationId xmlns:a16="http://schemas.microsoft.com/office/drawing/2014/main" id="{264CD7E9-94D7-4215-8BC1-4958979D1BC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42777" y="1869571"/>
            <a:ext cx="282522" cy="294294"/>
          </a:xfrm>
          <a:prstGeom prst="rect">
            <a:avLst/>
          </a:prstGeom>
        </p:spPr>
      </p:pic>
      <p:pic>
        <p:nvPicPr>
          <p:cNvPr id="51" name="Picture 50" descr="green checkmark">
            <a:hlinkClick r:id="" action="ppaction://noaction">
              <a:snd r:embed="rId39" name="6a mefiante.wav"/>
            </a:hlinkClick>
            <a:extLst>
              <a:ext uri="{FF2B5EF4-FFF2-40B4-BE49-F238E27FC236}">
                <a16:creationId xmlns:a16="http://schemas.microsoft.com/office/drawing/2014/main" id="{67B68FC8-F15E-4AEC-896D-8B96F0B0D038}"/>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507453" y="3052711"/>
            <a:ext cx="282522" cy="294294"/>
          </a:xfrm>
          <a:prstGeom prst="rect">
            <a:avLst/>
          </a:prstGeom>
        </p:spPr>
      </p:pic>
      <p:pic>
        <p:nvPicPr>
          <p:cNvPr id="52" name="Picture 51" descr="green checkmark">
            <a:hlinkClick r:id="" action="ppaction://noaction">
              <a:snd r:embed="rId40" name="7a flamande.wav"/>
            </a:hlinkClick>
            <a:extLst>
              <a:ext uri="{FF2B5EF4-FFF2-40B4-BE49-F238E27FC236}">
                <a16:creationId xmlns:a16="http://schemas.microsoft.com/office/drawing/2014/main" id="{0DEBA813-D0C8-4890-A3C8-5A114DDF7D9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507453" y="4062348"/>
            <a:ext cx="282522" cy="294294"/>
          </a:xfrm>
          <a:prstGeom prst="rect">
            <a:avLst/>
          </a:prstGeom>
        </p:spPr>
      </p:pic>
      <p:pic>
        <p:nvPicPr>
          <p:cNvPr id="53" name="Picture 52" descr="green checkmark">
            <a:hlinkClick r:id="" action="ppaction://noaction">
              <a:snd r:embed="rId41" name="8a bavard.wav"/>
            </a:hlinkClick>
            <a:extLst>
              <a:ext uri="{FF2B5EF4-FFF2-40B4-BE49-F238E27FC236}">
                <a16:creationId xmlns:a16="http://schemas.microsoft.com/office/drawing/2014/main" id="{1C848967-F5C0-4D35-A574-6A65B71B1A1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12296" y="5178056"/>
            <a:ext cx="282522" cy="294294"/>
          </a:xfrm>
          <a:prstGeom prst="rect">
            <a:avLst/>
          </a:prstGeom>
        </p:spPr>
      </p:pic>
      <p:pic>
        <p:nvPicPr>
          <p:cNvPr id="3" name="Picture 2">
            <a:extLst>
              <a:ext uri="{FF2B5EF4-FFF2-40B4-BE49-F238E27FC236}">
                <a16:creationId xmlns:a16="http://schemas.microsoft.com/office/drawing/2014/main" id="{72E01B9C-A1DC-44CE-80D7-B2CF0FAF8B6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123562" y="3949105"/>
            <a:ext cx="862007" cy="574447"/>
          </a:xfrm>
          <a:prstGeom prst="rect">
            <a:avLst/>
          </a:prstGeom>
        </p:spPr>
      </p:pic>
      <p:pic>
        <p:nvPicPr>
          <p:cNvPr id="54" name="Picture 53">
            <a:extLst>
              <a:ext uri="{FF2B5EF4-FFF2-40B4-BE49-F238E27FC236}">
                <a16:creationId xmlns:a16="http://schemas.microsoft.com/office/drawing/2014/main" id="{F45DD85F-A5FD-47F6-A999-B3538F21123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555260" y="3983698"/>
            <a:ext cx="862007" cy="574447"/>
          </a:xfrm>
          <a:prstGeom prst="rect">
            <a:avLst/>
          </a:prstGeom>
        </p:spPr>
      </p:pic>
      <p:grpSp>
        <p:nvGrpSpPr>
          <p:cNvPr id="14" name="Group 13">
            <a:extLst>
              <a:ext uri="{FF2B5EF4-FFF2-40B4-BE49-F238E27FC236}">
                <a16:creationId xmlns:a16="http://schemas.microsoft.com/office/drawing/2014/main" id="{3A0E5749-7803-4BF3-A264-85E00F37BA38}"/>
              </a:ext>
            </a:extLst>
          </p:cNvPr>
          <p:cNvGrpSpPr/>
          <p:nvPr/>
        </p:nvGrpSpPr>
        <p:grpSpPr>
          <a:xfrm>
            <a:off x="1113023" y="2663166"/>
            <a:ext cx="4502432" cy="3037638"/>
            <a:chOff x="4729361" y="2118494"/>
            <a:chExt cx="4502432" cy="3037638"/>
          </a:xfrm>
          <a:solidFill>
            <a:srgbClr val="0055A5"/>
          </a:solidFill>
        </p:grpSpPr>
        <p:sp>
          <p:nvSpPr>
            <p:cNvPr id="60" name="Speech Bubble: Rectangle with Corners Rounded 59">
              <a:extLst>
                <a:ext uri="{FF2B5EF4-FFF2-40B4-BE49-F238E27FC236}">
                  <a16:creationId xmlns:a16="http://schemas.microsoft.com/office/drawing/2014/main" id="{836A24C6-22C8-45D9-B985-50CD93F569F2}"/>
                </a:ext>
              </a:extLst>
            </p:cNvPr>
            <p:cNvSpPr/>
            <p:nvPr/>
          </p:nvSpPr>
          <p:spPr>
            <a:xfrm>
              <a:off x="4729361" y="2118494"/>
              <a:ext cx="4502432" cy="3037638"/>
            </a:xfrm>
            <a:prstGeom prst="wedgeRoundRectCallout">
              <a:avLst>
                <a:gd name="adj1" fmla="val 73219"/>
                <a:gd name="adj2" fmla="val 8844"/>
                <a:gd name="adj3" fmla="val 16667"/>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 Flandre est une région de Belgique. On parle flamand</a:t>
              </a:r>
              <a:r>
                <a:rPr lang="fr-FR" sz="2000" dirty="0">
                  <a:solidFill>
                    <a:schemeClr val="bg1"/>
                  </a:solidFill>
                  <a:latin typeface="Century Gothic" panose="020B0502020202020204" pitchFamily="34" charset="0"/>
                </a:rPr>
                <a:t> en Flandre.</a:t>
              </a: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endParaRPr>
            </a:p>
          </p:txBody>
        </p:sp>
        <p:pic>
          <p:nvPicPr>
            <p:cNvPr id="1028" name="Picture 4">
              <a:extLst>
                <a:ext uri="{FF2B5EF4-FFF2-40B4-BE49-F238E27FC236}">
                  <a16:creationId xmlns:a16="http://schemas.microsoft.com/office/drawing/2014/main" id="{8C5BF064-C252-4430-9334-9661952B714D}"/>
                </a:ext>
              </a:extLst>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4327" b="91587" l="9856" r="89904">
                          <a14:foregroundMark x1="48317" y1="4567" x2="48317" y2="4567"/>
                          <a14:foregroundMark x1="69231" y1="91587" x2="69231" y2="91587"/>
                        </a14:backgroundRemoval>
                      </a14:imgEffect>
                    </a14:imgLayer>
                  </a14:imgProps>
                </a:ext>
                <a:ext uri="{28A0092B-C50C-407E-A947-70E740481C1C}">
                  <a14:useLocalDpi xmlns:a14="http://schemas.microsoft.com/office/drawing/2010/main" val="0"/>
                </a:ext>
              </a:extLst>
            </a:blip>
            <a:srcRect/>
            <a:stretch>
              <a:fillRect/>
            </a:stretch>
          </p:blipFill>
          <p:spPr bwMode="auto">
            <a:xfrm>
              <a:off x="6170312" y="3273299"/>
              <a:ext cx="1660790" cy="1660790"/>
            </a:xfrm>
            <a:prstGeom prst="rect">
              <a:avLst/>
            </a:prstGeom>
            <a:grp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566BD2A-985B-498A-9849-D290B53C5C93}"/>
              </a:ext>
            </a:extLst>
          </p:cNvPr>
          <p:cNvGrpSpPr/>
          <p:nvPr/>
        </p:nvGrpSpPr>
        <p:grpSpPr>
          <a:xfrm>
            <a:off x="6120219" y="3151086"/>
            <a:ext cx="4502432" cy="3037638"/>
            <a:chOff x="6018460" y="1933698"/>
            <a:chExt cx="4502432" cy="3037638"/>
          </a:xfrm>
        </p:grpSpPr>
        <p:sp>
          <p:nvSpPr>
            <p:cNvPr id="56" name="Speech Bubble: Rectangle with Corners Rounded 55">
              <a:extLst>
                <a:ext uri="{FF2B5EF4-FFF2-40B4-BE49-F238E27FC236}">
                  <a16:creationId xmlns:a16="http://schemas.microsoft.com/office/drawing/2014/main" id="{1787E83E-91E0-4480-9CE4-A4731B439F2A}"/>
                </a:ext>
              </a:extLst>
            </p:cNvPr>
            <p:cNvSpPr/>
            <p:nvPr/>
          </p:nvSpPr>
          <p:spPr>
            <a:xfrm>
              <a:off x="6018460" y="1933698"/>
              <a:ext cx="4502432" cy="3037638"/>
            </a:xfrm>
            <a:prstGeom prst="wedgeRoundRectCallout">
              <a:avLst>
                <a:gd name="adj1" fmla="val -86759"/>
                <a:gd name="adj2" fmla="val 24687"/>
                <a:gd name="adj3" fmla="val 16667"/>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Sénégal est un pays en Afrique. On parle fran</a:t>
              </a:r>
              <a:r>
                <a:rPr lang="fr-FR" sz="2000" dirty="0">
                  <a:solidFill>
                    <a:schemeClr val="bg1"/>
                  </a:solidFill>
                  <a:latin typeface="Century Gothic" panose="020B0502020202020204" pitchFamily="34" charset="0"/>
                </a:rPr>
                <a:t>çais au Sénégal.</a:t>
              </a: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endParaRPr>
            </a:p>
          </p:txBody>
        </p:sp>
        <p:grpSp>
          <p:nvGrpSpPr>
            <p:cNvPr id="18" name="Group 17">
              <a:extLst>
                <a:ext uri="{FF2B5EF4-FFF2-40B4-BE49-F238E27FC236}">
                  <a16:creationId xmlns:a16="http://schemas.microsoft.com/office/drawing/2014/main" id="{EDEC4928-3991-4E44-B879-165F1C43A5C3}"/>
                </a:ext>
              </a:extLst>
            </p:cNvPr>
            <p:cNvGrpSpPr/>
            <p:nvPr/>
          </p:nvGrpSpPr>
          <p:grpSpPr>
            <a:xfrm>
              <a:off x="6404771" y="3074987"/>
              <a:ext cx="2853053" cy="1681848"/>
              <a:chOff x="6404771" y="3074987"/>
              <a:chExt cx="2853053" cy="1681848"/>
            </a:xfrm>
          </p:grpSpPr>
          <p:pic>
            <p:nvPicPr>
              <p:cNvPr id="1032" name="Picture 8" descr="Africa, Continent, Map, Brown, States">
                <a:extLst>
                  <a:ext uri="{FF2B5EF4-FFF2-40B4-BE49-F238E27FC236}">
                    <a16:creationId xmlns:a16="http://schemas.microsoft.com/office/drawing/2014/main" id="{E361C8EC-D326-4A9D-BB3F-42FB51AF0E4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348821" y="3074987"/>
                <a:ext cx="1909003" cy="1681848"/>
              </a:xfrm>
              <a:prstGeom prst="rect">
                <a:avLst/>
              </a:prstGeom>
              <a:noFill/>
              <a:extLst>
                <a:ext uri="{909E8E84-426E-40DD-AFC4-6F175D3DCCD1}">
                  <a14:hiddenFill xmlns:a14="http://schemas.microsoft.com/office/drawing/2010/main">
                    <a:solidFill>
                      <a:srgbClr val="FFFFFF"/>
                    </a:solidFill>
                  </a14:hiddenFill>
                </a:ext>
              </a:extLst>
            </p:spPr>
          </p:pic>
          <p:sp>
            <p:nvSpPr>
              <p:cNvPr id="66" name="Arrow: Down 65">
                <a:extLst>
                  <a:ext uri="{FF2B5EF4-FFF2-40B4-BE49-F238E27FC236}">
                    <a16:creationId xmlns:a16="http://schemas.microsoft.com/office/drawing/2014/main" id="{A38BF7B7-2948-439B-8A50-30A8146BE4B6}"/>
                  </a:ext>
                </a:extLst>
              </p:cNvPr>
              <p:cNvSpPr/>
              <p:nvPr/>
            </p:nvSpPr>
            <p:spPr>
              <a:xfrm rot="14700262">
                <a:off x="6597213" y="3240859"/>
                <a:ext cx="862007" cy="1246891"/>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61" name="Group 60">
            <a:extLst>
              <a:ext uri="{FF2B5EF4-FFF2-40B4-BE49-F238E27FC236}">
                <a16:creationId xmlns:a16="http://schemas.microsoft.com/office/drawing/2014/main" id="{C9ADD18A-2DD2-4BC8-89B7-787A4A5C1670}"/>
              </a:ext>
            </a:extLst>
          </p:cNvPr>
          <p:cNvGrpSpPr/>
          <p:nvPr/>
        </p:nvGrpSpPr>
        <p:grpSpPr>
          <a:xfrm>
            <a:off x="6111490" y="568636"/>
            <a:ext cx="4502432" cy="3037638"/>
            <a:chOff x="4717565" y="1217144"/>
            <a:chExt cx="4502432" cy="3037638"/>
          </a:xfrm>
        </p:grpSpPr>
        <p:sp>
          <p:nvSpPr>
            <p:cNvPr id="2" name="Speech Bubble: Rectangle with Corners Rounded 1">
              <a:extLst>
                <a:ext uri="{FF2B5EF4-FFF2-40B4-BE49-F238E27FC236}">
                  <a16:creationId xmlns:a16="http://schemas.microsoft.com/office/drawing/2014/main" id="{50B566DE-B624-49BB-9094-A34A36E650ED}"/>
                </a:ext>
              </a:extLst>
            </p:cNvPr>
            <p:cNvSpPr/>
            <p:nvPr/>
          </p:nvSpPr>
          <p:spPr>
            <a:xfrm>
              <a:off x="4717565" y="1217144"/>
              <a:ext cx="4502432" cy="3037638"/>
            </a:xfrm>
            <a:prstGeom prst="wedgeRoundRectCallout">
              <a:avLst>
                <a:gd name="adj1" fmla="val -86759"/>
                <a:gd name="adj2" fmla="val 24687"/>
                <a:gd name="adj3" fmla="val 16667"/>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Rwanda est un pays en Afrique. On parle fran</a:t>
              </a:r>
              <a:r>
                <a:rPr lang="fr-FR" sz="2000" dirty="0">
                  <a:solidFill>
                    <a:schemeClr val="bg1"/>
                  </a:solidFill>
                  <a:latin typeface="Century Gothic" panose="020B0502020202020204" pitchFamily="34" charset="0"/>
                </a:rPr>
                <a:t>çais au Rwanda.</a:t>
              </a: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latin typeface="Century Gothic" panose="020B0502020202020204" pitchFamily="34" charset="0"/>
              </a:endParaRPr>
            </a:p>
            <a:p>
              <a:pPr algn="ctr"/>
              <a:endParaRPr lang="fr-FR" dirty="0">
                <a:solidFill>
                  <a:schemeClr val="bg1"/>
                </a:solidFill>
              </a:endParaRPr>
            </a:p>
          </p:txBody>
        </p:sp>
        <p:pic>
          <p:nvPicPr>
            <p:cNvPr id="69" name="Picture 8" descr="Africa, Continent, Map, Brown, States">
              <a:extLst>
                <a:ext uri="{FF2B5EF4-FFF2-40B4-BE49-F238E27FC236}">
                  <a16:creationId xmlns:a16="http://schemas.microsoft.com/office/drawing/2014/main" id="{9D5C5C8A-753D-461B-AE6C-61B3EBACA83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057793" y="2356849"/>
              <a:ext cx="1909003" cy="1681848"/>
            </a:xfrm>
            <a:prstGeom prst="rect">
              <a:avLst/>
            </a:prstGeom>
            <a:noFill/>
            <a:extLst>
              <a:ext uri="{909E8E84-426E-40DD-AFC4-6F175D3DCCD1}">
                <a14:hiddenFill xmlns:a14="http://schemas.microsoft.com/office/drawing/2010/main">
                  <a:solidFill>
                    <a:srgbClr val="FFFFFF"/>
                  </a:solidFill>
                </a14:hiddenFill>
              </a:ext>
            </a:extLst>
          </p:spPr>
        </p:pic>
        <p:sp>
          <p:nvSpPr>
            <p:cNvPr id="70" name="Arrow: Down 69">
              <a:extLst>
                <a:ext uri="{FF2B5EF4-FFF2-40B4-BE49-F238E27FC236}">
                  <a16:creationId xmlns:a16="http://schemas.microsoft.com/office/drawing/2014/main" id="{4FDA9BA5-4E14-49EC-B2D7-6A753783F26F}"/>
                </a:ext>
              </a:extLst>
            </p:cNvPr>
            <p:cNvSpPr/>
            <p:nvPr/>
          </p:nvSpPr>
          <p:spPr>
            <a:xfrm rot="3155643">
              <a:off x="7397109" y="2271973"/>
              <a:ext cx="862007" cy="1246891"/>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9" name="Speech Bubble: Rectangle with Corners Rounded 58">
            <a:extLst>
              <a:ext uri="{FF2B5EF4-FFF2-40B4-BE49-F238E27FC236}">
                <a16:creationId xmlns:a16="http://schemas.microsoft.com/office/drawing/2014/main" id="{8FD959BE-3813-4DFD-ACF7-A4DF5060C0D1}"/>
              </a:ext>
            </a:extLst>
          </p:cNvPr>
          <p:cNvSpPr/>
          <p:nvPr/>
        </p:nvSpPr>
        <p:spPr>
          <a:xfrm>
            <a:off x="7760178" y="735808"/>
            <a:ext cx="4363802" cy="2900323"/>
          </a:xfrm>
          <a:prstGeom prst="wedgeRoundRectCallout">
            <a:avLst>
              <a:gd name="adj1" fmla="val 25596"/>
              <a:gd name="adj2" fmla="val 57702"/>
              <a:gd name="adj3" fmla="val 16667"/>
            </a:avLst>
          </a:prstGeom>
          <a:solidFill>
            <a:srgbClr val="FBFD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Remember!</a:t>
            </a:r>
            <a:r>
              <a:rPr lang="fr-FR" sz="2000" dirty="0">
                <a:solidFill>
                  <a:srgbClr val="0055A5"/>
                </a:solidFill>
              </a:rPr>
              <a:t>  Add words that are important to you to your personal word bank.  </a:t>
            </a:r>
          </a:p>
          <a:p>
            <a:pPr algn="ctr"/>
            <a:endParaRPr lang="fr-FR" sz="2000" dirty="0">
              <a:solidFill>
                <a:srgbClr val="0055A5"/>
              </a:solidFill>
              <a:latin typeface="Century Gothic" panose="020B0502020202020204" pitchFamily="34" charset="0"/>
            </a:endParaRPr>
          </a:p>
          <a:p>
            <a:pPr algn="ctr"/>
            <a:endParaRPr lang="fr-FR" sz="2000" dirty="0">
              <a:solidFill>
                <a:srgbClr val="0055A5"/>
              </a:solidFill>
              <a:latin typeface="Century Gothic" panose="020B0502020202020204" pitchFamily="34" charset="0"/>
            </a:endParaRPr>
          </a:p>
          <a:p>
            <a:pPr algn="ctr"/>
            <a:endParaRPr lang="fr-FR" sz="2000" dirty="0">
              <a:solidFill>
                <a:srgbClr val="0055A5"/>
              </a:solidFill>
              <a:latin typeface="Century Gothic" panose="020B0502020202020204" pitchFamily="34" charset="0"/>
            </a:endParaRPr>
          </a:p>
          <a:p>
            <a:pPr algn="ctr"/>
            <a:endParaRPr lang="fr-FR" sz="2000" dirty="0">
              <a:solidFill>
                <a:srgbClr val="0055A5"/>
              </a:solidFill>
              <a:latin typeface="Century Gothic" panose="020B0502020202020204" pitchFamily="34" charset="0"/>
            </a:endParaRPr>
          </a:p>
          <a:p>
            <a:pPr algn="ctr"/>
            <a:endParaRPr lang="fr-FR" sz="2000" dirty="0">
              <a:solidFill>
                <a:srgbClr val="0055A5"/>
              </a:solidFill>
              <a:latin typeface="Century Gothic" panose="020B0502020202020204" pitchFamily="34" charset="0"/>
            </a:endParaRPr>
          </a:p>
          <a:p>
            <a:pPr algn="ctr"/>
            <a:endParaRPr lang="fr-FR" sz="2000" dirty="0">
              <a:solidFill>
                <a:srgbClr val="0055A5"/>
              </a:solidFill>
              <a:latin typeface="Century Gothic" panose="020B0502020202020204" pitchFamily="34" charset="0"/>
            </a:endParaRPr>
          </a:p>
        </p:txBody>
      </p:sp>
      <p:pic>
        <p:nvPicPr>
          <p:cNvPr id="10" name="Picture 9">
            <a:extLst>
              <a:ext uri="{FF2B5EF4-FFF2-40B4-BE49-F238E27FC236}">
                <a16:creationId xmlns:a16="http://schemas.microsoft.com/office/drawing/2014/main" id="{613F253C-FB20-4A0A-9128-E4E30C16C128}"/>
              </a:ext>
            </a:extLst>
          </p:cNvPr>
          <p:cNvPicPr>
            <a:picLocks noChangeAspect="1"/>
          </p:cNvPicPr>
          <p:nvPr/>
        </p:nvPicPr>
        <p:blipFill>
          <a:blip r:embed="rId46"/>
          <a:stretch>
            <a:fillRect/>
          </a:stretch>
        </p:blipFill>
        <p:spPr>
          <a:xfrm>
            <a:off x="8444056" y="1708613"/>
            <a:ext cx="3267739" cy="1859441"/>
          </a:xfrm>
          <a:prstGeom prst="rect">
            <a:avLst/>
          </a:prstGeom>
        </p:spPr>
      </p:pic>
    </p:spTree>
    <p:extLst>
      <p:ext uri="{BB962C8B-B14F-4D97-AF65-F5344CB8AC3E}">
        <p14:creationId xmlns:p14="http://schemas.microsoft.com/office/powerpoint/2010/main" val="9122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D6B71F-6359-4C80-9C70-38E4109ABA5F}"/>
              </a:ext>
            </a:extLst>
          </p:cNvPr>
          <p:cNvSpPr txBox="1"/>
          <p:nvPr/>
        </p:nvSpPr>
        <p:spPr>
          <a:xfrm>
            <a:off x="237218" y="1236351"/>
            <a:ext cx="11802557" cy="5201424"/>
          </a:xfrm>
          <a:prstGeom prst="rect">
            <a:avLst/>
          </a:prstGeom>
          <a:noFill/>
        </p:spPr>
        <p:txBody>
          <a:bodyPr wrap="square" rtlCol="0">
            <a:spAutoFit/>
          </a:bodyPr>
          <a:lstStyle/>
          <a:p>
            <a:pPr algn="l"/>
            <a:r>
              <a:rPr lang="fr-FR" sz="2400" dirty="0" err="1">
                <a:solidFill>
                  <a:srgbClr val="002060"/>
                </a:solidFill>
              </a:rPr>
              <a:t>Remember</a:t>
            </a:r>
            <a:r>
              <a:rPr lang="fr-FR" sz="2400" dirty="0">
                <a:solidFill>
                  <a:srgbClr val="002060"/>
                </a:solidFill>
              </a:rPr>
              <a:t> the </a:t>
            </a:r>
            <a:r>
              <a:rPr lang="fr-FR" sz="2400" dirty="0" err="1">
                <a:solidFill>
                  <a:srgbClr val="002060"/>
                </a:solidFill>
              </a:rPr>
              <a:t>singular</a:t>
            </a:r>
            <a:r>
              <a:rPr lang="fr-FR" sz="2400" dirty="0">
                <a:solidFill>
                  <a:srgbClr val="002060"/>
                </a:solidFill>
              </a:rPr>
              <a:t> </a:t>
            </a:r>
            <a:r>
              <a:rPr lang="fr-FR" sz="2400" dirty="0" err="1">
                <a:solidFill>
                  <a:srgbClr val="002060"/>
                </a:solidFill>
              </a:rPr>
              <a:t>subject</a:t>
            </a:r>
            <a:r>
              <a:rPr lang="fr-FR" sz="2400" dirty="0">
                <a:solidFill>
                  <a:srgbClr val="002060"/>
                </a:solidFill>
              </a:rPr>
              <a:t> </a:t>
            </a:r>
            <a:r>
              <a:rPr lang="fr-FR" sz="2400" dirty="0" err="1">
                <a:solidFill>
                  <a:srgbClr val="002060"/>
                </a:solidFill>
              </a:rPr>
              <a:t>pronouns</a:t>
            </a:r>
            <a:r>
              <a:rPr lang="fr-FR" sz="2400" dirty="0">
                <a:solidFill>
                  <a:srgbClr val="002060"/>
                </a:solidFill>
              </a:rPr>
              <a:t>:</a:t>
            </a:r>
          </a:p>
          <a:p>
            <a:pPr algn="l"/>
            <a:endParaRPr lang="fr-FR" sz="2400" dirty="0">
              <a:solidFill>
                <a:srgbClr val="002060"/>
              </a:solidFill>
            </a:endParaRPr>
          </a:p>
          <a:p>
            <a:pPr algn="l">
              <a:lnSpc>
                <a:spcPct val="150000"/>
              </a:lnSpc>
            </a:pPr>
            <a:r>
              <a:rPr lang="fr-FR" sz="2400" dirty="0">
                <a:solidFill>
                  <a:srgbClr val="002060"/>
                </a:solidFill>
              </a:rPr>
              <a:t> I		</a:t>
            </a:r>
            <a:r>
              <a:rPr lang="fr-FR" sz="2400" dirty="0" err="1">
                <a:solidFill>
                  <a:srgbClr val="002060"/>
                </a:solidFill>
              </a:rPr>
              <a:t>you</a:t>
            </a:r>
            <a:r>
              <a:rPr lang="fr-FR" sz="2400" dirty="0">
                <a:solidFill>
                  <a:srgbClr val="002060"/>
                </a:solidFill>
              </a:rPr>
              <a:t> (</a:t>
            </a:r>
            <a:r>
              <a:rPr lang="fr-FR" sz="2400" dirty="0" err="1">
                <a:solidFill>
                  <a:srgbClr val="002060"/>
                </a:solidFill>
              </a:rPr>
              <a:t>sing</a:t>
            </a:r>
            <a:r>
              <a:rPr lang="fr-FR" sz="2400" dirty="0">
                <a:solidFill>
                  <a:srgbClr val="002060"/>
                </a:solidFill>
              </a:rPr>
              <a:t>.)		</a:t>
            </a:r>
            <a:r>
              <a:rPr lang="fr-FR" sz="2400" dirty="0" err="1">
                <a:solidFill>
                  <a:srgbClr val="002060"/>
                </a:solidFill>
              </a:rPr>
              <a:t>he</a:t>
            </a:r>
            <a:r>
              <a:rPr lang="fr-FR" sz="2400" dirty="0">
                <a:solidFill>
                  <a:srgbClr val="002060"/>
                </a:solidFill>
              </a:rPr>
              <a:t>/</a:t>
            </a:r>
            <a:r>
              <a:rPr lang="fr-FR" sz="2400" dirty="0" err="1">
                <a:solidFill>
                  <a:srgbClr val="002060"/>
                </a:solidFill>
              </a:rPr>
              <a:t>she</a:t>
            </a:r>
            <a:r>
              <a:rPr lang="fr-FR" sz="2400" dirty="0">
                <a:solidFill>
                  <a:srgbClr val="002060"/>
                </a:solidFill>
              </a:rPr>
              <a:t>/people, </a:t>
            </a:r>
            <a:r>
              <a:rPr lang="fr-FR" sz="2400" dirty="0" err="1">
                <a:solidFill>
                  <a:srgbClr val="002060"/>
                </a:solidFill>
              </a:rPr>
              <a:t>we</a:t>
            </a:r>
            <a:endParaRPr lang="fr-FR" sz="2400" dirty="0">
              <a:solidFill>
                <a:srgbClr val="002060"/>
              </a:solidFill>
            </a:endParaRPr>
          </a:p>
          <a:p>
            <a:pPr algn="l">
              <a:lnSpc>
                <a:spcPct val="150000"/>
              </a:lnSpc>
            </a:pPr>
            <a:r>
              <a:rPr lang="fr-FR" sz="2400" b="1" dirty="0">
                <a:solidFill>
                  <a:srgbClr val="002060"/>
                </a:solidFill>
              </a:rPr>
              <a:t> je		tu			il/elle/on</a:t>
            </a:r>
          </a:p>
          <a:p>
            <a:pPr algn="l"/>
            <a:endParaRPr lang="fr-FR" sz="2400" dirty="0">
              <a:solidFill>
                <a:srgbClr val="002060"/>
              </a:solidFill>
            </a:endParaRPr>
          </a:p>
          <a:p>
            <a:pPr algn="l"/>
            <a:r>
              <a:rPr lang="fr-FR" sz="2400" dirty="0" err="1">
                <a:solidFill>
                  <a:srgbClr val="002060"/>
                </a:solidFill>
              </a:rPr>
              <a:t>Remember</a:t>
            </a:r>
            <a:r>
              <a:rPr lang="fr-FR" sz="2400" dirty="0">
                <a:solidFill>
                  <a:srgbClr val="002060"/>
                </a:solidFill>
              </a:rPr>
              <a:t> the </a:t>
            </a:r>
            <a:r>
              <a:rPr lang="fr-FR" sz="2400" dirty="0" err="1">
                <a:solidFill>
                  <a:srgbClr val="002060"/>
                </a:solidFill>
              </a:rPr>
              <a:t>singular</a:t>
            </a:r>
            <a:r>
              <a:rPr lang="fr-FR" sz="2400" dirty="0">
                <a:solidFill>
                  <a:srgbClr val="002060"/>
                </a:solidFill>
              </a:rPr>
              <a:t> </a:t>
            </a:r>
            <a:r>
              <a:rPr lang="fr-FR" sz="2400" dirty="0" err="1">
                <a:solidFill>
                  <a:srgbClr val="002060"/>
                </a:solidFill>
              </a:rPr>
              <a:t>forms</a:t>
            </a:r>
            <a:r>
              <a:rPr lang="fr-FR" sz="2400" dirty="0">
                <a:solidFill>
                  <a:srgbClr val="002060"/>
                </a:solidFill>
              </a:rPr>
              <a:t> of </a:t>
            </a:r>
            <a:r>
              <a:rPr lang="fr-FR" sz="2400" i="1" dirty="0">
                <a:solidFill>
                  <a:srgbClr val="002060"/>
                </a:solidFill>
                <a:latin typeface="Century Gothic" panose="020B0502020202020204" pitchFamily="34" charset="0"/>
              </a:rPr>
              <a:t>être</a:t>
            </a:r>
            <a:r>
              <a:rPr lang="fr-FR" sz="2400" dirty="0">
                <a:solidFill>
                  <a:srgbClr val="002060"/>
                </a:solidFill>
                <a:latin typeface="Century Gothic" panose="020B0502020202020204" pitchFamily="34" charset="0"/>
              </a:rPr>
              <a:t>:</a:t>
            </a:r>
          </a:p>
          <a:p>
            <a:pPr algn="l"/>
            <a:endParaRPr lang="fr-FR" sz="2400" dirty="0">
              <a:solidFill>
                <a:srgbClr val="002060"/>
              </a:solidFill>
              <a:latin typeface="Century Gothic" panose="020B0502020202020204" pitchFamily="34" charset="0"/>
            </a:endParaRPr>
          </a:p>
          <a:p>
            <a:pPr algn="l"/>
            <a:r>
              <a:rPr lang="fr-FR" sz="2400" dirty="0">
                <a:solidFill>
                  <a:srgbClr val="002060"/>
                </a:solidFill>
                <a:latin typeface="Century Gothic" panose="020B0502020202020204" pitchFamily="34" charset="0"/>
              </a:rPr>
              <a:t>I </a:t>
            </a:r>
            <a:r>
              <a:rPr lang="fr-FR" sz="2400" b="1" dirty="0" err="1">
                <a:solidFill>
                  <a:srgbClr val="002060"/>
                </a:solidFill>
                <a:latin typeface="Century Gothic" panose="020B0502020202020204" pitchFamily="34" charset="0"/>
              </a:rPr>
              <a:t>am</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you</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sing</a:t>
            </a:r>
            <a:r>
              <a:rPr lang="fr-FR" sz="2400" dirty="0">
                <a:solidFill>
                  <a:srgbClr val="002060"/>
                </a:solidFill>
                <a:latin typeface="Century Gothic" panose="020B0502020202020204" pitchFamily="34" charset="0"/>
              </a:rPr>
              <a:t>.) </a:t>
            </a:r>
            <a:r>
              <a:rPr lang="fr-FR" sz="2400" b="1" dirty="0">
                <a:solidFill>
                  <a:srgbClr val="002060"/>
                </a:solidFill>
                <a:latin typeface="Century Gothic" panose="020B0502020202020204" pitchFamily="34" charset="0"/>
              </a:rPr>
              <a:t>are</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he</a:t>
            </a:r>
            <a:r>
              <a:rPr lang="fr-FR" sz="2400" dirty="0">
                <a:solidFill>
                  <a:srgbClr val="002060"/>
                </a:solidFill>
                <a:latin typeface="Century Gothic" panose="020B0502020202020204" pitchFamily="34" charset="0"/>
              </a:rPr>
              <a:t>/</a:t>
            </a:r>
            <a:r>
              <a:rPr lang="fr-FR" sz="2400" dirty="0" err="1">
                <a:solidFill>
                  <a:srgbClr val="002060"/>
                </a:solidFill>
                <a:latin typeface="Century Gothic" panose="020B0502020202020204" pitchFamily="34" charset="0"/>
              </a:rPr>
              <a:t>she</a:t>
            </a:r>
            <a:r>
              <a:rPr lang="fr-FR" sz="2400" dirty="0">
                <a:solidFill>
                  <a:srgbClr val="002060"/>
                </a:solidFill>
                <a:latin typeface="Century Gothic" panose="020B0502020202020204" pitchFamily="34" charset="0"/>
              </a:rPr>
              <a:t> </a:t>
            </a:r>
            <a:r>
              <a:rPr lang="fr-FR" sz="2400" b="1" dirty="0" err="1">
                <a:solidFill>
                  <a:srgbClr val="002060"/>
                </a:solidFill>
                <a:latin typeface="Century Gothic" panose="020B0502020202020204" pitchFamily="34" charset="0"/>
              </a:rPr>
              <a:t>is</a:t>
            </a:r>
            <a:br>
              <a:rPr lang="fr-FR" sz="2400" dirty="0">
                <a:solidFill>
                  <a:srgbClr val="002060"/>
                </a:solidFill>
                <a:latin typeface="Century Gothic" panose="020B0502020202020204" pitchFamily="34" charset="0"/>
              </a:rPr>
            </a:br>
            <a:r>
              <a:rPr lang="fr-FR" sz="2400" dirty="0">
                <a:solidFill>
                  <a:srgbClr val="002060"/>
                </a:solidFill>
                <a:latin typeface="Century Gothic" panose="020B0502020202020204" pitchFamily="34" charset="0"/>
              </a:rPr>
              <a:t>					people, </a:t>
            </a:r>
            <a:r>
              <a:rPr lang="fr-FR" sz="2400" dirty="0" err="1">
                <a:solidFill>
                  <a:srgbClr val="002060"/>
                </a:solidFill>
                <a:latin typeface="Century Gothic" panose="020B0502020202020204" pitchFamily="34" charset="0"/>
              </a:rPr>
              <a:t>we</a:t>
            </a:r>
            <a:r>
              <a:rPr lang="fr-FR" sz="2400" dirty="0">
                <a:solidFill>
                  <a:srgbClr val="002060"/>
                </a:solidFill>
                <a:latin typeface="Century Gothic" panose="020B0502020202020204" pitchFamily="34" charset="0"/>
              </a:rPr>
              <a:t> </a:t>
            </a:r>
            <a:r>
              <a:rPr lang="fr-FR" sz="2400" b="1" dirty="0">
                <a:solidFill>
                  <a:srgbClr val="002060"/>
                </a:solidFill>
                <a:latin typeface="Century Gothic" panose="020B0502020202020204" pitchFamily="34" charset="0"/>
              </a:rPr>
              <a:t>are</a:t>
            </a:r>
          </a:p>
          <a:p>
            <a:endParaRPr lang="fr-FR" sz="2400" b="1" dirty="0">
              <a:solidFill>
                <a:srgbClr val="002060"/>
              </a:solidFill>
              <a:latin typeface="Century Gothic" panose="020B0502020202020204" pitchFamily="34" charset="0"/>
            </a:endParaRPr>
          </a:p>
          <a:p>
            <a:r>
              <a:rPr lang="fr-FR" sz="2400" b="1" dirty="0">
                <a:solidFill>
                  <a:srgbClr val="002060"/>
                </a:solidFill>
                <a:latin typeface="Century Gothic" panose="020B0502020202020204" pitchFamily="34" charset="0"/>
              </a:rPr>
              <a:t>je suis		tu es			il/elle est</a:t>
            </a:r>
            <a:br>
              <a:rPr lang="fr-FR" sz="2400" b="1" dirty="0">
                <a:solidFill>
                  <a:srgbClr val="002060"/>
                </a:solidFill>
                <a:latin typeface="Century Gothic" panose="020B0502020202020204" pitchFamily="34" charset="0"/>
              </a:rPr>
            </a:br>
            <a:r>
              <a:rPr lang="fr-FR" sz="2400" b="1" dirty="0">
                <a:solidFill>
                  <a:srgbClr val="002060"/>
                </a:solidFill>
                <a:latin typeface="Century Gothic" panose="020B0502020202020204" pitchFamily="34" charset="0"/>
              </a:rPr>
              <a:t>					on est</a:t>
            </a:r>
          </a:p>
          <a:p>
            <a:pPr algn="l"/>
            <a:endParaRPr lang="fr-FR" sz="2000" dirty="0">
              <a:solidFill>
                <a:srgbClr val="002060"/>
              </a:solidFill>
              <a:latin typeface="Century Gothic" panose="020B0502020202020204" pitchFamily="34" charset="0"/>
            </a:endParaRPr>
          </a:p>
        </p:txBody>
      </p:sp>
      <p:sp>
        <p:nvSpPr>
          <p:cNvPr id="4" name="Title 3"/>
          <p:cNvSpPr>
            <a:spLocks noGrp="1"/>
          </p:cNvSpPr>
          <p:nvPr>
            <p:ph type="title"/>
          </p:nvPr>
        </p:nvSpPr>
        <p:spPr>
          <a:xfrm>
            <a:off x="-1" y="213557"/>
            <a:ext cx="5766619" cy="647577"/>
          </a:xfrm>
        </p:spPr>
        <p:txBody>
          <a:bodyPr>
            <a:normAutofit/>
          </a:bodyPr>
          <a:lstStyle/>
          <a:p>
            <a:r>
              <a:rPr lang="en-GB" sz="2800" b="1" dirty="0">
                <a:solidFill>
                  <a:schemeClr val="bg1"/>
                </a:solidFill>
              </a:rPr>
              <a:t>Les </a:t>
            </a:r>
            <a:r>
              <a:rPr lang="en-GB" sz="2800" b="1" dirty="0" err="1">
                <a:solidFill>
                  <a:schemeClr val="bg1"/>
                </a:solidFill>
              </a:rPr>
              <a:t>pronoms</a:t>
            </a:r>
            <a:r>
              <a:rPr lang="en-GB" sz="2800" b="1" dirty="0">
                <a:solidFill>
                  <a:schemeClr val="bg1"/>
                </a:solidFill>
              </a:rPr>
              <a:t> et </a:t>
            </a:r>
            <a:r>
              <a:rPr lang="en-GB" sz="2800" b="1" dirty="0" err="1">
                <a:solidFill>
                  <a:schemeClr val="bg1"/>
                </a:solidFill>
              </a:rPr>
              <a:t>être</a:t>
            </a:r>
            <a:r>
              <a:rPr lang="en-GB" sz="2800" b="1" dirty="0">
                <a:solidFill>
                  <a:schemeClr val="bg1"/>
                </a:solidFill>
              </a:rPr>
              <a:t> (sing.)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BA80DA6-2045-4C95-81B7-009253E70949}"/>
              </a:ext>
            </a:extLst>
          </p:cNvPr>
          <p:cNvSpPr/>
          <p:nvPr/>
        </p:nvSpPr>
        <p:spPr>
          <a:xfrm>
            <a:off x="217810" y="2123650"/>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8984BE7-25EA-4451-9875-55F4D0F84F98}"/>
              </a:ext>
            </a:extLst>
          </p:cNvPr>
          <p:cNvSpPr/>
          <p:nvPr/>
        </p:nvSpPr>
        <p:spPr>
          <a:xfrm>
            <a:off x="217810" y="2628617"/>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74E47CDD-A51C-46E1-9071-3B94A012916D}"/>
              </a:ext>
            </a:extLst>
          </p:cNvPr>
          <p:cNvSpPr/>
          <p:nvPr/>
        </p:nvSpPr>
        <p:spPr>
          <a:xfrm>
            <a:off x="2075545" y="2123649"/>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C964B4A-801B-48A5-BB9E-2D5457516541}"/>
              </a:ext>
            </a:extLst>
          </p:cNvPr>
          <p:cNvSpPr/>
          <p:nvPr/>
        </p:nvSpPr>
        <p:spPr>
          <a:xfrm>
            <a:off x="2056137" y="2603946"/>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21A32C9-9125-425B-A39E-37927E5B4D5F}"/>
              </a:ext>
            </a:extLst>
          </p:cNvPr>
          <p:cNvSpPr/>
          <p:nvPr/>
        </p:nvSpPr>
        <p:spPr>
          <a:xfrm>
            <a:off x="4838359" y="2123649"/>
            <a:ext cx="2991167"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00CC196-410C-4822-9711-F97435329F70}"/>
              </a:ext>
            </a:extLst>
          </p:cNvPr>
          <p:cNvSpPr/>
          <p:nvPr/>
        </p:nvSpPr>
        <p:spPr>
          <a:xfrm>
            <a:off x="4736096" y="2603946"/>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BEF609A-AE07-4C5C-B34E-E50F6A9E4BBC}"/>
              </a:ext>
            </a:extLst>
          </p:cNvPr>
          <p:cNvSpPr/>
          <p:nvPr/>
        </p:nvSpPr>
        <p:spPr>
          <a:xfrm>
            <a:off x="296103" y="4121315"/>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5B57003-9070-4789-A0FE-DE0FE1AFB124}"/>
              </a:ext>
            </a:extLst>
          </p:cNvPr>
          <p:cNvSpPr/>
          <p:nvPr/>
        </p:nvSpPr>
        <p:spPr>
          <a:xfrm>
            <a:off x="261826" y="5288891"/>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8697705-93C6-4E2D-B440-58B3322E0E32}"/>
              </a:ext>
            </a:extLst>
          </p:cNvPr>
          <p:cNvSpPr/>
          <p:nvPr/>
        </p:nvSpPr>
        <p:spPr>
          <a:xfrm>
            <a:off x="2090979" y="4229385"/>
            <a:ext cx="2401411"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C5DB317B-1671-442B-800A-35D8C68543C5}"/>
              </a:ext>
            </a:extLst>
          </p:cNvPr>
          <p:cNvSpPr/>
          <p:nvPr/>
        </p:nvSpPr>
        <p:spPr>
          <a:xfrm>
            <a:off x="2108065" y="5288890"/>
            <a:ext cx="1733266" cy="50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2C401CD-AD6A-4735-8CF2-7BA2B9FF053C}"/>
              </a:ext>
            </a:extLst>
          </p:cNvPr>
          <p:cNvSpPr/>
          <p:nvPr/>
        </p:nvSpPr>
        <p:spPr>
          <a:xfrm>
            <a:off x="4662724" y="4151218"/>
            <a:ext cx="3631374" cy="85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9D0AA5C1-A07E-486E-8FB7-B62854D8FDAC}"/>
              </a:ext>
            </a:extLst>
          </p:cNvPr>
          <p:cNvSpPr/>
          <p:nvPr/>
        </p:nvSpPr>
        <p:spPr>
          <a:xfrm>
            <a:off x="4706027" y="5288890"/>
            <a:ext cx="2060619" cy="734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B07AD07-5E88-4891-AF08-E258A5B65385}"/>
              </a:ext>
            </a:extLst>
          </p:cNvPr>
          <p:cNvSpPr/>
          <p:nvPr/>
        </p:nvSpPr>
        <p:spPr>
          <a:xfrm>
            <a:off x="8671996" y="957719"/>
            <a:ext cx="3302194" cy="5116492"/>
          </a:xfrm>
          <a:prstGeom prst="rect">
            <a:avLst/>
          </a:prstGeom>
        </p:spPr>
        <p:style>
          <a:lnRef idx="2">
            <a:schemeClr val="accent5"/>
          </a:lnRef>
          <a:fillRef idx="1">
            <a:schemeClr val="lt1"/>
          </a:fillRef>
          <a:effectRef idx="0">
            <a:schemeClr val="accent5"/>
          </a:effectRef>
          <a:fontRef idx="minor">
            <a:schemeClr val="dk1"/>
          </a:fontRef>
        </p:style>
        <p:txBody>
          <a:bodyPr rIns="36000" rtlCol="0" anchor="ctr"/>
          <a:lstStyle/>
          <a:p>
            <a:r>
              <a:rPr lang="fr-FR" sz="2400" dirty="0" err="1">
                <a:solidFill>
                  <a:srgbClr val="002060"/>
                </a:solidFill>
              </a:rPr>
              <a:t>Remember</a:t>
            </a:r>
            <a:r>
              <a:rPr lang="fr-FR" sz="2400" dirty="0">
                <a:solidFill>
                  <a:srgbClr val="002060"/>
                </a:solidFill>
              </a:rPr>
              <a:t>! Put </a:t>
            </a:r>
            <a:r>
              <a:rPr lang="fr-FR" sz="2400" b="1" dirty="0">
                <a:solidFill>
                  <a:srgbClr val="002060"/>
                </a:solidFill>
              </a:rPr>
              <a:t>ne … pas</a:t>
            </a:r>
            <a:r>
              <a:rPr lang="fr-FR" sz="2400" dirty="0">
                <a:solidFill>
                  <a:srgbClr val="002060"/>
                </a:solidFill>
              </a:rPr>
              <a:t> </a:t>
            </a:r>
            <a:r>
              <a:rPr lang="fr-FR" sz="2400" dirty="0" err="1">
                <a:solidFill>
                  <a:srgbClr val="002060"/>
                </a:solidFill>
              </a:rPr>
              <a:t>around</a:t>
            </a:r>
            <a:r>
              <a:rPr lang="fr-FR" sz="2400" dirty="0">
                <a:solidFill>
                  <a:srgbClr val="002060"/>
                </a:solidFill>
              </a:rPr>
              <a:t> the </a:t>
            </a:r>
            <a:r>
              <a:rPr lang="fr-FR" sz="2400" dirty="0" err="1">
                <a:solidFill>
                  <a:srgbClr val="002060"/>
                </a:solidFill>
              </a:rPr>
              <a:t>verb</a:t>
            </a:r>
            <a:r>
              <a:rPr lang="fr-FR" sz="2400" dirty="0">
                <a:solidFill>
                  <a:srgbClr val="002060"/>
                </a:solidFill>
              </a:rPr>
              <a:t> to </a:t>
            </a:r>
            <a:r>
              <a:rPr lang="fr-FR" sz="2400" dirty="0" err="1">
                <a:solidFill>
                  <a:srgbClr val="002060"/>
                </a:solidFill>
              </a:rPr>
              <a:t>say</a:t>
            </a:r>
            <a:r>
              <a:rPr lang="fr-FR" sz="2400" dirty="0">
                <a:solidFill>
                  <a:srgbClr val="002060"/>
                </a:solidFill>
              </a:rPr>
              <a:t> </a:t>
            </a:r>
            <a:r>
              <a:rPr lang="fr-FR" sz="2400" dirty="0" err="1">
                <a:solidFill>
                  <a:srgbClr val="002060"/>
                </a:solidFill>
              </a:rPr>
              <a:t>what</a:t>
            </a:r>
            <a:r>
              <a:rPr lang="fr-FR" sz="2400" dirty="0">
                <a:solidFill>
                  <a:srgbClr val="002060"/>
                </a:solidFill>
              </a:rPr>
              <a:t> </a:t>
            </a:r>
            <a:r>
              <a:rPr lang="fr-FR" sz="2400" dirty="0" err="1">
                <a:solidFill>
                  <a:srgbClr val="002060"/>
                </a:solidFill>
              </a:rPr>
              <a:t>doesn’t</a:t>
            </a:r>
            <a:r>
              <a:rPr lang="fr-FR" sz="2400" dirty="0">
                <a:solidFill>
                  <a:srgbClr val="002060"/>
                </a:solidFill>
              </a:rPr>
              <a:t> </a:t>
            </a:r>
            <a:r>
              <a:rPr lang="fr-FR" sz="2400" dirty="0" err="1">
                <a:solidFill>
                  <a:srgbClr val="002060"/>
                </a:solidFill>
              </a:rPr>
              <a:t>happen</a:t>
            </a:r>
            <a:r>
              <a:rPr lang="fr-FR" sz="2400" dirty="0">
                <a:solidFill>
                  <a:srgbClr val="002060"/>
                </a:solidFill>
              </a:rPr>
              <a:t>.</a:t>
            </a:r>
          </a:p>
          <a:p>
            <a:endParaRPr lang="fr-FR" sz="2400" dirty="0">
              <a:solidFill>
                <a:srgbClr val="002060"/>
              </a:solidFill>
            </a:endParaRPr>
          </a:p>
          <a:p>
            <a:r>
              <a:rPr lang="fr-FR" sz="2400" b="1" dirty="0">
                <a:solidFill>
                  <a:srgbClr val="002060"/>
                </a:solidFill>
              </a:rPr>
              <a:t>Je </a:t>
            </a:r>
            <a:r>
              <a:rPr lang="fr-FR" sz="2400" b="1" dirty="0">
                <a:solidFill>
                  <a:schemeClr val="accent2"/>
                </a:solidFill>
              </a:rPr>
              <a:t>ne</a:t>
            </a:r>
            <a:r>
              <a:rPr lang="fr-FR" sz="2400" b="1" dirty="0">
                <a:solidFill>
                  <a:srgbClr val="002060"/>
                </a:solidFill>
              </a:rPr>
              <a:t> suis </a:t>
            </a:r>
            <a:r>
              <a:rPr lang="fr-FR" sz="2400" b="1" dirty="0">
                <a:solidFill>
                  <a:schemeClr val="accent2"/>
                </a:solidFill>
              </a:rPr>
              <a:t>pas</a:t>
            </a:r>
            <a:r>
              <a:rPr lang="fr-FR" sz="2400" b="1" dirty="0">
                <a:solidFill>
                  <a:srgbClr val="002060"/>
                </a:solidFill>
              </a:rPr>
              <a:t> italien.</a:t>
            </a:r>
          </a:p>
          <a:p>
            <a:r>
              <a:rPr lang="fr-FR" sz="2400" dirty="0">
                <a:solidFill>
                  <a:srgbClr val="002060"/>
                </a:solidFill>
              </a:rPr>
              <a:t>I </a:t>
            </a:r>
            <a:r>
              <a:rPr lang="fr-FR" sz="2400" dirty="0" err="1">
                <a:solidFill>
                  <a:srgbClr val="002060"/>
                </a:solidFill>
              </a:rPr>
              <a:t>am</a:t>
            </a:r>
            <a:r>
              <a:rPr lang="fr-FR" sz="2400" dirty="0">
                <a:solidFill>
                  <a:srgbClr val="002060"/>
                </a:solidFill>
              </a:rPr>
              <a:t> </a:t>
            </a:r>
            <a:r>
              <a:rPr lang="fr-FR" sz="2400" dirty="0">
                <a:solidFill>
                  <a:schemeClr val="accent2"/>
                </a:solidFill>
              </a:rPr>
              <a:t>not </a:t>
            </a:r>
            <a:r>
              <a:rPr lang="fr-FR" sz="2400" dirty="0" err="1">
                <a:solidFill>
                  <a:srgbClr val="002060"/>
                </a:solidFill>
              </a:rPr>
              <a:t>Italian</a:t>
            </a:r>
            <a:r>
              <a:rPr lang="fr-FR" sz="2400" dirty="0">
                <a:solidFill>
                  <a:srgbClr val="002060"/>
                </a:solidFill>
              </a:rPr>
              <a:t>.</a:t>
            </a:r>
          </a:p>
          <a:p>
            <a:endParaRPr lang="fr-FR" sz="2400" dirty="0">
              <a:solidFill>
                <a:srgbClr val="002060"/>
              </a:solidFill>
            </a:endParaRPr>
          </a:p>
          <a:p>
            <a:r>
              <a:rPr lang="fr-FR" sz="2400" b="1" dirty="0">
                <a:solidFill>
                  <a:srgbClr val="002060"/>
                </a:solidFill>
              </a:rPr>
              <a:t>Tu </a:t>
            </a:r>
            <a:r>
              <a:rPr lang="fr-FR" sz="2400" b="1" dirty="0">
                <a:solidFill>
                  <a:schemeClr val="accent2"/>
                </a:solidFill>
              </a:rPr>
              <a:t>n’</a:t>
            </a:r>
            <a:r>
              <a:rPr lang="fr-FR" sz="2400" b="1" dirty="0">
                <a:solidFill>
                  <a:srgbClr val="002060"/>
                </a:solidFill>
              </a:rPr>
              <a:t>es </a:t>
            </a:r>
            <a:r>
              <a:rPr lang="fr-FR" sz="2400" b="1" dirty="0">
                <a:solidFill>
                  <a:schemeClr val="accent2"/>
                </a:solidFill>
              </a:rPr>
              <a:t>pas</a:t>
            </a:r>
            <a:r>
              <a:rPr lang="fr-FR" sz="2400" b="1" dirty="0">
                <a:solidFill>
                  <a:srgbClr val="002060"/>
                </a:solidFill>
              </a:rPr>
              <a:t> anglais.</a:t>
            </a:r>
            <a:br>
              <a:rPr lang="fr-FR" sz="2400" b="1" dirty="0">
                <a:solidFill>
                  <a:srgbClr val="002060"/>
                </a:solidFill>
              </a:rPr>
            </a:br>
            <a:r>
              <a:rPr lang="fr-FR" sz="2400" dirty="0">
                <a:solidFill>
                  <a:srgbClr val="002060"/>
                </a:solidFill>
              </a:rPr>
              <a:t>You are </a:t>
            </a:r>
            <a:r>
              <a:rPr lang="fr-FR" sz="2400" dirty="0">
                <a:solidFill>
                  <a:schemeClr val="accent2"/>
                </a:solidFill>
              </a:rPr>
              <a:t>not</a:t>
            </a:r>
            <a:r>
              <a:rPr lang="fr-FR" sz="2400" dirty="0">
                <a:solidFill>
                  <a:srgbClr val="002060"/>
                </a:solidFill>
              </a:rPr>
              <a:t> English.</a:t>
            </a:r>
          </a:p>
          <a:p>
            <a:endParaRPr lang="fr-FR" sz="2400" dirty="0">
              <a:solidFill>
                <a:srgbClr val="002060"/>
              </a:solidFill>
            </a:endParaRPr>
          </a:p>
          <a:p>
            <a:r>
              <a:rPr lang="fr-FR" sz="2400" b="1" dirty="0">
                <a:solidFill>
                  <a:srgbClr val="002060"/>
                </a:solidFill>
              </a:rPr>
              <a:t>Elle </a:t>
            </a:r>
            <a:r>
              <a:rPr lang="fr-FR" sz="2400" b="1" dirty="0">
                <a:solidFill>
                  <a:schemeClr val="accent2"/>
                </a:solidFill>
              </a:rPr>
              <a:t>n’</a:t>
            </a:r>
            <a:r>
              <a:rPr lang="fr-FR" sz="2400" b="1" dirty="0">
                <a:solidFill>
                  <a:srgbClr val="002060"/>
                </a:solidFill>
              </a:rPr>
              <a:t>est </a:t>
            </a:r>
            <a:r>
              <a:rPr lang="fr-FR" sz="2400" b="1" dirty="0">
                <a:solidFill>
                  <a:schemeClr val="accent2"/>
                </a:solidFill>
              </a:rPr>
              <a:t>pas</a:t>
            </a:r>
            <a:r>
              <a:rPr lang="fr-FR" sz="2400" b="1" dirty="0">
                <a:solidFill>
                  <a:srgbClr val="002060"/>
                </a:solidFill>
              </a:rPr>
              <a:t> grande.</a:t>
            </a:r>
          </a:p>
          <a:p>
            <a:r>
              <a:rPr lang="fr-FR" sz="2400" dirty="0" err="1">
                <a:solidFill>
                  <a:srgbClr val="002060"/>
                </a:solidFill>
              </a:rPr>
              <a:t>She</a:t>
            </a:r>
            <a:r>
              <a:rPr lang="fr-FR" sz="2400" dirty="0">
                <a:solidFill>
                  <a:srgbClr val="002060"/>
                </a:solidFill>
              </a:rPr>
              <a:t> </a:t>
            </a:r>
            <a:r>
              <a:rPr lang="fr-FR" sz="2400" dirty="0" err="1">
                <a:solidFill>
                  <a:srgbClr val="002060"/>
                </a:solidFill>
              </a:rPr>
              <a:t>is</a:t>
            </a:r>
            <a:r>
              <a:rPr lang="fr-FR" sz="2400" dirty="0">
                <a:solidFill>
                  <a:srgbClr val="002060"/>
                </a:solidFill>
              </a:rPr>
              <a:t> </a:t>
            </a:r>
            <a:r>
              <a:rPr lang="fr-FR" sz="2400" dirty="0">
                <a:solidFill>
                  <a:schemeClr val="accent2"/>
                </a:solidFill>
              </a:rPr>
              <a:t>not</a:t>
            </a:r>
            <a:r>
              <a:rPr lang="fr-FR" sz="2400" dirty="0">
                <a:solidFill>
                  <a:srgbClr val="002060"/>
                </a:solidFill>
              </a:rPr>
              <a:t> </a:t>
            </a:r>
            <a:r>
              <a:rPr lang="fr-FR" sz="2400" dirty="0" err="1">
                <a:solidFill>
                  <a:srgbClr val="002060"/>
                </a:solidFill>
              </a:rPr>
              <a:t>tall</a:t>
            </a:r>
            <a:r>
              <a:rPr lang="fr-FR" sz="2400" dirty="0">
                <a:solidFill>
                  <a:srgbClr val="002060"/>
                </a:solidFill>
              </a:rPr>
              <a:t>.</a:t>
            </a:r>
            <a:endParaRPr lang="fr-FR" sz="2000" b="1" dirty="0">
              <a:solidFill>
                <a:srgbClr val="002060"/>
              </a:solidFill>
            </a:endParaRPr>
          </a:p>
        </p:txBody>
      </p:sp>
      <p:sp>
        <p:nvSpPr>
          <p:cNvPr id="2" name="Speech Bubble: Rectangle with Corners Rounded 1">
            <a:extLst>
              <a:ext uri="{FF2B5EF4-FFF2-40B4-BE49-F238E27FC236}">
                <a16:creationId xmlns:a16="http://schemas.microsoft.com/office/drawing/2014/main" id="{EF8098C9-E6B4-41E8-8F3D-7F78377F375E}"/>
              </a:ext>
            </a:extLst>
          </p:cNvPr>
          <p:cNvSpPr/>
          <p:nvPr/>
        </p:nvSpPr>
        <p:spPr>
          <a:xfrm>
            <a:off x="8374712" y="2274222"/>
            <a:ext cx="3476123" cy="1555726"/>
          </a:xfrm>
          <a:prstGeom prst="wedgeRoundRectCallout">
            <a:avLst>
              <a:gd name="adj1" fmla="val -20696"/>
              <a:gd name="adj2" fmla="val 66696"/>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solidFill>
                  <a:schemeClr val="bg1"/>
                </a:solidFill>
              </a:rPr>
              <a:t>Remember</a:t>
            </a:r>
            <a:r>
              <a:rPr lang="fr-FR" sz="2200" dirty="0">
                <a:solidFill>
                  <a:schemeClr val="bg1"/>
                </a:solidFill>
              </a:rPr>
              <a:t>!</a:t>
            </a:r>
            <a:br>
              <a:rPr lang="fr-FR" sz="2200" dirty="0">
                <a:solidFill>
                  <a:schemeClr val="bg1"/>
                </a:solidFill>
              </a:rPr>
            </a:br>
            <a:r>
              <a:rPr lang="fr-FR" sz="2200" dirty="0">
                <a:solidFill>
                  <a:schemeClr val="bg1"/>
                </a:solidFill>
              </a:rPr>
              <a:t> </a:t>
            </a:r>
            <a:r>
              <a:rPr lang="fr-FR" sz="2200" b="1" dirty="0">
                <a:solidFill>
                  <a:schemeClr val="bg1"/>
                </a:solidFill>
              </a:rPr>
              <a:t>Ne</a:t>
            </a:r>
            <a:r>
              <a:rPr lang="fr-FR" sz="2200" dirty="0">
                <a:solidFill>
                  <a:schemeClr val="bg1"/>
                </a:solidFill>
              </a:rPr>
              <a:t> </a:t>
            </a:r>
            <a:r>
              <a:rPr lang="fr-FR" sz="2200" dirty="0" err="1">
                <a:solidFill>
                  <a:schemeClr val="bg1"/>
                </a:solidFill>
              </a:rPr>
              <a:t>becomes</a:t>
            </a:r>
            <a:r>
              <a:rPr lang="fr-FR" sz="2200" dirty="0">
                <a:solidFill>
                  <a:schemeClr val="bg1"/>
                </a:solidFill>
              </a:rPr>
              <a:t> </a:t>
            </a:r>
            <a:r>
              <a:rPr lang="fr-FR" sz="2200" b="1" dirty="0">
                <a:solidFill>
                  <a:schemeClr val="bg1"/>
                </a:solidFill>
              </a:rPr>
              <a:t>n’ </a:t>
            </a:r>
            <a:r>
              <a:rPr lang="fr-FR" sz="2200" dirty="0" err="1">
                <a:solidFill>
                  <a:schemeClr val="bg1"/>
                </a:solidFill>
              </a:rPr>
              <a:t>before</a:t>
            </a:r>
            <a:r>
              <a:rPr lang="fr-FR" sz="2200" dirty="0">
                <a:solidFill>
                  <a:schemeClr val="bg1"/>
                </a:solidFill>
              </a:rPr>
              <a:t> a </a:t>
            </a:r>
            <a:r>
              <a:rPr lang="fr-FR" sz="2200" dirty="0" err="1">
                <a:solidFill>
                  <a:schemeClr val="bg1"/>
                </a:solidFill>
              </a:rPr>
              <a:t>verb</a:t>
            </a:r>
            <a:r>
              <a:rPr lang="fr-FR" sz="2200" dirty="0">
                <a:solidFill>
                  <a:schemeClr val="bg1"/>
                </a:solidFill>
              </a:rPr>
              <a:t> </a:t>
            </a:r>
            <a:r>
              <a:rPr lang="fr-FR" sz="2200" dirty="0" err="1">
                <a:solidFill>
                  <a:schemeClr val="bg1"/>
                </a:solidFill>
              </a:rPr>
              <a:t>form</a:t>
            </a:r>
            <a:r>
              <a:rPr lang="fr-FR" sz="2200" dirty="0">
                <a:solidFill>
                  <a:schemeClr val="bg1"/>
                </a:solidFill>
              </a:rPr>
              <a:t> </a:t>
            </a:r>
            <a:r>
              <a:rPr lang="fr-FR" sz="2200" dirty="0" err="1">
                <a:solidFill>
                  <a:schemeClr val="bg1"/>
                </a:solidFill>
              </a:rPr>
              <a:t>beginning</a:t>
            </a:r>
            <a:r>
              <a:rPr lang="fr-FR" sz="2200" dirty="0">
                <a:solidFill>
                  <a:schemeClr val="bg1"/>
                </a:solidFill>
              </a:rPr>
              <a:t> </a:t>
            </a:r>
            <a:r>
              <a:rPr lang="fr-FR" sz="2200" dirty="0" err="1">
                <a:solidFill>
                  <a:schemeClr val="bg1"/>
                </a:solidFill>
              </a:rPr>
              <a:t>with</a:t>
            </a:r>
            <a:r>
              <a:rPr lang="fr-FR" sz="2200" dirty="0">
                <a:solidFill>
                  <a:schemeClr val="bg1"/>
                </a:solidFill>
              </a:rPr>
              <a:t> a </a:t>
            </a:r>
            <a:r>
              <a:rPr lang="fr-FR" sz="2200" dirty="0" err="1">
                <a:solidFill>
                  <a:schemeClr val="bg1"/>
                </a:solidFill>
              </a:rPr>
              <a:t>vowel</a:t>
            </a:r>
            <a:r>
              <a:rPr lang="fr-FR" sz="2200" dirty="0">
                <a:solidFill>
                  <a:schemeClr val="bg1"/>
                </a:solidFill>
              </a:rPr>
              <a:t> or h-.</a:t>
            </a:r>
          </a:p>
        </p:txBody>
      </p:sp>
      <p:pic>
        <p:nvPicPr>
          <p:cNvPr id="10" name="Picture 9">
            <a:extLst>
              <a:ext uri="{FF2B5EF4-FFF2-40B4-BE49-F238E27FC236}">
                <a16:creationId xmlns:a16="http://schemas.microsoft.com/office/drawing/2014/main" id="{6B41633D-BBF4-403F-A5CC-015B9AE18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69" y="-259777"/>
            <a:ext cx="1549834" cy="1549834"/>
          </a:xfrm>
          <a:prstGeom prst="rect">
            <a:avLst/>
          </a:prstGeom>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B6C85-DAE9-46D6-97FF-D1DB4B414EB1}"/>
              </a:ext>
            </a:extLst>
          </p:cNvPr>
          <p:cNvSpPr>
            <a:spLocks noGrp="1"/>
          </p:cNvSpPr>
          <p:nvPr>
            <p:ph type="title"/>
          </p:nvPr>
        </p:nvSpPr>
        <p:spPr/>
        <p:txBody>
          <a:bodyPr>
            <a:normAutofit/>
          </a:bodyPr>
          <a:lstStyle/>
          <a:p>
            <a:r>
              <a:rPr lang="en-GB" sz="2800" dirty="0"/>
              <a:t>la </a:t>
            </a:r>
            <a:r>
              <a:rPr lang="en-GB" sz="2800" dirty="0" err="1"/>
              <a:t>lange</a:t>
            </a:r>
            <a:r>
              <a:rPr lang="en-GB" sz="2800" dirty="0"/>
              <a:t> </a:t>
            </a:r>
            <a:r>
              <a:rPr lang="en-GB" sz="2800" dirty="0" err="1"/>
              <a:t>neutre</a:t>
            </a:r>
            <a:r>
              <a:rPr lang="en-GB" sz="2800" dirty="0"/>
              <a:t>*</a:t>
            </a:r>
          </a:p>
        </p:txBody>
      </p:sp>
      <p:sp>
        <p:nvSpPr>
          <p:cNvPr id="4" name="Rounded Rectangle 46">
            <a:extLst>
              <a:ext uri="{FF2B5EF4-FFF2-40B4-BE49-F238E27FC236}">
                <a16:creationId xmlns:a16="http://schemas.microsoft.com/office/drawing/2014/main" id="{FFCA27C7-6F98-48A7-B51D-054D4A65AD85}"/>
              </a:ext>
            </a:extLst>
          </p:cNvPr>
          <p:cNvSpPr/>
          <p:nvPr/>
        </p:nvSpPr>
        <p:spPr>
          <a:xfrm>
            <a:off x="10857503" y="249870"/>
            <a:ext cx="105241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info</a:t>
            </a:r>
          </a:p>
        </p:txBody>
      </p:sp>
      <p:sp>
        <p:nvSpPr>
          <p:cNvPr id="5" name="TextBox 4">
            <a:extLst>
              <a:ext uri="{FF2B5EF4-FFF2-40B4-BE49-F238E27FC236}">
                <a16:creationId xmlns:a16="http://schemas.microsoft.com/office/drawing/2014/main" id="{E3E146B0-FA2E-49A9-BE15-29FC4FCA87D5}"/>
              </a:ext>
            </a:extLst>
          </p:cNvPr>
          <p:cNvSpPr txBox="1"/>
          <p:nvPr/>
        </p:nvSpPr>
        <p:spPr>
          <a:xfrm>
            <a:off x="168896" y="2750519"/>
            <a:ext cx="11854208" cy="3477875"/>
          </a:xfrm>
          <a:prstGeom prst="rect">
            <a:avLst/>
          </a:prstGeom>
          <a:noFill/>
        </p:spPr>
        <p:txBody>
          <a:bodyPr wrap="square" rtlCol="0">
            <a:spAutoFit/>
          </a:bodyPr>
          <a:lstStyle/>
          <a:p>
            <a:r>
              <a:rPr lang="fr-FR" sz="2000" b="1" dirty="0">
                <a:solidFill>
                  <a:srgbClr val="002060"/>
                </a:solidFill>
              </a:rPr>
              <a:t>French</a:t>
            </a:r>
            <a:r>
              <a:rPr lang="fr-FR" sz="2000" dirty="0">
                <a:solidFill>
                  <a:srgbClr val="002060"/>
                </a:solidFill>
              </a:rPr>
              <a:t> </a:t>
            </a:r>
            <a:r>
              <a:rPr lang="fr-FR" sz="2000" dirty="0" err="1">
                <a:solidFill>
                  <a:srgbClr val="002060"/>
                </a:solidFill>
              </a:rPr>
              <a:t>is</a:t>
            </a:r>
            <a:r>
              <a:rPr lang="fr-FR" sz="2000" dirty="0">
                <a:solidFill>
                  <a:srgbClr val="002060"/>
                </a:solidFill>
              </a:rPr>
              <a:t> a </a:t>
            </a:r>
            <a:r>
              <a:rPr lang="fr-FR" sz="2000" b="1" dirty="0">
                <a:solidFill>
                  <a:srgbClr val="002060"/>
                </a:solidFill>
              </a:rPr>
              <a:t>more </a:t>
            </a:r>
            <a:r>
              <a:rPr lang="fr-FR" sz="2000" b="1" dirty="0" err="1">
                <a:solidFill>
                  <a:srgbClr val="002060"/>
                </a:solidFill>
              </a:rPr>
              <a:t>gendered</a:t>
            </a:r>
            <a:r>
              <a:rPr lang="fr-FR" sz="2000" b="1" dirty="0">
                <a:solidFill>
                  <a:srgbClr val="002060"/>
                </a:solidFill>
              </a:rPr>
              <a:t> </a:t>
            </a:r>
            <a:r>
              <a:rPr lang="fr-FR" sz="2000" dirty="0" err="1">
                <a:solidFill>
                  <a:srgbClr val="002060"/>
                </a:solidFill>
              </a:rPr>
              <a:t>language</a:t>
            </a:r>
            <a:r>
              <a:rPr lang="fr-FR" sz="2000" dirty="0">
                <a:solidFill>
                  <a:srgbClr val="002060"/>
                </a:solidFill>
              </a:rPr>
              <a:t> </a:t>
            </a:r>
            <a:r>
              <a:rPr lang="fr-FR" sz="2000" dirty="0" err="1">
                <a:solidFill>
                  <a:srgbClr val="002060"/>
                </a:solidFill>
              </a:rPr>
              <a:t>than</a:t>
            </a:r>
            <a:r>
              <a:rPr lang="fr-FR" sz="2000" dirty="0">
                <a:solidFill>
                  <a:srgbClr val="002060"/>
                </a:solidFill>
              </a:rPr>
              <a:t> English, </a:t>
            </a:r>
            <a:r>
              <a:rPr lang="fr-FR" sz="2000" dirty="0" err="1">
                <a:solidFill>
                  <a:srgbClr val="002060"/>
                </a:solidFill>
              </a:rPr>
              <a:t>so</a:t>
            </a:r>
            <a:r>
              <a:rPr lang="fr-FR" sz="2000" dirty="0">
                <a:solidFill>
                  <a:srgbClr val="002060"/>
                </a:solidFill>
              </a:rPr>
              <a:t> </a:t>
            </a:r>
            <a:r>
              <a:rPr lang="fr-FR" sz="2000" dirty="0" err="1">
                <a:solidFill>
                  <a:srgbClr val="002060"/>
                </a:solidFill>
              </a:rPr>
              <a:t>it</a:t>
            </a:r>
            <a:r>
              <a:rPr lang="fr-FR" sz="2000" dirty="0">
                <a:solidFill>
                  <a:srgbClr val="002060"/>
                </a:solidFill>
              </a:rPr>
              <a:t> </a:t>
            </a:r>
            <a:r>
              <a:rPr lang="fr-FR" sz="2000" dirty="0" err="1">
                <a:solidFill>
                  <a:srgbClr val="002060"/>
                </a:solidFill>
              </a:rPr>
              <a:t>is</a:t>
            </a:r>
            <a:r>
              <a:rPr lang="fr-FR" sz="2000" dirty="0">
                <a:solidFill>
                  <a:srgbClr val="002060"/>
                </a:solidFill>
              </a:rPr>
              <a:t> more </a:t>
            </a:r>
            <a:r>
              <a:rPr lang="fr-FR" sz="2000" dirty="0" err="1">
                <a:solidFill>
                  <a:srgbClr val="002060"/>
                </a:solidFill>
              </a:rPr>
              <a:t>challenging</a:t>
            </a:r>
            <a:r>
              <a:rPr lang="fr-FR" sz="2000" dirty="0">
                <a:solidFill>
                  <a:srgbClr val="002060"/>
                </a:solidFill>
              </a:rPr>
              <a:t> to </a:t>
            </a:r>
            <a:r>
              <a:rPr lang="fr-FR" sz="2000" dirty="0" err="1">
                <a:solidFill>
                  <a:srgbClr val="002060"/>
                </a:solidFill>
              </a:rPr>
              <a:t>find</a:t>
            </a:r>
            <a:r>
              <a:rPr lang="fr-FR" sz="2000" dirty="0">
                <a:solidFill>
                  <a:srgbClr val="002060"/>
                </a:solidFill>
              </a:rPr>
              <a:t> </a:t>
            </a:r>
            <a:r>
              <a:rPr lang="fr-FR" sz="2000" dirty="0" err="1">
                <a:solidFill>
                  <a:srgbClr val="002060"/>
                </a:solidFill>
              </a:rPr>
              <a:t>ways</a:t>
            </a:r>
            <a:r>
              <a:rPr lang="fr-FR" sz="2000" dirty="0">
                <a:solidFill>
                  <a:srgbClr val="002060"/>
                </a:solidFill>
              </a:rPr>
              <a:t> to express non-</a:t>
            </a:r>
            <a:r>
              <a:rPr lang="fr-FR" sz="2000" dirty="0" err="1">
                <a:solidFill>
                  <a:srgbClr val="002060"/>
                </a:solidFill>
              </a:rPr>
              <a:t>binary</a:t>
            </a:r>
            <a:r>
              <a:rPr lang="fr-FR" sz="2000" dirty="0">
                <a:solidFill>
                  <a:srgbClr val="002060"/>
                </a:solidFill>
              </a:rPr>
              <a:t> </a:t>
            </a:r>
            <a:r>
              <a:rPr lang="fr-FR" sz="2000" dirty="0" err="1">
                <a:solidFill>
                  <a:srgbClr val="002060"/>
                </a:solidFill>
              </a:rPr>
              <a:t>identities</a:t>
            </a:r>
            <a:r>
              <a:rPr lang="fr-FR" sz="2000" dirty="0">
                <a:solidFill>
                  <a:srgbClr val="002060"/>
                </a:solidFill>
              </a:rPr>
              <a:t>. For </a:t>
            </a:r>
            <a:r>
              <a:rPr lang="fr-FR" sz="2000" dirty="0" err="1">
                <a:solidFill>
                  <a:srgbClr val="002060"/>
                </a:solidFill>
              </a:rPr>
              <a:t>example</a:t>
            </a:r>
            <a:r>
              <a:rPr lang="fr-FR" sz="2000" dirty="0">
                <a:solidFill>
                  <a:srgbClr val="002060"/>
                </a:solidFill>
              </a:rPr>
              <a:t>, </a:t>
            </a:r>
            <a:r>
              <a:rPr lang="fr-FR" sz="2000" dirty="0" err="1">
                <a:solidFill>
                  <a:srgbClr val="002060"/>
                </a:solidFill>
              </a:rPr>
              <a:t>there</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b="1" dirty="0">
                <a:solidFill>
                  <a:srgbClr val="002060"/>
                </a:solidFill>
              </a:rPr>
              <a:t>no </a:t>
            </a:r>
            <a:r>
              <a:rPr lang="fr-FR" sz="2000" b="1" dirty="0" err="1">
                <a:solidFill>
                  <a:srgbClr val="002060"/>
                </a:solidFill>
              </a:rPr>
              <a:t>gender</a:t>
            </a:r>
            <a:r>
              <a:rPr lang="fr-FR" sz="2000" b="1" dirty="0">
                <a:solidFill>
                  <a:srgbClr val="002060"/>
                </a:solidFill>
              </a:rPr>
              <a:t>-neutral ‘</a:t>
            </a:r>
            <a:r>
              <a:rPr lang="fr-FR" sz="2000" b="1" dirty="0" err="1">
                <a:solidFill>
                  <a:srgbClr val="002060"/>
                </a:solidFill>
              </a:rPr>
              <a:t>they</a:t>
            </a:r>
            <a:r>
              <a:rPr lang="fr-FR" sz="2000" b="1" dirty="0">
                <a:solidFill>
                  <a:srgbClr val="002060"/>
                </a:solidFill>
              </a:rPr>
              <a:t>’ </a:t>
            </a:r>
            <a:r>
              <a:rPr lang="fr-FR" sz="2000" dirty="0">
                <a:solidFill>
                  <a:srgbClr val="002060"/>
                </a:solidFill>
              </a:rPr>
              <a:t>in French (ils/elles).</a:t>
            </a:r>
          </a:p>
          <a:p>
            <a:pPr algn="l"/>
            <a:endParaRPr lang="fr-FR" sz="2000" dirty="0">
              <a:solidFill>
                <a:srgbClr val="002060"/>
              </a:solidFill>
            </a:endParaRPr>
          </a:p>
          <a:p>
            <a:r>
              <a:rPr lang="en-GB" sz="2000" dirty="0">
                <a:solidFill>
                  <a:srgbClr val="002060"/>
                </a:solidFill>
              </a:rPr>
              <a:t>Some people who identify as non-binary use the following as gender-neutral pronouns, in the same way we can use ‘they’ for one person in English:</a:t>
            </a:r>
          </a:p>
          <a:p>
            <a:endParaRPr lang="en-GB" sz="2000" dirty="0">
              <a:solidFill>
                <a:srgbClr val="002060"/>
              </a:solidFill>
            </a:endParaRPr>
          </a:p>
          <a:p>
            <a:pPr marL="342900" indent="-342900" algn="l">
              <a:buFont typeface="Arial" panose="020B0604020202020204" pitchFamily="34" charset="0"/>
              <a:buChar char="•"/>
            </a:pPr>
            <a:r>
              <a:rPr lang="en-GB" sz="2000" b="1" dirty="0" err="1">
                <a:solidFill>
                  <a:srgbClr val="002060"/>
                </a:solidFill>
              </a:rPr>
              <a:t>iel</a:t>
            </a:r>
            <a:r>
              <a:rPr lang="en-GB" sz="2000" b="1" dirty="0">
                <a:solidFill>
                  <a:srgbClr val="002060"/>
                </a:solidFill>
              </a:rPr>
              <a:t> </a:t>
            </a:r>
            <a:r>
              <a:rPr lang="en-GB" sz="2000" dirty="0">
                <a:solidFill>
                  <a:srgbClr val="002060"/>
                </a:solidFill>
              </a:rPr>
              <a:t>(or </a:t>
            </a:r>
            <a:r>
              <a:rPr lang="en-GB" sz="2000" b="1" dirty="0" err="1">
                <a:solidFill>
                  <a:srgbClr val="002060"/>
                </a:solidFill>
              </a:rPr>
              <a:t>yel</a:t>
            </a:r>
            <a:r>
              <a:rPr lang="en-GB" sz="2000" b="1" dirty="0">
                <a:solidFill>
                  <a:srgbClr val="002060"/>
                </a:solidFill>
              </a:rPr>
              <a:t>/</a:t>
            </a:r>
            <a:r>
              <a:rPr lang="en-GB" sz="2000" b="1" dirty="0" err="1">
                <a:solidFill>
                  <a:srgbClr val="002060"/>
                </a:solidFill>
              </a:rPr>
              <a:t>yelle</a:t>
            </a:r>
            <a:r>
              <a:rPr lang="en-GB" sz="2000" dirty="0">
                <a:solidFill>
                  <a:srgbClr val="002060"/>
                </a:solidFill>
              </a:rPr>
              <a:t>), which </a:t>
            </a:r>
            <a:r>
              <a:rPr lang="fr-FR" sz="2000" dirty="0" err="1">
                <a:solidFill>
                  <a:srgbClr val="002060"/>
                </a:solidFill>
              </a:rPr>
              <a:t>is</a:t>
            </a:r>
            <a:r>
              <a:rPr lang="fr-FR" sz="2000" dirty="0">
                <a:solidFill>
                  <a:srgbClr val="002060"/>
                </a:solidFill>
              </a:rPr>
              <a:t> a combination of ‘il’ and ‘elle’;</a:t>
            </a:r>
            <a:endParaRPr lang="en-GB" sz="2000" dirty="0">
              <a:solidFill>
                <a:srgbClr val="002060"/>
              </a:solidFill>
            </a:endParaRPr>
          </a:p>
          <a:p>
            <a:pPr marL="342900" indent="-342900" algn="l">
              <a:buFont typeface="Arial" panose="020B0604020202020204" pitchFamily="34" charset="0"/>
              <a:buChar char="•"/>
            </a:pPr>
            <a:r>
              <a:rPr lang="en-GB" sz="2000" b="1" dirty="0" err="1">
                <a:solidFill>
                  <a:srgbClr val="002060"/>
                </a:solidFill>
              </a:rPr>
              <a:t>ol</a:t>
            </a:r>
            <a:r>
              <a:rPr lang="en-GB" sz="2000" dirty="0">
                <a:solidFill>
                  <a:srgbClr val="002060"/>
                </a:solidFill>
              </a:rPr>
              <a:t>, which </a:t>
            </a:r>
            <a:r>
              <a:rPr lang="fr-FR" sz="2000" dirty="0" err="1">
                <a:solidFill>
                  <a:srgbClr val="002060"/>
                </a:solidFill>
              </a:rPr>
              <a:t>is</a:t>
            </a:r>
            <a:r>
              <a:rPr lang="fr-FR" sz="2000" dirty="0">
                <a:solidFill>
                  <a:srgbClr val="002060"/>
                </a:solidFill>
              </a:rPr>
              <a:t> a </a:t>
            </a:r>
            <a:r>
              <a:rPr lang="fr-FR" sz="2000" dirty="0" err="1">
                <a:solidFill>
                  <a:srgbClr val="002060"/>
                </a:solidFill>
              </a:rPr>
              <a:t>separate</a:t>
            </a:r>
            <a:r>
              <a:rPr lang="fr-FR" sz="2000" dirty="0">
                <a:solidFill>
                  <a:srgbClr val="002060"/>
                </a:solidFill>
              </a:rPr>
              <a:t> and new </a:t>
            </a:r>
            <a:r>
              <a:rPr lang="fr-FR" sz="2000" dirty="0" err="1">
                <a:solidFill>
                  <a:srgbClr val="002060"/>
                </a:solidFill>
              </a:rPr>
              <a:t>pronoun</a:t>
            </a:r>
            <a:r>
              <a:rPr lang="fr-FR" sz="2000" dirty="0">
                <a:solidFill>
                  <a:srgbClr val="002060"/>
                </a:solidFill>
              </a:rPr>
              <a:t>.</a:t>
            </a:r>
          </a:p>
          <a:p>
            <a:pPr algn="l"/>
            <a:endParaRPr lang="fr-FR" sz="2000" dirty="0">
              <a:solidFill>
                <a:srgbClr val="002060"/>
              </a:solidFill>
            </a:endParaRPr>
          </a:p>
          <a:p>
            <a:pPr algn="l"/>
            <a:r>
              <a:rPr lang="fr-FR" sz="2000" dirty="0" err="1">
                <a:solidFill>
                  <a:srgbClr val="002060"/>
                </a:solidFill>
              </a:rPr>
              <a:t>Some</a:t>
            </a:r>
            <a:r>
              <a:rPr lang="fr-FR" sz="2000" dirty="0">
                <a:solidFill>
                  <a:srgbClr val="002060"/>
                </a:solidFill>
              </a:rPr>
              <a:t> people use </a:t>
            </a:r>
            <a:r>
              <a:rPr lang="fr-FR" sz="2000" b="1" dirty="0" err="1">
                <a:solidFill>
                  <a:srgbClr val="002060"/>
                </a:solidFill>
              </a:rPr>
              <a:t>other</a:t>
            </a:r>
            <a:r>
              <a:rPr lang="fr-FR" sz="2000" b="1" dirty="0">
                <a:solidFill>
                  <a:srgbClr val="002060"/>
                </a:solidFill>
              </a:rPr>
              <a:t> </a:t>
            </a:r>
            <a:r>
              <a:rPr lang="fr-FR" sz="2000" b="1" dirty="0" err="1">
                <a:solidFill>
                  <a:srgbClr val="002060"/>
                </a:solidFill>
              </a:rPr>
              <a:t>gender</a:t>
            </a:r>
            <a:r>
              <a:rPr lang="fr-FR" sz="2000" b="1" dirty="0">
                <a:solidFill>
                  <a:srgbClr val="002060"/>
                </a:solidFill>
              </a:rPr>
              <a:t>-neutral </a:t>
            </a:r>
            <a:r>
              <a:rPr lang="fr-FR" sz="2000" b="1" dirty="0" err="1">
                <a:solidFill>
                  <a:srgbClr val="002060"/>
                </a:solidFill>
              </a:rPr>
              <a:t>pronouns</a:t>
            </a:r>
            <a:r>
              <a:rPr lang="fr-FR" sz="2000" dirty="0">
                <a:solidFill>
                  <a:srgbClr val="002060"/>
                </a:solidFill>
              </a:rPr>
              <a:t>, and </a:t>
            </a:r>
            <a:r>
              <a:rPr lang="fr-FR" sz="2000" dirty="0" err="1">
                <a:solidFill>
                  <a:srgbClr val="002060"/>
                </a:solidFill>
              </a:rPr>
              <a:t>others</a:t>
            </a:r>
            <a:r>
              <a:rPr lang="fr-FR" sz="2000" dirty="0">
                <a:solidFill>
                  <a:srgbClr val="002060"/>
                </a:solidFill>
              </a:rPr>
              <a:t> </a:t>
            </a:r>
            <a:r>
              <a:rPr lang="fr-FR" sz="2000" b="1" dirty="0">
                <a:solidFill>
                  <a:srgbClr val="002060"/>
                </a:solidFill>
              </a:rPr>
              <a:t>switch </a:t>
            </a:r>
            <a:r>
              <a:rPr lang="fr-FR" sz="2000" b="1" dirty="0" err="1">
                <a:solidFill>
                  <a:srgbClr val="002060"/>
                </a:solidFill>
              </a:rPr>
              <a:t>between</a:t>
            </a:r>
            <a:r>
              <a:rPr lang="fr-FR" sz="2000" b="1" dirty="0">
                <a:solidFill>
                  <a:srgbClr val="002060"/>
                </a:solidFill>
              </a:rPr>
              <a:t> </a:t>
            </a:r>
            <a:r>
              <a:rPr lang="fr-FR" sz="2000" b="1" dirty="0" err="1">
                <a:solidFill>
                  <a:srgbClr val="002060"/>
                </a:solidFill>
              </a:rPr>
              <a:t>pronouns</a:t>
            </a:r>
            <a:r>
              <a:rPr lang="fr-FR" sz="2000" dirty="0">
                <a:solidFill>
                  <a:srgbClr val="002060"/>
                </a:solidFill>
              </a:rPr>
              <a:t>.</a:t>
            </a:r>
          </a:p>
          <a:p>
            <a:pPr algn="l"/>
            <a:r>
              <a:rPr lang="fr-FR" sz="2000" dirty="0" err="1">
                <a:solidFill>
                  <a:srgbClr val="002060"/>
                </a:solidFill>
              </a:rPr>
              <a:t>Everyone</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different</a:t>
            </a:r>
            <a:r>
              <a:rPr lang="fr-FR" sz="2000" dirty="0">
                <a:solidFill>
                  <a:srgbClr val="002060"/>
                </a:solidFill>
              </a:rPr>
              <a:t>, </a:t>
            </a:r>
            <a:r>
              <a:rPr lang="fr-FR" sz="2000" dirty="0" err="1">
                <a:solidFill>
                  <a:srgbClr val="002060"/>
                </a:solidFill>
              </a:rPr>
              <a:t>so</a:t>
            </a:r>
            <a:r>
              <a:rPr lang="fr-FR" sz="2000" dirty="0">
                <a:solidFill>
                  <a:srgbClr val="002060"/>
                </a:solidFill>
              </a:rPr>
              <a:t> </a:t>
            </a:r>
            <a:r>
              <a:rPr lang="fr-FR" sz="2000" dirty="0" err="1">
                <a:solidFill>
                  <a:srgbClr val="002060"/>
                </a:solidFill>
              </a:rPr>
              <a:t>it</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always</a:t>
            </a:r>
            <a:r>
              <a:rPr lang="fr-FR" sz="2000" dirty="0">
                <a:solidFill>
                  <a:srgbClr val="002060"/>
                </a:solidFill>
              </a:rPr>
              <a:t> best to </a:t>
            </a:r>
            <a:r>
              <a:rPr lang="fr-FR" sz="2000" b="1" dirty="0" err="1">
                <a:solidFill>
                  <a:srgbClr val="002060"/>
                </a:solidFill>
              </a:rPr>
              <a:t>ask</a:t>
            </a:r>
            <a:r>
              <a:rPr lang="fr-FR" sz="2000" b="1" dirty="0">
                <a:solidFill>
                  <a:srgbClr val="002060"/>
                </a:solidFill>
              </a:rPr>
              <a:t> the </a:t>
            </a:r>
            <a:r>
              <a:rPr lang="fr-FR" sz="2000" b="1" dirty="0" err="1">
                <a:solidFill>
                  <a:srgbClr val="002060"/>
                </a:solidFill>
              </a:rPr>
              <a:t>person</a:t>
            </a:r>
            <a:r>
              <a:rPr lang="fr-FR" sz="2000" b="1" dirty="0">
                <a:solidFill>
                  <a:srgbClr val="002060"/>
                </a:solidFill>
              </a:rPr>
              <a:t> </a:t>
            </a:r>
            <a:r>
              <a:rPr lang="fr-FR" sz="2000" dirty="0">
                <a:solidFill>
                  <a:srgbClr val="002060"/>
                </a:solidFill>
              </a:rPr>
              <a:t>how </a:t>
            </a:r>
            <a:r>
              <a:rPr lang="fr-FR" sz="2000" dirty="0" err="1">
                <a:solidFill>
                  <a:srgbClr val="002060"/>
                </a:solidFill>
              </a:rPr>
              <a:t>they</a:t>
            </a:r>
            <a:r>
              <a:rPr lang="fr-FR" sz="2000" dirty="0">
                <a:solidFill>
                  <a:srgbClr val="002060"/>
                </a:solidFill>
              </a:rPr>
              <a:t> </a:t>
            </a:r>
            <a:r>
              <a:rPr lang="fr-FR" sz="2000" dirty="0" err="1">
                <a:solidFill>
                  <a:srgbClr val="002060"/>
                </a:solidFill>
              </a:rPr>
              <a:t>would</a:t>
            </a:r>
            <a:r>
              <a:rPr lang="fr-FR" sz="2000" dirty="0">
                <a:solidFill>
                  <a:srgbClr val="002060"/>
                </a:solidFill>
              </a:rPr>
              <a:t> like to </a:t>
            </a:r>
            <a:r>
              <a:rPr lang="fr-FR" sz="2000" dirty="0" err="1">
                <a:solidFill>
                  <a:srgbClr val="002060"/>
                </a:solidFill>
              </a:rPr>
              <a:t>be</a:t>
            </a:r>
            <a:r>
              <a:rPr lang="fr-FR" sz="2000" dirty="0">
                <a:solidFill>
                  <a:srgbClr val="002060"/>
                </a:solidFill>
              </a:rPr>
              <a:t> </a:t>
            </a:r>
            <a:r>
              <a:rPr lang="fr-FR" sz="2000" dirty="0" err="1">
                <a:solidFill>
                  <a:srgbClr val="002060"/>
                </a:solidFill>
              </a:rPr>
              <a:t>addressed</a:t>
            </a:r>
            <a:r>
              <a:rPr lang="fr-FR" sz="2000" dirty="0">
                <a:solidFill>
                  <a:srgbClr val="002060"/>
                </a:solidFill>
              </a:rPr>
              <a:t>.</a:t>
            </a:r>
          </a:p>
        </p:txBody>
      </p:sp>
      <p:pic>
        <p:nvPicPr>
          <p:cNvPr id="6" name="Picture 5">
            <a:extLst>
              <a:ext uri="{FF2B5EF4-FFF2-40B4-BE49-F238E27FC236}">
                <a16:creationId xmlns:a16="http://schemas.microsoft.com/office/drawing/2014/main" id="{9147A285-8088-4B1C-B7EC-AFE9336C94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89" b="89521" l="8293" r="93171">
                        <a14:foregroundMark x1="30244" y1="5988" x2="30244" y2="5988"/>
                        <a14:foregroundMark x1="23415" y1="30240" x2="23415" y2="30240"/>
                        <a14:foregroundMark x1="23415" y1="30240" x2="22927" y2="53892"/>
                        <a14:foregroundMark x1="22927" y1="53892" x2="60732" y2="29042"/>
                        <a14:foregroundMark x1="60732" y1="29042" x2="65366" y2="47904"/>
                        <a14:foregroundMark x1="65366" y1="47904" x2="64390" y2="55090"/>
                        <a14:foregroundMark x1="10976" y1="24551" x2="11951" y2="57784"/>
                        <a14:foregroundMark x1="11951" y1="57784" x2="17805" y2="29940"/>
                        <a14:foregroundMark x1="17805" y1="29940" x2="20488" y2="55689"/>
                        <a14:foregroundMark x1="20488" y1="55689" x2="32195" y2="34431"/>
                        <a14:foregroundMark x1="32195" y1="34431" x2="34146" y2="57784"/>
                        <a14:foregroundMark x1="34146" y1="57784" x2="48780" y2="33234"/>
                        <a14:foregroundMark x1="48780" y1="33234" x2="60732" y2="74551"/>
                        <a14:foregroundMark x1="60732" y1="74551" x2="67805" y2="33234"/>
                        <a14:foregroundMark x1="67805" y1="33234" x2="70976" y2="67365"/>
                        <a14:foregroundMark x1="70976" y1="67365" x2="78537" y2="50000"/>
                        <a14:foregroundMark x1="78537" y1="50000" x2="91707" y2="83832"/>
                        <a14:foregroundMark x1="91707" y1="83832" x2="93171" y2="32036"/>
                        <a14:foregroundMark x1="93171" y1="32036" x2="92195" y2="28743"/>
                        <a14:foregroundMark x1="33171" y1="21257" x2="43902" y2="38623"/>
                        <a14:foregroundMark x1="43902" y1="38623" x2="42439" y2="58084"/>
                        <a14:foregroundMark x1="42439" y1="58084" x2="70000" y2="37126"/>
                        <a14:foregroundMark x1="70000" y1="37126" x2="91951" y2="52096"/>
                        <a14:foregroundMark x1="16098" y1="21557" x2="8293" y2="41018"/>
                        <a14:foregroundMark x1="8293" y1="41018" x2="22439" y2="27246"/>
                        <a14:foregroundMark x1="22439" y1="27246" x2="37073" y2="34731"/>
                        <a14:foregroundMark x1="37073" y1="34731" x2="36585" y2="45509"/>
                      </a14:backgroundRemoval>
                    </a14:imgEffect>
                  </a14:imgLayer>
                </a14:imgProps>
              </a:ext>
            </a:extLst>
          </a:blip>
          <a:stretch>
            <a:fillRect/>
          </a:stretch>
        </p:blipFill>
        <p:spPr>
          <a:xfrm>
            <a:off x="9938364" y="936143"/>
            <a:ext cx="2084740" cy="1698300"/>
          </a:xfrm>
          <a:prstGeom prst="rect">
            <a:avLst/>
          </a:prstGeom>
        </p:spPr>
      </p:pic>
      <p:sp>
        <p:nvSpPr>
          <p:cNvPr id="7" name="Speech Bubble: Rectangle with Corners Rounded 6">
            <a:extLst>
              <a:ext uri="{FF2B5EF4-FFF2-40B4-BE49-F238E27FC236}">
                <a16:creationId xmlns:a16="http://schemas.microsoft.com/office/drawing/2014/main" id="{2DC8E984-4FB5-4878-AA9D-D90775674697}"/>
              </a:ext>
            </a:extLst>
          </p:cNvPr>
          <p:cNvSpPr/>
          <p:nvPr/>
        </p:nvSpPr>
        <p:spPr>
          <a:xfrm>
            <a:off x="642800" y="1426399"/>
            <a:ext cx="5453200" cy="1103928"/>
          </a:xfrm>
          <a:prstGeom prst="wedgeRoundRectCallout">
            <a:avLst>
              <a:gd name="adj1" fmla="val 35218"/>
              <a:gd name="adj2" fmla="val -80251"/>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a:p>
            <a:pPr algn="ctr"/>
            <a:r>
              <a:rPr lang="fr-FR" sz="2400" dirty="0">
                <a:solidFill>
                  <a:srgbClr val="002060"/>
                </a:solidFill>
              </a:rPr>
              <a:t>Quels pronoms pour une personne </a:t>
            </a:r>
            <a:r>
              <a:rPr lang="fr-FR" sz="2400" b="1" dirty="0">
                <a:solidFill>
                  <a:srgbClr val="002060"/>
                </a:solidFill>
              </a:rPr>
              <a:t>non-binaire</a:t>
            </a:r>
            <a:r>
              <a:rPr lang="fr-FR" sz="2400" dirty="0">
                <a:solidFill>
                  <a:srgbClr val="002060"/>
                </a:solidFill>
              </a:rPr>
              <a:t> ?</a:t>
            </a:r>
          </a:p>
          <a:p>
            <a:pPr algn="ctr"/>
            <a:endParaRPr lang="fr-FR" sz="2400" dirty="0">
              <a:solidFill>
                <a:srgbClr val="002060"/>
              </a:solidFill>
            </a:endParaRPr>
          </a:p>
        </p:txBody>
      </p:sp>
      <p:pic>
        <p:nvPicPr>
          <p:cNvPr id="8" name="Picture 7">
            <a:extLst>
              <a:ext uri="{FF2B5EF4-FFF2-40B4-BE49-F238E27FC236}">
                <a16:creationId xmlns:a16="http://schemas.microsoft.com/office/drawing/2014/main" id="{0A57C90C-592A-4EF4-921C-36F0B467E2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32" b="89426" l="8933" r="93797">
                        <a14:foregroundMark x1="21836" y1="13293" x2="21836" y2="13293"/>
                        <a14:foregroundMark x1="20844" y1="4532" x2="20844" y2="4532"/>
                        <a14:foregroundMark x1="92804" y1="29607" x2="92804" y2="29607"/>
                        <a14:foregroundMark x1="93797" y1="59215" x2="93797" y2="59215"/>
                        <a14:foregroundMark x1="79901" y1="46526" x2="79901" y2="46526"/>
                        <a14:foregroundMark x1="8933" y1="51662" x2="8933" y2="51662"/>
                        <a14:foregroundMark x1="35236" y1="10574" x2="35236" y2="10574"/>
                        <a14:foregroundMark x1="28288" y1="68278" x2="28288" y2="68278"/>
                        <a14:foregroundMark x1="16625" y1="46526" x2="16625" y2="46526"/>
                        <a14:foregroundMark x1="12655" y1="17825" x2="12655" y2="17825"/>
                        <a14:foregroundMark x1="12655" y1="12085" x2="12655" y2="12085"/>
                        <a14:foregroundMark x1="12655" y1="12085" x2="12655" y2="12085"/>
                        <a14:foregroundMark x1="12655" y1="12085" x2="12655" y2="12085"/>
                        <a14:foregroundMark x1="38710" y1="9063" x2="38710" y2="9063"/>
                        <a14:foregroundMark x1="88337" y1="49547" x2="88337" y2="49547"/>
                        <a14:foregroundMark x1="63524" y1="34441" x2="63524" y2="34441"/>
                        <a14:foregroundMark x1="64020" y1="34743" x2="64020" y2="34743"/>
                        <a14:foregroundMark x1="64020" y1="34743" x2="64020" y2="34743"/>
                        <a14:foregroundMark x1="51613" y1="39577" x2="51613" y2="39577"/>
                        <a14:foregroundMark x1="51613" y1="39577" x2="51613" y2="39577"/>
                        <a14:foregroundMark x1="51613" y1="39577" x2="23325" y2="31420"/>
                        <a14:foregroundMark x1="23325" y1="31420" x2="41191" y2="31420"/>
                        <a14:foregroundMark x1="41191" y1="31420" x2="70223" y2="43202"/>
                        <a14:foregroundMark x1="70223" y1="43202" x2="89330" y2="44411"/>
                        <a14:foregroundMark x1="89330" y1="44411" x2="73201" y2="45921"/>
                        <a14:foregroundMark x1="73201" y1="45921" x2="79901" y2="37462"/>
                        <a14:foregroundMark x1="16873" y1="15408" x2="37965" y2="14804"/>
                        <a14:foregroundMark x1="37965" y1="14804" x2="86849" y2="27190"/>
                        <a14:foregroundMark x1="91067" y1="31420" x2="93797" y2="35045"/>
                        <a14:foregroundMark x1="35236" y1="23565" x2="20596" y2="20242"/>
                        <a14:foregroundMark x1="20596" y1="20242" x2="9181" y2="34441"/>
                        <a14:foregroundMark x1="9181" y1="34441" x2="20844" y2="20544"/>
                        <a14:foregroundMark x1="20844" y1="20544" x2="25062" y2="40181"/>
                        <a14:foregroundMark x1="25062" y1="40181" x2="25806" y2="25076"/>
                        <a14:foregroundMark x1="43424" y1="47130" x2="60546" y2="45921"/>
                        <a14:foregroundMark x1="60546" y1="45921" x2="78164" y2="54683"/>
                        <a14:foregroundMark x1="78164" y1="54683" x2="93300" y2="34441"/>
                      </a14:backgroundRemoval>
                    </a14:imgEffect>
                  </a14:imgLayer>
                </a14:imgProps>
              </a:ext>
            </a:extLst>
          </a:blip>
          <a:stretch>
            <a:fillRect/>
          </a:stretch>
        </p:blipFill>
        <p:spPr>
          <a:xfrm>
            <a:off x="7954307" y="310367"/>
            <a:ext cx="2084740" cy="1712280"/>
          </a:xfrm>
          <a:prstGeom prst="rect">
            <a:avLst/>
          </a:prstGeom>
        </p:spPr>
      </p:pic>
      <p:sp>
        <p:nvSpPr>
          <p:cNvPr id="9" name="Speech Bubble: Rectangle with Corners Rounded 8">
            <a:extLst>
              <a:ext uri="{FF2B5EF4-FFF2-40B4-BE49-F238E27FC236}">
                <a16:creationId xmlns:a16="http://schemas.microsoft.com/office/drawing/2014/main" id="{3CF7E147-447A-4998-BFD0-4D7D19910E3B}"/>
              </a:ext>
            </a:extLst>
          </p:cNvPr>
          <p:cNvSpPr/>
          <p:nvPr/>
        </p:nvSpPr>
        <p:spPr>
          <a:xfrm>
            <a:off x="7644809" y="3224173"/>
            <a:ext cx="4265111" cy="2262228"/>
          </a:xfrm>
          <a:prstGeom prst="wedgeRoundRectCallout">
            <a:avLst>
              <a:gd name="adj1" fmla="val 21853"/>
              <a:gd name="adj2" fmla="val 64345"/>
              <a:gd name="adj3" fmla="val 16667"/>
            </a:avLst>
          </a:prstGeom>
          <a:solidFill>
            <a:srgbClr val="0055A5"/>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gender</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-neutral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language</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is</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still</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being</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developed</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and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there</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is</a:t>
            </a:r>
            <a:r>
              <a:rPr kumimoji="0" lang="fr-FR"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no </a:t>
            </a:r>
            <a:r>
              <a:rPr kumimoji="0" lang="fr-FR" sz="2000" b="1"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officially</a:t>
            </a:r>
            <a:r>
              <a:rPr kumimoji="0" lang="fr-FR" sz="2000" b="1"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correct </a:t>
            </a:r>
            <a:r>
              <a:rPr kumimoji="0" lang="fr-FR" sz="2000" b="1"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way</a:t>
            </a:r>
            <a:r>
              <a:rPr kumimoji="0" lang="fr-FR" sz="2000"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 to do </a:t>
            </a:r>
            <a:r>
              <a:rPr kumimoji="0" lang="fr-FR" sz="2000" b="0" i="0" u="none" strike="noStrike" kern="1200" cap="none" spc="0" normalizeH="0" baseline="0" noProof="0" dirty="0" err="1">
                <a:ln>
                  <a:noFill/>
                </a:ln>
                <a:solidFill>
                  <a:schemeClr val="bg2"/>
                </a:solidFill>
                <a:effectLst/>
                <a:uLnTx/>
                <a:uFillTx/>
                <a:latin typeface="Century Gothic" panose="020B0502020202020204" pitchFamily="34" charset="0"/>
                <a:ea typeface="+mn-ea"/>
                <a:cs typeface="+mn-cs"/>
              </a:rPr>
              <a:t>it</a:t>
            </a:r>
            <a:r>
              <a:rPr lang="fr-FR" sz="2000" dirty="0">
                <a:solidFill>
                  <a:schemeClr val="bg2"/>
                </a:solidFill>
                <a:latin typeface="Century Gothic" panose="020B0502020202020204" pitchFamily="34" charset="0"/>
              </a:rPr>
              <a:t>. The </a:t>
            </a:r>
            <a:r>
              <a:rPr lang="fr-FR" sz="2000" dirty="0" err="1">
                <a:solidFill>
                  <a:schemeClr val="bg2"/>
                </a:solidFill>
                <a:latin typeface="Century Gothic" panose="020B0502020202020204" pitchFamily="34" charset="0"/>
              </a:rPr>
              <a:t>flexibility</a:t>
            </a:r>
            <a:r>
              <a:rPr lang="fr-FR" sz="2000" dirty="0">
                <a:solidFill>
                  <a:schemeClr val="bg2"/>
                </a:solidFill>
                <a:latin typeface="Century Gothic" panose="020B0502020202020204" pitchFamily="34" charset="0"/>
              </a:rPr>
              <a:t> of the </a:t>
            </a:r>
            <a:r>
              <a:rPr lang="fr-FR" sz="2000" dirty="0" err="1">
                <a:solidFill>
                  <a:schemeClr val="bg2"/>
                </a:solidFill>
                <a:latin typeface="Century Gothic" panose="020B0502020202020204" pitchFamily="34" charset="0"/>
              </a:rPr>
              <a:t>language</a:t>
            </a:r>
            <a:r>
              <a:rPr lang="fr-FR" sz="2000" dirty="0">
                <a:solidFill>
                  <a:schemeClr val="bg2"/>
                </a:solidFill>
                <a:latin typeface="Century Gothic" panose="020B0502020202020204" pitchFamily="34" charset="0"/>
              </a:rPr>
              <a:t> </a:t>
            </a:r>
            <a:r>
              <a:rPr lang="fr-FR" sz="2000" dirty="0" err="1">
                <a:solidFill>
                  <a:schemeClr val="bg2"/>
                </a:solidFill>
                <a:latin typeface="Century Gothic" panose="020B0502020202020204" pitchFamily="34" charset="0"/>
              </a:rPr>
              <a:t>allows</a:t>
            </a:r>
            <a:r>
              <a:rPr lang="fr-FR" sz="2000" dirty="0">
                <a:solidFill>
                  <a:schemeClr val="bg2"/>
                </a:solidFill>
                <a:latin typeface="Century Gothic" panose="020B0502020202020204" pitchFamily="34" charset="0"/>
              </a:rPr>
              <a:t> </a:t>
            </a:r>
            <a:r>
              <a:rPr lang="fr-FR" sz="2000" dirty="0" err="1">
                <a:solidFill>
                  <a:schemeClr val="bg2"/>
                </a:solidFill>
                <a:latin typeface="Century Gothic" panose="020B0502020202020204" pitchFamily="34" charset="0"/>
              </a:rPr>
              <a:t>everyone</a:t>
            </a:r>
            <a:r>
              <a:rPr lang="fr-FR" sz="2000" dirty="0">
                <a:solidFill>
                  <a:schemeClr val="bg2"/>
                </a:solidFill>
                <a:latin typeface="Century Gothic" panose="020B0502020202020204" pitchFamily="34" charset="0"/>
              </a:rPr>
              <a:t> to </a:t>
            </a:r>
            <a:r>
              <a:rPr lang="fr-FR" sz="2000" b="1" dirty="0" err="1">
                <a:solidFill>
                  <a:schemeClr val="bg2"/>
                </a:solidFill>
                <a:latin typeface="Century Gothic" panose="020B0502020202020204" pitchFamily="34" charset="0"/>
              </a:rPr>
              <a:t>define</a:t>
            </a:r>
            <a:r>
              <a:rPr lang="fr-FR" sz="2000" b="1" dirty="0">
                <a:solidFill>
                  <a:schemeClr val="bg2"/>
                </a:solidFill>
                <a:latin typeface="Century Gothic" panose="020B0502020202020204" pitchFamily="34" charset="0"/>
              </a:rPr>
              <a:t> </a:t>
            </a:r>
            <a:r>
              <a:rPr lang="fr-FR" sz="2000" b="1" dirty="0" err="1">
                <a:solidFill>
                  <a:schemeClr val="bg2"/>
                </a:solidFill>
                <a:latin typeface="Century Gothic" panose="020B0502020202020204" pitchFamily="34" charset="0"/>
              </a:rPr>
              <a:t>themselves</a:t>
            </a:r>
            <a:r>
              <a:rPr lang="fr-FR" sz="2000" dirty="0">
                <a:solidFill>
                  <a:schemeClr val="bg2"/>
                </a:solidFill>
                <a:latin typeface="Century Gothic" panose="020B0502020202020204" pitchFamily="34" charset="0"/>
              </a:rPr>
              <a:t>.</a:t>
            </a:r>
            <a:endParaRPr kumimoji="0" lang="fr-FR" sz="1800" b="0" i="0" u="none" strike="noStrike" kern="1200" cap="none" spc="0" normalizeH="0" baseline="0" noProof="0" dirty="0">
              <a:ln>
                <a:noFill/>
              </a:ln>
              <a:solidFill>
                <a:schemeClr val="bg2"/>
              </a:solidFill>
              <a:effectLst/>
              <a:uLnTx/>
              <a:uFillTx/>
              <a:latin typeface="Century Gothic" panose="020F0302020204030204"/>
            </a:endParaRPr>
          </a:p>
        </p:txBody>
      </p:sp>
      <p:sp>
        <p:nvSpPr>
          <p:cNvPr id="10" name="Speech Bubble: Rectangle with Corners Rounded 9">
            <a:extLst>
              <a:ext uri="{FF2B5EF4-FFF2-40B4-BE49-F238E27FC236}">
                <a16:creationId xmlns:a16="http://schemas.microsoft.com/office/drawing/2014/main" id="{8E8F743D-2CA9-4304-9027-7D6998F82709}"/>
              </a:ext>
            </a:extLst>
          </p:cNvPr>
          <p:cNvSpPr/>
          <p:nvPr/>
        </p:nvSpPr>
        <p:spPr>
          <a:xfrm>
            <a:off x="6291174" y="244559"/>
            <a:ext cx="1467959" cy="707849"/>
          </a:xfrm>
          <a:prstGeom prst="wedgeRoundRectCallout">
            <a:avLst>
              <a:gd name="adj1" fmla="val 47719"/>
              <a:gd name="adj2" fmla="val 39451"/>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schemeClr val="bg2"/>
                </a:solidFill>
                <a:latin typeface="Century Gothic" panose="020B0502020202020204" pitchFamily="34" charset="0"/>
              </a:rPr>
              <a:t>* neutre </a:t>
            </a:r>
            <a:r>
              <a:rPr lang="fr-FR" sz="2000" dirty="0">
                <a:solidFill>
                  <a:schemeClr val="bg2"/>
                </a:solidFill>
                <a:latin typeface="Century Gothic" panose="020B0502020202020204" pitchFamily="34" charset="0"/>
              </a:rPr>
              <a:t>= neutral</a:t>
            </a:r>
            <a:endParaRPr lang="fr-FR" sz="2000" b="1"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405716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La </a:t>
            </a:r>
            <a:r>
              <a:rPr lang="en-GB" sz="2400" b="1" dirty="0" err="1">
                <a:solidFill>
                  <a:schemeClr val="bg1"/>
                </a:solidFill>
              </a:rPr>
              <a:t>copine</a:t>
            </a:r>
            <a:r>
              <a:rPr lang="en-GB" sz="2400" b="1" dirty="0">
                <a:solidFill>
                  <a:schemeClr val="bg1"/>
                </a:solidFill>
              </a:rPr>
              <a:t>* de </a:t>
            </a:r>
            <a:r>
              <a:rPr lang="en-GB" sz="2400" b="1" dirty="0" err="1">
                <a:solidFill>
                  <a:schemeClr val="bg1"/>
                </a:solidFill>
              </a:rPr>
              <a:t>Léa</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 name="Speech Bubble: Rectangle with Corners Rounded 24">
            <a:extLst>
              <a:ext uri="{FF2B5EF4-FFF2-40B4-BE49-F238E27FC236}">
                <a16:creationId xmlns:a16="http://schemas.microsoft.com/office/drawing/2014/main" id="{2A1A8DE8-32A5-4AEB-8EFF-F4A5635FBDB1}"/>
              </a:ext>
            </a:extLst>
          </p:cNvPr>
          <p:cNvSpPr/>
          <p:nvPr/>
        </p:nvSpPr>
        <p:spPr>
          <a:xfrm>
            <a:off x="5623957" y="251806"/>
            <a:ext cx="3314560" cy="707849"/>
          </a:xfrm>
          <a:prstGeom prst="wedgeRoundRectCallout">
            <a:avLst>
              <a:gd name="adj1" fmla="val 57022"/>
              <a:gd name="adj2" fmla="val 27434"/>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copine</a:t>
            </a:r>
            <a:r>
              <a:rPr lang="fr-FR" sz="2000" dirty="0">
                <a:solidFill>
                  <a:prstClr val="white"/>
                </a:solidFill>
                <a:latin typeface="Century Gothic" panose="020B0502020202020204" pitchFamily="34" charset="0"/>
              </a:rPr>
              <a:t> = </a:t>
            </a:r>
            <a:r>
              <a:rPr lang="fr-FR" sz="2000" dirty="0" err="1">
                <a:solidFill>
                  <a:prstClr val="white"/>
                </a:solidFill>
                <a:latin typeface="Century Gothic" panose="020B0502020202020204" pitchFamily="34" charset="0"/>
              </a:rPr>
              <a:t>girlfriend</a:t>
            </a:r>
            <a:endParaRPr lang="fr-FR" sz="2000" dirty="0">
              <a:solidFill>
                <a:prstClr val="white"/>
              </a:solidFill>
              <a:latin typeface="Century Gothic" panose="020B0502020202020204" pitchFamily="34" charset="0"/>
            </a:endParaRPr>
          </a:p>
          <a:p>
            <a:pPr algn="ctr"/>
            <a:r>
              <a:rPr lang="fr-FR" sz="2000" b="1" dirty="0">
                <a:solidFill>
                  <a:prstClr val="white"/>
                </a:solidFill>
                <a:latin typeface="Century Gothic" panose="020B0502020202020204" pitchFamily="34" charset="0"/>
              </a:rPr>
              <a:t>*tout </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everything</a:t>
            </a:r>
            <a:endParaRPr lang="fr-FR"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6065C7B5-D1D3-4285-B3E6-A9D83D043D5E}"/>
              </a:ext>
            </a:extLst>
          </p:cNvPr>
          <p:cNvSpPr txBox="1"/>
          <p:nvPr/>
        </p:nvSpPr>
        <p:spPr>
          <a:xfrm>
            <a:off x="130536" y="1325984"/>
            <a:ext cx="11653373" cy="830997"/>
          </a:xfrm>
          <a:prstGeom prst="rect">
            <a:avLst/>
          </a:prstGeom>
          <a:noFill/>
        </p:spPr>
        <p:txBody>
          <a:bodyPr wrap="square" rtlCol="0">
            <a:spAutoFit/>
          </a:bodyPr>
          <a:lstStyle/>
          <a:p>
            <a:pPr algn="l"/>
            <a:r>
              <a:rPr lang="fr-FR" sz="2400" dirty="0">
                <a:solidFill>
                  <a:srgbClr val="002060"/>
                </a:solidFill>
              </a:rPr>
              <a:t>Léa envoie une photo de sa copine à Sophie, et Sophie veut tout* savoir !</a:t>
            </a:r>
          </a:p>
          <a:p>
            <a:pPr algn="l"/>
            <a:r>
              <a:rPr lang="fr-FR" sz="2400" dirty="0">
                <a:solidFill>
                  <a:srgbClr val="002060"/>
                </a:solidFill>
              </a:rPr>
              <a:t>Lis les messages et écris trois listes d’adjectifs en anglais.</a:t>
            </a:r>
          </a:p>
        </p:txBody>
      </p:sp>
      <p:graphicFrame>
        <p:nvGraphicFramePr>
          <p:cNvPr id="5" name="Table 5">
            <a:extLst>
              <a:ext uri="{FF2B5EF4-FFF2-40B4-BE49-F238E27FC236}">
                <a16:creationId xmlns:a16="http://schemas.microsoft.com/office/drawing/2014/main" id="{4201CB58-7E12-4D2F-B071-4D976904D36A}"/>
              </a:ext>
            </a:extLst>
          </p:cNvPr>
          <p:cNvGraphicFramePr>
            <a:graphicFrameLocks noGrp="1"/>
          </p:cNvGraphicFramePr>
          <p:nvPr>
            <p:extLst>
              <p:ext uri="{D42A27DB-BD31-4B8C-83A1-F6EECF244321}">
                <p14:modId xmlns:p14="http://schemas.microsoft.com/office/powerpoint/2010/main" val="1745063029"/>
              </p:ext>
            </p:extLst>
          </p:nvPr>
        </p:nvGraphicFramePr>
        <p:xfrm>
          <a:off x="328242" y="3425768"/>
          <a:ext cx="8127999" cy="1721988"/>
        </p:xfrm>
        <a:graphic>
          <a:graphicData uri="http://schemas.openxmlformats.org/drawingml/2006/table">
            <a:tbl>
              <a:tblPr firstRow="1" bandRow="1">
                <a:tableStyleId>{BDBED569-4797-4DF1-A0F4-6AAB3CD982D8}</a:tableStyleId>
              </a:tblPr>
              <a:tblGrid>
                <a:gridCol w="2709333">
                  <a:extLst>
                    <a:ext uri="{9D8B030D-6E8A-4147-A177-3AD203B41FA5}">
                      <a16:colId xmlns:a16="http://schemas.microsoft.com/office/drawing/2014/main" val="592544393"/>
                    </a:ext>
                  </a:extLst>
                </a:gridCol>
                <a:gridCol w="2709333">
                  <a:extLst>
                    <a:ext uri="{9D8B030D-6E8A-4147-A177-3AD203B41FA5}">
                      <a16:colId xmlns:a16="http://schemas.microsoft.com/office/drawing/2014/main" val="1724646828"/>
                    </a:ext>
                  </a:extLst>
                </a:gridCol>
                <a:gridCol w="2709333">
                  <a:extLst>
                    <a:ext uri="{9D8B030D-6E8A-4147-A177-3AD203B41FA5}">
                      <a16:colId xmlns:a16="http://schemas.microsoft.com/office/drawing/2014/main" val="3488177069"/>
                    </a:ext>
                  </a:extLst>
                </a:gridCol>
              </a:tblGrid>
              <a:tr h="488729">
                <a:tc>
                  <a:txBody>
                    <a:bodyPr/>
                    <a:lstStyle/>
                    <a:p>
                      <a:pPr algn="ctr"/>
                      <a:r>
                        <a:rPr lang="fr-FR" sz="2400" dirty="0">
                          <a:solidFill>
                            <a:srgbClr val="002060"/>
                          </a:solidFill>
                        </a:rPr>
                        <a:t>Sophie</a:t>
                      </a:r>
                    </a:p>
                  </a:txBody>
                  <a:tcPr anchor="ctr"/>
                </a:tc>
                <a:tc>
                  <a:txBody>
                    <a:bodyPr/>
                    <a:lstStyle/>
                    <a:p>
                      <a:pPr algn="ctr"/>
                      <a:r>
                        <a:rPr lang="fr-FR" sz="2400" dirty="0">
                          <a:solidFill>
                            <a:srgbClr val="002060"/>
                          </a:solidFill>
                        </a:rPr>
                        <a:t>Léa</a:t>
                      </a:r>
                    </a:p>
                  </a:txBody>
                  <a:tcPr anchor="ctr"/>
                </a:tc>
                <a:tc>
                  <a:txBody>
                    <a:bodyPr/>
                    <a:lstStyle/>
                    <a:p>
                      <a:pPr algn="ctr"/>
                      <a:r>
                        <a:rPr lang="fr-FR" sz="2400" dirty="0">
                          <a:solidFill>
                            <a:srgbClr val="002060"/>
                          </a:solidFill>
                        </a:rPr>
                        <a:t>Stéphanie</a:t>
                      </a:r>
                    </a:p>
                  </a:txBody>
                  <a:tcPr anchor="ctr"/>
                </a:tc>
                <a:extLst>
                  <a:ext uri="{0D108BD9-81ED-4DB2-BD59-A6C34878D82A}">
                    <a16:rowId xmlns:a16="http://schemas.microsoft.com/office/drawing/2014/main" val="2250470635"/>
                  </a:ext>
                </a:extLst>
              </a:tr>
              <a:tr h="1233259">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779990836"/>
                  </a:ext>
                </a:extLst>
              </a:tr>
            </a:tbl>
          </a:graphicData>
        </a:graphic>
      </p:graphicFrame>
      <p:pic>
        <p:nvPicPr>
          <p:cNvPr id="1026" name="Picture 2" descr="Iphone, Cell Phone, Phone, Mobile Phone, Electronics">
            <a:extLst>
              <a:ext uri="{FF2B5EF4-FFF2-40B4-BE49-F238E27FC236}">
                <a16:creationId xmlns:a16="http://schemas.microsoft.com/office/drawing/2014/main" id="{58CE42C3-1639-429C-9801-04EBD08D2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2077">
            <a:off x="9645434" y="1996234"/>
            <a:ext cx="1852216" cy="3055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DC91C4B-365A-4430-9A48-71272F006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244" y="-360594"/>
            <a:ext cx="1654481" cy="1654481"/>
          </a:xfrm>
          <a:prstGeom prst="rect">
            <a:avLst/>
          </a:prstGeom>
        </p:spPr>
      </p:pic>
      <p:pic>
        <p:nvPicPr>
          <p:cNvPr id="14" name="Picture 13">
            <a:extLst>
              <a:ext uri="{FF2B5EF4-FFF2-40B4-BE49-F238E27FC236}">
                <a16:creationId xmlns:a16="http://schemas.microsoft.com/office/drawing/2014/main" id="{A45D7A77-B7C2-4846-B293-E161B9F43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000" y="1875673"/>
            <a:ext cx="1574373" cy="1574373"/>
          </a:xfrm>
          <a:prstGeom prst="rect">
            <a:avLst/>
          </a:prstGeom>
        </p:spPr>
      </p:pic>
      <p:pic>
        <p:nvPicPr>
          <p:cNvPr id="10" name="Picture 9">
            <a:extLst>
              <a:ext uri="{FF2B5EF4-FFF2-40B4-BE49-F238E27FC236}">
                <a16:creationId xmlns:a16="http://schemas.microsoft.com/office/drawing/2014/main" id="{5B0CCF66-B5E0-43F7-BBBB-74A5F23C6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761" y="1925978"/>
            <a:ext cx="1530626" cy="1530626"/>
          </a:xfrm>
          <a:prstGeom prst="rect">
            <a:avLst/>
          </a:prstGeom>
        </p:spPr>
      </p:pic>
      <p:pic>
        <p:nvPicPr>
          <p:cNvPr id="12" name="Picture 11">
            <a:extLst>
              <a:ext uri="{FF2B5EF4-FFF2-40B4-BE49-F238E27FC236}">
                <a16:creationId xmlns:a16="http://schemas.microsoft.com/office/drawing/2014/main" id="{1D362AB3-E851-46AF-903E-92F0C82A9B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613" y="2124525"/>
            <a:ext cx="1301242" cy="1301242"/>
          </a:xfrm>
          <a:prstGeom prst="rect">
            <a:avLst/>
          </a:prstGeom>
        </p:spPr>
      </p:pic>
      <p:sp>
        <p:nvSpPr>
          <p:cNvPr id="13" name="Speech Bubble: Rectangle with Corners Rounded 12">
            <a:extLst>
              <a:ext uri="{FF2B5EF4-FFF2-40B4-BE49-F238E27FC236}">
                <a16:creationId xmlns:a16="http://schemas.microsoft.com/office/drawing/2014/main" id="{827B4195-0AC9-4A52-A563-423A8C89151C}"/>
              </a:ext>
            </a:extLst>
          </p:cNvPr>
          <p:cNvSpPr/>
          <p:nvPr/>
        </p:nvSpPr>
        <p:spPr>
          <a:xfrm rot="1608696">
            <a:off x="10048293" y="2591124"/>
            <a:ext cx="1311751" cy="1493321"/>
          </a:xfrm>
          <a:prstGeom prst="wedgeRoundRectCallout">
            <a:avLst>
              <a:gd name="adj1" fmla="val -29084"/>
              <a:gd name="adj2" fmla="val 6399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19">
            <a:extLst>
              <a:ext uri="{FF2B5EF4-FFF2-40B4-BE49-F238E27FC236}">
                <a16:creationId xmlns:a16="http://schemas.microsoft.com/office/drawing/2014/main" id="{475B6664-30F1-4735-940D-FCF6F00E3325}"/>
              </a:ext>
            </a:extLst>
          </p:cNvPr>
          <p:cNvPicPr>
            <a:picLocks noChangeAspect="1"/>
          </p:cNvPicPr>
          <p:nvPr/>
        </p:nvPicPr>
        <p:blipFill rotWithShape="1">
          <a:blip r:embed="rId6">
            <a:extLst>
              <a:ext uri="{28A0092B-C50C-407E-A947-70E740481C1C}">
                <a14:useLocalDpi xmlns:a14="http://schemas.microsoft.com/office/drawing/2010/main" val="0"/>
              </a:ext>
            </a:extLst>
          </a:blip>
          <a:srcRect t="16609" r="11019"/>
          <a:stretch/>
        </p:blipFill>
        <p:spPr>
          <a:xfrm rot="1608696">
            <a:off x="10000247" y="2600612"/>
            <a:ext cx="1284909" cy="1204190"/>
          </a:xfrm>
          <a:prstGeom prst="rect">
            <a:avLst/>
          </a:prstGeom>
          <a:noFill/>
        </p:spPr>
      </p:pic>
      <p:sp>
        <p:nvSpPr>
          <p:cNvPr id="19" name="TextBox 18">
            <a:extLst>
              <a:ext uri="{FF2B5EF4-FFF2-40B4-BE49-F238E27FC236}">
                <a16:creationId xmlns:a16="http://schemas.microsoft.com/office/drawing/2014/main" id="{C48F2462-C65C-4EE2-A3A7-0CD0A2EE5653}"/>
              </a:ext>
            </a:extLst>
          </p:cNvPr>
          <p:cNvSpPr txBox="1"/>
          <p:nvPr/>
        </p:nvSpPr>
        <p:spPr>
          <a:xfrm>
            <a:off x="222373" y="5298120"/>
            <a:ext cx="11843616" cy="830997"/>
          </a:xfrm>
          <a:prstGeom prst="rect">
            <a:avLst/>
          </a:prstGeom>
          <a:noFill/>
        </p:spPr>
        <p:txBody>
          <a:bodyPr wrap="square" rtlCol="0">
            <a:spAutoFit/>
          </a:bodyPr>
          <a:lstStyle/>
          <a:p>
            <a:r>
              <a:rPr lang="en-GB" sz="2400" dirty="0">
                <a:solidFill>
                  <a:srgbClr val="002060"/>
                </a:solidFill>
              </a:rPr>
              <a:t>We can add ‘</a:t>
            </a:r>
            <a:r>
              <a:rPr lang="en-GB" sz="2400" b="1" i="1" dirty="0">
                <a:solidFill>
                  <a:srgbClr val="EF4034"/>
                </a:solidFill>
              </a:rPr>
              <a:t>pas</a:t>
            </a:r>
            <a:r>
              <a:rPr lang="en-GB" sz="2400" dirty="0">
                <a:solidFill>
                  <a:srgbClr val="002060"/>
                </a:solidFill>
              </a:rPr>
              <a:t>’ before an adjective to mean ‘not’, e.g.: </a:t>
            </a:r>
            <a:r>
              <a:rPr lang="en-GB" sz="2400" b="1" i="1" dirty="0">
                <a:solidFill>
                  <a:srgbClr val="EF4034"/>
                </a:solidFill>
              </a:rPr>
              <a:t>pas</a:t>
            </a:r>
            <a:r>
              <a:rPr lang="en-GB" sz="2400" i="1" dirty="0">
                <a:solidFill>
                  <a:srgbClr val="002060"/>
                </a:solidFill>
              </a:rPr>
              <a:t> mal </a:t>
            </a:r>
            <a:r>
              <a:rPr lang="en-GB" sz="2400" dirty="0">
                <a:solidFill>
                  <a:srgbClr val="002060"/>
                </a:solidFill>
              </a:rPr>
              <a:t>– </a:t>
            </a:r>
            <a:r>
              <a:rPr lang="en-GB" sz="2400" b="1" dirty="0">
                <a:solidFill>
                  <a:srgbClr val="002060"/>
                </a:solidFill>
              </a:rPr>
              <a:t>not </a:t>
            </a:r>
            <a:r>
              <a:rPr lang="en-GB" sz="2400" dirty="0">
                <a:solidFill>
                  <a:srgbClr val="002060"/>
                </a:solidFill>
              </a:rPr>
              <a:t>bad.</a:t>
            </a:r>
          </a:p>
          <a:p>
            <a:r>
              <a:rPr lang="en-GB" sz="2400" dirty="0">
                <a:solidFill>
                  <a:srgbClr val="002060"/>
                </a:solidFill>
              </a:rPr>
              <a:t>Write what each person </a:t>
            </a:r>
            <a:r>
              <a:rPr lang="en-GB" sz="2400" b="1" dirty="0">
                <a:solidFill>
                  <a:srgbClr val="002060"/>
                </a:solidFill>
              </a:rPr>
              <a:t>is not </a:t>
            </a:r>
            <a:r>
              <a:rPr lang="en-GB" sz="2400" dirty="0">
                <a:solidFill>
                  <a:srgbClr val="002060"/>
                </a:solidFill>
              </a:rPr>
              <a:t>as well as what they </a:t>
            </a:r>
            <a:r>
              <a:rPr lang="en-GB" sz="2400" b="1" dirty="0">
                <a:solidFill>
                  <a:srgbClr val="002060"/>
                </a:solidFill>
              </a:rPr>
              <a:t>are</a:t>
            </a:r>
            <a:r>
              <a:rPr lang="en-GB" sz="2400" dirty="0">
                <a:solidFill>
                  <a:srgbClr val="002060"/>
                </a:solidFill>
              </a:rPr>
              <a:t>.</a:t>
            </a:r>
          </a:p>
        </p:txBody>
      </p:sp>
    </p:spTree>
    <p:extLst>
      <p:ext uri="{BB962C8B-B14F-4D97-AF65-F5344CB8AC3E}">
        <p14:creationId xmlns:p14="http://schemas.microsoft.com/office/powerpoint/2010/main" val="160604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D948975A-4FFE-444B-BCCF-BD02D645FC18}"/>
              </a:ext>
            </a:extLst>
          </p:cNvPr>
          <p:cNvSpPr/>
          <p:nvPr/>
        </p:nvSpPr>
        <p:spPr>
          <a:xfrm>
            <a:off x="404735" y="1247728"/>
            <a:ext cx="3747541" cy="606024"/>
          </a:xfrm>
          <a:prstGeom prst="wedgeRoundRectCallout">
            <a:avLst>
              <a:gd name="adj1" fmla="val -53633"/>
              <a:gd name="adj2" fmla="val 841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Voici une photo de ma copine, Stéphanie.</a:t>
            </a:r>
          </a:p>
        </p:txBody>
      </p:sp>
      <p:sp>
        <p:nvSpPr>
          <p:cNvPr id="9" name="Speech Bubble: Rectangle with Corners Rounded 8">
            <a:extLst>
              <a:ext uri="{FF2B5EF4-FFF2-40B4-BE49-F238E27FC236}">
                <a16:creationId xmlns:a16="http://schemas.microsoft.com/office/drawing/2014/main" id="{8FFB25D8-BE1A-4CB2-B3F0-ABE82442C031}"/>
              </a:ext>
            </a:extLst>
          </p:cNvPr>
          <p:cNvSpPr/>
          <p:nvPr/>
        </p:nvSpPr>
        <p:spPr>
          <a:xfrm>
            <a:off x="5559411" y="1388847"/>
            <a:ext cx="4854315" cy="710164"/>
          </a:xfrm>
          <a:prstGeom prst="wedgeRoundRectCallout">
            <a:avLst>
              <a:gd name="adj1" fmla="val 57967"/>
              <a:gd name="adj2" fmla="val 922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Oh !  </a:t>
            </a:r>
            <a:r>
              <a:rPr lang="fr-FR" sz="2000" b="1" dirty="0">
                <a:solidFill>
                  <a:srgbClr val="002060"/>
                </a:solidFill>
              </a:rPr>
              <a:t>Je</a:t>
            </a:r>
            <a:r>
              <a:rPr lang="fr-FR" sz="2000" dirty="0">
                <a:solidFill>
                  <a:srgbClr val="002060"/>
                </a:solidFill>
              </a:rPr>
              <a:t> suis contente parce que </a:t>
            </a:r>
            <a:r>
              <a:rPr lang="fr-FR" sz="2000" b="1" dirty="0">
                <a:solidFill>
                  <a:srgbClr val="002060"/>
                </a:solidFill>
              </a:rPr>
              <a:t>tu</a:t>
            </a:r>
            <a:r>
              <a:rPr lang="fr-FR" sz="2000" dirty="0">
                <a:solidFill>
                  <a:srgbClr val="002060"/>
                </a:solidFill>
              </a:rPr>
              <a:t> es contente !  </a:t>
            </a:r>
            <a:r>
              <a:rPr lang="fr-FR" sz="2000" b="1" dirty="0">
                <a:solidFill>
                  <a:srgbClr val="002060"/>
                </a:solidFill>
              </a:rPr>
              <a:t>Elle</a:t>
            </a:r>
            <a:r>
              <a:rPr lang="fr-FR" sz="2000" dirty="0">
                <a:solidFill>
                  <a:srgbClr val="002060"/>
                </a:solidFill>
              </a:rPr>
              <a:t> est comment ?</a:t>
            </a:r>
          </a:p>
        </p:txBody>
      </p:sp>
      <p:sp>
        <p:nvSpPr>
          <p:cNvPr id="10" name="Speech Bubble: Rectangle with Corners Rounded 9">
            <a:extLst>
              <a:ext uri="{FF2B5EF4-FFF2-40B4-BE49-F238E27FC236}">
                <a16:creationId xmlns:a16="http://schemas.microsoft.com/office/drawing/2014/main" id="{CF631215-99F5-47E8-9BDF-186C8B2417FD}"/>
              </a:ext>
            </a:extLst>
          </p:cNvPr>
          <p:cNvSpPr/>
          <p:nvPr/>
        </p:nvSpPr>
        <p:spPr>
          <a:xfrm>
            <a:off x="1196018" y="2202274"/>
            <a:ext cx="4350664" cy="554636"/>
          </a:xfrm>
          <a:prstGeom prst="wedgeRoundRectCallout">
            <a:avLst>
              <a:gd name="adj1" fmla="val -53633"/>
              <a:gd name="adj2" fmla="val 841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Elle</a:t>
            </a:r>
            <a:r>
              <a:rPr lang="fr-FR" sz="2000" dirty="0"/>
              <a:t> est amusante et intelligente.</a:t>
            </a:r>
          </a:p>
        </p:txBody>
      </p:sp>
      <p:sp>
        <p:nvSpPr>
          <p:cNvPr id="11" name="Speech Bubble: Rectangle with Corners Rounded 10">
            <a:extLst>
              <a:ext uri="{FF2B5EF4-FFF2-40B4-BE49-F238E27FC236}">
                <a16:creationId xmlns:a16="http://schemas.microsoft.com/office/drawing/2014/main" id="{95D4BBE1-7C58-479F-9663-C3C10C5A2957}"/>
              </a:ext>
            </a:extLst>
          </p:cNvPr>
          <p:cNvSpPr/>
          <p:nvPr/>
        </p:nvSpPr>
        <p:spPr>
          <a:xfrm>
            <a:off x="5937490" y="2374647"/>
            <a:ext cx="5472889" cy="756389"/>
          </a:xfrm>
          <a:prstGeom prst="wedgeRoundRectCallout">
            <a:avLst>
              <a:gd name="adj1" fmla="val 57967"/>
              <a:gd name="adj2" fmla="val 922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C’est parfait  -   </a:t>
            </a:r>
            <a:r>
              <a:rPr lang="fr-FR" sz="2000" b="1" dirty="0">
                <a:solidFill>
                  <a:srgbClr val="002060"/>
                </a:solidFill>
              </a:rPr>
              <a:t>tu </a:t>
            </a:r>
            <a:r>
              <a:rPr lang="fr-FR" sz="2000" dirty="0">
                <a:solidFill>
                  <a:srgbClr val="002060"/>
                </a:solidFill>
              </a:rPr>
              <a:t>   es amusante et je suis intelligente ! </a:t>
            </a:r>
          </a:p>
        </p:txBody>
      </p:sp>
      <p:sp>
        <p:nvSpPr>
          <p:cNvPr id="12" name="Speech Bubble: Rectangle with Corners Rounded 11">
            <a:extLst>
              <a:ext uri="{FF2B5EF4-FFF2-40B4-BE49-F238E27FC236}">
                <a16:creationId xmlns:a16="http://schemas.microsoft.com/office/drawing/2014/main" id="{62D38C53-9DAB-41B7-AD95-48979D1E9CBF}"/>
              </a:ext>
            </a:extLst>
          </p:cNvPr>
          <p:cNvSpPr/>
          <p:nvPr/>
        </p:nvSpPr>
        <p:spPr>
          <a:xfrm>
            <a:off x="1579686" y="3064468"/>
            <a:ext cx="4350664" cy="554636"/>
          </a:xfrm>
          <a:prstGeom prst="wedgeRoundRectCallout">
            <a:avLst>
              <a:gd name="adj1" fmla="val -53633"/>
              <a:gd name="adj2" fmla="val 841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Oui, </a:t>
            </a:r>
            <a:r>
              <a:rPr lang="fr-FR" sz="2000" b="1" dirty="0"/>
              <a:t>elle</a:t>
            </a:r>
            <a:r>
              <a:rPr lang="fr-FR" sz="2000" dirty="0"/>
              <a:t> est ma copine idéale.</a:t>
            </a:r>
          </a:p>
        </p:txBody>
      </p:sp>
      <p:sp>
        <p:nvSpPr>
          <p:cNvPr id="13" name="Speech Bubble: Rectangle with Corners Rounded 12">
            <a:extLst>
              <a:ext uri="{FF2B5EF4-FFF2-40B4-BE49-F238E27FC236}">
                <a16:creationId xmlns:a16="http://schemas.microsoft.com/office/drawing/2014/main" id="{DF16BBC9-72EC-4414-8BD9-F9DFC6AA561E}"/>
              </a:ext>
            </a:extLst>
          </p:cNvPr>
          <p:cNvSpPr/>
          <p:nvPr/>
        </p:nvSpPr>
        <p:spPr>
          <a:xfrm>
            <a:off x="6096000" y="3479558"/>
            <a:ext cx="2906334" cy="554636"/>
          </a:xfrm>
          <a:prstGeom prst="wedgeRoundRectCallout">
            <a:avLst>
              <a:gd name="adj1" fmla="val 57967"/>
              <a:gd name="adj2" fmla="val 922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Est-</a:t>
            </a:r>
            <a:r>
              <a:rPr lang="fr-FR" sz="2000" b="1" dirty="0">
                <a:solidFill>
                  <a:srgbClr val="002060"/>
                </a:solidFill>
              </a:rPr>
              <a:t>elle</a:t>
            </a:r>
            <a:r>
              <a:rPr lang="fr-FR" sz="2000" dirty="0">
                <a:solidFill>
                  <a:srgbClr val="002060"/>
                </a:solidFill>
              </a:rPr>
              <a:t>    française ?</a:t>
            </a:r>
          </a:p>
        </p:txBody>
      </p:sp>
      <p:sp>
        <p:nvSpPr>
          <p:cNvPr id="15" name="Speech Bubble: Rectangle with Corners Rounded 14">
            <a:extLst>
              <a:ext uri="{FF2B5EF4-FFF2-40B4-BE49-F238E27FC236}">
                <a16:creationId xmlns:a16="http://schemas.microsoft.com/office/drawing/2014/main" id="{7315C657-2FDF-42B5-AC92-28C69106809D}"/>
              </a:ext>
            </a:extLst>
          </p:cNvPr>
          <p:cNvSpPr/>
          <p:nvPr/>
        </p:nvSpPr>
        <p:spPr>
          <a:xfrm>
            <a:off x="1579686" y="3889475"/>
            <a:ext cx="4350664" cy="550422"/>
          </a:xfrm>
          <a:prstGeom prst="wedgeRoundRectCallout">
            <a:avLst>
              <a:gd name="adj1" fmla="val -53633"/>
              <a:gd name="adj2" fmla="val 841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Oui, mais  </a:t>
            </a:r>
            <a:r>
              <a:rPr lang="fr-FR" sz="2000" b="1" dirty="0"/>
              <a:t>elle</a:t>
            </a:r>
            <a:r>
              <a:rPr lang="fr-FR" sz="2000" dirty="0"/>
              <a:t> n’est pas parisienne.</a:t>
            </a:r>
          </a:p>
        </p:txBody>
      </p:sp>
      <p:sp>
        <p:nvSpPr>
          <p:cNvPr id="16" name="Speech Bubble: Rectangle with Corners Rounded 15">
            <a:extLst>
              <a:ext uri="{FF2B5EF4-FFF2-40B4-BE49-F238E27FC236}">
                <a16:creationId xmlns:a16="http://schemas.microsoft.com/office/drawing/2014/main" id="{2658505E-46C1-487D-8D90-FB707BAB0ACD}"/>
              </a:ext>
            </a:extLst>
          </p:cNvPr>
          <p:cNvSpPr/>
          <p:nvPr/>
        </p:nvSpPr>
        <p:spPr>
          <a:xfrm>
            <a:off x="6096001" y="4299337"/>
            <a:ext cx="4317726" cy="632887"/>
          </a:xfrm>
          <a:prstGeom prst="wedgeRoundRectCallout">
            <a:avLst>
              <a:gd name="adj1" fmla="val 57967"/>
              <a:gd name="adj2" fmla="val 922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Je suis grande et  </a:t>
            </a:r>
            <a:r>
              <a:rPr lang="fr-FR" sz="2000" b="1" dirty="0">
                <a:solidFill>
                  <a:srgbClr val="002060"/>
                </a:solidFill>
              </a:rPr>
              <a:t> tu   </a:t>
            </a:r>
            <a:r>
              <a:rPr lang="fr-FR" sz="2000" dirty="0">
                <a:solidFill>
                  <a:srgbClr val="002060"/>
                </a:solidFill>
              </a:rPr>
              <a:t>es assez grande. Est-elle  grande aussi ?</a:t>
            </a:r>
          </a:p>
        </p:txBody>
      </p:sp>
      <p:sp>
        <p:nvSpPr>
          <p:cNvPr id="18" name="Speech Bubble: Rectangle with Corners Rounded 17">
            <a:extLst>
              <a:ext uri="{FF2B5EF4-FFF2-40B4-BE49-F238E27FC236}">
                <a16:creationId xmlns:a16="http://schemas.microsoft.com/office/drawing/2014/main" id="{AAB6EF5C-79A7-4415-9E26-9313C2E7CA04}"/>
              </a:ext>
            </a:extLst>
          </p:cNvPr>
          <p:cNvSpPr/>
          <p:nvPr/>
        </p:nvSpPr>
        <p:spPr>
          <a:xfrm>
            <a:off x="1634669" y="4654906"/>
            <a:ext cx="4044236" cy="554636"/>
          </a:xfrm>
          <a:prstGeom prst="wedgeRoundRectCallout">
            <a:avLst>
              <a:gd name="adj1" fmla="val -53633"/>
              <a:gd name="adj2" fmla="val 841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Non, elle est assez petite.</a:t>
            </a:r>
          </a:p>
        </p:txBody>
      </p:sp>
      <p:sp>
        <p:nvSpPr>
          <p:cNvPr id="19" name="Speech Bubble: Rectangle with Corners Rounded 18">
            <a:extLst>
              <a:ext uri="{FF2B5EF4-FFF2-40B4-BE49-F238E27FC236}">
                <a16:creationId xmlns:a16="http://schemas.microsoft.com/office/drawing/2014/main" id="{0680BCEC-7D03-4DB9-872F-455047CD50E9}"/>
              </a:ext>
            </a:extLst>
          </p:cNvPr>
          <p:cNvSpPr/>
          <p:nvPr/>
        </p:nvSpPr>
        <p:spPr>
          <a:xfrm>
            <a:off x="4727503" y="5265315"/>
            <a:ext cx="5309398" cy="965467"/>
          </a:xfrm>
          <a:prstGeom prst="wedgeRoundRectCallout">
            <a:avLst>
              <a:gd name="adj1" fmla="val 55852"/>
              <a:gd name="adj2" fmla="val 59654"/>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solidFill>
                  <a:srgbClr val="002060"/>
                </a:solidFill>
              </a:rPr>
              <a:t>Et est-</a:t>
            </a:r>
            <a:r>
              <a:rPr lang="fr-FR" sz="2000" b="1" dirty="0">
                <a:solidFill>
                  <a:srgbClr val="002060"/>
                </a:solidFill>
              </a:rPr>
              <a:t>elle</a:t>
            </a:r>
            <a:r>
              <a:rPr lang="fr-FR" sz="2000" dirty="0">
                <a:solidFill>
                  <a:srgbClr val="002060"/>
                </a:solidFill>
              </a:rPr>
              <a:t> </a:t>
            </a:r>
            <a:r>
              <a:rPr lang="fr-FR" sz="2000" b="1" dirty="0">
                <a:solidFill>
                  <a:srgbClr val="002060"/>
                </a:solidFill>
              </a:rPr>
              <a:t> </a:t>
            </a:r>
            <a:r>
              <a:rPr lang="fr-FR" sz="2000" dirty="0">
                <a:solidFill>
                  <a:srgbClr val="002060"/>
                </a:solidFill>
              </a:rPr>
              <a:t>ta</a:t>
            </a:r>
            <a:r>
              <a:rPr lang="fr-FR" sz="2000" b="1" dirty="0">
                <a:solidFill>
                  <a:srgbClr val="002060"/>
                </a:solidFill>
              </a:rPr>
              <a:t> </a:t>
            </a:r>
            <a:r>
              <a:rPr lang="fr-FR" sz="2000" dirty="0">
                <a:solidFill>
                  <a:srgbClr val="002060"/>
                </a:solidFill>
              </a:rPr>
              <a:t>personne préférée maintenant ? Ou suis-</a:t>
            </a:r>
            <a:r>
              <a:rPr lang="fr-FR" sz="2000" b="1" dirty="0">
                <a:solidFill>
                  <a:srgbClr val="002060"/>
                </a:solidFill>
              </a:rPr>
              <a:t>je</a:t>
            </a:r>
            <a:r>
              <a:rPr lang="fr-FR" sz="2000" dirty="0">
                <a:solidFill>
                  <a:srgbClr val="002060"/>
                </a:solidFill>
              </a:rPr>
              <a:t>      encore ta personne préférée ?</a:t>
            </a:r>
          </a:p>
        </p:txBody>
      </p:sp>
      <p:sp>
        <p:nvSpPr>
          <p:cNvPr id="20" name="Speech Bubble: Rectangle with Corners Rounded 19">
            <a:extLst>
              <a:ext uri="{FF2B5EF4-FFF2-40B4-BE49-F238E27FC236}">
                <a16:creationId xmlns:a16="http://schemas.microsoft.com/office/drawing/2014/main" id="{815E8F64-BC44-4CDF-9890-AF72A57C8D83}"/>
              </a:ext>
            </a:extLst>
          </p:cNvPr>
          <p:cNvSpPr/>
          <p:nvPr/>
        </p:nvSpPr>
        <p:spPr>
          <a:xfrm>
            <a:off x="1619358" y="5558064"/>
            <a:ext cx="2877691" cy="554636"/>
          </a:xfrm>
          <a:prstGeom prst="wedgeRoundRectCallout">
            <a:avLst>
              <a:gd name="adj1" fmla="val -53633"/>
              <a:gd name="adj2" fmla="val 841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ne suis pas sûre*…</a:t>
            </a:r>
          </a:p>
        </p:txBody>
      </p:sp>
      <p:pic>
        <p:nvPicPr>
          <p:cNvPr id="22" name="Picture 21">
            <a:extLst>
              <a:ext uri="{FF2B5EF4-FFF2-40B4-BE49-F238E27FC236}">
                <a16:creationId xmlns:a16="http://schemas.microsoft.com/office/drawing/2014/main" id="{75B95540-AB45-4C1D-BAB2-25D3437CE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7523" y="3982013"/>
            <a:ext cx="2433664" cy="2433664"/>
          </a:xfrm>
          <a:prstGeom prst="rect">
            <a:avLst/>
          </a:prstGeom>
        </p:spPr>
      </p:pic>
      <p:pic>
        <p:nvPicPr>
          <p:cNvPr id="14" name="Picture 13">
            <a:extLst>
              <a:ext uri="{FF2B5EF4-FFF2-40B4-BE49-F238E27FC236}">
                <a16:creationId xmlns:a16="http://schemas.microsoft.com/office/drawing/2014/main" id="{4D623790-A102-4E80-952C-EFE14DF29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63" y="4020599"/>
            <a:ext cx="2356492" cy="2356492"/>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copine</a:t>
            </a:r>
            <a:r>
              <a:rPr lang="en-GB" sz="2800" b="1" dirty="0">
                <a:solidFill>
                  <a:schemeClr val="bg1"/>
                </a:solidFill>
              </a:rPr>
              <a:t>* de </a:t>
            </a:r>
            <a:r>
              <a:rPr lang="en-GB" sz="2800" b="1" dirty="0" err="1">
                <a:solidFill>
                  <a:schemeClr val="bg1"/>
                </a:solidFill>
              </a:rPr>
              <a:t>Léa</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 name="Speech Bubble: Rectangle with Corners Rounded 24">
            <a:extLst>
              <a:ext uri="{FF2B5EF4-FFF2-40B4-BE49-F238E27FC236}">
                <a16:creationId xmlns:a16="http://schemas.microsoft.com/office/drawing/2014/main" id="{2A1A8DE8-32A5-4AEB-8EFF-F4A5635FBDB1}"/>
              </a:ext>
            </a:extLst>
          </p:cNvPr>
          <p:cNvSpPr/>
          <p:nvPr/>
        </p:nvSpPr>
        <p:spPr>
          <a:xfrm>
            <a:off x="6457245" y="258946"/>
            <a:ext cx="3066707" cy="476896"/>
          </a:xfrm>
          <a:prstGeom prst="wedgeRoundRectCallout">
            <a:avLst>
              <a:gd name="adj1" fmla="val 57274"/>
              <a:gd name="adj2" fmla="val 22033"/>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copine</a:t>
            </a:r>
            <a:r>
              <a:rPr lang="fr-FR" sz="2000" dirty="0">
                <a:solidFill>
                  <a:prstClr val="white"/>
                </a:solidFill>
                <a:latin typeface="Century Gothic" panose="020B0502020202020204" pitchFamily="34" charset="0"/>
              </a:rPr>
              <a:t> = girlfriend</a:t>
            </a:r>
          </a:p>
        </p:txBody>
      </p:sp>
      <p:pic>
        <p:nvPicPr>
          <p:cNvPr id="27" name="Picture 26">
            <a:extLst>
              <a:ext uri="{FF2B5EF4-FFF2-40B4-BE49-F238E27FC236}">
                <a16:creationId xmlns:a16="http://schemas.microsoft.com/office/drawing/2014/main" id="{28C51C89-D4E1-40B3-9EE9-53263415C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23602">
            <a:off x="1149089" y="5599242"/>
            <a:ext cx="363650" cy="683513"/>
          </a:xfrm>
          <a:prstGeom prst="rect">
            <a:avLst/>
          </a:prstGeom>
        </p:spPr>
      </p:pic>
      <p:pic>
        <p:nvPicPr>
          <p:cNvPr id="29" name="Picture 28">
            <a:extLst>
              <a:ext uri="{FF2B5EF4-FFF2-40B4-BE49-F238E27FC236}">
                <a16:creationId xmlns:a16="http://schemas.microsoft.com/office/drawing/2014/main" id="{15475CA4-2FD7-405E-A0F4-3636FCF0A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3726" y="5441027"/>
            <a:ext cx="613959" cy="951414"/>
          </a:xfrm>
          <a:prstGeom prst="rect">
            <a:avLst/>
          </a:prstGeom>
        </p:spPr>
      </p:pic>
      <p:pic>
        <p:nvPicPr>
          <p:cNvPr id="5" name="Picture 4">
            <a:extLst>
              <a:ext uri="{FF2B5EF4-FFF2-40B4-BE49-F238E27FC236}">
                <a16:creationId xmlns:a16="http://schemas.microsoft.com/office/drawing/2014/main" id="{0388D61A-19A7-4380-8C2D-94C94EB82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579" y="-227151"/>
            <a:ext cx="1569411" cy="1569411"/>
          </a:xfrm>
          <a:prstGeom prst="rect">
            <a:avLst/>
          </a:prstGeom>
        </p:spPr>
      </p:pic>
      <p:sp>
        <p:nvSpPr>
          <p:cNvPr id="26" name="Cloud 25">
            <a:extLst>
              <a:ext uri="{FF2B5EF4-FFF2-40B4-BE49-F238E27FC236}">
                <a16:creationId xmlns:a16="http://schemas.microsoft.com/office/drawing/2014/main" id="{AD1BC5EA-7567-4FFC-8F16-0E15E9F03787}"/>
              </a:ext>
            </a:extLst>
          </p:cNvPr>
          <p:cNvSpPr/>
          <p:nvPr/>
        </p:nvSpPr>
        <p:spPr>
          <a:xfrm>
            <a:off x="6199541" y="1376856"/>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a</a:t>
            </a:r>
            <a:endParaRPr lang="fr-FR" sz="2000" b="1" dirty="0">
              <a:solidFill>
                <a:schemeClr val="bg2"/>
              </a:solidFill>
            </a:endParaRPr>
          </a:p>
        </p:txBody>
      </p:sp>
      <p:sp>
        <p:nvSpPr>
          <p:cNvPr id="30" name="Cloud 29">
            <a:extLst>
              <a:ext uri="{FF2B5EF4-FFF2-40B4-BE49-F238E27FC236}">
                <a16:creationId xmlns:a16="http://schemas.microsoft.com/office/drawing/2014/main" id="{91F7297E-B857-49E5-994B-87DE3005AC46}"/>
              </a:ext>
            </a:extLst>
          </p:cNvPr>
          <p:cNvSpPr/>
          <p:nvPr/>
        </p:nvSpPr>
        <p:spPr>
          <a:xfrm>
            <a:off x="9851520" y="1374029"/>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b</a:t>
            </a:r>
            <a:endParaRPr lang="fr-FR" sz="2000" b="1" dirty="0">
              <a:solidFill>
                <a:schemeClr val="bg2"/>
              </a:solidFill>
            </a:endParaRPr>
          </a:p>
        </p:txBody>
      </p:sp>
      <p:sp>
        <p:nvSpPr>
          <p:cNvPr id="31" name="Cloud 30">
            <a:extLst>
              <a:ext uri="{FF2B5EF4-FFF2-40B4-BE49-F238E27FC236}">
                <a16:creationId xmlns:a16="http://schemas.microsoft.com/office/drawing/2014/main" id="{158EF0FC-59BA-41BD-BDD0-8F607BC6DBE7}"/>
              </a:ext>
            </a:extLst>
          </p:cNvPr>
          <p:cNvSpPr/>
          <p:nvPr/>
        </p:nvSpPr>
        <p:spPr>
          <a:xfrm>
            <a:off x="7606676" y="1649464"/>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c</a:t>
            </a:r>
            <a:endParaRPr lang="fr-FR" sz="2000" b="1" dirty="0">
              <a:solidFill>
                <a:schemeClr val="bg2"/>
              </a:solidFill>
            </a:endParaRPr>
          </a:p>
        </p:txBody>
      </p:sp>
      <p:sp>
        <p:nvSpPr>
          <p:cNvPr id="32" name="Cloud 31">
            <a:extLst>
              <a:ext uri="{FF2B5EF4-FFF2-40B4-BE49-F238E27FC236}">
                <a16:creationId xmlns:a16="http://schemas.microsoft.com/office/drawing/2014/main" id="{6AB71107-D522-48EF-B6EC-929D2E2DCA12}"/>
              </a:ext>
            </a:extLst>
          </p:cNvPr>
          <p:cNvSpPr/>
          <p:nvPr/>
        </p:nvSpPr>
        <p:spPr>
          <a:xfrm>
            <a:off x="1289493" y="2258221"/>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d</a:t>
            </a:r>
            <a:endParaRPr lang="fr-FR" sz="2000" b="1" dirty="0">
              <a:solidFill>
                <a:schemeClr val="bg2"/>
              </a:solidFill>
            </a:endParaRPr>
          </a:p>
        </p:txBody>
      </p:sp>
      <p:sp>
        <p:nvSpPr>
          <p:cNvPr id="33" name="Cloud 32">
            <a:extLst>
              <a:ext uri="{FF2B5EF4-FFF2-40B4-BE49-F238E27FC236}">
                <a16:creationId xmlns:a16="http://schemas.microsoft.com/office/drawing/2014/main" id="{77E5F1AA-9E0A-403A-800A-B87D2199A6FA}"/>
              </a:ext>
            </a:extLst>
          </p:cNvPr>
          <p:cNvSpPr/>
          <p:nvPr/>
        </p:nvSpPr>
        <p:spPr>
          <a:xfrm>
            <a:off x="7896869" y="2363841"/>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e</a:t>
            </a:r>
            <a:endParaRPr lang="fr-FR" sz="2000" b="1" dirty="0">
              <a:solidFill>
                <a:schemeClr val="bg2"/>
              </a:solidFill>
            </a:endParaRPr>
          </a:p>
        </p:txBody>
      </p:sp>
      <p:sp>
        <p:nvSpPr>
          <p:cNvPr id="34" name="Cloud 33">
            <a:extLst>
              <a:ext uri="{FF2B5EF4-FFF2-40B4-BE49-F238E27FC236}">
                <a16:creationId xmlns:a16="http://schemas.microsoft.com/office/drawing/2014/main" id="{F1415400-AB12-4E14-88DD-CE3E422F2BDE}"/>
              </a:ext>
            </a:extLst>
          </p:cNvPr>
          <p:cNvSpPr/>
          <p:nvPr/>
        </p:nvSpPr>
        <p:spPr>
          <a:xfrm>
            <a:off x="2342499" y="3105432"/>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f</a:t>
            </a:r>
            <a:endParaRPr lang="fr-FR" sz="2000" b="1" dirty="0">
              <a:solidFill>
                <a:schemeClr val="bg2"/>
              </a:solidFill>
            </a:endParaRPr>
          </a:p>
        </p:txBody>
      </p:sp>
      <p:sp>
        <p:nvSpPr>
          <p:cNvPr id="35" name="Cloud 34">
            <a:extLst>
              <a:ext uri="{FF2B5EF4-FFF2-40B4-BE49-F238E27FC236}">
                <a16:creationId xmlns:a16="http://schemas.microsoft.com/office/drawing/2014/main" id="{C3633D24-736E-404A-9314-62E02EF70DF5}"/>
              </a:ext>
            </a:extLst>
          </p:cNvPr>
          <p:cNvSpPr/>
          <p:nvPr/>
        </p:nvSpPr>
        <p:spPr>
          <a:xfrm>
            <a:off x="6693163" y="3538358"/>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g</a:t>
            </a:r>
            <a:endParaRPr lang="fr-FR" sz="2000" b="1" dirty="0">
              <a:solidFill>
                <a:schemeClr val="bg2"/>
              </a:solidFill>
            </a:endParaRPr>
          </a:p>
        </p:txBody>
      </p:sp>
      <p:sp>
        <p:nvSpPr>
          <p:cNvPr id="36" name="Cloud 35">
            <a:extLst>
              <a:ext uri="{FF2B5EF4-FFF2-40B4-BE49-F238E27FC236}">
                <a16:creationId xmlns:a16="http://schemas.microsoft.com/office/drawing/2014/main" id="{74A3468D-C932-4BBD-BD7D-0DC9FBBD9E2A}"/>
              </a:ext>
            </a:extLst>
          </p:cNvPr>
          <p:cNvSpPr/>
          <p:nvPr/>
        </p:nvSpPr>
        <p:spPr>
          <a:xfrm>
            <a:off x="3464825" y="3793365"/>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h</a:t>
            </a:r>
            <a:endParaRPr lang="fr-FR" sz="2000" b="1" dirty="0">
              <a:solidFill>
                <a:schemeClr val="bg2"/>
              </a:solidFill>
            </a:endParaRPr>
          </a:p>
        </p:txBody>
      </p:sp>
      <p:sp>
        <p:nvSpPr>
          <p:cNvPr id="37" name="Cloud 36">
            <a:extLst>
              <a:ext uri="{FF2B5EF4-FFF2-40B4-BE49-F238E27FC236}">
                <a16:creationId xmlns:a16="http://schemas.microsoft.com/office/drawing/2014/main" id="{DCA011F0-DBBC-473C-8CCB-8D547003420B}"/>
              </a:ext>
            </a:extLst>
          </p:cNvPr>
          <p:cNvSpPr/>
          <p:nvPr/>
        </p:nvSpPr>
        <p:spPr>
          <a:xfrm>
            <a:off x="6112777" y="4233290"/>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err="1">
                <a:solidFill>
                  <a:schemeClr val="bg2"/>
                </a:solidFill>
              </a:rPr>
              <a:t>i</a:t>
            </a:r>
            <a:endParaRPr lang="fr-FR" sz="2000" b="1" dirty="0">
              <a:solidFill>
                <a:schemeClr val="bg2"/>
              </a:solidFill>
            </a:endParaRPr>
          </a:p>
        </p:txBody>
      </p:sp>
      <p:sp>
        <p:nvSpPr>
          <p:cNvPr id="38" name="Cloud 37">
            <a:extLst>
              <a:ext uri="{FF2B5EF4-FFF2-40B4-BE49-F238E27FC236}">
                <a16:creationId xmlns:a16="http://schemas.microsoft.com/office/drawing/2014/main" id="{D983DC17-4AE3-49AA-A959-4B8F09B1B604}"/>
              </a:ext>
            </a:extLst>
          </p:cNvPr>
          <p:cNvSpPr/>
          <p:nvPr/>
        </p:nvSpPr>
        <p:spPr>
          <a:xfrm>
            <a:off x="8505925" y="4233290"/>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2"/>
                </a:solidFill>
              </a:rPr>
              <a:t>j</a:t>
            </a:r>
            <a:endParaRPr lang="fr-FR" sz="2000" b="1" dirty="0">
              <a:solidFill>
                <a:schemeClr val="bg2"/>
              </a:solidFill>
            </a:endParaRPr>
          </a:p>
        </p:txBody>
      </p:sp>
      <p:sp>
        <p:nvSpPr>
          <p:cNvPr id="39" name="Cloud 38">
            <a:extLst>
              <a:ext uri="{FF2B5EF4-FFF2-40B4-BE49-F238E27FC236}">
                <a16:creationId xmlns:a16="http://schemas.microsoft.com/office/drawing/2014/main" id="{C7662BCC-FC81-4A8A-B5DD-21AD05B1966D}"/>
              </a:ext>
            </a:extLst>
          </p:cNvPr>
          <p:cNvSpPr/>
          <p:nvPr/>
        </p:nvSpPr>
        <p:spPr>
          <a:xfrm>
            <a:off x="7765228" y="4528580"/>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bg2"/>
                </a:solidFill>
              </a:rPr>
              <a:t>k</a:t>
            </a:r>
            <a:endParaRPr lang="fr-FR" sz="1800" b="1" dirty="0">
              <a:solidFill>
                <a:schemeClr val="bg2"/>
              </a:solidFill>
            </a:endParaRPr>
          </a:p>
        </p:txBody>
      </p:sp>
      <p:sp>
        <p:nvSpPr>
          <p:cNvPr id="40" name="Cloud 39">
            <a:extLst>
              <a:ext uri="{FF2B5EF4-FFF2-40B4-BE49-F238E27FC236}">
                <a16:creationId xmlns:a16="http://schemas.microsoft.com/office/drawing/2014/main" id="{C6A08443-4304-49CC-A33C-D7C99584289E}"/>
              </a:ext>
            </a:extLst>
          </p:cNvPr>
          <p:cNvSpPr/>
          <p:nvPr/>
        </p:nvSpPr>
        <p:spPr>
          <a:xfrm>
            <a:off x="2648236" y="4706777"/>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bg2"/>
                </a:solidFill>
              </a:rPr>
              <a:t>l</a:t>
            </a:r>
            <a:endParaRPr lang="fr-FR" sz="1800" b="1" dirty="0">
              <a:solidFill>
                <a:schemeClr val="bg2"/>
              </a:solidFill>
            </a:endParaRPr>
          </a:p>
        </p:txBody>
      </p:sp>
      <p:sp>
        <p:nvSpPr>
          <p:cNvPr id="42" name="Cloud 41">
            <a:extLst>
              <a:ext uri="{FF2B5EF4-FFF2-40B4-BE49-F238E27FC236}">
                <a16:creationId xmlns:a16="http://schemas.microsoft.com/office/drawing/2014/main" id="{98055549-11FA-4677-9B9E-864DE6F7823E}"/>
              </a:ext>
            </a:extLst>
          </p:cNvPr>
          <p:cNvSpPr/>
          <p:nvPr/>
        </p:nvSpPr>
        <p:spPr>
          <a:xfrm>
            <a:off x="6112777" y="5222974"/>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bg2"/>
                </a:solidFill>
              </a:rPr>
              <a:t>m</a:t>
            </a:r>
            <a:endParaRPr lang="fr-FR" sz="1800" b="1" dirty="0">
              <a:solidFill>
                <a:schemeClr val="bg2"/>
              </a:solidFill>
            </a:endParaRPr>
          </a:p>
        </p:txBody>
      </p:sp>
      <p:sp>
        <p:nvSpPr>
          <p:cNvPr id="43" name="Cloud 42">
            <a:extLst>
              <a:ext uri="{FF2B5EF4-FFF2-40B4-BE49-F238E27FC236}">
                <a16:creationId xmlns:a16="http://schemas.microsoft.com/office/drawing/2014/main" id="{01077479-909C-4AA9-9ECF-E3F7AD9B3933}"/>
              </a:ext>
            </a:extLst>
          </p:cNvPr>
          <p:cNvSpPr/>
          <p:nvPr/>
        </p:nvSpPr>
        <p:spPr>
          <a:xfrm>
            <a:off x="7751216" y="5509600"/>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bg2"/>
                </a:solidFill>
              </a:rPr>
              <a:t>n</a:t>
            </a:r>
            <a:endParaRPr lang="fr-FR" sz="1800" b="1" dirty="0">
              <a:solidFill>
                <a:schemeClr val="bg2"/>
              </a:solidFill>
            </a:endParaRPr>
          </a:p>
        </p:txBody>
      </p:sp>
      <p:sp>
        <p:nvSpPr>
          <p:cNvPr id="44" name="Cloud 43">
            <a:extLst>
              <a:ext uri="{FF2B5EF4-FFF2-40B4-BE49-F238E27FC236}">
                <a16:creationId xmlns:a16="http://schemas.microsoft.com/office/drawing/2014/main" id="{7F13D8E2-E52F-43B1-8BA2-37CFC4A21EEA}"/>
              </a:ext>
            </a:extLst>
          </p:cNvPr>
          <p:cNvSpPr/>
          <p:nvPr/>
        </p:nvSpPr>
        <p:spPr>
          <a:xfrm>
            <a:off x="1517554" y="5591724"/>
            <a:ext cx="580386" cy="476896"/>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bg2"/>
                </a:solidFill>
              </a:rPr>
              <a:t>o</a:t>
            </a:r>
            <a:endParaRPr lang="fr-FR" sz="1800" b="1" dirty="0">
              <a:solidFill>
                <a:schemeClr val="bg2"/>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TotalTime>
  <Words>9091</Words>
  <Application>Microsoft Office PowerPoint</Application>
  <PresentationFormat>Widescreen</PresentationFormat>
  <Paragraphs>1083</Paragraphs>
  <Slides>39</Slides>
  <Notes>39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Calibri</vt:lpstr>
      <vt:lpstr>Century Gothic</vt:lpstr>
      <vt:lpstr>Proxima Nova</vt:lpstr>
      <vt:lpstr>Segoe UI</vt:lpstr>
      <vt:lpstr>NCELP_German_2022</vt:lpstr>
      <vt:lpstr>Bitmap Image</vt:lpstr>
      <vt:lpstr>PowerPoint Presentation</vt:lpstr>
      <vt:lpstr>SFC</vt:lpstr>
      <vt:lpstr>SFE</vt:lpstr>
      <vt:lpstr>La féminisation des adjectifs  </vt:lpstr>
      <vt:lpstr>C’est qui ?  </vt:lpstr>
      <vt:lpstr>Les pronoms et être (sing.)</vt:lpstr>
      <vt:lpstr>la lange neutre*</vt:lpstr>
      <vt:lpstr>La copine* de Léa</vt:lpstr>
      <vt:lpstr>La copine* de Léa</vt:lpstr>
      <vt:lpstr>La copine* de Léa</vt:lpstr>
      <vt:lpstr>La féminisation des adjectifs</vt:lpstr>
      <vt:lpstr>Deux musiciens</vt:lpstr>
      <vt:lpstr>Deux musiciens</vt:lpstr>
      <vt:lpstr>Deux musiciens</vt:lpstr>
      <vt:lpstr>Deux musiciens</vt:lpstr>
      <vt:lpstr>Réponses</vt:lpstr>
      <vt:lpstr>C’est quel(le) professeur(e) ?</vt:lpstr>
      <vt:lpstr>PowerPoint Presentation</vt:lpstr>
      <vt:lpstr>Des mots apparentés</vt:lpstr>
      <vt:lpstr>Les pronoms et être (pl.)</vt:lpstr>
      <vt:lpstr>Rock En Seine (1/9)</vt:lpstr>
      <vt:lpstr>Rock En Seine (2/9)</vt:lpstr>
      <vt:lpstr>Rock En Seine (3/9)</vt:lpstr>
      <vt:lpstr>Rock En Seine (4/9)</vt:lpstr>
      <vt:lpstr>Rock En Seine (5/9)</vt:lpstr>
      <vt:lpstr>Rock En Seine (6/9)</vt:lpstr>
      <vt:lpstr>Rock En Seine (7/9)</vt:lpstr>
      <vt:lpstr>Rock En Seine (8/9)</vt:lpstr>
      <vt:lpstr>Rock En Seine (9/9)</vt:lpstr>
      <vt:lpstr>Les adjectifs au pluriel</vt:lpstr>
      <vt:lpstr>Les adjectifs au pluriel</vt:lpstr>
      <vt:lpstr>L’accord des adjectifs  </vt:lpstr>
      <vt:lpstr>Deux groupes</vt:lpstr>
      <vt:lpstr>Star Feminine Band (1/3)</vt:lpstr>
      <vt:lpstr>Star Feminine Band (2/3)</vt:lpstr>
      <vt:lpstr>Star Feminine Band (3/3)</vt:lpstr>
      <vt:lpstr>Mon groupe préféré</vt:lpstr>
      <vt:lpstr>Devoirs</vt:lpstr>
      <vt:lpstr>Daft Punk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2023-08-20T13:48:13Z</dcterms:created>
  <dcterms:modified xsi:type="dcterms:W3CDTF">2023-09-12T16:12:28Z</dcterms:modified>
</cp:coreProperties>
</file>