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8" r:id="rId2"/>
    <p:sldId id="316" r:id="rId3"/>
    <p:sldId id="318" r:id="rId4"/>
    <p:sldId id="319" r:id="rId5"/>
    <p:sldId id="320" r:id="rId6"/>
    <p:sldId id="321" r:id="rId7"/>
    <p:sldId id="31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06" d="100"/>
          <a:sy n="106" d="100"/>
        </p:scale>
        <p:origin x="654" y="19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636536-3D21-43F8-A9EA-543A463F23E8}" type="datetimeFigureOut">
              <a:rPr lang="en-GB" smtClean="0"/>
              <a:t>07/10/2023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A87EC9-1ED2-4A27-B755-E84A0AB17A90}" type="slidenum">
              <a:rPr lang="en-GB" smtClean="0"/>
              <a:t>‹#›</a:t>
            </a:fld>
            <a:endParaRPr lang="en-GB"/>
          </a:p>
        </p:txBody>
      </p:sp>
    </p:spTree>
    <p:extLst>
      <p:ext uri="{BB962C8B-B14F-4D97-AF65-F5344CB8AC3E}">
        <p14:creationId xmlns:p14="http://schemas.microsoft.com/office/powerpoint/2010/main" val="1365240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b="1" dirty="0"/>
              <a:t>Timing: 7 minutes</a:t>
            </a:r>
          </a:p>
          <a:p>
            <a:endParaRPr lang="en-GB" dirty="0"/>
          </a:p>
          <a:p>
            <a:r>
              <a:rPr lang="en-GB" b="1" dirty="0"/>
              <a:t>Aim: </a:t>
            </a:r>
            <a:r>
              <a:rPr lang="en-GB" dirty="0"/>
              <a:t>To</a:t>
            </a:r>
            <a:r>
              <a:rPr lang="en-GB" baseline="0" dirty="0"/>
              <a:t> introduce three new vocabulary items (</a:t>
            </a:r>
            <a:r>
              <a:rPr lang="en-GB" baseline="0" dirty="0" err="1"/>
              <a:t>dónde</a:t>
            </a:r>
            <a:r>
              <a:rPr lang="en-GB" baseline="0" dirty="0"/>
              <a:t>, está and hola) and identify new students/classmates</a:t>
            </a:r>
            <a:endParaRPr lang="en-GB" dirty="0"/>
          </a:p>
          <a:p>
            <a:endParaRPr lang="en-GB" dirty="0"/>
          </a:p>
          <a:p>
            <a:r>
              <a:rPr lang="en-GB" b="1" dirty="0"/>
              <a:t>Procedure: </a:t>
            </a:r>
          </a:p>
          <a:p>
            <a:pPr marL="228600" indent="-228600">
              <a:buAutoNum type="arabicPeriod"/>
            </a:pPr>
            <a:r>
              <a:rPr lang="en-GB" dirty="0"/>
              <a:t>Model ‘</a:t>
            </a:r>
            <a:r>
              <a:rPr lang="en-GB" dirty="0" err="1"/>
              <a:t>dónde</a:t>
            </a:r>
            <a:r>
              <a:rPr lang="en-GB" dirty="0"/>
              <a:t>‘ (with gesture/supported by picture, as preferred) and ‘está’ and the response of raising a hand.</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dirty="0"/>
              <a:t>Use “¿Dónde está + name of student?” to identify the new students in the Y7</a:t>
            </a:r>
            <a:r>
              <a:rPr lang="en-GB" baseline="0" dirty="0"/>
              <a:t> group.</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baseline="0" dirty="0"/>
              <a:t>Say ‘hola’ and wave.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dirty="0"/>
              <a:t>Then, having</a:t>
            </a:r>
            <a:r>
              <a:rPr lang="en-GB" baseline="0" dirty="0"/>
              <a:t> </a:t>
            </a:r>
            <a:r>
              <a:rPr lang="en-GB" dirty="0"/>
              <a:t>done the register,</a:t>
            </a:r>
            <a:r>
              <a:rPr lang="en-GB" baseline="0" dirty="0"/>
              <a:t> the teacher can continue </a:t>
            </a:r>
            <a:r>
              <a:rPr lang="en-GB" dirty="0"/>
              <a:t>with the next slide, having primed them thoroughly with 'está‘.</a:t>
            </a:r>
          </a:p>
          <a:p>
            <a:endParaRPr lang="en-GB" dirty="0"/>
          </a:p>
          <a:p>
            <a:r>
              <a:rPr lang="en-GB" b="1" dirty="0"/>
              <a:t>Notes:</a:t>
            </a:r>
          </a:p>
          <a:p>
            <a:pPr marL="228600" indent="-228600">
              <a:buAutoNum type="arabicPeriod"/>
            </a:pPr>
            <a:r>
              <a:rPr lang="en-GB" dirty="0"/>
              <a:t>We</a:t>
            </a:r>
            <a:r>
              <a:rPr lang="en-GB" baseline="0" dirty="0"/>
              <a:t> envisage that this is the first lesson with a new Y7 class, and that the teacher doesn’t know the students, and the students will likely not all know each other, either.</a:t>
            </a:r>
          </a:p>
          <a:p>
            <a:pPr marL="228600" indent="-228600">
              <a:buAutoNum type="arabicPeriod"/>
            </a:pPr>
            <a:r>
              <a:rPr lang="en-GB" dirty="0"/>
              <a:t>Teachers may choose to do this after they have got underway with the lesson material OR alternatively they may use this situation to introduce it.  </a:t>
            </a:r>
          </a:p>
          <a:p>
            <a:pPr marL="228600" indent="-228600">
              <a:buAutoNum type="arabicPeriod"/>
            </a:pPr>
            <a:r>
              <a:rPr lang="en-GB" dirty="0"/>
              <a:t>This</a:t>
            </a:r>
            <a:r>
              <a:rPr lang="en-GB" baseline="0" dirty="0"/>
              <a:t> is an </a:t>
            </a:r>
            <a:r>
              <a:rPr lang="en-GB" dirty="0"/>
              <a:t>opportunity to use the L2 clearly and successfully for a communicative</a:t>
            </a:r>
            <a:r>
              <a:rPr lang="en-GB" baseline="0" dirty="0"/>
              <a:t> </a:t>
            </a:r>
            <a:r>
              <a:rPr lang="en-GB" dirty="0"/>
              <a:t>purpose. </a:t>
            </a:r>
            <a:r>
              <a:rPr lang="en-GB" baseline="0" dirty="0"/>
              <a:t>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2405377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571446-7954-414E-9DB8-BF1D3621885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pic>
        <p:nvPicPr>
          <p:cNvPr id="10" name="Picture 9">
            <a:extLst>
              <a:ext uri="{FF2B5EF4-FFF2-40B4-BE49-F238E27FC236}">
                <a16:creationId xmlns:a16="http://schemas.microsoft.com/office/drawing/2014/main" id="{8467F76C-DA5B-49DF-A177-918DB6A6C241}"/>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0854384" y="5979824"/>
            <a:ext cx="1337616" cy="947465"/>
          </a:xfrm>
          <a:prstGeom prst="rect">
            <a:avLst/>
          </a:prstGeom>
        </p:spPr>
      </p:pic>
      <p:sp>
        <p:nvSpPr>
          <p:cNvPr id="15" name="Text Placeholder 14">
            <a:extLst>
              <a:ext uri="{FF2B5EF4-FFF2-40B4-BE49-F238E27FC236}">
                <a16:creationId xmlns:a16="http://schemas.microsoft.com/office/drawing/2014/main" id="{7FFCC4F5-9CCC-4717-BE70-2F72AABF9B18}"/>
              </a:ext>
            </a:extLst>
          </p:cNvPr>
          <p:cNvSpPr>
            <a:spLocks noGrp="1"/>
          </p:cNvSpPr>
          <p:nvPr>
            <p:ph type="body" sz="quarter" idx="12"/>
          </p:nvPr>
        </p:nvSpPr>
        <p:spPr>
          <a:xfrm>
            <a:off x="363538" y="5329486"/>
            <a:ext cx="2974975" cy="1154112"/>
          </a:xfrm>
        </p:spPr>
        <p:txBody>
          <a:bodyPr>
            <a:normAutofit/>
          </a:bodyPr>
          <a:lstStyle>
            <a:lvl1pPr marL="0" indent="0">
              <a:buNone/>
              <a:defRPr sz="2400">
                <a:solidFill>
                  <a:schemeClr val="bg1"/>
                </a:solidFill>
              </a:defRPr>
            </a:lvl1pPr>
          </a:lstStyle>
          <a:p>
            <a:pPr lvl="0"/>
            <a:r>
              <a:rPr lang="en-GB"/>
              <a:t>Click to edit Master text styles</a:t>
            </a:r>
          </a:p>
        </p:txBody>
      </p:sp>
      <p:sp>
        <p:nvSpPr>
          <p:cNvPr id="17" name="Text Placeholder 16">
            <a:extLst>
              <a:ext uri="{FF2B5EF4-FFF2-40B4-BE49-F238E27FC236}">
                <a16:creationId xmlns:a16="http://schemas.microsoft.com/office/drawing/2014/main" id="{2B2FBAE8-A440-4E2A-AF34-22068D446A49}"/>
              </a:ext>
            </a:extLst>
          </p:cNvPr>
          <p:cNvSpPr>
            <a:spLocks noGrp="1"/>
          </p:cNvSpPr>
          <p:nvPr>
            <p:ph type="body" sz="quarter" idx="13" hasCustomPrompt="1"/>
          </p:nvPr>
        </p:nvSpPr>
        <p:spPr>
          <a:xfrm>
            <a:off x="363538" y="2796466"/>
            <a:ext cx="4864546" cy="479394"/>
          </a:xfrm>
        </p:spPr>
        <p:txBody>
          <a:bodyPr/>
          <a:lstStyle>
            <a:lvl1pPr marL="0" indent="0">
              <a:buNone/>
              <a:defRPr>
                <a:solidFill>
                  <a:schemeClr val="bg1"/>
                </a:solidFill>
              </a:defRPr>
            </a:lvl1pPr>
          </a:lstStyle>
          <a:p>
            <a:pPr lvl="0"/>
            <a:r>
              <a:rPr lang="en-US" dirty="0"/>
              <a:t>Click to Edit Subtitle</a:t>
            </a:r>
          </a:p>
        </p:txBody>
      </p:sp>
      <p:sp>
        <p:nvSpPr>
          <p:cNvPr id="19" name="Text Placeholder 18">
            <a:extLst>
              <a:ext uri="{FF2B5EF4-FFF2-40B4-BE49-F238E27FC236}">
                <a16:creationId xmlns:a16="http://schemas.microsoft.com/office/drawing/2014/main" id="{1555EDF1-BA5E-4B1D-BBC1-D461B67A8489}"/>
              </a:ext>
            </a:extLst>
          </p:cNvPr>
          <p:cNvSpPr>
            <a:spLocks noGrp="1"/>
          </p:cNvSpPr>
          <p:nvPr>
            <p:ph type="body" sz="quarter" idx="14" hasCustomPrompt="1"/>
          </p:nvPr>
        </p:nvSpPr>
        <p:spPr>
          <a:xfrm>
            <a:off x="363538" y="1952625"/>
            <a:ext cx="6640512" cy="844550"/>
          </a:xfrm>
        </p:spPr>
        <p:txBody>
          <a:bodyPr>
            <a:normAutofit/>
          </a:bodyPr>
          <a:lstStyle>
            <a:lvl1pPr marL="0" indent="0">
              <a:buNone/>
              <a:defRPr sz="5400" b="1">
                <a:solidFill>
                  <a:schemeClr val="bg1"/>
                </a:solidFill>
              </a:defRPr>
            </a:lvl1pPr>
          </a:lstStyle>
          <a:p>
            <a:pPr lvl="0"/>
            <a:r>
              <a:rPr lang="en-US" dirty="0"/>
              <a:t>Click to Edit Title</a:t>
            </a:r>
          </a:p>
        </p:txBody>
      </p:sp>
    </p:spTree>
    <p:extLst>
      <p:ext uri="{BB962C8B-B14F-4D97-AF65-F5344CB8AC3E}">
        <p14:creationId xmlns:p14="http://schemas.microsoft.com/office/powerpoint/2010/main" val="74372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loss_Box_Only">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66587BCE-A7F1-4179-89F8-239871931767}"/>
              </a:ext>
            </a:extLst>
          </p:cNvPr>
          <p:cNvSpPr>
            <a:spLocks noGrp="1"/>
          </p:cNvSpPr>
          <p:nvPr>
            <p:ph type="body" sz="quarter" idx="11" hasCustomPrompt="1"/>
          </p:nvPr>
        </p:nvSpPr>
        <p:spPr>
          <a:xfrm>
            <a:off x="3544261" y="1951024"/>
            <a:ext cx="4826664" cy="2645545"/>
          </a:xfrm>
          <a:prstGeom prst="roundRect">
            <a:avLst/>
          </a:prstGeom>
          <a:solidFill>
            <a:schemeClr val="tx2"/>
          </a:solidFill>
        </p:spPr>
        <p:txBody>
          <a:bodyPr/>
          <a:lstStyle>
            <a:lvl1pPr marL="0" indent="0">
              <a:buNone/>
              <a:defRPr>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03736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_&amp;_Chart">
    <p:spTree>
      <p:nvGrpSpPr>
        <p:cNvPr id="1" name=""/>
        <p:cNvGrpSpPr/>
        <p:nvPr/>
      </p:nvGrpSpPr>
      <p:grpSpPr>
        <a:xfrm>
          <a:off x="0" y="0"/>
          <a:ext cx="0" cy="0"/>
          <a:chOff x="0" y="0"/>
          <a:chExt cx="0" cy="0"/>
        </a:xfrm>
      </p:grpSpPr>
      <p:sp>
        <p:nvSpPr>
          <p:cNvPr id="3" name="Chart Placeholder 2">
            <a:extLst>
              <a:ext uri="{FF2B5EF4-FFF2-40B4-BE49-F238E27FC236}">
                <a16:creationId xmlns:a16="http://schemas.microsoft.com/office/drawing/2014/main" id="{4126FFC4-E941-4B9B-8000-255A16B39787}"/>
              </a:ext>
            </a:extLst>
          </p:cNvPr>
          <p:cNvSpPr>
            <a:spLocks noGrp="1"/>
          </p:cNvSpPr>
          <p:nvPr>
            <p:ph type="chart" sz="quarter" idx="10" hasCustomPrompt="1"/>
          </p:nvPr>
        </p:nvSpPr>
        <p:spPr>
          <a:xfrm>
            <a:off x="534193" y="1260306"/>
            <a:ext cx="11123613" cy="4687887"/>
          </a:xfrm>
        </p:spPr>
        <p:txBody>
          <a:bodyPr>
            <a:normAutofit/>
          </a:bodyPr>
          <a:lstStyle>
            <a:lvl1pPr>
              <a:defRPr sz="2400"/>
            </a:lvl1pPr>
          </a:lstStyle>
          <a:p>
            <a:r>
              <a:rPr lang="en-GB" dirty="0"/>
              <a:t>Click icon to edit chart</a:t>
            </a:r>
          </a:p>
        </p:txBody>
      </p:sp>
      <p:sp>
        <p:nvSpPr>
          <p:cNvPr id="4" name="Title 3">
            <a:extLst>
              <a:ext uri="{FF2B5EF4-FFF2-40B4-BE49-F238E27FC236}">
                <a16:creationId xmlns:a16="http://schemas.microsoft.com/office/drawing/2014/main" id="{7F486051-81AD-43B6-AD4C-7A61DE5F90DD}"/>
              </a:ext>
            </a:extLst>
          </p:cNvPr>
          <p:cNvSpPr>
            <a:spLocks noGrp="1"/>
          </p:cNvSpPr>
          <p:nvPr>
            <p:ph type="title" hasCustomPrompt="1"/>
          </p:nvPr>
        </p:nvSpPr>
        <p:spPr>
          <a:xfrm>
            <a:off x="0" y="213557"/>
            <a:ext cx="4427580" cy="647577"/>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txBody>
          <a:bodyPr anchor="t" anchorCtr="0">
            <a:normAutofit/>
          </a:bodyPr>
          <a:lstStyle>
            <a:lvl1pPr>
              <a:defRPr sz="3200" b="1">
                <a:solidFill>
                  <a:schemeClr val="bg1"/>
                </a:solidFill>
              </a:defRPr>
            </a:lvl1pPr>
          </a:lstStyle>
          <a:p>
            <a:r>
              <a:rPr lang="en-US" dirty="0"/>
              <a:t>Click to Edit Title</a:t>
            </a:r>
            <a:endParaRPr lang="en-GB" dirty="0"/>
          </a:p>
        </p:txBody>
      </p:sp>
    </p:spTree>
    <p:extLst>
      <p:ext uri="{BB962C8B-B14F-4D97-AF65-F5344CB8AC3E}">
        <p14:creationId xmlns:p14="http://schemas.microsoft.com/office/powerpoint/2010/main" val="2669047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t_Only">
    <p:spTree>
      <p:nvGrpSpPr>
        <p:cNvPr id="1" name=""/>
        <p:cNvGrpSpPr/>
        <p:nvPr/>
      </p:nvGrpSpPr>
      <p:grpSpPr>
        <a:xfrm>
          <a:off x="0" y="0"/>
          <a:ext cx="0" cy="0"/>
          <a:chOff x="0" y="0"/>
          <a:chExt cx="0" cy="0"/>
        </a:xfrm>
      </p:grpSpPr>
      <p:sp>
        <p:nvSpPr>
          <p:cNvPr id="3" name="Chart Placeholder 2">
            <a:extLst>
              <a:ext uri="{FF2B5EF4-FFF2-40B4-BE49-F238E27FC236}">
                <a16:creationId xmlns:a16="http://schemas.microsoft.com/office/drawing/2014/main" id="{4126FFC4-E941-4B9B-8000-255A16B39787}"/>
              </a:ext>
            </a:extLst>
          </p:cNvPr>
          <p:cNvSpPr>
            <a:spLocks noGrp="1"/>
          </p:cNvSpPr>
          <p:nvPr>
            <p:ph type="chart" sz="quarter" idx="10" hasCustomPrompt="1"/>
          </p:nvPr>
        </p:nvSpPr>
        <p:spPr>
          <a:xfrm>
            <a:off x="558800" y="461639"/>
            <a:ext cx="11123613" cy="5433134"/>
          </a:xfrm>
        </p:spPr>
        <p:txBody>
          <a:bodyPr/>
          <a:lstStyle>
            <a:lvl1pPr>
              <a:defRPr/>
            </a:lvl1pPr>
          </a:lstStyle>
          <a:p>
            <a:r>
              <a:rPr lang="en-GB" dirty="0"/>
              <a:t>Click icon to edit chart</a:t>
            </a:r>
          </a:p>
        </p:txBody>
      </p:sp>
    </p:spTree>
    <p:extLst>
      <p:ext uri="{BB962C8B-B14F-4D97-AF65-F5344CB8AC3E}">
        <p14:creationId xmlns:p14="http://schemas.microsoft.com/office/powerpoint/2010/main" val="2330301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_&amp;_Numbers">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036ABA6E-0756-48F7-A625-8EA2220E6265}"/>
              </a:ext>
            </a:extLst>
          </p:cNvPr>
          <p:cNvSpPr>
            <a:spLocks noGrp="1"/>
          </p:cNvSpPr>
          <p:nvPr>
            <p:ph type="body" sz="quarter" idx="14" hasCustomPrompt="1"/>
          </p:nvPr>
        </p:nvSpPr>
        <p:spPr>
          <a:xfrm>
            <a:off x="1099128" y="1707156"/>
            <a:ext cx="452582" cy="435679"/>
          </a:xfrm>
          <a:prstGeom prst="roundRect">
            <a:avLst/>
          </a:prstGeom>
          <a:solidFill>
            <a:srgbClr val="0055A5"/>
          </a:solidFill>
          <a:effectLst>
            <a:outerShdw blurRad="50800" dist="38100" dir="5400000" algn="t" rotWithShape="0">
              <a:prstClr val="black">
                <a:alpha val="40000"/>
              </a:prstClr>
            </a:outerShdw>
          </a:effectLst>
        </p:spPr>
        <p:txBody>
          <a:bodyPr/>
          <a:lstStyle>
            <a:lvl1pPr algn="ctr">
              <a:defRPr b="1">
                <a:solidFill>
                  <a:schemeClr val="bg1"/>
                </a:solidFill>
              </a:defRPr>
            </a:lvl1pPr>
          </a:lstStyle>
          <a:p>
            <a:pPr lvl="0"/>
            <a:r>
              <a:rPr lang="en-GB" dirty="0"/>
              <a:t>1</a:t>
            </a:r>
          </a:p>
        </p:txBody>
      </p:sp>
      <p:sp>
        <p:nvSpPr>
          <p:cNvPr id="56" name="Text Placeholder 15">
            <a:extLst>
              <a:ext uri="{FF2B5EF4-FFF2-40B4-BE49-F238E27FC236}">
                <a16:creationId xmlns:a16="http://schemas.microsoft.com/office/drawing/2014/main" id="{F06B0192-1A5A-4B80-AF1C-5C776E39E9D1}"/>
              </a:ext>
            </a:extLst>
          </p:cNvPr>
          <p:cNvSpPr>
            <a:spLocks noGrp="1"/>
          </p:cNvSpPr>
          <p:nvPr>
            <p:ph type="body" sz="quarter" idx="43" hasCustomPrompt="1"/>
          </p:nvPr>
        </p:nvSpPr>
        <p:spPr>
          <a:xfrm>
            <a:off x="1082563" y="2754077"/>
            <a:ext cx="452582" cy="435679"/>
          </a:xfrm>
          <a:prstGeom prst="roundRect">
            <a:avLst/>
          </a:prstGeom>
          <a:solidFill>
            <a:srgbClr val="0055A5"/>
          </a:solidFill>
          <a:effectLst>
            <a:outerShdw blurRad="50800" dist="38100" dir="5400000" algn="t" rotWithShape="0">
              <a:prstClr val="black">
                <a:alpha val="40000"/>
              </a:prstClr>
            </a:outerShdw>
          </a:effectLst>
        </p:spPr>
        <p:txBody>
          <a:bodyPr/>
          <a:lstStyle>
            <a:lvl1pPr algn="ctr">
              <a:defRPr b="1">
                <a:solidFill>
                  <a:schemeClr val="bg1"/>
                </a:solidFill>
              </a:defRPr>
            </a:lvl1pPr>
          </a:lstStyle>
          <a:p>
            <a:pPr lvl="0"/>
            <a:r>
              <a:rPr lang="en-GB" dirty="0"/>
              <a:t>2</a:t>
            </a:r>
          </a:p>
        </p:txBody>
      </p:sp>
      <p:sp>
        <p:nvSpPr>
          <p:cNvPr id="57" name="Text Placeholder 15">
            <a:extLst>
              <a:ext uri="{FF2B5EF4-FFF2-40B4-BE49-F238E27FC236}">
                <a16:creationId xmlns:a16="http://schemas.microsoft.com/office/drawing/2014/main" id="{E0221A15-F26C-497D-8296-4787B600AC25}"/>
              </a:ext>
            </a:extLst>
          </p:cNvPr>
          <p:cNvSpPr>
            <a:spLocks noGrp="1"/>
          </p:cNvSpPr>
          <p:nvPr>
            <p:ph type="body" sz="quarter" idx="44" hasCustomPrompt="1"/>
          </p:nvPr>
        </p:nvSpPr>
        <p:spPr>
          <a:xfrm>
            <a:off x="1075937" y="3860634"/>
            <a:ext cx="452582" cy="435679"/>
          </a:xfrm>
          <a:prstGeom prst="roundRect">
            <a:avLst/>
          </a:prstGeom>
          <a:solidFill>
            <a:srgbClr val="0055A5"/>
          </a:solidFill>
          <a:effectLst>
            <a:outerShdw blurRad="50800" dist="38100" dir="5400000" algn="t" rotWithShape="0">
              <a:prstClr val="black">
                <a:alpha val="40000"/>
              </a:prstClr>
            </a:outerShdw>
          </a:effectLst>
        </p:spPr>
        <p:txBody>
          <a:bodyPr/>
          <a:lstStyle>
            <a:lvl1pPr algn="ctr">
              <a:defRPr b="1">
                <a:solidFill>
                  <a:schemeClr val="bg1"/>
                </a:solidFill>
              </a:defRPr>
            </a:lvl1pPr>
          </a:lstStyle>
          <a:p>
            <a:pPr lvl="0"/>
            <a:r>
              <a:rPr lang="en-GB" dirty="0"/>
              <a:t>3</a:t>
            </a:r>
          </a:p>
        </p:txBody>
      </p:sp>
      <p:sp>
        <p:nvSpPr>
          <p:cNvPr id="58" name="Text Placeholder 15">
            <a:extLst>
              <a:ext uri="{FF2B5EF4-FFF2-40B4-BE49-F238E27FC236}">
                <a16:creationId xmlns:a16="http://schemas.microsoft.com/office/drawing/2014/main" id="{9D6B932B-8B45-4FFA-BDD8-9AB30FB5BCB4}"/>
              </a:ext>
            </a:extLst>
          </p:cNvPr>
          <p:cNvSpPr>
            <a:spLocks noGrp="1"/>
          </p:cNvSpPr>
          <p:nvPr>
            <p:ph type="body" sz="quarter" idx="45" hasCustomPrompt="1"/>
          </p:nvPr>
        </p:nvSpPr>
        <p:spPr>
          <a:xfrm>
            <a:off x="1089189" y="5076521"/>
            <a:ext cx="452582" cy="435679"/>
          </a:xfrm>
          <a:prstGeom prst="roundRect">
            <a:avLst/>
          </a:prstGeom>
          <a:solidFill>
            <a:srgbClr val="0055A5"/>
          </a:solidFill>
          <a:effectLst>
            <a:outerShdw blurRad="50800" dist="38100" dir="5400000" algn="t" rotWithShape="0">
              <a:prstClr val="black">
                <a:alpha val="40000"/>
              </a:prstClr>
            </a:outerShdw>
          </a:effectLst>
        </p:spPr>
        <p:txBody>
          <a:bodyPr/>
          <a:lstStyle>
            <a:lvl1pPr algn="ctr">
              <a:defRPr b="1">
                <a:solidFill>
                  <a:schemeClr val="bg1"/>
                </a:solidFill>
              </a:defRPr>
            </a:lvl1pPr>
          </a:lstStyle>
          <a:p>
            <a:pPr lvl="0"/>
            <a:r>
              <a:rPr lang="en-GB" dirty="0"/>
              <a:t>4</a:t>
            </a:r>
          </a:p>
        </p:txBody>
      </p:sp>
      <p:sp>
        <p:nvSpPr>
          <p:cNvPr id="59" name="Text Placeholder 15">
            <a:extLst>
              <a:ext uri="{FF2B5EF4-FFF2-40B4-BE49-F238E27FC236}">
                <a16:creationId xmlns:a16="http://schemas.microsoft.com/office/drawing/2014/main" id="{C27C6324-C464-44F5-B791-ACE63B3AC4C7}"/>
              </a:ext>
            </a:extLst>
          </p:cNvPr>
          <p:cNvSpPr>
            <a:spLocks noGrp="1"/>
          </p:cNvSpPr>
          <p:nvPr>
            <p:ph type="body" sz="quarter" idx="46" hasCustomPrompt="1"/>
          </p:nvPr>
        </p:nvSpPr>
        <p:spPr>
          <a:xfrm>
            <a:off x="6608720" y="1720408"/>
            <a:ext cx="452582" cy="435679"/>
          </a:xfrm>
          <a:prstGeom prst="roundRect">
            <a:avLst/>
          </a:prstGeom>
          <a:solidFill>
            <a:srgbClr val="0055A5"/>
          </a:solidFill>
          <a:effectLst>
            <a:outerShdw blurRad="50800" dist="38100" dir="5400000" algn="t" rotWithShape="0">
              <a:prstClr val="black">
                <a:alpha val="40000"/>
              </a:prstClr>
            </a:outerShdw>
          </a:effectLst>
        </p:spPr>
        <p:txBody>
          <a:bodyPr/>
          <a:lstStyle>
            <a:lvl1pPr algn="ctr">
              <a:defRPr b="1">
                <a:solidFill>
                  <a:schemeClr val="bg1"/>
                </a:solidFill>
              </a:defRPr>
            </a:lvl1pPr>
          </a:lstStyle>
          <a:p>
            <a:pPr lvl="0"/>
            <a:r>
              <a:rPr lang="en-GB" dirty="0"/>
              <a:t>5</a:t>
            </a:r>
          </a:p>
        </p:txBody>
      </p:sp>
      <p:sp>
        <p:nvSpPr>
          <p:cNvPr id="60" name="Text Placeholder 15">
            <a:extLst>
              <a:ext uri="{FF2B5EF4-FFF2-40B4-BE49-F238E27FC236}">
                <a16:creationId xmlns:a16="http://schemas.microsoft.com/office/drawing/2014/main" id="{0A13D7AE-E34F-4CDB-AAF4-C132357CC515}"/>
              </a:ext>
            </a:extLst>
          </p:cNvPr>
          <p:cNvSpPr>
            <a:spLocks noGrp="1"/>
          </p:cNvSpPr>
          <p:nvPr>
            <p:ph type="body" sz="quarter" idx="47" hasCustomPrompt="1"/>
          </p:nvPr>
        </p:nvSpPr>
        <p:spPr>
          <a:xfrm>
            <a:off x="6592155" y="2767329"/>
            <a:ext cx="452582" cy="435679"/>
          </a:xfrm>
          <a:prstGeom prst="roundRect">
            <a:avLst/>
          </a:prstGeom>
          <a:solidFill>
            <a:srgbClr val="0055A5"/>
          </a:solidFill>
          <a:effectLst>
            <a:outerShdw blurRad="50800" dist="38100" dir="5400000" algn="t" rotWithShape="0">
              <a:prstClr val="black">
                <a:alpha val="40000"/>
              </a:prstClr>
            </a:outerShdw>
          </a:effectLst>
        </p:spPr>
        <p:txBody>
          <a:bodyPr/>
          <a:lstStyle>
            <a:lvl1pPr algn="ctr">
              <a:defRPr b="1">
                <a:solidFill>
                  <a:schemeClr val="bg1"/>
                </a:solidFill>
              </a:defRPr>
            </a:lvl1pPr>
          </a:lstStyle>
          <a:p>
            <a:pPr lvl="0"/>
            <a:r>
              <a:rPr lang="en-GB" dirty="0"/>
              <a:t>6</a:t>
            </a:r>
          </a:p>
        </p:txBody>
      </p:sp>
      <p:sp>
        <p:nvSpPr>
          <p:cNvPr id="61" name="Text Placeholder 15">
            <a:extLst>
              <a:ext uri="{FF2B5EF4-FFF2-40B4-BE49-F238E27FC236}">
                <a16:creationId xmlns:a16="http://schemas.microsoft.com/office/drawing/2014/main" id="{964E7422-ADB1-4670-A633-1C8F2D04D799}"/>
              </a:ext>
            </a:extLst>
          </p:cNvPr>
          <p:cNvSpPr>
            <a:spLocks noGrp="1"/>
          </p:cNvSpPr>
          <p:nvPr>
            <p:ph type="body" sz="quarter" idx="48" hasCustomPrompt="1"/>
          </p:nvPr>
        </p:nvSpPr>
        <p:spPr>
          <a:xfrm>
            <a:off x="6585529" y="3873886"/>
            <a:ext cx="452582" cy="435679"/>
          </a:xfrm>
          <a:prstGeom prst="roundRect">
            <a:avLst/>
          </a:prstGeom>
          <a:solidFill>
            <a:srgbClr val="0055A5"/>
          </a:solidFill>
          <a:effectLst>
            <a:outerShdw blurRad="50800" dist="38100" dir="5400000" algn="t" rotWithShape="0">
              <a:prstClr val="black">
                <a:alpha val="40000"/>
              </a:prstClr>
            </a:outerShdw>
          </a:effectLst>
        </p:spPr>
        <p:txBody>
          <a:bodyPr/>
          <a:lstStyle>
            <a:lvl1pPr algn="ctr">
              <a:defRPr b="1">
                <a:solidFill>
                  <a:schemeClr val="bg1"/>
                </a:solidFill>
              </a:defRPr>
            </a:lvl1pPr>
          </a:lstStyle>
          <a:p>
            <a:pPr lvl="0"/>
            <a:r>
              <a:rPr lang="en-GB" dirty="0"/>
              <a:t>7</a:t>
            </a:r>
          </a:p>
        </p:txBody>
      </p:sp>
      <p:sp>
        <p:nvSpPr>
          <p:cNvPr id="62" name="Text Placeholder 15">
            <a:extLst>
              <a:ext uri="{FF2B5EF4-FFF2-40B4-BE49-F238E27FC236}">
                <a16:creationId xmlns:a16="http://schemas.microsoft.com/office/drawing/2014/main" id="{C3ECA795-2EFA-4A36-949F-E8B4DE4C8419}"/>
              </a:ext>
            </a:extLst>
          </p:cNvPr>
          <p:cNvSpPr>
            <a:spLocks noGrp="1"/>
          </p:cNvSpPr>
          <p:nvPr>
            <p:ph type="body" sz="quarter" idx="49" hasCustomPrompt="1"/>
          </p:nvPr>
        </p:nvSpPr>
        <p:spPr>
          <a:xfrm>
            <a:off x="6598781" y="5089773"/>
            <a:ext cx="452582" cy="435679"/>
          </a:xfrm>
          <a:prstGeom prst="roundRect">
            <a:avLst/>
          </a:prstGeom>
          <a:solidFill>
            <a:srgbClr val="0055A5"/>
          </a:solidFill>
          <a:effectLst>
            <a:outerShdw blurRad="50800" dist="38100" dir="5400000" algn="t" rotWithShape="0">
              <a:prstClr val="black">
                <a:alpha val="40000"/>
              </a:prstClr>
            </a:outerShdw>
          </a:effectLst>
        </p:spPr>
        <p:txBody>
          <a:bodyPr/>
          <a:lstStyle>
            <a:lvl1pPr algn="ctr">
              <a:defRPr b="1">
                <a:solidFill>
                  <a:schemeClr val="bg1"/>
                </a:solidFill>
              </a:defRPr>
            </a:lvl1pPr>
          </a:lstStyle>
          <a:p>
            <a:pPr lvl="0"/>
            <a:r>
              <a:rPr lang="en-GB" dirty="0"/>
              <a:t>8</a:t>
            </a:r>
          </a:p>
        </p:txBody>
      </p:sp>
      <p:sp>
        <p:nvSpPr>
          <p:cNvPr id="11" name="Title 3">
            <a:extLst>
              <a:ext uri="{FF2B5EF4-FFF2-40B4-BE49-F238E27FC236}">
                <a16:creationId xmlns:a16="http://schemas.microsoft.com/office/drawing/2014/main" id="{09994A4A-D944-41F2-8DEA-F17F60432A5D}"/>
              </a:ext>
            </a:extLst>
          </p:cNvPr>
          <p:cNvSpPr>
            <a:spLocks noGrp="1"/>
          </p:cNvSpPr>
          <p:nvPr>
            <p:ph type="title" hasCustomPrompt="1"/>
          </p:nvPr>
        </p:nvSpPr>
        <p:spPr>
          <a:xfrm>
            <a:off x="0" y="213557"/>
            <a:ext cx="4427580" cy="647577"/>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txBody>
          <a:bodyPr anchor="t" anchorCtr="0">
            <a:normAutofit/>
          </a:bodyPr>
          <a:lstStyle>
            <a:lvl1pPr>
              <a:defRPr sz="3200" b="1">
                <a:solidFill>
                  <a:schemeClr val="bg1"/>
                </a:solidFill>
              </a:defRPr>
            </a:lvl1pPr>
          </a:lstStyle>
          <a:p>
            <a:r>
              <a:rPr lang="en-US" dirty="0"/>
              <a:t>Click to Edit Title</a:t>
            </a:r>
            <a:endParaRPr lang="en-GB" dirty="0"/>
          </a:p>
        </p:txBody>
      </p:sp>
    </p:spTree>
    <p:extLst>
      <p:ext uri="{BB962C8B-B14F-4D97-AF65-F5344CB8AC3E}">
        <p14:creationId xmlns:p14="http://schemas.microsoft.com/office/powerpoint/2010/main" val="426924644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umbers_Only">
    <p:spTree>
      <p:nvGrpSpPr>
        <p:cNvPr id="1" name=""/>
        <p:cNvGrpSpPr/>
        <p:nvPr/>
      </p:nvGrpSpPr>
      <p:grpSpPr>
        <a:xfrm>
          <a:off x="0" y="0"/>
          <a:ext cx="0" cy="0"/>
          <a:chOff x="0" y="0"/>
          <a:chExt cx="0" cy="0"/>
        </a:xfrm>
      </p:grpSpPr>
      <p:sp>
        <p:nvSpPr>
          <p:cNvPr id="10" name="Text Placeholder 15">
            <a:extLst>
              <a:ext uri="{FF2B5EF4-FFF2-40B4-BE49-F238E27FC236}">
                <a16:creationId xmlns:a16="http://schemas.microsoft.com/office/drawing/2014/main" id="{BE1EE79E-FB38-4A37-BA9B-631DCFF801A7}"/>
              </a:ext>
            </a:extLst>
          </p:cNvPr>
          <p:cNvSpPr>
            <a:spLocks noGrp="1"/>
          </p:cNvSpPr>
          <p:nvPr>
            <p:ph type="body" sz="quarter" idx="14" hasCustomPrompt="1"/>
          </p:nvPr>
        </p:nvSpPr>
        <p:spPr>
          <a:xfrm>
            <a:off x="1089401" y="1327778"/>
            <a:ext cx="452582" cy="435679"/>
          </a:xfrm>
          <a:prstGeom prst="roundRect">
            <a:avLst/>
          </a:prstGeom>
          <a:solidFill>
            <a:srgbClr val="0055A5"/>
          </a:solidFill>
          <a:effectLst>
            <a:outerShdw blurRad="50800" dist="38100" dir="5400000" algn="t" rotWithShape="0">
              <a:prstClr val="black">
                <a:alpha val="40000"/>
              </a:prstClr>
            </a:outerShdw>
          </a:effectLst>
        </p:spPr>
        <p:txBody>
          <a:bodyPr/>
          <a:lstStyle>
            <a:lvl1pPr algn="ctr">
              <a:defRPr b="1">
                <a:solidFill>
                  <a:schemeClr val="bg1"/>
                </a:solidFill>
              </a:defRPr>
            </a:lvl1pPr>
          </a:lstStyle>
          <a:p>
            <a:pPr lvl="0"/>
            <a:r>
              <a:rPr lang="en-GB" dirty="0"/>
              <a:t>1</a:t>
            </a:r>
          </a:p>
        </p:txBody>
      </p:sp>
      <p:sp>
        <p:nvSpPr>
          <p:cNvPr id="11" name="Text Placeholder 15">
            <a:extLst>
              <a:ext uri="{FF2B5EF4-FFF2-40B4-BE49-F238E27FC236}">
                <a16:creationId xmlns:a16="http://schemas.microsoft.com/office/drawing/2014/main" id="{A3CECB09-ECFC-4213-8BBB-5E3A94F6E479}"/>
              </a:ext>
            </a:extLst>
          </p:cNvPr>
          <p:cNvSpPr>
            <a:spLocks noGrp="1"/>
          </p:cNvSpPr>
          <p:nvPr>
            <p:ph type="body" sz="quarter" idx="43" hasCustomPrompt="1"/>
          </p:nvPr>
        </p:nvSpPr>
        <p:spPr>
          <a:xfrm>
            <a:off x="1072836" y="2374699"/>
            <a:ext cx="452582" cy="435679"/>
          </a:xfrm>
          <a:prstGeom prst="roundRect">
            <a:avLst/>
          </a:prstGeom>
          <a:solidFill>
            <a:srgbClr val="0055A5"/>
          </a:solidFill>
          <a:effectLst>
            <a:outerShdw blurRad="50800" dist="38100" dir="5400000" algn="t" rotWithShape="0">
              <a:prstClr val="black">
                <a:alpha val="40000"/>
              </a:prstClr>
            </a:outerShdw>
          </a:effectLst>
        </p:spPr>
        <p:txBody>
          <a:bodyPr/>
          <a:lstStyle>
            <a:lvl1pPr algn="ctr">
              <a:defRPr b="1">
                <a:solidFill>
                  <a:schemeClr val="bg1"/>
                </a:solidFill>
              </a:defRPr>
            </a:lvl1pPr>
          </a:lstStyle>
          <a:p>
            <a:pPr lvl="0"/>
            <a:r>
              <a:rPr lang="en-GB" dirty="0"/>
              <a:t>2</a:t>
            </a:r>
          </a:p>
        </p:txBody>
      </p:sp>
      <p:sp>
        <p:nvSpPr>
          <p:cNvPr id="12" name="Text Placeholder 15">
            <a:extLst>
              <a:ext uri="{FF2B5EF4-FFF2-40B4-BE49-F238E27FC236}">
                <a16:creationId xmlns:a16="http://schemas.microsoft.com/office/drawing/2014/main" id="{E599634D-BD6D-4834-A7C9-980C8B48934F}"/>
              </a:ext>
            </a:extLst>
          </p:cNvPr>
          <p:cNvSpPr>
            <a:spLocks noGrp="1"/>
          </p:cNvSpPr>
          <p:nvPr>
            <p:ph type="body" sz="quarter" idx="44" hasCustomPrompt="1"/>
          </p:nvPr>
        </p:nvSpPr>
        <p:spPr>
          <a:xfrm>
            <a:off x="1066210" y="3481256"/>
            <a:ext cx="452582" cy="435679"/>
          </a:xfrm>
          <a:prstGeom prst="roundRect">
            <a:avLst/>
          </a:prstGeom>
          <a:solidFill>
            <a:srgbClr val="0055A5"/>
          </a:solidFill>
          <a:effectLst>
            <a:outerShdw blurRad="50800" dist="38100" dir="5400000" algn="t" rotWithShape="0">
              <a:prstClr val="black">
                <a:alpha val="40000"/>
              </a:prstClr>
            </a:outerShdw>
          </a:effectLst>
        </p:spPr>
        <p:txBody>
          <a:bodyPr/>
          <a:lstStyle>
            <a:lvl1pPr algn="ctr">
              <a:defRPr b="1">
                <a:solidFill>
                  <a:schemeClr val="bg1"/>
                </a:solidFill>
              </a:defRPr>
            </a:lvl1pPr>
          </a:lstStyle>
          <a:p>
            <a:pPr lvl="0"/>
            <a:r>
              <a:rPr lang="en-GB" dirty="0"/>
              <a:t>3</a:t>
            </a:r>
          </a:p>
        </p:txBody>
      </p:sp>
      <p:sp>
        <p:nvSpPr>
          <p:cNvPr id="13" name="Text Placeholder 15">
            <a:extLst>
              <a:ext uri="{FF2B5EF4-FFF2-40B4-BE49-F238E27FC236}">
                <a16:creationId xmlns:a16="http://schemas.microsoft.com/office/drawing/2014/main" id="{46DC617B-6FDE-4A8F-B7D5-282D64FD78F8}"/>
              </a:ext>
            </a:extLst>
          </p:cNvPr>
          <p:cNvSpPr>
            <a:spLocks noGrp="1"/>
          </p:cNvSpPr>
          <p:nvPr>
            <p:ph type="body" sz="quarter" idx="45" hasCustomPrompt="1"/>
          </p:nvPr>
        </p:nvSpPr>
        <p:spPr>
          <a:xfrm>
            <a:off x="1079462" y="4697143"/>
            <a:ext cx="452582" cy="435679"/>
          </a:xfrm>
          <a:prstGeom prst="roundRect">
            <a:avLst/>
          </a:prstGeom>
          <a:solidFill>
            <a:srgbClr val="0055A5"/>
          </a:solidFill>
          <a:effectLst>
            <a:outerShdw blurRad="50800" dist="38100" dir="5400000" algn="t" rotWithShape="0">
              <a:prstClr val="black">
                <a:alpha val="40000"/>
              </a:prstClr>
            </a:outerShdw>
          </a:effectLst>
        </p:spPr>
        <p:txBody>
          <a:bodyPr/>
          <a:lstStyle>
            <a:lvl1pPr algn="ctr">
              <a:defRPr b="1">
                <a:solidFill>
                  <a:schemeClr val="bg1"/>
                </a:solidFill>
              </a:defRPr>
            </a:lvl1pPr>
          </a:lstStyle>
          <a:p>
            <a:pPr lvl="0"/>
            <a:r>
              <a:rPr lang="en-GB" dirty="0"/>
              <a:t>4</a:t>
            </a:r>
          </a:p>
        </p:txBody>
      </p:sp>
      <p:sp>
        <p:nvSpPr>
          <p:cNvPr id="14" name="Text Placeholder 15">
            <a:extLst>
              <a:ext uri="{FF2B5EF4-FFF2-40B4-BE49-F238E27FC236}">
                <a16:creationId xmlns:a16="http://schemas.microsoft.com/office/drawing/2014/main" id="{1A456C8A-BE46-4D0F-8213-46E52C20CD60}"/>
              </a:ext>
            </a:extLst>
          </p:cNvPr>
          <p:cNvSpPr>
            <a:spLocks noGrp="1"/>
          </p:cNvSpPr>
          <p:nvPr>
            <p:ph type="body" sz="quarter" idx="46" hasCustomPrompt="1"/>
          </p:nvPr>
        </p:nvSpPr>
        <p:spPr>
          <a:xfrm>
            <a:off x="6598993" y="1341030"/>
            <a:ext cx="452582" cy="435679"/>
          </a:xfrm>
          <a:prstGeom prst="roundRect">
            <a:avLst/>
          </a:prstGeom>
          <a:solidFill>
            <a:srgbClr val="0055A5"/>
          </a:solidFill>
          <a:effectLst>
            <a:outerShdw blurRad="50800" dist="38100" dir="5400000" algn="t" rotWithShape="0">
              <a:prstClr val="black">
                <a:alpha val="40000"/>
              </a:prstClr>
            </a:outerShdw>
          </a:effectLst>
        </p:spPr>
        <p:txBody>
          <a:bodyPr/>
          <a:lstStyle>
            <a:lvl1pPr algn="ctr">
              <a:defRPr b="1">
                <a:solidFill>
                  <a:schemeClr val="bg1"/>
                </a:solidFill>
              </a:defRPr>
            </a:lvl1pPr>
          </a:lstStyle>
          <a:p>
            <a:pPr lvl="0"/>
            <a:r>
              <a:rPr lang="en-GB" dirty="0"/>
              <a:t>5</a:t>
            </a:r>
          </a:p>
        </p:txBody>
      </p:sp>
      <p:sp>
        <p:nvSpPr>
          <p:cNvPr id="15" name="Text Placeholder 15">
            <a:extLst>
              <a:ext uri="{FF2B5EF4-FFF2-40B4-BE49-F238E27FC236}">
                <a16:creationId xmlns:a16="http://schemas.microsoft.com/office/drawing/2014/main" id="{55766683-7AC3-4E4F-A9A7-9EDC76C39CE8}"/>
              </a:ext>
            </a:extLst>
          </p:cNvPr>
          <p:cNvSpPr>
            <a:spLocks noGrp="1"/>
          </p:cNvSpPr>
          <p:nvPr>
            <p:ph type="body" sz="quarter" idx="47" hasCustomPrompt="1"/>
          </p:nvPr>
        </p:nvSpPr>
        <p:spPr>
          <a:xfrm>
            <a:off x="6582428" y="2387951"/>
            <a:ext cx="452582" cy="435679"/>
          </a:xfrm>
          <a:prstGeom prst="roundRect">
            <a:avLst/>
          </a:prstGeom>
          <a:solidFill>
            <a:srgbClr val="0055A5"/>
          </a:solidFill>
          <a:effectLst>
            <a:outerShdw blurRad="50800" dist="38100" dir="5400000" algn="t" rotWithShape="0">
              <a:prstClr val="black">
                <a:alpha val="40000"/>
              </a:prstClr>
            </a:outerShdw>
          </a:effectLst>
        </p:spPr>
        <p:txBody>
          <a:bodyPr/>
          <a:lstStyle>
            <a:lvl1pPr algn="ctr">
              <a:defRPr b="1">
                <a:solidFill>
                  <a:schemeClr val="bg1"/>
                </a:solidFill>
              </a:defRPr>
            </a:lvl1pPr>
          </a:lstStyle>
          <a:p>
            <a:pPr lvl="0"/>
            <a:r>
              <a:rPr lang="en-GB" dirty="0"/>
              <a:t>6</a:t>
            </a:r>
          </a:p>
        </p:txBody>
      </p:sp>
      <p:sp>
        <p:nvSpPr>
          <p:cNvPr id="16" name="Text Placeholder 15">
            <a:extLst>
              <a:ext uri="{FF2B5EF4-FFF2-40B4-BE49-F238E27FC236}">
                <a16:creationId xmlns:a16="http://schemas.microsoft.com/office/drawing/2014/main" id="{B465416C-6A60-4818-972A-2F8D549106CB}"/>
              </a:ext>
            </a:extLst>
          </p:cNvPr>
          <p:cNvSpPr>
            <a:spLocks noGrp="1"/>
          </p:cNvSpPr>
          <p:nvPr>
            <p:ph type="body" sz="quarter" idx="48" hasCustomPrompt="1"/>
          </p:nvPr>
        </p:nvSpPr>
        <p:spPr>
          <a:xfrm>
            <a:off x="6575802" y="3494508"/>
            <a:ext cx="452582" cy="435679"/>
          </a:xfrm>
          <a:prstGeom prst="roundRect">
            <a:avLst/>
          </a:prstGeom>
          <a:solidFill>
            <a:srgbClr val="0055A5"/>
          </a:solidFill>
          <a:effectLst>
            <a:outerShdw blurRad="50800" dist="38100" dir="5400000" algn="t" rotWithShape="0">
              <a:prstClr val="black">
                <a:alpha val="40000"/>
              </a:prstClr>
            </a:outerShdw>
          </a:effectLst>
        </p:spPr>
        <p:txBody>
          <a:bodyPr/>
          <a:lstStyle>
            <a:lvl1pPr algn="ctr">
              <a:defRPr b="1">
                <a:solidFill>
                  <a:schemeClr val="bg1"/>
                </a:solidFill>
              </a:defRPr>
            </a:lvl1pPr>
          </a:lstStyle>
          <a:p>
            <a:pPr lvl="0"/>
            <a:r>
              <a:rPr lang="en-GB" dirty="0"/>
              <a:t>7</a:t>
            </a:r>
          </a:p>
        </p:txBody>
      </p:sp>
      <p:sp>
        <p:nvSpPr>
          <p:cNvPr id="17" name="Text Placeholder 15">
            <a:extLst>
              <a:ext uri="{FF2B5EF4-FFF2-40B4-BE49-F238E27FC236}">
                <a16:creationId xmlns:a16="http://schemas.microsoft.com/office/drawing/2014/main" id="{8B48A780-5959-4411-94B3-5C6A479C2B6F}"/>
              </a:ext>
            </a:extLst>
          </p:cNvPr>
          <p:cNvSpPr>
            <a:spLocks noGrp="1"/>
          </p:cNvSpPr>
          <p:nvPr>
            <p:ph type="body" sz="quarter" idx="49" hasCustomPrompt="1"/>
          </p:nvPr>
        </p:nvSpPr>
        <p:spPr>
          <a:xfrm>
            <a:off x="6589054" y="4710395"/>
            <a:ext cx="452582" cy="435679"/>
          </a:xfrm>
          <a:prstGeom prst="roundRect">
            <a:avLst/>
          </a:prstGeom>
          <a:solidFill>
            <a:srgbClr val="0055A5"/>
          </a:solidFill>
          <a:effectLst>
            <a:outerShdw blurRad="50800" dist="38100" dir="5400000" algn="t" rotWithShape="0">
              <a:prstClr val="black">
                <a:alpha val="40000"/>
              </a:prstClr>
            </a:outerShdw>
          </a:effectLst>
        </p:spPr>
        <p:txBody>
          <a:bodyPr/>
          <a:lstStyle>
            <a:lvl1pPr algn="ctr">
              <a:defRPr b="1">
                <a:solidFill>
                  <a:schemeClr val="bg1"/>
                </a:solidFill>
              </a:defRPr>
            </a:lvl1pPr>
          </a:lstStyle>
          <a:p>
            <a:pPr lvl="0"/>
            <a:r>
              <a:rPr lang="en-GB" dirty="0"/>
              <a:t>8</a:t>
            </a:r>
          </a:p>
        </p:txBody>
      </p:sp>
    </p:spTree>
    <p:extLst>
      <p:ext uri="{BB962C8B-B14F-4D97-AF65-F5344CB8AC3E}">
        <p14:creationId xmlns:p14="http://schemas.microsoft.com/office/powerpoint/2010/main" val="418586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443073"/>
            <a:ext cx="10515600" cy="1325563"/>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39285559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2068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_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477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_&amp;_Text Box">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742799C8-81C0-4519-88E3-F9A241FAF10D}"/>
              </a:ext>
            </a:extLst>
          </p:cNvPr>
          <p:cNvSpPr>
            <a:spLocks noGrp="1"/>
          </p:cNvSpPr>
          <p:nvPr>
            <p:ph type="body" sz="quarter" idx="10" hasCustomPrompt="1"/>
          </p:nvPr>
        </p:nvSpPr>
        <p:spPr>
          <a:xfrm>
            <a:off x="373063" y="1065213"/>
            <a:ext cx="11514137" cy="5105400"/>
          </a:xfrm>
        </p:spPr>
        <p:txBody>
          <a:bodyPr/>
          <a:lstStyle>
            <a:lvl1pPr marL="0" indent="0">
              <a:buNone/>
              <a:defRPr sz="2400">
                <a:solidFill>
                  <a:srgbClr val="525050"/>
                </a:solidFill>
              </a:defRPr>
            </a:lvl1pPr>
            <a:lvl2pPr marL="457200" indent="0">
              <a:buNone/>
              <a:defRPr sz="2200">
                <a:solidFill>
                  <a:srgbClr val="525050"/>
                </a:solidFill>
              </a:defRPr>
            </a:lvl2pPr>
            <a:lvl3pPr marL="914400" indent="0">
              <a:buNone/>
              <a:defRPr>
                <a:solidFill>
                  <a:srgbClr val="525050"/>
                </a:solidFill>
              </a:defRPr>
            </a:lvl3pPr>
            <a:lvl4pPr marL="1371600" indent="0">
              <a:buNone/>
              <a:defRPr>
                <a:solidFill>
                  <a:srgbClr val="525050"/>
                </a:solidFill>
              </a:defRPr>
            </a:lvl4pPr>
            <a:lvl5pPr marL="1828800" indent="0">
              <a:buNone/>
              <a:defRPr sz="1600">
                <a:solidFill>
                  <a:srgbClr val="525050"/>
                </a:solidFill>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itle 3">
            <a:extLst>
              <a:ext uri="{FF2B5EF4-FFF2-40B4-BE49-F238E27FC236}">
                <a16:creationId xmlns:a16="http://schemas.microsoft.com/office/drawing/2014/main" id="{B5626083-07F5-422B-BAF9-8C03F4F10DDA}"/>
              </a:ext>
            </a:extLst>
          </p:cNvPr>
          <p:cNvSpPr>
            <a:spLocks noGrp="1"/>
          </p:cNvSpPr>
          <p:nvPr>
            <p:ph type="title" hasCustomPrompt="1"/>
          </p:nvPr>
        </p:nvSpPr>
        <p:spPr>
          <a:xfrm>
            <a:off x="0" y="213557"/>
            <a:ext cx="4427580" cy="647577"/>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txBody>
          <a:bodyPr anchor="t" anchorCtr="0">
            <a:normAutofit/>
          </a:bodyPr>
          <a:lstStyle>
            <a:lvl1pPr>
              <a:defRPr sz="3200" b="1">
                <a:solidFill>
                  <a:schemeClr val="bg1"/>
                </a:solidFill>
              </a:defRPr>
            </a:lvl1pPr>
          </a:lstStyle>
          <a:p>
            <a:r>
              <a:rPr lang="en-US" dirty="0"/>
              <a:t>Click to Edit Title</a:t>
            </a:r>
            <a:endParaRPr lang="en-GB" dirty="0"/>
          </a:p>
        </p:txBody>
      </p:sp>
    </p:spTree>
    <p:extLst>
      <p:ext uri="{BB962C8B-B14F-4D97-AF65-F5344CB8AC3E}">
        <p14:creationId xmlns:p14="http://schemas.microsoft.com/office/powerpoint/2010/main" val="1972087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_Box_Only">
    <p:spTree>
      <p:nvGrpSpPr>
        <p:cNvPr id="1" name=""/>
        <p:cNvGrpSpPr/>
        <p:nvPr/>
      </p:nvGrpSpPr>
      <p:grpSpPr>
        <a:xfrm>
          <a:off x="0" y="0"/>
          <a:ext cx="0" cy="0"/>
          <a:chOff x="0" y="0"/>
          <a:chExt cx="0" cy="0"/>
        </a:xfrm>
      </p:grpSpPr>
      <p:sp>
        <p:nvSpPr>
          <p:cNvPr id="3" name="Text Placeholder 8">
            <a:extLst>
              <a:ext uri="{FF2B5EF4-FFF2-40B4-BE49-F238E27FC236}">
                <a16:creationId xmlns:a16="http://schemas.microsoft.com/office/drawing/2014/main" id="{0C91D381-37F9-4BE8-A2AB-C70829F37D89}"/>
              </a:ext>
            </a:extLst>
          </p:cNvPr>
          <p:cNvSpPr>
            <a:spLocks noGrp="1"/>
          </p:cNvSpPr>
          <p:nvPr>
            <p:ph type="body" sz="quarter" idx="10" hasCustomPrompt="1"/>
          </p:nvPr>
        </p:nvSpPr>
        <p:spPr>
          <a:xfrm>
            <a:off x="266531" y="212956"/>
            <a:ext cx="11691690" cy="6019168"/>
          </a:xfrm>
        </p:spPr>
        <p:txBody>
          <a:bodyPr/>
          <a:lstStyle>
            <a:lvl1pPr marL="0" indent="0">
              <a:buNone/>
              <a:defRPr sz="2400"/>
            </a:lvl1pPr>
            <a:lvl2pPr marL="457200" indent="0">
              <a:buNone/>
              <a:defRPr sz="2200"/>
            </a:lvl2pPr>
            <a:lvl3pPr marL="914400" indent="0">
              <a:buNone/>
              <a:defRPr/>
            </a:lvl3pPr>
            <a:lvl4pPr marL="1371600" indent="0">
              <a:buNone/>
              <a:defRPr/>
            </a:lvl4pPr>
            <a:lvl5pPr marL="1828800" indent="0">
              <a:buNone/>
              <a:defRPr sz="16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74170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_&amp;_Table">
    <p:spTree>
      <p:nvGrpSpPr>
        <p:cNvPr id="1" name=""/>
        <p:cNvGrpSpPr/>
        <p:nvPr/>
      </p:nvGrpSpPr>
      <p:grpSpPr>
        <a:xfrm>
          <a:off x="0" y="0"/>
          <a:ext cx="0" cy="0"/>
          <a:chOff x="0" y="0"/>
          <a:chExt cx="0" cy="0"/>
        </a:xfrm>
      </p:grpSpPr>
      <p:sp>
        <p:nvSpPr>
          <p:cNvPr id="6" name="Table Placeholder 5">
            <a:extLst>
              <a:ext uri="{FF2B5EF4-FFF2-40B4-BE49-F238E27FC236}">
                <a16:creationId xmlns:a16="http://schemas.microsoft.com/office/drawing/2014/main" id="{29D7E454-4825-4E11-9D97-AC88417DE892}"/>
              </a:ext>
            </a:extLst>
          </p:cNvPr>
          <p:cNvSpPr>
            <a:spLocks noGrp="1"/>
          </p:cNvSpPr>
          <p:nvPr>
            <p:ph type="tbl" sz="quarter" idx="10" hasCustomPrompt="1"/>
          </p:nvPr>
        </p:nvSpPr>
        <p:spPr>
          <a:xfrm>
            <a:off x="728663" y="1198563"/>
            <a:ext cx="10733087" cy="4643437"/>
          </a:xfrm>
        </p:spPr>
        <p:txBody>
          <a:bodyPr>
            <a:normAutofit/>
          </a:bodyPr>
          <a:lstStyle>
            <a:lvl1pPr>
              <a:defRPr sz="2400"/>
            </a:lvl1pPr>
          </a:lstStyle>
          <a:p>
            <a:r>
              <a:rPr lang="en-GB" dirty="0"/>
              <a:t>Click icon to edit table</a:t>
            </a:r>
          </a:p>
        </p:txBody>
      </p:sp>
      <p:sp>
        <p:nvSpPr>
          <p:cNvPr id="4" name="Title 3">
            <a:extLst>
              <a:ext uri="{FF2B5EF4-FFF2-40B4-BE49-F238E27FC236}">
                <a16:creationId xmlns:a16="http://schemas.microsoft.com/office/drawing/2014/main" id="{4B2BAD87-395B-431E-B3EE-E8110C1FEBA2}"/>
              </a:ext>
            </a:extLst>
          </p:cNvPr>
          <p:cNvSpPr>
            <a:spLocks noGrp="1"/>
          </p:cNvSpPr>
          <p:nvPr>
            <p:ph type="title" hasCustomPrompt="1"/>
          </p:nvPr>
        </p:nvSpPr>
        <p:spPr>
          <a:xfrm>
            <a:off x="0" y="213557"/>
            <a:ext cx="4427580" cy="647577"/>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txBody>
          <a:bodyPr anchor="t" anchorCtr="0">
            <a:normAutofit/>
          </a:bodyPr>
          <a:lstStyle>
            <a:lvl1pPr>
              <a:defRPr sz="3200" b="1">
                <a:solidFill>
                  <a:schemeClr val="bg1"/>
                </a:solidFill>
              </a:defRPr>
            </a:lvl1pPr>
          </a:lstStyle>
          <a:p>
            <a:r>
              <a:rPr lang="en-US" dirty="0"/>
              <a:t>Click to Edit Title</a:t>
            </a:r>
            <a:endParaRPr lang="en-GB" dirty="0"/>
          </a:p>
        </p:txBody>
      </p:sp>
    </p:spTree>
    <p:extLst>
      <p:ext uri="{BB962C8B-B14F-4D97-AF65-F5344CB8AC3E}">
        <p14:creationId xmlns:p14="http://schemas.microsoft.com/office/powerpoint/2010/main" val="1853456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_Only">
    <p:spTree>
      <p:nvGrpSpPr>
        <p:cNvPr id="1" name=""/>
        <p:cNvGrpSpPr/>
        <p:nvPr/>
      </p:nvGrpSpPr>
      <p:grpSpPr>
        <a:xfrm>
          <a:off x="0" y="0"/>
          <a:ext cx="0" cy="0"/>
          <a:chOff x="0" y="0"/>
          <a:chExt cx="0" cy="0"/>
        </a:xfrm>
      </p:grpSpPr>
      <p:sp>
        <p:nvSpPr>
          <p:cNvPr id="6" name="Table Placeholder 5">
            <a:extLst>
              <a:ext uri="{FF2B5EF4-FFF2-40B4-BE49-F238E27FC236}">
                <a16:creationId xmlns:a16="http://schemas.microsoft.com/office/drawing/2014/main" id="{29D7E454-4825-4E11-9D97-AC88417DE892}"/>
              </a:ext>
            </a:extLst>
          </p:cNvPr>
          <p:cNvSpPr>
            <a:spLocks noGrp="1"/>
          </p:cNvSpPr>
          <p:nvPr>
            <p:ph type="tbl" sz="quarter" idx="10" hasCustomPrompt="1"/>
          </p:nvPr>
        </p:nvSpPr>
        <p:spPr>
          <a:xfrm>
            <a:off x="728663" y="479394"/>
            <a:ext cx="10733087" cy="5362606"/>
          </a:xfrm>
        </p:spPr>
        <p:txBody>
          <a:bodyPr/>
          <a:lstStyle>
            <a:lvl1pPr>
              <a:defRPr sz="2400"/>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dirty="0"/>
              <a:t>Click icon to edit table</a:t>
            </a:r>
          </a:p>
          <a:p>
            <a:endParaRPr lang="en-GB" dirty="0"/>
          </a:p>
        </p:txBody>
      </p:sp>
    </p:spTree>
    <p:extLst>
      <p:ext uri="{BB962C8B-B14F-4D97-AF65-F5344CB8AC3E}">
        <p14:creationId xmlns:p14="http://schemas.microsoft.com/office/powerpoint/2010/main" val="3536987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_&amp;_Callout">
    <p:spTree>
      <p:nvGrpSpPr>
        <p:cNvPr id="1" name=""/>
        <p:cNvGrpSpPr/>
        <p:nvPr/>
      </p:nvGrpSpPr>
      <p:grpSpPr>
        <a:xfrm>
          <a:off x="0" y="0"/>
          <a:ext cx="0" cy="0"/>
          <a:chOff x="0" y="0"/>
          <a:chExt cx="0" cy="0"/>
        </a:xfrm>
      </p:grpSpPr>
      <p:sp>
        <p:nvSpPr>
          <p:cNvPr id="18" name="Text Placeholder 16">
            <a:extLst>
              <a:ext uri="{FF2B5EF4-FFF2-40B4-BE49-F238E27FC236}">
                <a16:creationId xmlns:a16="http://schemas.microsoft.com/office/drawing/2014/main" id="{7445599D-3087-4CD8-84AE-3226DD4183E9}"/>
              </a:ext>
            </a:extLst>
          </p:cNvPr>
          <p:cNvSpPr>
            <a:spLocks noGrp="1"/>
          </p:cNvSpPr>
          <p:nvPr>
            <p:ph type="body" sz="quarter" idx="11" hasCustomPrompt="1"/>
          </p:nvPr>
        </p:nvSpPr>
        <p:spPr>
          <a:xfrm>
            <a:off x="1449850" y="1757778"/>
            <a:ext cx="3681444" cy="2645545"/>
          </a:xfrm>
          <a:prstGeom prst="wedgeRoundRectCallout">
            <a:avLst>
              <a:gd name="adj1" fmla="val 51423"/>
              <a:gd name="adj2" fmla="val 97413"/>
              <a:gd name="adj3" fmla="val 16667"/>
            </a:avLst>
          </a:prstGeom>
          <a:solidFill>
            <a:schemeClr val="tx2"/>
          </a:solidFill>
        </p:spPr>
        <p:txBody>
          <a:bodyPr/>
          <a:lstStyle>
            <a:lvl1pPr marL="0" indent="0">
              <a:buNone/>
              <a:defRPr>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16">
            <a:extLst>
              <a:ext uri="{FF2B5EF4-FFF2-40B4-BE49-F238E27FC236}">
                <a16:creationId xmlns:a16="http://schemas.microsoft.com/office/drawing/2014/main" id="{A4D76083-378C-4F18-A41A-DF691C5BBE1E}"/>
              </a:ext>
            </a:extLst>
          </p:cNvPr>
          <p:cNvSpPr>
            <a:spLocks noGrp="1"/>
          </p:cNvSpPr>
          <p:nvPr>
            <p:ph type="body" sz="quarter" idx="13" hasCustomPrompt="1"/>
          </p:nvPr>
        </p:nvSpPr>
        <p:spPr>
          <a:xfrm flipH="1">
            <a:off x="6991927" y="1790106"/>
            <a:ext cx="3694546" cy="2645545"/>
          </a:xfrm>
          <a:prstGeom prst="wedgeRoundRectCallout">
            <a:avLst>
              <a:gd name="adj1" fmla="val 51423"/>
              <a:gd name="adj2" fmla="val 97413"/>
              <a:gd name="adj3" fmla="val 16667"/>
            </a:avLst>
          </a:prstGeom>
          <a:solidFill>
            <a:schemeClr val="tx2"/>
          </a:solidFill>
        </p:spPr>
        <p:txBody>
          <a:bodyPr/>
          <a:lstStyle>
            <a:lvl1pPr marL="0" indent="0">
              <a:buNone/>
              <a:defRPr>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itle 3">
            <a:extLst>
              <a:ext uri="{FF2B5EF4-FFF2-40B4-BE49-F238E27FC236}">
                <a16:creationId xmlns:a16="http://schemas.microsoft.com/office/drawing/2014/main" id="{1C96604B-D187-48EB-B216-EF8EB1032A75}"/>
              </a:ext>
            </a:extLst>
          </p:cNvPr>
          <p:cNvSpPr>
            <a:spLocks noGrp="1"/>
          </p:cNvSpPr>
          <p:nvPr>
            <p:ph type="title" hasCustomPrompt="1"/>
          </p:nvPr>
        </p:nvSpPr>
        <p:spPr>
          <a:xfrm>
            <a:off x="0" y="213557"/>
            <a:ext cx="4427580" cy="647577"/>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txBody>
          <a:bodyPr anchor="t" anchorCtr="0">
            <a:normAutofit/>
          </a:bodyPr>
          <a:lstStyle>
            <a:lvl1pPr>
              <a:defRPr sz="3200" b="1">
                <a:solidFill>
                  <a:schemeClr val="bg1"/>
                </a:solidFill>
              </a:defRPr>
            </a:lvl1pPr>
          </a:lstStyle>
          <a:p>
            <a:r>
              <a:rPr lang="en-US" dirty="0"/>
              <a:t>Click to Edit Title</a:t>
            </a:r>
            <a:endParaRPr lang="en-GB" dirty="0"/>
          </a:p>
        </p:txBody>
      </p:sp>
    </p:spTree>
    <p:extLst>
      <p:ext uri="{BB962C8B-B14F-4D97-AF65-F5344CB8AC3E}">
        <p14:creationId xmlns:p14="http://schemas.microsoft.com/office/powerpoint/2010/main" val="3712842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allout_Only">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BCBF304C-CE99-40D8-AB7A-30072AC4CF7C}"/>
              </a:ext>
            </a:extLst>
          </p:cNvPr>
          <p:cNvSpPr>
            <a:spLocks noGrp="1"/>
          </p:cNvSpPr>
          <p:nvPr>
            <p:ph type="body" sz="quarter" idx="11" hasCustomPrompt="1"/>
          </p:nvPr>
        </p:nvSpPr>
        <p:spPr>
          <a:xfrm>
            <a:off x="1449850" y="1757778"/>
            <a:ext cx="3681444" cy="2645545"/>
          </a:xfrm>
          <a:prstGeom prst="wedgeRoundRectCallout">
            <a:avLst>
              <a:gd name="adj1" fmla="val 51423"/>
              <a:gd name="adj2" fmla="val 97413"/>
              <a:gd name="adj3" fmla="val 16667"/>
            </a:avLst>
          </a:prstGeom>
          <a:solidFill>
            <a:schemeClr val="tx2"/>
          </a:solidFill>
        </p:spPr>
        <p:txBody>
          <a:bodyPr/>
          <a:lstStyle>
            <a:lvl1pPr marL="0" indent="0">
              <a:buNone/>
              <a:defRPr>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ext Placeholder 16">
            <a:extLst>
              <a:ext uri="{FF2B5EF4-FFF2-40B4-BE49-F238E27FC236}">
                <a16:creationId xmlns:a16="http://schemas.microsoft.com/office/drawing/2014/main" id="{E1024D67-5226-41E5-A06A-E4C244D07803}"/>
              </a:ext>
            </a:extLst>
          </p:cNvPr>
          <p:cNvSpPr>
            <a:spLocks noGrp="1"/>
          </p:cNvSpPr>
          <p:nvPr>
            <p:ph type="body" sz="quarter" idx="13" hasCustomPrompt="1"/>
          </p:nvPr>
        </p:nvSpPr>
        <p:spPr>
          <a:xfrm flipH="1">
            <a:off x="6991927" y="1790106"/>
            <a:ext cx="3694546" cy="2645545"/>
          </a:xfrm>
          <a:prstGeom prst="wedgeRoundRectCallout">
            <a:avLst>
              <a:gd name="adj1" fmla="val 51423"/>
              <a:gd name="adj2" fmla="val 97413"/>
              <a:gd name="adj3" fmla="val 16667"/>
            </a:avLst>
          </a:prstGeom>
          <a:solidFill>
            <a:schemeClr val="tx2"/>
          </a:solidFill>
        </p:spPr>
        <p:txBody>
          <a:bodyPr/>
          <a:lstStyle>
            <a:lvl1pPr marL="0" indent="0">
              <a:buNone/>
              <a:defRPr>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780490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amp;_Gloss_Box">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5535C424-5B8D-4C9E-A5A7-5D9ABAD23E31}"/>
              </a:ext>
            </a:extLst>
          </p:cNvPr>
          <p:cNvSpPr>
            <a:spLocks noGrp="1"/>
          </p:cNvSpPr>
          <p:nvPr>
            <p:ph type="body" sz="quarter" idx="11" hasCustomPrompt="1"/>
          </p:nvPr>
        </p:nvSpPr>
        <p:spPr>
          <a:xfrm>
            <a:off x="3544261" y="1951024"/>
            <a:ext cx="4826664" cy="2645545"/>
          </a:xfrm>
          <a:prstGeom prst="roundRect">
            <a:avLst/>
          </a:prstGeom>
          <a:solidFill>
            <a:schemeClr val="tx2"/>
          </a:solidFill>
        </p:spPr>
        <p:txBody>
          <a:bodyPr/>
          <a:lstStyle>
            <a:lvl1pPr marL="0" indent="0">
              <a:buNone/>
              <a:defRPr>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itle 3">
            <a:extLst>
              <a:ext uri="{FF2B5EF4-FFF2-40B4-BE49-F238E27FC236}">
                <a16:creationId xmlns:a16="http://schemas.microsoft.com/office/drawing/2014/main" id="{6A75DCF8-1088-417D-A2D4-5DAC15A25951}"/>
              </a:ext>
            </a:extLst>
          </p:cNvPr>
          <p:cNvSpPr>
            <a:spLocks noGrp="1"/>
          </p:cNvSpPr>
          <p:nvPr>
            <p:ph type="title" hasCustomPrompt="1"/>
          </p:nvPr>
        </p:nvSpPr>
        <p:spPr>
          <a:xfrm>
            <a:off x="0" y="213557"/>
            <a:ext cx="4427580" cy="647577"/>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txBody>
          <a:bodyPr anchor="t" anchorCtr="0">
            <a:normAutofit/>
          </a:bodyPr>
          <a:lstStyle>
            <a:lvl1pPr>
              <a:defRPr sz="3200" b="1">
                <a:solidFill>
                  <a:schemeClr val="bg1"/>
                </a:solidFill>
              </a:defRPr>
            </a:lvl1pPr>
          </a:lstStyle>
          <a:p>
            <a:r>
              <a:rPr lang="en-US" dirty="0"/>
              <a:t>Click to Edit Title</a:t>
            </a:r>
            <a:endParaRPr lang="en-GB" dirty="0"/>
          </a:p>
        </p:txBody>
      </p:sp>
    </p:spTree>
    <p:extLst>
      <p:ext uri="{BB962C8B-B14F-4D97-AF65-F5344CB8AC3E}">
        <p14:creationId xmlns:p14="http://schemas.microsoft.com/office/powerpoint/2010/main" val="4062820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22686634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lnSpc>
          <a:spcPct val="90000"/>
        </a:lnSpc>
        <a:spcBef>
          <a:spcPct val="0"/>
        </a:spcBef>
        <a:buNone/>
        <a:defRPr sz="3200" b="1" kern="1200">
          <a:solidFill>
            <a:srgbClr val="525050"/>
          </a:solidFill>
          <a:latin typeface="Century Gothic" panose="020B0502020202020204" pitchFamily="34" charset="0"/>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525050"/>
          </a:solidFill>
          <a:latin typeface="Century Gothic" panose="020B0502020202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200" kern="1200">
          <a:solidFill>
            <a:srgbClr val="525050"/>
          </a:solidFill>
          <a:latin typeface="Century Gothic" panose="020B050202020202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rgbClr val="525050"/>
          </a:solidFill>
          <a:latin typeface="Century Gothic" panose="020B050202020202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rgbClr val="525050"/>
          </a:solidFill>
          <a:latin typeface="Century Gothic" panose="020B050202020202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rgbClr val="525050"/>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descr="showing the context, grammar, phonics and vocabularly covered in year 7 Spanish terms 1.1 and 1.2. ">
            <a:extLst>
              <a:ext uri="{FF2B5EF4-FFF2-40B4-BE49-F238E27FC236}">
                <a16:creationId xmlns:a16="http://schemas.microsoft.com/office/drawing/2014/main" id="{F1845DD9-7927-41B5-B99B-A5818AE955EF}"/>
              </a:ext>
            </a:extLst>
          </p:cNvPr>
          <p:cNvGraphicFramePr>
            <a:graphicFrameLocks noGrp="1"/>
          </p:cNvGraphicFramePr>
          <p:nvPr>
            <p:extLst>
              <p:ext uri="{D42A27DB-BD31-4B8C-83A1-F6EECF244321}">
                <p14:modId xmlns:p14="http://schemas.microsoft.com/office/powerpoint/2010/main" val="4071203478"/>
              </p:ext>
            </p:extLst>
          </p:nvPr>
        </p:nvGraphicFramePr>
        <p:xfrm>
          <a:off x="194733" y="529641"/>
          <a:ext cx="11802533" cy="5748294"/>
        </p:xfrm>
        <a:graphic>
          <a:graphicData uri="http://schemas.openxmlformats.org/drawingml/2006/table">
            <a:tbl>
              <a:tblPr firstRow="1"/>
              <a:tblGrid>
                <a:gridCol w="1155096">
                  <a:extLst>
                    <a:ext uri="{9D8B030D-6E8A-4147-A177-3AD203B41FA5}">
                      <a16:colId xmlns:a16="http://schemas.microsoft.com/office/drawing/2014/main" val="20000"/>
                    </a:ext>
                  </a:extLst>
                </a:gridCol>
                <a:gridCol w="2673531">
                  <a:extLst>
                    <a:ext uri="{9D8B030D-6E8A-4147-A177-3AD203B41FA5}">
                      <a16:colId xmlns:a16="http://schemas.microsoft.com/office/drawing/2014/main" val="20001"/>
                    </a:ext>
                  </a:extLst>
                </a:gridCol>
                <a:gridCol w="2795451">
                  <a:extLst>
                    <a:ext uri="{9D8B030D-6E8A-4147-A177-3AD203B41FA5}">
                      <a16:colId xmlns:a16="http://schemas.microsoft.com/office/drawing/2014/main" val="20002"/>
                    </a:ext>
                  </a:extLst>
                </a:gridCol>
                <a:gridCol w="1767840">
                  <a:extLst>
                    <a:ext uri="{9D8B030D-6E8A-4147-A177-3AD203B41FA5}">
                      <a16:colId xmlns:a16="http://schemas.microsoft.com/office/drawing/2014/main" val="20003"/>
                    </a:ext>
                  </a:extLst>
                </a:gridCol>
                <a:gridCol w="2029098">
                  <a:extLst>
                    <a:ext uri="{9D8B030D-6E8A-4147-A177-3AD203B41FA5}">
                      <a16:colId xmlns:a16="http://schemas.microsoft.com/office/drawing/2014/main" val="20004"/>
                    </a:ext>
                  </a:extLst>
                </a:gridCol>
                <a:gridCol w="1381517">
                  <a:extLst>
                    <a:ext uri="{9D8B030D-6E8A-4147-A177-3AD203B41FA5}">
                      <a16:colId xmlns:a16="http://schemas.microsoft.com/office/drawing/2014/main" val="2108670073"/>
                    </a:ext>
                  </a:extLst>
                </a:gridCol>
              </a:tblGrid>
              <a:tr h="60101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UNIT</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CONTEXT, COMMUNICATION, </a:t>
                      </a:r>
                      <a:r>
                        <a:rPr lang="en-GB" sz="1050" b="1" dirty="0">
                          <a:solidFill>
                            <a:srgbClr val="FF0000"/>
                          </a:solidFill>
                          <a:effectLst/>
                          <a:latin typeface="Century Gothic" panose="020B0502020202020204" pitchFamily="34" charset="0"/>
                        </a:rPr>
                        <a:t>CULTURE</a:t>
                      </a:r>
                      <a:endParaRPr lang="en-GB" sz="1050" b="1" dirty="0">
                        <a:solidFill>
                          <a:srgbClr val="FF000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KEY IDEAS &amp; GRAMMAR</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PHONICS </a:t>
                      </a:r>
                      <a:br>
                        <a:rPr lang="en-GB" sz="1050" b="1" dirty="0">
                          <a:solidFill>
                            <a:srgbClr val="002060"/>
                          </a:solidFill>
                          <a:effectLst/>
                          <a:latin typeface="Century Gothic" panose="020B0502020202020204" pitchFamily="34" charset="0"/>
                        </a:rPr>
                      </a:br>
                      <a:r>
                        <a:rPr lang="en-GB" sz="1050" b="1" dirty="0">
                          <a:solidFill>
                            <a:srgbClr val="002060"/>
                          </a:solidFill>
                          <a:effectLst/>
                          <a:latin typeface="Century Gothic" panose="020B0502020202020204" pitchFamily="34" charset="0"/>
                        </a:rPr>
                        <a:t>SSC - Sound-symbol correspondence</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VOCABULARY</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pPr algn="ctr">
                        <a:lnSpc>
                          <a:spcPct val="115000"/>
                        </a:lnSpc>
                        <a:spcAft>
                          <a:spcPts val="0"/>
                        </a:spcAft>
                      </a:pPr>
                      <a:r>
                        <a:rPr lang="en-GB" sz="1050" b="1" dirty="0">
                          <a:solidFill>
                            <a:srgbClr val="002060"/>
                          </a:solidFill>
                          <a:effectLst/>
                          <a:latin typeface="Century Gothic" panose="020B0502020202020204" pitchFamily="34" charset="0"/>
                          <a:ea typeface="Calibri" panose="020F0502020204030204" pitchFamily="34" charset="0"/>
                        </a:rPr>
                        <a:t>National Curriculum</a:t>
                      </a:r>
                      <a:br>
                        <a:rPr lang="en-GB" sz="1050" b="1" dirty="0">
                          <a:solidFill>
                            <a:srgbClr val="002060"/>
                          </a:solidFill>
                          <a:effectLst/>
                          <a:latin typeface="Century Gothic" panose="020B0502020202020204" pitchFamily="34" charset="0"/>
                          <a:ea typeface="Calibri" panose="020F0502020204030204" pitchFamily="34" charset="0"/>
                        </a:rPr>
                      </a:br>
                      <a:r>
                        <a:rPr lang="en-GB" sz="1050" b="1" dirty="0">
                          <a:solidFill>
                            <a:srgbClr val="002060"/>
                          </a:solidFill>
                          <a:effectLst/>
                          <a:latin typeface="Century Gothic" panose="020B0502020202020204" pitchFamily="34" charset="0"/>
                          <a:ea typeface="Calibri" panose="020F0502020204030204" pitchFamily="34" charset="0"/>
                        </a:rPr>
                        <a:t>(See NC descriptors)</a:t>
                      </a: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10000"/>
                  </a:ext>
                </a:extLst>
              </a:tr>
              <a:tr h="109659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lnSpc>
                          <a:spcPct val="115000"/>
                        </a:lnSpc>
                        <a:spcAft>
                          <a:spcPts val="0"/>
                        </a:spcAft>
                      </a:pPr>
                      <a:r>
                        <a:rPr lang="en-GB" sz="1050" b="1" dirty="0">
                          <a:solidFill>
                            <a:srgbClr val="1F4E79"/>
                          </a:solidFill>
                          <a:effectLst/>
                          <a:latin typeface="Century Gothic" panose="020B0502020202020204" pitchFamily="34" charset="0"/>
                        </a:rPr>
                        <a:t>UNIT 1</a:t>
                      </a:r>
                      <a:br>
                        <a:rPr lang="en-GB" sz="1050" b="1" dirty="0">
                          <a:solidFill>
                            <a:srgbClr val="1F4E79"/>
                          </a:solidFill>
                          <a:effectLst/>
                          <a:latin typeface="Century Gothic" panose="020B0502020202020204" pitchFamily="34" charset="0"/>
                        </a:rPr>
                      </a:br>
                      <a:r>
                        <a:rPr lang="en-GB" sz="1050" b="1" dirty="0">
                          <a:solidFill>
                            <a:srgbClr val="1F4E79"/>
                          </a:solidFill>
                          <a:effectLst/>
                          <a:latin typeface="Century Gothic" panose="020B0502020202020204" pitchFamily="34" charset="0"/>
                        </a:rPr>
                        <a:t>Music culture</a:t>
                      </a:r>
                      <a:br>
                        <a:rPr lang="en-GB" sz="1050" b="1" dirty="0">
                          <a:solidFill>
                            <a:srgbClr val="1F4E79"/>
                          </a:solidFill>
                          <a:effectLst/>
                          <a:latin typeface="Century Gothic" panose="020B0502020202020204" pitchFamily="34" charset="0"/>
                        </a:rPr>
                      </a:br>
                      <a:r>
                        <a:rPr lang="en-GB" sz="1050" b="1" dirty="0">
                          <a:solidFill>
                            <a:srgbClr val="1F4E79"/>
                          </a:solidFill>
                          <a:effectLst/>
                          <a:latin typeface="Century Gothic" panose="020B0502020202020204" pitchFamily="34" charset="0"/>
                        </a:rPr>
                        <a:t>Cultural events</a:t>
                      </a:r>
                      <a:br>
                        <a:rPr lang="en-GB" sz="1050" b="1" dirty="0">
                          <a:solidFill>
                            <a:srgbClr val="1F4E79"/>
                          </a:solidFill>
                          <a:effectLst/>
                          <a:latin typeface="Century Gothic" panose="020B0502020202020204" pitchFamily="34" charset="0"/>
                        </a:rPr>
                      </a:br>
                      <a:r>
                        <a:rPr lang="en-GB" sz="1050" b="1" dirty="0">
                          <a:solidFill>
                            <a:srgbClr val="1F4E79"/>
                          </a:solidFill>
                          <a:effectLst/>
                          <a:latin typeface="Century Gothic" panose="020B0502020202020204" pitchFamily="34" charset="0"/>
                        </a:rPr>
                        <a:t> </a:t>
                      </a:r>
                      <a:r>
                        <a:rPr lang="en-GB" sz="1050" dirty="0">
                          <a:solidFill>
                            <a:srgbClr val="1F4E79"/>
                          </a:solidFill>
                          <a:effectLst/>
                          <a:latin typeface="Century Gothic" panose="020B0502020202020204" pitchFamily="34" charset="0"/>
                          <a:ea typeface="Calibri" panose="020F0502020204030204" pitchFamily="34" charset="0"/>
                        </a:rPr>
                        <a:t>(Lessons </a:t>
                      </a:r>
                      <a:br>
                        <a:rPr lang="en-GB" sz="1050" dirty="0">
                          <a:solidFill>
                            <a:srgbClr val="1F4E79"/>
                          </a:solidFill>
                          <a:effectLst/>
                          <a:latin typeface="Century Gothic" panose="020B0502020202020204" pitchFamily="34" charset="0"/>
                          <a:ea typeface="Calibri" panose="020F0502020204030204" pitchFamily="34" charset="0"/>
                        </a:rPr>
                      </a:br>
                      <a:r>
                        <a:rPr lang="en-GB" sz="1050" dirty="0">
                          <a:solidFill>
                            <a:srgbClr val="1F4E79"/>
                          </a:solidFill>
                          <a:effectLst/>
                          <a:latin typeface="Century Gothic" panose="020B0502020202020204" pitchFamily="34" charset="0"/>
                          <a:ea typeface="Calibri" panose="020F0502020204030204" pitchFamily="34" charset="0"/>
                        </a:rPr>
                        <a:t>1-4)</a:t>
                      </a:r>
                      <a:br>
                        <a:rPr lang="en-GB" sz="1050" dirty="0">
                          <a:solidFill>
                            <a:srgbClr val="1F4E79"/>
                          </a:solidFill>
                          <a:effectLst/>
                          <a:latin typeface="Century Gothic" panose="020B0502020202020204" pitchFamily="34" charset="0"/>
                          <a:ea typeface="Calibri" panose="020F0502020204030204" pitchFamily="34" charset="0"/>
                        </a:rPr>
                      </a:br>
                      <a:endParaRPr lang="en-GB" sz="1050" b="1" dirty="0">
                        <a:solidFill>
                          <a:srgbClr val="1F4E79"/>
                        </a:solidFill>
                        <a:effectLst/>
                        <a:latin typeface="Century Gothic" panose="020B050202020202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55588" lvl="0" indent="-168275">
                        <a:lnSpc>
                          <a:spcPct val="115000"/>
                        </a:lnSpc>
                        <a:spcAft>
                          <a:spcPts val="0"/>
                        </a:spcAft>
                        <a:buFont typeface="Arial" panose="020B0604020202020204" pitchFamily="34" charset="0"/>
                        <a:buChar char="•"/>
                      </a:pPr>
                      <a:r>
                        <a:rPr lang="en-US" sz="1050" b="1" u="none" strike="noStrike" dirty="0">
                          <a:solidFill>
                            <a:srgbClr val="1F4E79"/>
                          </a:solidFill>
                          <a:effectLst/>
                          <a:latin typeface="Century Gothic" panose="020B0502020202020204" pitchFamily="34" charset="0"/>
                        </a:rPr>
                        <a:t>Talking about identity</a:t>
                      </a:r>
                    </a:p>
                    <a:p>
                      <a:pPr marL="255588" lvl="0" indent="-168275">
                        <a:lnSpc>
                          <a:spcPct val="115000"/>
                        </a:lnSpc>
                        <a:spcAft>
                          <a:spcPts val="0"/>
                        </a:spcAft>
                        <a:buFont typeface="Arial" panose="020B0604020202020204" pitchFamily="34" charset="0"/>
                        <a:buChar char="•"/>
                      </a:pPr>
                      <a:r>
                        <a:rPr lang="en-US" sz="1050" b="1" u="none" strike="noStrike" dirty="0">
                          <a:solidFill>
                            <a:srgbClr val="1F4E79"/>
                          </a:solidFill>
                          <a:effectLst/>
                          <a:latin typeface="Century Gothic" panose="020B0502020202020204" pitchFamily="34" charset="0"/>
                        </a:rPr>
                        <a:t>Describing self and others</a:t>
                      </a:r>
                    </a:p>
                    <a:p>
                      <a:pPr marL="255588" lvl="0" indent="-168275">
                        <a:lnSpc>
                          <a:spcPct val="115000"/>
                        </a:lnSpc>
                        <a:spcAft>
                          <a:spcPts val="0"/>
                        </a:spcAft>
                        <a:buFont typeface="Arial" panose="020B0604020202020204" pitchFamily="34" charset="0"/>
                        <a:buChar char="•"/>
                      </a:pPr>
                      <a:r>
                        <a:rPr lang="en-US" sz="1050" b="1" u="none" strike="noStrike" dirty="0">
                          <a:solidFill>
                            <a:srgbClr val="1F4E79"/>
                          </a:solidFill>
                          <a:effectLst/>
                          <a:latin typeface="Century Gothic" panose="020B0502020202020204" pitchFamily="34" charset="0"/>
                        </a:rPr>
                        <a:t>Using gender-neutral pronouns</a:t>
                      </a:r>
                    </a:p>
                    <a:p>
                      <a:pPr marL="255588" lvl="0" indent="-168275">
                        <a:lnSpc>
                          <a:spcPct val="115000"/>
                        </a:lnSpc>
                        <a:spcAft>
                          <a:spcPts val="0"/>
                        </a:spcAft>
                        <a:buFont typeface="Arial" panose="020B0604020202020204" pitchFamily="34" charset="0"/>
                        <a:buChar char="•"/>
                      </a:pPr>
                      <a:r>
                        <a:rPr lang="en-US" sz="1050" b="1" u="none" strike="noStrike" dirty="0">
                          <a:solidFill>
                            <a:srgbClr val="FF0000"/>
                          </a:solidFill>
                          <a:effectLst/>
                          <a:latin typeface="Century Gothic" panose="020B0502020202020204" pitchFamily="34" charset="0"/>
                        </a:rPr>
                        <a:t>French-speaking singers &amp; bands</a:t>
                      </a:r>
                    </a:p>
                    <a:p>
                      <a:pPr marL="255588" lvl="0" indent="-168275">
                        <a:lnSpc>
                          <a:spcPct val="115000"/>
                        </a:lnSpc>
                        <a:spcAft>
                          <a:spcPts val="0"/>
                        </a:spcAft>
                        <a:buFont typeface="Arial" panose="020B0604020202020204" pitchFamily="34" charset="0"/>
                        <a:buChar char="•"/>
                      </a:pPr>
                      <a:r>
                        <a:rPr lang="en-US" sz="1050" b="1" i="0" u="none" strike="noStrike" dirty="0">
                          <a:solidFill>
                            <a:srgbClr val="FF0000"/>
                          </a:solidFill>
                          <a:effectLst/>
                          <a:latin typeface="Century Gothic" panose="020B0502020202020204" pitchFamily="34" charset="0"/>
                        </a:rPr>
                        <a:t>Le festival de Dieppe</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pPr marL="87312"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050" b="1" u="none" strike="noStrike" dirty="0">
                          <a:solidFill>
                            <a:srgbClr val="1F4E79"/>
                          </a:solidFill>
                          <a:effectLst/>
                          <a:latin typeface="Century Gothic" panose="020B0502020202020204" pitchFamily="34" charset="0"/>
                        </a:rPr>
                        <a:t>Talking about present events</a:t>
                      </a:r>
                    </a:p>
                    <a:p>
                      <a:pPr marL="171450" marR="0" lvl="0" indent="-84138"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GB" sz="1050" u="none" strike="noStrike" dirty="0">
                          <a:solidFill>
                            <a:srgbClr val="1F4E79"/>
                          </a:solidFill>
                          <a:effectLst/>
                          <a:latin typeface="Century Gothic" panose="020B0502020202020204" pitchFamily="34" charset="0"/>
                        </a:rPr>
                        <a:t>Essential verb </a:t>
                      </a:r>
                      <a:r>
                        <a:rPr lang="en-GB" sz="1050" b="1" u="none" strike="noStrike" dirty="0">
                          <a:solidFill>
                            <a:srgbClr val="1F4E79"/>
                          </a:solidFill>
                          <a:effectLst/>
                          <a:latin typeface="Century Gothic" panose="020B0502020202020204" pitchFamily="34" charset="0"/>
                        </a:rPr>
                        <a:t>ÊTRE </a:t>
                      </a:r>
                      <a:r>
                        <a:rPr lang="en-GB" sz="1050" b="0" u="none" strike="noStrike" dirty="0">
                          <a:solidFill>
                            <a:srgbClr val="1F4E79"/>
                          </a:solidFill>
                          <a:effectLst/>
                          <a:latin typeface="Century Gothic" panose="020B0502020202020204" pitchFamily="34" charset="0"/>
                        </a:rPr>
                        <a:t>(t</a:t>
                      </a:r>
                      <a:r>
                        <a:rPr lang="en-GB" sz="1050" u="none" strike="noStrike" dirty="0">
                          <a:solidFill>
                            <a:srgbClr val="1F4E79"/>
                          </a:solidFill>
                          <a:effectLst/>
                          <a:latin typeface="Century Gothic" panose="020B0502020202020204" pitchFamily="34" charset="0"/>
                        </a:rPr>
                        <a:t>o be, being) </a:t>
                      </a:r>
                      <a:endParaRPr lang="en-GB" sz="1050" b="1" u="none" strike="noStrike" dirty="0">
                        <a:solidFill>
                          <a:srgbClr val="1F4E79"/>
                        </a:solidFill>
                        <a:effectLst/>
                        <a:latin typeface="Century Gothic" panose="020B0502020202020204" pitchFamily="34" charset="0"/>
                      </a:endParaRPr>
                    </a:p>
                    <a:p>
                      <a:pPr marL="258762" indent="-171450">
                        <a:lnSpc>
                          <a:spcPct val="115000"/>
                        </a:lnSpc>
                        <a:spcAft>
                          <a:spcPts val="0"/>
                        </a:spcAft>
                        <a:buFont typeface="Arial" panose="020B0604020202020204" pitchFamily="34" charset="0"/>
                        <a:buChar char="•"/>
                      </a:pPr>
                      <a:r>
                        <a:rPr lang="en-GB" sz="1050" u="none" strike="noStrike" dirty="0">
                          <a:solidFill>
                            <a:srgbClr val="1F4E79"/>
                          </a:solidFill>
                          <a:effectLst/>
                          <a:latin typeface="Century Gothic" panose="020B0502020202020204" pitchFamily="34" charset="0"/>
                        </a:rPr>
                        <a:t>Adjective agreement as complement to verb – several patterns</a:t>
                      </a:r>
                    </a:p>
                    <a:p>
                      <a:pPr marL="87313" indent="95250">
                        <a:lnSpc>
                          <a:spcPct val="115000"/>
                        </a:lnSpc>
                        <a:spcAft>
                          <a:spcPts val="0"/>
                        </a:spcAft>
                        <a:buFont typeface="Arial" panose="020B0604020202020204" pitchFamily="34" charset="0"/>
                        <a:buChar char="•"/>
                      </a:pPr>
                      <a:r>
                        <a:rPr lang="en-GB" sz="1000" u="none" strike="noStrike" dirty="0">
                          <a:solidFill>
                            <a:srgbClr val="1F4E79"/>
                          </a:solidFill>
                          <a:effectLst/>
                          <a:latin typeface="Century Gothic" panose="020B0502020202020204" pitchFamily="34" charset="0"/>
                        </a:rPr>
                        <a:t>Negation (ne/n’…pas)</a:t>
                      </a:r>
                    </a:p>
                    <a:p>
                      <a:pPr marL="87313" indent="95250">
                        <a:lnSpc>
                          <a:spcPct val="115000"/>
                        </a:lnSpc>
                        <a:spcAft>
                          <a:spcPts val="0"/>
                        </a:spcAft>
                        <a:buFont typeface="Arial" panose="020B0604020202020204" pitchFamily="34" charset="0"/>
                        <a:buChar char="•"/>
                      </a:pPr>
                      <a:r>
                        <a:rPr lang="en-GB" sz="1000" b="1" u="none" strike="noStrike" dirty="0">
                          <a:solidFill>
                            <a:srgbClr val="1F4E79"/>
                          </a:solidFill>
                          <a:effectLst/>
                          <a:latin typeface="Century Gothic" panose="020B0502020202020204" pitchFamily="34" charset="0"/>
                        </a:rPr>
                        <a:t>Gender-neutral pronouns</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pPr marL="258762" indent="-171450">
                        <a:lnSpc>
                          <a:spcPct val="100000"/>
                        </a:lnSpc>
                        <a:spcAft>
                          <a:spcPts val="0"/>
                        </a:spcAft>
                        <a:buFont typeface="Arial" panose="020B0604020202020204" pitchFamily="34" charset="0"/>
                        <a:buChar char="•"/>
                      </a:pPr>
                      <a:r>
                        <a:rPr lang="en-GB" sz="1000" dirty="0">
                          <a:solidFill>
                            <a:srgbClr val="1F4E79"/>
                          </a:solidFill>
                          <a:effectLst/>
                          <a:latin typeface="Century Gothic" panose="020B0502020202020204" pitchFamily="34" charset="0"/>
                        </a:rPr>
                        <a:t>Silent final consonant (SFC)</a:t>
                      </a:r>
                    </a:p>
                    <a:p>
                      <a:pPr marL="258762" indent="-171450">
                        <a:lnSpc>
                          <a:spcPct val="100000"/>
                        </a:lnSpc>
                        <a:spcAft>
                          <a:spcPts val="0"/>
                        </a:spcAft>
                        <a:buFont typeface="Arial" panose="020B0604020202020204" pitchFamily="34" charset="0"/>
                        <a:buChar char="•"/>
                      </a:pPr>
                      <a:r>
                        <a:rPr lang="en-GB" sz="1000" dirty="0" err="1">
                          <a:solidFill>
                            <a:srgbClr val="1F4E79"/>
                          </a:solidFill>
                          <a:effectLst/>
                          <a:latin typeface="Century Gothic" panose="020B0502020202020204" pitchFamily="34" charset="0"/>
                        </a:rPr>
                        <a:t>SFe</a:t>
                      </a:r>
                      <a:endParaRPr lang="en-GB" sz="1000" dirty="0">
                        <a:solidFill>
                          <a:srgbClr val="1F4E79"/>
                        </a:solidFill>
                        <a:effectLst/>
                        <a:latin typeface="Century Gothic" panose="020B0502020202020204" pitchFamily="34" charset="0"/>
                      </a:endParaRPr>
                    </a:p>
                    <a:p>
                      <a:pPr marL="258762" indent="-171450">
                        <a:lnSpc>
                          <a:spcPct val="100000"/>
                        </a:lnSpc>
                        <a:spcAft>
                          <a:spcPts val="0"/>
                        </a:spcAft>
                        <a:buFont typeface="Arial" panose="020B0604020202020204" pitchFamily="34" charset="0"/>
                        <a:buChar char="•"/>
                      </a:pPr>
                      <a:r>
                        <a:rPr lang="en-GB" sz="1000" dirty="0">
                          <a:solidFill>
                            <a:srgbClr val="1F4E79"/>
                          </a:solidFill>
                          <a:effectLst/>
                          <a:latin typeface="Century Gothic" panose="020B0502020202020204" pitchFamily="34" charset="0"/>
                        </a:rPr>
                        <a:t>SSC [-er, -</a:t>
                      </a:r>
                      <a:r>
                        <a:rPr lang="en-GB" sz="1000" dirty="0" err="1">
                          <a:solidFill>
                            <a:srgbClr val="1F4E79"/>
                          </a:solidFill>
                          <a:effectLst/>
                          <a:latin typeface="Century Gothic" panose="020B0502020202020204" pitchFamily="34" charset="0"/>
                        </a:rPr>
                        <a:t>ez</a:t>
                      </a:r>
                      <a:r>
                        <a:rPr lang="en-GB" sz="1000" dirty="0">
                          <a:solidFill>
                            <a:srgbClr val="1F4E79"/>
                          </a:solidFill>
                          <a:effectLst/>
                          <a:latin typeface="Century Gothic" panose="020B0502020202020204" pitchFamily="34" charset="0"/>
                        </a:rPr>
                        <a:t>]</a:t>
                      </a:r>
                    </a:p>
                    <a:p>
                      <a:pPr marL="87312" indent="0">
                        <a:lnSpc>
                          <a:spcPct val="100000"/>
                        </a:lnSpc>
                        <a:spcAft>
                          <a:spcPts val="0"/>
                        </a:spcAft>
                        <a:buFont typeface="Arial" panose="020B0604020202020204" pitchFamily="34" charset="0"/>
                        <a:buNone/>
                      </a:pPr>
                      <a:endParaRPr lang="en-GB" sz="1000" dirty="0">
                        <a:solidFill>
                          <a:srgbClr val="1F4E79"/>
                        </a:solidFill>
                        <a:effectLst/>
                        <a:latin typeface="Century Gothic" panose="020B0502020202020204" pitchFamily="34" charset="0"/>
                      </a:endParaRPr>
                    </a:p>
                    <a:p>
                      <a:pPr marL="258762" indent="-171450">
                        <a:lnSpc>
                          <a:spcPct val="100000"/>
                        </a:lnSpc>
                        <a:spcAft>
                          <a:spcPts val="0"/>
                        </a:spcAft>
                        <a:buFont typeface="Arial" panose="020B0604020202020204" pitchFamily="34" charset="0"/>
                        <a:buChar char="•"/>
                      </a:pPr>
                      <a:endParaRPr lang="en-GB" sz="1000" dirty="0">
                        <a:solidFill>
                          <a:srgbClr val="1F4E79"/>
                        </a:solidFill>
                        <a:effectLst/>
                        <a:latin typeface="Century Gothic" panose="020B050202020202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71450" lvl="0" indent="-84138">
                        <a:lnSpc>
                          <a:spcPct val="115000"/>
                        </a:lnSpc>
                        <a:spcAft>
                          <a:spcPts val="0"/>
                        </a:spcAft>
                        <a:buFont typeface="Arial" panose="020B0604020202020204" pitchFamily="34" charset="0"/>
                        <a:buChar char="•"/>
                      </a:pPr>
                      <a:r>
                        <a:rPr lang="en-GB" sz="1050" u="none" strike="noStrike" dirty="0">
                          <a:solidFill>
                            <a:srgbClr val="1F4E79"/>
                          </a:solidFill>
                          <a:effectLst/>
                          <a:latin typeface="Century Gothic" panose="020B0502020202020204" pitchFamily="34" charset="0"/>
                        </a:rPr>
                        <a:t>High-frequency vocabulary relevant to given context. </a:t>
                      </a:r>
                    </a:p>
                    <a:p>
                      <a:pPr marL="87312" indent="0">
                        <a:lnSpc>
                          <a:spcPct val="115000"/>
                        </a:lnSpc>
                        <a:spcAft>
                          <a:spcPts val="0"/>
                        </a:spcAft>
                        <a:buFont typeface="Arial" panose="020B0604020202020204" pitchFamily="34" charset="0"/>
                        <a:buNone/>
                      </a:pPr>
                      <a:endParaRPr lang="en-GB" sz="1050" dirty="0">
                        <a:solidFill>
                          <a:srgbClr val="1F4E79"/>
                        </a:solidFill>
                        <a:effectLst/>
                        <a:latin typeface="Century Gothic" panose="020B0502020202020204" pitchFamily="34" charset="0"/>
                      </a:endParaRPr>
                    </a:p>
                    <a:p>
                      <a:pPr marL="171450" lvl="0" indent="-84138">
                        <a:lnSpc>
                          <a:spcPct val="115000"/>
                        </a:lnSpc>
                        <a:spcAft>
                          <a:spcPts val="0"/>
                        </a:spcAft>
                        <a:buFont typeface="Arial" panose="020B0604020202020204" pitchFamily="34" charset="0"/>
                        <a:buChar char="•"/>
                      </a:pPr>
                      <a:r>
                        <a:rPr lang="en-GB" sz="1050" u="none" strike="noStrike" dirty="0">
                          <a:solidFill>
                            <a:srgbClr val="1F4E79"/>
                          </a:solidFill>
                          <a:effectLst/>
                          <a:latin typeface="Century Gothic" panose="020B0502020202020204" pitchFamily="34" charset="0"/>
                        </a:rPr>
                        <a:t>Mixed word class vocabulary sets</a:t>
                      </a:r>
                    </a:p>
                    <a:p>
                      <a:pPr marL="171450" lvl="0" indent="-84138">
                        <a:lnSpc>
                          <a:spcPct val="115000"/>
                        </a:lnSpc>
                        <a:spcAft>
                          <a:spcPts val="0"/>
                        </a:spcAft>
                        <a:buFont typeface="Arial" panose="020B0604020202020204" pitchFamily="34" charset="0"/>
                        <a:buChar char="•"/>
                      </a:pPr>
                      <a:endParaRPr lang="en-GB" sz="1050" u="none" strike="noStrike" dirty="0">
                        <a:solidFill>
                          <a:srgbClr val="1F4E79"/>
                        </a:solidFill>
                        <a:effectLst/>
                        <a:latin typeface="Century Gothic" panose="020B0502020202020204" pitchFamily="34" charset="0"/>
                      </a:endParaRPr>
                    </a:p>
                    <a:p>
                      <a:pPr marL="171450" lvl="0" indent="-84138">
                        <a:lnSpc>
                          <a:spcPct val="115000"/>
                        </a:lnSpc>
                        <a:spcAft>
                          <a:spcPts val="0"/>
                        </a:spcAft>
                        <a:buFont typeface="Arial" panose="020B0604020202020204" pitchFamily="34" charset="0"/>
                        <a:buChar char="•"/>
                      </a:pPr>
                      <a:r>
                        <a:rPr lang="en-GB" sz="1050" u="none" strike="noStrike" dirty="0">
                          <a:solidFill>
                            <a:srgbClr val="1F4E79"/>
                          </a:solidFill>
                          <a:effectLst/>
                          <a:latin typeface="Century Gothic" panose="020B0502020202020204" pitchFamily="34" charset="0"/>
                        </a:rPr>
                        <a:t>Revisiting larger vocabulary sets from Y7 and Y8</a:t>
                      </a:r>
                    </a:p>
                    <a:p>
                      <a:pPr marL="171450" lvl="0" indent="-84138">
                        <a:lnSpc>
                          <a:spcPct val="115000"/>
                        </a:lnSpc>
                        <a:spcAft>
                          <a:spcPts val="0"/>
                        </a:spcAft>
                        <a:buFont typeface="Arial" panose="020B0604020202020204" pitchFamily="34" charset="0"/>
                        <a:buChar char="•"/>
                      </a:pPr>
                      <a:endParaRPr lang="en-GB" sz="1050" u="none" strike="noStrike" dirty="0">
                        <a:solidFill>
                          <a:srgbClr val="1F4E79"/>
                        </a:solidFill>
                        <a:effectLst/>
                        <a:latin typeface="Century Gothic" panose="020B0502020202020204" pitchFamily="34" charset="0"/>
                      </a:endParaRPr>
                    </a:p>
                    <a:p>
                      <a:pPr marL="171450" lvl="0" indent="-84138">
                        <a:lnSpc>
                          <a:spcPct val="115000"/>
                        </a:lnSpc>
                        <a:spcAft>
                          <a:spcPts val="0"/>
                        </a:spcAft>
                        <a:buFont typeface="Arial" panose="020B0604020202020204" pitchFamily="34" charset="0"/>
                        <a:buChar char="•"/>
                      </a:pPr>
                      <a:r>
                        <a:rPr lang="en-GB" sz="1050" u="none" strike="noStrike" dirty="0">
                          <a:solidFill>
                            <a:srgbClr val="1F4E79"/>
                          </a:solidFill>
                          <a:effectLst/>
                          <a:latin typeface="Century Gothic" panose="020B0502020202020204" pitchFamily="34" charset="0"/>
                        </a:rPr>
                        <a:t>Deepening vocabulary knowledge by using it in new contexts, combined with different words, substituting synonyms</a:t>
                      </a:r>
                    </a:p>
                    <a:p>
                      <a:pPr marL="171450" lvl="0" indent="-84138">
                        <a:lnSpc>
                          <a:spcPct val="115000"/>
                        </a:lnSpc>
                        <a:spcAft>
                          <a:spcPts val="0"/>
                        </a:spcAft>
                        <a:buFont typeface="Arial" panose="020B0604020202020204" pitchFamily="34" charset="0"/>
                        <a:buChar char="•"/>
                      </a:pPr>
                      <a:endParaRPr lang="en-GB" sz="1050" u="none" strike="noStrike" dirty="0">
                        <a:solidFill>
                          <a:srgbClr val="1F4E79"/>
                        </a:solidFill>
                        <a:effectLst/>
                        <a:latin typeface="Century Gothic" panose="020B0502020202020204" pitchFamily="34" charset="0"/>
                      </a:endParaRPr>
                    </a:p>
                    <a:p>
                      <a:pPr marL="171450" lvl="0" indent="-84138">
                        <a:lnSpc>
                          <a:spcPct val="115000"/>
                        </a:lnSpc>
                        <a:spcAft>
                          <a:spcPts val="0"/>
                        </a:spcAft>
                        <a:buFont typeface="Arial" panose="020B0604020202020204" pitchFamily="34" charset="0"/>
                        <a:buChar char="•"/>
                      </a:pPr>
                      <a:r>
                        <a:rPr lang="en-GB" sz="1050" u="none" strike="noStrike" dirty="0">
                          <a:solidFill>
                            <a:srgbClr val="1F4E79"/>
                          </a:solidFill>
                          <a:effectLst/>
                          <a:latin typeface="Century Gothic" panose="020B0502020202020204" pitchFamily="34" charset="0"/>
                        </a:rPr>
                        <a:t>Word patterns:</a:t>
                      </a:r>
                    </a:p>
                    <a:p>
                      <a:pPr marL="628650" lvl="1" indent="-84138">
                        <a:lnSpc>
                          <a:spcPct val="115000"/>
                        </a:lnSpc>
                        <a:spcAft>
                          <a:spcPts val="0"/>
                        </a:spcAft>
                        <a:buFont typeface="Arial" panose="020B0604020202020204" pitchFamily="34" charset="0"/>
                        <a:buChar char="•"/>
                      </a:pPr>
                      <a:r>
                        <a:rPr lang="en-GB" sz="1050" u="none" strike="noStrike" dirty="0">
                          <a:solidFill>
                            <a:srgbClr val="1F4E79"/>
                          </a:solidFill>
                          <a:effectLst/>
                          <a:latin typeface="Century Gothic" panose="020B0502020202020204" pitchFamily="34" charset="0"/>
                        </a:rPr>
                        <a:t>add –e (modern </a:t>
                      </a:r>
                      <a:r>
                        <a:rPr lang="en-GB" sz="1050" u="none" strike="noStrike" dirty="0">
                          <a:solidFill>
                            <a:srgbClr val="1F4E79"/>
                          </a:solidFill>
                          <a:effectLst/>
                          <a:latin typeface="Century Gothic" panose="020B0502020202020204" pitchFamily="34" charset="0"/>
                          <a:sym typeface="Wingdings" panose="05000000000000000000" pitchFamily="2" charset="2"/>
                        </a:rPr>
                        <a:t> </a:t>
                      </a:r>
                      <a:r>
                        <a:rPr lang="en-GB" sz="1050" u="none" strike="noStrike" dirty="0" err="1">
                          <a:solidFill>
                            <a:srgbClr val="1F4E79"/>
                          </a:solidFill>
                          <a:effectLst/>
                          <a:latin typeface="Century Gothic" panose="020B0502020202020204" pitchFamily="34" charset="0"/>
                          <a:sym typeface="Wingdings" panose="05000000000000000000" pitchFamily="2" charset="2"/>
                        </a:rPr>
                        <a:t>moderne</a:t>
                      </a:r>
                      <a:r>
                        <a:rPr lang="en-GB" sz="1050" u="none" strike="noStrike" dirty="0">
                          <a:solidFill>
                            <a:srgbClr val="1F4E79"/>
                          </a:solidFill>
                          <a:effectLst/>
                          <a:latin typeface="Century Gothic" panose="020B0502020202020204" pitchFamily="34" charset="0"/>
                          <a:sym typeface="Wingdings" panose="05000000000000000000" pitchFamily="2" charset="2"/>
                        </a:rPr>
                        <a:t>)</a:t>
                      </a:r>
                    </a:p>
                    <a:p>
                      <a:pPr marL="628650" lvl="1" indent="-84138">
                        <a:lnSpc>
                          <a:spcPct val="115000"/>
                        </a:lnSpc>
                        <a:spcAft>
                          <a:spcPts val="0"/>
                        </a:spcAft>
                        <a:buFont typeface="Arial" panose="020B0604020202020204" pitchFamily="34" charset="0"/>
                        <a:buChar char="•"/>
                      </a:pPr>
                      <a:r>
                        <a:rPr lang="en-GB" sz="1050" u="none" strike="noStrike" dirty="0">
                          <a:solidFill>
                            <a:srgbClr val="1F4E79"/>
                          </a:solidFill>
                          <a:effectLst/>
                          <a:latin typeface="Century Gothic" panose="020B0502020202020204" pitchFamily="34" charset="0"/>
                          <a:sym typeface="Wingdings" panose="05000000000000000000" pitchFamily="2" charset="2"/>
                        </a:rPr>
                        <a:t>English –</a:t>
                      </a:r>
                      <a:r>
                        <a:rPr lang="en-GB" sz="1050" u="none" strike="noStrike" dirty="0" err="1">
                          <a:solidFill>
                            <a:srgbClr val="1F4E79"/>
                          </a:solidFill>
                          <a:effectLst/>
                          <a:latin typeface="Century Gothic" panose="020B0502020202020204" pitchFamily="34" charset="0"/>
                          <a:sym typeface="Wingdings" panose="05000000000000000000" pitchFamily="2" charset="2"/>
                        </a:rPr>
                        <a:t>ly</a:t>
                      </a:r>
                      <a:r>
                        <a:rPr lang="en-GB" sz="1050" u="none" strike="noStrike" dirty="0">
                          <a:solidFill>
                            <a:srgbClr val="1F4E79"/>
                          </a:solidFill>
                          <a:effectLst/>
                          <a:latin typeface="Century Gothic" panose="020B0502020202020204" pitchFamily="34" charset="0"/>
                          <a:sym typeface="Wingdings" panose="05000000000000000000" pitchFamily="2" charset="2"/>
                        </a:rPr>
                        <a:t> = French –</a:t>
                      </a:r>
                      <a:r>
                        <a:rPr lang="en-GB" sz="1050" u="none" strike="noStrike" dirty="0" err="1">
                          <a:solidFill>
                            <a:srgbClr val="1F4E79"/>
                          </a:solidFill>
                          <a:effectLst/>
                          <a:latin typeface="Century Gothic" panose="020B0502020202020204" pitchFamily="34" charset="0"/>
                          <a:sym typeface="Wingdings" panose="05000000000000000000" pitchFamily="2" charset="2"/>
                        </a:rPr>
                        <a:t>ment</a:t>
                      </a:r>
                      <a:endParaRPr lang="en-GB" sz="1050" u="none" strike="noStrike" dirty="0">
                        <a:solidFill>
                          <a:srgbClr val="1F4E79"/>
                        </a:solidFill>
                        <a:effectLst/>
                        <a:latin typeface="Century Gothic" panose="020B0502020202020204" pitchFamily="34" charset="0"/>
                        <a:sym typeface="Wingdings" panose="05000000000000000000" pitchFamily="2" charset="2"/>
                      </a:endParaRPr>
                    </a:p>
                    <a:p>
                      <a:pPr marL="628650" lvl="1" indent="-84138">
                        <a:lnSpc>
                          <a:spcPct val="115000"/>
                        </a:lnSpc>
                        <a:spcAft>
                          <a:spcPts val="0"/>
                        </a:spcAft>
                        <a:buFont typeface="Arial" panose="020B0604020202020204" pitchFamily="34" charset="0"/>
                        <a:buChar char="•"/>
                      </a:pPr>
                      <a:r>
                        <a:rPr lang="en-GB" sz="1050" u="none" strike="noStrike" dirty="0">
                          <a:solidFill>
                            <a:srgbClr val="1F4E79"/>
                          </a:solidFill>
                          <a:effectLst/>
                          <a:latin typeface="Century Gothic" panose="020B0502020202020204" pitchFamily="34" charset="0"/>
                          <a:sym typeface="Wingdings" panose="05000000000000000000" pitchFamily="2" charset="2"/>
                        </a:rPr>
                        <a:t>English –</a:t>
                      </a:r>
                      <a:r>
                        <a:rPr lang="en-GB" sz="1050" u="none" strike="noStrike" dirty="0" err="1">
                          <a:solidFill>
                            <a:srgbClr val="1F4E79"/>
                          </a:solidFill>
                          <a:effectLst/>
                          <a:latin typeface="Century Gothic" panose="020B0502020202020204" pitchFamily="34" charset="0"/>
                          <a:sym typeface="Wingdings" panose="05000000000000000000" pitchFamily="2" charset="2"/>
                        </a:rPr>
                        <a:t>ive</a:t>
                      </a:r>
                      <a:r>
                        <a:rPr lang="en-GB" sz="1050" u="none" strike="noStrike" dirty="0">
                          <a:solidFill>
                            <a:srgbClr val="1F4E79"/>
                          </a:solidFill>
                          <a:effectLst/>
                          <a:latin typeface="Century Gothic" panose="020B0502020202020204" pitchFamily="34" charset="0"/>
                          <a:sym typeface="Wingdings" panose="05000000000000000000" pitchFamily="2" charset="2"/>
                        </a:rPr>
                        <a:t> = French -if</a:t>
                      </a:r>
                      <a:endParaRPr lang="en-GB" sz="1050" u="none" strike="noStrike" dirty="0">
                        <a:solidFill>
                          <a:srgbClr val="1F4E79"/>
                        </a:solidFill>
                        <a:effectLst/>
                        <a:latin typeface="Century Gothic" panose="020B0502020202020204" pitchFamily="34" charset="0"/>
                      </a:endParaRPr>
                    </a:p>
                    <a:p>
                      <a:pPr marL="87312" lvl="0" indent="0">
                        <a:lnSpc>
                          <a:spcPct val="115000"/>
                        </a:lnSpc>
                        <a:spcAft>
                          <a:spcPts val="0"/>
                        </a:spcAft>
                        <a:buFont typeface="Arial" panose="020B0604020202020204" pitchFamily="34" charset="0"/>
                        <a:buNone/>
                      </a:pPr>
                      <a:endParaRPr lang="en-GB" sz="1050" u="none" strike="noStrike" baseline="0" dirty="0">
                        <a:solidFill>
                          <a:srgbClr val="1F4E79"/>
                        </a:solidFill>
                        <a:effectLst/>
                        <a:latin typeface="Century Gothic" panose="020B0502020202020204" pitchFamily="34" charset="0"/>
                        <a:ea typeface="Calibri" panose="020F0502020204030204" pitchFamily="34" charset="0"/>
                      </a:endParaRPr>
                    </a:p>
                    <a:p>
                      <a:pPr marL="171450" lvl="0" indent="-84138">
                        <a:lnSpc>
                          <a:spcPct val="115000"/>
                        </a:lnSpc>
                        <a:spcAft>
                          <a:spcPts val="0"/>
                        </a:spcAft>
                        <a:buFont typeface="Arial" panose="020B0604020202020204" pitchFamily="34" charset="0"/>
                        <a:buChar char="•"/>
                      </a:pPr>
                      <a:r>
                        <a:rPr lang="en-GB" sz="1050" u="none" strike="noStrike" baseline="0" dirty="0">
                          <a:solidFill>
                            <a:srgbClr val="1F4E79"/>
                          </a:solidFill>
                          <a:effectLst/>
                          <a:latin typeface="Century Gothic" panose="020B0502020202020204" pitchFamily="34" charset="0"/>
                          <a:ea typeface="Calibri" panose="020F0502020204030204" pitchFamily="34" charset="0"/>
                        </a:rPr>
                        <a:t>Prompts to personalise vocabulary</a:t>
                      </a:r>
                      <a:endParaRPr lang="en-GB" sz="1050" u="none" strike="noStrike" dirty="0">
                        <a:solidFill>
                          <a:srgbClr val="1F4E79"/>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87312" lvl="0" indent="0">
                        <a:lnSpc>
                          <a:spcPct val="115000"/>
                        </a:lnSpc>
                        <a:spcAft>
                          <a:spcPts val="0"/>
                        </a:spcAft>
                        <a:buFont typeface="Arial" panose="020B0604020202020204" pitchFamily="34" charset="0"/>
                        <a:buNone/>
                      </a:pPr>
                      <a:r>
                        <a:rPr lang="en-GB" sz="1050" u="none" strike="noStrike" dirty="0">
                          <a:solidFill>
                            <a:srgbClr val="1F4E79"/>
                          </a:solidFill>
                          <a:effectLst/>
                          <a:latin typeface="Century Gothic" panose="020B0502020202020204" pitchFamily="34" charset="0"/>
                          <a:ea typeface="Calibri" panose="020F0502020204030204" pitchFamily="34" charset="0"/>
                        </a:rPr>
                        <a:t>1, 2, 3, 4, 5, 7, 8, 9</a:t>
                      </a:r>
                      <a:br>
                        <a:rPr lang="en-GB" sz="1050" u="none" strike="noStrike" dirty="0">
                          <a:solidFill>
                            <a:srgbClr val="1F4E79"/>
                          </a:solidFill>
                          <a:effectLst/>
                          <a:latin typeface="Century Gothic" panose="020B0502020202020204" pitchFamily="34" charset="0"/>
                          <a:ea typeface="Calibri" panose="020F0502020204030204" pitchFamily="34" charset="0"/>
                        </a:rPr>
                      </a:br>
                      <a:r>
                        <a:rPr lang="en-GB" sz="1050" u="none" strike="noStrike" dirty="0">
                          <a:solidFill>
                            <a:srgbClr val="1F4E79"/>
                          </a:solidFill>
                          <a:effectLst/>
                          <a:latin typeface="Century Gothic" panose="020B0502020202020204" pitchFamily="34" charset="0"/>
                          <a:ea typeface="Calibri" panose="020F0502020204030204" pitchFamily="34" charset="0"/>
                        </a:rPr>
                        <a:t>10, 11, 12, 13, 14, 16</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5145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lnSpc>
                          <a:spcPct val="115000"/>
                        </a:lnSpc>
                        <a:spcAft>
                          <a:spcPts val="0"/>
                        </a:spcAft>
                      </a:pPr>
                      <a:r>
                        <a:rPr lang="en-GB" sz="1050" b="1" dirty="0">
                          <a:solidFill>
                            <a:srgbClr val="1F4E79"/>
                          </a:solidFill>
                          <a:effectLst/>
                          <a:latin typeface="Century Gothic" panose="020B0502020202020204" pitchFamily="34" charset="0"/>
                        </a:rPr>
                        <a:t>UNIT 2</a:t>
                      </a:r>
                      <a:br>
                        <a:rPr lang="en-GB" sz="1050" b="1" dirty="0">
                          <a:solidFill>
                            <a:srgbClr val="1F4E79"/>
                          </a:solidFill>
                          <a:effectLst/>
                          <a:latin typeface="Century Gothic" panose="020B0502020202020204" pitchFamily="34" charset="0"/>
                        </a:rPr>
                      </a:br>
                      <a:r>
                        <a:rPr lang="en-GB" sz="1050" b="1" dirty="0">
                          <a:solidFill>
                            <a:srgbClr val="1F4E79"/>
                          </a:solidFill>
                          <a:effectLst/>
                          <a:latin typeface="Century Gothic" panose="020B0502020202020204" pitchFamily="34" charset="0"/>
                        </a:rPr>
                        <a:t>Future plans</a:t>
                      </a:r>
                      <a:br>
                        <a:rPr lang="en-GB" sz="1050" b="1" dirty="0">
                          <a:solidFill>
                            <a:srgbClr val="1F4E79"/>
                          </a:solidFill>
                          <a:effectLst/>
                          <a:latin typeface="Century Gothic" panose="020B0502020202020204" pitchFamily="34" charset="0"/>
                        </a:rPr>
                      </a:br>
                      <a:r>
                        <a:rPr lang="en-GB" sz="1050" b="1" dirty="0">
                          <a:solidFill>
                            <a:srgbClr val="1F4E79"/>
                          </a:solidFill>
                          <a:effectLst/>
                          <a:latin typeface="Century Gothic" panose="020B0502020202020204" pitchFamily="34" charset="0"/>
                        </a:rPr>
                        <a:t>Work experience</a:t>
                      </a:r>
                      <a:br>
                        <a:rPr lang="en-GB" sz="1050" b="1" dirty="0">
                          <a:solidFill>
                            <a:srgbClr val="1F4E79"/>
                          </a:solidFill>
                          <a:effectLst/>
                          <a:latin typeface="Century Gothic" panose="020B0502020202020204" pitchFamily="34" charset="0"/>
                        </a:rPr>
                      </a:br>
                      <a:r>
                        <a:rPr lang="en-GB" sz="1050" b="1" dirty="0">
                          <a:solidFill>
                            <a:srgbClr val="1F4E79"/>
                          </a:solidFill>
                          <a:effectLst/>
                          <a:latin typeface="Century Gothic" panose="020B0502020202020204" pitchFamily="34" charset="0"/>
                        </a:rPr>
                        <a:t> </a:t>
                      </a:r>
                      <a:r>
                        <a:rPr lang="en-GB" sz="1050" dirty="0">
                          <a:solidFill>
                            <a:srgbClr val="1F4E79"/>
                          </a:solidFill>
                          <a:effectLst/>
                          <a:latin typeface="Century Gothic" panose="020B0502020202020204" pitchFamily="34" charset="0"/>
                          <a:ea typeface="Calibri" panose="020F0502020204030204" pitchFamily="34" charset="0"/>
                        </a:rPr>
                        <a:t>(Lessons </a:t>
                      </a:r>
                      <a:br>
                        <a:rPr lang="en-GB" sz="1050" dirty="0">
                          <a:solidFill>
                            <a:srgbClr val="1F4E79"/>
                          </a:solidFill>
                          <a:effectLst/>
                          <a:latin typeface="Century Gothic" panose="020B0502020202020204" pitchFamily="34" charset="0"/>
                          <a:ea typeface="Calibri" panose="020F0502020204030204" pitchFamily="34" charset="0"/>
                        </a:rPr>
                      </a:br>
                      <a:r>
                        <a:rPr lang="en-GB" sz="1050" dirty="0">
                          <a:solidFill>
                            <a:srgbClr val="1F4E79"/>
                          </a:solidFill>
                          <a:effectLst/>
                          <a:latin typeface="Century Gothic" panose="020B0502020202020204" pitchFamily="34" charset="0"/>
                          <a:ea typeface="Calibri" panose="020F0502020204030204" pitchFamily="34" charset="0"/>
                        </a:rPr>
                        <a:t>5-10)</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55588" lvl="0" indent="-168275">
                        <a:lnSpc>
                          <a:spcPct val="100000"/>
                        </a:lnSpc>
                        <a:spcAft>
                          <a:spcPts val="0"/>
                        </a:spcAft>
                        <a:buFont typeface="Arial" panose="020B0604020202020204" pitchFamily="34" charset="0"/>
                        <a:buChar char="•"/>
                      </a:pPr>
                      <a:r>
                        <a:rPr lang="en-GB" sz="1050" b="1" u="none" strike="noStrike" dirty="0">
                          <a:solidFill>
                            <a:srgbClr val="1F4E79"/>
                          </a:solidFill>
                          <a:effectLst/>
                          <a:latin typeface="Century Gothic" panose="020B0502020202020204" pitchFamily="34" charset="0"/>
                        </a:rPr>
                        <a:t>Talking about motivations and goals</a:t>
                      </a:r>
                    </a:p>
                    <a:p>
                      <a:pPr marL="255588" lvl="0" indent="-168275">
                        <a:lnSpc>
                          <a:spcPct val="100000"/>
                        </a:lnSpc>
                        <a:spcAft>
                          <a:spcPts val="0"/>
                        </a:spcAft>
                        <a:buFont typeface="Arial" panose="020B0604020202020204" pitchFamily="34" charset="0"/>
                        <a:buChar char="•"/>
                      </a:pPr>
                      <a:r>
                        <a:rPr lang="en-GB" sz="1050" b="1" u="none" strike="noStrike" dirty="0" err="1">
                          <a:solidFill>
                            <a:srgbClr val="FF0000"/>
                          </a:solidFill>
                          <a:effectLst/>
                          <a:latin typeface="Century Gothic" panose="020B0502020202020204" pitchFamily="34" charset="0"/>
                        </a:rPr>
                        <a:t>Taïs</a:t>
                      </a:r>
                      <a:r>
                        <a:rPr lang="en-GB" sz="1050" b="1" u="none" strike="noStrike" dirty="0">
                          <a:solidFill>
                            <a:srgbClr val="FF0000"/>
                          </a:solidFill>
                          <a:effectLst/>
                          <a:latin typeface="Century Gothic" panose="020B0502020202020204" pitchFamily="34" charset="0"/>
                        </a:rPr>
                        <a:t> </a:t>
                      </a:r>
                      <a:r>
                        <a:rPr lang="en-GB" sz="1050" b="1" u="none" strike="noStrike" dirty="0" err="1">
                          <a:solidFill>
                            <a:srgbClr val="FF0000"/>
                          </a:solidFill>
                          <a:effectLst/>
                          <a:latin typeface="Century Gothic" panose="020B0502020202020204" pitchFamily="34" charset="0"/>
                        </a:rPr>
                        <a:t>Vinolo</a:t>
                      </a:r>
                      <a:r>
                        <a:rPr lang="en-GB" sz="1050" b="1" u="none" strike="noStrike" dirty="0">
                          <a:solidFill>
                            <a:srgbClr val="FF0000"/>
                          </a:solidFill>
                          <a:effectLst/>
                          <a:latin typeface="Century Gothic" panose="020B0502020202020204" pitchFamily="34" charset="0"/>
                        </a:rPr>
                        <a:t> / Eduardo </a:t>
                      </a:r>
                      <a:r>
                        <a:rPr lang="en-GB" sz="1050" b="1" u="none" strike="noStrike" dirty="0" err="1">
                          <a:solidFill>
                            <a:srgbClr val="FF0000"/>
                          </a:solidFill>
                          <a:effectLst/>
                          <a:latin typeface="Century Gothic" panose="020B0502020202020204" pitchFamily="34" charset="0"/>
                        </a:rPr>
                        <a:t>Camavinga</a:t>
                      </a:r>
                      <a:endParaRPr lang="en-GB" sz="1050" b="1" u="none" strike="noStrike" dirty="0">
                        <a:solidFill>
                          <a:srgbClr val="FF0000"/>
                        </a:solidFill>
                        <a:effectLst/>
                        <a:latin typeface="Century Gothic" panose="020B0502020202020204" pitchFamily="34" charset="0"/>
                      </a:endParaRPr>
                    </a:p>
                    <a:p>
                      <a:pPr marL="255588" lvl="0" indent="-168275">
                        <a:lnSpc>
                          <a:spcPct val="100000"/>
                        </a:lnSpc>
                        <a:spcAft>
                          <a:spcPts val="0"/>
                        </a:spcAft>
                        <a:buFont typeface="Arial" panose="020B0604020202020204" pitchFamily="34" charset="0"/>
                        <a:buChar char="•"/>
                      </a:pPr>
                      <a:r>
                        <a:rPr lang="en-GB" sz="1050" b="1" u="none" strike="noStrike" dirty="0">
                          <a:solidFill>
                            <a:srgbClr val="1F4E79"/>
                          </a:solidFill>
                          <a:effectLst/>
                          <a:latin typeface="Century Gothic" panose="020B0502020202020204" pitchFamily="34" charset="0"/>
                        </a:rPr>
                        <a:t>Following instructions on work experience</a:t>
                      </a:r>
                    </a:p>
                    <a:p>
                      <a:pPr marL="255588" lvl="0" indent="-168275">
                        <a:lnSpc>
                          <a:spcPct val="115000"/>
                        </a:lnSpc>
                        <a:spcAft>
                          <a:spcPts val="0"/>
                        </a:spcAft>
                        <a:buFont typeface="Arial" panose="020B0604020202020204" pitchFamily="34" charset="0"/>
                        <a:buChar char="•"/>
                      </a:pPr>
                      <a:endParaRPr lang="en-GB" sz="1050" b="1" u="none" strike="noStrike" dirty="0">
                        <a:solidFill>
                          <a:srgbClr val="1F4E79"/>
                        </a:solidFill>
                        <a:effectLst/>
                        <a:latin typeface="Century Gothic" panose="020B0502020202020204" pitchFamily="34" charset="0"/>
                      </a:endParaRPr>
                    </a:p>
                    <a:p>
                      <a:pPr marL="87312" lvl="0" indent="0" algn="l" defTabSz="914400" rtl="0" eaLnBrk="1" latinLnBrk="0" hangingPunct="1">
                        <a:lnSpc>
                          <a:spcPct val="115000"/>
                        </a:lnSpc>
                        <a:spcAft>
                          <a:spcPts val="0"/>
                        </a:spcAft>
                        <a:buFont typeface="Arial" panose="020B0604020202020204" pitchFamily="34" charset="0"/>
                        <a:buNone/>
                      </a:pPr>
                      <a:r>
                        <a:rPr lang="en-GB" sz="1050" i="1" u="none" strike="noStrike" kern="1200" dirty="0">
                          <a:solidFill>
                            <a:srgbClr val="1F4E79"/>
                          </a:solidFill>
                          <a:effectLst/>
                          <a:latin typeface="Century Gothic" panose="020B0502020202020204" pitchFamily="34" charset="0"/>
                          <a:ea typeface="+mn-ea"/>
                          <a:cs typeface="+mn-cs"/>
                        </a:rPr>
                        <a:t>    </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87312" lvl="0" indent="0">
                        <a:lnSpc>
                          <a:spcPct val="115000"/>
                        </a:lnSpc>
                        <a:spcAft>
                          <a:spcPts val="0"/>
                        </a:spcAft>
                        <a:buFont typeface="Arial" panose="020B0604020202020204" pitchFamily="34" charset="0"/>
                        <a:buNone/>
                      </a:pPr>
                      <a:r>
                        <a:rPr lang="en-GB" sz="1050" b="1" u="none" strike="noStrike" dirty="0">
                          <a:solidFill>
                            <a:srgbClr val="1F4E79"/>
                          </a:solidFill>
                          <a:effectLst/>
                          <a:latin typeface="Century Gothic" panose="020B0502020202020204" pitchFamily="34" charset="0"/>
                        </a:rPr>
                        <a:t>Talking about future intentions</a:t>
                      </a:r>
                    </a:p>
                    <a:p>
                      <a:pPr marL="87312" lvl="0" indent="0">
                        <a:lnSpc>
                          <a:spcPct val="115000"/>
                        </a:lnSpc>
                        <a:spcAft>
                          <a:spcPts val="0"/>
                        </a:spcAft>
                        <a:buFont typeface="Arial" panose="020B0604020202020204" pitchFamily="34" charset="0"/>
                        <a:buNone/>
                      </a:pPr>
                      <a:r>
                        <a:rPr lang="en-GB" sz="1050" b="1" u="none" strike="noStrike" dirty="0">
                          <a:solidFill>
                            <a:srgbClr val="1F4E79"/>
                          </a:solidFill>
                          <a:effectLst/>
                          <a:latin typeface="Century Gothic" panose="020B0502020202020204" pitchFamily="34" charset="0"/>
                        </a:rPr>
                        <a:t>Talking about what you can, have to, want to do</a:t>
                      </a:r>
                    </a:p>
                    <a:p>
                      <a:pPr marL="171450" lvl="0" indent="-84138">
                        <a:lnSpc>
                          <a:spcPct val="115000"/>
                        </a:lnSpc>
                        <a:spcAft>
                          <a:spcPts val="0"/>
                        </a:spcAft>
                        <a:buFont typeface="Arial" panose="020B0604020202020204" pitchFamily="34" charset="0"/>
                        <a:buChar char="•"/>
                      </a:pPr>
                      <a:r>
                        <a:rPr lang="en-GB" sz="1050" u="none" strike="noStrike" dirty="0">
                          <a:solidFill>
                            <a:srgbClr val="1F4E79"/>
                          </a:solidFill>
                          <a:effectLst/>
                          <a:latin typeface="Century Gothic" panose="020B0502020202020204" pitchFamily="34" charset="0"/>
                        </a:rPr>
                        <a:t>Essential verbs </a:t>
                      </a:r>
                      <a:r>
                        <a:rPr lang="en-GB" sz="1050" b="0" u="none" strike="noStrike" dirty="0">
                          <a:solidFill>
                            <a:srgbClr val="1F4E79"/>
                          </a:solidFill>
                          <a:effectLst/>
                          <a:latin typeface="Century Gothic" panose="020B0502020202020204" pitchFamily="34" charset="0"/>
                        </a:rPr>
                        <a:t>(</a:t>
                      </a:r>
                      <a:r>
                        <a:rPr lang="en-GB" sz="1050" b="1" u="none" strike="noStrike" dirty="0">
                          <a:solidFill>
                            <a:srgbClr val="1F4E79"/>
                          </a:solidFill>
                          <a:effectLst/>
                          <a:latin typeface="Century Gothic" panose="020B0502020202020204" pitchFamily="34" charset="0"/>
                        </a:rPr>
                        <a:t>all persons</a:t>
                      </a:r>
                      <a:r>
                        <a:rPr lang="en-GB" sz="1050" b="0" u="none" strike="noStrike" dirty="0">
                          <a:solidFill>
                            <a:srgbClr val="1F4E79"/>
                          </a:solidFill>
                          <a:effectLst/>
                          <a:latin typeface="Century Gothic" panose="020B0502020202020204" pitchFamily="34" charset="0"/>
                        </a:rPr>
                        <a:t>) + infinitive</a:t>
                      </a:r>
                      <a:endParaRPr lang="en-GB" sz="1050" u="none" strike="noStrike" dirty="0">
                        <a:solidFill>
                          <a:srgbClr val="1F4E79"/>
                        </a:solidFill>
                        <a:effectLst/>
                        <a:latin typeface="Century Gothic" panose="020B0502020202020204" pitchFamily="34" charset="0"/>
                      </a:endParaRPr>
                    </a:p>
                    <a:p>
                      <a:pPr marL="447675" lvl="2" indent="-87313">
                        <a:lnSpc>
                          <a:spcPct val="115000"/>
                        </a:lnSpc>
                        <a:spcAft>
                          <a:spcPts val="0"/>
                        </a:spcAft>
                        <a:buFont typeface="Arial" panose="020B0604020202020204" pitchFamily="34" charset="0"/>
                        <a:buChar char="•"/>
                      </a:pPr>
                      <a:r>
                        <a:rPr lang="en-GB" sz="1050" u="none" strike="noStrike" dirty="0">
                          <a:solidFill>
                            <a:srgbClr val="1F4E79"/>
                          </a:solidFill>
                          <a:effectLst/>
                          <a:latin typeface="Century Gothic" panose="020B0502020202020204" pitchFamily="34" charset="0"/>
                        </a:rPr>
                        <a:t>to go – </a:t>
                      </a:r>
                      <a:r>
                        <a:rPr lang="en-GB" sz="1050" b="1" u="none" strike="noStrike" dirty="0">
                          <a:solidFill>
                            <a:srgbClr val="1F4E79"/>
                          </a:solidFill>
                          <a:effectLst/>
                          <a:latin typeface="Century Gothic" panose="020B0502020202020204" pitchFamily="34" charset="0"/>
                        </a:rPr>
                        <a:t>ALLER  </a:t>
                      </a:r>
                    </a:p>
                    <a:p>
                      <a:pPr marL="447675" lvl="2" indent="-87313">
                        <a:lnSpc>
                          <a:spcPct val="115000"/>
                        </a:lnSpc>
                        <a:spcAft>
                          <a:spcPts val="0"/>
                        </a:spcAft>
                        <a:buFont typeface="Arial" panose="020B0604020202020204" pitchFamily="34" charset="0"/>
                        <a:buChar char="•"/>
                      </a:pPr>
                      <a:r>
                        <a:rPr lang="en-GB" sz="1050" b="0" u="none" strike="noStrike" dirty="0">
                          <a:solidFill>
                            <a:srgbClr val="1F4E79"/>
                          </a:solidFill>
                          <a:effectLst/>
                          <a:latin typeface="Century Gothic" panose="020B0502020202020204" pitchFamily="34" charset="0"/>
                        </a:rPr>
                        <a:t>to be able do, can – </a:t>
                      </a:r>
                      <a:r>
                        <a:rPr lang="en-GB" sz="1050" b="1" u="none" strike="noStrike" dirty="0">
                          <a:solidFill>
                            <a:srgbClr val="1F4E79"/>
                          </a:solidFill>
                          <a:effectLst/>
                          <a:latin typeface="Century Gothic" panose="020B0502020202020204" pitchFamily="34" charset="0"/>
                        </a:rPr>
                        <a:t>POUVOIR</a:t>
                      </a:r>
                    </a:p>
                    <a:p>
                      <a:pPr marL="447675" lvl="2" indent="-87313">
                        <a:lnSpc>
                          <a:spcPct val="115000"/>
                        </a:lnSpc>
                        <a:spcAft>
                          <a:spcPts val="0"/>
                        </a:spcAft>
                        <a:buFont typeface="Arial" panose="020B0604020202020204" pitchFamily="34" charset="0"/>
                        <a:buChar char="•"/>
                      </a:pPr>
                      <a:r>
                        <a:rPr lang="en-GB" sz="1050" b="0" u="none" strike="noStrike" dirty="0">
                          <a:solidFill>
                            <a:srgbClr val="1F4E79"/>
                          </a:solidFill>
                          <a:effectLst/>
                          <a:latin typeface="Century Gothic" panose="020B0502020202020204" pitchFamily="34" charset="0"/>
                        </a:rPr>
                        <a:t>to have to, must – </a:t>
                      </a:r>
                      <a:r>
                        <a:rPr lang="en-GB" sz="1050" b="1" u="none" strike="noStrike" dirty="0">
                          <a:solidFill>
                            <a:srgbClr val="1F4E79"/>
                          </a:solidFill>
                          <a:effectLst/>
                          <a:latin typeface="Century Gothic" panose="020B0502020202020204" pitchFamily="34" charset="0"/>
                        </a:rPr>
                        <a:t>DEVOIR</a:t>
                      </a:r>
                    </a:p>
                    <a:p>
                      <a:pPr marL="447675" lvl="2" indent="-87313">
                        <a:lnSpc>
                          <a:spcPct val="115000"/>
                        </a:lnSpc>
                        <a:spcAft>
                          <a:spcPts val="0"/>
                        </a:spcAft>
                        <a:buFont typeface="Arial" panose="020B0604020202020204" pitchFamily="34" charset="0"/>
                        <a:buChar char="•"/>
                      </a:pPr>
                      <a:r>
                        <a:rPr lang="en-GB" sz="1050" b="0" u="none" strike="noStrike" dirty="0">
                          <a:solidFill>
                            <a:srgbClr val="1F4E79"/>
                          </a:solidFill>
                          <a:effectLst/>
                          <a:latin typeface="Century Gothic" panose="020B0502020202020204" pitchFamily="34" charset="0"/>
                        </a:rPr>
                        <a:t>to want (to) – </a:t>
                      </a:r>
                      <a:r>
                        <a:rPr lang="en-GB" sz="1050" b="1" u="none" strike="noStrike" dirty="0">
                          <a:solidFill>
                            <a:srgbClr val="1F4E79"/>
                          </a:solidFill>
                          <a:effectLst/>
                          <a:latin typeface="Century Gothic" panose="020B0502020202020204" pitchFamily="34" charset="0"/>
                        </a:rPr>
                        <a:t>VOULOIR</a:t>
                      </a:r>
                    </a:p>
                    <a:p>
                      <a:pPr marL="447675" lvl="2" indent="-87313">
                        <a:lnSpc>
                          <a:spcPct val="115000"/>
                        </a:lnSpc>
                        <a:spcAft>
                          <a:spcPts val="0"/>
                        </a:spcAft>
                        <a:buFont typeface="Arial" panose="020B0604020202020204" pitchFamily="34" charset="0"/>
                        <a:buChar char="•"/>
                      </a:pPr>
                      <a:r>
                        <a:rPr lang="en-GB" sz="1050" b="0" u="none" strike="noStrike" dirty="0">
                          <a:solidFill>
                            <a:srgbClr val="1F4E79"/>
                          </a:solidFill>
                          <a:effectLst/>
                          <a:latin typeface="Century Gothic" panose="020B0502020202020204" pitchFamily="34" charset="0"/>
                        </a:rPr>
                        <a:t>it is necessary – </a:t>
                      </a:r>
                      <a:r>
                        <a:rPr lang="en-GB" sz="1050" b="1" u="none" strike="noStrike" dirty="0">
                          <a:solidFill>
                            <a:srgbClr val="1F4E79"/>
                          </a:solidFill>
                          <a:effectLst/>
                          <a:latin typeface="Century Gothic" panose="020B0502020202020204" pitchFamily="34" charset="0"/>
                        </a:rPr>
                        <a:t>il faut/il ne faut pas</a:t>
                      </a:r>
                      <a:endParaRPr lang="en-GB" sz="1050" b="0" u="none" strike="noStrike" dirty="0">
                        <a:solidFill>
                          <a:srgbClr val="1F4E79"/>
                        </a:solidFill>
                        <a:effectLst/>
                        <a:latin typeface="Century Gothic" panose="020B0502020202020204" pitchFamily="34" charset="0"/>
                      </a:endParaRPr>
                    </a:p>
                    <a:p>
                      <a:pPr marL="182563" lvl="1" indent="-96838">
                        <a:lnSpc>
                          <a:spcPct val="115000"/>
                        </a:lnSpc>
                        <a:spcAft>
                          <a:spcPts val="0"/>
                        </a:spcAft>
                        <a:buFont typeface="Arial" panose="020B0604020202020204" pitchFamily="34" charset="0"/>
                        <a:buChar char="•"/>
                      </a:pPr>
                      <a:r>
                        <a:rPr lang="en-GB" sz="1050" u="none" strike="noStrike" dirty="0">
                          <a:solidFill>
                            <a:srgbClr val="1F4E79"/>
                          </a:solidFill>
                          <a:effectLst/>
                          <a:latin typeface="Century Gothic" panose="020B0502020202020204" pitchFamily="34" charset="0"/>
                        </a:rPr>
                        <a:t>Intonation questions (+ WH- words)</a:t>
                      </a:r>
                    </a:p>
                    <a:p>
                      <a:pPr marL="182563" lvl="1" indent="-96838">
                        <a:lnSpc>
                          <a:spcPct val="115000"/>
                        </a:lnSpc>
                        <a:spcAft>
                          <a:spcPts val="0"/>
                        </a:spcAft>
                        <a:buFont typeface="Arial" panose="020B0604020202020204" pitchFamily="34" charset="0"/>
                        <a:buChar char="•"/>
                      </a:pPr>
                      <a:r>
                        <a:rPr lang="en-GB" sz="1050" b="1" u="none" strike="noStrike" dirty="0">
                          <a:solidFill>
                            <a:srgbClr val="1F4E79"/>
                          </a:solidFill>
                          <a:effectLst/>
                          <a:latin typeface="Century Gothic" panose="020B0502020202020204" pitchFamily="34" charset="0"/>
                        </a:rPr>
                        <a:t>Est-</a:t>
                      </a:r>
                      <a:r>
                        <a:rPr lang="en-GB" sz="1050" b="1" u="none" strike="noStrike" dirty="0" err="1">
                          <a:solidFill>
                            <a:srgbClr val="1F4E79"/>
                          </a:solidFill>
                          <a:effectLst/>
                          <a:latin typeface="Century Gothic" panose="020B0502020202020204" pitchFamily="34" charset="0"/>
                        </a:rPr>
                        <a:t>ce</a:t>
                      </a:r>
                      <a:r>
                        <a:rPr lang="en-GB" sz="1050" b="1" u="none" strike="noStrike" dirty="0">
                          <a:solidFill>
                            <a:srgbClr val="1F4E79"/>
                          </a:solidFill>
                          <a:effectLst/>
                          <a:latin typeface="Century Gothic" panose="020B0502020202020204" pitchFamily="34" charset="0"/>
                        </a:rPr>
                        <a:t> que questions </a:t>
                      </a:r>
                      <a:r>
                        <a:rPr lang="en-GB" sz="1050" u="none" strike="noStrike" dirty="0">
                          <a:solidFill>
                            <a:srgbClr val="1F4E79"/>
                          </a:solidFill>
                          <a:effectLst/>
                          <a:latin typeface="Century Gothic" panose="020B0502020202020204" pitchFamily="34" charset="0"/>
                        </a:rPr>
                        <a:t>(+WH- words)</a:t>
                      </a:r>
                    </a:p>
                    <a:p>
                      <a:pPr marL="182563" lvl="1" indent="-96838">
                        <a:lnSpc>
                          <a:spcPct val="115000"/>
                        </a:lnSpc>
                        <a:spcAft>
                          <a:spcPts val="0"/>
                        </a:spcAft>
                        <a:buFont typeface="Arial" panose="020B0604020202020204" pitchFamily="34" charset="0"/>
                        <a:buChar char="•"/>
                      </a:pPr>
                      <a:r>
                        <a:rPr lang="en-GB" sz="1050" u="none" strike="noStrike" dirty="0">
                          <a:solidFill>
                            <a:srgbClr val="1F4E79"/>
                          </a:solidFill>
                          <a:effectLst/>
                          <a:latin typeface="Century Gothic" panose="020B0502020202020204" pitchFamily="34" charset="0"/>
                        </a:rPr>
                        <a:t>Negation (two-verb structures)</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58762" indent="-171450">
                        <a:lnSpc>
                          <a:spcPct val="100000"/>
                        </a:lnSpc>
                        <a:spcAft>
                          <a:spcPts val="0"/>
                        </a:spcAft>
                        <a:buFont typeface="Arial" panose="020B0604020202020204" pitchFamily="34" charset="0"/>
                        <a:buChar char="•"/>
                      </a:pPr>
                      <a:r>
                        <a:rPr lang="en-GB" sz="1050" dirty="0">
                          <a:solidFill>
                            <a:srgbClr val="1F4E79"/>
                          </a:solidFill>
                          <a:effectLst/>
                          <a:latin typeface="Century Gothic" panose="020B0502020202020204" pitchFamily="34" charset="0"/>
                        </a:rPr>
                        <a:t>SSC [</a:t>
                      </a:r>
                      <a:r>
                        <a:rPr lang="en-GB" sz="1050" dirty="0" err="1">
                          <a:solidFill>
                            <a:srgbClr val="1F4E79"/>
                          </a:solidFill>
                          <a:effectLst/>
                          <a:latin typeface="Century Gothic" panose="020B0502020202020204" pitchFamily="34" charset="0"/>
                        </a:rPr>
                        <a:t>en|an</a:t>
                      </a:r>
                      <a:r>
                        <a:rPr lang="en-GB" sz="1050" dirty="0">
                          <a:solidFill>
                            <a:srgbClr val="1F4E79"/>
                          </a:solidFill>
                          <a:effectLst/>
                          <a:latin typeface="Century Gothic" panose="020B0502020202020204" pitchFamily="34" charset="0"/>
                        </a:rPr>
                        <a:t>], [on]</a:t>
                      </a:r>
                    </a:p>
                    <a:p>
                      <a:pPr marL="258762" indent="-171450">
                        <a:lnSpc>
                          <a:spcPct val="100000"/>
                        </a:lnSpc>
                        <a:spcAft>
                          <a:spcPts val="0"/>
                        </a:spcAft>
                        <a:buFont typeface="Arial" panose="020B0604020202020204" pitchFamily="34" charset="0"/>
                        <a:buChar char="•"/>
                      </a:pPr>
                      <a:r>
                        <a:rPr lang="en-GB" sz="1050" dirty="0">
                          <a:solidFill>
                            <a:srgbClr val="1F4E79"/>
                          </a:solidFill>
                          <a:effectLst/>
                          <a:latin typeface="Century Gothic" panose="020B0502020202020204" pitchFamily="34" charset="0"/>
                        </a:rPr>
                        <a:t>s-liaison</a:t>
                      </a:r>
                    </a:p>
                    <a:p>
                      <a:pPr marL="258762" indent="-171450">
                        <a:lnSpc>
                          <a:spcPct val="100000"/>
                        </a:lnSpc>
                        <a:spcAft>
                          <a:spcPts val="0"/>
                        </a:spcAft>
                        <a:buFont typeface="Arial" panose="020B0604020202020204" pitchFamily="34" charset="0"/>
                        <a:buChar char="•"/>
                      </a:pPr>
                      <a:r>
                        <a:rPr lang="en-GB" sz="1050" dirty="0">
                          <a:solidFill>
                            <a:srgbClr val="1F4E79"/>
                          </a:solidFill>
                          <a:effectLst/>
                          <a:latin typeface="Century Gothic" panose="020B0502020202020204" pitchFamily="34" charset="0"/>
                        </a:rPr>
                        <a:t>SSC [</a:t>
                      </a:r>
                      <a:r>
                        <a:rPr lang="en-GB" sz="1050" dirty="0" err="1">
                          <a:solidFill>
                            <a:srgbClr val="1F4E79"/>
                          </a:solidFill>
                          <a:effectLst/>
                          <a:latin typeface="Century Gothic" panose="020B0502020202020204" pitchFamily="34" charset="0"/>
                        </a:rPr>
                        <a:t>ou</a:t>
                      </a:r>
                      <a:r>
                        <a:rPr lang="en-GB" sz="1050" dirty="0">
                          <a:solidFill>
                            <a:srgbClr val="1F4E79"/>
                          </a:solidFill>
                          <a:effectLst/>
                          <a:latin typeface="Century Gothic" panose="020B0502020202020204" pitchFamily="34" charset="0"/>
                        </a:rPr>
                        <a:t>] [u]</a:t>
                      </a:r>
                    </a:p>
                    <a:p>
                      <a:pPr marL="258762" indent="-171450">
                        <a:lnSpc>
                          <a:spcPct val="100000"/>
                        </a:lnSpc>
                        <a:spcAft>
                          <a:spcPts val="0"/>
                        </a:spcAft>
                        <a:buFont typeface="Arial" panose="020B0604020202020204" pitchFamily="34" charset="0"/>
                        <a:buChar char="•"/>
                      </a:pPr>
                      <a:r>
                        <a:rPr lang="en-GB" sz="1050" dirty="0">
                          <a:solidFill>
                            <a:srgbClr val="1F4E79"/>
                          </a:solidFill>
                          <a:effectLst/>
                          <a:latin typeface="Century Gothic" panose="020B0502020202020204" pitchFamily="34" charset="0"/>
                        </a:rPr>
                        <a:t>SSC [i]</a:t>
                      </a:r>
                    </a:p>
                    <a:p>
                      <a:pPr algn="l" defTabSz="914400" rtl="0" eaLnBrk="1" latinLnBrk="0" hangingPunct="1">
                        <a:lnSpc>
                          <a:spcPct val="115000"/>
                        </a:lnSpc>
                        <a:spcAft>
                          <a:spcPts val="0"/>
                        </a:spcAft>
                        <a:buFont typeface="Arial" panose="020B0604020202020204" pitchFamily="34" charset="0"/>
                      </a:pPr>
                      <a:endParaRPr lang="en-GB" sz="1050" u="none" strike="noStrike" kern="1200" dirty="0">
                        <a:solidFill>
                          <a:srgbClr val="1F4E79"/>
                        </a:solidFill>
                        <a:effectLst/>
                        <a:latin typeface="Century Gothic" panose="020B0502020202020204" pitchFamily="34" charset="0"/>
                        <a:ea typeface="+mn-ea"/>
                        <a:cs typeface="+mn-cs"/>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87312" indent="0" algn="l" defTabSz="914400" rtl="0" eaLnBrk="1" latinLnBrk="0" hangingPunct="1">
                        <a:lnSpc>
                          <a:spcPct val="115000"/>
                        </a:lnSpc>
                        <a:spcAft>
                          <a:spcPts val="0"/>
                        </a:spcAft>
                        <a:buFont typeface="Arial" panose="020B0604020202020204" pitchFamily="34" charset="0"/>
                        <a:buNone/>
                      </a:pPr>
                      <a:endParaRPr lang="en-GB" sz="1050" u="none" strike="noStrike" kern="1200" dirty="0">
                        <a:solidFill>
                          <a:srgbClr val="1F4E79"/>
                        </a:solidFill>
                        <a:effectLst/>
                        <a:latin typeface="Century Gothic" panose="020B0502020202020204" pitchFamily="34" charset="0"/>
                        <a:ea typeface="+mn-ea"/>
                        <a:cs typeface="+mn-cs"/>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87312" indent="0" algn="l" defTabSz="914400" rtl="0" eaLnBrk="1" latinLnBrk="0" hangingPunct="1">
                        <a:lnSpc>
                          <a:spcPct val="115000"/>
                        </a:lnSpc>
                        <a:spcAft>
                          <a:spcPts val="0"/>
                        </a:spcAft>
                        <a:buFont typeface="Arial" panose="020B0604020202020204" pitchFamily="34" charset="0"/>
                        <a:buNone/>
                      </a:pPr>
                      <a:endParaRPr lang="en-GB" sz="1050" u="none" strike="noStrike" kern="1200" dirty="0">
                        <a:solidFill>
                          <a:srgbClr val="1F4E79"/>
                        </a:solidFill>
                        <a:effectLst/>
                        <a:latin typeface="Century Gothic" panose="020B0502020202020204" pitchFamily="34" charset="0"/>
                        <a:ea typeface="+mn-ea"/>
                        <a:cs typeface="+mn-cs"/>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62056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050" b="1" dirty="0">
                          <a:solidFill>
                            <a:srgbClr val="1F4E79"/>
                          </a:solidFill>
                          <a:effectLst/>
                          <a:latin typeface="Century Gothic" panose="020B0502020202020204" pitchFamily="34" charset="0"/>
                        </a:rPr>
                        <a:t>UNIT 3</a:t>
                      </a:r>
                    </a:p>
                    <a:p>
                      <a:pPr marL="0" marR="0" lvl="0" indent="0" algn="ctr" defTabSz="914400" rtl="0" eaLnBrk="1" fontAlgn="auto" latinLnBrk="0" hangingPunct="1">
                        <a:lnSpc>
                          <a:spcPct val="115000"/>
                        </a:lnSpc>
                        <a:spcBef>
                          <a:spcPts val="0"/>
                        </a:spcBef>
                        <a:spcAft>
                          <a:spcPts val="0"/>
                        </a:spcAft>
                        <a:buClrTx/>
                        <a:buSzTx/>
                        <a:buFontTx/>
                        <a:buNone/>
                        <a:tabLst/>
                        <a:defRPr/>
                      </a:pPr>
                      <a:r>
                        <a:rPr lang="en-GB" sz="1050" b="1" dirty="0">
                          <a:solidFill>
                            <a:srgbClr val="1F4E79"/>
                          </a:solidFill>
                          <a:effectLst/>
                          <a:latin typeface="Century Gothic" panose="020B0502020202020204" pitchFamily="34" charset="0"/>
                        </a:rPr>
                        <a:t>Present events</a:t>
                      </a:r>
                      <a:br>
                        <a:rPr lang="en-GB" sz="1050" b="1" dirty="0">
                          <a:solidFill>
                            <a:srgbClr val="1F4E79"/>
                          </a:solidFill>
                          <a:effectLst/>
                          <a:latin typeface="Century Gothic" panose="020B0502020202020204" pitchFamily="34" charset="0"/>
                        </a:rPr>
                      </a:br>
                      <a:r>
                        <a:rPr lang="en-GB" sz="1050" dirty="0">
                          <a:solidFill>
                            <a:srgbClr val="1F4E79"/>
                          </a:solidFill>
                          <a:effectLst/>
                          <a:latin typeface="Century Gothic" panose="020B0502020202020204" pitchFamily="34" charset="0"/>
                        </a:rPr>
                        <a:t>(Lessons </a:t>
                      </a:r>
                      <a:br>
                        <a:rPr lang="en-GB" sz="1050" dirty="0">
                          <a:solidFill>
                            <a:srgbClr val="1F4E79"/>
                          </a:solidFill>
                          <a:effectLst/>
                          <a:latin typeface="Century Gothic" panose="020B0502020202020204" pitchFamily="34" charset="0"/>
                        </a:rPr>
                      </a:br>
                      <a:r>
                        <a:rPr lang="en-GB" sz="1050" dirty="0">
                          <a:solidFill>
                            <a:srgbClr val="1F4E79"/>
                          </a:solidFill>
                          <a:effectLst/>
                          <a:latin typeface="Century Gothic" panose="020B0502020202020204" pitchFamily="34" charset="0"/>
                        </a:rPr>
                        <a:t>11-14)</a:t>
                      </a:r>
                      <a:br>
                        <a:rPr lang="en-GB" sz="1050" dirty="0">
                          <a:solidFill>
                            <a:srgbClr val="1F4E79"/>
                          </a:solidFill>
                          <a:effectLst/>
                          <a:latin typeface="Century Gothic" panose="020B0502020202020204" pitchFamily="34" charset="0"/>
                        </a:rPr>
                      </a:br>
                      <a:endParaRPr lang="en-GB" sz="1050" dirty="0">
                        <a:solidFill>
                          <a:srgbClr val="1F4E79"/>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55588" lvl="0" indent="-168275">
                        <a:lnSpc>
                          <a:spcPct val="115000"/>
                        </a:lnSpc>
                        <a:spcAft>
                          <a:spcPts val="0"/>
                        </a:spcAft>
                        <a:buFont typeface="Arial" panose="020B0604020202020204" pitchFamily="34" charset="0"/>
                        <a:buChar char="•"/>
                      </a:pPr>
                      <a:r>
                        <a:rPr lang="en-US" sz="1050" b="1" u="none" strike="noStrike" dirty="0">
                          <a:solidFill>
                            <a:srgbClr val="1F4E79"/>
                          </a:solidFill>
                          <a:effectLst/>
                          <a:latin typeface="Century Gothic" panose="020B0502020202020204" pitchFamily="34" charset="0"/>
                        </a:rPr>
                        <a:t>Talking about what, where and who you know</a:t>
                      </a:r>
                      <a:endParaRPr lang="en-GB" sz="1050" b="1" u="none" strike="noStrike" dirty="0">
                        <a:solidFill>
                          <a:srgbClr val="1F4E79"/>
                        </a:solidFill>
                        <a:effectLst/>
                        <a:latin typeface="Century Gothic" panose="020B0502020202020204" pitchFamily="34" charset="0"/>
                      </a:endParaRPr>
                    </a:p>
                    <a:p>
                      <a:pPr marL="255588" lvl="0" indent="-168275">
                        <a:lnSpc>
                          <a:spcPct val="115000"/>
                        </a:lnSpc>
                        <a:spcAft>
                          <a:spcPts val="0"/>
                        </a:spcAft>
                        <a:buFont typeface="Arial" panose="020B0604020202020204" pitchFamily="34" charset="0"/>
                        <a:buChar char="•"/>
                      </a:pPr>
                      <a:r>
                        <a:rPr lang="en-US" sz="1050" b="1" u="none" strike="noStrike" dirty="0">
                          <a:solidFill>
                            <a:srgbClr val="1F4E79"/>
                          </a:solidFill>
                          <a:effectLst/>
                          <a:latin typeface="Century Gothic" panose="020B0502020202020204" pitchFamily="34" charset="0"/>
                        </a:rPr>
                        <a:t>Talking about things that always, sometimes and never happen</a:t>
                      </a:r>
                      <a:r>
                        <a:rPr lang="en-GB" sz="1050" i="1" u="none" strike="noStrike" kern="1200" dirty="0">
                          <a:solidFill>
                            <a:srgbClr val="1F4E79"/>
                          </a:solidFill>
                          <a:effectLst/>
                          <a:latin typeface="Century Gothic" panose="020B0502020202020204" pitchFamily="34" charset="0"/>
                          <a:ea typeface="+mn-ea"/>
                          <a:cs typeface="+mn-cs"/>
                        </a:rPr>
                        <a:t> </a:t>
                      </a:r>
                    </a:p>
                    <a:p>
                      <a:pPr marL="255588" marR="0" lvl="0" indent="-168275"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GB" sz="1050" b="1" u="none" strike="noStrike" dirty="0">
                          <a:solidFill>
                            <a:srgbClr val="FF0000"/>
                          </a:solidFill>
                          <a:effectLst/>
                          <a:latin typeface="Century Gothic" panose="020B0502020202020204" pitchFamily="34" charset="0"/>
                        </a:rPr>
                        <a:t>Le Canada</a:t>
                      </a:r>
                      <a:endParaRPr lang="en-GB" sz="1050" i="1" u="none" strike="noStrike" kern="1200" dirty="0">
                        <a:solidFill>
                          <a:srgbClr val="1F4E79"/>
                        </a:solidFill>
                        <a:effectLst/>
                        <a:latin typeface="Century Gothic" panose="020B0502020202020204" pitchFamily="34" charset="0"/>
                        <a:ea typeface="+mn-ea"/>
                        <a:cs typeface="+mn-cs"/>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7312"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000" b="1" u="none" strike="noStrike" dirty="0">
                          <a:solidFill>
                            <a:srgbClr val="1F4E79"/>
                          </a:solidFill>
                          <a:effectLst/>
                          <a:latin typeface="Century Gothic" panose="020B0502020202020204" pitchFamily="34" charset="0"/>
                        </a:rPr>
                        <a:t>Talking about present events (that always, sometimes, never happen)</a:t>
                      </a:r>
                    </a:p>
                    <a:p>
                      <a:pPr marL="171450" lvl="0" indent="-84138">
                        <a:lnSpc>
                          <a:spcPct val="115000"/>
                        </a:lnSpc>
                        <a:spcAft>
                          <a:spcPts val="0"/>
                        </a:spcAft>
                        <a:buFont typeface="Arial" panose="020B0604020202020204" pitchFamily="34" charset="0"/>
                        <a:buChar char="•"/>
                      </a:pPr>
                      <a:r>
                        <a:rPr lang="en-GB" sz="1050" u="none" strike="noStrike" dirty="0">
                          <a:solidFill>
                            <a:srgbClr val="1F4E79"/>
                          </a:solidFill>
                          <a:effectLst/>
                          <a:latin typeface="Century Gothic" panose="020B0502020202020204" pitchFamily="34" charset="0"/>
                        </a:rPr>
                        <a:t>Essential verbs </a:t>
                      </a:r>
                    </a:p>
                    <a:p>
                      <a:pPr marL="354013" lvl="1" indent="0">
                        <a:lnSpc>
                          <a:spcPct val="115000"/>
                        </a:lnSpc>
                        <a:spcAft>
                          <a:spcPts val="0"/>
                        </a:spcAft>
                        <a:buFont typeface="Arial" panose="020B0604020202020204" pitchFamily="34" charset="0"/>
                        <a:buChar char="•"/>
                      </a:pPr>
                      <a:r>
                        <a:rPr lang="en-GB" sz="1050" u="none" strike="noStrike" dirty="0">
                          <a:solidFill>
                            <a:srgbClr val="1F4E79"/>
                          </a:solidFill>
                          <a:effectLst/>
                          <a:latin typeface="Century Gothic" panose="020B0502020202020204" pitchFamily="34" charset="0"/>
                        </a:rPr>
                        <a:t> to know – </a:t>
                      </a:r>
                      <a:r>
                        <a:rPr lang="en-GB" sz="1050" b="1" u="none" strike="noStrike" dirty="0">
                          <a:solidFill>
                            <a:srgbClr val="1F4E79"/>
                          </a:solidFill>
                          <a:effectLst/>
                          <a:latin typeface="Century Gothic" panose="020B0502020202020204" pitchFamily="34" charset="0"/>
                        </a:rPr>
                        <a:t>CONNAÎTRE </a:t>
                      </a:r>
                      <a:r>
                        <a:rPr lang="en-GB" sz="1050" b="0" u="none" strike="noStrike" dirty="0">
                          <a:solidFill>
                            <a:srgbClr val="1F4E79"/>
                          </a:solidFill>
                          <a:effectLst/>
                          <a:latin typeface="Century Gothic" panose="020B0502020202020204" pitchFamily="34" charset="0"/>
                        </a:rPr>
                        <a:t>(singular)</a:t>
                      </a:r>
                      <a:endParaRPr lang="en-GB" sz="1050" b="1" u="none" strike="noStrike" dirty="0">
                        <a:solidFill>
                          <a:srgbClr val="1F4E79"/>
                        </a:solidFill>
                        <a:effectLst/>
                        <a:latin typeface="Century Gothic" panose="020B0502020202020204" pitchFamily="34" charset="0"/>
                      </a:endParaRPr>
                    </a:p>
                    <a:p>
                      <a:pPr marL="457200" lvl="2" indent="-96838">
                        <a:lnSpc>
                          <a:spcPct val="115000"/>
                        </a:lnSpc>
                        <a:spcAft>
                          <a:spcPts val="0"/>
                        </a:spcAft>
                        <a:buFont typeface="Arial" panose="020B0604020202020204" pitchFamily="34" charset="0"/>
                        <a:buChar char="•"/>
                      </a:pPr>
                      <a:r>
                        <a:rPr lang="en-GB" sz="1050" u="none" strike="noStrike" dirty="0">
                          <a:solidFill>
                            <a:srgbClr val="1F4E79"/>
                          </a:solidFill>
                          <a:effectLst/>
                          <a:latin typeface="Century Gothic" panose="020B0502020202020204" pitchFamily="34" charset="0"/>
                        </a:rPr>
                        <a:t>to understand – </a:t>
                      </a:r>
                      <a:r>
                        <a:rPr lang="en-GB" sz="1050" b="1" u="none" strike="noStrike" dirty="0">
                          <a:solidFill>
                            <a:srgbClr val="1F4E79"/>
                          </a:solidFill>
                          <a:effectLst/>
                          <a:latin typeface="Century Gothic" panose="020B0502020202020204" pitchFamily="34" charset="0"/>
                        </a:rPr>
                        <a:t>ENTENDRE</a:t>
                      </a:r>
                      <a:r>
                        <a:rPr lang="en-GB" sz="1050" b="0" u="none" strike="noStrike" dirty="0">
                          <a:solidFill>
                            <a:srgbClr val="1F4E79"/>
                          </a:solidFill>
                          <a:effectLst/>
                          <a:latin typeface="Century Gothic" panose="020B0502020202020204" pitchFamily="34" charset="0"/>
                        </a:rPr>
                        <a:t>-type verbs (all persons)</a:t>
                      </a:r>
                    </a:p>
                    <a:p>
                      <a:pPr marL="182563" lvl="1" indent="-96838">
                        <a:lnSpc>
                          <a:spcPct val="115000"/>
                        </a:lnSpc>
                        <a:spcAft>
                          <a:spcPts val="0"/>
                        </a:spcAft>
                        <a:buFont typeface="Arial" panose="020B0604020202020204" pitchFamily="34" charset="0"/>
                        <a:buChar char="•"/>
                      </a:pPr>
                      <a:r>
                        <a:rPr lang="en-US" sz="1050" b="0" u="none" strike="noStrike" dirty="0">
                          <a:solidFill>
                            <a:srgbClr val="1F4E79"/>
                          </a:solidFill>
                          <a:effectLst/>
                          <a:latin typeface="Century Gothic" panose="020B0502020202020204" pitchFamily="34" charset="0"/>
                        </a:rPr>
                        <a:t>Use of à meaning 'to' and 'in' </a:t>
                      </a:r>
                      <a:r>
                        <a:rPr lang="en-US" sz="1050" b="1" u="none" strike="noStrike" dirty="0">
                          <a:solidFill>
                            <a:srgbClr val="1F4E79"/>
                          </a:solidFill>
                          <a:effectLst/>
                          <a:latin typeface="Century Gothic" panose="020B0502020202020204" pitchFamily="34" charset="0"/>
                        </a:rPr>
                        <a:t>with masculine countries</a:t>
                      </a:r>
                    </a:p>
                    <a:p>
                      <a:pPr marL="182563" lvl="1" indent="-96838">
                        <a:lnSpc>
                          <a:spcPct val="115000"/>
                        </a:lnSpc>
                        <a:spcAft>
                          <a:spcPts val="0"/>
                        </a:spcAft>
                        <a:buFont typeface="Arial" panose="020B0604020202020204" pitchFamily="34" charset="0"/>
                        <a:buChar char="•"/>
                      </a:pPr>
                      <a:r>
                        <a:rPr lang="en-GB" sz="1050" b="0" u="none" strike="noStrike" dirty="0">
                          <a:solidFill>
                            <a:srgbClr val="1F4E79"/>
                          </a:solidFill>
                          <a:effectLst/>
                          <a:latin typeface="Century Gothic" panose="020B0502020202020204" pitchFamily="34" charset="0"/>
                        </a:rPr>
                        <a:t>Negation with </a:t>
                      </a:r>
                      <a:r>
                        <a:rPr lang="en-GB" sz="1050" b="1" u="none" strike="noStrike" dirty="0">
                          <a:solidFill>
                            <a:srgbClr val="1F4E79"/>
                          </a:solidFill>
                          <a:effectLst/>
                          <a:latin typeface="Century Gothic" panose="020B0502020202020204" pitchFamily="34" charset="0"/>
                        </a:rPr>
                        <a:t>ne…jamais (de)</a:t>
                      </a:r>
                      <a:endParaRPr lang="en-GB" sz="1000" u="none" strike="noStrike" dirty="0">
                        <a:solidFill>
                          <a:srgbClr val="1F4E79"/>
                        </a:solidFill>
                        <a:effectLst/>
                        <a:latin typeface="Century Gothic" panose="020B050202020202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58762" indent="-171450">
                        <a:lnSpc>
                          <a:spcPct val="100000"/>
                        </a:lnSpc>
                        <a:spcAft>
                          <a:spcPts val="0"/>
                        </a:spcAft>
                        <a:buFont typeface="Arial" panose="020B0604020202020204" pitchFamily="34" charset="0"/>
                        <a:buChar char="•"/>
                      </a:pPr>
                      <a:r>
                        <a:rPr lang="en-GB" sz="1050" dirty="0">
                          <a:solidFill>
                            <a:srgbClr val="1F4E79"/>
                          </a:solidFill>
                          <a:effectLst/>
                          <a:latin typeface="Century Gothic" panose="020B0502020202020204" pitchFamily="34" charset="0"/>
                        </a:rPr>
                        <a:t>SSC [ai] [é]</a:t>
                      </a:r>
                    </a:p>
                    <a:p>
                      <a:pPr marL="258762"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solidFill>
                            <a:srgbClr val="1F4E79"/>
                          </a:solidFill>
                          <a:effectLst/>
                          <a:latin typeface="Century Gothic" panose="020B0502020202020204" pitchFamily="34" charset="0"/>
                        </a:rPr>
                        <a:t>SSC [e] [r[</a:t>
                      </a:r>
                    </a:p>
                    <a:p>
                      <a:pPr marL="258762"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50" dirty="0">
                        <a:solidFill>
                          <a:srgbClr val="1F4E79"/>
                        </a:solidFill>
                        <a:effectLst/>
                        <a:latin typeface="Century Gothic" panose="020B050202020202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87312" lvl="0" indent="0">
                        <a:lnSpc>
                          <a:spcPct val="115000"/>
                        </a:lnSpc>
                        <a:spcAft>
                          <a:spcPts val="0"/>
                        </a:spcAft>
                        <a:buFont typeface="Arial" panose="020B0604020202020204" pitchFamily="34" charset="0"/>
                        <a:buNone/>
                      </a:pPr>
                      <a:endParaRPr lang="en-GB" sz="1050" u="none" strike="noStrike" dirty="0">
                        <a:solidFill>
                          <a:srgbClr val="1F4E79"/>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87312" lvl="0" indent="0">
                        <a:lnSpc>
                          <a:spcPct val="115000"/>
                        </a:lnSpc>
                        <a:spcAft>
                          <a:spcPts val="0"/>
                        </a:spcAft>
                        <a:buFont typeface="Arial" panose="020B0604020202020204" pitchFamily="34" charset="0"/>
                        <a:buNone/>
                      </a:pPr>
                      <a:endParaRPr lang="en-GB" sz="1050" u="none" strike="noStrike" dirty="0">
                        <a:solidFill>
                          <a:srgbClr val="1F4E79"/>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95289960"/>
                  </a:ext>
                </a:extLst>
              </a:tr>
            </a:tbl>
          </a:graphicData>
        </a:graphic>
      </p:graphicFrame>
      <p:sp>
        <p:nvSpPr>
          <p:cNvPr id="4" name="Title 1">
            <a:extLst>
              <a:ext uri="{FF2B5EF4-FFF2-40B4-BE49-F238E27FC236}">
                <a16:creationId xmlns:a16="http://schemas.microsoft.com/office/drawing/2014/main" id="{BB3AEC84-8AC8-443D-8849-72144558FF53}"/>
              </a:ext>
            </a:extLst>
          </p:cNvPr>
          <p:cNvSpPr>
            <a:spLocks noGrp="1"/>
          </p:cNvSpPr>
          <p:nvPr>
            <p:ph type="title"/>
          </p:nvPr>
        </p:nvSpPr>
        <p:spPr>
          <a:xfrm>
            <a:off x="124098" y="103279"/>
            <a:ext cx="10515600" cy="245064"/>
          </a:xfrm>
        </p:spPr>
        <p:txBody>
          <a:bodyPr>
            <a:noAutofit/>
          </a:bodyPr>
          <a:lstStyle/>
          <a:p>
            <a:r>
              <a:rPr lang="en-GB" sz="1600" b="1" dirty="0">
                <a:solidFill>
                  <a:srgbClr val="002060"/>
                </a:solidFill>
                <a:latin typeface="Century Gothic" panose="020B0502020202020204" pitchFamily="34" charset="0"/>
              </a:rPr>
              <a:t>French Y9 scheme of work overview: Term 1.1</a:t>
            </a:r>
            <a:endParaRPr lang="en-GB" sz="1600" dirty="0"/>
          </a:p>
        </p:txBody>
      </p:sp>
      <p:sp>
        <p:nvSpPr>
          <p:cNvPr id="5" name="TextBox 4">
            <a:extLst>
              <a:ext uri="{FF2B5EF4-FFF2-40B4-BE49-F238E27FC236}">
                <a16:creationId xmlns:a16="http://schemas.microsoft.com/office/drawing/2014/main" id="{E0D80EBD-0F8A-4184-AC65-180284A9183B}"/>
              </a:ext>
            </a:extLst>
          </p:cNvPr>
          <p:cNvSpPr txBox="1"/>
          <p:nvPr/>
        </p:nvSpPr>
        <p:spPr>
          <a:xfrm>
            <a:off x="1297576" y="6328359"/>
            <a:ext cx="6879771"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Revisiting: </a:t>
            </a:r>
            <a:r>
              <a:rPr lang="en-GB" sz="800" b="1" i="1" noProof="0" dirty="0" err="1">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être</a:t>
            </a:r>
            <a:r>
              <a:rPr lang="en-GB" sz="800" b="1"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800"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(present), </a:t>
            </a:r>
            <a:r>
              <a:rPr lang="en-GB" sz="800" b="1" i="1"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ne…pas </a:t>
            </a:r>
            <a:r>
              <a:rPr lang="en-GB" sz="800"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(single-verb and two-verb structures), adjective agreement, -ER verbs (present), </a:t>
            </a:r>
            <a:r>
              <a:rPr lang="en-GB" sz="800" b="1" i="1"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pour</a:t>
            </a:r>
            <a:r>
              <a:rPr lang="en-GB" sz="800" b="1"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800"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and </a:t>
            </a:r>
            <a:r>
              <a:rPr lang="en-GB" sz="800" b="1" i="1"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sans</a:t>
            </a:r>
            <a:r>
              <a:rPr lang="en-GB" sz="800"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 + infinitive, questions with single-verb and two-verb structures, with and without question words (intonation, </a:t>
            </a:r>
            <a:r>
              <a:rPr lang="en-GB" sz="800" i="1" noProof="0" dirty="0" err="1">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est-ce</a:t>
            </a:r>
            <a:r>
              <a:rPr lang="en-GB" sz="800" i="1"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 que</a:t>
            </a:r>
            <a:r>
              <a:rPr lang="en-GB" sz="800"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800" i="1"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on</a:t>
            </a:r>
            <a:r>
              <a:rPr lang="en-GB" sz="800"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 with impersonal meaning (‘people, you, one’), adverb positioning, </a:t>
            </a:r>
            <a:r>
              <a:rPr lang="en-GB" sz="800" b="1" i="1" noProof="0" dirty="0" err="1">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aller</a:t>
            </a:r>
            <a:r>
              <a:rPr lang="en-GB" sz="800"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 + infinitive (future intention) (all persons), modal verbs (present) (</a:t>
            </a:r>
            <a:r>
              <a:rPr lang="en-GB" sz="800" b="1" i="1"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je, </a:t>
            </a:r>
            <a:r>
              <a:rPr lang="en-GB" sz="800" b="1" i="1" noProof="0" dirty="0" err="1">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tu</a:t>
            </a:r>
            <a:r>
              <a:rPr lang="en-GB" sz="800" b="1" i="1"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 il/</a:t>
            </a:r>
            <a:r>
              <a:rPr lang="en-GB" sz="800" b="1" i="1" noProof="0" dirty="0" err="1">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elle</a:t>
            </a:r>
            <a:r>
              <a:rPr lang="en-GB" sz="800"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 use of </a:t>
            </a:r>
            <a:r>
              <a:rPr lang="en-GB" sz="800" b="1" i="1"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à</a:t>
            </a:r>
            <a:r>
              <a:rPr lang="en-GB" sz="800" b="1"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800"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and </a:t>
            </a:r>
            <a:r>
              <a:rPr lang="en-GB" sz="800" b="1" i="1" noProof="0" dirty="0" err="1">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en</a:t>
            </a:r>
            <a:r>
              <a:rPr lang="en-GB" sz="800"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 with cities and feminine countries, verbs like </a:t>
            </a:r>
            <a:r>
              <a:rPr lang="en-GB" sz="800" b="1" i="1"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entendre</a:t>
            </a:r>
            <a:r>
              <a:rPr lang="en-GB" sz="800"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 (present) (all persons)</a:t>
            </a:r>
          </a:p>
        </p:txBody>
      </p:sp>
    </p:spTree>
    <p:extLst>
      <p:ext uri="{BB962C8B-B14F-4D97-AF65-F5344CB8AC3E}">
        <p14:creationId xmlns:p14="http://schemas.microsoft.com/office/powerpoint/2010/main" val="3289029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5AEDD-BC8E-4F53-917D-3F563A09C33C}"/>
              </a:ext>
            </a:extLst>
          </p:cNvPr>
          <p:cNvSpPr>
            <a:spLocks noGrp="1"/>
          </p:cNvSpPr>
          <p:nvPr>
            <p:ph type="title"/>
          </p:nvPr>
        </p:nvSpPr>
        <p:spPr>
          <a:xfrm>
            <a:off x="0" y="0"/>
            <a:ext cx="10515600" cy="517047"/>
          </a:xfrm>
        </p:spPr>
        <p:txBody>
          <a:bodyPr>
            <a:normAutofit/>
          </a:bodyPr>
          <a:lstStyle/>
          <a:p>
            <a:r>
              <a:rPr lang="en-GB" sz="1600" b="1" dirty="0">
                <a:solidFill>
                  <a:srgbClr val="002060"/>
                </a:solidFill>
                <a:latin typeface="Century Gothic" panose="020B0502020202020204" pitchFamily="34" charset="0"/>
              </a:rPr>
              <a:t>French Y9 scheme of work overview: Term 1.2</a:t>
            </a:r>
            <a:endParaRPr lang="en-GB" sz="1600" dirty="0"/>
          </a:p>
        </p:txBody>
      </p:sp>
      <p:graphicFrame>
        <p:nvGraphicFramePr>
          <p:cNvPr id="4" name="Table 3" descr="showing the context, grammar, phonics and vocabularly covered in year 7 Spanish terms 1.1 and 1.2. ">
            <a:extLst>
              <a:ext uri="{FF2B5EF4-FFF2-40B4-BE49-F238E27FC236}">
                <a16:creationId xmlns:a16="http://schemas.microsoft.com/office/drawing/2014/main" id="{08EC71EA-E2BE-4B70-A549-D477B3A154DD}"/>
              </a:ext>
            </a:extLst>
          </p:cNvPr>
          <p:cNvGraphicFramePr>
            <a:graphicFrameLocks noGrp="1"/>
          </p:cNvGraphicFramePr>
          <p:nvPr>
            <p:extLst>
              <p:ext uri="{D42A27DB-BD31-4B8C-83A1-F6EECF244321}">
                <p14:modId xmlns:p14="http://schemas.microsoft.com/office/powerpoint/2010/main" val="1809301391"/>
              </p:ext>
            </p:extLst>
          </p:nvPr>
        </p:nvGraphicFramePr>
        <p:xfrm>
          <a:off x="125064" y="446592"/>
          <a:ext cx="11802533" cy="5422640"/>
        </p:xfrm>
        <a:graphic>
          <a:graphicData uri="http://schemas.openxmlformats.org/drawingml/2006/table">
            <a:tbl>
              <a:tblPr firstRow="1"/>
              <a:tblGrid>
                <a:gridCol w="893839">
                  <a:extLst>
                    <a:ext uri="{9D8B030D-6E8A-4147-A177-3AD203B41FA5}">
                      <a16:colId xmlns:a16="http://schemas.microsoft.com/office/drawing/2014/main" val="20000"/>
                    </a:ext>
                  </a:extLst>
                </a:gridCol>
                <a:gridCol w="2212748">
                  <a:extLst>
                    <a:ext uri="{9D8B030D-6E8A-4147-A177-3AD203B41FA5}">
                      <a16:colId xmlns:a16="http://schemas.microsoft.com/office/drawing/2014/main" val="20001"/>
                    </a:ext>
                  </a:extLst>
                </a:gridCol>
                <a:gridCol w="2977560">
                  <a:extLst>
                    <a:ext uri="{9D8B030D-6E8A-4147-A177-3AD203B41FA5}">
                      <a16:colId xmlns:a16="http://schemas.microsoft.com/office/drawing/2014/main" val="20002"/>
                    </a:ext>
                  </a:extLst>
                </a:gridCol>
                <a:gridCol w="1800842">
                  <a:extLst>
                    <a:ext uri="{9D8B030D-6E8A-4147-A177-3AD203B41FA5}">
                      <a16:colId xmlns:a16="http://schemas.microsoft.com/office/drawing/2014/main" val="20003"/>
                    </a:ext>
                  </a:extLst>
                </a:gridCol>
                <a:gridCol w="2492484">
                  <a:extLst>
                    <a:ext uri="{9D8B030D-6E8A-4147-A177-3AD203B41FA5}">
                      <a16:colId xmlns:a16="http://schemas.microsoft.com/office/drawing/2014/main" val="20004"/>
                    </a:ext>
                  </a:extLst>
                </a:gridCol>
                <a:gridCol w="1425060">
                  <a:extLst>
                    <a:ext uri="{9D8B030D-6E8A-4147-A177-3AD203B41FA5}">
                      <a16:colId xmlns:a16="http://schemas.microsoft.com/office/drawing/2014/main" val="2108670073"/>
                    </a:ext>
                  </a:extLst>
                </a:gridCol>
              </a:tblGrid>
              <a:tr h="642382">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UNIT</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CONTEXT, COMMUNICATION, </a:t>
                      </a:r>
                      <a:r>
                        <a:rPr lang="en-GB" sz="1050" b="1" dirty="0">
                          <a:solidFill>
                            <a:srgbClr val="FF0000"/>
                          </a:solidFill>
                          <a:effectLst/>
                          <a:latin typeface="Century Gothic" panose="020B0502020202020204" pitchFamily="34" charset="0"/>
                        </a:rPr>
                        <a:t>CULTURE</a:t>
                      </a:r>
                      <a:endParaRPr lang="en-GB" sz="1050" b="1" dirty="0">
                        <a:solidFill>
                          <a:srgbClr val="FF000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KEY IDEAS &amp; GRAMMAR</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PHONICS </a:t>
                      </a:r>
                      <a:br>
                        <a:rPr lang="en-GB" sz="1050" b="1" dirty="0">
                          <a:solidFill>
                            <a:srgbClr val="002060"/>
                          </a:solidFill>
                          <a:effectLst/>
                          <a:latin typeface="Century Gothic" panose="020B0502020202020204" pitchFamily="34" charset="0"/>
                        </a:rPr>
                      </a:br>
                      <a:r>
                        <a:rPr lang="en-GB" sz="1050" b="1" dirty="0">
                          <a:solidFill>
                            <a:srgbClr val="002060"/>
                          </a:solidFill>
                          <a:effectLst/>
                          <a:latin typeface="Century Gothic" panose="020B0502020202020204" pitchFamily="34" charset="0"/>
                        </a:rPr>
                        <a:t>SSC - Sound-symbol correspondence</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VOCABULARY</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lnSpc>
                          <a:spcPct val="115000"/>
                        </a:lnSpc>
                        <a:spcAft>
                          <a:spcPts val="0"/>
                        </a:spcAft>
                      </a:pPr>
                      <a:r>
                        <a:rPr lang="en-GB" sz="1050" b="1" dirty="0">
                          <a:solidFill>
                            <a:srgbClr val="002060"/>
                          </a:solidFill>
                          <a:effectLst/>
                          <a:latin typeface="Century Gothic" panose="020B0502020202020204" pitchFamily="34" charset="0"/>
                          <a:ea typeface="Calibri" panose="020F0502020204030204" pitchFamily="34" charset="0"/>
                        </a:rPr>
                        <a:t>National Curriculum</a:t>
                      </a:r>
                      <a:br>
                        <a:rPr lang="en-GB" sz="1050" b="1" dirty="0">
                          <a:solidFill>
                            <a:srgbClr val="002060"/>
                          </a:solidFill>
                          <a:effectLst/>
                          <a:latin typeface="Century Gothic" panose="020B0502020202020204" pitchFamily="34" charset="0"/>
                          <a:ea typeface="Calibri" panose="020F0502020204030204" pitchFamily="34" charset="0"/>
                        </a:rPr>
                      </a:br>
                      <a:r>
                        <a:rPr lang="en-GB" sz="1050" b="1" dirty="0">
                          <a:solidFill>
                            <a:srgbClr val="002060"/>
                          </a:solidFill>
                          <a:effectLst/>
                          <a:latin typeface="Century Gothic" panose="020B0502020202020204" pitchFamily="34" charset="0"/>
                          <a:ea typeface="Calibri" panose="020F0502020204030204" pitchFamily="34" charset="0"/>
                        </a:rPr>
                        <a:t>(See NC descriptors)</a:t>
                      </a: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10000"/>
                  </a:ext>
                </a:extLst>
              </a:tr>
              <a:tr h="1299108">
                <a:tc>
                  <a:txBody>
                    <a:bodyPr/>
                    <a:lstStyle/>
                    <a:p>
                      <a:pPr algn="ctr">
                        <a:lnSpc>
                          <a:spcPct val="115000"/>
                        </a:lnSpc>
                        <a:spcAft>
                          <a:spcPts val="0"/>
                        </a:spcAft>
                      </a:pPr>
                      <a:r>
                        <a:rPr lang="en-GB" sz="1050" b="1" dirty="0">
                          <a:solidFill>
                            <a:srgbClr val="002060"/>
                          </a:solidFill>
                          <a:effectLst/>
                          <a:latin typeface="Century Gothic" panose="020B0502020202020204" pitchFamily="34" charset="0"/>
                        </a:rPr>
                        <a:t>UNIT 4</a:t>
                      </a:r>
                      <a:br>
                        <a:rPr lang="en-GB" sz="1050" b="1" dirty="0">
                          <a:solidFill>
                            <a:srgbClr val="002060"/>
                          </a:solidFill>
                          <a:effectLst/>
                          <a:latin typeface="Century Gothic" panose="020B0502020202020204" pitchFamily="34" charset="0"/>
                        </a:rPr>
                      </a:br>
                      <a:r>
                        <a:rPr lang="en-GB" sz="1050" b="1" dirty="0">
                          <a:solidFill>
                            <a:srgbClr val="002060"/>
                          </a:solidFill>
                          <a:effectLst/>
                          <a:latin typeface="Century Gothic" panose="020B0502020202020204" pitchFamily="34" charset="0"/>
                        </a:rPr>
                        <a:t>People and places </a:t>
                      </a:r>
                      <a:br>
                        <a:rPr lang="en-GB" sz="1050" b="1" dirty="0">
                          <a:solidFill>
                            <a:srgbClr val="002060"/>
                          </a:solidFill>
                          <a:effectLst/>
                          <a:latin typeface="Century Gothic" panose="020B0502020202020204" pitchFamily="34" charset="0"/>
                        </a:rPr>
                      </a:br>
                      <a:r>
                        <a:rPr lang="en-GB" sz="1050" b="0" dirty="0">
                          <a:solidFill>
                            <a:srgbClr val="002060"/>
                          </a:solidFill>
                          <a:effectLst/>
                          <a:latin typeface="Century Gothic" panose="020B0502020202020204" pitchFamily="34" charset="0"/>
                        </a:rPr>
                        <a:t>(Lessons 15 – 22)</a:t>
                      </a:r>
                      <a:br>
                        <a:rPr lang="en-GB" sz="1050" b="1" dirty="0">
                          <a:solidFill>
                            <a:srgbClr val="002060"/>
                          </a:solidFill>
                          <a:effectLst/>
                          <a:latin typeface="Century Gothic" panose="020B0502020202020204" pitchFamily="34" charset="0"/>
                        </a:rPr>
                      </a:br>
                      <a:endParaRPr lang="en-GB" sz="1050"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3050" lvl="0" indent="-185738" algn="l" defTabSz="914400" rtl="0" eaLnBrk="1" latinLnBrk="0" hangingPunct="1">
                        <a:lnSpc>
                          <a:spcPct val="115000"/>
                        </a:lnSpc>
                        <a:spcAft>
                          <a:spcPts val="0"/>
                        </a:spcAft>
                        <a:buFont typeface="Arial" panose="020B0604020202020204" pitchFamily="34" charset="0"/>
                        <a:buChar char="•"/>
                      </a:pPr>
                      <a:r>
                        <a:rPr lang="en-GB" sz="1050" b="1" u="none" strike="noStrike" kern="1200" dirty="0">
                          <a:solidFill>
                            <a:srgbClr val="002060"/>
                          </a:solidFill>
                          <a:effectLst/>
                          <a:latin typeface="Century Gothic" panose="020B0502020202020204" pitchFamily="34" charset="0"/>
                          <a:ea typeface="+mn-ea"/>
                          <a:cs typeface="+mn-cs"/>
                        </a:rPr>
                        <a:t>Talking about </a:t>
                      </a:r>
                      <a:r>
                        <a:rPr lang="en-GB" sz="1050" b="1" u="none" strike="noStrike" kern="1200" dirty="0">
                          <a:solidFill>
                            <a:srgbClr val="FF0000"/>
                          </a:solidFill>
                          <a:effectLst/>
                          <a:latin typeface="Century Gothic" panose="020B0502020202020204" pitchFamily="34" charset="0"/>
                          <a:ea typeface="+mn-ea"/>
                          <a:cs typeface="+mn-cs"/>
                        </a:rPr>
                        <a:t>travel in France</a:t>
                      </a:r>
                    </a:p>
                    <a:p>
                      <a:pPr marL="273050" lvl="0" indent="-185738" algn="l" defTabSz="914400" rtl="0" eaLnBrk="1" latinLnBrk="0" hangingPunct="1">
                        <a:lnSpc>
                          <a:spcPct val="115000"/>
                        </a:lnSpc>
                        <a:spcAft>
                          <a:spcPts val="0"/>
                        </a:spcAft>
                        <a:buFont typeface="Arial" panose="020B0604020202020204" pitchFamily="34" charset="0"/>
                        <a:buChar char="•"/>
                      </a:pPr>
                      <a:r>
                        <a:rPr lang="en-GB" sz="1050" b="1" u="none" strike="noStrike" kern="1200" dirty="0">
                          <a:solidFill>
                            <a:srgbClr val="002060"/>
                          </a:solidFill>
                          <a:effectLst/>
                          <a:latin typeface="Century Gothic" panose="020B0502020202020204" pitchFamily="34" charset="0"/>
                          <a:ea typeface="+mn-ea"/>
                          <a:cs typeface="+mn-cs"/>
                        </a:rPr>
                        <a:t>Talking about </a:t>
                      </a:r>
                      <a:r>
                        <a:rPr lang="en-GB" sz="1050" b="1" u="none" strike="noStrike" kern="1200" dirty="0">
                          <a:solidFill>
                            <a:srgbClr val="FF0000"/>
                          </a:solidFill>
                          <a:effectLst/>
                          <a:latin typeface="Century Gothic" panose="020B0502020202020204" pitchFamily="34" charset="0"/>
                          <a:ea typeface="+mn-ea"/>
                          <a:cs typeface="+mn-cs"/>
                        </a:rPr>
                        <a:t>nationality and religion</a:t>
                      </a:r>
                    </a:p>
                    <a:p>
                      <a:pPr marL="273050" lvl="0" indent="-185738" algn="l" defTabSz="914400" rtl="0" eaLnBrk="1" latinLnBrk="0" hangingPunct="1">
                        <a:lnSpc>
                          <a:spcPct val="115000"/>
                        </a:lnSpc>
                        <a:spcAft>
                          <a:spcPts val="0"/>
                        </a:spcAft>
                        <a:buFont typeface="Arial" panose="020B0604020202020204" pitchFamily="34" charset="0"/>
                        <a:buChar char="•"/>
                      </a:pPr>
                      <a:r>
                        <a:rPr lang="en-GB" sz="1050" b="1" u="none" strike="noStrike" kern="1200" dirty="0">
                          <a:solidFill>
                            <a:srgbClr val="002060"/>
                          </a:solidFill>
                          <a:effectLst/>
                          <a:latin typeface="Century Gothic" panose="020B0502020202020204" pitchFamily="34" charset="0"/>
                          <a:ea typeface="+mn-ea"/>
                          <a:cs typeface="+mn-cs"/>
                        </a:rPr>
                        <a:t>Talking about staying in a hotel</a:t>
                      </a:r>
                    </a:p>
                    <a:p>
                      <a:pPr marL="273050" lvl="0" indent="-185738" algn="l" defTabSz="914400" rtl="0" eaLnBrk="1" latinLnBrk="0" hangingPunct="1">
                        <a:lnSpc>
                          <a:spcPct val="115000"/>
                        </a:lnSpc>
                        <a:spcAft>
                          <a:spcPts val="0"/>
                        </a:spcAft>
                        <a:buFont typeface="Arial" panose="020B0604020202020204" pitchFamily="34" charset="0"/>
                        <a:buChar char="•"/>
                      </a:pPr>
                      <a:r>
                        <a:rPr lang="en-GB" sz="1050" b="1" u="none" strike="noStrike" kern="1200" dirty="0">
                          <a:solidFill>
                            <a:srgbClr val="002060"/>
                          </a:solidFill>
                          <a:effectLst/>
                          <a:latin typeface="Century Gothic" panose="020B0502020202020204" pitchFamily="34" charset="0"/>
                          <a:ea typeface="+mn-ea"/>
                          <a:cs typeface="+mn-cs"/>
                        </a:rPr>
                        <a:t>Talking about </a:t>
                      </a:r>
                      <a:r>
                        <a:rPr lang="en-GB" sz="1050" b="1" u="none" strike="noStrike" kern="1200" dirty="0">
                          <a:solidFill>
                            <a:srgbClr val="FF0000"/>
                          </a:solidFill>
                          <a:effectLst/>
                          <a:latin typeface="Century Gothic" panose="020B0502020202020204" pitchFamily="34" charset="0"/>
                          <a:ea typeface="+mn-ea"/>
                          <a:cs typeface="+mn-cs"/>
                        </a:rPr>
                        <a:t>Le </a:t>
                      </a:r>
                      <a:r>
                        <a:rPr lang="en-GB" sz="1050" b="1" u="none" strike="noStrike" kern="1200" dirty="0" err="1">
                          <a:solidFill>
                            <a:srgbClr val="FF0000"/>
                          </a:solidFill>
                          <a:effectLst/>
                          <a:latin typeface="Century Gothic" panose="020B0502020202020204" pitchFamily="34" charset="0"/>
                          <a:ea typeface="+mn-ea"/>
                          <a:cs typeface="+mn-cs"/>
                        </a:rPr>
                        <a:t>Sénégal</a:t>
                      </a:r>
                      <a:endParaRPr lang="en-GB" sz="1050" b="1" u="none" strike="noStrike" kern="1200" dirty="0">
                        <a:solidFill>
                          <a:srgbClr val="FF0000"/>
                        </a:solidFill>
                        <a:effectLst/>
                        <a:latin typeface="Century Gothic" panose="020B0502020202020204" pitchFamily="34" charset="0"/>
                        <a:ea typeface="+mn-ea"/>
                        <a:cs typeface="+mn-cs"/>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7312"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050" b="1" u="none" strike="noStrike" kern="1200" dirty="0">
                          <a:solidFill>
                            <a:srgbClr val="002060"/>
                          </a:solidFill>
                          <a:effectLst/>
                          <a:latin typeface="Century Gothic" panose="020B0502020202020204" pitchFamily="34" charset="0"/>
                          <a:ea typeface="+mn-ea"/>
                          <a:cs typeface="+mn-cs"/>
                        </a:rPr>
                        <a:t>Using infinitives, nouns and adjectives</a:t>
                      </a:r>
                    </a:p>
                    <a:p>
                      <a:pPr marL="171450" lvl="0" indent="-171450">
                        <a:lnSpc>
                          <a:spcPct val="150000"/>
                        </a:lnSpc>
                        <a:spcAft>
                          <a:spcPts val="0"/>
                        </a:spcAft>
                        <a:buFont typeface="Arial" panose="020B0604020202020204" pitchFamily="34" charset="0"/>
                        <a:buChar char="•"/>
                        <a:tabLst>
                          <a:tab pos="228600" algn="l"/>
                        </a:tabLst>
                      </a:pPr>
                      <a:r>
                        <a:rPr lang="en-GB" sz="100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infinitive used as a noun</a:t>
                      </a:r>
                    </a:p>
                    <a:p>
                      <a:pPr marL="171450" lvl="0" indent="-171450">
                        <a:lnSpc>
                          <a:spcPct val="150000"/>
                        </a:lnSpc>
                        <a:spcAft>
                          <a:spcPts val="0"/>
                        </a:spcAft>
                        <a:buFont typeface="Arial" panose="020B0604020202020204" pitchFamily="34" charset="0"/>
                        <a:buChar char="•"/>
                        <a:tabLst>
                          <a:tab pos="228600" algn="l"/>
                        </a:tabLst>
                      </a:pPr>
                      <a:r>
                        <a:rPr lang="en-GB" sz="100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feminine noun formation (-</a:t>
                      </a:r>
                      <a:r>
                        <a:rPr lang="en-GB" sz="1000"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en</a:t>
                      </a:r>
                      <a:r>
                        <a:rPr lang="en-GB" sz="100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100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 -</a:t>
                      </a:r>
                      <a:r>
                        <a:rPr lang="en-GB" sz="1000"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enne</a:t>
                      </a:r>
                      <a:r>
                        <a:rPr lang="en-GB" sz="100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a:t>
                      </a:r>
                    </a:p>
                    <a:p>
                      <a:pPr marL="171450" lvl="0" indent="-171450">
                        <a:lnSpc>
                          <a:spcPct val="150000"/>
                        </a:lnSpc>
                        <a:spcAft>
                          <a:spcPts val="0"/>
                        </a:spcAft>
                        <a:buFont typeface="Arial" panose="020B0604020202020204" pitchFamily="34" charset="0"/>
                        <a:buChar char="•"/>
                        <a:tabLst>
                          <a:tab pos="228600" algn="l"/>
                        </a:tabLst>
                      </a:pPr>
                      <a:r>
                        <a:rPr lang="en-GB" sz="100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plural noun formation (no change with -s, -x)</a:t>
                      </a:r>
                    </a:p>
                    <a:p>
                      <a:pPr marL="171450" lvl="0" indent="-171450">
                        <a:lnSpc>
                          <a:spcPct val="150000"/>
                        </a:lnSpc>
                        <a:spcAft>
                          <a:spcPts val="0"/>
                        </a:spcAft>
                        <a:buFont typeface="Arial" panose="020B0604020202020204" pitchFamily="34" charset="0"/>
                        <a:buChar char="•"/>
                        <a:tabLst>
                          <a:tab pos="228600" algn="l"/>
                        </a:tabLst>
                      </a:pPr>
                      <a:r>
                        <a:rPr lang="en-GB" sz="100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article use with </a:t>
                      </a:r>
                      <a:r>
                        <a:rPr lang="en-GB" sz="1000" i="1"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être</a:t>
                      </a:r>
                      <a:r>
                        <a:rPr lang="en-GB" sz="100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 + religion</a:t>
                      </a:r>
                    </a:p>
                    <a:p>
                      <a:pPr marL="171450" lvl="0" indent="-171450">
                        <a:lnSpc>
                          <a:spcPct val="150000"/>
                        </a:lnSpc>
                        <a:spcAft>
                          <a:spcPts val="0"/>
                        </a:spcAft>
                        <a:buFont typeface="Arial" panose="020B0604020202020204" pitchFamily="34" charset="0"/>
                        <a:buChar char="•"/>
                        <a:tabLst>
                          <a:tab pos="228600" algn="l"/>
                        </a:tabLst>
                      </a:pPr>
                      <a:r>
                        <a:rPr lang="en-GB" sz="100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possessive adjectives (</a:t>
                      </a:r>
                      <a:r>
                        <a:rPr lang="en-GB" sz="1000" i="1"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votre</a:t>
                      </a:r>
                      <a:r>
                        <a:rPr lang="en-GB" sz="1000" i="1"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 </a:t>
                      </a:r>
                      <a:r>
                        <a:rPr lang="en-GB" sz="1000" i="1"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vos</a:t>
                      </a:r>
                      <a:r>
                        <a:rPr lang="en-GB" sz="1000" i="1"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 </a:t>
                      </a:r>
                      <a:r>
                        <a:rPr lang="en-GB" sz="1000" i="1"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leur</a:t>
                      </a:r>
                      <a:r>
                        <a:rPr lang="en-GB" sz="1000" i="1"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 </a:t>
                      </a:r>
                      <a:r>
                        <a:rPr lang="en-GB" sz="1000" i="1"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leurs</a:t>
                      </a:r>
                      <a:r>
                        <a:rPr lang="en-GB" sz="100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a:t>
                      </a:r>
                    </a:p>
                    <a:p>
                      <a:pPr marL="87312"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endParaRPr lang="en-GB" sz="1000" b="1" u="none" strike="noStrike" kern="1200" dirty="0">
                        <a:solidFill>
                          <a:srgbClr val="002060"/>
                        </a:solidFill>
                        <a:effectLst/>
                        <a:latin typeface="Century Gothic" panose="020B0502020202020204" pitchFamily="34" charset="0"/>
                        <a:ea typeface="+mn-ea"/>
                        <a:cs typeface="+mn-cs"/>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58762" indent="-171450">
                        <a:lnSpc>
                          <a:spcPct val="100000"/>
                        </a:lnSpc>
                        <a:spcAft>
                          <a:spcPts val="0"/>
                        </a:spcAft>
                        <a:buFont typeface="Arial" panose="020B0604020202020204" pitchFamily="34" charset="0"/>
                        <a:buChar char="•"/>
                      </a:pPr>
                      <a:r>
                        <a:rPr lang="en-GB" sz="1050" dirty="0">
                          <a:solidFill>
                            <a:srgbClr val="002060"/>
                          </a:solidFill>
                          <a:effectLst/>
                          <a:latin typeface="Century Gothic" panose="020B0502020202020204" pitchFamily="34" charset="0"/>
                        </a:rPr>
                        <a:t>[</a:t>
                      </a:r>
                      <a:r>
                        <a:rPr lang="en-GB" sz="1050" dirty="0" err="1">
                          <a:solidFill>
                            <a:srgbClr val="002060"/>
                          </a:solidFill>
                          <a:effectLst/>
                          <a:latin typeface="Century Gothic" panose="020B0502020202020204" pitchFamily="34" charset="0"/>
                        </a:rPr>
                        <a:t>qu</a:t>
                      </a:r>
                      <a:r>
                        <a:rPr lang="en-GB" sz="1050" dirty="0">
                          <a:solidFill>
                            <a:srgbClr val="002060"/>
                          </a:solidFill>
                          <a:effectLst/>
                          <a:latin typeface="Century Gothic" panose="020B0502020202020204" pitchFamily="34" charset="0"/>
                        </a:rPr>
                        <a:t>] </a:t>
                      </a:r>
                      <a:r>
                        <a:rPr lang="en-GB" sz="1050" b="0" dirty="0">
                          <a:solidFill>
                            <a:srgbClr val="002060"/>
                          </a:solidFill>
                          <a:effectLst/>
                          <a:latin typeface="Century Gothic" panose="020B0502020202020204" pitchFamily="34" charset="0"/>
                        </a:rPr>
                        <a:t>revisited</a:t>
                      </a:r>
                    </a:p>
                    <a:p>
                      <a:pPr marL="258762" indent="-171450">
                        <a:lnSpc>
                          <a:spcPct val="100000"/>
                        </a:lnSpc>
                        <a:spcAft>
                          <a:spcPts val="0"/>
                        </a:spcAft>
                        <a:buFont typeface="Arial" panose="020B0604020202020204" pitchFamily="34" charset="0"/>
                        <a:buChar char="•"/>
                      </a:pPr>
                      <a:endParaRPr lang="en-GB" sz="1050" b="0" dirty="0">
                        <a:solidFill>
                          <a:srgbClr val="002060"/>
                        </a:solidFill>
                        <a:effectLst/>
                        <a:latin typeface="Century Gothic" panose="020B0502020202020204" pitchFamily="34" charset="0"/>
                      </a:endParaRPr>
                    </a:p>
                    <a:p>
                      <a:pPr marL="258762" indent="-171450">
                        <a:lnSpc>
                          <a:spcPct val="100000"/>
                        </a:lnSpc>
                        <a:spcAft>
                          <a:spcPts val="0"/>
                        </a:spcAft>
                        <a:buFont typeface="Arial" panose="020B0604020202020204" pitchFamily="34" charset="0"/>
                        <a:buChar char="•"/>
                      </a:pPr>
                      <a:r>
                        <a:rPr lang="en-GB" sz="1050" b="0" dirty="0">
                          <a:solidFill>
                            <a:srgbClr val="002060"/>
                          </a:solidFill>
                          <a:effectLst/>
                          <a:latin typeface="Century Gothic" panose="020B0502020202020204" pitchFamily="34" charset="0"/>
                        </a:rPr>
                        <a:t>[-</a:t>
                      </a:r>
                      <a:r>
                        <a:rPr lang="en-GB" sz="1050" b="0" dirty="0" err="1">
                          <a:solidFill>
                            <a:srgbClr val="002060"/>
                          </a:solidFill>
                          <a:effectLst/>
                          <a:latin typeface="Century Gothic" panose="020B0502020202020204" pitchFamily="34" charset="0"/>
                        </a:rPr>
                        <a:t>ien</a:t>
                      </a:r>
                      <a:r>
                        <a:rPr lang="en-GB" sz="1050" b="0" dirty="0">
                          <a:solidFill>
                            <a:srgbClr val="002060"/>
                          </a:solidFill>
                          <a:effectLst/>
                          <a:latin typeface="Century Gothic" panose="020B0502020202020204" pitchFamily="34" charset="0"/>
                        </a:rPr>
                        <a:t>] [</a:t>
                      </a:r>
                      <a:r>
                        <a:rPr lang="en-GB" sz="1050" b="0" dirty="0" err="1">
                          <a:solidFill>
                            <a:srgbClr val="002060"/>
                          </a:solidFill>
                          <a:effectLst/>
                          <a:latin typeface="Century Gothic" panose="020B0502020202020204" pitchFamily="34" charset="0"/>
                        </a:rPr>
                        <a:t>è|ê</a:t>
                      </a:r>
                      <a:r>
                        <a:rPr lang="en-GB" sz="1050" b="0" dirty="0">
                          <a:solidFill>
                            <a:srgbClr val="002060"/>
                          </a:solidFill>
                          <a:effectLst/>
                          <a:latin typeface="Century Gothic" panose="020B0502020202020204" pitchFamily="34" charset="0"/>
                        </a:rPr>
                        <a:t>] revisited</a:t>
                      </a:r>
                    </a:p>
                    <a:p>
                      <a:pPr marL="258762" indent="-171450">
                        <a:lnSpc>
                          <a:spcPct val="100000"/>
                        </a:lnSpc>
                        <a:spcAft>
                          <a:spcPts val="0"/>
                        </a:spcAft>
                        <a:buFont typeface="Arial" panose="020B0604020202020204" pitchFamily="34" charset="0"/>
                        <a:buChar char="•"/>
                      </a:pPr>
                      <a:endParaRPr lang="en-GB" sz="1050" b="0" dirty="0">
                        <a:solidFill>
                          <a:srgbClr val="002060"/>
                        </a:solidFill>
                        <a:effectLst/>
                        <a:latin typeface="Century Gothic" panose="020B0502020202020204" pitchFamily="34" charset="0"/>
                      </a:endParaRPr>
                    </a:p>
                    <a:p>
                      <a:pPr marL="258762" indent="-171450">
                        <a:lnSpc>
                          <a:spcPct val="100000"/>
                        </a:lnSpc>
                        <a:spcAft>
                          <a:spcPts val="0"/>
                        </a:spcAft>
                        <a:buFont typeface="Arial" panose="020B0604020202020204" pitchFamily="34" charset="0"/>
                        <a:buChar char="•"/>
                      </a:pPr>
                      <a:r>
                        <a:rPr lang="en-GB" sz="1050" b="0" dirty="0">
                          <a:solidFill>
                            <a:srgbClr val="002060"/>
                          </a:solidFill>
                          <a:effectLst/>
                          <a:latin typeface="Century Gothic" panose="020B0502020202020204" pitchFamily="34" charset="0"/>
                        </a:rPr>
                        <a:t>open [</a:t>
                      </a:r>
                      <a:r>
                        <a:rPr lang="en-GB" sz="1050" b="0" dirty="0" err="1">
                          <a:solidFill>
                            <a:srgbClr val="002060"/>
                          </a:solidFill>
                          <a:effectLst/>
                          <a:latin typeface="Century Gothic" panose="020B0502020202020204" pitchFamily="34" charset="0"/>
                        </a:rPr>
                        <a:t>eu|œ</a:t>
                      </a:r>
                      <a:r>
                        <a:rPr lang="en-GB" sz="1050" b="0" dirty="0">
                          <a:solidFill>
                            <a:srgbClr val="002060"/>
                          </a:solidFill>
                          <a:effectLst/>
                          <a:latin typeface="Century Gothic" panose="020B0502020202020204" pitchFamily="34" charset="0"/>
                        </a:rPr>
                        <a:t>] before r</a:t>
                      </a:r>
                    </a:p>
                    <a:p>
                      <a:pPr marL="258762" indent="-171450">
                        <a:lnSpc>
                          <a:spcPct val="100000"/>
                        </a:lnSpc>
                        <a:spcAft>
                          <a:spcPts val="0"/>
                        </a:spcAft>
                        <a:buFont typeface="Arial" panose="020B0604020202020204" pitchFamily="34" charset="0"/>
                        <a:buChar char="•"/>
                      </a:pPr>
                      <a:endParaRPr lang="en-GB" sz="1050" b="0" dirty="0">
                        <a:solidFill>
                          <a:srgbClr val="002060"/>
                        </a:solidFill>
                        <a:effectLst/>
                        <a:latin typeface="Century Gothic" panose="020B0502020202020204" pitchFamily="34" charset="0"/>
                      </a:endParaRPr>
                    </a:p>
                    <a:p>
                      <a:pPr marL="258762" indent="-171450">
                        <a:lnSpc>
                          <a:spcPct val="100000"/>
                        </a:lnSpc>
                        <a:spcAft>
                          <a:spcPts val="0"/>
                        </a:spcAft>
                        <a:buFont typeface="Arial" panose="020B0604020202020204" pitchFamily="34" charset="0"/>
                        <a:buChar char="•"/>
                      </a:pPr>
                      <a:r>
                        <a:rPr lang="en-GB" sz="1050" b="0" dirty="0">
                          <a:solidFill>
                            <a:srgbClr val="002060"/>
                          </a:solidFill>
                          <a:effectLst/>
                          <a:latin typeface="Century Gothic" panose="020B0502020202020204" pitchFamily="34" charset="0"/>
                        </a:rPr>
                        <a:t>-s liaison (revisited)</a:t>
                      </a:r>
                    </a:p>
                    <a:p>
                      <a:pPr marL="258762" indent="-171450">
                        <a:lnSpc>
                          <a:spcPct val="100000"/>
                        </a:lnSpc>
                        <a:spcAft>
                          <a:spcPts val="0"/>
                        </a:spcAft>
                        <a:buFont typeface="Arial" panose="020B0604020202020204" pitchFamily="34" charset="0"/>
                        <a:buChar char="•"/>
                      </a:pPr>
                      <a:endParaRPr lang="en-GB" sz="1050" b="0" dirty="0">
                        <a:solidFill>
                          <a:srgbClr val="002060"/>
                        </a:solidFill>
                        <a:effectLst/>
                        <a:latin typeface="Century Gothic" panose="020B0502020202020204" pitchFamily="34" charset="0"/>
                      </a:endParaRPr>
                    </a:p>
                    <a:p>
                      <a:pPr marL="258762" indent="-171450">
                        <a:lnSpc>
                          <a:spcPct val="100000"/>
                        </a:lnSpc>
                        <a:spcAft>
                          <a:spcPts val="0"/>
                        </a:spcAft>
                        <a:buFont typeface="Arial" panose="020B0604020202020204" pitchFamily="34" charset="0"/>
                        <a:buChar char="•"/>
                      </a:pPr>
                      <a:r>
                        <a:rPr lang="en-GB" sz="1050" b="0" dirty="0">
                          <a:solidFill>
                            <a:srgbClr val="002060"/>
                          </a:solidFill>
                          <a:effectLst/>
                          <a:latin typeface="Century Gothic" panose="020B0502020202020204" pitchFamily="34" charset="0"/>
                        </a:rPr>
                        <a:t>revisit Y7 &amp; Y8 SSCs</a:t>
                      </a:r>
                    </a:p>
                    <a:p>
                      <a:pPr marL="258762" indent="-171450">
                        <a:lnSpc>
                          <a:spcPct val="100000"/>
                        </a:lnSpc>
                        <a:spcAft>
                          <a:spcPts val="0"/>
                        </a:spcAft>
                        <a:buFont typeface="Arial" panose="020B0604020202020204" pitchFamily="34" charset="0"/>
                        <a:buChar char="•"/>
                      </a:pPr>
                      <a:endParaRPr lang="en-GB" sz="1050" dirty="0">
                        <a:solidFill>
                          <a:srgbClr val="002060"/>
                        </a:solidFill>
                        <a:effectLst/>
                        <a:latin typeface="Century Gothic" panose="020B050202020202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71450" indent="-171450">
                        <a:spcAft>
                          <a:spcPts val="0"/>
                        </a:spcAft>
                        <a:buFont typeface="Arial" panose="020B0604020202020204" pitchFamily="34" charset="0"/>
                        <a:buChar char="•"/>
                      </a:pPr>
                      <a:r>
                        <a:rPr lang="en-GB" sz="1050" noProof="0" dirty="0">
                          <a:solidFill>
                            <a:srgbClr val="002060"/>
                          </a:solidFill>
                          <a:effectLst/>
                          <a:latin typeface="Century Gothic" panose="020B0502020202020204" pitchFamily="34" charset="0"/>
                          <a:ea typeface="Georgia" panose="02040502050405020303" pitchFamily="18" charset="0"/>
                          <a:cs typeface="Georgia" panose="02040502050405020303" pitchFamily="18" charset="0"/>
                        </a:rPr>
                        <a:t>Building the verb lexicon</a:t>
                      </a:r>
                    </a:p>
                    <a:p>
                      <a:pPr marL="171450" indent="-171450">
                        <a:spcAft>
                          <a:spcPts val="0"/>
                        </a:spcAft>
                        <a:buFont typeface="Arial" panose="020B0604020202020204" pitchFamily="34" charset="0"/>
                        <a:buChar char="•"/>
                      </a:pPr>
                      <a:endParaRPr lang="en-GB" sz="1050" noProof="0" dirty="0">
                        <a:solidFill>
                          <a:srgbClr val="002060"/>
                        </a:solidFill>
                        <a:effectLst/>
                        <a:latin typeface="Century Gothic" panose="020B0502020202020204" pitchFamily="34" charset="0"/>
                        <a:ea typeface="Georgia" panose="02040502050405020303" pitchFamily="18" charset="0"/>
                        <a:cs typeface="Georgia" panose="02040502050405020303" pitchFamily="18" charset="0"/>
                      </a:endParaRPr>
                    </a:p>
                    <a:p>
                      <a:pPr marL="171450" indent="-171450">
                        <a:spcAft>
                          <a:spcPts val="0"/>
                        </a:spcAft>
                        <a:buFont typeface="Arial" panose="020B0604020202020204" pitchFamily="34" charset="0"/>
                        <a:buChar char="•"/>
                      </a:pPr>
                      <a:r>
                        <a:rPr lang="en-GB" sz="1050" noProof="0" dirty="0">
                          <a:solidFill>
                            <a:srgbClr val="002060"/>
                          </a:solidFill>
                          <a:effectLst/>
                          <a:latin typeface="Century Gothic" panose="020B0502020202020204" pitchFamily="34" charset="0"/>
                          <a:ea typeface="Georgia" panose="02040502050405020303" pitchFamily="18" charset="0"/>
                          <a:cs typeface="Georgia" panose="02040502050405020303" pitchFamily="18" charset="0"/>
                        </a:rPr>
                        <a:t>Regular revisiting of Y7 and Y8 vocabulary for consolidation</a:t>
                      </a:r>
                    </a:p>
                    <a:p>
                      <a:pPr marL="171450" indent="-171450">
                        <a:spcAft>
                          <a:spcPts val="0"/>
                        </a:spcAft>
                        <a:buFont typeface="Arial" panose="020B0604020202020204" pitchFamily="34" charset="0"/>
                        <a:buChar char="•"/>
                      </a:pPr>
                      <a:endParaRPr lang="en-GB" sz="1050" noProof="0" dirty="0">
                        <a:solidFill>
                          <a:srgbClr val="002060"/>
                        </a:solidFill>
                        <a:effectLst/>
                        <a:latin typeface="Century Gothic" panose="020B0502020202020204" pitchFamily="34" charset="0"/>
                        <a:ea typeface="Georgia" panose="02040502050405020303" pitchFamily="18" charset="0"/>
                        <a:cs typeface="Georgia" panose="02040502050405020303" pitchFamily="18" charset="0"/>
                      </a:endParaRPr>
                    </a:p>
                    <a:p>
                      <a:pPr marL="171450" indent="-171450">
                        <a:spcAft>
                          <a:spcPts val="0"/>
                        </a:spcAft>
                        <a:buFont typeface="Arial" panose="020B0604020202020204" pitchFamily="34" charset="0"/>
                        <a:buChar char="•"/>
                      </a:pPr>
                      <a:r>
                        <a:rPr lang="en-GB" sz="1050" noProof="0" dirty="0">
                          <a:solidFill>
                            <a:srgbClr val="002060"/>
                          </a:solidFill>
                          <a:effectLst/>
                          <a:latin typeface="Century Gothic" panose="020B0502020202020204" pitchFamily="34" charset="0"/>
                          <a:ea typeface="Georgia" panose="02040502050405020303" pitchFamily="18" charset="0"/>
                          <a:cs typeface="Georgia" panose="02040502050405020303" pitchFamily="18" charset="0"/>
                        </a:rPr>
                        <a:t>Consolidation of question words and question formation</a:t>
                      </a:r>
                    </a:p>
                    <a:p>
                      <a:pPr marL="171450" indent="-171450">
                        <a:spcAft>
                          <a:spcPts val="0"/>
                        </a:spcAft>
                        <a:buFont typeface="Arial" panose="020B0604020202020204" pitchFamily="34" charset="0"/>
                        <a:buChar char="•"/>
                      </a:pPr>
                      <a:endParaRPr lang="en-GB" sz="1050" noProof="0" dirty="0">
                        <a:solidFill>
                          <a:srgbClr val="002060"/>
                        </a:solidFill>
                        <a:effectLst/>
                        <a:latin typeface="Century Gothic" panose="020B0502020202020204" pitchFamily="34" charset="0"/>
                        <a:ea typeface="Georgia" panose="02040502050405020303" pitchFamily="18" charset="0"/>
                        <a:cs typeface="Georgia" panose="02040502050405020303" pitchFamily="18" charset="0"/>
                      </a:endParaRPr>
                    </a:p>
                    <a:p>
                      <a:pPr marL="171450" indent="-171450">
                        <a:spcAft>
                          <a:spcPts val="0"/>
                        </a:spcAft>
                        <a:buFont typeface="Arial" panose="020B0604020202020204" pitchFamily="34" charset="0"/>
                        <a:buChar char="•"/>
                      </a:pPr>
                      <a:r>
                        <a:rPr lang="en-GB" sz="1050" noProof="0" dirty="0">
                          <a:solidFill>
                            <a:srgbClr val="002060"/>
                          </a:solidFill>
                          <a:effectLst/>
                          <a:latin typeface="Century Gothic" panose="020B0502020202020204" pitchFamily="34" charset="0"/>
                          <a:ea typeface="Georgia" panose="02040502050405020303" pitchFamily="18" charset="0"/>
                          <a:cs typeface="Georgia" panose="02040502050405020303" pitchFamily="18" charset="0"/>
                        </a:rPr>
                        <a:t>Number construction 32-69</a:t>
                      </a:r>
                    </a:p>
                    <a:p>
                      <a:pPr marL="171450" lvl="0" indent="-171450">
                        <a:spcAft>
                          <a:spcPts val="0"/>
                        </a:spcAft>
                        <a:buFont typeface="Arial" panose="020B0604020202020204" pitchFamily="34" charset="0"/>
                        <a:buChar char="•"/>
                      </a:pPr>
                      <a:r>
                        <a:rPr lang="en-GB" sz="105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Text exploitation to extend vocabulary</a:t>
                      </a:r>
                    </a:p>
                    <a:p>
                      <a:pPr marL="171450" lvl="0" indent="-171450">
                        <a:spcAft>
                          <a:spcPts val="0"/>
                        </a:spcAft>
                        <a:buFont typeface="Arial" panose="020B0604020202020204" pitchFamily="34" charset="0"/>
                        <a:buChar char="•"/>
                      </a:pPr>
                      <a:endParaRPr lang="en-GB" sz="105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lvl="0" indent="-171450">
                        <a:spcAft>
                          <a:spcPts val="0"/>
                        </a:spcAft>
                        <a:buFont typeface="Arial" panose="020B0604020202020204" pitchFamily="34" charset="0"/>
                        <a:buChar char="•"/>
                      </a:pPr>
                      <a:r>
                        <a:rPr lang="en-GB" sz="105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Cognates: English  -c, -ck, -k or -</a:t>
                      </a:r>
                      <a:r>
                        <a:rPr lang="en-GB" sz="1050"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ical</a:t>
                      </a:r>
                      <a:r>
                        <a:rPr lang="en-GB" sz="105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 ➜ French -que)</a:t>
                      </a:r>
                    </a:p>
                    <a:p>
                      <a:pPr marL="171450" lvl="0" indent="-171450">
                        <a:spcAft>
                          <a:spcPts val="0"/>
                        </a:spcAft>
                        <a:buFont typeface="Arial" panose="020B0604020202020204" pitchFamily="34" charset="0"/>
                        <a:buChar char="•"/>
                      </a:pPr>
                      <a:endParaRPr lang="en-GB" sz="105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lvl="0" indent="-171450">
                        <a:spcAft>
                          <a:spcPts val="0"/>
                        </a:spcAft>
                        <a:buFont typeface="Arial" panose="020B0604020202020204" pitchFamily="34" charset="0"/>
                        <a:buChar char="•"/>
                      </a:pPr>
                      <a:r>
                        <a:rPr lang="en-GB" sz="105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Noun and adjective pairs: adjective + article ➜ noun (+/- capital letter)</a:t>
                      </a:r>
                    </a:p>
                    <a:p>
                      <a:pPr marL="171450" lvl="0" indent="-171450">
                        <a:spcAft>
                          <a:spcPts val="0"/>
                        </a:spcAft>
                        <a:buFont typeface="Arial" panose="020B0604020202020204" pitchFamily="34" charset="0"/>
                        <a:buChar char="•"/>
                      </a:pPr>
                      <a:endParaRPr lang="en-GB" sz="105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lvl="0" indent="-171450">
                        <a:spcAft>
                          <a:spcPts val="0"/>
                        </a:spcAft>
                        <a:buFont typeface="Arial" panose="020B0604020202020204" pitchFamily="34" charset="0"/>
                        <a:buChar char="•"/>
                      </a:pPr>
                      <a:r>
                        <a:rPr lang="en-GB" sz="105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English '-or/-our' ➜ French '-</a:t>
                      </a:r>
                      <a:r>
                        <a:rPr lang="en-GB" sz="1050"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eur</a:t>
                      </a:r>
                      <a:r>
                        <a:rPr lang="en-GB" sz="105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a:t>
                      </a:r>
                    </a:p>
                    <a:p>
                      <a:pPr marL="171450" lvl="0" indent="-171450">
                        <a:spcAft>
                          <a:spcPts val="0"/>
                        </a:spcAft>
                        <a:buFont typeface="Arial" panose="020B0604020202020204" pitchFamily="34" charset="0"/>
                        <a:buChar char="•"/>
                      </a:pPr>
                      <a:endParaRPr lang="en-GB" sz="105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lvl="0" indent="-171450">
                        <a:spcAft>
                          <a:spcPts val="0"/>
                        </a:spcAft>
                        <a:buFont typeface="Arial" panose="020B0604020202020204" pitchFamily="34" charset="0"/>
                        <a:buChar char="•"/>
                      </a:pPr>
                      <a:r>
                        <a:rPr lang="en-GB" sz="105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Prompts to personalise vocabulary</a:t>
                      </a:r>
                    </a:p>
                    <a:p>
                      <a:pPr marL="87312" lvl="0" indent="0">
                        <a:lnSpc>
                          <a:spcPct val="115000"/>
                        </a:lnSpc>
                        <a:spcAft>
                          <a:spcPts val="0"/>
                        </a:spcAft>
                        <a:buFont typeface="Arial" panose="020B0604020202020204" pitchFamily="34" charset="0"/>
                        <a:buNone/>
                      </a:pPr>
                      <a:endParaRPr lang="en-GB" sz="1050" u="none" strike="noStrike"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87312"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050" u="none" strike="noStrike" dirty="0">
                          <a:solidFill>
                            <a:srgbClr val="1F4E79"/>
                          </a:solidFill>
                          <a:effectLst/>
                          <a:latin typeface="Century Gothic" panose="020B0502020202020204" pitchFamily="34" charset="0"/>
                          <a:ea typeface="Calibri" panose="020F0502020204030204" pitchFamily="34" charset="0"/>
                        </a:rPr>
                        <a:t>1, 2, 3, 4, 5, 6, 7, 8, 9</a:t>
                      </a:r>
                      <a:br>
                        <a:rPr lang="en-GB" sz="1050" u="none" strike="noStrike" dirty="0">
                          <a:solidFill>
                            <a:srgbClr val="1F4E79"/>
                          </a:solidFill>
                          <a:effectLst/>
                          <a:latin typeface="Century Gothic" panose="020B0502020202020204" pitchFamily="34" charset="0"/>
                          <a:ea typeface="Calibri" panose="020F0502020204030204" pitchFamily="34" charset="0"/>
                        </a:rPr>
                      </a:br>
                      <a:r>
                        <a:rPr lang="en-GB" sz="1050" u="none" strike="noStrike" dirty="0">
                          <a:solidFill>
                            <a:srgbClr val="1F4E79"/>
                          </a:solidFill>
                          <a:effectLst/>
                          <a:latin typeface="Century Gothic" panose="020B0502020202020204" pitchFamily="34" charset="0"/>
                          <a:ea typeface="Calibri" panose="020F0502020204030204" pitchFamily="34" charset="0"/>
                        </a:rPr>
                        <a:t>10, 11, 12, 13, 14, 16</a:t>
                      </a:r>
                    </a:p>
                    <a:p>
                      <a:pPr marL="87312" lvl="0" indent="0">
                        <a:lnSpc>
                          <a:spcPct val="115000"/>
                        </a:lnSpc>
                        <a:spcAft>
                          <a:spcPts val="0"/>
                        </a:spcAft>
                        <a:buFont typeface="Arial" panose="020B0604020202020204" pitchFamily="34" charset="0"/>
                        <a:buNone/>
                      </a:pPr>
                      <a:endParaRPr lang="en-GB" sz="1050" u="none" strike="noStrike"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459760">
                <a:tc>
                  <a:txBody>
                    <a:bodyPr/>
                    <a:lstStyle/>
                    <a:p>
                      <a:pPr algn="ctr">
                        <a:lnSpc>
                          <a:spcPct val="115000"/>
                        </a:lnSpc>
                        <a:spcAft>
                          <a:spcPts val="0"/>
                        </a:spcAft>
                      </a:pPr>
                      <a:r>
                        <a:rPr lang="en-GB" sz="1050" b="1" dirty="0">
                          <a:solidFill>
                            <a:srgbClr val="002060"/>
                          </a:solidFill>
                          <a:effectLst/>
                          <a:latin typeface="Century Gothic" panose="020B0502020202020204" pitchFamily="34" charset="0"/>
                        </a:rPr>
                        <a:t>UNIT 5</a:t>
                      </a:r>
                    </a:p>
                    <a:p>
                      <a:pPr algn="ctr">
                        <a:lnSpc>
                          <a:spcPct val="115000"/>
                        </a:lnSpc>
                        <a:spcAft>
                          <a:spcPts val="0"/>
                        </a:spcAft>
                      </a:pPr>
                      <a:r>
                        <a:rPr lang="en-GB" sz="1050" b="1" dirty="0">
                          <a:solidFill>
                            <a:srgbClr val="002060"/>
                          </a:solidFill>
                          <a:effectLst/>
                          <a:latin typeface="Century Gothic" panose="020B0502020202020204" pitchFamily="34" charset="0"/>
                        </a:rPr>
                        <a:t>Talking about your day</a:t>
                      </a:r>
                      <a:br>
                        <a:rPr lang="en-GB" sz="1050" b="1" dirty="0">
                          <a:solidFill>
                            <a:srgbClr val="002060"/>
                          </a:solidFill>
                          <a:effectLst/>
                          <a:latin typeface="Century Gothic" panose="020B0502020202020204" pitchFamily="34" charset="0"/>
                        </a:rPr>
                      </a:br>
                      <a:r>
                        <a:rPr lang="en-GB" sz="1050" b="0" dirty="0">
                          <a:solidFill>
                            <a:srgbClr val="002060"/>
                          </a:solidFill>
                          <a:effectLst/>
                          <a:latin typeface="Century Gothic" panose="020B0502020202020204" pitchFamily="34" charset="0"/>
                        </a:rPr>
                        <a:t>(Lessons 23 – 24)</a:t>
                      </a:r>
                      <a:br>
                        <a:rPr lang="en-GB" sz="1050" b="1" dirty="0">
                          <a:solidFill>
                            <a:srgbClr val="002060"/>
                          </a:solidFill>
                          <a:effectLst/>
                          <a:latin typeface="Century Gothic" panose="020B0502020202020204" pitchFamily="34" charset="0"/>
                        </a:rPr>
                      </a:br>
                      <a:endParaRPr lang="en-GB" sz="1050"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3050" lvl="0" indent="-185738" algn="l" defTabSz="914400" rtl="0" eaLnBrk="1" latinLnBrk="0" hangingPunct="1">
                        <a:lnSpc>
                          <a:spcPct val="115000"/>
                        </a:lnSpc>
                        <a:spcAft>
                          <a:spcPts val="0"/>
                        </a:spcAft>
                        <a:buFont typeface="Arial" panose="020B0604020202020204" pitchFamily="34" charset="0"/>
                        <a:buChar char="•"/>
                      </a:pPr>
                      <a:r>
                        <a:rPr lang="en-GB" sz="1050" b="1" u="none" strike="noStrike" kern="1200" dirty="0">
                          <a:solidFill>
                            <a:srgbClr val="002060"/>
                          </a:solidFill>
                          <a:effectLst/>
                          <a:latin typeface="Century Gothic" panose="020B0502020202020204" pitchFamily="34" charset="0"/>
                          <a:ea typeface="+mn-ea"/>
                          <a:cs typeface="+mn-cs"/>
                        </a:rPr>
                        <a:t>Talking about times of different activities</a:t>
                      </a:r>
                    </a:p>
                    <a:p>
                      <a:pPr marL="273050" lvl="0" indent="-185738" algn="l" defTabSz="914400" rtl="0" eaLnBrk="1" latinLnBrk="0" hangingPunct="1">
                        <a:lnSpc>
                          <a:spcPct val="115000"/>
                        </a:lnSpc>
                        <a:spcAft>
                          <a:spcPts val="0"/>
                        </a:spcAft>
                        <a:buFont typeface="Arial" panose="020B0604020202020204" pitchFamily="34" charset="0"/>
                        <a:buChar char="•"/>
                      </a:pPr>
                      <a:r>
                        <a:rPr lang="en-GB" sz="1050" b="1" u="none" strike="noStrike" kern="1200" dirty="0">
                          <a:solidFill>
                            <a:srgbClr val="002060"/>
                          </a:solidFill>
                          <a:effectLst/>
                          <a:latin typeface="Century Gothic" panose="020B0502020202020204" pitchFamily="34" charset="0"/>
                          <a:ea typeface="+mn-ea"/>
                          <a:cs typeface="+mn-cs"/>
                        </a:rPr>
                        <a:t>Talking about feelings and states</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7312"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050" b="1" u="none" strike="noStrike" kern="1200" dirty="0">
                          <a:solidFill>
                            <a:srgbClr val="002060"/>
                          </a:solidFill>
                          <a:effectLst/>
                          <a:latin typeface="Century Gothic" panose="020B0502020202020204" pitchFamily="34" charset="0"/>
                          <a:ea typeface="+mn-ea"/>
                          <a:cs typeface="+mn-cs"/>
                        </a:rPr>
                        <a:t>Using numbers and telling the time</a:t>
                      </a:r>
                    </a:p>
                    <a:p>
                      <a:pPr marL="171450" lvl="0" indent="-171450">
                        <a:lnSpc>
                          <a:spcPct val="150000"/>
                        </a:lnSpc>
                        <a:spcAft>
                          <a:spcPts val="0"/>
                        </a:spcAft>
                        <a:buFont typeface="Arial" panose="020B0604020202020204" pitchFamily="34" charset="0"/>
                        <a:buChar char="•"/>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construction rule for numbers 32-69</a:t>
                      </a:r>
                    </a:p>
                    <a:p>
                      <a:pPr marL="171450" lvl="0" indent="-171450">
                        <a:lnSpc>
                          <a:spcPct val="150000"/>
                        </a:lnSpc>
                        <a:spcAft>
                          <a:spcPts val="0"/>
                        </a:spcAft>
                        <a:buFont typeface="Arial" panose="020B0604020202020204" pitchFamily="34" charset="0"/>
                        <a:buChar char="•"/>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impersonal verbs:</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il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est</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time</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tab pos="228600" algn="l"/>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uses of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avoir</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and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être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(present) to talk about feelings</a:t>
                      </a:r>
                    </a:p>
                    <a:p>
                      <a:pPr marL="171450" lvl="0" indent="-171450">
                        <a:spcAft>
                          <a:spcPts val="0"/>
                        </a:spcAft>
                        <a:buFont typeface="Arial" panose="020B0604020202020204" pitchFamily="34" charset="0"/>
                        <a:buChar char="•"/>
                        <a:tabLst>
                          <a:tab pos="228600" algn="l"/>
                        </a:tabLst>
                      </a:pPr>
                      <a:endPar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p>
                      <a:pPr marL="87312"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endParaRPr lang="en-GB" sz="1050" b="1" u="none" strike="noStrike" kern="1200" dirty="0">
                        <a:solidFill>
                          <a:srgbClr val="002060"/>
                        </a:solidFill>
                        <a:effectLst/>
                        <a:latin typeface="Century Gothic" panose="020B0502020202020204" pitchFamily="34" charset="0"/>
                        <a:ea typeface="+mn-ea"/>
                        <a:cs typeface="+mn-cs"/>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lvl="0" indent="-84138" algn="l" defTabSz="914400" rtl="0" eaLnBrk="1" latinLnBrk="0" hangingPunct="1">
                        <a:lnSpc>
                          <a:spcPct val="115000"/>
                        </a:lnSpc>
                        <a:spcAft>
                          <a:spcPts val="0"/>
                        </a:spcAft>
                        <a:buFont typeface="Arial" panose="020B0604020202020204" pitchFamily="34" charset="0"/>
                        <a:buChar char="•"/>
                      </a:pPr>
                      <a:r>
                        <a:rPr lang="en-GB" sz="1050" dirty="0">
                          <a:solidFill>
                            <a:srgbClr val="002060"/>
                          </a:solidFill>
                          <a:effectLst/>
                          <a:latin typeface="Century Gothic" panose="020B0502020202020204" pitchFamily="34" charset="0"/>
                          <a:ea typeface="Calibri" panose="020F0502020204030204" pitchFamily="34" charset="0"/>
                        </a:rPr>
                        <a:t>[</a:t>
                      </a:r>
                      <a:r>
                        <a:rPr lang="en-GB" sz="1050" dirty="0" err="1">
                          <a:solidFill>
                            <a:srgbClr val="002060"/>
                          </a:solidFill>
                          <a:effectLst/>
                          <a:latin typeface="Century Gothic" panose="020B0502020202020204" pitchFamily="34" charset="0"/>
                          <a:ea typeface="Calibri" panose="020F0502020204030204" pitchFamily="34" charset="0"/>
                        </a:rPr>
                        <a:t>en</a:t>
                      </a:r>
                      <a:r>
                        <a:rPr lang="en-GB" sz="1050" dirty="0">
                          <a:solidFill>
                            <a:srgbClr val="002060"/>
                          </a:solidFill>
                          <a:effectLst/>
                          <a:latin typeface="Century Gothic" panose="020B0502020202020204" pitchFamily="34" charset="0"/>
                          <a:ea typeface="Calibri" panose="020F0502020204030204" pitchFamily="34" charset="0"/>
                        </a:rPr>
                        <a:t>/an] [(a)in] revisited</a:t>
                      </a:r>
                    </a:p>
                    <a:p>
                      <a:pPr marL="87312" lvl="0" indent="0" algn="l" defTabSz="914400" rtl="0" eaLnBrk="1" latinLnBrk="0" hangingPunct="1">
                        <a:lnSpc>
                          <a:spcPct val="115000"/>
                        </a:lnSpc>
                        <a:spcAft>
                          <a:spcPts val="0"/>
                        </a:spcAft>
                        <a:buFont typeface="Arial" panose="020B0604020202020204" pitchFamily="34" charset="0"/>
                        <a:buNone/>
                      </a:pPr>
                      <a:endParaRPr lang="en-GB" sz="1050"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87312" indent="0" algn="l" defTabSz="914400" rtl="0" eaLnBrk="1" latinLnBrk="0" hangingPunct="1">
                        <a:lnSpc>
                          <a:spcPct val="115000"/>
                        </a:lnSpc>
                        <a:spcAft>
                          <a:spcPts val="0"/>
                        </a:spcAft>
                        <a:buFont typeface="Arial" panose="020B0604020202020204" pitchFamily="34" charset="0"/>
                        <a:buNone/>
                      </a:pPr>
                      <a:endParaRPr lang="en-GB" sz="1050" u="none" strike="noStrike" kern="1200" dirty="0">
                        <a:solidFill>
                          <a:srgbClr val="1F4E79"/>
                        </a:solidFill>
                        <a:effectLst/>
                        <a:latin typeface="Century Gothic" panose="020B0502020202020204" pitchFamily="34" charset="0"/>
                        <a:ea typeface="+mn-ea"/>
                        <a:cs typeface="+mn-cs"/>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87312" indent="0" algn="l" defTabSz="914400" rtl="0" eaLnBrk="1" latinLnBrk="0" hangingPunct="1">
                        <a:lnSpc>
                          <a:spcPct val="115000"/>
                        </a:lnSpc>
                        <a:spcAft>
                          <a:spcPts val="0"/>
                        </a:spcAft>
                        <a:buFont typeface="Arial" panose="020B0604020202020204" pitchFamily="34" charset="0"/>
                        <a:buNone/>
                      </a:pPr>
                      <a:endParaRPr lang="en-GB" sz="1050" u="none" strike="noStrike" kern="1200" dirty="0">
                        <a:solidFill>
                          <a:srgbClr val="1F4E79"/>
                        </a:solidFill>
                        <a:effectLst/>
                        <a:latin typeface="Century Gothic" panose="020B0502020202020204" pitchFamily="34" charset="0"/>
                        <a:ea typeface="+mn-ea"/>
                        <a:cs typeface="+mn-cs"/>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460533">
                <a:tc>
                  <a:txBody>
                    <a:bodyPr/>
                    <a:lstStyle/>
                    <a:p>
                      <a:pPr algn="ctr">
                        <a:lnSpc>
                          <a:spcPct val="115000"/>
                        </a:lnSpc>
                        <a:spcAft>
                          <a:spcPts val="0"/>
                        </a:spcAft>
                      </a:pPr>
                      <a:r>
                        <a:rPr lang="en-GB" sz="1050" b="1" dirty="0">
                          <a:solidFill>
                            <a:srgbClr val="002060"/>
                          </a:solidFill>
                          <a:effectLst/>
                          <a:latin typeface="Century Gothic" panose="020B0502020202020204" pitchFamily="34" charset="0"/>
                        </a:rPr>
                        <a:t>UNIT 6</a:t>
                      </a:r>
                      <a:br>
                        <a:rPr lang="en-GB" sz="1050" b="1" dirty="0">
                          <a:solidFill>
                            <a:srgbClr val="002060"/>
                          </a:solidFill>
                          <a:effectLst/>
                          <a:latin typeface="Century Gothic" panose="020B0502020202020204" pitchFamily="34" charset="0"/>
                        </a:rPr>
                      </a:br>
                      <a:r>
                        <a:rPr lang="en-GB" sz="1050" b="1" dirty="0">
                          <a:solidFill>
                            <a:srgbClr val="002060"/>
                          </a:solidFill>
                          <a:effectLst/>
                          <a:latin typeface="Century Gothic" panose="020B0502020202020204" pitchFamily="34" charset="0"/>
                        </a:rPr>
                        <a:t>Winter celebrations</a:t>
                      </a:r>
                    </a:p>
                    <a:p>
                      <a:pPr algn="ctr">
                        <a:lnSpc>
                          <a:spcPct val="115000"/>
                        </a:lnSpc>
                        <a:spcAft>
                          <a:spcPts val="0"/>
                        </a:spcAft>
                      </a:pPr>
                      <a:r>
                        <a:rPr lang="en-GB" sz="1050" b="0" dirty="0">
                          <a:solidFill>
                            <a:srgbClr val="002060"/>
                          </a:solidFill>
                          <a:effectLst/>
                          <a:latin typeface="Century Gothic" panose="020B0502020202020204" pitchFamily="34" charset="0"/>
                        </a:rPr>
                        <a:t>(Lessons 25 – 26)</a:t>
                      </a:r>
                      <a:br>
                        <a:rPr lang="en-GB" sz="1050" b="1" dirty="0">
                          <a:solidFill>
                            <a:srgbClr val="002060"/>
                          </a:solidFill>
                          <a:effectLst/>
                          <a:latin typeface="Century Gothic" panose="020B0502020202020204" pitchFamily="34" charset="0"/>
                        </a:rPr>
                      </a:br>
                      <a:endParaRPr lang="en-GB" sz="1050"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3050" lvl="0" indent="-185738" algn="l" defTabSz="914400" rtl="0" eaLnBrk="1" latinLnBrk="0" hangingPunct="1">
                        <a:lnSpc>
                          <a:spcPct val="115000"/>
                        </a:lnSpc>
                        <a:spcAft>
                          <a:spcPts val="0"/>
                        </a:spcAft>
                        <a:buFont typeface="Arial" panose="020B0604020202020204" pitchFamily="34" charset="0"/>
                        <a:buChar char="•"/>
                      </a:pPr>
                      <a:r>
                        <a:rPr lang="en-GB" sz="1050" i="0" u="none" strike="noStrike" kern="1200" dirty="0">
                          <a:solidFill>
                            <a:srgbClr val="002060"/>
                          </a:solidFill>
                          <a:effectLst/>
                          <a:latin typeface="Century Gothic" panose="020B0502020202020204" pitchFamily="34" charset="0"/>
                          <a:ea typeface="+mn-ea"/>
                          <a:cs typeface="+mn-cs"/>
                        </a:rPr>
                        <a:t>Extended reading – </a:t>
                      </a:r>
                      <a:r>
                        <a:rPr lang="en-GB" sz="1050" b="1" i="0" u="none" strike="noStrike" kern="1200" dirty="0" err="1">
                          <a:solidFill>
                            <a:srgbClr val="FF0000"/>
                          </a:solidFill>
                          <a:effectLst/>
                          <a:latin typeface="Century Gothic" panose="020B0502020202020204" pitchFamily="34" charset="0"/>
                          <a:ea typeface="+mn-ea"/>
                          <a:cs typeface="+mn-cs"/>
                        </a:rPr>
                        <a:t>Vive</a:t>
                      </a:r>
                      <a:r>
                        <a:rPr lang="en-GB" sz="1050" b="1" i="0" u="none" strike="noStrike" kern="1200" dirty="0">
                          <a:solidFill>
                            <a:srgbClr val="FF0000"/>
                          </a:solidFill>
                          <a:effectLst/>
                          <a:latin typeface="Century Gothic" panose="020B0502020202020204" pitchFamily="34" charset="0"/>
                          <a:ea typeface="+mn-ea"/>
                          <a:cs typeface="+mn-cs"/>
                        </a:rPr>
                        <a:t> le vent</a:t>
                      </a:r>
                      <a:endParaRPr lang="en-GB" sz="1050" i="0" u="none" strike="noStrike" kern="1200" dirty="0">
                        <a:solidFill>
                          <a:srgbClr val="002060"/>
                        </a:solidFill>
                        <a:effectLst/>
                        <a:latin typeface="Century Gothic" panose="020B0502020202020204" pitchFamily="34" charset="0"/>
                        <a:ea typeface="+mn-ea"/>
                        <a:cs typeface="+mn-cs"/>
                      </a:endParaRPr>
                    </a:p>
                    <a:p>
                      <a:pPr marL="273050" lvl="0" indent="-185738" algn="l" defTabSz="914400" rtl="0" eaLnBrk="1" latinLnBrk="0" hangingPunct="1">
                        <a:lnSpc>
                          <a:spcPct val="115000"/>
                        </a:lnSpc>
                        <a:spcAft>
                          <a:spcPts val="0"/>
                        </a:spcAft>
                        <a:buFont typeface="Arial" panose="020B0604020202020204" pitchFamily="34" charset="0"/>
                        <a:buChar char="•"/>
                      </a:pPr>
                      <a:r>
                        <a:rPr lang="en-GB" sz="1050" i="0" u="none" strike="noStrike" kern="1200" dirty="0">
                          <a:solidFill>
                            <a:srgbClr val="002060"/>
                          </a:solidFill>
                          <a:effectLst/>
                          <a:latin typeface="Century Gothic" panose="020B0502020202020204" pitchFamily="34" charset="0"/>
                          <a:ea typeface="+mn-ea"/>
                          <a:cs typeface="+mn-cs"/>
                        </a:rPr>
                        <a:t>Talking about </a:t>
                      </a:r>
                      <a:r>
                        <a:rPr lang="en-GB" sz="1050" b="1" i="0" u="none" strike="noStrike" kern="1200" dirty="0">
                          <a:solidFill>
                            <a:srgbClr val="FF0000"/>
                          </a:solidFill>
                          <a:effectLst/>
                          <a:latin typeface="Century Gothic" panose="020B0502020202020204" pitchFamily="34" charset="0"/>
                          <a:ea typeface="+mn-ea"/>
                          <a:cs typeface="+mn-cs"/>
                        </a:rPr>
                        <a:t>Christmas meals in Francophone countries</a:t>
                      </a:r>
                      <a:endParaRPr lang="en-GB" sz="1050" i="0" u="none" strike="noStrike" kern="1200" dirty="0">
                        <a:solidFill>
                          <a:srgbClr val="002060"/>
                        </a:solidFill>
                        <a:effectLst/>
                        <a:latin typeface="Century Gothic" panose="020B0502020202020204" pitchFamily="34" charset="0"/>
                        <a:ea typeface="+mn-ea"/>
                        <a:cs typeface="+mn-cs"/>
                      </a:endParaRPr>
                    </a:p>
                    <a:p>
                      <a:pPr marL="273050" lvl="0" indent="-185738" algn="l" defTabSz="914400" rtl="0" eaLnBrk="1" latinLnBrk="0" hangingPunct="1">
                        <a:lnSpc>
                          <a:spcPct val="115000"/>
                        </a:lnSpc>
                        <a:spcAft>
                          <a:spcPts val="0"/>
                        </a:spcAft>
                        <a:buFont typeface="Arial" panose="020B0604020202020204" pitchFamily="34" charset="0"/>
                        <a:buChar char="•"/>
                      </a:pPr>
                      <a:r>
                        <a:rPr lang="en-GB" sz="1050" i="0" u="none" strike="noStrike" kern="1200" dirty="0">
                          <a:solidFill>
                            <a:srgbClr val="002060"/>
                          </a:solidFill>
                          <a:effectLst/>
                          <a:latin typeface="Century Gothic" panose="020B0502020202020204" pitchFamily="34" charset="0"/>
                          <a:ea typeface="+mn-ea"/>
                          <a:cs typeface="+mn-cs"/>
                        </a:rPr>
                        <a:t>Talking about important winter celebrations -  </a:t>
                      </a:r>
                      <a:r>
                        <a:rPr lang="en-GB" sz="1050" b="1" i="0" u="none" strike="noStrike" kern="1200" dirty="0" err="1">
                          <a:solidFill>
                            <a:srgbClr val="FF0000"/>
                          </a:solidFill>
                          <a:effectLst/>
                          <a:latin typeface="Century Gothic" panose="020B0502020202020204" pitchFamily="34" charset="0"/>
                          <a:ea typeface="+mn-ea"/>
                          <a:cs typeface="+mn-cs"/>
                        </a:rPr>
                        <a:t>Hanoucca</a:t>
                      </a:r>
                      <a:endParaRPr lang="en-GB" sz="1050" b="1" i="0" u="none" strike="noStrike" kern="1200" dirty="0">
                        <a:solidFill>
                          <a:srgbClr val="FF0000"/>
                        </a:solidFill>
                        <a:effectLst/>
                        <a:latin typeface="Century Gothic" panose="020B0502020202020204" pitchFamily="34" charset="0"/>
                        <a:ea typeface="+mn-ea"/>
                        <a:cs typeface="+mn-cs"/>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7312"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050" b="1" u="none" strike="noStrike" kern="1200" dirty="0">
                          <a:solidFill>
                            <a:srgbClr val="002060"/>
                          </a:solidFill>
                          <a:effectLst/>
                          <a:latin typeface="Century Gothic" panose="020B0502020202020204" pitchFamily="34" charset="0"/>
                          <a:ea typeface="+mn-ea"/>
                          <a:cs typeface="+mn-cs"/>
                        </a:rPr>
                        <a:t>Using de </a:t>
                      </a:r>
                      <a:r>
                        <a:rPr lang="en-GB" sz="1050" b="0" u="none" strike="noStrike" kern="1200" dirty="0">
                          <a:solidFill>
                            <a:srgbClr val="002060"/>
                          </a:solidFill>
                          <a:effectLst/>
                          <a:latin typeface="Century Gothic" panose="020B0502020202020204" pitchFamily="34" charset="0"/>
                          <a:ea typeface="+mn-ea"/>
                          <a:cs typeface="+mn-cs"/>
                        </a:rPr>
                        <a:t>(revisited) </a:t>
                      </a:r>
                      <a:r>
                        <a:rPr lang="en-GB" sz="1050" b="1" u="none" strike="noStrike" kern="1200" dirty="0">
                          <a:solidFill>
                            <a:srgbClr val="002060"/>
                          </a:solidFill>
                          <a:effectLst/>
                          <a:latin typeface="Century Gothic" panose="020B0502020202020204" pitchFamily="34" charset="0"/>
                          <a:ea typeface="+mn-ea"/>
                          <a:cs typeface="+mn-cs"/>
                        </a:rPr>
                        <a:t>and using adjectives </a:t>
                      </a:r>
                      <a:r>
                        <a:rPr lang="en-GB" sz="1050" b="0" u="none" strike="noStrike" kern="1200" dirty="0">
                          <a:solidFill>
                            <a:srgbClr val="002060"/>
                          </a:solidFill>
                          <a:effectLst/>
                          <a:latin typeface="Century Gothic" panose="020B0502020202020204" pitchFamily="34" charset="0"/>
                          <a:ea typeface="+mn-ea"/>
                          <a:cs typeface="+mn-cs"/>
                        </a:rPr>
                        <a:t>(revisited)</a:t>
                      </a:r>
                      <a:endParaRPr lang="en-GB" sz="1050" b="1" i="0" u="none" strike="noStrike" kern="1200" dirty="0">
                        <a:solidFill>
                          <a:srgbClr val="002060"/>
                        </a:solidFill>
                        <a:effectLst/>
                        <a:latin typeface="Century Gothic" panose="020B0502020202020204" pitchFamily="34" charset="0"/>
                        <a:ea typeface="+mn-ea"/>
                        <a:cs typeface="+mn-cs"/>
                      </a:endParaRPr>
                    </a:p>
                    <a:p>
                      <a:pPr marL="258762"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GB" sz="100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partitive articles for distinguishing between parts and wholes and with uncountable nouns</a:t>
                      </a:r>
                    </a:p>
                    <a:p>
                      <a:pPr marL="258762"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GB" sz="100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use of de after expressions of quantity,</a:t>
                      </a:r>
                    </a:p>
                    <a:p>
                      <a:pPr marL="258762"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GB" sz="100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adjective positions (pre- and post-nominal; multiple adjectives), comparative structures (adjectives and adverbs) </a:t>
                      </a:r>
                      <a:endParaRPr lang="en-GB" sz="1000" b="1" u="none" strike="noStrike" dirty="0">
                        <a:solidFill>
                          <a:srgbClr val="002060"/>
                        </a:solidFill>
                        <a:effectLst/>
                        <a:latin typeface="Century Gothic" panose="020B050202020202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84138" algn="l" defTabSz="914400" rtl="0" eaLnBrk="1" latinLnBrk="0" hangingPunct="1">
                        <a:lnSpc>
                          <a:spcPct val="115000"/>
                        </a:lnSpc>
                        <a:spcAft>
                          <a:spcPts val="0"/>
                        </a:spcAft>
                        <a:buFont typeface="Arial" panose="020B0604020202020204" pitchFamily="34" charset="0"/>
                        <a:buChar char="•"/>
                      </a:pPr>
                      <a:r>
                        <a:rPr lang="en-GB" sz="1050" u="none" strike="noStrike" kern="1200" dirty="0">
                          <a:solidFill>
                            <a:srgbClr val="002060"/>
                          </a:solidFill>
                          <a:effectLst/>
                          <a:latin typeface="Century Gothic" panose="020B0502020202020204" pitchFamily="34" charset="0"/>
                          <a:ea typeface="+mn-ea"/>
                          <a:cs typeface="+mn-cs"/>
                        </a:rPr>
                        <a:t>revisit several SSCs</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87312" lvl="0" indent="0">
                        <a:lnSpc>
                          <a:spcPct val="115000"/>
                        </a:lnSpc>
                        <a:spcAft>
                          <a:spcPts val="0"/>
                        </a:spcAft>
                        <a:buFont typeface="Arial" panose="020B0604020202020204" pitchFamily="34" charset="0"/>
                        <a:buNone/>
                      </a:pPr>
                      <a:endParaRPr lang="en-GB" sz="1050" u="none" strike="noStrike" dirty="0">
                        <a:solidFill>
                          <a:srgbClr val="1F4E79"/>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87312" lvl="0" indent="0">
                        <a:lnSpc>
                          <a:spcPct val="115000"/>
                        </a:lnSpc>
                        <a:spcAft>
                          <a:spcPts val="0"/>
                        </a:spcAft>
                        <a:buFont typeface="Arial" panose="020B0604020202020204" pitchFamily="34" charset="0"/>
                        <a:buNone/>
                      </a:pPr>
                      <a:endParaRPr lang="en-GB" sz="1050" u="none" strike="noStrike" dirty="0">
                        <a:solidFill>
                          <a:srgbClr val="1F4E79"/>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834376"/>
                  </a:ext>
                </a:extLst>
              </a:tr>
            </a:tbl>
          </a:graphicData>
        </a:graphic>
      </p:graphicFrame>
      <p:sp>
        <p:nvSpPr>
          <p:cNvPr id="5" name="TextBox 4">
            <a:extLst>
              <a:ext uri="{FF2B5EF4-FFF2-40B4-BE49-F238E27FC236}">
                <a16:creationId xmlns:a16="http://schemas.microsoft.com/office/drawing/2014/main" id="{A53099D7-6E86-4821-893F-C42F47BE29A6}"/>
              </a:ext>
            </a:extLst>
          </p:cNvPr>
          <p:cNvSpPr txBox="1"/>
          <p:nvPr/>
        </p:nvSpPr>
        <p:spPr>
          <a:xfrm>
            <a:off x="1201785" y="6329048"/>
            <a:ext cx="7088776" cy="584775"/>
          </a:xfrm>
          <a:prstGeom prst="rect">
            <a:avLst/>
          </a:prstGeom>
          <a:noFill/>
        </p:spPr>
        <p:txBody>
          <a:bodyPr wrap="square">
            <a:spAutoFit/>
          </a:bodyPr>
          <a:lstStyle/>
          <a:p>
            <a:r>
              <a:rPr lang="en-GB" sz="800" dirty="0">
                <a:solidFill>
                  <a:schemeClr val="bg1"/>
                </a:solidFill>
              </a:rPr>
              <a:t>Revisiting: use of infinitive after </a:t>
            </a:r>
            <a:r>
              <a:rPr lang="en-GB" sz="800" b="1" dirty="0" err="1">
                <a:solidFill>
                  <a:schemeClr val="bg1"/>
                </a:solidFill>
              </a:rPr>
              <a:t>aller</a:t>
            </a:r>
            <a:r>
              <a:rPr lang="en-GB" sz="800" b="1" dirty="0">
                <a:solidFill>
                  <a:schemeClr val="bg1"/>
                </a:solidFill>
              </a:rPr>
              <a:t>, aimer</a:t>
            </a:r>
            <a:r>
              <a:rPr lang="en-GB" sz="800" dirty="0">
                <a:solidFill>
                  <a:schemeClr val="bg1"/>
                </a:solidFill>
              </a:rPr>
              <a:t>, modal verbs, </a:t>
            </a:r>
            <a:r>
              <a:rPr lang="en-GB" sz="800" b="1" dirty="0">
                <a:solidFill>
                  <a:schemeClr val="bg1"/>
                </a:solidFill>
              </a:rPr>
              <a:t>pour</a:t>
            </a:r>
            <a:r>
              <a:rPr lang="en-GB" sz="800" dirty="0">
                <a:solidFill>
                  <a:schemeClr val="bg1"/>
                </a:solidFill>
              </a:rPr>
              <a:t> and </a:t>
            </a:r>
            <a:r>
              <a:rPr lang="en-GB" sz="800" b="1" dirty="0">
                <a:solidFill>
                  <a:schemeClr val="bg1"/>
                </a:solidFill>
              </a:rPr>
              <a:t>sans</a:t>
            </a:r>
            <a:r>
              <a:rPr lang="en-GB" sz="800" dirty="0">
                <a:solidFill>
                  <a:schemeClr val="bg1"/>
                </a:solidFill>
              </a:rPr>
              <a:t>, inversion (VS) questions in single- and two-verb structures, </a:t>
            </a:r>
            <a:r>
              <a:rPr lang="en-GB" sz="800" b="1" dirty="0" err="1">
                <a:solidFill>
                  <a:schemeClr val="bg1"/>
                </a:solidFill>
              </a:rPr>
              <a:t>croire</a:t>
            </a:r>
            <a:r>
              <a:rPr lang="en-GB" sz="800" dirty="0">
                <a:solidFill>
                  <a:schemeClr val="bg1"/>
                </a:solidFill>
              </a:rPr>
              <a:t> (</a:t>
            </a:r>
            <a:r>
              <a:rPr lang="en-GB" sz="800" b="1" dirty="0">
                <a:solidFill>
                  <a:schemeClr val="bg1"/>
                </a:solidFill>
              </a:rPr>
              <a:t>je</a:t>
            </a:r>
            <a:r>
              <a:rPr lang="en-GB" sz="800" dirty="0">
                <a:solidFill>
                  <a:schemeClr val="bg1"/>
                </a:solidFill>
              </a:rPr>
              <a:t>, </a:t>
            </a:r>
            <a:r>
              <a:rPr lang="en-GB" sz="800" b="1" dirty="0" err="1">
                <a:solidFill>
                  <a:schemeClr val="bg1"/>
                </a:solidFill>
              </a:rPr>
              <a:t>tu</a:t>
            </a:r>
            <a:r>
              <a:rPr lang="en-GB" sz="800" b="1" dirty="0">
                <a:solidFill>
                  <a:schemeClr val="bg1"/>
                </a:solidFill>
              </a:rPr>
              <a:t>, il/</a:t>
            </a:r>
            <a:r>
              <a:rPr lang="en-GB" sz="800" b="1" dirty="0" err="1">
                <a:solidFill>
                  <a:schemeClr val="bg1"/>
                </a:solidFill>
              </a:rPr>
              <a:t>elle</a:t>
            </a:r>
            <a:r>
              <a:rPr lang="en-GB" sz="800" dirty="0">
                <a:solidFill>
                  <a:schemeClr val="bg1"/>
                </a:solidFill>
              </a:rPr>
              <a:t>), feminine and plural noun formation, article use with </a:t>
            </a:r>
            <a:r>
              <a:rPr lang="en-GB" sz="800" b="1" dirty="0" err="1">
                <a:solidFill>
                  <a:schemeClr val="bg1"/>
                </a:solidFill>
              </a:rPr>
              <a:t>être</a:t>
            </a:r>
            <a:r>
              <a:rPr lang="en-GB" sz="800" b="1" dirty="0">
                <a:solidFill>
                  <a:schemeClr val="bg1"/>
                </a:solidFill>
              </a:rPr>
              <a:t> </a:t>
            </a:r>
            <a:r>
              <a:rPr lang="en-GB" sz="800" dirty="0">
                <a:solidFill>
                  <a:schemeClr val="bg1"/>
                </a:solidFill>
              </a:rPr>
              <a:t>+ nationality, verbs like </a:t>
            </a:r>
            <a:r>
              <a:rPr lang="en-GB" sz="800" b="1" dirty="0" err="1">
                <a:solidFill>
                  <a:schemeClr val="bg1"/>
                </a:solidFill>
              </a:rPr>
              <a:t>venir</a:t>
            </a:r>
            <a:r>
              <a:rPr lang="en-GB" sz="800" dirty="0">
                <a:solidFill>
                  <a:schemeClr val="bg1"/>
                </a:solidFill>
              </a:rPr>
              <a:t> (all persons), possessive adjectives, register: </a:t>
            </a:r>
            <a:r>
              <a:rPr lang="en-GB" sz="800" b="1" dirty="0" err="1">
                <a:solidFill>
                  <a:schemeClr val="bg1"/>
                </a:solidFill>
              </a:rPr>
              <a:t>tu</a:t>
            </a:r>
            <a:r>
              <a:rPr lang="en-GB" sz="800" dirty="0">
                <a:solidFill>
                  <a:schemeClr val="bg1"/>
                </a:solidFill>
              </a:rPr>
              <a:t> vs. </a:t>
            </a:r>
            <a:r>
              <a:rPr lang="en-GB" sz="800" b="1" dirty="0" err="1">
                <a:solidFill>
                  <a:schemeClr val="bg1"/>
                </a:solidFill>
              </a:rPr>
              <a:t>vous</a:t>
            </a:r>
            <a:r>
              <a:rPr lang="en-GB" sz="800" dirty="0">
                <a:solidFill>
                  <a:schemeClr val="bg1"/>
                </a:solidFill>
              </a:rPr>
              <a:t>, partitive for parts and with uncountable nouns, use of </a:t>
            </a:r>
            <a:r>
              <a:rPr lang="en-GB" sz="800" b="1" dirty="0">
                <a:solidFill>
                  <a:schemeClr val="bg1"/>
                </a:solidFill>
              </a:rPr>
              <a:t>de</a:t>
            </a:r>
            <a:r>
              <a:rPr lang="en-GB" sz="800" dirty="0">
                <a:solidFill>
                  <a:schemeClr val="bg1"/>
                </a:solidFill>
              </a:rPr>
              <a:t> after expressions of quantity, </a:t>
            </a:r>
            <a:r>
              <a:rPr lang="en-GB" sz="800" b="1" dirty="0" err="1">
                <a:solidFill>
                  <a:schemeClr val="bg1"/>
                </a:solidFill>
              </a:rPr>
              <a:t>boire</a:t>
            </a:r>
            <a:r>
              <a:rPr lang="en-GB" sz="800" dirty="0">
                <a:solidFill>
                  <a:schemeClr val="bg1"/>
                </a:solidFill>
              </a:rPr>
              <a:t> (present) (</a:t>
            </a:r>
            <a:r>
              <a:rPr lang="en-GB" sz="800" b="1" dirty="0">
                <a:solidFill>
                  <a:schemeClr val="bg1"/>
                </a:solidFill>
              </a:rPr>
              <a:t>je, </a:t>
            </a:r>
            <a:r>
              <a:rPr lang="en-GB" sz="800" b="1" dirty="0" err="1">
                <a:solidFill>
                  <a:schemeClr val="bg1"/>
                </a:solidFill>
              </a:rPr>
              <a:t>tu</a:t>
            </a:r>
            <a:r>
              <a:rPr lang="en-GB" sz="800" b="1" dirty="0">
                <a:solidFill>
                  <a:schemeClr val="bg1"/>
                </a:solidFill>
              </a:rPr>
              <a:t>, il/</a:t>
            </a:r>
            <a:r>
              <a:rPr lang="en-GB" sz="800" b="1" dirty="0" err="1">
                <a:solidFill>
                  <a:schemeClr val="bg1"/>
                </a:solidFill>
              </a:rPr>
              <a:t>elle</a:t>
            </a:r>
            <a:r>
              <a:rPr lang="en-GB" sz="800" dirty="0">
                <a:solidFill>
                  <a:schemeClr val="bg1"/>
                </a:solidFill>
              </a:rPr>
              <a:t>), adjective positions (pre- and post-nominal; multiple adjectives), comparative structures (adjectives and adverbs) </a:t>
            </a:r>
          </a:p>
        </p:txBody>
      </p:sp>
    </p:spTree>
    <p:extLst>
      <p:ext uri="{BB962C8B-B14F-4D97-AF65-F5344CB8AC3E}">
        <p14:creationId xmlns:p14="http://schemas.microsoft.com/office/powerpoint/2010/main" val="1503751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descr="showing the context, grammar, phonics and vocabularly covered in year 7 Spanish terms 1.1 and 1.2. ">
            <a:extLst>
              <a:ext uri="{FF2B5EF4-FFF2-40B4-BE49-F238E27FC236}">
                <a16:creationId xmlns:a16="http://schemas.microsoft.com/office/drawing/2014/main" id="{F1845DD9-7927-41B5-B99B-A5818AE955EF}"/>
              </a:ext>
            </a:extLst>
          </p:cNvPr>
          <p:cNvGraphicFramePr>
            <a:graphicFrameLocks noGrp="1"/>
          </p:cNvGraphicFramePr>
          <p:nvPr>
            <p:extLst>
              <p:ext uri="{D42A27DB-BD31-4B8C-83A1-F6EECF244321}">
                <p14:modId xmlns:p14="http://schemas.microsoft.com/office/powerpoint/2010/main" val="14390083"/>
              </p:ext>
            </p:extLst>
          </p:nvPr>
        </p:nvGraphicFramePr>
        <p:xfrm>
          <a:off x="194733" y="529641"/>
          <a:ext cx="11802533" cy="5110668"/>
        </p:xfrm>
        <a:graphic>
          <a:graphicData uri="http://schemas.openxmlformats.org/drawingml/2006/table">
            <a:tbl>
              <a:tblPr firstRow="1"/>
              <a:tblGrid>
                <a:gridCol w="1155096">
                  <a:extLst>
                    <a:ext uri="{9D8B030D-6E8A-4147-A177-3AD203B41FA5}">
                      <a16:colId xmlns:a16="http://schemas.microsoft.com/office/drawing/2014/main" val="20000"/>
                    </a:ext>
                  </a:extLst>
                </a:gridCol>
                <a:gridCol w="2673531">
                  <a:extLst>
                    <a:ext uri="{9D8B030D-6E8A-4147-A177-3AD203B41FA5}">
                      <a16:colId xmlns:a16="http://schemas.microsoft.com/office/drawing/2014/main" val="20001"/>
                    </a:ext>
                  </a:extLst>
                </a:gridCol>
                <a:gridCol w="2795451">
                  <a:extLst>
                    <a:ext uri="{9D8B030D-6E8A-4147-A177-3AD203B41FA5}">
                      <a16:colId xmlns:a16="http://schemas.microsoft.com/office/drawing/2014/main" val="20002"/>
                    </a:ext>
                  </a:extLst>
                </a:gridCol>
                <a:gridCol w="1767840">
                  <a:extLst>
                    <a:ext uri="{9D8B030D-6E8A-4147-A177-3AD203B41FA5}">
                      <a16:colId xmlns:a16="http://schemas.microsoft.com/office/drawing/2014/main" val="20003"/>
                    </a:ext>
                  </a:extLst>
                </a:gridCol>
                <a:gridCol w="2029098">
                  <a:extLst>
                    <a:ext uri="{9D8B030D-6E8A-4147-A177-3AD203B41FA5}">
                      <a16:colId xmlns:a16="http://schemas.microsoft.com/office/drawing/2014/main" val="20004"/>
                    </a:ext>
                  </a:extLst>
                </a:gridCol>
                <a:gridCol w="1381517">
                  <a:extLst>
                    <a:ext uri="{9D8B030D-6E8A-4147-A177-3AD203B41FA5}">
                      <a16:colId xmlns:a16="http://schemas.microsoft.com/office/drawing/2014/main" val="2108670073"/>
                    </a:ext>
                  </a:extLst>
                </a:gridCol>
              </a:tblGrid>
              <a:tr h="782722">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UNIT</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CONTEXT, COMMUNICATION, </a:t>
                      </a:r>
                      <a:r>
                        <a:rPr lang="en-GB" sz="1050" b="1" dirty="0">
                          <a:solidFill>
                            <a:srgbClr val="FF0000"/>
                          </a:solidFill>
                          <a:effectLst/>
                          <a:latin typeface="Century Gothic" panose="020B0502020202020204" pitchFamily="34" charset="0"/>
                        </a:rPr>
                        <a:t>CULTURE</a:t>
                      </a:r>
                      <a:endParaRPr lang="en-GB" sz="1050" b="1" dirty="0">
                        <a:solidFill>
                          <a:srgbClr val="FF000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KEY IDEAS &amp; GRAMMAR</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PHONICS </a:t>
                      </a:r>
                      <a:br>
                        <a:rPr lang="en-GB" sz="1050" b="1" dirty="0">
                          <a:solidFill>
                            <a:srgbClr val="002060"/>
                          </a:solidFill>
                          <a:effectLst/>
                          <a:latin typeface="Century Gothic" panose="020B0502020202020204" pitchFamily="34" charset="0"/>
                        </a:rPr>
                      </a:br>
                      <a:r>
                        <a:rPr lang="en-GB" sz="1050" b="1" dirty="0">
                          <a:solidFill>
                            <a:srgbClr val="002060"/>
                          </a:solidFill>
                          <a:effectLst/>
                          <a:latin typeface="Century Gothic" panose="020B0502020202020204" pitchFamily="34" charset="0"/>
                        </a:rPr>
                        <a:t>SSC - Sound-symbol correspondence</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VOCABULARY</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pPr algn="ctr">
                        <a:lnSpc>
                          <a:spcPct val="115000"/>
                        </a:lnSpc>
                        <a:spcAft>
                          <a:spcPts val="0"/>
                        </a:spcAft>
                      </a:pPr>
                      <a:r>
                        <a:rPr lang="en-GB" sz="1050" b="1" dirty="0">
                          <a:solidFill>
                            <a:srgbClr val="002060"/>
                          </a:solidFill>
                          <a:effectLst/>
                          <a:latin typeface="Century Gothic" panose="020B0502020202020204" pitchFamily="34" charset="0"/>
                          <a:ea typeface="Calibri" panose="020F0502020204030204" pitchFamily="34" charset="0"/>
                        </a:rPr>
                        <a:t>National Curriculum</a:t>
                      </a:r>
                      <a:br>
                        <a:rPr lang="en-GB" sz="1050" b="1" dirty="0">
                          <a:solidFill>
                            <a:srgbClr val="002060"/>
                          </a:solidFill>
                          <a:effectLst/>
                          <a:latin typeface="Century Gothic" panose="020B0502020202020204" pitchFamily="34" charset="0"/>
                          <a:ea typeface="Calibri" panose="020F0502020204030204" pitchFamily="34" charset="0"/>
                        </a:rPr>
                      </a:br>
                      <a:r>
                        <a:rPr lang="en-GB" sz="1050" b="1" dirty="0">
                          <a:solidFill>
                            <a:srgbClr val="002060"/>
                          </a:solidFill>
                          <a:effectLst/>
                          <a:latin typeface="Century Gothic" panose="020B0502020202020204" pitchFamily="34" charset="0"/>
                          <a:ea typeface="Calibri" panose="020F0502020204030204" pitchFamily="34" charset="0"/>
                        </a:rPr>
                        <a:t>(See NC descriptors)</a:t>
                      </a: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10000"/>
                  </a:ext>
                </a:extLst>
              </a:tr>
              <a:tr h="432794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UNIT 7</a:t>
                      </a:r>
                      <a:br>
                        <a:rPr lang="en-GB" sz="1050" b="1" dirty="0">
                          <a:solidFill>
                            <a:srgbClr val="002060"/>
                          </a:solidFill>
                          <a:effectLst/>
                          <a:latin typeface="Century Gothic" panose="020B0502020202020204" pitchFamily="34" charset="0"/>
                        </a:rPr>
                      </a:br>
                      <a:r>
                        <a:rPr lang="en-GB" sz="1050" b="1" dirty="0">
                          <a:solidFill>
                            <a:srgbClr val="002060"/>
                          </a:solidFill>
                          <a:effectLst/>
                          <a:latin typeface="Century Gothic" panose="020B0502020202020204" pitchFamily="34" charset="0"/>
                        </a:rPr>
                        <a:t>Past and present events</a:t>
                      </a:r>
                      <a:br>
                        <a:rPr lang="en-GB" sz="1050" b="1" dirty="0">
                          <a:solidFill>
                            <a:srgbClr val="002060"/>
                          </a:solidFill>
                          <a:effectLst/>
                          <a:latin typeface="Century Gothic" panose="020B0502020202020204" pitchFamily="34" charset="0"/>
                        </a:rPr>
                      </a:br>
                      <a:r>
                        <a:rPr lang="en-GB" sz="1050" b="1" dirty="0">
                          <a:solidFill>
                            <a:srgbClr val="002060"/>
                          </a:solidFill>
                          <a:effectLst/>
                          <a:latin typeface="Century Gothic" panose="020B0502020202020204" pitchFamily="34" charset="0"/>
                        </a:rPr>
                        <a:t> </a:t>
                      </a:r>
                      <a:r>
                        <a:rPr lang="en-GB" sz="1050" dirty="0">
                          <a:solidFill>
                            <a:srgbClr val="002060"/>
                          </a:solidFill>
                          <a:effectLst/>
                          <a:latin typeface="Century Gothic" panose="020B0502020202020204" pitchFamily="34" charset="0"/>
                          <a:ea typeface="Calibri" panose="020F0502020204030204" pitchFamily="34" charset="0"/>
                        </a:rPr>
                        <a:t>(Lessons </a:t>
                      </a:r>
                      <a:br>
                        <a:rPr lang="en-GB" sz="1050" dirty="0">
                          <a:solidFill>
                            <a:srgbClr val="002060"/>
                          </a:solidFill>
                          <a:effectLst/>
                          <a:latin typeface="Century Gothic" panose="020B0502020202020204" pitchFamily="34" charset="0"/>
                          <a:ea typeface="Calibri" panose="020F0502020204030204" pitchFamily="34" charset="0"/>
                        </a:rPr>
                      </a:br>
                      <a:r>
                        <a:rPr lang="en-GB" sz="1050" dirty="0">
                          <a:solidFill>
                            <a:srgbClr val="002060"/>
                          </a:solidFill>
                          <a:effectLst/>
                          <a:latin typeface="Century Gothic" panose="020B0502020202020204" pitchFamily="34" charset="0"/>
                          <a:ea typeface="Calibri" panose="020F0502020204030204" pitchFamily="34" charset="0"/>
                        </a:rPr>
                        <a:t>27 - 38)</a:t>
                      </a:r>
                      <a:br>
                        <a:rPr lang="en-GB" sz="1050" dirty="0">
                          <a:solidFill>
                            <a:srgbClr val="1F4E79"/>
                          </a:solidFill>
                          <a:effectLst/>
                          <a:latin typeface="Century Gothic" panose="020B0502020202020204" pitchFamily="34" charset="0"/>
                          <a:ea typeface="Calibri" panose="020F0502020204030204" pitchFamily="34" charset="0"/>
                        </a:rPr>
                      </a:br>
                      <a:endParaRPr lang="en-GB" sz="1050" b="1" dirty="0">
                        <a:solidFill>
                          <a:srgbClr val="1F4E79"/>
                        </a:solidFill>
                        <a:effectLst/>
                        <a:latin typeface="Century Gothic" panose="020B050202020202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55588" lvl="0" indent="-168275">
                        <a:lnSpc>
                          <a:spcPct val="115000"/>
                        </a:lnSpc>
                        <a:spcAft>
                          <a:spcPts val="0"/>
                        </a:spcAft>
                        <a:buFont typeface="Arial" panose="020B0604020202020204" pitchFamily="34" charset="0"/>
                        <a:buChar char="•"/>
                      </a:pPr>
                      <a:r>
                        <a:rPr lang="en-US" sz="1050" b="1" u="none" strike="noStrike" dirty="0">
                          <a:solidFill>
                            <a:srgbClr val="002060"/>
                          </a:solidFill>
                          <a:effectLst/>
                          <a:latin typeface="Century Gothic" panose="020B0502020202020204" pitchFamily="34" charset="0"/>
                        </a:rPr>
                        <a:t>Talking about </a:t>
                      </a:r>
                      <a:r>
                        <a:rPr lang="en-US" sz="1050" b="1" u="none" strike="noStrike" dirty="0">
                          <a:solidFill>
                            <a:srgbClr val="FF0000"/>
                          </a:solidFill>
                          <a:effectLst/>
                          <a:latin typeface="Century Gothic" panose="020B0502020202020204" pitchFamily="34" charset="0"/>
                        </a:rPr>
                        <a:t>La </a:t>
                      </a:r>
                      <a:r>
                        <a:rPr lang="en-US" sz="1050" b="1" u="none" strike="noStrike" dirty="0" err="1">
                          <a:solidFill>
                            <a:srgbClr val="FF0000"/>
                          </a:solidFill>
                          <a:effectLst/>
                          <a:latin typeface="Century Gothic" panose="020B0502020202020204" pitchFamily="34" charset="0"/>
                        </a:rPr>
                        <a:t>Révolution</a:t>
                      </a:r>
                      <a:r>
                        <a:rPr lang="en-US" sz="1050" b="1" u="none" strike="noStrike" dirty="0">
                          <a:solidFill>
                            <a:srgbClr val="FF0000"/>
                          </a:solidFill>
                          <a:effectLst/>
                          <a:latin typeface="Century Gothic" panose="020B0502020202020204" pitchFamily="34" charset="0"/>
                        </a:rPr>
                        <a:t> </a:t>
                      </a:r>
                      <a:r>
                        <a:rPr lang="en-US" sz="1050" b="1" u="none" strike="noStrike" dirty="0" err="1">
                          <a:solidFill>
                            <a:srgbClr val="FF0000"/>
                          </a:solidFill>
                          <a:effectLst/>
                          <a:latin typeface="Century Gothic" panose="020B0502020202020204" pitchFamily="34" charset="0"/>
                        </a:rPr>
                        <a:t>française</a:t>
                      </a:r>
                      <a:endParaRPr lang="en-US" sz="1050" b="1" u="none" strike="noStrike" dirty="0">
                        <a:solidFill>
                          <a:srgbClr val="FF0000"/>
                        </a:solidFill>
                        <a:effectLst/>
                        <a:latin typeface="Century Gothic" panose="020B0502020202020204" pitchFamily="34" charset="0"/>
                      </a:endParaRPr>
                    </a:p>
                    <a:p>
                      <a:pPr marL="255588" lvl="0" indent="-168275">
                        <a:lnSpc>
                          <a:spcPct val="115000"/>
                        </a:lnSpc>
                        <a:spcAft>
                          <a:spcPts val="0"/>
                        </a:spcAft>
                        <a:buFont typeface="Arial" panose="020B0604020202020204" pitchFamily="34" charset="0"/>
                        <a:buChar char="•"/>
                      </a:pPr>
                      <a:r>
                        <a:rPr lang="en-US" sz="1050" b="1" u="none" strike="noStrike" dirty="0">
                          <a:solidFill>
                            <a:srgbClr val="002060"/>
                          </a:solidFill>
                          <a:effectLst/>
                          <a:latin typeface="Century Gothic" panose="020B0502020202020204" pitchFamily="34" charset="0"/>
                        </a:rPr>
                        <a:t>Celebrating</a:t>
                      </a:r>
                      <a:r>
                        <a:rPr lang="en-US" sz="1050" b="1" u="none" strike="noStrike" dirty="0">
                          <a:solidFill>
                            <a:srgbClr val="1F4E79"/>
                          </a:solidFill>
                          <a:effectLst/>
                          <a:latin typeface="Century Gothic" panose="020B0502020202020204" pitchFamily="34" charset="0"/>
                        </a:rPr>
                        <a:t> </a:t>
                      </a:r>
                      <a:r>
                        <a:rPr lang="en-US" sz="1050" b="1" u="none" strike="noStrike" dirty="0">
                          <a:solidFill>
                            <a:srgbClr val="FF0000"/>
                          </a:solidFill>
                          <a:effectLst/>
                          <a:latin typeface="Century Gothic" panose="020B0502020202020204" pitchFamily="34" charset="0"/>
                        </a:rPr>
                        <a:t>New Year in France and Algeria</a:t>
                      </a:r>
                    </a:p>
                    <a:p>
                      <a:pPr marL="255588" lvl="0" indent="-168275">
                        <a:lnSpc>
                          <a:spcPct val="115000"/>
                        </a:lnSpc>
                        <a:spcAft>
                          <a:spcPts val="0"/>
                        </a:spcAft>
                        <a:buFont typeface="Arial" panose="020B0604020202020204" pitchFamily="34" charset="0"/>
                        <a:buChar char="•"/>
                      </a:pPr>
                      <a:r>
                        <a:rPr lang="en-US" sz="1050" b="1" u="none" strike="noStrike" dirty="0">
                          <a:solidFill>
                            <a:srgbClr val="1F4E79"/>
                          </a:solidFill>
                          <a:effectLst/>
                          <a:latin typeface="Century Gothic" panose="020B0502020202020204" pitchFamily="34" charset="0"/>
                        </a:rPr>
                        <a:t>Talking about accidents and emergencies (</a:t>
                      </a:r>
                      <a:r>
                        <a:rPr lang="en-US" sz="1050" b="1" u="none" strike="noStrike" dirty="0">
                          <a:solidFill>
                            <a:srgbClr val="FF0000"/>
                          </a:solidFill>
                          <a:effectLst/>
                          <a:latin typeface="Century Gothic" panose="020B0502020202020204" pitchFamily="34" charset="0"/>
                        </a:rPr>
                        <a:t>La Carte Vitale, le SAMU</a:t>
                      </a:r>
                      <a:r>
                        <a:rPr lang="en-US" sz="1050" b="1" u="none" strike="noStrike" dirty="0">
                          <a:solidFill>
                            <a:srgbClr val="1F4E79"/>
                          </a:solidFill>
                          <a:effectLst/>
                          <a:latin typeface="Century Gothic" panose="020B0502020202020204" pitchFamily="34" charset="0"/>
                        </a:rPr>
                        <a:t>)</a:t>
                      </a:r>
                    </a:p>
                    <a:p>
                      <a:pPr marL="255588" lvl="0" indent="-168275">
                        <a:lnSpc>
                          <a:spcPct val="115000"/>
                        </a:lnSpc>
                        <a:spcAft>
                          <a:spcPts val="0"/>
                        </a:spcAft>
                        <a:buFont typeface="Arial" panose="020B0604020202020204" pitchFamily="34" charset="0"/>
                        <a:buChar char="•"/>
                      </a:pPr>
                      <a:r>
                        <a:rPr lang="en-US" sz="1050" b="1" u="none" strike="noStrike" dirty="0">
                          <a:solidFill>
                            <a:srgbClr val="1F4E79"/>
                          </a:solidFill>
                          <a:effectLst/>
                          <a:latin typeface="Century Gothic" panose="020B0502020202020204" pitchFamily="34" charset="0"/>
                        </a:rPr>
                        <a:t>Extended reading – </a:t>
                      </a:r>
                      <a:r>
                        <a:rPr lang="en-US" sz="1050" b="1" u="none" strike="noStrike" dirty="0" err="1">
                          <a:solidFill>
                            <a:srgbClr val="FF0000"/>
                          </a:solidFill>
                          <a:effectLst/>
                          <a:latin typeface="Century Gothic" panose="020B0502020202020204" pitchFamily="34" charset="0"/>
                        </a:rPr>
                        <a:t>J’ai</a:t>
                      </a:r>
                      <a:r>
                        <a:rPr lang="en-US" sz="1050" b="1" u="none" strike="noStrike" dirty="0">
                          <a:solidFill>
                            <a:srgbClr val="FF0000"/>
                          </a:solidFill>
                          <a:effectLst/>
                          <a:latin typeface="Century Gothic" panose="020B0502020202020204" pitchFamily="34" charset="0"/>
                        </a:rPr>
                        <a:t> </a:t>
                      </a:r>
                      <a:r>
                        <a:rPr lang="en-US" sz="1050" b="1" u="none" strike="noStrike" dirty="0" err="1">
                          <a:solidFill>
                            <a:srgbClr val="FF0000"/>
                          </a:solidFill>
                          <a:effectLst/>
                          <a:latin typeface="Century Gothic" panose="020B0502020202020204" pitchFamily="34" charset="0"/>
                        </a:rPr>
                        <a:t>cherché</a:t>
                      </a:r>
                      <a:r>
                        <a:rPr lang="en-US" sz="1050" b="1" u="none" strike="noStrike" dirty="0">
                          <a:solidFill>
                            <a:srgbClr val="FF0000"/>
                          </a:solidFill>
                          <a:effectLst/>
                          <a:latin typeface="Century Gothic" panose="020B0502020202020204" pitchFamily="34" charset="0"/>
                        </a:rPr>
                        <a:t> (Chanson </a:t>
                      </a:r>
                      <a:r>
                        <a:rPr lang="en-US" sz="1050" b="1" u="none" strike="noStrike" dirty="0" err="1">
                          <a:solidFill>
                            <a:srgbClr val="FF0000"/>
                          </a:solidFill>
                          <a:effectLst/>
                          <a:latin typeface="Century Gothic" panose="020B0502020202020204" pitchFamily="34" charset="0"/>
                        </a:rPr>
                        <a:t>d’Eurovision</a:t>
                      </a:r>
                      <a:r>
                        <a:rPr lang="en-US" sz="1050" b="1" u="none" strike="noStrike" dirty="0">
                          <a:solidFill>
                            <a:srgbClr val="FF0000"/>
                          </a:solidFill>
                          <a:effectLst/>
                          <a:latin typeface="Century Gothic" panose="020B0502020202020204" pitchFamily="34" charset="0"/>
                        </a:rPr>
                        <a:t>)</a:t>
                      </a:r>
                    </a:p>
                    <a:p>
                      <a:pPr marL="255588" lvl="0" indent="-168275">
                        <a:lnSpc>
                          <a:spcPct val="115000"/>
                        </a:lnSpc>
                        <a:spcAft>
                          <a:spcPts val="0"/>
                        </a:spcAft>
                        <a:buFont typeface="Arial" panose="020B0604020202020204" pitchFamily="34" charset="0"/>
                        <a:buChar char="•"/>
                      </a:pPr>
                      <a:r>
                        <a:rPr lang="en-US" sz="1050" b="1" u="none" strike="noStrike" dirty="0">
                          <a:solidFill>
                            <a:srgbClr val="1F4E79"/>
                          </a:solidFill>
                          <a:effectLst/>
                          <a:latin typeface="Century Gothic" panose="020B0502020202020204" pitchFamily="34" charset="0"/>
                        </a:rPr>
                        <a:t>Talking about free time</a:t>
                      </a:r>
                    </a:p>
                    <a:p>
                      <a:pPr marL="255588" lvl="0" indent="-168275">
                        <a:lnSpc>
                          <a:spcPct val="115000"/>
                        </a:lnSpc>
                        <a:spcAft>
                          <a:spcPts val="0"/>
                        </a:spcAft>
                        <a:buFont typeface="Arial" panose="020B0604020202020204" pitchFamily="34" charset="0"/>
                        <a:buChar char="•"/>
                      </a:pPr>
                      <a:r>
                        <a:rPr lang="en-US" sz="1050" b="1" u="none" strike="noStrike" dirty="0">
                          <a:solidFill>
                            <a:srgbClr val="1F4E79"/>
                          </a:solidFill>
                          <a:effectLst/>
                          <a:latin typeface="Century Gothic" panose="020B0502020202020204" pitchFamily="34" charset="0"/>
                        </a:rPr>
                        <a:t>Talking about crime</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pPr marL="87312"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050" b="1" u="none" strike="noStrike" dirty="0">
                          <a:solidFill>
                            <a:srgbClr val="002060"/>
                          </a:solidFill>
                          <a:effectLst/>
                          <a:latin typeface="Century Gothic" panose="020B0502020202020204" pitchFamily="34" charset="0"/>
                        </a:rPr>
                        <a:t>Talking about past events that (have) happened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negation: ne … jamais (perfect)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-ER verbs (all persons) taking être vs avoir (perfect)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use of relative pronoun qui in subject relative clauses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use of emphatic pronouns </a:t>
                      </a:r>
                      <a:r>
                        <a:rPr lang="en-GB" sz="1050" i="0"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moi</a:t>
                      </a: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 and </a:t>
                      </a:r>
                      <a:r>
                        <a:rPr lang="en-GB" sz="1050" i="0"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toi</a:t>
                      </a: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 after prepositions</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pPr marL="258762" indent="-171450">
                        <a:lnSpc>
                          <a:spcPct val="100000"/>
                        </a:lnSpc>
                        <a:spcAft>
                          <a:spcPts val="0"/>
                        </a:spcAft>
                        <a:buFont typeface="Arial" panose="020B0604020202020204" pitchFamily="34" charset="0"/>
                        <a:buChar char="•"/>
                      </a:pPr>
                      <a:r>
                        <a:rPr lang="en-GB" sz="1050" dirty="0">
                          <a:solidFill>
                            <a:srgbClr val="002060"/>
                          </a:solidFill>
                          <a:effectLst/>
                          <a:latin typeface="Century Gothic" panose="020B0502020202020204" pitchFamily="34" charset="0"/>
                        </a:rPr>
                        <a:t>[-</a:t>
                      </a:r>
                      <a:r>
                        <a:rPr lang="en-GB" sz="1050" dirty="0" err="1">
                          <a:solidFill>
                            <a:srgbClr val="002060"/>
                          </a:solidFill>
                          <a:effectLst/>
                          <a:latin typeface="Century Gothic" panose="020B0502020202020204" pitchFamily="34" charset="0"/>
                        </a:rPr>
                        <a:t>tion</a:t>
                      </a:r>
                      <a:r>
                        <a:rPr lang="en-GB" sz="1050" dirty="0">
                          <a:solidFill>
                            <a:srgbClr val="002060"/>
                          </a:solidFill>
                          <a:effectLst/>
                          <a:latin typeface="Century Gothic" panose="020B0502020202020204" pitchFamily="34" charset="0"/>
                        </a:rPr>
                        <a:t>] revisited</a:t>
                      </a:r>
                    </a:p>
                    <a:p>
                      <a:pPr marL="258762" indent="-171450">
                        <a:lnSpc>
                          <a:spcPct val="100000"/>
                        </a:lnSpc>
                        <a:spcAft>
                          <a:spcPts val="0"/>
                        </a:spcAft>
                        <a:buFont typeface="Arial" panose="020B0604020202020204" pitchFamily="34" charset="0"/>
                        <a:buChar char="•"/>
                      </a:pPr>
                      <a:endParaRPr lang="en-GB" sz="1050" dirty="0">
                        <a:solidFill>
                          <a:srgbClr val="002060"/>
                        </a:solidFill>
                        <a:effectLst/>
                        <a:latin typeface="Century Gothic" panose="020B0502020202020204" pitchFamily="34" charset="0"/>
                      </a:endParaRPr>
                    </a:p>
                    <a:p>
                      <a:pPr marL="258762" indent="-171450">
                        <a:lnSpc>
                          <a:spcPct val="100000"/>
                        </a:lnSpc>
                        <a:spcAft>
                          <a:spcPts val="0"/>
                        </a:spcAft>
                        <a:buFont typeface="Arial" panose="020B0604020202020204" pitchFamily="34" charset="0"/>
                        <a:buChar char="•"/>
                      </a:pPr>
                      <a:r>
                        <a:rPr lang="en-GB" sz="1050" dirty="0">
                          <a:solidFill>
                            <a:srgbClr val="002060"/>
                          </a:solidFill>
                          <a:effectLst/>
                          <a:latin typeface="Century Gothic" panose="020B0502020202020204" pitchFamily="34" charset="0"/>
                        </a:rPr>
                        <a:t>[e] [</a:t>
                      </a:r>
                      <a:r>
                        <a:rPr lang="en-GB" sz="1050" dirty="0" err="1">
                          <a:solidFill>
                            <a:srgbClr val="002060"/>
                          </a:solidFill>
                          <a:effectLst/>
                          <a:latin typeface="Century Gothic" panose="020B0502020202020204" pitchFamily="34" charset="0"/>
                        </a:rPr>
                        <a:t>è|ê</a:t>
                      </a:r>
                      <a:r>
                        <a:rPr lang="en-GB" sz="1050" dirty="0">
                          <a:solidFill>
                            <a:srgbClr val="002060"/>
                          </a:solidFill>
                          <a:effectLst/>
                          <a:latin typeface="Century Gothic" panose="020B0502020202020204" pitchFamily="34" charset="0"/>
                        </a:rPr>
                        <a:t>] [a] revisited</a:t>
                      </a:r>
                    </a:p>
                    <a:p>
                      <a:pPr marL="258762" indent="-171450">
                        <a:lnSpc>
                          <a:spcPct val="100000"/>
                        </a:lnSpc>
                        <a:spcAft>
                          <a:spcPts val="0"/>
                        </a:spcAft>
                        <a:buFont typeface="Arial" panose="020B0604020202020204" pitchFamily="34" charset="0"/>
                        <a:buChar char="•"/>
                      </a:pPr>
                      <a:endParaRPr lang="en-GB" sz="1050" dirty="0">
                        <a:solidFill>
                          <a:srgbClr val="002060"/>
                        </a:solidFill>
                        <a:effectLst/>
                        <a:latin typeface="Century Gothic" panose="020B0502020202020204" pitchFamily="34" charset="0"/>
                      </a:endParaRPr>
                    </a:p>
                    <a:p>
                      <a:pPr marL="258762" indent="-171450">
                        <a:lnSpc>
                          <a:spcPct val="100000"/>
                        </a:lnSpc>
                        <a:spcAft>
                          <a:spcPts val="0"/>
                        </a:spcAft>
                        <a:buFont typeface="Arial" panose="020B0604020202020204" pitchFamily="34" charset="0"/>
                        <a:buChar char="•"/>
                      </a:pPr>
                      <a:r>
                        <a:rPr lang="en-GB" sz="1050" dirty="0">
                          <a:solidFill>
                            <a:srgbClr val="002060"/>
                          </a:solidFill>
                          <a:effectLst/>
                          <a:latin typeface="Century Gothic" panose="020B0502020202020204" pitchFamily="34" charset="0"/>
                        </a:rPr>
                        <a:t>hard and soft [-s] revisited</a:t>
                      </a:r>
                    </a:p>
                    <a:p>
                      <a:pPr marL="258762" indent="-171450">
                        <a:lnSpc>
                          <a:spcPct val="100000"/>
                        </a:lnSpc>
                        <a:spcAft>
                          <a:spcPts val="0"/>
                        </a:spcAft>
                        <a:buFont typeface="Arial" panose="020B0604020202020204" pitchFamily="34" charset="0"/>
                        <a:buChar char="•"/>
                      </a:pPr>
                      <a:endParaRPr lang="en-GB" sz="1050" dirty="0">
                        <a:solidFill>
                          <a:srgbClr val="002060"/>
                        </a:solidFill>
                        <a:effectLst/>
                        <a:latin typeface="Century Gothic" panose="020B0502020202020204" pitchFamily="34" charset="0"/>
                      </a:endParaRPr>
                    </a:p>
                    <a:p>
                      <a:pPr marL="258762" indent="-171450">
                        <a:lnSpc>
                          <a:spcPct val="100000"/>
                        </a:lnSpc>
                        <a:spcAft>
                          <a:spcPts val="0"/>
                        </a:spcAft>
                        <a:buFont typeface="Arial" panose="020B0604020202020204" pitchFamily="34" charset="0"/>
                        <a:buChar char="•"/>
                      </a:pPr>
                      <a:r>
                        <a:rPr lang="en-GB" sz="1050" dirty="0">
                          <a:solidFill>
                            <a:srgbClr val="002060"/>
                          </a:solidFill>
                          <a:effectLst/>
                          <a:latin typeface="Century Gothic" panose="020B0502020202020204" pitchFamily="34" charset="0"/>
                        </a:rPr>
                        <a:t>-s liaison revisited</a:t>
                      </a:r>
                    </a:p>
                    <a:p>
                      <a:pPr marL="258762" indent="-171450">
                        <a:lnSpc>
                          <a:spcPct val="100000"/>
                        </a:lnSpc>
                        <a:spcAft>
                          <a:spcPts val="0"/>
                        </a:spcAft>
                        <a:buFont typeface="Arial" panose="020B0604020202020204" pitchFamily="34" charset="0"/>
                        <a:buChar char="•"/>
                      </a:pPr>
                      <a:endParaRPr lang="en-GB" sz="1050" dirty="0">
                        <a:solidFill>
                          <a:srgbClr val="002060"/>
                        </a:solidFill>
                        <a:effectLst/>
                        <a:latin typeface="Century Gothic" panose="020B0502020202020204" pitchFamily="34" charset="0"/>
                      </a:endParaRPr>
                    </a:p>
                    <a:p>
                      <a:pPr marL="258762" indent="-171450">
                        <a:lnSpc>
                          <a:spcPct val="100000"/>
                        </a:lnSpc>
                        <a:spcAft>
                          <a:spcPts val="0"/>
                        </a:spcAft>
                        <a:buFont typeface="Arial" panose="020B0604020202020204" pitchFamily="34" charset="0"/>
                        <a:buChar char="•"/>
                      </a:pPr>
                      <a:r>
                        <a:rPr lang="en-GB" sz="1050" dirty="0">
                          <a:solidFill>
                            <a:srgbClr val="002060"/>
                          </a:solidFill>
                          <a:effectLst/>
                          <a:latin typeface="Century Gothic" panose="020B0502020202020204" pitchFamily="34" charset="0"/>
                        </a:rPr>
                        <a:t>[y] [i] [oy] revisited</a:t>
                      </a:r>
                    </a:p>
                    <a:p>
                      <a:pPr marL="258762" indent="-171450">
                        <a:lnSpc>
                          <a:spcPct val="100000"/>
                        </a:lnSpc>
                        <a:spcAft>
                          <a:spcPts val="0"/>
                        </a:spcAft>
                        <a:buFont typeface="Arial" panose="020B0604020202020204" pitchFamily="34" charset="0"/>
                        <a:buChar char="•"/>
                      </a:pPr>
                      <a:endParaRPr lang="en-GB" sz="1050" dirty="0">
                        <a:solidFill>
                          <a:srgbClr val="002060"/>
                        </a:solidFill>
                        <a:effectLst/>
                        <a:latin typeface="Century Gothic" panose="020B0502020202020204" pitchFamily="34" charset="0"/>
                      </a:endParaRPr>
                    </a:p>
                    <a:p>
                      <a:pPr marL="258762" indent="-171450">
                        <a:lnSpc>
                          <a:spcPct val="100000"/>
                        </a:lnSpc>
                        <a:spcAft>
                          <a:spcPts val="0"/>
                        </a:spcAft>
                        <a:buFont typeface="Arial" panose="020B0604020202020204" pitchFamily="34" charset="0"/>
                        <a:buChar char="•"/>
                      </a:pPr>
                      <a:r>
                        <a:rPr lang="en-GB" sz="1050" dirty="0">
                          <a:solidFill>
                            <a:srgbClr val="002060"/>
                          </a:solidFill>
                          <a:effectLst/>
                          <a:latin typeface="Century Gothic" panose="020B0502020202020204" pitchFamily="34" charset="0"/>
                        </a:rPr>
                        <a:t>[au] revisited</a:t>
                      </a:r>
                    </a:p>
                    <a:p>
                      <a:pPr marL="258762" indent="-171450">
                        <a:lnSpc>
                          <a:spcPct val="100000"/>
                        </a:lnSpc>
                        <a:spcAft>
                          <a:spcPts val="0"/>
                        </a:spcAft>
                        <a:buFont typeface="Arial" panose="020B0604020202020204" pitchFamily="34" charset="0"/>
                        <a:buChar char="•"/>
                      </a:pPr>
                      <a:endParaRPr lang="en-GB" sz="1050" dirty="0">
                        <a:solidFill>
                          <a:srgbClr val="002060"/>
                        </a:solidFill>
                        <a:effectLst/>
                        <a:latin typeface="Century Gothic" panose="020B0502020202020204" pitchFamily="34" charset="0"/>
                      </a:endParaRPr>
                    </a:p>
                    <a:p>
                      <a:pPr marL="258762" indent="-171450">
                        <a:lnSpc>
                          <a:spcPct val="100000"/>
                        </a:lnSpc>
                        <a:spcAft>
                          <a:spcPts val="0"/>
                        </a:spcAft>
                        <a:buFont typeface="Arial" panose="020B0604020202020204" pitchFamily="34" charset="0"/>
                        <a:buChar char="•"/>
                      </a:pPr>
                      <a:r>
                        <a:rPr lang="en-GB" sz="1050" dirty="0">
                          <a:solidFill>
                            <a:srgbClr val="002060"/>
                          </a:solidFill>
                          <a:effectLst/>
                          <a:latin typeface="Century Gothic" panose="020B0502020202020204" pitchFamily="34" charset="0"/>
                        </a:rPr>
                        <a:t>[oi] revisited</a:t>
                      </a:r>
                    </a:p>
                    <a:p>
                      <a:pPr marL="87312" indent="0">
                        <a:lnSpc>
                          <a:spcPct val="100000"/>
                        </a:lnSpc>
                        <a:spcAft>
                          <a:spcPts val="0"/>
                        </a:spcAft>
                        <a:buFont typeface="Arial" panose="020B0604020202020204" pitchFamily="34" charset="0"/>
                        <a:buNone/>
                      </a:pPr>
                      <a:endParaRPr lang="en-GB" sz="1050" dirty="0">
                        <a:solidFill>
                          <a:srgbClr val="002060"/>
                        </a:solidFill>
                        <a:effectLst/>
                        <a:latin typeface="Century Gothic" panose="020B0502020202020204" pitchFamily="34" charset="0"/>
                      </a:endParaRPr>
                    </a:p>
                    <a:p>
                      <a:pPr marL="87312" indent="0">
                        <a:lnSpc>
                          <a:spcPct val="100000"/>
                        </a:lnSpc>
                        <a:spcAft>
                          <a:spcPts val="0"/>
                        </a:spcAft>
                        <a:buFont typeface="Arial" panose="020B0604020202020204" pitchFamily="34" charset="0"/>
                        <a:buNone/>
                      </a:pPr>
                      <a:r>
                        <a:rPr lang="en-GB" sz="1050" dirty="0">
                          <a:solidFill>
                            <a:srgbClr val="002060"/>
                          </a:solidFill>
                          <a:effectLst/>
                          <a:latin typeface="Century Gothic" panose="020B0502020202020204" pitchFamily="34" charset="0"/>
                        </a:rPr>
                        <a:t>NB: the revisited phonics are linked to grammar points in Y9.</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71450" indent="-80963">
                        <a:spcAft>
                          <a:spcPts val="0"/>
                        </a:spcAft>
                        <a:buFont typeface="Arial" panose="020B0604020202020204" pitchFamily="34" charset="0"/>
                        <a:buChar char="•"/>
                      </a:pPr>
                      <a:r>
                        <a:rPr lang="en-GB" sz="1050" i="0" noProof="0" dirty="0">
                          <a:solidFill>
                            <a:srgbClr val="002060"/>
                          </a:solidFill>
                          <a:effectLst/>
                          <a:latin typeface="Century Gothic" panose="020B0502020202020204" pitchFamily="34" charset="0"/>
                          <a:ea typeface="Georgia" panose="02040502050405020303" pitchFamily="18" charset="0"/>
                          <a:cs typeface="Georgia" panose="02040502050405020303" pitchFamily="18" charset="0"/>
                        </a:rPr>
                        <a:t>Building the verb lexicon</a:t>
                      </a:r>
                    </a:p>
                    <a:p>
                      <a:pPr marL="171450" indent="-80963">
                        <a:spcAft>
                          <a:spcPts val="0"/>
                        </a:spcAft>
                        <a:buFont typeface="Arial" panose="020B0604020202020204" pitchFamily="34" charset="0"/>
                        <a:buChar char="•"/>
                      </a:pPr>
                      <a:endParaRPr lang="en-GB" sz="1050" i="0" noProof="0" dirty="0">
                        <a:solidFill>
                          <a:srgbClr val="002060"/>
                        </a:solidFill>
                        <a:effectLst/>
                        <a:latin typeface="Century Gothic" panose="020B0502020202020204" pitchFamily="34" charset="0"/>
                        <a:ea typeface="Georgia" panose="02040502050405020303" pitchFamily="18" charset="0"/>
                        <a:cs typeface="Georgia" panose="02040502050405020303" pitchFamily="18" charset="0"/>
                      </a:endParaRPr>
                    </a:p>
                    <a:p>
                      <a:pPr marL="171450" marR="0" lvl="0" indent="-809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rgbClr val="002060"/>
                          </a:solidFill>
                          <a:effectLst/>
                          <a:latin typeface="Century Gothic" panose="020B0502020202020204" pitchFamily="34" charset="0"/>
                          <a:ea typeface="Georgia" panose="02040502050405020303" pitchFamily="18" charset="0"/>
                          <a:cs typeface="Georgia" panose="02040502050405020303" pitchFamily="18" charset="0"/>
                        </a:rPr>
                        <a:t>Regular revisiting of Y7 and Y8 vocabulary for consolidation</a:t>
                      </a:r>
                    </a:p>
                    <a:p>
                      <a:pPr marL="171450" marR="0" lvl="0" indent="-809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50" i="0" noProof="0" dirty="0">
                        <a:solidFill>
                          <a:srgbClr val="002060"/>
                        </a:solidFill>
                        <a:effectLst/>
                        <a:latin typeface="Century Gothic" panose="020B0502020202020204" pitchFamily="34" charset="0"/>
                        <a:ea typeface="Georgia" panose="02040502050405020303" pitchFamily="18" charset="0"/>
                        <a:cs typeface="Georgia" panose="02040502050405020303" pitchFamily="18" charset="0"/>
                      </a:endParaRPr>
                    </a:p>
                    <a:p>
                      <a:pPr marL="171450" indent="-80963">
                        <a:spcAft>
                          <a:spcPts val="0"/>
                        </a:spcAft>
                        <a:buFont typeface="Arial" panose="020B0604020202020204" pitchFamily="34" charset="0"/>
                        <a:buChar char="•"/>
                      </a:pPr>
                      <a:r>
                        <a:rPr lang="en-GB" sz="1050" i="0" noProof="0" dirty="0">
                          <a:solidFill>
                            <a:srgbClr val="002060"/>
                          </a:solidFill>
                          <a:effectLst/>
                          <a:latin typeface="Century Gothic" panose="020B0502020202020204" pitchFamily="34" charset="0"/>
                          <a:ea typeface="Georgia" panose="02040502050405020303" pitchFamily="18" charset="0"/>
                          <a:cs typeface="Georgia" panose="02040502050405020303" pitchFamily="18" charset="0"/>
                        </a:rPr>
                        <a:t>Mixed word sets</a:t>
                      </a:r>
                    </a:p>
                    <a:p>
                      <a:pPr marL="171450" indent="-80963">
                        <a:spcAft>
                          <a:spcPts val="0"/>
                        </a:spcAft>
                        <a:buFont typeface="Arial" panose="020B0604020202020204" pitchFamily="34" charset="0"/>
                        <a:buChar char="•"/>
                      </a:pPr>
                      <a:endParaRPr lang="en-GB" sz="1050" i="0" noProof="0" dirty="0">
                        <a:solidFill>
                          <a:srgbClr val="002060"/>
                        </a:solidFill>
                        <a:effectLst/>
                        <a:latin typeface="Century Gothic" panose="020B0502020202020204" pitchFamily="34" charset="0"/>
                        <a:ea typeface="Georgia" panose="02040502050405020303" pitchFamily="18" charset="0"/>
                        <a:cs typeface="Georgia" panose="02040502050405020303" pitchFamily="18" charset="0"/>
                      </a:endParaRPr>
                    </a:p>
                    <a:p>
                      <a:pPr marL="171450" indent="-80963">
                        <a:spcAft>
                          <a:spcPts val="0"/>
                        </a:spcAft>
                        <a:buFont typeface="Arial" panose="020B0604020202020204" pitchFamily="34" charset="0"/>
                        <a:buChar char="•"/>
                      </a:pPr>
                      <a:r>
                        <a:rPr lang="en-GB" sz="1050" i="0" noProof="0" dirty="0">
                          <a:solidFill>
                            <a:srgbClr val="002060"/>
                          </a:solidFill>
                          <a:effectLst/>
                          <a:latin typeface="Century Gothic" panose="020B0502020202020204" pitchFamily="34" charset="0"/>
                          <a:ea typeface="Georgia" panose="02040502050405020303" pitchFamily="18" charset="0"/>
                          <a:cs typeface="Georgia" panose="02040502050405020303" pitchFamily="18" charset="0"/>
                        </a:rPr>
                        <a:t>Cognates: -</a:t>
                      </a:r>
                      <a:r>
                        <a:rPr lang="en-GB" sz="1050" i="0" noProof="0" dirty="0" err="1">
                          <a:solidFill>
                            <a:srgbClr val="002060"/>
                          </a:solidFill>
                          <a:effectLst/>
                          <a:latin typeface="Century Gothic" panose="020B0502020202020204" pitchFamily="34" charset="0"/>
                          <a:ea typeface="Georgia" panose="02040502050405020303" pitchFamily="18" charset="0"/>
                          <a:cs typeface="Georgia" panose="02040502050405020303" pitchFamily="18" charset="0"/>
                        </a:rPr>
                        <a:t>tion</a:t>
                      </a:r>
                      <a:r>
                        <a:rPr lang="en-GB" sz="1050" i="0" noProof="0" dirty="0">
                          <a:solidFill>
                            <a:srgbClr val="002060"/>
                          </a:solidFill>
                          <a:effectLst/>
                          <a:latin typeface="Century Gothic" panose="020B0502020202020204" pitchFamily="34" charset="0"/>
                          <a:ea typeface="Georgia" panose="02040502050405020303" pitchFamily="18" charset="0"/>
                          <a:cs typeface="Georgia" panose="02040502050405020303" pitchFamily="18" charset="0"/>
                        </a:rPr>
                        <a:t>: French word is feminine; cross-linguistic pronunciation difference (revolution ➜ la </a:t>
                      </a:r>
                      <a:r>
                        <a:rPr lang="en-GB" sz="1050" i="0" noProof="0" dirty="0" err="1">
                          <a:solidFill>
                            <a:srgbClr val="002060"/>
                          </a:solidFill>
                          <a:effectLst/>
                          <a:latin typeface="Century Gothic" panose="020B0502020202020204" pitchFamily="34" charset="0"/>
                          <a:ea typeface="Georgia" panose="02040502050405020303" pitchFamily="18" charset="0"/>
                          <a:cs typeface="Georgia" panose="02040502050405020303" pitchFamily="18" charset="0"/>
                        </a:rPr>
                        <a:t>révolution</a:t>
                      </a:r>
                      <a:r>
                        <a:rPr lang="en-GB" sz="1050" i="0" noProof="0" dirty="0">
                          <a:solidFill>
                            <a:srgbClr val="002060"/>
                          </a:solidFill>
                          <a:effectLst/>
                          <a:latin typeface="Century Gothic" panose="020B0502020202020204" pitchFamily="34" charset="0"/>
                          <a:ea typeface="Georgia" panose="02040502050405020303" pitchFamily="18" charset="0"/>
                          <a:cs typeface="Georgia" panose="02040502050405020303" pitchFamily="18" charset="0"/>
                        </a:rPr>
                        <a:t>)</a:t>
                      </a:r>
                    </a:p>
                    <a:p>
                      <a:pPr marL="171450" indent="-80963">
                        <a:spcAft>
                          <a:spcPts val="0"/>
                        </a:spcAft>
                        <a:buFont typeface="Arial" panose="020B0604020202020204" pitchFamily="34" charset="0"/>
                        <a:buChar char="•"/>
                      </a:pPr>
                      <a:endParaRPr lang="en-GB" sz="1050" i="0" noProof="0" dirty="0">
                        <a:solidFill>
                          <a:srgbClr val="002060"/>
                        </a:solidFill>
                        <a:effectLst/>
                        <a:latin typeface="Century Gothic" panose="020B0502020202020204" pitchFamily="34" charset="0"/>
                        <a:ea typeface="Georgia" panose="02040502050405020303" pitchFamily="18" charset="0"/>
                        <a:cs typeface="Georgia" panose="02040502050405020303" pitchFamily="18" charset="0"/>
                      </a:endParaRPr>
                    </a:p>
                    <a:p>
                      <a:pPr marL="171450" indent="-80963">
                        <a:spcAft>
                          <a:spcPts val="0"/>
                        </a:spcAft>
                        <a:buFont typeface="Arial" panose="020B0604020202020204" pitchFamily="34" charset="0"/>
                        <a:buChar char="•"/>
                      </a:pPr>
                      <a:r>
                        <a:rPr lang="en-GB" sz="1050" i="0" noProof="0" dirty="0">
                          <a:solidFill>
                            <a:srgbClr val="002060"/>
                          </a:solidFill>
                          <a:effectLst/>
                          <a:latin typeface="Century Gothic" panose="020B0502020202020204" pitchFamily="34" charset="0"/>
                          <a:ea typeface="Georgia" panose="02040502050405020303" pitchFamily="18" charset="0"/>
                          <a:cs typeface="Georgia" panose="02040502050405020303" pitchFamily="18" charset="0"/>
                        </a:rPr>
                        <a:t>Cognates: Words with a circumflex in French and an 's' in English: (la </a:t>
                      </a:r>
                      <a:r>
                        <a:rPr lang="en-GB" sz="1050" i="0" noProof="0" dirty="0" err="1">
                          <a:solidFill>
                            <a:srgbClr val="002060"/>
                          </a:solidFill>
                          <a:effectLst/>
                          <a:latin typeface="Century Gothic" panose="020B0502020202020204" pitchFamily="34" charset="0"/>
                          <a:ea typeface="Georgia" panose="02040502050405020303" pitchFamily="18" charset="0"/>
                          <a:cs typeface="Georgia" panose="02040502050405020303" pitchFamily="18" charset="0"/>
                        </a:rPr>
                        <a:t>forêt</a:t>
                      </a:r>
                      <a:r>
                        <a:rPr lang="en-GB" sz="1050" i="0" noProof="0" dirty="0">
                          <a:solidFill>
                            <a:srgbClr val="002060"/>
                          </a:solidFill>
                          <a:effectLst/>
                          <a:latin typeface="Century Gothic" panose="020B0502020202020204" pitchFamily="34" charset="0"/>
                          <a:ea typeface="Georgia" panose="02040502050405020303" pitchFamily="18" charset="0"/>
                          <a:cs typeface="Georgia" panose="02040502050405020303" pitchFamily="18" charset="0"/>
                        </a:rPr>
                        <a:t> ➜ forest)</a:t>
                      </a:r>
                    </a:p>
                    <a:p>
                      <a:pPr marL="171450" indent="-80963">
                        <a:spcAft>
                          <a:spcPts val="0"/>
                        </a:spcAft>
                        <a:buFont typeface="Arial" panose="020B0604020202020204" pitchFamily="34" charset="0"/>
                        <a:buChar char="•"/>
                      </a:pPr>
                      <a:endParaRPr lang="en-GB" sz="1050" i="0" noProof="0" dirty="0">
                        <a:solidFill>
                          <a:srgbClr val="002060"/>
                        </a:solidFill>
                        <a:effectLst/>
                        <a:latin typeface="Century Gothic" panose="020B0502020202020204" pitchFamily="34" charset="0"/>
                        <a:ea typeface="Georgia" panose="02040502050405020303" pitchFamily="18" charset="0"/>
                        <a:cs typeface="Georgia" panose="02040502050405020303" pitchFamily="18" charset="0"/>
                      </a:endParaRPr>
                    </a:p>
                    <a:p>
                      <a:pPr marL="171450" marR="0" lvl="0" indent="-809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Extended reading to develop vocabulary</a:t>
                      </a:r>
                    </a:p>
                    <a:p>
                      <a:pPr marL="171450" marR="0" lvl="0" indent="-809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lvl="1" indent="-80963">
                        <a:lnSpc>
                          <a:spcPct val="115000"/>
                        </a:lnSpc>
                        <a:spcAft>
                          <a:spcPts val="0"/>
                        </a:spcAft>
                        <a:buFont typeface="Arial" panose="020B0604020202020204" pitchFamily="34" charset="0"/>
                        <a:buChar char="•"/>
                      </a:pPr>
                      <a:r>
                        <a:rPr lang="en-GB" sz="1050" u="none" strike="noStrike" dirty="0">
                          <a:solidFill>
                            <a:srgbClr val="002060"/>
                          </a:solidFill>
                          <a:effectLst/>
                          <a:latin typeface="Century Gothic" panose="020B0502020202020204" pitchFamily="34" charset="0"/>
                          <a:sym typeface="Wingdings" panose="05000000000000000000" pitchFamily="2" charset="2"/>
                        </a:rPr>
                        <a:t>English –</a:t>
                      </a:r>
                      <a:r>
                        <a:rPr lang="en-GB" sz="1050" u="none" strike="noStrike" dirty="0" err="1">
                          <a:solidFill>
                            <a:srgbClr val="002060"/>
                          </a:solidFill>
                          <a:effectLst/>
                          <a:latin typeface="Century Gothic" panose="020B0502020202020204" pitchFamily="34" charset="0"/>
                          <a:sym typeface="Wingdings" panose="05000000000000000000" pitchFamily="2" charset="2"/>
                        </a:rPr>
                        <a:t>ive</a:t>
                      </a:r>
                      <a:r>
                        <a:rPr lang="en-GB" sz="1050" u="none" strike="noStrike" dirty="0">
                          <a:solidFill>
                            <a:srgbClr val="002060"/>
                          </a:solidFill>
                          <a:effectLst/>
                          <a:latin typeface="Century Gothic" panose="020B0502020202020204" pitchFamily="34" charset="0"/>
                          <a:sym typeface="Wingdings" panose="05000000000000000000" pitchFamily="2" charset="2"/>
                        </a:rPr>
                        <a:t> = French –if</a:t>
                      </a:r>
                    </a:p>
                    <a:p>
                      <a:pPr marL="171450" lvl="1" indent="-80963">
                        <a:lnSpc>
                          <a:spcPct val="115000"/>
                        </a:lnSpc>
                        <a:spcAft>
                          <a:spcPts val="0"/>
                        </a:spcAft>
                        <a:buFont typeface="Arial" panose="020B0604020202020204" pitchFamily="34" charset="0"/>
                        <a:buChar char="•"/>
                      </a:pPr>
                      <a:endParaRPr lang="en-GB" sz="1050" u="none" strike="noStrike" dirty="0">
                        <a:solidFill>
                          <a:srgbClr val="002060"/>
                        </a:solidFill>
                        <a:effectLst/>
                        <a:latin typeface="Century Gothic" panose="020B0502020202020204" pitchFamily="34" charset="0"/>
                      </a:endParaRPr>
                    </a:p>
                    <a:p>
                      <a:pPr marL="171450" lvl="0" indent="-80963">
                        <a:lnSpc>
                          <a:spcPct val="115000"/>
                        </a:lnSpc>
                        <a:spcAft>
                          <a:spcPts val="0"/>
                        </a:spcAft>
                        <a:buFont typeface="Arial" panose="020B0604020202020204" pitchFamily="34" charset="0"/>
                        <a:buChar char="•"/>
                      </a:pPr>
                      <a:r>
                        <a:rPr lang="en-GB" sz="1050" u="none" strike="noStrike" baseline="0" dirty="0">
                          <a:solidFill>
                            <a:srgbClr val="002060"/>
                          </a:solidFill>
                          <a:effectLst/>
                          <a:latin typeface="Century Gothic" panose="020B0502020202020204" pitchFamily="34" charset="0"/>
                          <a:ea typeface="Calibri" panose="020F0502020204030204" pitchFamily="34" charset="0"/>
                        </a:rPr>
                        <a:t>Prompts to personalise vocabulary</a:t>
                      </a:r>
                      <a:endParaRPr lang="en-GB" sz="1050" u="none" strike="noStrike"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7312" lvl="0" indent="0">
                        <a:lnSpc>
                          <a:spcPct val="115000"/>
                        </a:lnSpc>
                        <a:spcAft>
                          <a:spcPts val="0"/>
                        </a:spcAft>
                        <a:buFont typeface="Arial" panose="020B0604020202020204" pitchFamily="34" charset="0"/>
                        <a:buNone/>
                      </a:pPr>
                      <a:r>
                        <a:rPr lang="en-GB" sz="1050" u="none" strike="noStrike" dirty="0">
                          <a:solidFill>
                            <a:srgbClr val="002060"/>
                          </a:solidFill>
                          <a:effectLst/>
                          <a:latin typeface="Century Gothic" panose="020B0502020202020204" pitchFamily="34" charset="0"/>
                          <a:ea typeface="Calibri" panose="020F0502020204030204" pitchFamily="34" charset="0"/>
                        </a:rPr>
                        <a:t>1, 2, 3, 4, 5, 6, 7, 8, 9, 10, 11, 12, 13, 14, 15, 16</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4" name="Title 1">
            <a:extLst>
              <a:ext uri="{FF2B5EF4-FFF2-40B4-BE49-F238E27FC236}">
                <a16:creationId xmlns:a16="http://schemas.microsoft.com/office/drawing/2014/main" id="{BB3AEC84-8AC8-443D-8849-72144558FF53}"/>
              </a:ext>
            </a:extLst>
          </p:cNvPr>
          <p:cNvSpPr>
            <a:spLocks noGrp="1"/>
          </p:cNvSpPr>
          <p:nvPr>
            <p:ph type="title"/>
          </p:nvPr>
        </p:nvSpPr>
        <p:spPr>
          <a:xfrm>
            <a:off x="124098" y="103279"/>
            <a:ext cx="10515600" cy="245064"/>
          </a:xfrm>
        </p:spPr>
        <p:txBody>
          <a:bodyPr>
            <a:noAutofit/>
          </a:bodyPr>
          <a:lstStyle/>
          <a:p>
            <a:r>
              <a:rPr lang="en-GB" sz="1600" b="1" dirty="0">
                <a:solidFill>
                  <a:srgbClr val="002060"/>
                </a:solidFill>
                <a:latin typeface="Century Gothic" panose="020B0502020202020204" pitchFamily="34" charset="0"/>
              </a:rPr>
              <a:t>French Y9 scheme of work overview: Term 2.1</a:t>
            </a:r>
            <a:endParaRPr lang="en-GB" sz="1600" dirty="0"/>
          </a:p>
        </p:txBody>
      </p:sp>
      <p:sp>
        <p:nvSpPr>
          <p:cNvPr id="6" name="TextBox 5">
            <a:extLst>
              <a:ext uri="{FF2B5EF4-FFF2-40B4-BE49-F238E27FC236}">
                <a16:creationId xmlns:a16="http://schemas.microsoft.com/office/drawing/2014/main" id="{5B96B25B-E0AB-47C3-A0B1-990D47F51B11}"/>
              </a:ext>
            </a:extLst>
          </p:cNvPr>
          <p:cNvSpPr txBox="1"/>
          <p:nvPr/>
        </p:nvSpPr>
        <p:spPr>
          <a:xfrm>
            <a:off x="194733" y="5758017"/>
            <a:ext cx="11802532" cy="584775"/>
          </a:xfrm>
          <a:prstGeom prst="rect">
            <a:avLst/>
          </a:prstGeom>
          <a:noFill/>
        </p:spPr>
        <p:txBody>
          <a:bodyPr wrap="square">
            <a:spAutoFit/>
          </a:bodyPr>
          <a:lstStyle/>
          <a:p>
            <a:r>
              <a:rPr lang="en-GB" sz="800" dirty="0">
                <a:solidFill>
                  <a:srgbClr val="002060"/>
                </a:solidFill>
              </a:rPr>
              <a:t>Revisiting: present vs perfect (with past simple and present perfect equivalent in English) (all persons), past participle formation: -ER verbs, verbs like </a:t>
            </a:r>
            <a:r>
              <a:rPr lang="en-GB" sz="800" b="1" dirty="0">
                <a:solidFill>
                  <a:srgbClr val="002060"/>
                </a:solidFill>
              </a:rPr>
              <a:t>prendre, </a:t>
            </a:r>
            <a:r>
              <a:rPr lang="en-GB" sz="800" b="1" dirty="0" err="1">
                <a:solidFill>
                  <a:srgbClr val="002060"/>
                </a:solidFill>
              </a:rPr>
              <a:t>dit</a:t>
            </a:r>
            <a:r>
              <a:rPr lang="en-GB" sz="800" b="1" dirty="0">
                <a:solidFill>
                  <a:srgbClr val="002060"/>
                </a:solidFill>
              </a:rPr>
              <a:t>, fait, </a:t>
            </a:r>
            <a:r>
              <a:rPr lang="en-GB" sz="800" b="1" dirty="0" err="1">
                <a:solidFill>
                  <a:srgbClr val="002060"/>
                </a:solidFill>
              </a:rPr>
              <a:t>bu</a:t>
            </a:r>
            <a:r>
              <a:rPr lang="en-GB" sz="800" b="1" dirty="0">
                <a:solidFill>
                  <a:srgbClr val="002060"/>
                </a:solidFill>
              </a:rPr>
              <a:t>, </a:t>
            </a:r>
            <a:r>
              <a:rPr lang="en-GB" sz="800" b="1" dirty="0" err="1">
                <a:solidFill>
                  <a:srgbClr val="002060"/>
                </a:solidFill>
              </a:rPr>
              <a:t>eu</a:t>
            </a:r>
            <a:r>
              <a:rPr lang="en-GB" sz="800" dirty="0">
                <a:solidFill>
                  <a:srgbClr val="002060"/>
                </a:solidFill>
              </a:rPr>
              <a:t>, </a:t>
            </a:r>
          </a:p>
          <a:p>
            <a:r>
              <a:rPr lang="en-GB" sz="800" dirty="0">
                <a:solidFill>
                  <a:srgbClr val="002060"/>
                </a:solidFill>
              </a:rPr>
              <a:t>intonation (SV) and </a:t>
            </a:r>
            <a:r>
              <a:rPr lang="en-GB" sz="800" b="1" dirty="0" err="1">
                <a:solidFill>
                  <a:srgbClr val="002060"/>
                </a:solidFill>
              </a:rPr>
              <a:t>est-ce</a:t>
            </a:r>
            <a:r>
              <a:rPr lang="en-GB" sz="800" b="1" dirty="0">
                <a:solidFill>
                  <a:srgbClr val="002060"/>
                </a:solidFill>
              </a:rPr>
              <a:t> que </a:t>
            </a:r>
            <a:r>
              <a:rPr lang="en-GB" sz="800" dirty="0">
                <a:solidFill>
                  <a:srgbClr val="002060"/>
                </a:solidFill>
              </a:rPr>
              <a:t>questions with and without question words (perfect), adverb positioning (present and perfect), negation (</a:t>
            </a:r>
            <a:r>
              <a:rPr lang="en-GB" sz="800" b="1" dirty="0">
                <a:solidFill>
                  <a:srgbClr val="002060"/>
                </a:solidFill>
              </a:rPr>
              <a:t>ne…pas</a:t>
            </a:r>
            <a:r>
              <a:rPr lang="en-GB" sz="800" dirty="0">
                <a:solidFill>
                  <a:srgbClr val="002060"/>
                </a:solidFill>
              </a:rPr>
              <a:t>) (perfect), perfect (with past simple and present perfect equivalent in English) (all persons), 'present vs perfect (with past simple and present perfect equivalent in English) (all persons), use of definite article with body parts, adverb placement (perfect), register: </a:t>
            </a:r>
            <a:r>
              <a:rPr lang="en-GB" sz="800" b="1" dirty="0" err="1">
                <a:solidFill>
                  <a:srgbClr val="002060"/>
                </a:solidFill>
              </a:rPr>
              <a:t>tu</a:t>
            </a:r>
            <a:r>
              <a:rPr lang="en-GB" sz="800" dirty="0">
                <a:solidFill>
                  <a:srgbClr val="002060"/>
                </a:solidFill>
              </a:rPr>
              <a:t> vs </a:t>
            </a:r>
            <a:r>
              <a:rPr lang="en-GB" sz="800" b="1" dirty="0" err="1">
                <a:solidFill>
                  <a:srgbClr val="002060"/>
                </a:solidFill>
              </a:rPr>
              <a:t>vous</a:t>
            </a:r>
            <a:r>
              <a:rPr lang="en-GB" sz="800" dirty="0">
                <a:solidFill>
                  <a:srgbClr val="002060"/>
                </a:solidFill>
              </a:rPr>
              <a:t>, </a:t>
            </a:r>
            <a:r>
              <a:rPr lang="en-GB" sz="800" b="1" dirty="0">
                <a:solidFill>
                  <a:srgbClr val="002060"/>
                </a:solidFill>
              </a:rPr>
              <a:t>on</a:t>
            </a:r>
            <a:r>
              <a:rPr lang="en-GB" sz="800" dirty="0">
                <a:solidFill>
                  <a:srgbClr val="002060"/>
                </a:solidFill>
              </a:rPr>
              <a:t> vs </a:t>
            </a:r>
            <a:r>
              <a:rPr lang="en-GB" sz="800" b="1" dirty="0">
                <a:solidFill>
                  <a:srgbClr val="002060"/>
                </a:solidFill>
              </a:rPr>
              <a:t>nous</a:t>
            </a:r>
            <a:r>
              <a:rPr lang="en-GB" sz="800" dirty="0">
                <a:solidFill>
                  <a:srgbClr val="002060"/>
                </a:solidFill>
              </a:rPr>
              <a:t>, contraction of definite article after </a:t>
            </a:r>
            <a:r>
              <a:rPr lang="en-GB" sz="800" b="1" dirty="0">
                <a:solidFill>
                  <a:srgbClr val="002060"/>
                </a:solidFill>
              </a:rPr>
              <a:t>à</a:t>
            </a:r>
            <a:r>
              <a:rPr lang="en-GB" sz="800" dirty="0">
                <a:solidFill>
                  <a:srgbClr val="002060"/>
                </a:solidFill>
              </a:rPr>
              <a:t> and </a:t>
            </a:r>
            <a:r>
              <a:rPr lang="en-GB" sz="800" b="1" dirty="0">
                <a:solidFill>
                  <a:srgbClr val="002060"/>
                </a:solidFill>
              </a:rPr>
              <a:t>de</a:t>
            </a:r>
            <a:r>
              <a:rPr lang="en-GB" sz="800" dirty="0">
                <a:solidFill>
                  <a:srgbClr val="002060"/>
                </a:solidFill>
              </a:rPr>
              <a:t>, verbs with </a:t>
            </a:r>
            <a:r>
              <a:rPr lang="en-GB" sz="800" b="1" dirty="0">
                <a:solidFill>
                  <a:srgbClr val="002060"/>
                </a:solidFill>
              </a:rPr>
              <a:t>à</a:t>
            </a:r>
            <a:r>
              <a:rPr lang="en-GB" sz="800" dirty="0">
                <a:solidFill>
                  <a:srgbClr val="002060"/>
                </a:solidFill>
              </a:rPr>
              <a:t> and </a:t>
            </a:r>
            <a:r>
              <a:rPr lang="en-GB" sz="800" b="1" dirty="0">
                <a:solidFill>
                  <a:srgbClr val="002060"/>
                </a:solidFill>
              </a:rPr>
              <a:t>de</a:t>
            </a:r>
            <a:r>
              <a:rPr lang="en-GB" sz="800" dirty="0">
                <a:solidFill>
                  <a:srgbClr val="002060"/>
                </a:solidFill>
              </a:rPr>
              <a:t> before a noun, verbs like </a:t>
            </a:r>
            <a:r>
              <a:rPr lang="en-GB" sz="800" b="1" dirty="0">
                <a:solidFill>
                  <a:srgbClr val="002060"/>
                </a:solidFill>
              </a:rPr>
              <a:t>entendre </a:t>
            </a:r>
            <a:r>
              <a:rPr lang="en-GB" sz="800" dirty="0">
                <a:solidFill>
                  <a:srgbClr val="002060"/>
                </a:solidFill>
              </a:rPr>
              <a:t>and </a:t>
            </a:r>
            <a:r>
              <a:rPr lang="en-GB" sz="800" b="1" dirty="0" err="1">
                <a:solidFill>
                  <a:srgbClr val="002060"/>
                </a:solidFill>
              </a:rPr>
              <a:t>écrire</a:t>
            </a:r>
            <a:r>
              <a:rPr lang="en-GB" sz="800" b="1" dirty="0">
                <a:solidFill>
                  <a:srgbClr val="002060"/>
                </a:solidFill>
              </a:rPr>
              <a:t> </a:t>
            </a:r>
            <a:r>
              <a:rPr lang="en-GB" sz="800" dirty="0">
                <a:solidFill>
                  <a:srgbClr val="002060"/>
                </a:solidFill>
              </a:rPr>
              <a:t>(</a:t>
            </a:r>
            <a:r>
              <a:rPr lang="en-GB" sz="800" b="1" dirty="0">
                <a:solidFill>
                  <a:srgbClr val="002060"/>
                </a:solidFill>
              </a:rPr>
              <a:t>je, </a:t>
            </a:r>
            <a:r>
              <a:rPr lang="en-GB" sz="800" b="1" dirty="0" err="1">
                <a:solidFill>
                  <a:srgbClr val="002060"/>
                </a:solidFill>
              </a:rPr>
              <a:t>tu</a:t>
            </a:r>
            <a:r>
              <a:rPr lang="en-GB" sz="800" b="1" dirty="0">
                <a:solidFill>
                  <a:srgbClr val="002060"/>
                </a:solidFill>
              </a:rPr>
              <a:t>, il/</a:t>
            </a:r>
            <a:r>
              <a:rPr lang="en-GB" sz="800" b="1" dirty="0" err="1">
                <a:solidFill>
                  <a:srgbClr val="002060"/>
                </a:solidFill>
              </a:rPr>
              <a:t>elle</a:t>
            </a:r>
            <a:r>
              <a:rPr lang="en-GB" sz="800" b="1" dirty="0">
                <a:solidFill>
                  <a:srgbClr val="002060"/>
                </a:solidFill>
              </a:rPr>
              <a:t>/on, nous, </a:t>
            </a:r>
            <a:r>
              <a:rPr lang="en-GB" sz="800" b="1" dirty="0" err="1">
                <a:solidFill>
                  <a:srgbClr val="002060"/>
                </a:solidFill>
              </a:rPr>
              <a:t>vous</a:t>
            </a:r>
            <a:r>
              <a:rPr lang="en-GB" sz="800" b="1" dirty="0">
                <a:solidFill>
                  <a:srgbClr val="002060"/>
                </a:solidFill>
              </a:rPr>
              <a:t>, </a:t>
            </a:r>
            <a:r>
              <a:rPr lang="en-GB" sz="800" b="1" dirty="0" err="1">
                <a:solidFill>
                  <a:srgbClr val="002060"/>
                </a:solidFill>
              </a:rPr>
              <a:t>ils</a:t>
            </a:r>
            <a:r>
              <a:rPr lang="en-GB" sz="800" b="1" dirty="0">
                <a:solidFill>
                  <a:srgbClr val="002060"/>
                </a:solidFill>
              </a:rPr>
              <a:t>/</a:t>
            </a:r>
            <a:r>
              <a:rPr lang="en-GB" sz="800" b="1" dirty="0" err="1">
                <a:solidFill>
                  <a:srgbClr val="002060"/>
                </a:solidFill>
              </a:rPr>
              <a:t>elles</a:t>
            </a:r>
            <a:r>
              <a:rPr lang="en-GB" sz="800" dirty="0">
                <a:solidFill>
                  <a:srgbClr val="002060"/>
                </a:solidFill>
              </a:rPr>
              <a:t>)</a:t>
            </a:r>
          </a:p>
        </p:txBody>
      </p:sp>
    </p:spTree>
    <p:extLst>
      <p:ext uri="{BB962C8B-B14F-4D97-AF65-F5344CB8AC3E}">
        <p14:creationId xmlns:p14="http://schemas.microsoft.com/office/powerpoint/2010/main" val="1035503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5AEDD-BC8E-4F53-917D-3F563A09C33C}"/>
              </a:ext>
            </a:extLst>
          </p:cNvPr>
          <p:cNvSpPr>
            <a:spLocks noGrp="1"/>
          </p:cNvSpPr>
          <p:nvPr>
            <p:ph type="title"/>
          </p:nvPr>
        </p:nvSpPr>
        <p:spPr>
          <a:xfrm>
            <a:off x="0" y="0"/>
            <a:ext cx="10515600" cy="517047"/>
          </a:xfrm>
        </p:spPr>
        <p:txBody>
          <a:bodyPr>
            <a:normAutofit/>
          </a:bodyPr>
          <a:lstStyle/>
          <a:p>
            <a:r>
              <a:rPr lang="en-GB" sz="1600" b="1" dirty="0">
                <a:solidFill>
                  <a:srgbClr val="002060"/>
                </a:solidFill>
                <a:latin typeface="Century Gothic" panose="020B0502020202020204" pitchFamily="34" charset="0"/>
              </a:rPr>
              <a:t>French Y9 scheme of work overview: Term 2.2</a:t>
            </a:r>
            <a:endParaRPr lang="en-GB" sz="1600" dirty="0"/>
          </a:p>
        </p:txBody>
      </p:sp>
      <p:graphicFrame>
        <p:nvGraphicFramePr>
          <p:cNvPr id="4" name="Table 3" descr="showing the context, grammar, phonics and vocabularly covered in year 7 Spanish terms 1.1 and 1.2. ">
            <a:extLst>
              <a:ext uri="{FF2B5EF4-FFF2-40B4-BE49-F238E27FC236}">
                <a16:creationId xmlns:a16="http://schemas.microsoft.com/office/drawing/2014/main" id="{08EC71EA-E2BE-4B70-A549-D477B3A154DD}"/>
              </a:ext>
            </a:extLst>
          </p:cNvPr>
          <p:cNvGraphicFramePr>
            <a:graphicFrameLocks noGrp="1"/>
          </p:cNvGraphicFramePr>
          <p:nvPr>
            <p:extLst>
              <p:ext uri="{D42A27DB-BD31-4B8C-83A1-F6EECF244321}">
                <p14:modId xmlns:p14="http://schemas.microsoft.com/office/powerpoint/2010/main" val="2648972538"/>
              </p:ext>
            </p:extLst>
          </p:nvPr>
        </p:nvGraphicFramePr>
        <p:xfrm>
          <a:off x="125064" y="446592"/>
          <a:ext cx="11802533" cy="5684242"/>
        </p:xfrm>
        <a:graphic>
          <a:graphicData uri="http://schemas.openxmlformats.org/drawingml/2006/table">
            <a:tbl>
              <a:tblPr firstRow="1"/>
              <a:tblGrid>
                <a:gridCol w="893839">
                  <a:extLst>
                    <a:ext uri="{9D8B030D-6E8A-4147-A177-3AD203B41FA5}">
                      <a16:colId xmlns:a16="http://schemas.microsoft.com/office/drawing/2014/main" val="20000"/>
                    </a:ext>
                  </a:extLst>
                </a:gridCol>
                <a:gridCol w="2212748">
                  <a:extLst>
                    <a:ext uri="{9D8B030D-6E8A-4147-A177-3AD203B41FA5}">
                      <a16:colId xmlns:a16="http://schemas.microsoft.com/office/drawing/2014/main" val="20001"/>
                    </a:ext>
                  </a:extLst>
                </a:gridCol>
                <a:gridCol w="2977560">
                  <a:extLst>
                    <a:ext uri="{9D8B030D-6E8A-4147-A177-3AD203B41FA5}">
                      <a16:colId xmlns:a16="http://schemas.microsoft.com/office/drawing/2014/main" val="20002"/>
                    </a:ext>
                  </a:extLst>
                </a:gridCol>
                <a:gridCol w="1800842">
                  <a:extLst>
                    <a:ext uri="{9D8B030D-6E8A-4147-A177-3AD203B41FA5}">
                      <a16:colId xmlns:a16="http://schemas.microsoft.com/office/drawing/2014/main" val="20003"/>
                    </a:ext>
                  </a:extLst>
                </a:gridCol>
                <a:gridCol w="2492484">
                  <a:extLst>
                    <a:ext uri="{9D8B030D-6E8A-4147-A177-3AD203B41FA5}">
                      <a16:colId xmlns:a16="http://schemas.microsoft.com/office/drawing/2014/main" val="20004"/>
                    </a:ext>
                  </a:extLst>
                </a:gridCol>
                <a:gridCol w="1425060">
                  <a:extLst>
                    <a:ext uri="{9D8B030D-6E8A-4147-A177-3AD203B41FA5}">
                      <a16:colId xmlns:a16="http://schemas.microsoft.com/office/drawing/2014/main" val="2108670073"/>
                    </a:ext>
                  </a:extLst>
                </a:gridCol>
              </a:tblGrid>
              <a:tr h="834879">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UNIT</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CONTEXT, COMMUNICATION, </a:t>
                      </a:r>
                      <a:r>
                        <a:rPr lang="en-GB" sz="1050" b="1" dirty="0">
                          <a:solidFill>
                            <a:srgbClr val="FF0000"/>
                          </a:solidFill>
                          <a:effectLst/>
                          <a:latin typeface="Century Gothic" panose="020B0502020202020204" pitchFamily="34" charset="0"/>
                        </a:rPr>
                        <a:t>CULTURE</a:t>
                      </a:r>
                      <a:endParaRPr lang="en-GB" sz="1050" b="1" dirty="0">
                        <a:solidFill>
                          <a:srgbClr val="FF000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KEY IDEAS &amp; GRAMMAR</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PHONICS </a:t>
                      </a:r>
                      <a:br>
                        <a:rPr lang="en-GB" sz="1050" b="1" dirty="0">
                          <a:solidFill>
                            <a:srgbClr val="002060"/>
                          </a:solidFill>
                          <a:effectLst/>
                          <a:latin typeface="Century Gothic" panose="020B0502020202020204" pitchFamily="34" charset="0"/>
                        </a:rPr>
                      </a:br>
                      <a:r>
                        <a:rPr lang="en-GB" sz="1050" b="1" dirty="0">
                          <a:solidFill>
                            <a:srgbClr val="002060"/>
                          </a:solidFill>
                          <a:effectLst/>
                          <a:latin typeface="Century Gothic" panose="020B0502020202020204" pitchFamily="34" charset="0"/>
                        </a:rPr>
                        <a:t>SSC - Sound-symbol correspondence</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VOCABULARY</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lnSpc>
                          <a:spcPct val="115000"/>
                        </a:lnSpc>
                        <a:spcAft>
                          <a:spcPts val="0"/>
                        </a:spcAft>
                      </a:pPr>
                      <a:r>
                        <a:rPr lang="en-GB" sz="1050" b="1" dirty="0">
                          <a:solidFill>
                            <a:srgbClr val="002060"/>
                          </a:solidFill>
                          <a:effectLst/>
                          <a:latin typeface="Century Gothic" panose="020B0502020202020204" pitchFamily="34" charset="0"/>
                          <a:ea typeface="Calibri" panose="020F0502020204030204" pitchFamily="34" charset="0"/>
                        </a:rPr>
                        <a:t>National Curriculum</a:t>
                      </a:r>
                      <a:br>
                        <a:rPr lang="en-GB" sz="1050" b="1" dirty="0">
                          <a:solidFill>
                            <a:srgbClr val="002060"/>
                          </a:solidFill>
                          <a:effectLst/>
                          <a:latin typeface="Century Gothic" panose="020B0502020202020204" pitchFamily="34" charset="0"/>
                          <a:ea typeface="Calibri" panose="020F0502020204030204" pitchFamily="34" charset="0"/>
                        </a:rPr>
                      </a:br>
                      <a:r>
                        <a:rPr lang="en-GB" sz="1050" b="1" dirty="0">
                          <a:solidFill>
                            <a:srgbClr val="002060"/>
                          </a:solidFill>
                          <a:effectLst/>
                          <a:latin typeface="Century Gothic" panose="020B0502020202020204" pitchFamily="34" charset="0"/>
                          <a:ea typeface="Calibri" panose="020F0502020204030204" pitchFamily="34" charset="0"/>
                        </a:rPr>
                        <a:t>(See NC descriptors)</a:t>
                      </a: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10000"/>
                  </a:ext>
                </a:extLst>
              </a:tr>
              <a:tr h="4849363">
                <a:tc>
                  <a:txBody>
                    <a:bodyPr/>
                    <a:lstStyle/>
                    <a:p>
                      <a:pPr algn="ctr">
                        <a:lnSpc>
                          <a:spcPct val="115000"/>
                        </a:lnSpc>
                        <a:spcAft>
                          <a:spcPts val="0"/>
                        </a:spcAft>
                      </a:pPr>
                      <a:r>
                        <a:rPr lang="en-GB" sz="1050" b="1" dirty="0">
                          <a:solidFill>
                            <a:srgbClr val="002060"/>
                          </a:solidFill>
                          <a:effectLst/>
                          <a:latin typeface="Century Gothic" panose="020B0502020202020204" pitchFamily="34" charset="0"/>
                        </a:rPr>
                        <a:t>UNIT 8</a:t>
                      </a:r>
                      <a:br>
                        <a:rPr lang="en-GB" sz="1050" b="1" dirty="0">
                          <a:solidFill>
                            <a:srgbClr val="002060"/>
                          </a:solidFill>
                          <a:effectLst/>
                          <a:latin typeface="Century Gothic" panose="020B0502020202020204" pitchFamily="34" charset="0"/>
                        </a:rPr>
                      </a:br>
                      <a:r>
                        <a:rPr lang="en-GB" sz="1050" b="1" dirty="0">
                          <a:solidFill>
                            <a:srgbClr val="002060"/>
                          </a:solidFill>
                          <a:effectLst/>
                          <a:latin typeface="Century Gothic" panose="020B0502020202020204" pitchFamily="34" charset="0"/>
                        </a:rPr>
                        <a:t>How things used to be </a:t>
                      </a:r>
                      <a:br>
                        <a:rPr lang="en-GB" sz="1050" b="1" dirty="0">
                          <a:solidFill>
                            <a:srgbClr val="002060"/>
                          </a:solidFill>
                          <a:effectLst/>
                          <a:latin typeface="Century Gothic" panose="020B0502020202020204" pitchFamily="34" charset="0"/>
                        </a:rPr>
                      </a:br>
                      <a:r>
                        <a:rPr lang="en-GB" sz="1050" b="0" dirty="0">
                          <a:solidFill>
                            <a:srgbClr val="002060"/>
                          </a:solidFill>
                          <a:effectLst/>
                          <a:latin typeface="Century Gothic" panose="020B0502020202020204" pitchFamily="34" charset="0"/>
                        </a:rPr>
                        <a:t>(Lessons 39 – 46)</a:t>
                      </a:r>
                      <a:br>
                        <a:rPr lang="en-GB" sz="1050" b="1" dirty="0">
                          <a:solidFill>
                            <a:srgbClr val="002060"/>
                          </a:solidFill>
                          <a:effectLst/>
                          <a:latin typeface="Century Gothic" panose="020B0502020202020204" pitchFamily="34" charset="0"/>
                        </a:rPr>
                      </a:br>
                      <a:endParaRPr lang="en-GB" sz="1050"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3050" lvl="0" indent="-185738" algn="l" defTabSz="914400" rtl="0" eaLnBrk="1" latinLnBrk="0" hangingPunct="1">
                        <a:lnSpc>
                          <a:spcPct val="115000"/>
                        </a:lnSpc>
                        <a:spcAft>
                          <a:spcPts val="0"/>
                        </a:spcAft>
                        <a:buFont typeface="Arial" panose="020B0604020202020204" pitchFamily="34" charset="0"/>
                        <a:buChar char="•"/>
                      </a:pPr>
                      <a:r>
                        <a:rPr lang="en-GB" sz="1050" b="1" u="none" strike="noStrike" kern="1200" dirty="0">
                          <a:solidFill>
                            <a:srgbClr val="002060"/>
                          </a:solidFill>
                          <a:effectLst/>
                          <a:latin typeface="Century Gothic" panose="020B0502020202020204" pitchFamily="34" charset="0"/>
                          <a:ea typeface="+mn-ea"/>
                          <a:cs typeface="+mn-cs"/>
                        </a:rPr>
                        <a:t>Talking about </a:t>
                      </a:r>
                      <a:r>
                        <a:rPr lang="en-GB" sz="1050" b="1" u="none" strike="noStrike" kern="1200" dirty="0">
                          <a:solidFill>
                            <a:srgbClr val="FF0000"/>
                          </a:solidFill>
                          <a:effectLst/>
                          <a:latin typeface="Century Gothic" panose="020B0502020202020204" pitchFamily="34" charset="0"/>
                          <a:ea typeface="+mn-ea"/>
                          <a:cs typeface="+mn-cs"/>
                        </a:rPr>
                        <a:t>the school system in France</a:t>
                      </a:r>
                    </a:p>
                    <a:p>
                      <a:pPr marL="273050" lvl="0" indent="-185738" algn="l" defTabSz="914400" rtl="0" eaLnBrk="1" latinLnBrk="0" hangingPunct="1">
                        <a:lnSpc>
                          <a:spcPct val="115000"/>
                        </a:lnSpc>
                        <a:spcAft>
                          <a:spcPts val="0"/>
                        </a:spcAft>
                        <a:buFont typeface="Arial" panose="020B0604020202020204" pitchFamily="34" charset="0"/>
                        <a:buChar char="•"/>
                      </a:pPr>
                      <a:endParaRPr lang="en-GB" sz="1050" b="1" u="none" strike="noStrike" kern="1200" dirty="0">
                        <a:solidFill>
                          <a:srgbClr val="FF0000"/>
                        </a:solidFill>
                        <a:effectLst/>
                        <a:latin typeface="Century Gothic" panose="020B0502020202020204" pitchFamily="34" charset="0"/>
                        <a:ea typeface="+mn-ea"/>
                        <a:cs typeface="+mn-cs"/>
                      </a:endParaRPr>
                    </a:p>
                    <a:p>
                      <a:pPr marL="273050" lvl="0" indent="-185738" algn="l" defTabSz="914400" rtl="0" eaLnBrk="1" latinLnBrk="0" hangingPunct="1">
                        <a:lnSpc>
                          <a:spcPct val="115000"/>
                        </a:lnSpc>
                        <a:spcAft>
                          <a:spcPts val="0"/>
                        </a:spcAft>
                        <a:buFont typeface="Arial" panose="020B0604020202020204" pitchFamily="34" charset="0"/>
                        <a:buChar char="•"/>
                      </a:pPr>
                      <a:r>
                        <a:rPr lang="en-GB" sz="1050" b="1" u="none" strike="noStrike" kern="1200" dirty="0">
                          <a:solidFill>
                            <a:srgbClr val="002060"/>
                          </a:solidFill>
                          <a:effectLst/>
                          <a:latin typeface="Century Gothic" panose="020B0502020202020204" pitchFamily="34" charset="0"/>
                          <a:ea typeface="+mn-ea"/>
                          <a:cs typeface="+mn-cs"/>
                        </a:rPr>
                        <a:t>Talking about childhood memories</a:t>
                      </a:r>
                      <a:endParaRPr lang="en-GB" sz="1050" b="1" u="none" strike="noStrike" kern="1200" dirty="0">
                        <a:solidFill>
                          <a:srgbClr val="FF0000"/>
                        </a:solidFill>
                        <a:effectLst/>
                        <a:latin typeface="Century Gothic" panose="020B0502020202020204" pitchFamily="34" charset="0"/>
                        <a:ea typeface="+mn-ea"/>
                        <a:cs typeface="+mn-cs"/>
                      </a:endParaRPr>
                    </a:p>
                    <a:p>
                      <a:pPr marL="273050" lvl="0" indent="-185738" algn="l" defTabSz="914400" rtl="0" eaLnBrk="1" latinLnBrk="0" hangingPunct="1">
                        <a:lnSpc>
                          <a:spcPct val="115000"/>
                        </a:lnSpc>
                        <a:spcAft>
                          <a:spcPts val="0"/>
                        </a:spcAft>
                        <a:buFont typeface="Arial" panose="020B0604020202020204" pitchFamily="34" charset="0"/>
                        <a:buChar char="•"/>
                      </a:pPr>
                      <a:endParaRPr lang="en-GB" sz="1050" b="1" u="none" strike="noStrike" kern="1200" dirty="0">
                        <a:solidFill>
                          <a:srgbClr val="FF0000"/>
                        </a:solidFill>
                        <a:effectLst/>
                        <a:latin typeface="Century Gothic" panose="020B0502020202020204" pitchFamily="34" charset="0"/>
                        <a:ea typeface="+mn-ea"/>
                        <a:cs typeface="+mn-cs"/>
                      </a:endParaRPr>
                    </a:p>
                    <a:p>
                      <a:pPr marL="273050" lvl="0" indent="-185738" algn="l" defTabSz="914400" rtl="0" eaLnBrk="1" latinLnBrk="0" hangingPunct="1">
                        <a:lnSpc>
                          <a:spcPct val="115000"/>
                        </a:lnSpc>
                        <a:spcAft>
                          <a:spcPts val="0"/>
                        </a:spcAft>
                        <a:buFont typeface="Arial" panose="020B0604020202020204" pitchFamily="34" charset="0"/>
                        <a:buChar char="•"/>
                      </a:pPr>
                      <a:r>
                        <a:rPr lang="en-GB" sz="1050" b="1" u="none" strike="noStrike" kern="1200" dirty="0">
                          <a:solidFill>
                            <a:srgbClr val="002060"/>
                          </a:solidFill>
                          <a:effectLst/>
                          <a:latin typeface="Century Gothic" panose="020B0502020202020204" pitchFamily="34" charset="0"/>
                          <a:ea typeface="+mn-ea"/>
                          <a:cs typeface="+mn-cs"/>
                        </a:rPr>
                        <a:t>Talking about gender identity: </a:t>
                      </a:r>
                      <a:r>
                        <a:rPr lang="en-GB" sz="1050" b="1" u="none" strike="noStrike" kern="1200" dirty="0">
                          <a:solidFill>
                            <a:srgbClr val="FF0000"/>
                          </a:solidFill>
                          <a:effectLst/>
                          <a:latin typeface="Century Gothic" panose="020B0502020202020204" pitchFamily="34" charset="0"/>
                          <a:ea typeface="+mn-ea"/>
                          <a:cs typeface="+mn-cs"/>
                        </a:rPr>
                        <a:t>Drag </a:t>
                      </a:r>
                      <a:r>
                        <a:rPr lang="en-GB" sz="1050" b="1" u="none" strike="noStrike" kern="1200" dirty="0" err="1">
                          <a:solidFill>
                            <a:srgbClr val="FF0000"/>
                          </a:solidFill>
                          <a:effectLst/>
                          <a:latin typeface="Century Gothic" panose="020B0502020202020204" pitchFamily="34" charset="0"/>
                          <a:ea typeface="+mn-ea"/>
                          <a:cs typeface="+mn-cs"/>
                        </a:rPr>
                        <a:t>montréalaise</a:t>
                      </a:r>
                      <a:endParaRPr lang="en-GB" sz="1050" b="1" u="none" strike="noStrike" kern="1200" dirty="0">
                        <a:solidFill>
                          <a:srgbClr val="FF0000"/>
                        </a:solidFill>
                        <a:effectLst/>
                        <a:latin typeface="Century Gothic" panose="020B0502020202020204" pitchFamily="34" charset="0"/>
                        <a:ea typeface="+mn-ea"/>
                        <a:cs typeface="+mn-cs"/>
                      </a:endParaRPr>
                    </a:p>
                    <a:p>
                      <a:pPr marL="273050" lvl="0" indent="-185738" algn="l" defTabSz="914400" rtl="0" eaLnBrk="1" latinLnBrk="0" hangingPunct="1">
                        <a:lnSpc>
                          <a:spcPct val="115000"/>
                        </a:lnSpc>
                        <a:spcAft>
                          <a:spcPts val="0"/>
                        </a:spcAft>
                        <a:buFont typeface="Arial" panose="020B0604020202020204" pitchFamily="34" charset="0"/>
                        <a:buChar char="•"/>
                      </a:pPr>
                      <a:endParaRPr lang="en-GB" sz="1050" b="1" u="none" strike="noStrike" kern="1200" dirty="0">
                        <a:solidFill>
                          <a:srgbClr val="002060"/>
                        </a:solidFill>
                        <a:effectLst/>
                        <a:latin typeface="Century Gothic" panose="020B0502020202020204" pitchFamily="34" charset="0"/>
                        <a:ea typeface="+mn-ea"/>
                        <a:cs typeface="+mn-cs"/>
                      </a:endParaRPr>
                    </a:p>
                    <a:p>
                      <a:pPr marL="273050" lvl="0" indent="-185738" algn="l" defTabSz="914400" rtl="0" eaLnBrk="1" latinLnBrk="0" hangingPunct="1">
                        <a:lnSpc>
                          <a:spcPct val="115000"/>
                        </a:lnSpc>
                        <a:spcAft>
                          <a:spcPts val="0"/>
                        </a:spcAft>
                        <a:buFont typeface="Arial" panose="020B0604020202020204" pitchFamily="34" charset="0"/>
                        <a:buChar char="•"/>
                      </a:pPr>
                      <a:r>
                        <a:rPr lang="en-GB" sz="1050" b="1" u="none" strike="noStrike" kern="1200" dirty="0">
                          <a:solidFill>
                            <a:srgbClr val="002060"/>
                          </a:solidFill>
                          <a:effectLst/>
                          <a:latin typeface="Century Gothic" panose="020B0502020202020204" pitchFamily="34" charset="0"/>
                          <a:ea typeface="+mn-ea"/>
                          <a:cs typeface="+mn-cs"/>
                        </a:rPr>
                        <a:t>Talking about spring holidays</a:t>
                      </a:r>
                    </a:p>
                    <a:p>
                      <a:pPr marL="273050" lvl="0" indent="-185738" algn="l" defTabSz="914400" rtl="0" eaLnBrk="1" latinLnBrk="0" hangingPunct="1">
                        <a:lnSpc>
                          <a:spcPct val="115000"/>
                        </a:lnSpc>
                        <a:spcAft>
                          <a:spcPts val="0"/>
                        </a:spcAft>
                        <a:buFont typeface="Arial" panose="020B0604020202020204" pitchFamily="34" charset="0"/>
                        <a:buChar char="•"/>
                      </a:pPr>
                      <a:endParaRPr lang="en-GB" sz="1050" b="1" u="none" strike="noStrike" kern="1200" dirty="0">
                        <a:solidFill>
                          <a:srgbClr val="002060"/>
                        </a:solidFill>
                        <a:effectLst/>
                        <a:latin typeface="Century Gothic" panose="020B0502020202020204" pitchFamily="34" charset="0"/>
                        <a:ea typeface="+mn-ea"/>
                        <a:cs typeface="+mn-cs"/>
                      </a:endParaRPr>
                    </a:p>
                    <a:p>
                      <a:pPr marL="273050" lvl="0" indent="-185738" algn="l" defTabSz="914400" rtl="0" eaLnBrk="1" latinLnBrk="0" hangingPunct="1">
                        <a:lnSpc>
                          <a:spcPct val="115000"/>
                        </a:lnSpc>
                        <a:spcAft>
                          <a:spcPts val="0"/>
                        </a:spcAft>
                        <a:buFont typeface="Arial" panose="020B0604020202020204" pitchFamily="34" charset="0"/>
                        <a:buChar char="•"/>
                      </a:pPr>
                      <a:r>
                        <a:rPr lang="en-GB" sz="1050" b="1" u="none" strike="noStrike" kern="1200" dirty="0">
                          <a:solidFill>
                            <a:srgbClr val="002060"/>
                          </a:solidFill>
                          <a:effectLst/>
                          <a:latin typeface="Century Gothic" panose="020B0502020202020204" pitchFamily="34" charset="0"/>
                          <a:ea typeface="+mn-ea"/>
                          <a:cs typeface="+mn-cs"/>
                        </a:rPr>
                        <a:t>Spotlight on two singers – </a:t>
                      </a:r>
                      <a:r>
                        <a:rPr lang="en-GB" sz="1050" b="1" u="none" strike="noStrike" kern="1200" dirty="0">
                          <a:solidFill>
                            <a:srgbClr val="FF0000"/>
                          </a:solidFill>
                          <a:effectLst/>
                          <a:latin typeface="Century Gothic" panose="020B0502020202020204" pitchFamily="34" charset="0"/>
                          <a:ea typeface="+mn-ea"/>
                          <a:cs typeface="+mn-cs"/>
                        </a:rPr>
                        <a:t>Edith Piaf, Céline Dion</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7312"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050" b="1" u="none" strike="noStrike" kern="1200" dirty="0">
                          <a:solidFill>
                            <a:srgbClr val="002060"/>
                          </a:solidFill>
                          <a:effectLst/>
                          <a:latin typeface="Century Gothic" panose="020B0502020202020204" pitchFamily="34" charset="0"/>
                          <a:ea typeface="+mn-ea"/>
                          <a:cs typeface="+mn-cs"/>
                        </a:rPr>
                        <a:t>Talking about what and how things used to be</a:t>
                      </a:r>
                    </a:p>
                    <a:p>
                      <a:pPr marL="171450" lvl="0" indent="-80963">
                        <a:spcAft>
                          <a:spcPts val="0"/>
                        </a:spcAft>
                        <a:buFont typeface="Arial" panose="020B0604020202020204" pitchFamily="34" charset="0"/>
                        <a:buChar char="•"/>
                        <a:tabLst>
                          <a:tab pos="228600" algn="l"/>
                        </a:tabLst>
                      </a:pPr>
                      <a:r>
                        <a:rPr lang="en-GB" sz="100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t>
                      </a:r>
                      <a:r>
                        <a:rPr lang="en-GB" sz="100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ER verbs in the imperfect tense (‘used to’ meaning) (je, il/</a:t>
                      </a:r>
                      <a:r>
                        <a:rPr lang="en-GB" sz="1000" i="0"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elle</a:t>
                      </a:r>
                      <a:r>
                        <a:rPr lang="en-GB" sz="100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/on)</a:t>
                      </a:r>
                    </a:p>
                    <a:p>
                      <a:pPr marL="171450" lvl="0" indent="-80963">
                        <a:spcAft>
                          <a:spcPts val="0"/>
                        </a:spcAft>
                        <a:buFont typeface="Arial" panose="020B0604020202020204" pitchFamily="34" charset="0"/>
                        <a:buChar char="•"/>
                        <a:tabLst>
                          <a:tab pos="228600" algn="l"/>
                        </a:tabLst>
                      </a:pPr>
                      <a:endParaRPr lang="en-GB" sz="100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lvl="0" indent="-80963">
                        <a:spcAft>
                          <a:spcPts val="0"/>
                        </a:spcAft>
                        <a:buFont typeface="Arial" panose="020B0604020202020204" pitchFamily="34" charset="0"/>
                        <a:buChar char="•"/>
                        <a:tabLst>
                          <a:tab pos="228600" algn="l"/>
                        </a:tabLst>
                      </a:pPr>
                      <a:r>
                        <a:rPr lang="fr-FR" sz="100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verbs like </a:t>
                      </a:r>
                      <a:r>
                        <a:rPr lang="fr-FR" sz="1000" b="1"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PRENDRE, VENIR, SORTIR, ENTENDRE, LIRE</a:t>
                      </a:r>
                      <a:r>
                        <a:rPr lang="fr-FR" sz="100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 </a:t>
                      </a:r>
                      <a:r>
                        <a:rPr lang="fr-FR" sz="1000" b="1"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CHOISIR</a:t>
                      </a:r>
                      <a:r>
                        <a:rPr lang="fr-FR" sz="100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 and </a:t>
                      </a:r>
                      <a:r>
                        <a:rPr lang="fr-FR" sz="1000" b="1"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ÉCRIRE</a:t>
                      </a:r>
                      <a:r>
                        <a:rPr lang="fr-FR" sz="100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100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in the imperfect tense (‘used to’) vs present tense (continuous) (</a:t>
                      </a:r>
                      <a:r>
                        <a:rPr lang="en-GB" sz="1000" b="1"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je, </a:t>
                      </a:r>
                      <a:r>
                        <a:rPr lang="en-GB" sz="1000" b="1" i="0"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tu</a:t>
                      </a:r>
                      <a:r>
                        <a:rPr lang="en-GB" sz="1000" b="1"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 il/</a:t>
                      </a:r>
                      <a:r>
                        <a:rPr lang="en-GB" sz="1000" b="1" i="0"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elle</a:t>
                      </a:r>
                      <a:r>
                        <a:rPr lang="en-GB" sz="1000" b="1"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/on</a:t>
                      </a:r>
                      <a:r>
                        <a:rPr lang="en-GB" sz="100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a:t>
                      </a:r>
                    </a:p>
                    <a:p>
                      <a:pPr marL="171450" lvl="0" indent="-80963">
                        <a:spcAft>
                          <a:spcPts val="0"/>
                        </a:spcAft>
                        <a:buFont typeface="Arial" panose="020B0604020202020204" pitchFamily="34" charset="0"/>
                        <a:buChar char="•"/>
                        <a:tabLst>
                          <a:tab pos="228600" algn="l"/>
                        </a:tabLst>
                      </a:pPr>
                      <a:endParaRPr lang="en-GB" sz="100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marR="0" lvl="0" indent="-80963"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en-GB" sz="100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Regular verbs in the imperfect (‘used to’) vs perfect tense (one off events) (je, </a:t>
                      </a:r>
                      <a:r>
                        <a:rPr lang="en-GB" sz="1000" i="0"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tu</a:t>
                      </a:r>
                      <a:r>
                        <a:rPr lang="en-GB" sz="100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 il/</a:t>
                      </a:r>
                      <a:r>
                        <a:rPr lang="en-GB" sz="1000" i="0"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elle</a:t>
                      </a:r>
                      <a:r>
                        <a:rPr lang="en-GB" sz="100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/on)</a:t>
                      </a:r>
                    </a:p>
                    <a:p>
                      <a:pPr marL="171450" marR="0" lvl="0" indent="-80963"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endParaRPr lang="en-GB" sz="100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lvl="0" indent="-80963">
                        <a:spcAft>
                          <a:spcPts val="0"/>
                        </a:spcAft>
                        <a:buFont typeface="Arial" panose="020B0604020202020204" pitchFamily="34" charset="0"/>
                        <a:buChar char="•"/>
                        <a:tabLst>
                          <a:tab pos="228600" algn="l"/>
                        </a:tabLst>
                      </a:pPr>
                      <a:r>
                        <a:rPr lang="en-GB" sz="100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intonation questions (imperfect)</a:t>
                      </a:r>
                    </a:p>
                    <a:p>
                      <a:pPr marL="87312"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endParaRPr lang="en-GB" sz="1000" b="1" u="none" strike="noStrike" kern="1200" dirty="0">
                        <a:solidFill>
                          <a:srgbClr val="002060"/>
                        </a:solidFill>
                        <a:effectLst/>
                        <a:latin typeface="Century Gothic" panose="020B0502020202020204" pitchFamily="34" charset="0"/>
                        <a:ea typeface="+mn-ea"/>
                        <a:cs typeface="+mn-cs"/>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58762" indent="-171450">
                        <a:lnSpc>
                          <a:spcPct val="100000"/>
                        </a:lnSpc>
                        <a:spcAft>
                          <a:spcPts val="0"/>
                        </a:spcAft>
                        <a:buFont typeface="Arial" panose="020B0604020202020204" pitchFamily="34" charset="0"/>
                        <a:buChar char="•"/>
                      </a:pPr>
                      <a:r>
                        <a:rPr lang="en-GB" sz="1050" dirty="0">
                          <a:solidFill>
                            <a:srgbClr val="002060"/>
                          </a:solidFill>
                          <a:effectLst/>
                          <a:latin typeface="Century Gothic" panose="020B0502020202020204" pitchFamily="34" charset="0"/>
                        </a:rPr>
                        <a:t>[x-] and [s-] before a vowel</a:t>
                      </a:r>
                      <a:endParaRPr lang="en-GB" sz="1050" b="0" dirty="0">
                        <a:solidFill>
                          <a:srgbClr val="002060"/>
                        </a:solidFill>
                        <a:effectLst/>
                        <a:latin typeface="Century Gothic" panose="020B0502020202020204" pitchFamily="34" charset="0"/>
                      </a:endParaRPr>
                    </a:p>
                    <a:p>
                      <a:pPr marL="258762" indent="-171450">
                        <a:lnSpc>
                          <a:spcPct val="100000"/>
                        </a:lnSpc>
                        <a:spcAft>
                          <a:spcPts val="0"/>
                        </a:spcAft>
                        <a:buFont typeface="Arial" panose="020B0604020202020204" pitchFamily="34" charset="0"/>
                        <a:buChar char="•"/>
                      </a:pPr>
                      <a:endParaRPr lang="en-GB" sz="1050" b="0" dirty="0">
                        <a:solidFill>
                          <a:srgbClr val="002060"/>
                        </a:solidFill>
                        <a:effectLst/>
                        <a:latin typeface="Century Gothic" panose="020B0502020202020204" pitchFamily="34" charset="0"/>
                      </a:endParaRPr>
                    </a:p>
                    <a:p>
                      <a:pPr marL="258762" indent="-171450">
                        <a:lnSpc>
                          <a:spcPct val="100000"/>
                        </a:lnSpc>
                        <a:spcAft>
                          <a:spcPts val="0"/>
                        </a:spcAft>
                        <a:buFont typeface="Arial" panose="020B0604020202020204" pitchFamily="34" charset="0"/>
                        <a:buChar char="•"/>
                      </a:pPr>
                      <a:r>
                        <a:rPr lang="en-GB" sz="1050" b="0" dirty="0">
                          <a:solidFill>
                            <a:srgbClr val="002060"/>
                          </a:solidFill>
                          <a:effectLst/>
                          <a:latin typeface="Century Gothic" panose="020B0502020202020204" pitchFamily="34" charset="0"/>
                        </a:rPr>
                        <a:t>[</a:t>
                      </a:r>
                      <a:r>
                        <a:rPr lang="en-GB" sz="1050" b="0" dirty="0" err="1">
                          <a:solidFill>
                            <a:srgbClr val="002060"/>
                          </a:solidFill>
                          <a:effectLst/>
                          <a:latin typeface="Century Gothic" panose="020B0502020202020204" pitchFamily="34" charset="0"/>
                        </a:rPr>
                        <a:t>ou</a:t>
                      </a:r>
                      <a:r>
                        <a:rPr lang="en-GB" sz="1050" b="0" dirty="0">
                          <a:solidFill>
                            <a:srgbClr val="002060"/>
                          </a:solidFill>
                          <a:effectLst/>
                          <a:latin typeface="Century Gothic" panose="020B0502020202020204" pitchFamily="34" charset="0"/>
                        </a:rPr>
                        <a:t>] [u] revisited</a:t>
                      </a:r>
                    </a:p>
                    <a:p>
                      <a:pPr marL="258762" indent="-171450">
                        <a:lnSpc>
                          <a:spcPct val="100000"/>
                        </a:lnSpc>
                        <a:spcAft>
                          <a:spcPts val="0"/>
                        </a:spcAft>
                        <a:buFont typeface="Arial" panose="020B0604020202020204" pitchFamily="34" charset="0"/>
                        <a:buChar char="•"/>
                      </a:pPr>
                      <a:endParaRPr lang="en-GB" sz="1050" b="0" dirty="0">
                        <a:solidFill>
                          <a:srgbClr val="002060"/>
                        </a:solidFill>
                        <a:effectLst/>
                        <a:latin typeface="Century Gothic" panose="020B0502020202020204" pitchFamily="34" charset="0"/>
                      </a:endParaRPr>
                    </a:p>
                    <a:p>
                      <a:pPr marL="258762" indent="-171450">
                        <a:lnSpc>
                          <a:spcPct val="100000"/>
                        </a:lnSpc>
                        <a:spcAft>
                          <a:spcPts val="0"/>
                        </a:spcAft>
                        <a:buFont typeface="Arial" panose="020B0604020202020204" pitchFamily="34" charset="0"/>
                        <a:buChar char="•"/>
                      </a:pPr>
                      <a:r>
                        <a:rPr lang="en-GB" sz="1050" b="0" dirty="0">
                          <a:solidFill>
                            <a:srgbClr val="002060"/>
                          </a:solidFill>
                          <a:effectLst/>
                          <a:latin typeface="Century Gothic" panose="020B0502020202020204" pitchFamily="34" charset="0"/>
                        </a:rPr>
                        <a:t>[ai] [é] revisited</a:t>
                      </a:r>
                    </a:p>
                    <a:p>
                      <a:pPr marL="258762" indent="-171450">
                        <a:lnSpc>
                          <a:spcPct val="100000"/>
                        </a:lnSpc>
                        <a:spcAft>
                          <a:spcPts val="0"/>
                        </a:spcAft>
                        <a:buFont typeface="Arial" panose="020B0604020202020204" pitchFamily="34" charset="0"/>
                        <a:buChar char="•"/>
                      </a:pPr>
                      <a:endParaRPr lang="en-GB" sz="1050" b="0" dirty="0">
                        <a:solidFill>
                          <a:srgbClr val="002060"/>
                        </a:solidFill>
                        <a:effectLst/>
                        <a:latin typeface="Century Gothic" panose="020B0502020202020204" pitchFamily="34" charset="0"/>
                      </a:endParaRPr>
                    </a:p>
                    <a:p>
                      <a:pPr marL="258762" indent="-171450">
                        <a:lnSpc>
                          <a:spcPct val="100000"/>
                        </a:lnSpc>
                        <a:spcAft>
                          <a:spcPts val="0"/>
                        </a:spcAft>
                        <a:buFont typeface="Arial" panose="020B0604020202020204" pitchFamily="34" charset="0"/>
                        <a:buChar char="•"/>
                      </a:pPr>
                      <a:r>
                        <a:rPr lang="en-GB" sz="1050" dirty="0">
                          <a:solidFill>
                            <a:srgbClr val="002060"/>
                          </a:solidFill>
                          <a:effectLst/>
                          <a:latin typeface="Century Gothic" panose="020B0502020202020204" pitchFamily="34" charset="0"/>
                        </a:rPr>
                        <a:t>[-ill|-</a:t>
                      </a:r>
                      <a:r>
                        <a:rPr lang="en-GB" sz="1050" dirty="0" err="1">
                          <a:solidFill>
                            <a:srgbClr val="002060"/>
                          </a:solidFill>
                          <a:effectLst/>
                          <a:latin typeface="Century Gothic" panose="020B0502020202020204" pitchFamily="34" charset="0"/>
                        </a:rPr>
                        <a:t>ille</a:t>
                      </a:r>
                      <a:r>
                        <a:rPr lang="en-GB" sz="1050" dirty="0">
                          <a:solidFill>
                            <a:srgbClr val="002060"/>
                          </a:solidFill>
                          <a:effectLst/>
                          <a:latin typeface="Century Gothic" panose="020B0502020202020204" pitchFamily="34" charset="0"/>
                        </a:rPr>
                        <a:t>] [-ail|-</a:t>
                      </a:r>
                      <a:r>
                        <a:rPr lang="en-GB" sz="1050" dirty="0" err="1">
                          <a:solidFill>
                            <a:srgbClr val="002060"/>
                          </a:solidFill>
                          <a:effectLst/>
                          <a:latin typeface="Century Gothic" panose="020B0502020202020204" pitchFamily="34" charset="0"/>
                        </a:rPr>
                        <a:t>aill</a:t>
                      </a:r>
                      <a:r>
                        <a:rPr lang="en-GB" sz="1050" dirty="0">
                          <a:solidFill>
                            <a:srgbClr val="002060"/>
                          </a:solidFill>
                          <a:effectLst/>
                          <a:latin typeface="Century Gothic" panose="020B0502020202020204" pitchFamily="34" charset="0"/>
                        </a:rPr>
                        <a:t>]</a:t>
                      </a:r>
                      <a:br>
                        <a:rPr lang="en-GB" sz="1050" dirty="0">
                          <a:solidFill>
                            <a:srgbClr val="002060"/>
                          </a:solidFill>
                          <a:effectLst/>
                          <a:latin typeface="Century Gothic" panose="020B0502020202020204" pitchFamily="34" charset="0"/>
                        </a:rPr>
                      </a:br>
                      <a:r>
                        <a:rPr lang="en-GB" sz="1050" dirty="0">
                          <a:solidFill>
                            <a:srgbClr val="002060"/>
                          </a:solidFill>
                          <a:effectLst/>
                          <a:latin typeface="Century Gothic" panose="020B0502020202020204" pitchFamily="34" charset="0"/>
                        </a:rPr>
                        <a:t>[-</a:t>
                      </a:r>
                      <a:r>
                        <a:rPr lang="en-GB" sz="1050" dirty="0" err="1">
                          <a:solidFill>
                            <a:srgbClr val="002060"/>
                          </a:solidFill>
                          <a:effectLst/>
                          <a:latin typeface="Century Gothic" panose="020B0502020202020204" pitchFamily="34" charset="0"/>
                        </a:rPr>
                        <a:t>eil</a:t>
                      </a:r>
                      <a:r>
                        <a:rPr lang="en-GB" sz="1050" dirty="0">
                          <a:solidFill>
                            <a:srgbClr val="002060"/>
                          </a:solidFill>
                          <a:effectLst/>
                          <a:latin typeface="Century Gothic" panose="020B0502020202020204" pitchFamily="34" charset="0"/>
                        </a:rPr>
                        <a:t>|-</a:t>
                      </a:r>
                      <a:r>
                        <a:rPr lang="en-GB" sz="1050" dirty="0" err="1">
                          <a:solidFill>
                            <a:srgbClr val="002060"/>
                          </a:solidFill>
                          <a:effectLst/>
                          <a:latin typeface="Century Gothic" panose="020B0502020202020204" pitchFamily="34" charset="0"/>
                        </a:rPr>
                        <a:t>eill</a:t>
                      </a:r>
                      <a:r>
                        <a:rPr lang="en-GB" sz="1050" dirty="0">
                          <a:solidFill>
                            <a:srgbClr val="002060"/>
                          </a:solidFill>
                          <a:effectLst/>
                          <a:latin typeface="Century Gothic" panose="020B0502020202020204" pitchFamily="34" charset="0"/>
                        </a:rPr>
                        <a:t>] [-</a:t>
                      </a:r>
                      <a:r>
                        <a:rPr lang="en-GB" sz="1050" dirty="0" err="1">
                          <a:solidFill>
                            <a:srgbClr val="002060"/>
                          </a:solidFill>
                          <a:effectLst/>
                          <a:latin typeface="Century Gothic" panose="020B0502020202020204" pitchFamily="34" charset="0"/>
                        </a:rPr>
                        <a:t>euil</a:t>
                      </a:r>
                      <a:r>
                        <a:rPr lang="en-GB" sz="1050" dirty="0">
                          <a:solidFill>
                            <a:srgbClr val="002060"/>
                          </a:solidFill>
                          <a:effectLst/>
                          <a:latin typeface="Century Gothic" panose="020B0502020202020204" pitchFamily="34" charset="0"/>
                        </a:rPr>
                        <a:t>|-</a:t>
                      </a:r>
                      <a:r>
                        <a:rPr lang="en-GB" sz="1050" dirty="0" err="1">
                          <a:solidFill>
                            <a:srgbClr val="002060"/>
                          </a:solidFill>
                          <a:effectLst/>
                          <a:latin typeface="Century Gothic" panose="020B0502020202020204" pitchFamily="34" charset="0"/>
                        </a:rPr>
                        <a:t>euill</a:t>
                      </a:r>
                      <a:r>
                        <a:rPr lang="en-GB" sz="1050" dirty="0">
                          <a:solidFill>
                            <a:srgbClr val="002060"/>
                          </a:solidFill>
                          <a:effectLst/>
                          <a:latin typeface="Century Gothic" panose="020B0502020202020204" pitchFamily="34" charset="0"/>
                        </a:rPr>
                        <a:t>]</a:t>
                      </a:r>
                      <a:br>
                        <a:rPr lang="en-GB" sz="1050" dirty="0">
                          <a:solidFill>
                            <a:srgbClr val="002060"/>
                          </a:solidFill>
                          <a:effectLst/>
                          <a:latin typeface="Century Gothic" panose="020B0502020202020204" pitchFamily="34" charset="0"/>
                        </a:rPr>
                      </a:br>
                      <a:r>
                        <a:rPr lang="en-GB" sz="1050" dirty="0">
                          <a:solidFill>
                            <a:srgbClr val="002060"/>
                          </a:solidFill>
                          <a:effectLst/>
                          <a:latin typeface="Century Gothic" panose="020B0502020202020204" pitchFamily="34" charset="0"/>
                        </a:rPr>
                        <a:t>[-</a:t>
                      </a:r>
                      <a:r>
                        <a:rPr lang="en-GB" sz="1050" dirty="0" err="1">
                          <a:solidFill>
                            <a:srgbClr val="002060"/>
                          </a:solidFill>
                          <a:effectLst/>
                          <a:latin typeface="Century Gothic" panose="020B0502020202020204" pitchFamily="34" charset="0"/>
                        </a:rPr>
                        <a:t>ueil</a:t>
                      </a:r>
                      <a:r>
                        <a:rPr lang="en-GB" sz="1050" dirty="0">
                          <a:solidFill>
                            <a:srgbClr val="002060"/>
                          </a:solidFill>
                          <a:effectLst/>
                          <a:latin typeface="Century Gothic" panose="020B0502020202020204" pitchFamily="34" charset="0"/>
                        </a:rPr>
                        <a:t> |-</a:t>
                      </a:r>
                      <a:r>
                        <a:rPr lang="en-GB" sz="1050" dirty="0" err="1">
                          <a:solidFill>
                            <a:srgbClr val="002060"/>
                          </a:solidFill>
                          <a:effectLst/>
                          <a:latin typeface="Century Gothic" panose="020B0502020202020204" pitchFamily="34" charset="0"/>
                        </a:rPr>
                        <a:t>ueill</a:t>
                      </a:r>
                      <a:r>
                        <a:rPr lang="en-GB" sz="1050" dirty="0">
                          <a:solidFill>
                            <a:srgbClr val="002060"/>
                          </a:solidFill>
                          <a:effectLst/>
                          <a:latin typeface="Century Gothic" panose="020B0502020202020204" pitchFamily="34" charset="0"/>
                        </a:rPr>
                        <a:t>], [-</a:t>
                      </a:r>
                      <a:r>
                        <a:rPr lang="en-GB" sz="1050" dirty="0" err="1">
                          <a:solidFill>
                            <a:srgbClr val="002060"/>
                          </a:solidFill>
                          <a:effectLst/>
                          <a:latin typeface="Century Gothic" panose="020B0502020202020204" pitchFamily="34" charset="0"/>
                        </a:rPr>
                        <a:t>œil</a:t>
                      </a:r>
                      <a:r>
                        <a:rPr lang="en-GB" sz="1050" dirty="0">
                          <a:solidFill>
                            <a:srgbClr val="002060"/>
                          </a:solidFill>
                          <a:effectLst/>
                          <a:latin typeface="Century Gothic" panose="020B0502020202020204" pitchFamily="34" charset="0"/>
                        </a:rPr>
                        <a:t>| -</a:t>
                      </a:r>
                      <a:r>
                        <a:rPr lang="en-GB" sz="1050" dirty="0" err="1">
                          <a:solidFill>
                            <a:srgbClr val="002060"/>
                          </a:solidFill>
                          <a:effectLst/>
                          <a:latin typeface="Century Gothic" panose="020B0502020202020204" pitchFamily="34" charset="0"/>
                        </a:rPr>
                        <a:t>œill</a:t>
                      </a:r>
                      <a:r>
                        <a:rPr lang="en-GB" sz="1050" dirty="0">
                          <a:solidFill>
                            <a:srgbClr val="002060"/>
                          </a:solidFill>
                          <a:effectLst/>
                          <a:latin typeface="Century Gothic" panose="020B0502020202020204" pitchFamily="34" charset="0"/>
                        </a:rPr>
                        <a:t>] [-</a:t>
                      </a:r>
                      <a:r>
                        <a:rPr lang="en-GB" sz="1050" dirty="0" err="1">
                          <a:solidFill>
                            <a:srgbClr val="002060"/>
                          </a:solidFill>
                          <a:effectLst/>
                          <a:latin typeface="Century Gothic" panose="020B0502020202020204" pitchFamily="34" charset="0"/>
                        </a:rPr>
                        <a:t>ouil</a:t>
                      </a:r>
                      <a:r>
                        <a:rPr lang="en-GB" sz="1050" dirty="0">
                          <a:solidFill>
                            <a:srgbClr val="002060"/>
                          </a:solidFill>
                          <a:effectLst/>
                          <a:latin typeface="Century Gothic" panose="020B0502020202020204" pitchFamily="34" charset="0"/>
                        </a:rPr>
                        <a:t> |-</a:t>
                      </a:r>
                      <a:r>
                        <a:rPr lang="en-GB" sz="1050" dirty="0" err="1">
                          <a:solidFill>
                            <a:srgbClr val="002060"/>
                          </a:solidFill>
                          <a:effectLst/>
                          <a:latin typeface="Century Gothic" panose="020B0502020202020204" pitchFamily="34" charset="0"/>
                        </a:rPr>
                        <a:t>ouill</a:t>
                      </a:r>
                      <a:r>
                        <a:rPr lang="en-GB" sz="1050" dirty="0">
                          <a:solidFill>
                            <a:srgbClr val="002060"/>
                          </a:solidFill>
                          <a:effectLst/>
                          <a:latin typeface="Century Gothic" panose="020B0502020202020204" pitchFamily="34" charset="0"/>
                        </a:rPr>
                        <a:t>]</a:t>
                      </a:r>
                      <a:br>
                        <a:rPr lang="en-GB" sz="1050" dirty="0">
                          <a:solidFill>
                            <a:srgbClr val="002060"/>
                          </a:solidFill>
                          <a:effectLst/>
                          <a:latin typeface="Century Gothic" panose="020B0502020202020204" pitchFamily="34" charset="0"/>
                        </a:rPr>
                      </a:br>
                      <a:r>
                        <a:rPr lang="en-GB" sz="1050" dirty="0">
                          <a:solidFill>
                            <a:srgbClr val="002060"/>
                          </a:solidFill>
                          <a:effectLst/>
                          <a:latin typeface="Century Gothic" panose="020B0502020202020204" pitchFamily="34" charset="0"/>
                        </a:rPr>
                        <a:t>revisited</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71450" indent="-80963">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Building the verb lexicon</a:t>
                      </a:r>
                    </a:p>
                    <a:p>
                      <a:pPr marL="171450" indent="-80963">
                        <a:spcAft>
                          <a:spcPts val="0"/>
                        </a:spcAft>
                        <a:buFont typeface="Arial" panose="020B0604020202020204" pitchFamily="34" charset="0"/>
                        <a:buChar char="•"/>
                      </a:pPr>
                      <a:endPar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endParaRPr>
                    </a:p>
                    <a:p>
                      <a:pPr marL="171450" indent="-80963">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Regular revisiting of Y7 and Y8 vocabulary for consolidation</a:t>
                      </a:r>
                    </a:p>
                    <a:p>
                      <a:pPr marL="171450" indent="-80963">
                        <a:spcAft>
                          <a:spcPts val="0"/>
                        </a:spcAft>
                        <a:buFont typeface="Arial" panose="020B0604020202020204" pitchFamily="34" charset="0"/>
                        <a:buChar char="•"/>
                      </a:pPr>
                      <a:endPar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endParaRPr>
                    </a:p>
                    <a:p>
                      <a:pPr marL="171450" indent="-80963">
                        <a:spcAft>
                          <a:spcPts val="0"/>
                        </a:spcAft>
                        <a:buFont typeface="Arial" panose="020B0604020202020204" pitchFamily="34" charset="0"/>
                        <a:buChar char="•"/>
                      </a:pP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Suffixes: </a:t>
                      </a:r>
                      <a:b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b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cardinal number + -ième ➜ ordinal number (deux ➜ deuxième)</a:t>
                      </a:r>
                    </a:p>
                    <a:p>
                      <a:pPr marL="171450" indent="-80963">
                        <a:spcAft>
                          <a:spcPts val="0"/>
                        </a:spcAft>
                        <a:buFont typeface="Arial" panose="020B0604020202020204" pitchFamily="34" charset="0"/>
                        <a:buChar char="•"/>
                      </a:pPr>
                      <a:endPar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endParaRPr>
                    </a:p>
                    <a:p>
                      <a:pPr marL="171450" indent="-80963">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English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el</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 French '-al’</a:t>
                      </a:r>
                    </a:p>
                    <a:p>
                      <a:pPr marL="171450" indent="-80963">
                        <a:spcAft>
                          <a:spcPts val="0"/>
                        </a:spcAft>
                        <a:buFont typeface="Arial" panose="020B0604020202020204" pitchFamily="34" charset="0"/>
                        <a:buChar char="•"/>
                      </a:pPr>
                      <a:endPar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endParaRPr>
                    </a:p>
                    <a:p>
                      <a:pPr marL="171450" lvl="0" indent="-80963">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Extended reading to deepen vocabulary knowledge</a:t>
                      </a:r>
                    </a:p>
                    <a:p>
                      <a:pPr marL="171450" lvl="0" indent="-80963">
                        <a:spcAft>
                          <a:spcPts val="0"/>
                        </a:spcAft>
                        <a:buFont typeface="Arial" panose="020B0604020202020204" pitchFamily="34" charset="0"/>
                        <a:buChar char="•"/>
                      </a:pPr>
                      <a:endParaRPr lang="en-GB" sz="105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lvl="0" indent="-80963">
                        <a:spcAft>
                          <a:spcPts val="0"/>
                        </a:spcAft>
                        <a:buFont typeface="Arial" panose="020B0604020202020204" pitchFamily="34" charset="0"/>
                        <a:buChar char="•"/>
                      </a:pPr>
                      <a:r>
                        <a:rPr lang="en-GB" sz="105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Prompts to personalise vocabulary</a:t>
                      </a:r>
                    </a:p>
                    <a:p>
                      <a:pPr marL="87312" lvl="0" indent="0">
                        <a:lnSpc>
                          <a:spcPct val="115000"/>
                        </a:lnSpc>
                        <a:spcAft>
                          <a:spcPts val="0"/>
                        </a:spcAft>
                        <a:buFont typeface="Arial" panose="020B0604020202020204" pitchFamily="34" charset="0"/>
                        <a:buNone/>
                      </a:pPr>
                      <a:endParaRPr lang="en-GB" sz="1050" u="none" strike="noStrike"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7312"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050" u="none" strike="noStrike" dirty="0">
                          <a:solidFill>
                            <a:srgbClr val="1F4E79"/>
                          </a:solidFill>
                          <a:effectLst/>
                          <a:latin typeface="Century Gothic" panose="020B0502020202020204" pitchFamily="34" charset="0"/>
                          <a:ea typeface="Calibri" panose="020F0502020204030204" pitchFamily="34" charset="0"/>
                        </a:rPr>
                        <a:t>1, 2, 3, 4, 5, 6, 7, 8, 9</a:t>
                      </a:r>
                      <a:br>
                        <a:rPr lang="en-GB" sz="1050" u="none" strike="noStrike" dirty="0">
                          <a:solidFill>
                            <a:srgbClr val="1F4E79"/>
                          </a:solidFill>
                          <a:effectLst/>
                          <a:latin typeface="Century Gothic" panose="020B0502020202020204" pitchFamily="34" charset="0"/>
                          <a:ea typeface="Calibri" panose="020F0502020204030204" pitchFamily="34" charset="0"/>
                        </a:rPr>
                      </a:br>
                      <a:r>
                        <a:rPr lang="en-GB" sz="1050" u="none" strike="noStrike" dirty="0">
                          <a:solidFill>
                            <a:srgbClr val="1F4E79"/>
                          </a:solidFill>
                          <a:effectLst/>
                          <a:latin typeface="Century Gothic" panose="020B0502020202020204" pitchFamily="34" charset="0"/>
                          <a:ea typeface="Calibri" panose="020F0502020204030204" pitchFamily="34" charset="0"/>
                        </a:rPr>
                        <a:t>10, 11, 12, 13, 14, 15, 16</a:t>
                      </a:r>
                    </a:p>
                    <a:p>
                      <a:pPr marL="87312" lvl="0" indent="0">
                        <a:lnSpc>
                          <a:spcPct val="115000"/>
                        </a:lnSpc>
                        <a:spcAft>
                          <a:spcPts val="0"/>
                        </a:spcAft>
                        <a:buFont typeface="Arial" panose="020B0604020202020204" pitchFamily="34" charset="0"/>
                        <a:buNone/>
                      </a:pPr>
                      <a:endParaRPr lang="en-GB" sz="1050" u="none" strike="noStrike"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5" name="TextBox 4">
            <a:extLst>
              <a:ext uri="{FF2B5EF4-FFF2-40B4-BE49-F238E27FC236}">
                <a16:creationId xmlns:a16="http://schemas.microsoft.com/office/drawing/2014/main" id="{A53099D7-6E86-4821-893F-C42F47BE29A6}"/>
              </a:ext>
            </a:extLst>
          </p:cNvPr>
          <p:cNvSpPr txBox="1"/>
          <p:nvPr/>
        </p:nvSpPr>
        <p:spPr>
          <a:xfrm>
            <a:off x="1201785" y="6367863"/>
            <a:ext cx="7088776" cy="646331"/>
          </a:xfrm>
          <a:prstGeom prst="rect">
            <a:avLst/>
          </a:prstGeom>
          <a:noFill/>
        </p:spPr>
        <p:txBody>
          <a:bodyPr wrap="square">
            <a:spAutoFit/>
          </a:bodyPr>
          <a:lstStyle/>
          <a:p>
            <a:r>
              <a:rPr kumimoji="0" lang="en-GB" sz="900" b="0" i="0" u="none" strike="noStrike" kern="1200" cap="none" spc="0" normalizeH="0" baseline="0" noProof="0" dirty="0">
                <a:ln>
                  <a:noFill/>
                </a:ln>
                <a:solidFill>
                  <a:schemeClr val="bg1"/>
                </a:solidFill>
                <a:effectLst/>
                <a:uLnTx/>
                <a:uFillTx/>
                <a:latin typeface="Century Gothic"/>
                <a:ea typeface="+mn-ea"/>
                <a:cs typeface="+mn-cs"/>
              </a:rPr>
              <a:t>Revisiting: </a:t>
            </a:r>
            <a:r>
              <a:rPr lang="en-GB" sz="900"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gender-neutral</a:t>
            </a:r>
            <a:r>
              <a:rPr lang="en-GB" sz="900" i="0" baseline="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 pronouns, </a:t>
            </a:r>
            <a:r>
              <a:rPr lang="en-GB" sz="900" b="1"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ne…jamais </a:t>
            </a:r>
            <a:r>
              <a:rPr lang="en-GB" sz="900"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(perfect); -ER verbs taking </a:t>
            </a:r>
            <a:r>
              <a:rPr lang="en-GB" sz="900" b="1" i="0" noProof="0" dirty="0" err="1">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être</a:t>
            </a:r>
            <a:r>
              <a:rPr lang="en-GB" sz="900"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 in the perfect tense; feminine and plural past participle agreement; emphatic pronouns </a:t>
            </a:r>
            <a:r>
              <a:rPr lang="en-GB" sz="900" b="1" i="0" noProof="0" dirty="0" err="1">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moi</a:t>
            </a:r>
            <a:r>
              <a:rPr lang="en-GB" sz="900" b="1"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900"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and </a:t>
            </a:r>
            <a:r>
              <a:rPr lang="en-GB" sz="900" b="1" i="0" noProof="0" dirty="0" err="1">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toi</a:t>
            </a:r>
            <a:r>
              <a:rPr lang="en-GB" sz="900" b="1"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900"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after prepositions; relative pronoun </a:t>
            </a:r>
            <a:r>
              <a:rPr lang="en-GB" sz="900" b="1"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qui </a:t>
            </a:r>
            <a:r>
              <a:rPr lang="en-GB" sz="900" i="0" noProof="0" dirty="0">
                <a:solidFill>
                  <a:schemeClr val="bg1"/>
                </a:solidFill>
                <a:effectLst/>
                <a:latin typeface="Century Gothic" panose="020B0502020202020204" pitchFamily="34" charset="0"/>
                <a:ea typeface="Georgia" panose="02040502050405020303" pitchFamily="18" charset="0"/>
                <a:cs typeface="Times New Roman" panose="02020603050405020304" pitchFamily="18" charset="0"/>
              </a:rPr>
              <a:t>with subordinate clauses, gender-neutral pronouns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chemeClr val="bg1"/>
              </a:solidFill>
              <a:effectLst/>
              <a:uLnTx/>
              <a:uFillTx/>
              <a:latin typeface="Century Gothic"/>
              <a:ea typeface="+mn-ea"/>
              <a:cs typeface="+mn-cs"/>
            </a:endParaRPr>
          </a:p>
        </p:txBody>
      </p:sp>
    </p:spTree>
    <p:extLst>
      <p:ext uri="{BB962C8B-B14F-4D97-AF65-F5344CB8AC3E}">
        <p14:creationId xmlns:p14="http://schemas.microsoft.com/office/powerpoint/2010/main" val="68845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descr="showing the context, grammar, phonics and vocabularly covered in year 7 Spanish terms 1.1 and 1.2. ">
            <a:extLst>
              <a:ext uri="{FF2B5EF4-FFF2-40B4-BE49-F238E27FC236}">
                <a16:creationId xmlns:a16="http://schemas.microsoft.com/office/drawing/2014/main" id="{F1845DD9-7927-41B5-B99B-A5818AE955EF}"/>
              </a:ext>
            </a:extLst>
          </p:cNvPr>
          <p:cNvGraphicFramePr>
            <a:graphicFrameLocks noGrp="1"/>
          </p:cNvGraphicFramePr>
          <p:nvPr>
            <p:extLst>
              <p:ext uri="{D42A27DB-BD31-4B8C-83A1-F6EECF244321}">
                <p14:modId xmlns:p14="http://schemas.microsoft.com/office/powerpoint/2010/main" val="1149946797"/>
              </p:ext>
            </p:extLst>
          </p:nvPr>
        </p:nvGraphicFramePr>
        <p:xfrm>
          <a:off x="194733" y="529641"/>
          <a:ext cx="11802533" cy="5726303"/>
        </p:xfrm>
        <a:graphic>
          <a:graphicData uri="http://schemas.openxmlformats.org/drawingml/2006/table">
            <a:tbl>
              <a:tblPr firstRow="1"/>
              <a:tblGrid>
                <a:gridCol w="1155096">
                  <a:extLst>
                    <a:ext uri="{9D8B030D-6E8A-4147-A177-3AD203B41FA5}">
                      <a16:colId xmlns:a16="http://schemas.microsoft.com/office/drawing/2014/main" val="20000"/>
                    </a:ext>
                  </a:extLst>
                </a:gridCol>
                <a:gridCol w="2673531">
                  <a:extLst>
                    <a:ext uri="{9D8B030D-6E8A-4147-A177-3AD203B41FA5}">
                      <a16:colId xmlns:a16="http://schemas.microsoft.com/office/drawing/2014/main" val="20001"/>
                    </a:ext>
                  </a:extLst>
                </a:gridCol>
                <a:gridCol w="2795451">
                  <a:extLst>
                    <a:ext uri="{9D8B030D-6E8A-4147-A177-3AD203B41FA5}">
                      <a16:colId xmlns:a16="http://schemas.microsoft.com/office/drawing/2014/main" val="20002"/>
                    </a:ext>
                  </a:extLst>
                </a:gridCol>
                <a:gridCol w="1767840">
                  <a:extLst>
                    <a:ext uri="{9D8B030D-6E8A-4147-A177-3AD203B41FA5}">
                      <a16:colId xmlns:a16="http://schemas.microsoft.com/office/drawing/2014/main" val="20003"/>
                    </a:ext>
                  </a:extLst>
                </a:gridCol>
                <a:gridCol w="2029098">
                  <a:extLst>
                    <a:ext uri="{9D8B030D-6E8A-4147-A177-3AD203B41FA5}">
                      <a16:colId xmlns:a16="http://schemas.microsoft.com/office/drawing/2014/main" val="20004"/>
                    </a:ext>
                  </a:extLst>
                </a:gridCol>
                <a:gridCol w="1381517">
                  <a:extLst>
                    <a:ext uri="{9D8B030D-6E8A-4147-A177-3AD203B41FA5}">
                      <a16:colId xmlns:a16="http://schemas.microsoft.com/office/drawing/2014/main" val="2108670073"/>
                    </a:ext>
                  </a:extLst>
                </a:gridCol>
              </a:tblGrid>
              <a:tr h="648375">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UNIT</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CONTEXT, COMMUNICATION, </a:t>
                      </a:r>
                      <a:r>
                        <a:rPr lang="en-GB" sz="1050" b="1" dirty="0">
                          <a:solidFill>
                            <a:srgbClr val="FF0000"/>
                          </a:solidFill>
                          <a:effectLst/>
                          <a:latin typeface="Century Gothic" panose="020B0502020202020204" pitchFamily="34" charset="0"/>
                        </a:rPr>
                        <a:t>CULTURE</a:t>
                      </a:r>
                      <a:endParaRPr lang="en-GB" sz="1050" b="1" dirty="0">
                        <a:solidFill>
                          <a:srgbClr val="FF000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KEY IDEAS &amp; GRAMMAR</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PHONICS </a:t>
                      </a:r>
                      <a:br>
                        <a:rPr lang="en-GB" sz="1050" b="1" dirty="0">
                          <a:solidFill>
                            <a:srgbClr val="002060"/>
                          </a:solidFill>
                          <a:effectLst/>
                          <a:latin typeface="Century Gothic" panose="020B0502020202020204" pitchFamily="34" charset="0"/>
                        </a:rPr>
                      </a:br>
                      <a:r>
                        <a:rPr lang="en-GB" sz="1050" b="1" dirty="0">
                          <a:solidFill>
                            <a:srgbClr val="002060"/>
                          </a:solidFill>
                          <a:effectLst/>
                          <a:latin typeface="Century Gothic" panose="020B0502020202020204" pitchFamily="34" charset="0"/>
                        </a:rPr>
                        <a:t>SSC - Sound-symbol correspondence</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VOCABULARY</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pPr algn="ctr">
                        <a:lnSpc>
                          <a:spcPct val="115000"/>
                        </a:lnSpc>
                        <a:spcAft>
                          <a:spcPts val="0"/>
                        </a:spcAft>
                      </a:pPr>
                      <a:r>
                        <a:rPr lang="en-GB" sz="1050" b="1" dirty="0">
                          <a:solidFill>
                            <a:srgbClr val="002060"/>
                          </a:solidFill>
                          <a:effectLst/>
                          <a:latin typeface="Century Gothic" panose="020B0502020202020204" pitchFamily="34" charset="0"/>
                          <a:ea typeface="Calibri" panose="020F0502020204030204" pitchFamily="34" charset="0"/>
                        </a:rPr>
                        <a:t>National Curriculum</a:t>
                      </a:r>
                      <a:br>
                        <a:rPr lang="en-GB" sz="1050" b="1" dirty="0">
                          <a:solidFill>
                            <a:srgbClr val="002060"/>
                          </a:solidFill>
                          <a:effectLst/>
                          <a:latin typeface="Century Gothic" panose="020B0502020202020204" pitchFamily="34" charset="0"/>
                          <a:ea typeface="Calibri" panose="020F0502020204030204" pitchFamily="34" charset="0"/>
                        </a:rPr>
                      </a:br>
                      <a:r>
                        <a:rPr lang="en-GB" sz="1050" b="1" dirty="0">
                          <a:solidFill>
                            <a:srgbClr val="002060"/>
                          </a:solidFill>
                          <a:effectLst/>
                          <a:latin typeface="Century Gothic" panose="020B0502020202020204" pitchFamily="34" charset="0"/>
                          <a:ea typeface="Calibri" panose="020F0502020204030204" pitchFamily="34" charset="0"/>
                        </a:rPr>
                        <a:t>(See NC descriptors)</a:t>
                      </a: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10000"/>
                  </a:ext>
                </a:extLst>
              </a:tr>
              <a:tr h="254115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UNIT 9</a:t>
                      </a:r>
                      <a:br>
                        <a:rPr lang="en-GB" sz="1050" b="1" dirty="0">
                          <a:solidFill>
                            <a:srgbClr val="002060"/>
                          </a:solidFill>
                          <a:effectLst/>
                          <a:latin typeface="Century Gothic" panose="020B0502020202020204" pitchFamily="34" charset="0"/>
                        </a:rPr>
                      </a:br>
                      <a:r>
                        <a:rPr lang="en-GB" sz="1050" b="1" dirty="0">
                          <a:solidFill>
                            <a:srgbClr val="002060"/>
                          </a:solidFill>
                          <a:effectLst/>
                          <a:latin typeface="Century Gothic" panose="020B0502020202020204" pitchFamily="34" charset="0"/>
                        </a:rPr>
                        <a:t>Everyday life</a:t>
                      </a:r>
                      <a:br>
                        <a:rPr lang="en-GB" sz="1050" b="1" dirty="0">
                          <a:solidFill>
                            <a:srgbClr val="002060"/>
                          </a:solidFill>
                          <a:effectLst/>
                          <a:latin typeface="Century Gothic" panose="020B0502020202020204" pitchFamily="34" charset="0"/>
                        </a:rPr>
                      </a:br>
                      <a:r>
                        <a:rPr lang="en-GB" sz="1050" b="1" dirty="0">
                          <a:solidFill>
                            <a:srgbClr val="002060"/>
                          </a:solidFill>
                          <a:effectLst/>
                          <a:latin typeface="Century Gothic" panose="020B0502020202020204" pitchFamily="34" charset="0"/>
                        </a:rPr>
                        <a:t> </a:t>
                      </a:r>
                      <a:r>
                        <a:rPr lang="en-GB" sz="1050" dirty="0">
                          <a:solidFill>
                            <a:srgbClr val="002060"/>
                          </a:solidFill>
                          <a:effectLst/>
                          <a:latin typeface="Century Gothic" panose="020B0502020202020204" pitchFamily="34" charset="0"/>
                          <a:ea typeface="Calibri" panose="020F0502020204030204" pitchFamily="34" charset="0"/>
                        </a:rPr>
                        <a:t>(Lessons </a:t>
                      </a:r>
                      <a:br>
                        <a:rPr lang="en-GB" sz="1050" dirty="0">
                          <a:solidFill>
                            <a:srgbClr val="002060"/>
                          </a:solidFill>
                          <a:effectLst/>
                          <a:latin typeface="Century Gothic" panose="020B0502020202020204" pitchFamily="34" charset="0"/>
                          <a:ea typeface="Calibri" panose="020F0502020204030204" pitchFamily="34" charset="0"/>
                        </a:rPr>
                      </a:br>
                      <a:r>
                        <a:rPr lang="en-GB" sz="1050" dirty="0">
                          <a:solidFill>
                            <a:srgbClr val="002060"/>
                          </a:solidFill>
                          <a:effectLst/>
                          <a:latin typeface="Century Gothic" panose="020B0502020202020204" pitchFamily="34" charset="0"/>
                          <a:ea typeface="Calibri" panose="020F0502020204030204" pitchFamily="34" charset="0"/>
                        </a:rPr>
                        <a:t>47 - 52)</a:t>
                      </a:r>
                      <a:br>
                        <a:rPr lang="en-GB" sz="1050" dirty="0">
                          <a:solidFill>
                            <a:srgbClr val="002060"/>
                          </a:solidFill>
                          <a:effectLst/>
                          <a:latin typeface="Century Gothic" panose="020B0502020202020204" pitchFamily="34" charset="0"/>
                          <a:ea typeface="Calibri" panose="020F0502020204030204" pitchFamily="34" charset="0"/>
                        </a:rPr>
                      </a:br>
                      <a:endParaRPr lang="en-GB" sz="1050" b="1" dirty="0">
                        <a:solidFill>
                          <a:srgbClr val="002060"/>
                        </a:solidFill>
                        <a:effectLst/>
                        <a:latin typeface="Century Gothic" panose="020B050202020202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55588" lvl="0" indent="-168275">
                        <a:lnSpc>
                          <a:spcPct val="150000"/>
                        </a:lnSpc>
                        <a:spcAft>
                          <a:spcPts val="0"/>
                        </a:spcAft>
                        <a:buFont typeface="Arial" panose="020B0604020202020204" pitchFamily="34" charset="0"/>
                        <a:buChar char="•"/>
                      </a:pPr>
                      <a:r>
                        <a:rPr lang="en-US" sz="1050" b="1" u="none" strike="noStrike" dirty="0">
                          <a:solidFill>
                            <a:srgbClr val="002060"/>
                          </a:solidFill>
                          <a:effectLst/>
                          <a:latin typeface="Century Gothic" panose="020B0502020202020204" pitchFamily="34" charset="0"/>
                        </a:rPr>
                        <a:t>Talking about what you read</a:t>
                      </a:r>
                    </a:p>
                    <a:p>
                      <a:pPr marL="255588" lvl="0" indent="-168275">
                        <a:lnSpc>
                          <a:spcPct val="100000"/>
                        </a:lnSpc>
                        <a:spcAft>
                          <a:spcPts val="0"/>
                        </a:spcAft>
                        <a:buFont typeface="Arial" panose="020B0604020202020204" pitchFamily="34" charset="0"/>
                        <a:buChar char="•"/>
                      </a:pPr>
                      <a:r>
                        <a:rPr lang="en-US" sz="1050" b="1" u="none" strike="noStrike" dirty="0">
                          <a:solidFill>
                            <a:srgbClr val="002060"/>
                          </a:solidFill>
                          <a:effectLst/>
                          <a:latin typeface="Century Gothic" panose="020B0502020202020204" pitchFamily="34" charset="0"/>
                        </a:rPr>
                        <a:t>Talking about helping each other at school</a:t>
                      </a:r>
                    </a:p>
                    <a:p>
                      <a:pPr marL="255588" lvl="0" indent="-168275">
                        <a:lnSpc>
                          <a:spcPct val="150000"/>
                        </a:lnSpc>
                        <a:spcAft>
                          <a:spcPts val="0"/>
                        </a:spcAft>
                        <a:buFont typeface="Arial" panose="020B0604020202020204" pitchFamily="34" charset="0"/>
                        <a:buChar char="•"/>
                      </a:pPr>
                      <a:r>
                        <a:rPr lang="en-US" sz="1050" b="1" u="none" strike="noStrike" dirty="0">
                          <a:solidFill>
                            <a:srgbClr val="002060"/>
                          </a:solidFill>
                          <a:effectLst/>
                          <a:latin typeface="Century Gothic" panose="020B0502020202020204" pitchFamily="34" charset="0"/>
                        </a:rPr>
                        <a:t>Shopping</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pPr marL="87312"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050" b="1" u="none" strike="noStrike" dirty="0">
                          <a:solidFill>
                            <a:srgbClr val="002060"/>
                          </a:solidFill>
                          <a:effectLst/>
                          <a:latin typeface="Century Gothic" panose="020B0502020202020204" pitchFamily="34" charset="0"/>
                        </a:rPr>
                        <a:t>Using subject (it/them) and direct object pronouns (me, you, it)</a:t>
                      </a:r>
                      <a:br>
                        <a:rPr lang="en-GB" sz="1050" b="1" u="none" strike="noStrike" dirty="0">
                          <a:solidFill>
                            <a:srgbClr val="002060"/>
                          </a:solidFill>
                          <a:effectLst/>
                          <a:latin typeface="Century Gothic" panose="020B0502020202020204" pitchFamily="34" charset="0"/>
                        </a:rPr>
                      </a:br>
                      <a:endParaRPr lang="en-GB" sz="1050" b="1" u="none" strike="noStrike" dirty="0">
                        <a:solidFill>
                          <a:srgbClr val="002060"/>
                        </a:solidFill>
                        <a:effectLst/>
                        <a:latin typeface="Century Gothic" panose="020B0502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direct object pronouns (</a:t>
                      </a:r>
                      <a:r>
                        <a:rPr lang="en-GB" sz="1050" i="1"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me, </a:t>
                      </a:r>
                      <a:r>
                        <a:rPr lang="en-GB" sz="1050" i="1"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te</a:t>
                      </a: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 (preverbal position) with -ER verbs (present)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contraction of pronouns  (</a:t>
                      </a:r>
                      <a:r>
                        <a:rPr lang="en-GB" sz="1050" i="1"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me ➜ m’, </a:t>
                      </a:r>
                      <a:r>
                        <a:rPr lang="en-GB" sz="1050" i="1"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te</a:t>
                      </a:r>
                      <a:r>
                        <a:rPr lang="en-GB" sz="1050" i="1"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 ➜ t</a:t>
                      </a: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 before a vowel or h </a:t>
                      </a:r>
                      <a:r>
                        <a:rPr lang="en-GB" sz="1050" i="0"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muet</a:t>
                      </a:r>
                      <a:endPar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direct object pronouns (</a:t>
                      </a:r>
                      <a:r>
                        <a:rPr lang="en-GB" sz="1050" i="1"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le, la, l</a:t>
                      </a: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 (preverbal position) with -ER verbs (present)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contraction of pronouns (</a:t>
                      </a:r>
                      <a:r>
                        <a:rPr lang="en-GB" sz="1050" i="1"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le/la ➜ l</a:t>
                      </a: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 before a vowel or h </a:t>
                      </a:r>
                      <a:r>
                        <a:rPr lang="en-GB" sz="1050" i="0"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muet</a:t>
                      </a:r>
                      <a:endPar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pPr marL="258762" indent="-171450">
                        <a:lnSpc>
                          <a:spcPct val="100000"/>
                        </a:lnSpc>
                        <a:spcAft>
                          <a:spcPts val="0"/>
                        </a:spcAft>
                        <a:buFont typeface="Arial" panose="020B0604020202020204" pitchFamily="34" charset="0"/>
                        <a:buChar char="•"/>
                      </a:pPr>
                      <a:r>
                        <a:rPr lang="en-GB" sz="1100" dirty="0">
                          <a:solidFill>
                            <a:srgbClr val="002060"/>
                          </a:solidFill>
                          <a:effectLst/>
                          <a:latin typeface="Century Gothic" panose="020B0502020202020204" pitchFamily="34" charset="0"/>
                        </a:rPr>
                        <a:t>Silent final consonant (SFC) revisited</a:t>
                      </a:r>
                    </a:p>
                    <a:p>
                      <a:pPr marL="258762" indent="-171450">
                        <a:lnSpc>
                          <a:spcPct val="100000"/>
                        </a:lnSpc>
                        <a:spcAft>
                          <a:spcPts val="0"/>
                        </a:spcAft>
                        <a:buFont typeface="Arial" panose="020B0604020202020204" pitchFamily="34" charset="0"/>
                        <a:buChar char="•"/>
                      </a:pPr>
                      <a:endParaRPr lang="en-GB" sz="1100" dirty="0">
                        <a:solidFill>
                          <a:srgbClr val="002060"/>
                        </a:solidFill>
                        <a:effectLst/>
                        <a:latin typeface="Century Gothic" panose="020B0502020202020204" pitchFamily="34" charset="0"/>
                      </a:endParaRPr>
                    </a:p>
                    <a:p>
                      <a:pPr marL="258762" indent="-171450">
                        <a:lnSpc>
                          <a:spcPct val="100000"/>
                        </a:lnSpc>
                        <a:spcAft>
                          <a:spcPts val="0"/>
                        </a:spcAft>
                        <a:buFont typeface="Arial" panose="020B0604020202020204" pitchFamily="34" charset="0"/>
                        <a:buChar char="•"/>
                      </a:pPr>
                      <a:r>
                        <a:rPr lang="en-GB" sz="1100" dirty="0" err="1">
                          <a:solidFill>
                            <a:srgbClr val="002060"/>
                          </a:solidFill>
                          <a:effectLst/>
                          <a:latin typeface="Century Gothic" panose="020B0502020202020204" pitchFamily="34" charset="0"/>
                        </a:rPr>
                        <a:t>Sfe</a:t>
                      </a:r>
                      <a:r>
                        <a:rPr lang="en-GB" sz="1100" dirty="0">
                          <a:solidFill>
                            <a:srgbClr val="002060"/>
                          </a:solidFill>
                          <a:effectLst/>
                          <a:latin typeface="Century Gothic" panose="020B0502020202020204" pitchFamily="34" charset="0"/>
                        </a:rPr>
                        <a:t> revisited</a:t>
                      </a:r>
                    </a:p>
                    <a:p>
                      <a:pPr marL="258762" indent="-171450">
                        <a:lnSpc>
                          <a:spcPct val="100000"/>
                        </a:lnSpc>
                        <a:spcAft>
                          <a:spcPts val="0"/>
                        </a:spcAft>
                        <a:buFont typeface="Arial" panose="020B0604020202020204" pitchFamily="34" charset="0"/>
                        <a:buChar char="•"/>
                      </a:pPr>
                      <a:endParaRPr lang="en-GB" sz="1100" dirty="0">
                        <a:solidFill>
                          <a:srgbClr val="002060"/>
                        </a:solidFill>
                        <a:effectLst/>
                        <a:latin typeface="Century Gothic" panose="020B0502020202020204" pitchFamily="34" charset="0"/>
                      </a:endParaRPr>
                    </a:p>
                    <a:p>
                      <a:pPr marL="258762" indent="-171450">
                        <a:lnSpc>
                          <a:spcPct val="100000"/>
                        </a:lnSpc>
                        <a:spcAft>
                          <a:spcPts val="0"/>
                        </a:spcAft>
                        <a:buFont typeface="Arial" panose="020B0604020202020204" pitchFamily="34" charset="0"/>
                        <a:buChar char="•"/>
                      </a:pPr>
                      <a:r>
                        <a:rPr lang="en-GB" sz="1100" dirty="0">
                          <a:solidFill>
                            <a:srgbClr val="002060"/>
                          </a:solidFill>
                          <a:effectLst/>
                          <a:latin typeface="Century Gothic" panose="020B0502020202020204" pitchFamily="34" charset="0"/>
                        </a:rPr>
                        <a:t>[h-] revisited</a:t>
                      </a:r>
                    </a:p>
                    <a:p>
                      <a:pPr marL="258762" indent="-171450">
                        <a:lnSpc>
                          <a:spcPct val="100000"/>
                        </a:lnSpc>
                        <a:spcAft>
                          <a:spcPts val="0"/>
                        </a:spcAft>
                        <a:buFont typeface="Arial" panose="020B0604020202020204" pitchFamily="34" charset="0"/>
                        <a:buChar char="•"/>
                      </a:pPr>
                      <a:endParaRPr lang="en-GB" sz="1100" dirty="0">
                        <a:solidFill>
                          <a:srgbClr val="002060"/>
                        </a:solidFill>
                        <a:effectLst/>
                        <a:latin typeface="Century Gothic" panose="020B0502020202020204" pitchFamily="34" charset="0"/>
                      </a:endParaRPr>
                    </a:p>
                    <a:p>
                      <a:pPr marL="258762" indent="-171450">
                        <a:lnSpc>
                          <a:spcPct val="100000"/>
                        </a:lnSpc>
                        <a:spcAft>
                          <a:spcPts val="0"/>
                        </a:spcAft>
                        <a:buFont typeface="Arial" panose="020B0604020202020204" pitchFamily="34" charset="0"/>
                        <a:buChar char="•"/>
                      </a:pPr>
                      <a:r>
                        <a:rPr lang="en-GB" sz="1100" dirty="0">
                          <a:solidFill>
                            <a:srgbClr val="002060"/>
                          </a:solidFill>
                          <a:effectLst/>
                          <a:latin typeface="Century Gothic" panose="020B0502020202020204" pitchFamily="34" charset="0"/>
                        </a:rPr>
                        <a:t>[</a:t>
                      </a:r>
                      <a:r>
                        <a:rPr lang="en-GB" sz="1100" dirty="0" err="1">
                          <a:solidFill>
                            <a:srgbClr val="002060"/>
                          </a:solidFill>
                          <a:effectLst/>
                          <a:latin typeface="Century Gothic" panose="020B0502020202020204" pitchFamily="34" charset="0"/>
                        </a:rPr>
                        <a:t>th</a:t>
                      </a:r>
                      <a:r>
                        <a:rPr lang="en-GB" sz="1100" dirty="0">
                          <a:solidFill>
                            <a:srgbClr val="002060"/>
                          </a:solidFill>
                          <a:effectLst/>
                          <a:latin typeface="Century Gothic" panose="020B0502020202020204" pitchFamily="34" charset="0"/>
                        </a:rPr>
                        <a:t>] [</a:t>
                      </a:r>
                      <a:r>
                        <a:rPr lang="en-GB" sz="1100" dirty="0" err="1">
                          <a:solidFill>
                            <a:srgbClr val="002060"/>
                          </a:solidFill>
                          <a:effectLst/>
                          <a:latin typeface="Century Gothic" panose="020B0502020202020204" pitchFamily="34" charset="0"/>
                        </a:rPr>
                        <a:t>ch</a:t>
                      </a:r>
                      <a:r>
                        <a:rPr lang="en-GB" sz="1100" dirty="0">
                          <a:solidFill>
                            <a:srgbClr val="002060"/>
                          </a:solidFill>
                          <a:effectLst/>
                          <a:latin typeface="Century Gothic" panose="020B0502020202020204" pitchFamily="34" charset="0"/>
                        </a:rPr>
                        <a:t>] revisited</a:t>
                      </a:r>
                    </a:p>
                    <a:p>
                      <a:pPr marL="87312" indent="0">
                        <a:lnSpc>
                          <a:spcPct val="100000"/>
                        </a:lnSpc>
                        <a:spcAft>
                          <a:spcPts val="0"/>
                        </a:spcAft>
                        <a:buFont typeface="Arial" panose="020B0604020202020204" pitchFamily="34" charset="0"/>
                        <a:buNone/>
                      </a:pPr>
                      <a:endParaRPr lang="en-GB" sz="1100" dirty="0">
                        <a:solidFill>
                          <a:srgbClr val="002060"/>
                        </a:solidFill>
                        <a:effectLst/>
                        <a:latin typeface="Century Gothic" panose="020B0502020202020204" pitchFamily="34" charset="0"/>
                      </a:endParaRPr>
                    </a:p>
                    <a:p>
                      <a:pPr marL="258762" indent="-171450">
                        <a:lnSpc>
                          <a:spcPct val="100000"/>
                        </a:lnSpc>
                        <a:spcAft>
                          <a:spcPts val="0"/>
                        </a:spcAft>
                        <a:buFont typeface="Arial" panose="020B0604020202020204" pitchFamily="34" charset="0"/>
                        <a:buChar char="•"/>
                      </a:pPr>
                      <a:endParaRPr lang="en-GB" sz="1100" dirty="0">
                        <a:solidFill>
                          <a:srgbClr val="002060"/>
                        </a:solidFill>
                        <a:effectLst/>
                        <a:latin typeface="Century Gothic" panose="020B050202020202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71450" indent="-171450">
                        <a:spcAft>
                          <a:spcPts val="0"/>
                        </a:spcAft>
                        <a:buFont typeface="Arial" panose="020B0604020202020204" pitchFamily="34" charset="0"/>
                        <a:buChar char="•"/>
                      </a:pPr>
                      <a:r>
                        <a:rPr lang="en-GB" sz="110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Building the verb lexicon</a:t>
                      </a:r>
                    </a:p>
                    <a:p>
                      <a:pPr marL="171450" indent="-171450">
                        <a:spcAft>
                          <a:spcPts val="0"/>
                        </a:spcAft>
                        <a:buFont typeface="Arial" panose="020B0604020202020204" pitchFamily="34" charset="0"/>
                        <a:buChar char="•"/>
                      </a:pPr>
                      <a:endParaRPr lang="en-GB" sz="110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Regular revisiting of Y7 and Y8 vocabulary for consolidation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endParaRPr>
                    </a:p>
                    <a:p>
                      <a:pPr marL="171450" indent="-171450">
                        <a:spcAft>
                          <a:spcPts val="0"/>
                        </a:spcAft>
                        <a:buFont typeface="Arial" panose="020B0604020202020204" pitchFamily="34" charset="0"/>
                        <a:buChar char="•"/>
                      </a:pPr>
                      <a:r>
                        <a:rPr lang="en-GB" sz="110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Mixed word sets</a:t>
                      </a:r>
                    </a:p>
                    <a:p>
                      <a:pPr marL="171450" indent="-171450">
                        <a:spcAft>
                          <a:spcPts val="0"/>
                        </a:spcAft>
                        <a:buFont typeface="Arial" panose="020B0604020202020204" pitchFamily="34" charset="0"/>
                        <a:buChar char="•"/>
                      </a:pPr>
                      <a:endParaRPr lang="en-GB" sz="110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endParaRPr>
                    </a:p>
                    <a:p>
                      <a:pPr marL="171450" indent="-171450">
                        <a:spcAft>
                          <a:spcPts val="0"/>
                        </a:spcAft>
                        <a:buFont typeface="Arial" panose="020B0604020202020204" pitchFamily="34" charset="0"/>
                        <a:buChar char="•"/>
                      </a:pPr>
                      <a:r>
                        <a:rPr lang="en-GB" sz="110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'Adding -r or -er to English verbs ending in –ate (accuser, organiser)</a:t>
                      </a:r>
                    </a:p>
                    <a:p>
                      <a:pPr marL="171450" indent="-171450">
                        <a:spcAft>
                          <a:spcPts val="0"/>
                        </a:spcAft>
                        <a:buFont typeface="Arial" panose="020B0604020202020204" pitchFamily="34" charset="0"/>
                        <a:buChar char="•"/>
                      </a:pPr>
                      <a:endParaRPr lang="en-GB" sz="110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endParaRPr>
                    </a:p>
                    <a:p>
                      <a:pPr marL="171450" indent="-171450">
                        <a:spcAft>
                          <a:spcPts val="0"/>
                        </a:spcAft>
                        <a:buFont typeface="Arial" panose="020B0604020202020204" pitchFamily="34" charset="0"/>
                        <a:buChar char="•"/>
                      </a:pPr>
                      <a:r>
                        <a:rPr lang="en-GB" sz="110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Noun and adjective pairs: noun root + -al as adjective (</a:t>
                      </a:r>
                      <a:r>
                        <a:rPr lang="en-GB" sz="110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mondial</a:t>
                      </a:r>
                      <a:r>
                        <a:rPr lang="en-GB" sz="110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familial, national)</a:t>
                      </a:r>
                    </a:p>
                    <a:p>
                      <a:pPr marL="171450" indent="-171450">
                        <a:spcAft>
                          <a:spcPts val="0"/>
                        </a:spcAft>
                        <a:buFont typeface="Arial" panose="020B0604020202020204" pitchFamily="34" charset="0"/>
                        <a:buChar char="•"/>
                      </a:pPr>
                      <a:endParaRPr lang="en-GB" sz="110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endParaRPr>
                    </a:p>
                    <a:p>
                      <a:pPr marL="171450" indent="-171450">
                        <a:spcAft>
                          <a:spcPts val="0"/>
                        </a:spcAft>
                        <a:buFont typeface="Arial" panose="020B0604020202020204" pitchFamily="34" charset="0"/>
                        <a:buChar char="•"/>
                      </a:pPr>
                      <a:r>
                        <a:rPr lang="en-GB" sz="110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Noun and verb pairs: verb stem +  -ion/-</a:t>
                      </a:r>
                      <a:r>
                        <a:rPr lang="en-GB" sz="110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ation</a:t>
                      </a:r>
                      <a:r>
                        <a:rPr lang="en-GB" sz="110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as noun</a:t>
                      </a:r>
                    </a:p>
                    <a:p>
                      <a:pPr marL="87312" lvl="0" indent="0">
                        <a:lnSpc>
                          <a:spcPct val="115000"/>
                        </a:lnSpc>
                        <a:spcAft>
                          <a:spcPts val="0"/>
                        </a:spcAft>
                        <a:buFont typeface="Arial" panose="020B0604020202020204" pitchFamily="34" charset="0"/>
                        <a:buNone/>
                      </a:pPr>
                      <a:endParaRPr lang="en-GB" sz="1100" u="none" strike="noStrike" baseline="0" dirty="0">
                        <a:solidFill>
                          <a:srgbClr val="002060"/>
                        </a:solidFill>
                        <a:effectLst/>
                        <a:latin typeface="Century Gothic" panose="020B0502020202020204" pitchFamily="34" charset="0"/>
                        <a:ea typeface="Calibri" panose="020F0502020204030204" pitchFamily="34" charset="0"/>
                      </a:endParaRPr>
                    </a:p>
                    <a:p>
                      <a:pPr marL="171450" lvl="0" indent="-84138">
                        <a:lnSpc>
                          <a:spcPct val="115000"/>
                        </a:lnSpc>
                        <a:spcAft>
                          <a:spcPts val="0"/>
                        </a:spcAft>
                        <a:buFont typeface="Arial" panose="020B0604020202020204" pitchFamily="34" charset="0"/>
                        <a:buChar char="•"/>
                      </a:pPr>
                      <a:r>
                        <a:rPr lang="en-GB" sz="1100" u="none" strike="noStrike" baseline="0" dirty="0">
                          <a:solidFill>
                            <a:srgbClr val="002060"/>
                          </a:solidFill>
                          <a:effectLst/>
                          <a:latin typeface="Century Gothic" panose="020B0502020202020204" pitchFamily="34" charset="0"/>
                          <a:ea typeface="Calibri" panose="020F0502020204030204" pitchFamily="34" charset="0"/>
                        </a:rPr>
                        <a:t>Prompts to personalise vocabulary</a:t>
                      </a:r>
                      <a:endParaRPr lang="en-GB" sz="1100" u="none" strike="noStrike"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87312" lvl="0" indent="0">
                        <a:lnSpc>
                          <a:spcPct val="115000"/>
                        </a:lnSpc>
                        <a:spcAft>
                          <a:spcPts val="0"/>
                        </a:spcAft>
                        <a:buFont typeface="Arial" panose="020B0604020202020204" pitchFamily="34" charset="0"/>
                        <a:buNone/>
                      </a:pPr>
                      <a:r>
                        <a:rPr lang="en-GB" sz="1050" u="none" strike="noStrike" dirty="0">
                          <a:solidFill>
                            <a:srgbClr val="002060"/>
                          </a:solidFill>
                          <a:effectLst/>
                          <a:latin typeface="Century Gothic" panose="020B0502020202020204" pitchFamily="34" charset="0"/>
                          <a:ea typeface="Calibri" panose="020F0502020204030204" pitchFamily="34" charset="0"/>
                        </a:rPr>
                        <a:t>1, 2, 3, 4, 5, 7, 8, 9</a:t>
                      </a:r>
                      <a:br>
                        <a:rPr lang="en-GB" sz="1050" u="none" strike="noStrike" dirty="0">
                          <a:solidFill>
                            <a:srgbClr val="002060"/>
                          </a:solidFill>
                          <a:effectLst/>
                          <a:latin typeface="Century Gothic" panose="020B0502020202020204" pitchFamily="34" charset="0"/>
                          <a:ea typeface="Calibri" panose="020F0502020204030204" pitchFamily="34" charset="0"/>
                        </a:rPr>
                      </a:br>
                      <a:r>
                        <a:rPr lang="en-GB" sz="1050" u="none" strike="noStrike" dirty="0">
                          <a:solidFill>
                            <a:srgbClr val="002060"/>
                          </a:solidFill>
                          <a:effectLst/>
                          <a:latin typeface="Century Gothic" panose="020B0502020202020204" pitchFamily="34" charset="0"/>
                          <a:ea typeface="Calibri" panose="020F0502020204030204" pitchFamily="34" charset="0"/>
                        </a:rPr>
                        <a:t>10, 11, 12, 13, 14, 15, 16</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3676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UNIT 10</a:t>
                      </a:r>
                      <a:br>
                        <a:rPr lang="en-GB" sz="1050" b="1" dirty="0">
                          <a:solidFill>
                            <a:srgbClr val="002060"/>
                          </a:solidFill>
                          <a:effectLst/>
                          <a:latin typeface="Century Gothic" panose="020B0502020202020204" pitchFamily="34" charset="0"/>
                        </a:rPr>
                      </a:br>
                      <a:r>
                        <a:rPr lang="en-GB" sz="1050" b="1" dirty="0">
                          <a:solidFill>
                            <a:srgbClr val="002060"/>
                          </a:solidFill>
                          <a:effectLst/>
                          <a:latin typeface="Century Gothic" panose="020B0502020202020204" pitchFamily="34" charset="0"/>
                        </a:rPr>
                        <a:t>The future and the past</a:t>
                      </a:r>
                      <a:br>
                        <a:rPr lang="en-GB" sz="1050" b="1" dirty="0">
                          <a:solidFill>
                            <a:srgbClr val="002060"/>
                          </a:solidFill>
                          <a:effectLst/>
                          <a:latin typeface="Century Gothic" panose="020B0502020202020204" pitchFamily="34" charset="0"/>
                        </a:rPr>
                      </a:br>
                      <a:r>
                        <a:rPr lang="en-GB" sz="1050" b="1" dirty="0">
                          <a:solidFill>
                            <a:srgbClr val="002060"/>
                          </a:solidFill>
                          <a:effectLst/>
                          <a:latin typeface="Century Gothic" panose="020B0502020202020204" pitchFamily="34" charset="0"/>
                        </a:rPr>
                        <a:t> </a:t>
                      </a:r>
                      <a:r>
                        <a:rPr lang="en-GB" sz="1050" dirty="0">
                          <a:solidFill>
                            <a:srgbClr val="002060"/>
                          </a:solidFill>
                          <a:effectLst/>
                          <a:latin typeface="Century Gothic" panose="020B0502020202020204" pitchFamily="34" charset="0"/>
                          <a:ea typeface="Calibri" panose="020F0502020204030204" pitchFamily="34" charset="0"/>
                        </a:rPr>
                        <a:t>(Lessons </a:t>
                      </a:r>
                      <a:br>
                        <a:rPr lang="en-GB" sz="1050" dirty="0">
                          <a:solidFill>
                            <a:srgbClr val="002060"/>
                          </a:solidFill>
                          <a:effectLst/>
                          <a:latin typeface="Century Gothic" panose="020B0502020202020204" pitchFamily="34" charset="0"/>
                          <a:ea typeface="Calibri" panose="020F0502020204030204" pitchFamily="34" charset="0"/>
                        </a:rPr>
                      </a:br>
                      <a:r>
                        <a:rPr lang="en-GB" sz="1050" dirty="0">
                          <a:solidFill>
                            <a:srgbClr val="002060"/>
                          </a:solidFill>
                          <a:effectLst/>
                          <a:latin typeface="Century Gothic" panose="020B0502020202020204" pitchFamily="34" charset="0"/>
                          <a:ea typeface="Calibri" panose="020F0502020204030204" pitchFamily="34" charset="0"/>
                        </a:rPr>
                        <a:t>53 -58)</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55588" lvl="0" indent="-168275">
                        <a:lnSpc>
                          <a:spcPct val="150000"/>
                        </a:lnSpc>
                        <a:spcAft>
                          <a:spcPts val="0"/>
                        </a:spcAft>
                        <a:buFont typeface="Arial" panose="020B0604020202020204" pitchFamily="34" charset="0"/>
                        <a:buChar char="•"/>
                      </a:pPr>
                      <a:r>
                        <a:rPr lang="en-GB" sz="1050" b="1" u="none" strike="noStrike" dirty="0">
                          <a:solidFill>
                            <a:srgbClr val="002060"/>
                          </a:solidFill>
                          <a:effectLst/>
                          <a:latin typeface="Century Gothic" panose="020B0502020202020204" pitchFamily="34" charset="0"/>
                        </a:rPr>
                        <a:t>Making decisions about the future</a:t>
                      </a:r>
                    </a:p>
                    <a:p>
                      <a:pPr marL="255588" lvl="0" indent="-168275">
                        <a:lnSpc>
                          <a:spcPct val="100000"/>
                        </a:lnSpc>
                        <a:spcAft>
                          <a:spcPts val="0"/>
                        </a:spcAft>
                        <a:buFont typeface="Arial" panose="020B0604020202020204" pitchFamily="34" charset="0"/>
                        <a:buChar char="•"/>
                      </a:pPr>
                      <a:r>
                        <a:rPr lang="en-GB" sz="1050" b="1" u="none" strike="noStrike" dirty="0">
                          <a:solidFill>
                            <a:srgbClr val="002060"/>
                          </a:solidFill>
                          <a:effectLst/>
                          <a:latin typeface="Century Gothic" panose="020B0502020202020204" pitchFamily="34" charset="0"/>
                        </a:rPr>
                        <a:t>Talking about universal experiences: Covid 19</a:t>
                      </a:r>
                    </a:p>
                    <a:p>
                      <a:pPr marL="255588" lvl="0" indent="-168275">
                        <a:lnSpc>
                          <a:spcPct val="150000"/>
                        </a:lnSpc>
                        <a:spcAft>
                          <a:spcPts val="0"/>
                        </a:spcAft>
                        <a:buFont typeface="Arial" panose="020B0604020202020204" pitchFamily="34" charset="0"/>
                        <a:buChar char="•"/>
                      </a:pPr>
                      <a:r>
                        <a:rPr lang="en-GB" sz="1050" b="1" u="none" strike="noStrike" dirty="0">
                          <a:solidFill>
                            <a:srgbClr val="002060"/>
                          </a:solidFill>
                          <a:effectLst/>
                          <a:latin typeface="Century Gothic" panose="020B0502020202020204" pitchFamily="34" charset="0"/>
                        </a:rPr>
                        <a:t>The story of </a:t>
                      </a:r>
                      <a:r>
                        <a:rPr lang="en-GB" sz="1050" b="1" u="none" strike="noStrike" dirty="0">
                          <a:solidFill>
                            <a:srgbClr val="FF0000"/>
                          </a:solidFill>
                          <a:effectLst/>
                          <a:latin typeface="Century Gothic" panose="020B0502020202020204" pitchFamily="34" charset="0"/>
                        </a:rPr>
                        <a:t>Concorde</a:t>
                      </a:r>
                    </a:p>
                    <a:p>
                      <a:pPr marL="255588" lvl="0" indent="-168275">
                        <a:lnSpc>
                          <a:spcPct val="115000"/>
                        </a:lnSpc>
                        <a:spcAft>
                          <a:spcPts val="0"/>
                        </a:spcAft>
                        <a:buFont typeface="Arial" panose="020B0604020202020204" pitchFamily="34" charset="0"/>
                        <a:buChar char="•"/>
                      </a:pPr>
                      <a:endParaRPr lang="en-GB" sz="1050" b="1" u="none" strike="noStrike" dirty="0">
                        <a:solidFill>
                          <a:srgbClr val="002060"/>
                        </a:solidFill>
                        <a:effectLst/>
                        <a:latin typeface="Century Gothic" panose="020B0502020202020204" pitchFamily="34" charset="0"/>
                      </a:endParaRPr>
                    </a:p>
                    <a:p>
                      <a:pPr marL="87312" lvl="0" indent="0" algn="l" defTabSz="914400" rtl="0" eaLnBrk="1" latinLnBrk="0" hangingPunct="1">
                        <a:lnSpc>
                          <a:spcPct val="115000"/>
                        </a:lnSpc>
                        <a:spcAft>
                          <a:spcPts val="0"/>
                        </a:spcAft>
                        <a:buFont typeface="Arial" panose="020B0604020202020204" pitchFamily="34" charset="0"/>
                        <a:buNone/>
                      </a:pPr>
                      <a:r>
                        <a:rPr lang="en-GB" sz="1050" i="1" u="none" strike="noStrike" kern="1200" dirty="0">
                          <a:solidFill>
                            <a:srgbClr val="002060"/>
                          </a:solidFill>
                          <a:effectLst/>
                          <a:latin typeface="Century Gothic" panose="020B0502020202020204" pitchFamily="34" charset="0"/>
                          <a:ea typeface="+mn-ea"/>
                          <a:cs typeface="+mn-cs"/>
                        </a:rPr>
                        <a:t>    </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87312" lvl="0" indent="0">
                        <a:lnSpc>
                          <a:spcPct val="115000"/>
                        </a:lnSpc>
                        <a:spcAft>
                          <a:spcPts val="0"/>
                        </a:spcAft>
                        <a:buFont typeface="Arial" panose="020B0604020202020204" pitchFamily="34" charset="0"/>
                        <a:buNone/>
                      </a:pPr>
                      <a:r>
                        <a:rPr lang="en-GB" sz="1050" b="1" u="none" strike="noStrike" dirty="0">
                          <a:solidFill>
                            <a:srgbClr val="002060"/>
                          </a:solidFill>
                          <a:effectLst/>
                          <a:latin typeface="Century Gothic" panose="020B0502020202020204" pitchFamily="34" charset="0"/>
                        </a:rPr>
                        <a:t>Using 2-verb structures</a:t>
                      </a:r>
                    </a:p>
                    <a:p>
                      <a:pPr marL="87312" lvl="0" indent="0">
                        <a:lnSpc>
                          <a:spcPct val="115000"/>
                        </a:lnSpc>
                        <a:spcAft>
                          <a:spcPts val="0"/>
                        </a:spcAft>
                        <a:buFont typeface="Arial" panose="020B0604020202020204" pitchFamily="34" charset="0"/>
                        <a:buNone/>
                      </a:pPr>
                      <a:r>
                        <a:rPr lang="en-GB" sz="1050" b="1" u="none" strike="noStrike" dirty="0">
                          <a:solidFill>
                            <a:srgbClr val="002060"/>
                          </a:solidFill>
                          <a:effectLst/>
                          <a:latin typeface="Century Gothic" panose="020B0502020202020204" pitchFamily="34" charset="0"/>
                        </a:rPr>
                        <a:t>Using prepositions of place and movement (revisited)</a:t>
                      </a:r>
                      <a:br>
                        <a:rPr lang="en-GB" sz="1050" b="1" u="none" strike="noStrike" dirty="0">
                          <a:solidFill>
                            <a:srgbClr val="002060"/>
                          </a:solidFill>
                          <a:effectLst/>
                          <a:latin typeface="Century Gothic" panose="020B0502020202020204" pitchFamily="34" charset="0"/>
                        </a:rPr>
                      </a:br>
                      <a:endParaRPr lang="en-GB" sz="1050" b="1" u="none" strike="noStrike" dirty="0">
                        <a:solidFill>
                          <a:srgbClr val="002060"/>
                        </a:solidFill>
                        <a:effectLst/>
                        <a:latin typeface="Century Gothic" panose="020B0502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verbs with </a:t>
                      </a:r>
                      <a:r>
                        <a:rPr lang="en-GB" sz="1050" i="1"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à</a:t>
                      </a: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 and </a:t>
                      </a:r>
                      <a:r>
                        <a:rPr lang="en-GB" sz="1050" i="1"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de</a:t>
                      </a: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 before an infinitive</a:t>
                      </a:r>
                      <a:b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br>
                      <a:endPar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impersonal verbs in phrases (</a:t>
                      </a:r>
                      <a:r>
                        <a:rPr lang="fr-FR" sz="1050" i="1"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il est difficile/facile/interdit de </a:t>
                      </a:r>
                      <a:r>
                        <a:rPr lang="fr-FR"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 infinitive)</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58762" indent="-171450">
                        <a:lnSpc>
                          <a:spcPct val="100000"/>
                        </a:lnSpc>
                        <a:spcAft>
                          <a:spcPts val="0"/>
                        </a:spcAft>
                        <a:buFont typeface="Arial" panose="020B0604020202020204" pitchFamily="34" charset="0"/>
                        <a:buChar char="•"/>
                      </a:pPr>
                      <a:r>
                        <a:rPr lang="en-GB" sz="1050" dirty="0">
                          <a:solidFill>
                            <a:srgbClr val="002060"/>
                          </a:solidFill>
                          <a:effectLst/>
                          <a:latin typeface="Century Gothic" panose="020B0502020202020204" pitchFamily="34" charset="0"/>
                        </a:rPr>
                        <a:t>[</a:t>
                      </a:r>
                      <a:r>
                        <a:rPr lang="en-GB" sz="1050" dirty="0" err="1">
                          <a:solidFill>
                            <a:srgbClr val="002060"/>
                          </a:solidFill>
                          <a:effectLst/>
                          <a:latin typeface="Century Gothic" panose="020B0502020202020204" pitchFamily="34" charset="0"/>
                        </a:rPr>
                        <a:t>ç|soft</a:t>
                      </a:r>
                      <a:r>
                        <a:rPr lang="en-GB" sz="1050" dirty="0">
                          <a:solidFill>
                            <a:srgbClr val="002060"/>
                          </a:solidFill>
                          <a:effectLst/>
                          <a:latin typeface="Century Gothic" panose="020B0502020202020204" pitchFamily="34" charset="0"/>
                        </a:rPr>
                        <a:t> c] revisited</a:t>
                      </a:r>
                    </a:p>
                    <a:p>
                      <a:pPr marL="258762" indent="-171450">
                        <a:lnSpc>
                          <a:spcPct val="100000"/>
                        </a:lnSpc>
                        <a:spcAft>
                          <a:spcPts val="0"/>
                        </a:spcAft>
                        <a:buFont typeface="Arial" panose="020B0604020202020204" pitchFamily="34" charset="0"/>
                        <a:buChar char="•"/>
                      </a:pPr>
                      <a:endParaRPr lang="en-GB" sz="1050" dirty="0">
                        <a:solidFill>
                          <a:srgbClr val="002060"/>
                        </a:solidFill>
                        <a:effectLst/>
                        <a:latin typeface="Century Gothic" panose="020B0502020202020204" pitchFamily="34" charset="0"/>
                      </a:endParaRPr>
                    </a:p>
                    <a:p>
                      <a:pPr marL="258762" indent="-171450">
                        <a:lnSpc>
                          <a:spcPct val="100000"/>
                        </a:lnSpc>
                        <a:spcAft>
                          <a:spcPts val="0"/>
                        </a:spcAft>
                        <a:buFont typeface="Arial" panose="020B0604020202020204" pitchFamily="34" charset="0"/>
                        <a:buChar char="•"/>
                      </a:pPr>
                      <a:r>
                        <a:rPr lang="en-GB" sz="1050" dirty="0">
                          <a:solidFill>
                            <a:srgbClr val="002060"/>
                          </a:solidFill>
                          <a:effectLst/>
                          <a:latin typeface="Century Gothic" panose="020B0502020202020204" pitchFamily="34" charset="0"/>
                        </a:rPr>
                        <a:t>[a] [au] revisited</a:t>
                      </a:r>
                    </a:p>
                    <a:p>
                      <a:pPr marL="258762" indent="-171450">
                        <a:lnSpc>
                          <a:spcPct val="100000"/>
                        </a:lnSpc>
                        <a:spcAft>
                          <a:spcPts val="0"/>
                        </a:spcAft>
                        <a:buFont typeface="Arial" panose="020B0604020202020204" pitchFamily="34" charset="0"/>
                        <a:buChar char="•"/>
                      </a:pPr>
                      <a:endParaRPr lang="en-GB" sz="1050" dirty="0">
                        <a:solidFill>
                          <a:srgbClr val="002060"/>
                        </a:solidFill>
                        <a:effectLst/>
                        <a:latin typeface="Century Gothic" panose="020B0502020202020204" pitchFamily="34" charset="0"/>
                      </a:endParaRPr>
                    </a:p>
                    <a:p>
                      <a:pPr marL="258762" indent="-171450">
                        <a:lnSpc>
                          <a:spcPct val="100000"/>
                        </a:lnSpc>
                        <a:spcAft>
                          <a:spcPts val="0"/>
                        </a:spcAft>
                        <a:buFont typeface="Arial" panose="020B0604020202020204" pitchFamily="34" charset="0"/>
                        <a:buChar char="•"/>
                      </a:pPr>
                      <a:r>
                        <a:rPr lang="en-GB" sz="1050" dirty="0">
                          <a:solidFill>
                            <a:srgbClr val="002060"/>
                          </a:solidFill>
                          <a:effectLst/>
                          <a:latin typeface="Century Gothic" panose="020B0502020202020204" pitchFamily="34" charset="0"/>
                        </a:rPr>
                        <a:t>[-</a:t>
                      </a:r>
                      <a:r>
                        <a:rPr lang="en-GB" sz="1050" dirty="0" err="1">
                          <a:solidFill>
                            <a:srgbClr val="002060"/>
                          </a:solidFill>
                          <a:effectLst/>
                          <a:latin typeface="Century Gothic" panose="020B0502020202020204" pitchFamily="34" charset="0"/>
                        </a:rPr>
                        <a:t>tion</a:t>
                      </a:r>
                      <a:r>
                        <a:rPr lang="en-GB" sz="1050" dirty="0">
                          <a:solidFill>
                            <a:srgbClr val="002060"/>
                          </a:solidFill>
                          <a:effectLst/>
                          <a:latin typeface="Century Gothic" panose="020B0502020202020204" pitchFamily="34" charset="0"/>
                        </a:rPr>
                        <a:t>] [on] revisited</a:t>
                      </a:r>
                    </a:p>
                    <a:p>
                      <a:pPr algn="l" defTabSz="914400" rtl="0" eaLnBrk="1" latinLnBrk="0" hangingPunct="1">
                        <a:lnSpc>
                          <a:spcPct val="115000"/>
                        </a:lnSpc>
                        <a:spcAft>
                          <a:spcPts val="0"/>
                        </a:spcAft>
                        <a:buFont typeface="Arial" panose="020B0604020202020204" pitchFamily="34" charset="0"/>
                      </a:pPr>
                      <a:endParaRPr lang="en-GB" sz="1050" u="none" strike="noStrike" kern="1200" dirty="0">
                        <a:solidFill>
                          <a:srgbClr val="002060"/>
                        </a:solidFill>
                        <a:effectLst/>
                        <a:latin typeface="Century Gothic" panose="020B0502020202020204" pitchFamily="34" charset="0"/>
                        <a:ea typeface="+mn-ea"/>
                        <a:cs typeface="+mn-cs"/>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87312" indent="0" algn="l" defTabSz="914400" rtl="0" eaLnBrk="1" latinLnBrk="0" hangingPunct="1">
                        <a:lnSpc>
                          <a:spcPct val="115000"/>
                        </a:lnSpc>
                        <a:spcAft>
                          <a:spcPts val="0"/>
                        </a:spcAft>
                        <a:buFont typeface="Arial" panose="020B0604020202020204" pitchFamily="34" charset="0"/>
                        <a:buNone/>
                      </a:pPr>
                      <a:endParaRPr lang="en-GB" sz="1050" u="none" strike="noStrike" kern="1200" dirty="0">
                        <a:solidFill>
                          <a:srgbClr val="1F4E79"/>
                        </a:solidFill>
                        <a:effectLst/>
                        <a:latin typeface="Century Gothic" panose="020B0502020202020204" pitchFamily="34" charset="0"/>
                        <a:ea typeface="+mn-ea"/>
                        <a:cs typeface="+mn-cs"/>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87312" indent="0" algn="l" defTabSz="914400" rtl="0" eaLnBrk="1" latinLnBrk="0" hangingPunct="1">
                        <a:lnSpc>
                          <a:spcPct val="115000"/>
                        </a:lnSpc>
                        <a:spcAft>
                          <a:spcPts val="0"/>
                        </a:spcAft>
                        <a:buFont typeface="Arial" panose="020B0604020202020204" pitchFamily="34" charset="0"/>
                        <a:buNone/>
                      </a:pPr>
                      <a:endParaRPr lang="en-GB" sz="1050" u="none" strike="noStrike" kern="1200" dirty="0">
                        <a:solidFill>
                          <a:srgbClr val="1F4E79"/>
                        </a:solidFill>
                        <a:effectLst/>
                        <a:latin typeface="Century Gothic" panose="020B0502020202020204" pitchFamily="34" charset="0"/>
                        <a:ea typeface="+mn-ea"/>
                        <a:cs typeface="+mn-cs"/>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4" name="Title 1">
            <a:extLst>
              <a:ext uri="{FF2B5EF4-FFF2-40B4-BE49-F238E27FC236}">
                <a16:creationId xmlns:a16="http://schemas.microsoft.com/office/drawing/2014/main" id="{BB3AEC84-8AC8-443D-8849-72144558FF53}"/>
              </a:ext>
            </a:extLst>
          </p:cNvPr>
          <p:cNvSpPr>
            <a:spLocks noGrp="1"/>
          </p:cNvSpPr>
          <p:nvPr>
            <p:ph type="title"/>
          </p:nvPr>
        </p:nvSpPr>
        <p:spPr>
          <a:xfrm>
            <a:off x="124098" y="103279"/>
            <a:ext cx="10515600" cy="245064"/>
          </a:xfrm>
        </p:spPr>
        <p:txBody>
          <a:bodyPr>
            <a:noAutofit/>
          </a:bodyPr>
          <a:lstStyle/>
          <a:p>
            <a:r>
              <a:rPr lang="en-GB" sz="1600" b="1" dirty="0">
                <a:solidFill>
                  <a:srgbClr val="002060"/>
                </a:solidFill>
                <a:latin typeface="Century Gothic" panose="020B0502020202020204" pitchFamily="34" charset="0"/>
              </a:rPr>
              <a:t>French Y9 scheme of work overview: Term 3.1</a:t>
            </a:r>
            <a:endParaRPr lang="en-GB" sz="1600" dirty="0"/>
          </a:p>
        </p:txBody>
      </p:sp>
      <p:sp>
        <p:nvSpPr>
          <p:cNvPr id="5" name="TextBox 4">
            <a:extLst>
              <a:ext uri="{FF2B5EF4-FFF2-40B4-BE49-F238E27FC236}">
                <a16:creationId xmlns:a16="http://schemas.microsoft.com/office/drawing/2014/main" id="{E0D80EBD-0F8A-4184-AC65-180284A9183B}"/>
              </a:ext>
            </a:extLst>
          </p:cNvPr>
          <p:cNvSpPr txBox="1"/>
          <p:nvPr/>
        </p:nvSpPr>
        <p:spPr>
          <a:xfrm>
            <a:off x="1201782" y="6354486"/>
            <a:ext cx="7088778" cy="646331"/>
          </a:xfrm>
          <a:prstGeom prst="rect">
            <a:avLst/>
          </a:prstGeom>
          <a:noFill/>
        </p:spPr>
        <p:txBody>
          <a:bodyPr wrap="square">
            <a:spAutoFit/>
          </a:bodyPr>
          <a:lstStyle/>
          <a:p>
            <a:pPr>
              <a:defRPr/>
            </a:pPr>
            <a:r>
              <a:rPr kumimoji="0" lang="en-GB" sz="900" b="0" i="0" u="none" strike="noStrike" kern="1200" cap="none" spc="0" normalizeH="0" baseline="0" noProof="0" dirty="0">
                <a:ln>
                  <a:noFill/>
                </a:ln>
                <a:solidFill>
                  <a:schemeClr val="bg2"/>
                </a:solidFill>
                <a:effectLst/>
                <a:uLnTx/>
                <a:uFillTx/>
                <a:latin typeface="Century Gothic" panose="020B0502020202020204" pitchFamily="34" charset="0"/>
                <a:ea typeface="Georgia" panose="02040502050405020303" pitchFamily="18" charset="0"/>
                <a:cs typeface="Times New Roman" panose="02020603050405020304" pitchFamily="18" charset="0"/>
              </a:rPr>
              <a:t>Revisiting: </a:t>
            </a:r>
            <a:r>
              <a:rPr lang="en-GB" sz="900" i="0"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subject pronouns </a:t>
            </a:r>
            <a:r>
              <a:rPr lang="en-GB" sz="900" b="1" i="1"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il/</a:t>
            </a:r>
            <a:r>
              <a:rPr lang="en-GB" sz="900" b="1" i="1" noProof="0" dirty="0" err="1">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elle</a:t>
            </a:r>
            <a:r>
              <a:rPr lang="en-GB" sz="900" b="1" i="1"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900" i="0"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meaning 'it' and </a:t>
            </a:r>
            <a:r>
              <a:rPr lang="en-GB" sz="900" b="1" i="1" noProof="0" dirty="0" err="1">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ils</a:t>
            </a:r>
            <a:r>
              <a:rPr lang="en-GB" sz="900" b="1" i="1"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a:t>
            </a:r>
            <a:r>
              <a:rPr lang="en-GB" sz="900" b="1" i="1" noProof="0" dirty="0" err="1">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elles</a:t>
            </a:r>
            <a:r>
              <a:rPr lang="en-GB" sz="900" b="1" i="1"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900" i="0"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meaning 'they’, verbs like </a:t>
            </a:r>
            <a:r>
              <a:rPr lang="en-GB" sz="900" b="1" i="1"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prendre</a:t>
            </a:r>
            <a:r>
              <a:rPr lang="en-GB" sz="900" i="0"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 and </a:t>
            </a:r>
            <a:r>
              <a:rPr lang="en-GB" sz="900" b="1" i="1"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lire</a:t>
            </a:r>
            <a:r>
              <a:rPr lang="en-GB" sz="900" i="0"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 (present) (all persons), </a:t>
            </a:r>
            <a:r>
              <a:rPr lang="en-GB" sz="900" b="1" i="1"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faire</a:t>
            </a:r>
            <a:r>
              <a:rPr lang="en-GB" sz="900" i="1"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900" i="0"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(all persons), verbs with direct objects, </a:t>
            </a:r>
            <a:r>
              <a:rPr lang="fr-FR" sz="900" b="1" i="1"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quel, quels, quelle, quelles</a:t>
            </a:r>
            <a:r>
              <a:rPr lang="fr-FR" sz="900" i="1"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 </a:t>
            </a:r>
            <a:r>
              <a:rPr lang="fr-FR" sz="900" b="1" i="1"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ce, cet, cette, ces</a:t>
            </a:r>
            <a:r>
              <a:rPr lang="fr-FR" sz="900" i="0"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 verbs like </a:t>
            </a:r>
            <a:r>
              <a:rPr lang="fr-FR" sz="900" b="1" i="1"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sortir, choisir</a:t>
            </a:r>
            <a:r>
              <a:rPr lang="fr-FR" sz="900" i="1"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 </a:t>
            </a:r>
            <a:r>
              <a:rPr lang="fr-FR" sz="900" i="0"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and </a:t>
            </a:r>
            <a:r>
              <a:rPr lang="fr-FR" sz="900" b="1" i="1"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venir</a:t>
            </a:r>
            <a:r>
              <a:rPr lang="fr-FR" sz="900" b="1" i="0"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 </a:t>
            </a:r>
            <a:r>
              <a:rPr lang="fr-FR" sz="900" i="0"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(present) (all persons), indefinite adjectives: </a:t>
            </a:r>
            <a:r>
              <a:rPr lang="fr-FR" sz="900" b="1" i="1"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chaque, plusieurs, même(s), tout, toute, tous, toutes, autre(s)</a:t>
            </a:r>
            <a:endParaRPr lang="en-GB" sz="900" b="1" i="1"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900" b="0" i="0" u="none" strike="noStrike" kern="1200" cap="none" spc="0" normalizeH="0" baseline="0" noProof="0" dirty="0">
              <a:ln>
                <a:noFill/>
              </a:ln>
              <a:solidFill>
                <a:schemeClr val="bg2"/>
              </a:solidFill>
              <a:effectLst/>
              <a:uLnTx/>
              <a:uFillTx/>
              <a:latin typeface="Century Gothic" panose="020B0502020202020204" pitchFamily="34" charset="0"/>
              <a:ea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1140591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descr="showing the context, grammar, phonics and vocabularly covered in year 7 Spanish terms 1.1 and 1.2. ">
            <a:extLst>
              <a:ext uri="{FF2B5EF4-FFF2-40B4-BE49-F238E27FC236}">
                <a16:creationId xmlns:a16="http://schemas.microsoft.com/office/drawing/2014/main" id="{F1845DD9-7927-41B5-B99B-A5818AE955EF}"/>
              </a:ext>
            </a:extLst>
          </p:cNvPr>
          <p:cNvGraphicFramePr>
            <a:graphicFrameLocks noGrp="1"/>
          </p:cNvGraphicFramePr>
          <p:nvPr>
            <p:extLst>
              <p:ext uri="{D42A27DB-BD31-4B8C-83A1-F6EECF244321}">
                <p14:modId xmlns:p14="http://schemas.microsoft.com/office/powerpoint/2010/main" val="1145909858"/>
              </p:ext>
            </p:extLst>
          </p:nvPr>
        </p:nvGraphicFramePr>
        <p:xfrm>
          <a:off x="194733" y="399153"/>
          <a:ext cx="11802533" cy="5828505"/>
        </p:xfrm>
        <a:graphic>
          <a:graphicData uri="http://schemas.openxmlformats.org/drawingml/2006/table">
            <a:tbl>
              <a:tblPr firstRow="1"/>
              <a:tblGrid>
                <a:gridCol w="1155096">
                  <a:extLst>
                    <a:ext uri="{9D8B030D-6E8A-4147-A177-3AD203B41FA5}">
                      <a16:colId xmlns:a16="http://schemas.microsoft.com/office/drawing/2014/main" val="20000"/>
                    </a:ext>
                  </a:extLst>
                </a:gridCol>
                <a:gridCol w="2673531">
                  <a:extLst>
                    <a:ext uri="{9D8B030D-6E8A-4147-A177-3AD203B41FA5}">
                      <a16:colId xmlns:a16="http://schemas.microsoft.com/office/drawing/2014/main" val="20001"/>
                    </a:ext>
                  </a:extLst>
                </a:gridCol>
                <a:gridCol w="2795451">
                  <a:extLst>
                    <a:ext uri="{9D8B030D-6E8A-4147-A177-3AD203B41FA5}">
                      <a16:colId xmlns:a16="http://schemas.microsoft.com/office/drawing/2014/main" val="20002"/>
                    </a:ext>
                  </a:extLst>
                </a:gridCol>
                <a:gridCol w="1767840">
                  <a:extLst>
                    <a:ext uri="{9D8B030D-6E8A-4147-A177-3AD203B41FA5}">
                      <a16:colId xmlns:a16="http://schemas.microsoft.com/office/drawing/2014/main" val="20003"/>
                    </a:ext>
                  </a:extLst>
                </a:gridCol>
                <a:gridCol w="2029098">
                  <a:extLst>
                    <a:ext uri="{9D8B030D-6E8A-4147-A177-3AD203B41FA5}">
                      <a16:colId xmlns:a16="http://schemas.microsoft.com/office/drawing/2014/main" val="20004"/>
                    </a:ext>
                  </a:extLst>
                </a:gridCol>
                <a:gridCol w="1381517">
                  <a:extLst>
                    <a:ext uri="{9D8B030D-6E8A-4147-A177-3AD203B41FA5}">
                      <a16:colId xmlns:a16="http://schemas.microsoft.com/office/drawing/2014/main" val="2108670073"/>
                    </a:ext>
                  </a:extLst>
                </a:gridCol>
              </a:tblGrid>
              <a:tr h="516585">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UNIT</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CONTEXT, COMMUNICATION, </a:t>
                      </a:r>
                      <a:r>
                        <a:rPr lang="en-GB" sz="1050" b="1" dirty="0">
                          <a:solidFill>
                            <a:srgbClr val="FF0000"/>
                          </a:solidFill>
                          <a:effectLst/>
                          <a:latin typeface="Century Gothic" panose="020B0502020202020204" pitchFamily="34" charset="0"/>
                        </a:rPr>
                        <a:t>CULTURE</a:t>
                      </a:r>
                      <a:endParaRPr lang="en-GB" sz="1050" b="1" dirty="0">
                        <a:solidFill>
                          <a:srgbClr val="FF000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KEY IDEAS &amp; GRAMMAR</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PHONICS </a:t>
                      </a:r>
                      <a:br>
                        <a:rPr lang="en-GB" sz="1050" b="1" dirty="0">
                          <a:solidFill>
                            <a:srgbClr val="002060"/>
                          </a:solidFill>
                          <a:effectLst/>
                          <a:latin typeface="Century Gothic" panose="020B0502020202020204" pitchFamily="34" charset="0"/>
                        </a:rPr>
                      </a:br>
                      <a:r>
                        <a:rPr lang="en-GB" sz="1050" b="1" dirty="0">
                          <a:solidFill>
                            <a:srgbClr val="002060"/>
                          </a:solidFill>
                          <a:effectLst/>
                          <a:latin typeface="Century Gothic" panose="020B0502020202020204" pitchFamily="34" charset="0"/>
                        </a:rPr>
                        <a:t>SSC - Sound-symbol correspondence</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VOCABULARY</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pPr algn="ctr">
                        <a:lnSpc>
                          <a:spcPct val="115000"/>
                        </a:lnSpc>
                        <a:spcAft>
                          <a:spcPts val="0"/>
                        </a:spcAft>
                      </a:pPr>
                      <a:r>
                        <a:rPr lang="en-GB" sz="1050" b="1" dirty="0">
                          <a:solidFill>
                            <a:srgbClr val="002060"/>
                          </a:solidFill>
                          <a:effectLst/>
                          <a:latin typeface="Century Gothic" panose="020B0502020202020204" pitchFamily="34" charset="0"/>
                          <a:ea typeface="Calibri" panose="020F0502020204030204" pitchFamily="34" charset="0"/>
                        </a:rPr>
                        <a:t>National Curriculum</a:t>
                      </a:r>
                      <a:br>
                        <a:rPr lang="en-GB" sz="1050" b="1" dirty="0">
                          <a:solidFill>
                            <a:srgbClr val="002060"/>
                          </a:solidFill>
                          <a:effectLst/>
                          <a:latin typeface="Century Gothic" panose="020B0502020202020204" pitchFamily="34" charset="0"/>
                          <a:ea typeface="Calibri" panose="020F0502020204030204" pitchFamily="34" charset="0"/>
                        </a:rPr>
                      </a:br>
                      <a:r>
                        <a:rPr lang="en-GB" sz="1050" b="1" dirty="0">
                          <a:solidFill>
                            <a:srgbClr val="002060"/>
                          </a:solidFill>
                          <a:effectLst/>
                          <a:latin typeface="Century Gothic" panose="020B0502020202020204" pitchFamily="34" charset="0"/>
                          <a:ea typeface="Calibri" panose="020F0502020204030204" pitchFamily="34" charset="0"/>
                        </a:rPr>
                        <a:t>(See NC descriptors)</a:t>
                      </a: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10000"/>
                  </a:ext>
                </a:extLst>
              </a:tr>
              <a:tr h="11173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UNIT 11</a:t>
                      </a:r>
                      <a:br>
                        <a:rPr lang="en-GB" sz="1050" b="1" dirty="0">
                          <a:solidFill>
                            <a:srgbClr val="002060"/>
                          </a:solidFill>
                          <a:effectLst/>
                          <a:latin typeface="Century Gothic" panose="020B0502020202020204" pitchFamily="34" charset="0"/>
                        </a:rPr>
                      </a:br>
                      <a:r>
                        <a:rPr lang="en-GB" sz="1050" b="1" dirty="0">
                          <a:solidFill>
                            <a:srgbClr val="002060"/>
                          </a:solidFill>
                          <a:effectLst/>
                          <a:latin typeface="Century Gothic" panose="020B0502020202020204" pitchFamily="34" charset="0"/>
                        </a:rPr>
                        <a:t>Historical events</a:t>
                      </a:r>
                      <a:br>
                        <a:rPr lang="en-GB" sz="1050" b="1" dirty="0">
                          <a:solidFill>
                            <a:srgbClr val="002060"/>
                          </a:solidFill>
                          <a:effectLst/>
                          <a:latin typeface="Century Gothic" panose="020B0502020202020204" pitchFamily="34" charset="0"/>
                        </a:rPr>
                      </a:br>
                      <a:r>
                        <a:rPr lang="en-GB" sz="1050" b="1" dirty="0">
                          <a:solidFill>
                            <a:srgbClr val="002060"/>
                          </a:solidFill>
                          <a:effectLst/>
                          <a:latin typeface="Century Gothic" panose="020B0502020202020204" pitchFamily="34" charset="0"/>
                        </a:rPr>
                        <a:t> </a:t>
                      </a:r>
                      <a:r>
                        <a:rPr lang="en-GB" sz="1050" dirty="0">
                          <a:solidFill>
                            <a:srgbClr val="002060"/>
                          </a:solidFill>
                          <a:effectLst/>
                          <a:latin typeface="Century Gothic" panose="020B0502020202020204" pitchFamily="34" charset="0"/>
                          <a:ea typeface="Calibri" panose="020F0502020204030204" pitchFamily="34" charset="0"/>
                        </a:rPr>
                        <a:t>(Lessons </a:t>
                      </a:r>
                      <a:br>
                        <a:rPr lang="en-GB" sz="1050" dirty="0">
                          <a:solidFill>
                            <a:srgbClr val="002060"/>
                          </a:solidFill>
                          <a:effectLst/>
                          <a:latin typeface="Century Gothic" panose="020B0502020202020204" pitchFamily="34" charset="0"/>
                          <a:ea typeface="Calibri" panose="020F0502020204030204" pitchFamily="34" charset="0"/>
                        </a:rPr>
                      </a:br>
                      <a:r>
                        <a:rPr lang="en-GB" sz="1050" dirty="0">
                          <a:solidFill>
                            <a:srgbClr val="002060"/>
                          </a:solidFill>
                          <a:effectLst/>
                          <a:latin typeface="Century Gothic" panose="020B0502020202020204" pitchFamily="34" charset="0"/>
                          <a:ea typeface="Calibri" panose="020F0502020204030204" pitchFamily="34" charset="0"/>
                        </a:rPr>
                        <a:t>59 - 62)</a:t>
                      </a:r>
                      <a:br>
                        <a:rPr lang="en-GB" sz="1050" dirty="0">
                          <a:solidFill>
                            <a:srgbClr val="002060"/>
                          </a:solidFill>
                          <a:effectLst/>
                          <a:latin typeface="Century Gothic" panose="020B0502020202020204" pitchFamily="34" charset="0"/>
                          <a:ea typeface="Calibri" panose="020F0502020204030204" pitchFamily="34" charset="0"/>
                        </a:rPr>
                      </a:br>
                      <a:endParaRPr lang="en-GB" sz="1050" b="1" dirty="0">
                        <a:solidFill>
                          <a:srgbClr val="002060"/>
                        </a:solidFill>
                        <a:effectLst/>
                        <a:latin typeface="Century Gothic" panose="020B050202020202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55588" lvl="0" indent="-168275">
                        <a:lnSpc>
                          <a:spcPct val="115000"/>
                        </a:lnSpc>
                        <a:spcAft>
                          <a:spcPts val="0"/>
                        </a:spcAft>
                        <a:buFont typeface="Arial" panose="020B0604020202020204" pitchFamily="34" charset="0"/>
                        <a:buChar char="•"/>
                      </a:pPr>
                      <a:r>
                        <a:rPr lang="en-US" sz="1050" b="1" u="none" strike="noStrike" dirty="0">
                          <a:solidFill>
                            <a:srgbClr val="002060"/>
                          </a:solidFill>
                          <a:effectLst/>
                          <a:latin typeface="Century Gothic" panose="020B0502020202020204" pitchFamily="34" charset="0"/>
                        </a:rPr>
                        <a:t>Talking about </a:t>
                      </a:r>
                      <a:r>
                        <a:rPr lang="en-US" sz="1050" b="1" u="none" strike="noStrike" dirty="0">
                          <a:solidFill>
                            <a:srgbClr val="FF0000"/>
                          </a:solidFill>
                          <a:effectLst/>
                          <a:latin typeface="Century Gothic" panose="020B0502020202020204" pitchFamily="34" charset="0"/>
                        </a:rPr>
                        <a:t>periods in French history:</a:t>
                      </a:r>
                    </a:p>
                    <a:p>
                      <a:pPr marL="712788" lvl="1" indent="-168275">
                        <a:lnSpc>
                          <a:spcPct val="115000"/>
                        </a:lnSpc>
                        <a:spcAft>
                          <a:spcPts val="0"/>
                        </a:spcAft>
                        <a:buFont typeface="Arial" panose="020B0604020202020204" pitchFamily="34" charset="0"/>
                        <a:buChar char="•"/>
                      </a:pPr>
                      <a:r>
                        <a:rPr lang="en-US" sz="1050" b="1" u="none" strike="noStrike" dirty="0">
                          <a:solidFill>
                            <a:srgbClr val="FF0000"/>
                          </a:solidFill>
                          <a:effectLst/>
                          <a:latin typeface="Century Gothic" panose="020B0502020202020204" pitchFamily="34" charset="0"/>
                        </a:rPr>
                        <a:t>Occupied France and the Vichy regime</a:t>
                      </a:r>
                    </a:p>
                    <a:p>
                      <a:pPr marL="712788" lvl="1" indent="-168275">
                        <a:lnSpc>
                          <a:spcPct val="115000"/>
                        </a:lnSpc>
                        <a:spcAft>
                          <a:spcPts val="0"/>
                        </a:spcAft>
                        <a:buFont typeface="Arial" panose="020B0604020202020204" pitchFamily="34" charset="0"/>
                        <a:buChar char="•"/>
                      </a:pPr>
                      <a:r>
                        <a:rPr lang="en-US" sz="1050" b="1" u="none" strike="noStrike" dirty="0">
                          <a:solidFill>
                            <a:srgbClr val="FF0000"/>
                          </a:solidFill>
                          <a:effectLst/>
                          <a:latin typeface="Century Gothic" panose="020B0502020202020204" pitchFamily="34" charset="0"/>
                        </a:rPr>
                        <a:t>French Colonial Empire</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pPr marL="87312"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050" b="1" u="none" strike="noStrike" dirty="0">
                          <a:solidFill>
                            <a:srgbClr val="002060"/>
                          </a:solidFill>
                          <a:effectLst/>
                          <a:latin typeface="Century Gothic" panose="020B0502020202020204" pitchFamily="34" charset="0"/>
                        </a:rPr>
                        <a:t>Talking about past events</a:t>
                      </a:r>
                    </a:p>
                    <a:p>
                      <a:pPr marL="171450" lvl="0" indent="-171450">
                        <a:spcAft>
                          <a:spcPts val="0"/>
                        </a:spcAft>
                        <a:buFont typeface="Arial" panose="020B0604020202020204" pitchFamily="34" charset="0"/>
                        <a:buChar char="•"/>
                        <a:tabLst>
                          <a:tab pos="228600" algn="l"/>
                        </a:tabLst>
                      </a:pP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past participle formation: verbs like </a:t>
                      </a:r>
                      <a:r>
                        <a:rPr lang="en-GB" sz="1050" i="1"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sortir</a:t>
                      </a: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 and </a:t>
                      </a:r>
                      <a:r>
                        <a:rPr lang="en-GB" sz="1050" i="1"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choisir</a:t>
                      </a:r>
                      <a:endParaRPr lang="en-GB" sz="1050" i="1"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lvl="0" indent="-171450">
                        <a:spcAft>
                          <a:spcPts val="0"/>
                        </a:spcAft>
                        <a:buFont typeface="Arial" panose="020B0604020202020204" pitchFamily="34" charset="0"/>
                        <a:buChar char="•"/>
                        <a:tabLst>
                          <a:tab pos="228600" algn="l"/>
                        </a:tabLst>
                      </a:pP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past participle formation: verbs like </a:t>
                      </a:r>
                      <a:r>
                        <a:rPr lang="en-GB" sz="1050" i="1"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venir</a:t>
                      </a: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 and </a:t>
                      </a:r>
                      <a:r>
                        <a:rPr lang="en-GB" sz="1050" i="1"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attendre</a:t>
                      </a:r>
                      <a:endParaRPr lang="en-GB" sz="1050" i="1"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lvl="0" indent="-171450">
                        <a:spcAft>
                          <a:spcPts val="0"/>
                        </a:spcAft>
                        <a:buFont typeface="Arial" panose="020B0604020202020204" pitchFamily="34" charset="0"/>
                        <a:buChar char="•"/>
                        <a:tabLst>
                          <a:tab pos="228600" algn="l"/>
                        </a:tabLst>
                      </a:pP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inversion (VS) questions with and without question words (perfect)</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pPr marL="258762" indent="-171450">
                        <a:lnSpc>
                          <a:spcPct val="100000"/>
                        </a:lnSpc>
                        <a:spcAft>
                          <a:spcPts val="0"/>
                        </a:spcAft>
                        <a:buFont typeface="Arial" panose="020B0604020202020204" pitchFamily="34" charset="0"/>
                        <a:buChar char="•"/>
                      </a:pPr>
                      <a:r>
                        <a:rPr lang="en-GB" sz="1000" dirty="0">
                          <a:solidFill>
                            <a:srgbClr val="002060"/>
                          </a:solidFill>
                          <a:effectLst/>
                          <a:latin typeface="Century Gothic" panose="020B0502020202020204" pitchFamily="34" charset="0"/>
                        </a:rPr>
                        <a:t>nasal and non-nasal vowels:</a:t>
                      </a:r>
                      <a:br>
                        <a:rPr lang="en-GB" sz="1000" dirty="0">
                          <a:solidFill>
                            <a:srgbClr val="002060"/>
                          </a:solidFill>
                          <a:effectLst/>
                          <a:latin typeface="Century Gothic" panose="020B0502020202020204" pitchFamily="34" charset="0"/>
                        </a:rPr>
                      </a:br>
                      <a:r>
                        <a:rPr lang="en-GB" sz="1000" dirty="0">
                          <a:solidFill>
                            <a:srgbClr val="002060"/>
                          </a:solidFill>
                          <a:effectLst/>
                          <a:latin typeface="Century Gothic" panose="020B0502020202020204" pitchFamily="34" charset="0"/>
                        </a:rPr>
                        <a:t>[e] [a] [</a:t>
                      </a:r>
                      <a:r>
                        <a:rPr lang="en-GB" sz="1000" dirty="0" err="1">
                          <a:solidFill>
                            <a:srgbClr val="002060"/>
                          </a:solidFill>
                          <a:effectLst/>
                          <a:latin typeface="Century Gothic" panose="020B0502020202020204" pitchFamily="34" charset="0"/>
                        </a:rPr>
                        <a:t>em|am</a:t>
                      </a:r>
                      <a:r>
                        <a:rPr lang="en-GB" sz="1000" dirty="0">
                          <a:solidFill>
                            <a:srgbClr val="002060"/>
                          </a:solidFill>
                          <a:effectLst/>
                          <a:latin typeface="Century Gothic" panose="020B0502020202020204" pitchFamily="34" charset="0"/>
                        </a:rPr>
                        <a:t>] [</a:t>
                      </a:r>
                      <a:r>
                        <a:rPr lang="en-GB" sz="1000" dirty="0" err="1">
                          <a:solidFill>
                            <a:srgbClr val="002060"/>
                          </a:solidFill>
                          <a:effectLst/>
                          <a:latin typeface="Century Gothic" panose="020B0502020202020204" pitchFamily="34" charset="0"/>
                        </a:rPr>
                        <a:t>en|an</a:t>
                      </a:r>
                      <a:r>
                        <a:rPr lang="en-GB" sz="1000" dirty="0">
                          <a:solidFill>
                            <a:srgbClr val="002060"/>
                          </a:solidFill>
                          <a:effectLst/>
                          <a:latin typeface="Century Gothic" panose="020B0502020202020204" pitchFamily="34" charset="0"/>
                        </a:rPr>
                        <a:t>]</a:t>
                      </a:r>
                      <a:br>
                        <a:rPr lang="en-GB" sz="1000" dirty="0">
                          <a:solidFill>
                            <a:srgbClr val="002060"/>
                          </a:solidFill>
                          <a:effectLst/>
                          <a:latin typeface="Century Gothic" panose="020B0502020202020204" pitchFamily="34" charset="0"/>
                        </a:rPr>
                      </a:br>
                      <a:r>
                        <a:rPr lang="en-GB" sz="1000" dirty="0">
                          <a:solidFill>
                            <a:srgbClr val="002060"/>
                          </a:solidFill>
                          <a:effectLst/>
                          <a:latin typeface="Century Gothic" panose="020B0502020202020204" pitchFamily="34" charset="0"/>
                        </a:rPr>
                        <a:t>[ai] [i] [(a)</a:t>
                      </a:r>
                      <a:r>
                        <a:rPr lang="en-GB" sz="1000" dirty="0" err="1">
                          <a:solidFill>
                            <a:srgbClr val="002060"/>
                          </a:solidFill>
                          <a:effectLst/>
                          <a:latin typeface="Century Gothic" panose="020B0502020202020204" pitchFamily="34" charset="0"/>
                        </a:rPr>
                        <a:t>im</a:t>
                      </a:r>
                      <a:r>
                        <a:rPr lang="en-GB" sz="1000" dirty="0">
                          <a:solidFill>
                            <a:srgbClr val="002060"/>
                          </a:solidFill>
                          <a:effectLst/>
                          <a:latin typeface="Century Gothic" panose="020B0502020202020204" pitchFamily="34" charset="0"/>
                        </a:rPr>
                        <a:t>] [(a)in]</a:t>
                      </a:r>
                      <a:br>
                        <a:rPr lang="en-GB" sz="1000" dirty="0">
                          <a:solidFill>
                            <a:srgbClr val="002060"/>
                          </a:solidFill>
                          <a:effectLst/>
                          <a:latin typeface="Century Gothic" panose="020B0502020202020204" pitchFamily="34" charset="0"/>
                        </a:rPr>
                      </a:br>
                      <a:r>
                        <a:rPr lang="en-GB" sz="1000" dirty="0">
                          <a:solidFill>
                            <a:srgbClr val="002060"/>
                          </a:solidFill>
                          <a:effectLst/>
                          <a:latin typeface="Century Gothic" panose="020B0502020202020204" pitchFamily="34" charset="0"/>
                        </a:rPr>
                        <a:t>[o] [on] [om]</a:t>
                      </a:r>
                      <a:br>
                        <a:rPr lang="en-GB" sz="1000" dirty="0">
                          <a:solidFill>
                            <a:srgbClr val="002060"/>
                          </a:solidFill>
                          <a:effectLst/>
                          <a:latin typeface="Century Gothic" panose="020B0502020202020204" pitchFamily="34" charset="0"/>
                        </a:rPr>
                      </a:br>
                      <a:r>
                        <a:rPr lang="en-GB" sz="1000" dirty="0">
                          <a:solidFill>
                            <a:srgbClr val="002060"/>
                          </a:solidFill>
                          <a:effectLst/>
                          <a:latin typeface="Century Gothic" panose="020B0502020202020204" pitchFamily="34" charset="0"/>
                        </a:rPr>
                        <a:t>[u] [</a:t>
                      </a:r>
                      <a:r>
                        <a:rPr lang="en-GB" sz="1000" dirty="0" err="1">
                          <a:solidFill>
                            <a:srgbClr val="002060"/>
                          </a:solidFill>
                          <a:effectLst/>
                          <a:latin typeface="Century Gothic" panose="020B0502020202020204" pitchFamily="34" charset="0"/>
                        </a:rPr>
                        <a:t>um|un</a:t>
                      </a:r>
                      <a:r>
                        <a:rPr lang="en-GB" sz="1000" dirty="0">
                          <a:solidFill>
                            <a:srgbClr val="002060"/>
                          </a:solidFill>
                          <a:effectLst/>
                          <a:latin typeface="Century Gothic" panose="020B0502020202020204" pitchFamily="34" charset="0"/>
                        </a:rPr>
                        <a:t>]</a:t>
                      </a:r>
                    </a:p>
                    <a:p>
                      <a:pPr marL="258762" indent="-171450">
                        <a:lnSpc>
                          <a:spcPct val="100000"/>
                        </a:lnSpc>
                        <a:spcAft>
                          <a:spcPts val="0"/>
                        </a:spcAft>
                        <a:buFont typeface="Arial" panose="020B0604020202020204" pitchFamily="34" charset="0"/>
                        <a:buChar char="•"/>
                      </a:pPr>
                      <a:endParaRPr lang="en-GB" sz="1000" dirty="0">
                        <a:solidFill>
                          <a:srgbClr val="002060"/>
                        </a:solidFill>
                        <a:effectLst/>
                        <a:latin typeface="Century Gothic" panose="020B0502020202020204" pitchFamily="34" charset="0"/>
                      </a:endParaRPr>
                    </a:p>
                    <a:p>
                      <a:pPr marL="87312" indent="0">
                        <a:lnSpc>
                          <a:spcPct val="100000"/>
                        </a:lnSpc>
                        <a:spcAft>
                          <a:spcPts val="0"/>
                        </a:spcAft>
                        <a:buFont typeface="Arial" panose="020B0604020202020204" pitchFamily="34" charset="0"/>
                        <a:buNone/>
                      </a:pPr>
                      <a:endParaRPr lang="en-GB" sz="1000" dirty="0">
                        <a:solidFill>
                          <a:srgbClr val="002060"/>
                        </a:solidFill>
                        <a:effectLst/>
                        <a:latin typeface="Century Gothic" panose="020B0502020202020204" pitchFamily="34" charset="0"/>
                      </a:endParaRPr>
                    </a:p>
                    <a:p>
                      <a:pPr marL="258762" indent="-171450">
                        <a:lnSpc>
                          <a:spcPct val="100000"/>
                        </a:lnSpc>
                        <a:spcAft>
                          <a:spcPts val="0"/>
                        </a:spcAft>
                        <a:buFont typeface="Arial" panose="020B0604020202020204" pitchFamily="34" charset="0"/>
                        <a:buChar char="•"/>
                      </a:pPr>
                      <a:endParaRPr lang="en-GB" sz="1000" dirty="0">
                        <a:solidFill>
                          <a:srgbClr val="002060"/>
                        </a:solidFill>
                        <a:effectLst/>
                        <a:latin typeface="Century Gothic" panose="020B050202020202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Building the verb lexicon</a:t>
                      </a:r>
                    </a:p>
                    <a:p>
                      <a:pPr marL="171450" indent="-171450">
                        <a:spcAft>
                          <a:spcPts val="0"/>
                        </a:spcAft>
                        <a:buFont typeface="Arial" panose="020B0604020202020204" pitchFamily="34" charset="0"/>
                        <a:buChar char="•"/>
                      </a:pPr>
                      <a:endPar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endParaRP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Regular revisiting of Y7 and Y8 vocabulary for consolidation</a:t>
                      </a:r>
                    </a:p>
                    <a:p>
                      <a:pPr marL="171450" indent="-171450">
                        <a:spcAft>
                          <a:spcPts val="0"/>
                        </a:spcAft>
                        <a:buFont typeface="Arial" panose="020B0604020202020204" pitchFamily="34" charset="0"/>
                        <a:buChar char="•"/>
                      </a:pPr>
                      <a:endPar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endParaRP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Consolidation of question words and question formation</a:t>
                      </a:r>
                    </a:p>
                    <a:p>
                      <a:pPr marL="171450" indent="-171450">
                        <a:spcAft>
                          <a:spcPts val="0"/>
                        </a:spcAft>
                        <a:buFont typeface="Arial" panose="020B0604020202020204" pitchFamily="34" charset="0"/>
                        <a:buChar char="•"/>
                      </a:pPr>
                      <a:endPar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endParaRP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'English '-or, -er' ➜ French '-</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eur</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a:t>
                      </a:r>
                    </a:p>
                    <a:p>
                      <a:pPr marL="171450" indent="-171450">
                        <a:spcAft>
                          <a:spcPts val="0"/>
                        </a:spcAft>
                        <a:buFont typeface="Arial" panose="020B0604020202020204" pitchFamily="34" charset="0"/>
                        <a:buChar char="•"/>
                      </a:pPr>
                      <a:endPar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endParaRPr>
                    </a:p>
                    <a:p>
                      <a:pPr marL="171450" lvl="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Extended reading to deepen vocabulary knowledge</a:t>
                      </a:r>
                    </a:p>
                    <a:p>
                      <a:pPr marL="87312" lvl="0" indent="0">
                        <a:lnSpc>
                          <a:spcPct val="115000"/>
                        </a:lnSpc>
                        <a:spcAft>
                          <a:spcPts val="0"/>
                        </a:spcAft>
                        <a:buFont typeface="Arial" panose="020B0604020202020204" pitchFamily="34" charset="0"/>
                        <a:buNone/>
                      </a:pPr>
                      <a:endParaRPr lang="en-GB" sz="1050" u="none" strike="noStrike" baseline="0" dirty="0">
                        <a:solidFill>
                          <a:srgbClr val="002060"/>
                        </a:solidFill>
                        <a:effectLst/>
                        <a:latin typeface="Century Gothic" panose="020B0502020202020204" pitchFamily="34" charset="0"/>
                        <a:ea typeface="Calibri" panose="020F0502020204030204" pitchFamily="34" charset="0"/>
                      </a:endParaRPr>
                    </a:p>
                    <a:p>
                      <a:pPr marL="171450" lvl="0" indent="-84138">
                        <a:lnSpc>
                          <a:spcPct val="115000"/>
                        </a:lnSpc>
                        <a:spcAft>
                          <a:spcPts val="0"/>
                        </a:spcAft>
                        <a:buFont typeface="Arial" panose="020B0604020202020204" pitchFamily="34" charset="0"/>
                        <a:buChar char="•"/>
                      </a:pPr>
                      <a:r>
                        <a:rPr lang="en-GB" sz="1050" u="none" strike="noStrike" baseline="0" dirty="0">
                          <a:solidFill>
                            <a:srgbClr val="002060"/>
                          </a:solidFill>
                          <a:effectLst/>
                          <a:latin typeface="Century Gothic" panose="020B0502020202020204" pitchFamily="34" charset="0"/>
                          <a:ea typeface="Calibri" panose="020F0502020204030204" pitchFamily="34" charset="0"/>
                        </a:rPr>
                        <a:t>Prompts to personalise vocabulary</a:t>
                      </a:r>
                      <a:endParaRPr lang="en-GB" sz="1050" u="none" strike="noStrike"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87312" lvl="0" indent="0">
                        <a:lnSpc>
                          <a:spcPct val="115000"/>
                        </a:lnSpc>
                        <a:spcAft>
                          <a:spcPts val="0"/>
                        </a:spcAft>
                        <a:buFont typeface="Arial" panose="020B0604020202020204" pitchFamily="34" charset="0"/>
                        <a:buNone/>
                      </a:pPr>
                      <a:r>
                        <a:rPr lang="en-GB" sz="1050" u="none" strike="noStrike" dirty="0">
                          <a:solidFill>
                            <a:srgbClr val="002060"/>
                          </a:solidFill>
                          <a:effectLst/>
                          <a:latin typeface="Century Gothic" panose="020B0502020202020204" pitchFamily="34" charset="0"/>
                          <a:ea typeface="Calibri" panose="020F0502020204030204" pitchFamily="34" charset="0"/>
                        </a:rPr>
                        <a:t>1, 2, 3, 4, 5, 6, 7, 8, 9, 10, 11, 12, 13, 14, 15, 16</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71944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lnSpc>
                          <a:spcPct val="115000"/>
                        </a:lnSpc>
                        <a:spcAft>
                          <a:spcPts val="0"/>
                        </a:spcAft>
                      </a:pPr>
                      <a:r>
                        <a:rPr lang="en-GB" sz="1050" b="1" dirty="0">
                          <a:solidFill>
                            <a:srgbClr val="002060"/>
                          </a:solidFill>
                          <a:effectLst/>
                          <a:latin typeface="Century Gothic" panose="020B0502020202020204" pitchFamily="34" charset="0"/>
                        </a:rPr>
                        <a:t>UNIT 12</a:t>
                      </a:r>
                      <a:br>
                        <a:rPr lang="en-GB" sz="1050" b="1" dirty="0">
                          <a:solidFill>
                            <a:srgbClr val="002060"/>
                          </a:solidFill>
                          <a:effectLst/>
                          <a:latin typeface="Century Gothic" panose="020B0502020202020204" pitchFamily="34" charset="0"/>
                        </a:rPr>
                      </a:br>
                      <a:r>
                        <a:rPr lang="en-GB" sz="1050" b="1" dirty="0">
                          <a:solidFill>
                            <a:srgbClr val="002060"/>
                          </a:solidFill>
                          <a:effectLst/>
                          <a:latin typeface="Century Gothic" panose="020B0502020202020204" pitchFamily="34" charset="0"/>
                        </a:rPr>
                        <a:t>Refugees in France</a:t>
                      </a:r>
                      <a:br>
                        <a:rPr lang="en-GB" sz="1050" b="1" dirty="0">
                          <a:solidFill>
                            <a:srgbClr val="002060"/>
                          </a:solidFill>
                          <a:effectLst/>
                          <a:latin typeface="Century Gothic" panose="020B0502020202020204" pitchFamily="34" charset="0"/>
                        </a:rPr>
                      </a:br>
                      <a:r>
                        <a:rPr lang="en-GB" sz="1050" b="1" dirty="0">
                          <a:solidFill>
                            <a:srgbClr val="002060"/>
                          </a:solidFill>
                          <a:effectLst/>
                          <a:latin typeface="Century Gothic" panose="020B0502020202020204" pitchFamily="34" charset="0"/>
                        </a:rPr>
                        <a:t> </a:t>
                      </a:r>
                      <a:r>
                        <a:rPr lang="en-GB" sz="1050" dirty="0">
                          <a:solidFill>
                            <a:srgbClr val="002060"/>
                          </a:solidFill>
                          <a:effectLst/>
                          <a:latin typeface="Century Gothic" panose="020B0502020202020204" pitchFamily="34" charset="0"/>
                          <a:ea typeface="Calibri" panose="020F0502020204030204" pitchFamily="34" charset="0"/>
                        </a:rPr>
                        <a:t>(Lessons </a:t>
                      </a:r>
                      <a:br>
                        <a:rPr lang="en-GB" sz="1050" dirty="0">
                          <a:solidFill>
                            <a:srgbClr val="002060"/>
                          </a:solidFill>
                          <a:effectLst/>
                          <a:latin typeface="Century Gothic" panose="020B0502020202020204" pitchFamily="34" charset="0"/>
                          <a:ea typeface="Calibri" panose="020F0502020204030204" pitchFamily="34" charset="0"/>
                        </a:rPr>
                      </a:br>
                      <a:r>
                        <a:rPr lang="en-GB" sz="1050" dirty="0">
                          <a:solidFill>
                            <a:srgbClr val="002060"/>
                          </a:solidFill>
                          <a:effectLst/>
                          <a:latin typeface="Century Gothic" panose="020B0502020202020204" pitchFamily="34" charset="0"/>
                          <a:ea typeface="Calibri" panose="020F0502020204030204" pitchFamily="34" charset="0"/>
                        </a:rPr>
                        <a:t>63 -66)</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55588" lvl="0" indent="-168275">
                        <a:lnSpc>
                          <a:spcPct val="100000"/>
                        </a:lnSpc>
                        <a:spcAft>
                          <a:spcPts val="0"/>
                        </a:spcAft>
                        <a:buFont typeface="Arial" panose="020B0604020202020204" pitchFamily="34" charset="0"/>
                        <a:buChar char="•"/>
                      </a:pPr>
                      <a:r>
                        <a:rPr lang="en-GB" sz="1050" b="1" u="none" strike="noStrike" dirty="0">
                          <a:solidFill>
                            <a:srgbClr val="002060"/>
                          </a:solidFill>
                          <a:effectLst/>
                          <a:latin typeface="Century Gothic" panose="020B0502020202020204" pitchFamily="34" charset="0"/>
                        </a:rPr>
                        <a:t>Talking about self-directed actions</a:t>
                      </a:r>
                    </a:p>
                    <a:p>
                      <a:pPr marL="255588" lvl="0" indent="-168275">
                        <a:lnSpc>
                          <a:spcPct val="100000"/>
                        </a:lnSpc>
                        <a:spcAft>
                          <a:spcPts val="0"/>
                        </a:spcAft>
                        <a:buFont typeface="Arial" panose="020B0604020202020204" pitchFamily="34" charset="0"/>
                        <a:buChar char="•"/>
                      </a:pPr>
                      <a:r>
                        <a:rPr lang="en-GB" sz="1050" b="1" u="none" strike="noStrike" dirty="0">
                          <a:solidFill>
                            <a:srgbClr val="002060"/>
                          </a:solidFill>
                          <a:effectLst/>
                          <a:latin typeface="Century Gothic" panose="020B0502020202020204" pitchFamily="34" charset="0"/>
                        </a:rPr>
                        <a:t>Talking about experiences of </a:t>
                      </a:r>
                      <a:r>
                        <a:rPr lang="en-GB" sz="1050" b="1" u="none" strike="noStrike" dirty="0">
                          <a:solidFill>
                            <a:srgbClr val="FF0000"/>
                          </a:solidFill>
                          <a:effectLst/>
                          <a:latin typeface="Century Gothic" panose="020B0502020202020204" pitchFamily="34" charset="0"/>
                        </a:rPr>
                        <a:t>refugees in France</a:t>
                      </a:r>
                    </a:p>
                    <a:p>
                      <a:pPr marL="255588" lvl="0" indent="-168275">
                        <a:lnSpc>
                          <a:spcPct val="115000"/>
                        </a:lnSpc>
                        <a:spcAft>
                          <a:spcPts val="0"/>
                        </a:spcAft>
                        <a:buFont typeface="Arial" panose="020B0604020202020204" pitchFamily="34" charset="0"/>
                        <a:buChar char="•"/>
                      </a:pPr>
                      <a:endParaRPr lang="en-GB" sz="1050" b="1" u="none" strike="noStrike" dirty="0">
                        <a:solidFill>
                          <a:srgbClr val="1F4E79"/>
                        </a:solidFill>
                        <a:effectLst/>
                        <a:latin typeface="Century Gothic" panose="020B0502020202020204" pitchFamily="34" charset="0"/>
                      </a:endParaRPr>
                    </a:p>
                    <a:p>
                      <a:pPr marL="87312" lvl="0" indent="0" algn="l" defTabSz="914400" rtl="0" eaLnBrk="1" latinLnBrk="0" hangingPunct="1">
                        <a:lnSpc>
                          <a:spcPct val="115000"/>
                        </a:lnSpc>
                        <a:spcAft>
                          <a:spcPts val="0"/>
                        </a:spcAft>
                        <a:buFont typeface="Arial" panose="020B0604020202020204" pitchFamily="34" charset="0"/>
                        <a:buNone/>
                      </a:pPr>
                      <a:r>
                        <a:rPr lang="en-GB" sz="1050" i="1" u="none" strike="noStrike" kern="1200" dirty="0">
                          <a:solidFill>
                            <a:srgbClr val="1F4E79"/>
                          </a:solidFill>
                          <a:effectLst/>
                          <a:latin typeface="Century Gothic" panose="020B0502020202020204" pitchFamily="34" charset="0"/>
                          <a:ea typeface="+mn-ea"/>
                          <a:cs typeface="+mn-cs"/>
                        </a:rPr>
                        <a:t>    </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87312" lvl="0" indent="0">
                        <a:lnSpc>
                          <a:spcPct val="115000"/>
                        </a:lnSpc>
                        <a:spcAft>
                          <a:spcPts val="0"/>
                        </a:spcAft>
                        <a:buFont typeface="Arial" panose="020B0604020202020204" pitchFamily="34" charset="0"/>
                        <a:buNone/>
                      </a:pPr>
                      <a:r>
                        <a:rPr lang="en-GB" sz="1050" b="1" u="none" strike="noStrike" dirty="0">
                          <a:solidFill>
                            <a:srgbClr val="002060"/>
                          </a:solidFill>
                          <a:effectLst/>
                          <a:latin typeface="Century Gothic" panose="020B0502020202020204" pitchFamily="34" charset="0"/>
                        </a:rPr>
                        <a:t>Using verbs reflexively</a:t>
                      </a:r>
                    </a:p>
                    <a:p>
                      <a:pPr marL="87312" lvl="0" indent="0">
                        <a:lnSpc>
                          <a:spcPct val="115000"/>
                        </a:lnSpc>
                        <a:spcAft>
                          <a:spcPts val="0"/>
                        </a:spcAft>
                        <a:buFont typeface="Arial" panose="020B0604020202020204" pitchFamily="34" charset="0"/>
                        <a:buNone/>
                      </a:pPr>
                      <a:r>
                        <a:rPr lang="en-GB" sz="1050" b="1" u="none" strike="noStrike" dirty="0">
                          <a:solidFill>
                            <a:srgbClr val="002060"/>
                          </a:solidFill>
                          <a:effectLst/>
                          <a:latin typeface="Century Gothic" panose="020B0502020202020204" pitchFamily="34" charset="0"/>
                        </a:rPr>
                        <a:t>Using prepositions of place and movement (revisited)</a:t>
                      </a:r>
                    </a:p>
                    <a:p>
                      <a:pPr marL="171450" lvl="0" indent="-171450">
                        <a:spcAft>
                          <a:spcPts val="0"/>
                        </a:spcAft>
                        <a:buFont typeface="Arial" panose="020B0604020202020204" pitchFamily="34" charset="0"/>
                        <a:buChar char="•"/>
                        <a:tabLst>
                          <a:tab pos="228600" algn="l"/>
                        </a:tabLst>
                      </a:pP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reflexive use of verbs (present) (</a:t>
                      </a:r>
                      <a:r>
                        <a:rPr lang="en-GB" sz="1050" i="1"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je, </a:t>
                      </a:r>
                      <a:r>
                        <a:rPr lang="en-GB" sz="1050" i="1"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tu</a:t>
                      </a: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 </a:t>
                      </a:r>
                    </a:p>
                    <a:p>
                      <a:pPr marL="171450" lvl="0" indent="-171450">
                        <a:spcAft>
                          <a:spcPts val="0"/>
                        </a:spcAft>
                        <a:buFont typeface="Arial" panose="020B0604020202020204" pitchFamily="34" charset="0"/>
                        <a:buChar char="•"/>
                        <a:tabLst>
                          <a:tab pos="228600" algn="l"/>
                        </a:tabLst>
                      </a:pP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preverbal position of singular reflexive pronouns (</a:t>
                      </a:r>
                      <a:r>
                        <a:rPr lang="en-GB" sz="1050" i="1"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me, </a:t>
                      </a:r>
                      <a:r>
                        <a:rPr lang="en-GB" sz="1050" i="1"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te</a:t>
                      </a: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a:t>
                      </a:r>
                    </a:p>
                    <a:p>
                      <a:pPr marL="171450" lvl="0" indent="-171450">
                        <a:spcAft>
                          <a:spcPts val="0"/>
                        </a:spcAft>
                        <a:buFont typeface="Arial" panose="020B0604020202020204" pitchFamily="34" charset="0"/>
                        <a:buChar char="•"/>
                        <a:tabLst>
                          <a:tab pos="228600" algn="l"/>
                        </a:tabLst>
                      </a:pP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reflexive use of verbs (</a:t>
                      </a:r>
                      <a:r>
                        <a:rPr lang="en-GB" sz="1050" i="1"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il/</a:t>
                      </a:r>
                      <a:r>
                        <a:rPr lang="en-GB" sz="1050" i="1" noProof="0" dirty="0" err="1">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elle</a:t>
                      </a: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 (present)</a:t>
                      </a:r>
                    </a:p>
                    <a:p>
                      <a:pPr marL="171450" lvl="0" indent="-171450">
                        <a:spcAft>
                          <a:spcPts val="0"/>
                        </a:spcAft>
                        <a:buFont typeface="Arial" panose="020B0604020202020204" pitchFamily="34" charset="0"/>
                        <a:buChar char="•"/>
                        <a:tabLst>
                          <a:tab pos="228600" algn="l"/>
                        </a:tabLst>
                      </a:pP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preverbal position of singular reflexive pronouns (</a:t>
                      </a:r>
                      <a:r>
                        <a:rPr lang="en-GB" sz="1050" i="1"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se</a:t>
                      </a:r>
                      <a:r>
                        <a:rPr lang="en-GB" sz="1050" i="0" noProof="0" dirty="0">
                          <a:solidFill>
                            <a:srgbClr val="002060"/>
                          </a:solidFill>
                          <a:effectLst/>
                          <a:latin typeface="Century Gothic" panose="020B0502020202020204" pitchFamily="34" charset="0"/>
                          <a:ea typeface="Georgia" panose="02040502050405020303" pitchFamily="18" charset="0"/>
                          <a:cs typeface="Times New Roman" panose="02020603050405020304" pitchFamily="18" charset="0"/>
                        </a:rPr>
                        <a:t>)</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58762" indent="-171450">
                        <a:lnSpc>
                          <a:spcPct val="100000"/>
                        </a:lnSpc>
                        <a:spcAft>
                          <a:spcPts val="0"/>
                        </a:spcAft>
                        <a:buFont typeface="Arial" panose="020B0604020202020204" pitchFamily="34" charset="0"/>
                        <a:buChar char="•"/>
                      </a:pPr>
                      <a:r>
                        <a:rPr lang="en-GB" sz="1050" dirty="0">
                          <a:solidFill>
                            <a:srgbClr val="002060"/>
                          </a:solidFill>
                          <a:effectLst/>
                          <a:latin typeface="Century Gothic" panose="020B0502020202020204" pitchFamily="34" charset="0"/>
                        </a:rPr>
                        <a:t>[</a:t>
                      </a:r>
                      <a:r>
                        <a:rPr lang="en-GB" sz="1050" dirty="0" err="1">
                          <a:solidFill>
                            <a:srgbClr val="002060"/>
                          </a:solidFill>
                          <a:effectLst/>
                          <a:latin typeface="Century Gothic" panose="020B0502020202020204" pitchFamily="34" charset="0"/>
                        </a:rPr>
                        <a:t>gn</a:t>
                      </a:r>
                      <a:r>
                        <a:rPr lang="en-GB" sz="1050" dirty="0">
                          <a:solidFill>
                            <a:srgbClr val="002060"/>
                          </a:solidFill>
                          <a:effectLst/>
                          <a:latin typeface="Century Gothic" panose="020B0502020202020204" pitchFamily="34" charset="0"/>
                        </a:rPr>
                        <a:t>] [</a:t>
                      </a:r>
                      <a:r>
                        <a:rPr lang="en-GB" sz="1050" dirty="0" err="1">
                          <a:solidFill>
                            <a:srgbClr val="002060"/>
                          </a:solidFill>
                          <a:effectLst/>
                          <a:latin typeface="Century Gothic" panose="020B0502020202020204" pitchFamily="34" charset="0"/>
                        </a:rPr>
                        <a:t>j|soft</a:t>
                      </a:r>
                      <a:r>
                        <a:rPr lang="en-GB" sz="1050" dirty="0">
                          <a:solidFill>
                            <a:srgbClr val="002060"/>
                          </a:solidFill>
                          <a:effectLst/>
                          <a:latin typeface="Century Gothic" panose="020B0502020202020204" pitchFamily="34" charset="0"/>
                        </a:rPr>
                        <a:t> g]</a:t>
                      </a:r>
                    </a:p>
                    <a:p>
                      <a:pPr marL="258762" indent="-171450">
                        <a:lnSpc>
                          <a:spcPct val="100000"/>
                        </a:lnSpc>
                        <a:spcAft>
                          <a:spcPts val="0"/>
                        </a:spcAft>
                        <a:buFont typeface="Arial" panose="020B0604020202020204" pitchFamily="34" charset="0"/>
                        <a:buChar char="•"/>
                      </a:pPr>
                      <a:endParaRPr lang="en-GB" sz="1050" u="none" strike="noStrike" kern="1200" dirty="0">
                        <a:solidFill>
                          <a:srgbClr val="002060"/>
                        </a:solidFill>
                        <a:effectLst/>
                        <a:latin typeface="Century Gothic" panose="020B0502020202020204" pitchFamily="34" charset="0"/>
                        <a:ea typeface="+mn-ea"/>
                        <a:cs typeface="+mn-cs"/>
                      </a:endParaRPr>
                    </a:p>
                    <a:p>
                      <a:pPr marL="258762" indent="-171450">
                        <a:lnSpc>
                          <a:spcPct val="100000"/>
                        </a:lnSpc>
                        <a:spcAft>
                          <a:spcPts val="0"/>
                        </a:spcAft>
                        <a:buFont typeface="Arial" panose="020B0604020202020204" pitchFamily="34" charset="0"/>
                        <a:buChar char="•"/>
                      </a:pPr>
                      <a:r>
                        <a:rPr lang="en-GB" sz="1050" u="none" strike="noStrike" kern="1200" dirty="0">
                          <a:solidFill>
                            <a:srgbClr val="002060"/>
                          </a:solidFill>
                          <a:effectLst/>
                          <a:latin typeface="Century Gothic" panose="020B0502020202020204" pitchFamily="34" charset="0"/>
                          <a:ea typeface="+mn-ea"/>
                          <a:cs typeface="+mn-cs"/>
                        </a:rPr>
                        <a:t>closed [</a:t>
                      </a:r>
                      <a:r>
                        <a:rPr lang="en-GB" sz="1050" u="none" strike="noStrike" kern="1200" dirty="0" err="1">
                          <a:solidFill>
                            <a:srgbClr val="002060"/>
                          </a:solidFill>
                          <a:effectLst/>
                          <a:latin typeface="Century Gothic" panose="020B0502020202020204" pitchFamily="34" charset="0"/>
                          <a:ea typeface="+mn-ea"/>
                          <a:cs typeface="+mn-cs"/>
                        </a:rPr>
                        <a:t>o|ô</a:t>
                      </a:r>
                      <a:r>
                        <a:rPr lang="en-GB" sz="1050" u="none" strike="noStrike" kern="1200" dirty="0">
                          <a:solidFill>
                            <a:srgbClr val="002060"/>
                          </a:solidFill>
                          <a:effectLst/>
                          <a:latin typeface="Century Gothic" panose="020B0502020202020204" pitchFamily="34" charset="0"/>
                          <a:ea typeface="+mn-ea"/>
                          <a:cs typeface="+mn-cs"/>
                        </a:rPr>
                        <a:t>] open [o|(e)au]</a:t>
                      </a:r>
                    </a:p>
                    <a:p>
                      <a:pPr marL="258762" indent="-171450">
                        <a:lnSpc>
                          <a:spcPct val="100000"/>
                        </a:lnSpc>
                        <a:spcAft>
                          <a:spcPts val="0"/>
                        </a:spcAft>
                        <a:buFont typeface="Arial" panose="020B0604020202020204" pitchFamily="34" charset="0"/>
                        <a:buChar char="•"/>
                      </a:pPr>
                      <a:endParaRPr lang="en-GB" sz="1050" dirty="0">
                        <a:solidFill>
                          <a:srgbClr val="002060"/>
                        </a:solidFill>
                        <a:effectLst/>
                        <a:latin typeface="Century Gothic" panose="020B050202020202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87312" indent="0" algn="l" defTabSz="914400" rtl="0" eaLnBrk="1" latinLnBrk="0" hangingPunct="1">
                        <a:lnSpc>
                          <a:spcPct val="115000"/>
                        </a:lnSpc>
                        <a:spcAft>
                          <a:spcPts val="0"/>
                        </a:spcAft>
                        <a:buFont typeface="Arial" panose="020B0604020202020204" pitchFamily="34" charset="0"/>
                        <a:buNone/>
                      </a:pPr>
                      <a:endParaRPr lang="en-GB" sz="1050" u="none" strike="noStrike" kern="1200" dirty="0">
                        <a:solidFill>
                          <a:srgbClr val="1F4E79"/>
                        </a:solidFill>
                        <a:effectLst/>
                        <a:latin typeface="Century Gothic" panose="020B0502020202020204" pitchFamily="34" charset="0"/>
                        <a:ea typeface="+mn-ea"/>
                        <a:cs typeface="+mn-cs"/>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87312" indent="0" algn="l" defTabSz="914400" rtl="0" eaLnBrk="1" latinLnBrk="0" hangingPunct="1">
                        <a:lnSpc>
                          <a:spcPct val="115000"/>
                        </a:lnSpc>
                        <a:spcAft>
                          <a:spcPts val="0"/>
                        </a:spcAft>
                        <a:buFont typeface="Arial" panose="020B0604020202020204" pitchFamily="34" charset="0"/>
                        <a:buNone/>
                      </a:pPr>
                      <a:endParaRPr lang="en-GB" sz="1050" u="none" strike="noStrike" kern="1200" dirty="0">
                        <a:solidFill>
                          <a:srgbClr val="1F4E79"/>
                        </a:solidFill>
                        <a:effectLst/>
                        <a:latin typeface="Century Gothic" panose="020B0502020202020204" pitchFamily="34" charset="0"/>
                        <a:ea typeface="+mn-ea"/>
                        <a:cs typeface="+mn-cs"/>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658013">
                <a:tc>
                  <a:txBody>
                    <a:bodyPr/>
                    <a:lstStyle/>
                    <a:p>
                      <a:pPr algn="ctr">
                        <a:lnSpc>
                          <a:spcPct val="115000"/>
                        </a:lnSpc>
                        <a:spcAft>
                          <a:spcPts val="0"/>
                        </a:spcAft>
                      </a:pPr>
                      <a:r>
                        <a:rPr lang="en-GB" sz="1050" b="1" dirty="0">
                          <a:solidFill>
                            <a:srgbClr val="002060"/>
                          </a:solidFill>
                          <a:effectLst/>
                          <a:latin typeface="Century Gothic" panose="020B0502020202020204" pitchFamily="34" charset="0"/>
                          <a:ea typeface="Calibri" panose="020F0502020204030204" pitchFamily="34" charset="0"/>
                        </a:rPr>
                        <a:t>UNIT 13</a:t>
                      </a:r>
                      <a:br>
                        <a:rPr lang="en-GB" sz="1050" b="1" dirty="0">
                          <a:solidFill>
                            <a:srgbClr val="002060"/>
                          </a:solidFill>
                          <a:effectLst/>
                          <a:latin typeface="Century Gothic" panose="020B0502020202020204" pitchFamily="34" charset="0"/>
                          <a:ea typeface="Calibri" panose="020F0502020204030204" pitchFamily="34" charset="0"/>
                        </a:rPr>
                      </a:br>
                      <a:r>
                        <a:rPr lang="en-GB" sz="1050" b="1" dirty="0">
                          <a:solidFill>
                            <a:srgbClr val="002060"/>
                          </a:solidFill>
                          <a:effectLst/>
                          <a:latin typeface="Century Gothic" panose="020B0502020202020204" pitchFamily="34" charset="0"/>
                          <a:ea typeface="Calibri" panose="020F0502020204030204" pitchFamily="34" charset="0"/>
                        </a:rPr>
                        <a:t>Ongoing past events</a:t>
                      </a:r>
                      <a:br>
                        <a:rPr lang="en-GB" sz="1050" b="1" dirty="0">
                          <a:solidFill>
                            <a:srgbClr val="002060"/>
                          </a:solidFill>
                          <a:effectLst/>
                          <a:latin typeface="Century Gothic" panose="020B0502020202020204" pitchFamily="34" charset="0"/>
                          <a:ea typeface="Calibri" panose="020F0502020204030204" pitchFamily="34" charset="0"/>
                        </a:rPr>
                      </a:br>
                      <a:r>
                        <a:rPr lang="en-GB" sz="1050" b="1" dirty="0">
                          <a:solidFill>
                            <a:srgbClr val="002060"/>
                          </a:solidFill>
                          <a:effectLst/>
                          <a:latin typeface="Century Gothic" panose="020B0502020202020204" pitchFamily="34" charset="0"/>
                        </a:rPr>
                        <a:t> </a:t>
                      </a:r>
                      <a:r>
                        <a:rPr lang="en-GB" sz="1050" dirty="0">
                          <a:solidFill>
                            <a:srgbClr val="002060"/>
                          </a:solidFill>
                          <a:effectLst/>
                          <a:latin typeface="Century Gothic" panose="020B0502020202020204" pitchFamily="34" charset="0"/>
                          <a:ea typeface="Calibri" panose="020F0502020204030204" pitchFamily="34" charset="0"/>
                        </a:rPr>
                        <a:t>(Lessons </a:t>
                      </a:r>
                      <a:br>
                        <a:rPr lang="en-GB" sz="1050" dirty="0">
                          <a:solidFill>
                            <a:srgbClr val="002060"/>
                          </a:solidFill>
                          <a:effectLst/>
                          <a:latin typeface="Century Gothic" panose="020B0502020202020204" pitchFamily="34" charset="0"/>
                          <a:ea typeface="Calibri" panose="020F0502020204030204" pitchFamily="34" charset="0"/>
                        </a:rPr>
                      </a:br>
                      <a:r>
                        <a:rPr lang="en-GB" sz="1050" dirty="0">
                          <a:solidFill>
                            <a:srgbClr val="002060"/>
                          </a:solidFill>
                          <a:effectLst/>
                          <a:latin typeface="Century Gothic" panose="020B0502020202020204" pitchFamily="34" charset="0"/>
                          <a:ea typeface="Calibri" panose="020F0502020204030204" pitchFamily="34" charset="0"/>
                        </a:rPr>
                        <a:t>67 -72)</a:t>
                      </a:r>
                      <a:endParaRPr lang="en-GB" sz="1050" b="1" dirty="0">
                        <a:solidFill>
                          <a:srgbClr val="002060"/>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58762" lvl="0" indent="-171450" algn="l" defTabSz="914400" rtl="0" eaLnBrk="1" latinLnBrk="0" hangingPunct="1">
                        <a:lnSpc>
                          <a:spcPct val="115000"/>
                        </a:lnSpc>
                        <a:spcAft>
                          <a:spcPts val="0"/>
                        </a:spcAft>
                        <a:buFont typeface="Arial" panose="020B0604020202020204" pitchFamily="34" charset="0"/>
                        <a:buChar char="•"/>
                      </a:pPr>
                      <a:r>
                        <a:rPr lang="en-GB" sz="1050" b="1" i="0" u="none" strike="noStrike" kern="1200" dirty="0">
                          <a:solidFill>
                            <a:srgbClr val="002060"/>
                          </a:solidFill>
                          <a:effectLst/>
                          <a:latin typeface="Century Gothic" panose="020B0502020202020204" pitchFamily="34" charset="0"/>
                          <a:ea typeface="+mn-ea"/>
                          <a:cs typeface="+mn-cs"/>
                        </a:rPr>
                        <a:t>Talking about </a:t>
                      </a:r>
                      <a:r>
                        <a:rPr lang="en-GB" sz="1050" b="1" i="0" u="none" strike="noStrike" kern="1200" dirty="0">
                          <a:solidFill>
                            <a:srgbClr val="FF0000"/>
                          </a:solidFill>
                          <a:effectLst/>
                          <a:latin typeface="Century Gothic" panose="020B0502020202020204" pitchFamily="34" charset="0"/>
                          <a:ea typeface="+mn-ea"/>
                          <a:cs typeface="+mn-cs"/>
                        </a:rPr>
                        <a:t>historical figures</a:t>
                      </a:r>
                    </a:p>
                    <a:p>
                      <a:pPr marL="258762" lvl="0" indent="-171450" algn="l" defTabSz="914400" rtl="0" eaLnBrk="1" latinLnBrk="0" hangingPunct="1">
                        <a:lnSpc>
                          <a:spcPct val="115000"/>
                        </a:lnSpc>
                        <a:spcAft>
                          <a:spcPts val="0"/>
                        </a:spcAft>
                        <a:buFont typeface="Arial" panose="020B0604020202020204" pitchFamily="34" charset="0"/>
                        <a:buChar char="•"/>
                      </a:pPr>
                      <a:r>
                        <a:rPr lang="en-GB" sz="1050" b="1" i="0" u="none" strike="noStrike" kern="1200" dirty="0">
                          <a:solidFill>
                            <a:srgbClr val="002060"/>
                          </a:solidFill>
                          <a:effectLst/>
                          <a:latin typeface="Century Gothic" panose="020B0502020202020204" pitchFamily="34" charset="0"/>
                          <a:ea typeface="+mn-ea"/>
                          <a:cs typeface="+mn-cs"/>
                        </a:rPr>
                        <a:t>Talking about what was happening</a:t>
                      </a:r>
                    </a:p>
                    <a:p>
                      <a:pPr marL="258762" lvl="0" indent="-171450" algn="l" defTabSz="914400" rtl="0" eaLnBrk="1" latinLnBrk="0" hangingPunct="1">
                        <a:lnSpc>
                          <a:spcPct val="115000"/>
                        </a:lnSpc>
                        <a:spcAft>
                          <a:spcPts val="0"/>
                        </a:spcAft>
                        <a:buFont typeface="Arial" panose="020B0604020202020204" pitchFamily="34" charset="0"/>
                        <a:buChar char="•"/>
                      </a:pPr>
                      <a:r>
                        <a:rPr lang="en-GB" sz="1050" b="1" i="0" u="none" strike="noStrike" kern="1200" dirty="0">
                          <a:solidFill>
                            <a:srgbClr val="FF0000"/>
                          </a:solidFill>
                          <a:effectLst/>
                          <a:latin typeface="Century Gothic" panose="020B0502020202020204" pitchFamily="34" charset="0"/>
                          <a:ea typeface="+mn-ea"/>
                          <a:cs typeface="+mn-cs"/>
                        </a:rPr>
                        <a:t>Perspectives of Paris </a:t>
                      </a:r>
                      <a:r>
                        <a:rPr lang="en-GB" sz="1050" b="1" i="0" u="none" strike="noStrike" kern="1200" dirty="0">
                          <a:solidFill>
                            <a:srgbClr val="002060"/>
                          </a:solidFill>
                          <a:effectLst/>
                          <a:latin typeface="Century Gothic" panose="020B0502020202020204" pitchFamily="34" charset="0"/>
                          <a:ea typeface="+mn-ea"/>
                          <a:cs typeface="+mn-cs"/>
                        </a:rPr>
                        <a:t>in literary texts</a:t>
                      </a: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tab pos="228600" algn="l"/>
                        </a:tabLst>
                        <a:defRPr/>
                      </a:pPr>
                      <a:r>
                        <a:rPr lang="en-GB" sz="1050" b="1" u="none" strike="noStrike" dirty="0">
                          <a:solidFill>
                            <a:srgbClr val="002060"/>
                          </a:solidFill>
                          <a:effectLst/>
                          <a:latin typeface="Century Gothic" panose="020B0502020202020204" pitchFamily="34" charset="0"/>
                        </a:rPr>
                        <a:t>Talking about what was happening</a:t>
                      </a:r>
                      <a:endPar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lvl="0" indent="-171450">
                        <a:spcAft>
                          <a:spcPts val="0"/>
                        </a:spcAft>
                        <a:buFont typeface="Arial" panose="020B0604020202020204" pitchFamily="34" charset="0"/>
                        <a:buChar char="•"/>
                        <a:tabLst>
                          <a:tab pos="228600" algn="l"/>
                        </a:tabLst>
                      </a:pP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être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in the imperfect (with ‘was' + adjectival complement equivalent in English) </a:t>
                      </a:r>
                    </a:p>
                    <a:p>
                      <a:pPr marL="171450" lvl="0" indent="-171450">
                        <a:spcAft>
                          <a:spcPts val="0"/>
                        </a:spcAft>
                        <a:buFont typeface="Arial" panose="020B0604020202020204" pitchFamily="34" charset="0"/>
                        <a:buChar char="•"/>
                        <a:tabLst>
                          <a:tab pos="228600" algn="l"/>
                        </a:tabLst>
                      </a:pP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avoir</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in the imperfect (with ‘had’ and 'was' equivalents in English)</a:t>
                      </a:r>
                    </a:p>
                    <a:p>
                      <a:pPr marL="171450" lvl="0" indent="-171450">
                        <a:spcAft>
                          <a:spcPts val="0"/>
                        </a:spcAft>
                        <a:buFont typeface="Arial" panose="020B0604020202020204" pitchFamily="34" charset="0"/>
                        <a:buChar char="•"/>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imperfect vs perfect (ongoing events with 'BE +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ing</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equivalent in English vs specific events)</a:t>
                      </a:r>
                    </a:p>
                    <a:p>
                      <a:pPr marL="171450" lvl="0" indent="-171450">
                        <a:spcAft>
                          <a:spcPts val="0"/>
                        </a:spcAft>
                        <a:buFont typeface="Arial" panose="020B0604020202020204" pitchFamily="34" charset="0"/>
                        <a:buChar char="•"/>
                        <a:tabLst>
                          <a:tab pos="228600" algn="l"/>
                        </a:tabLst>
                      </a:pP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aller</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faire </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in the imperfect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je,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tu</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il/</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elle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t>
                      </a:r>
                    </a:p>
                    <a:p>
                      <a:pPr marL="171450" lvl="0" indent="-171450">
                        <a:spcAft>
                          <a:spcPts val="0"/>
                        </a:spcAft>
                        <a:buFont typeface="Arial" panose="020B0604020202020204" pitchFamily="34" charset="0"/>
                        <a:buChar char="•"/>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indefinite adjectives: </a:t>
                      </a:r>
                      <a:r>
                        <a:rPr lang="fr-FR"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chaque, plusieurs, même(s), tout(e)(s)/tous, autre(s)</a:t>
                      </a:r>
                      <a:endPar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58762" indent="-171450">
                        <a:lnSpc>
                          <a:spcPct val="100000"/>
                        </a:lnSpc>
                        <a:spcAft>
                          <a:spcPts val="0"/>
                        </a:spcAft>
                        <a:buFont typeface="Arial" panose="020B0604020202020204" pitchFamily="34" charset="0"/>
                        <a:buChar char="•"/>
                      </a:pPr>
                      <a:r>
                        <a:rPr lang="en-GB" sz="1050" dirty="0">
                          <a:solidFill>
                            <a:srgbClr val="002060"/>
                          </a:solidFill>
                          <a:effectLst/>
                          <a:latin typeface="Century Gothic" panose="020B0502020202020204" pitchFamily="34" charset="0"/>
                        </a:rPr>
                        <a:t>open [</a:t>
                      </a:r>
                      <a:r>
                        <a:rPr lang="en-GB" sz="1050" dirty="0" err="1">
                          <a:solidFill>
                            <a:srgbClr val="002060"/>
                          </a:solidFill>
                          <a:effectLst/>
                          <a:latin typeface="Century Gothic" panose="020B0502020202020204" pitchFamily="34" charset="0"/>
                        </a:rPr>
                        <a:t>eu|œu</a:t>
                      </a:r>
                      <a:r>
                        <a:rPr lang="en-GB" sz="1050" dirty="0">
                          <a:solidFill>
                            <a:srgbClr val="002060"/>
                          </a:solidFill>
                          <a:effectLst/>
                          <a:latin typeface="Century Gothic" panose="020B0502020202020204" pitchFamily="34" charset="0"/>
                        </a:rPr>
                        <a:t>] closed [</a:t>
                      </a:r>
                      <a:r>
                        <a:rPr lang="en-GB" sz="1050" dirty="0" err="1">
                          <a:solidFill>
                            <a:srgbClr val="002060"/>
                          </a:solidFill>
                          <a:effectLst/>
                          <a:latin typeface="Century Gothic" panose="020B0502020202020204" pitchFamily="34" charset="0"/>
                        </a:rPr>
                        <a:t>eu|œu</a:t>
                      </a:r>
                      <a:r>
                        <a:rPr lang="en-GB" sz="1050" dirty="0">
                          <a:solidFill>
                            <a:srgbClr val="002060"/>
                          </a:solidFill>
                          <a:effectLst/>
                          <a:latin typeface="Century Gothic" panose="020B0502020202020204" pitchFamily="34" charset="0"/>
                        </a:rPr>
                        <a:t>] revisited</a:t>
                      </a:r>
                    </a:p>
                    <a:p>
                      <a:pPr marL="87312" indent="0">
                        <a:lnSpc>
                          <a:spcPct val="100000"/>
                        </a:lnSpc>
                        <a:spcAft>
                          <a:spcPts val="0"/>
                        </a:spcAft>
                        <a:buFont typeface="Arial" panose="020B0604020202020204" pitchFamily="34" charset="0"/>
                        <a:buNone/>
                      </a:pPr>
                      <a:r>
                        <a:rPr lang="en-GB" sz="1050" dirty="0">
                          <a:solidFill>
                            <a:srgbClr val="002060"/>
                          </a:solidFill>
                          <a:effectLst/>
                          <a:latin typeface="Century Gothic" panose="020B0502020202020204" pitchFamily="34" charset="0"/>
                        </a:rPr>
                        <a:t> </a:t>
                      </a:r>
                    </a:p>
                    <a:p>
                      <a:pPr marL="258762" indent="-171450">
                        <a:lnSpc>
                          <a:spcPct val="100000"/>
                        </a:lnSpc>
                        <a:spcAft>
                          <a:spcPts val="0"/>
                        </a:spcAft>
                        <a:buFont typeface="Arial" panose="020B0604020202020204" pitchFamily="34" charset="0"/>
                        <a:buChar char="•"/>
                      </a:pPr>
                      <a:r>
                        <a:rPr lang="en-GB" sz="1050" dirty="0">
                          <a:solidFill>
                            <a:srgbClr val="002060"/>
                          </a:solidFill>
                          <a:effectLst/>
                          <a:latin typeface="Century Gothic" panose="020B0502020202020204" pitchFamily="34" charset="0"/>
                        </a:rPr>
                        <a:t>[r] revisited</a:t>
                      </a:r>
                    </a:p>
                    <a:p>
                      <a:pPr marL="258762" indent="-171450">
                        <a:lnSpc>
                          <a:spcPct val="100000"/>
                        </a:lnSpc>
                        <a:spcAft>
                          <a:spcPts val="0"/>
                        </a:spcAft>
                        <a:buFont typeface="Arial" panose="020B0604020202020204" pitchFamily="34" charset="0"/>
                        <a:buChar char="•"/>
                      </a:pPr>
                      <a:endParaRPr lang="en-GB" sz="1050" dirty="0">
                        <a:solidFill>
                          <a:srgbClr val="002060"/>
                        </a:solidFill>
                        <a:effectLst/>
                        <a:latin typeface="Century Gothic" panose="020B0502020202020204" pitchFamily="34" charset="0"/>
                      </a:endParaRPr>
                    </a:p>
                    <a:p>
                      <a:pPr marL="258762" indent="-171450">
                        <a:lnSpc>
                          <a:spcPct val="100000"/>
                        </a:lnSpc>
                        <a:spcAft>
                          <a:spcPts val="0"/>
                        </a:spcAft>
                        <a:buFont typeface="Arial" panose="020B0604020202020204" pitchFamily="34" charset="0"/>
                        <a:buChar char="•"/>
                      </a:pPr>
                      <a:r>
                        <a:rPr lang="en-GB" sz="1050" dirty="0">
                          <a:solidFill>
                            <a:srgbClr val="002060"/>
                          </a:solidFill>
                          <a:effectLst/>
                          <a:latin typeface="Century Gothic" panose="020B0502020202020204" pitchFamily="34" charset="0"/>
                        </a:rPr>
                        <a:t>[-</a:t>
                      </a:r>
                      <a:r>
                        <a:rPr lang="en-GB" sz="1050" dirty="0" err="1">
                          <a:solidFill>
                            <a:srgbClr val="002060"/>
                          </a:solidFill>
                          <a:effectLst/>
                          <a:latin typeface="Century Gothic" panose="020B0502020202020204" pitchFamily="34" charset="0"/>
                        </a:rPr>
                        <a:t>oin</a:t>
                      </a:r>
                      <a:r>
                        <a:rPr lang="en-GB" sz="1050" dirty="0">
                          <a:solidFill>
                            <a:srgbClr val="002060"/>
                          </a:solidFill>
                          <a:effectLst/>
                          <a:latin typeface="Century Gothic" panose="020B0502020202020204" pitchFamily="34" charset="0"/>
                        </a:rPr>
                        <a:t>] [oi] revisited</a:t>
                      </a:r>
                    </a:p>
                    <a:p>
                      <a:pPr algn="l" defTabSz="914400" rtl="0" eaLnBrk="1" latinLnBrk="0" hangingPunct="1">
                        <a:lnSpc>
                          <a:spcPct val="115000"/>
                        </a:lnSpc>
                        <a:spcAft>
                          <a:spcPts val="0"/>
                        </a:spcAft>
                        <a:buFont typeface="Arial" panose="020B0604020202020204" pitchFamily="34" charset="0"/>
                      </a:pPr>
                      <a:endParaRPr lang="en-GB" sz="1050" u="none" strike="noStrike" kern="1200" dirty="0">
                        <a:solidFill>
                          <a:srgbClr val="1F4E79"/>
                        </a:solidFill>
                        <a:effectLst/>
                        <a:latin typeface="Century Gothic" panose="020B0502020202020204" pitchFamily="34" charset="0"/>
                        <a:ea typeface="+mn-ea"/>
                        <a:cs typeface="+mn-cs"/>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171450" lvl="0" indent="-84138">
                        <a:lnSpc>
                          <a:spcPct val="115000"/>
                        </a:lnSpc>
                        <a:spcAft>
                          <a:spcPts val="0"/>
                        </a:spcAft>
                        <a:buFont typeface="Arial" panose="020B0604020202020204" pitchFamily="34" charset="0"/>
                        <a:buChar char="•"/>
                      </a:pPr>
                      <a:endParaRPr lang="en-GB" sz="1050" u="none" strike="noStrike" dirty="0">
                        <a:solidFill>
                          <a:srgbClr val="1F4E79"/>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87312" lvl="0" indent="0">
                        <a:lnSpc>
                          <a:spcPct val="115000"/>
                        </a:lnSpc>
                        <a:spcAft>
                          <a:spcPts val="0"/>
                        </a:spcAft>
                        <a:buFont typeface="Arial" panose="020B0604020202020204" pitchFamily="34" charset="0"/>
                        <a:buNone/>
                      </a:pPr>
                      <a:endParaRPr lang="en-GB" sz="1050" u="none" strike="noStrike" dirty="0">
                        <a:solidFill>
                          <a:srgbClr val="1F4E79"/>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40713952"/>
                  </a:ext>
                </a:extLst>
              </a:tr>
            </a:tbl>
          </a:graphicData>
        </a:graphic>
      </p:graphicFrame>
      <p:sp>
        <p:nvSpPr>
          <p:cNvPr id="4" name="Title 1">
            <a:extLst>
              <a:ext uri="{FF2B5EF4-FFF2-40B4-BE49-F238E27FC236}">
                <a16:creationId xmlns:a16="http://schemas.microsoft.com/office/drawing/2014/main" id="{BB3AEC84-8AC8-443D-8849-72144558FF53}"/>
              </a:ext>
            </a:extLst>
          </p:cNvPr>
          <p:cNvSpPr>
            <a:spLocks noGrp="1"/>
          </p:cNvSpPr>
          <p:nvPr>
            <p:ph type="title"/>
          </p:nvPr>
        </p:nvSpPr>
        <p:spPr>
          <a:xfrm>
            <a:off x="124098" y="103279"/>
            <a:ext cx="10515600" cy="245064"/>
          </a:xfrm>
        </p:spPr>
        <p:txBody>
          <a:bodyPr>
            <a:noAutofit/>
          </a:bodyPr>
          <a:lstStyle/>
          <a:p>
            <a:r>
              <a:rPr lang="en-GB" sz="1600" b="1" dirty="0">
                <a:solidFill>
                  <a:srgbClr val="002060"/>
                </a:solidFill>
                <a:latin typeface="Century Gothic" panose="020B0502020202020204" pitchFamily="34" charset="0"/>
              </a:rPr>
              <a:t>French Y9 scheme of work overview: Term 3.2</a:t>
            </a:r>
            <a:endParaRPr lang="en-GB" sz="1600" dirty="0"/>
          </a:p>
        </p:txBody>
      </p:sp>
      <p:sp>
        <p:nvSpPr>
          <p:cNvPr id="5" name="TextBox 4">
            <a:extLst>
              <a:ext uri="{FF2B5EF4-FFF2-40B4-BE49-F238E27FC236}">
                <a16:creationId xmlns:a16="http://schemas.microsoft.com/office/drawing/2014/main" id="{E0D80EBD-0F8A-4184-AC65-180284A9183B}"/>
              </a:ext>
            </a:extLst>
          </p:cNvPr>
          <p:cNvSpPr txBox="1"/>
          <p:nvPr/>
        </p:nvSpPr>
        <p:spPr>
          <a:xfrm>
            <a:off x="1201782" y="6354486"/>
            <a:ext cx="7088778" cy="646331"/>
          </a:xfrm>
          <a:prstGeom prst="rect">
            <a:avLst/>
          </a:prstGeom>
          <a:noFill/>
        </p:spPr>
        <p:txBody>
          <a:bodyPr wrap="square">
            <a:spAutoFit/>
          </a:bodyPr>
          <a:lstStyle/>
          <a:p>
            <a:pPr marL="0" lvl="0" indent="0">
              <a:spcAft>
                <a:spcPts val="0"/>
              </a:spcAft>
              <a:buFont typeface="Arial" panose="020B0604020202020204" pitchFamily="34" charset="0"/>
              <a:buNone/>
              <a:tabLst>
                <a:tab pos="228600" algn="l"/>
              </a:tabLst>
            </a:pPr>
            <a:r>
              <a:rPr kumimoji="0" lang="en-GB" sz="900" b="0" i="0" u="none" strike="noStrike" kern="1200" cap="none" spc="0" normalizeH="0" baseline="0" noProof="0" dirty="0">
                <a:ln>
                  <a:noFill/>
                </a:ln>
                <a:solidFill>
                  <a:schemeClr val="bg2"/>
                </a:solidFill>
                <a:effectLst/>
                <a:uLnTx/>
                <a:uFillTx/>
                <a:latin typeface="Century Gothic" panose="020B0502020202020204" pitchFamily="34" charset="0"/>
                <a:ea typeface="Georgia" panose="02040502050405020303" pitchFamily="18" charset="0"/>
                <a:cs typeface="Times New Roman" panose="02020603050405020304" pitchFamily="18" charset="0"/>
              </a:rPr>
              <a:t>Revisiting: </a:t>
            </a:r>
            <a:r>
              <a:rPr lang="en-GB" sz="900" i="0"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present vs perfect (with past simple and present perfect equivalent in English) with verbs taking </a:t>
            </a:r>
            <a:r>
              <a:rPr lang="en-GB" sz="900" i="1" noProof="0" dirty="0" err="1">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avoir</a:t>
            </a:r>
            <a:r>
              <a:rPr lang="en-GB" sz="900" i="1"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900" i="0"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and verbs taking </a:t>
            </a:r>
            <a:r>
              <a:rPr lang="en-GB" sz="900" b="1" i="1" noProof="0" dirty="0" err="1">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être</a:t>
            </a:r>
            <a:r>
              <a:rPr lang="en-GB" sz="900" i="0"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 (all persons), </a:t>
            </a:r>
            <a:r>
              <a:rPr lang="en-GB" sz="900" b="1" i="1" noProof="0" dirty="0" err="1">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est-ce</a:t>
            </a:r>
            <a:r>
              <a:rPr lang="en-GB" sz="900" b="1" i="1"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 que </a:t>
            </a:r>
            <a:r>
              <a:rPr lang="en-GB" sz="900" i="0"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questions with and without question words (perfect), </a:t>
            </a:r>
            <a:r>
              <a:rPr lang="fr-FR" sz="900" b="1" i="1"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il (n')y a (pas de) </a:t>
            </a:r>
            <a:r>
              <a:rPr lang="fr-FR" sz="900" i="0"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vs </a:t>
            </a:r>
            <a:r>
              <a:rPr lang="fr-FR" sz="900" b="1" i="1"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il (n') y avait (pas de</a:t>
            </a:r>
            <a:r>
              <a:rPr lang="fr-FR" sz="900" i="1"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 </a:t>
            </a:r>
            <a:r>
              <a:rPr lang="fr-FR" sz="900" i="0"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rPr>
              <a:t>inversion (VS) questions with question words (single-verb structures)</a:t>
            </a:r>
            <a:endParaRPr lang="en-GB" sz="900" i="0" noProof="0" dirty="0">
              <a:solidFill>
                <a:schemeClr val="bg2"/>
              </a:solidFill>
              <a:effectLst/>
              <a:latin typeface="Century Gothic" panose="020B0502020202020204" pitchFamily="34" charset="0"/>
              <a:ea typeface="Georgia" panose="02040502050405020303"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900" b="0" i="0" u="none" strike="noStrike" kern="1200" cap="none" spc="0" normalizeH="0" baseline="0" noProof="0" dirty="0">
              <a:ln>
                <a:noFill/>
              </a:ln>
              <a:solidFill>
                <a:schemeClr val="bg2"/>
              </a:solidFill>
              <a:effectLst/>
              <a:uLnTx/>
              <a:uFillTx/>
              <a:latin typeface="Century Gothic" panose="020B0502020202020204" pitchFamily="34" charset="0"/>
              <a:ea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1457176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A2DEF20-60BE-4C6C-961E-D2593C3C4CAD}"/>
              </a:ext>
            </a:extLst>
          </p:cNvPr>
          <p:cNvSpPr>
            <a:spLocks noGrp="1"/>
          </p:cNvSpPr>
          <p:nvPr>
            <p:ph type="title"/>
          </p:nvPr>
        </p:nvSpPr>
        <p:spPr>
          <a:xfrm>
            <a:off x="131345" y="0"/>
            <a:ext cx="10515600" cy="360947"/>
          </a:xfrm>
        </p:spPr>
        <p:txBody>
          <a:bodyPr>
            <a:normAutofit/>
          </a:bodyPr>
          <a:lstStyle/>
          <a:p>
            <a:r>
              <a:rPr kumimoji="0" lang="en-GB" altLang="zh-CN" sz="1400" b="1" i="0" u="none" strike="noStrike" cap="none" normalizeH="0" baseline="0" dirty="0">
                <a:ln>
                  <a:noFill/>
                </a:ln>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KS3 Languages National Curriculum and Knowledge strands matrix</a:t>
            </a:r>
            <a:endParaRPr lang="en-GB" sz="1400" dirty="0"/>
          </a:p>
        </p:txBody>
      </p:sp>
      <p:graphicFrame>
        <p:nvGraphicFramePr>
          <p:cNvPr id="11" name="Table 10">
            <a:extLst>
              <a:ext uri="{FF2B5EF4-FFF2-40B4-BE49-F238E27FC236}">
                <a16:creationId xmlns:a16="http://schemas.microsoft.com/office/drawing/2014/main" id="{34EAA597-E7DB-4B04-B126-EA1438C8A2D5}"/>
              </a:ext>
            </a:extLst>
          </p:cNvPr>
          <p:cNvGraphicFramePr>
            <a:graphicFrameLocks noGrp="1"/>
          </p:cNvGraphicFramePr>
          <p:nvPr/>
        </p:nvGraphicFramePr>
        <p:xfrm>
          <a:off x="264844" y="545826"/>
          <a:ext cx="11662312" cy="5766347"/>
        </p:xfrm>
        <a:graphic>
          <a:graphicData uri="http://schemas.openxmlformats.org/drawingml/2006/table">
            <a:tbl>
              <a:tblPr firstRow="1" firstCol="1" bandRow="1"/>
              <a:tblGrid>
                <a:gridCol w="910287">
                  <a:extLst>
                    <a:ext uri="{9D8B030D-6E8A-4147-A177-3AD203B41FA5}">
                      <a16:colId xmlns:a16="http://schemas.microsoft.com/office/drawing/2014/main" val="1487117743"/>
                    </a:ext>
                  </a:extLst>
                </a:gridCol>
                <a:gridCol w="1249999">
                  <a:extLst>
                    <a:ext uri="{9D8B030D-6E8A-4147-A177-3AD203B41FA5}">
                      <a16:colId xmlns:a16="http://schemas.microsoft.com/office/drawing/2014/main" val="3925930936"/>
                    </a:ext>
                  </a:extLst>
                </a:gridCol>
                <a:gridCol w="9141209">
                  <a:extLst>
                    <a:ext uri="{9D8B030D-6E8A-4147-A177-3AD203B41FA5}">
                      <a16:colId xmlns:a16="http://schemas.microsoft.com/office/drawing/2014/main" val="2683211165"/>
                    </a:ext>
                  </a:extLst>
                </a:gridCol>
                <a:gridCol w="360817">
                  <a:extLst>
                    <a:ext uri="{9D8B030D-6E8A-4147-A177-3AD203B41FA5}">
                      <a16:colId xmlns:a16="http://schemas.microsoft.com/office/drawing/2014/main" val="3408956694"/>
                    </a:ext>
                  </a:extLst>
                </a:gridCol>
              </a:tblGrid>
              <a:tr h="36353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7000"/>
                        </a:lnSpc>
                        <a:spcAft>
                          <a:spcPts val="800"/>
                        </a:spcAft>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Knowledge</a:t>
                      </a:r>
                      <a:b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b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Strands</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7000"/>
                        </a:lnSpc>
                        <a:spcAft>
                          <a:spcPts val="800"/>
                        </a:spcAft>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Modes and modalities</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nSpc>
                          <a:spcPct val="107000"/>
                        </a:lnSpc>
                        <a:spcAft>
                          <a:spcPts val="800"/>
                        </a:spcAft>
                      </a:pPr>
                      <a:r>
                        <a:rPr lang="en-GB" sz="14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National Curriculum objectives</a:t>
                      </a:r>
                      <a:b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b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Pupils should be taught to:</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7000"/>
                        </a:lnSpc>
                        <a:spcAft>
                          <a:spcPts val="800"/>
                        </a:spcAft>
                      </a:pPr>
                      <a:r>
                        <a:rPr lang="en-GB" sz="1100" b="1">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NC no.</a:t>
                      </a:r>
                      <a:endParaRPr lang="en-GB" sz="110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55324346"/>
                  </a:ext>
                </a:extLst>
              </a:tr>
              <a:tr h="699557">
                <a:tc row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71755" marR="71755" algn="ctr">
                        <a:lnSpc>
                          <a:spcPct val="107000"/>
                        </a:lnSpc>
                        <a:spcAft>
                          <a:spcPts val="800"/>
                        </a:spcAft>
                      </a:pPr>
                      <a:r>
                        <a:rPr lang="en-GB" sz="1100" b="1">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Phonics</a:t>
                      </a:r>
                      <a:endParaRPr lang="en-GB" sz="110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7000"/>
                        </a:lnSpc>
                        <a:spcAft>
                          <a:spcPts val="800"/>
                        </a:spcAft>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Recognition &amp; Production</a:t>
                      </a:r>
                      <a:b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br>
                      <a:r>
                        <a:rPr lang="en-GB" sz="105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(Sound to print – </a:t>
                      </a:r>
                      <a:br>
                        <a:rPr lang="en-GB" sz="105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br>
                      <a:r>
                        <a:rPr lang="en-GB" sz="105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L &amp; W)</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342900" lvl="0" indent="-166688">
                        <a:lnSpc>
                          <a:spcPct val="107000"/>
                        </a:lnSpc>
                        <a:spcAft>
                          <a:spcPts val="800"/>
                        </a:spcAft>
                        <a:buFont typeface="Wingdings" panose="05000000000000000000" pitchFamily="2" charset="2"/>
                        <a:buChar char=""/>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transcribe words and short sentences</a:t>
                      </a:r>
                      <a: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 that they hear with increasing accuracy.</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nSpc>
                          <a:spcPct val="107000"/>
                        </a:lnSpc>
                        <a:spcAft>
                          <a:spcPts val="800"/>
                        </a:spcAft>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1</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69058696"/>
                  </a:ext>
                </a:extLst>
              </a:tr>
              <a:tr h="699557">
                <a:tc vMerge="1">
                  <a:txBody>
                    <a:bodyPr/>
                    <a:lstStyle/>
                    <a:p>
                      <a:endParaRPr lang="en-GB"/>
                    </a:p>
                  </a:txBody>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7000"/>
                        </a:lnSpc>
                        <a:spcAft>
                          <a:spcPts val="800"/>
                        </a:spcAft>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Recognition &amp; Production</a:t>
                      </a:r>
                      <a:b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br>
                      <a:r>
                        <a:rPr lang="en-GB" sz="105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(Print to sound – </a:t>
                      </a:r>
                      <a:br>
                        <a:rPr lang="en-GB" sz="105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br>
                      <a:r>
                        <a:rPr lang="en-GB" sz="105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R &amp; S)</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342900" lvl="0" indent="-166688">
                        <a:lnSpc>
                          <a:spcPct val="107000"/>
                        </a:lnSpc>
                        <a:spcAft>
                          <a:spcPts val="800"/>
                        </a:spcAft>
                        <a:buFont typeface="Wingdings" panose="05000000000000000000" pitchFamily="2" charset="2"/>
                        <a:buChar char=""/>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speak coherently and confidently</a:t>
                      </a:r>
                      <a: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 with increasingly accurate pronunciation and intonation.</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nSpc>
                          <a:spcPct val="107000"/>
                        </a:lnSpc>
                        <a:spcAft>
                          <a:spcPts val="800"/>
                        </a:spcAft>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2</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8172383"/>
                  </a:ext>
                </a:extLst>
              </a:tr>
              <a:tr h="1078240">
                <a:tc row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71755" marR="71755" algn="ctr">
                        <a:lnSpc>
                          <a:spcPct val="107000"/>
                        </a:lnSpc>
                        <a:spcAft>
                          <a:spcPts val="800"/>
                        </a:spcAft>
                      </a:pPr>
                      <a:r>
                        <a:rPr lang="en-GB" sz="1100" b="1">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Vocabulary</a:t>
                      </a:r>
                      <a:endParaRPr lang="en-GB" sz="110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7000"/>
                        </a:lnSpc>
                        <a:spcAft>
                          <a:spcPts val="800"/>
                        </a:spcAft>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Understanding </a:t>
                      </a:r>
                      <a:b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br>
                      <a:r>
                        <a:rPr lang="en-GB" sz="105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(Aural (L) / </a:t>
                      </a:r>
                      <a:br>
                        <a:rPr lang="en-GB" sz="105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br>
                      <a:r>
                        <a:rPr lang="en-GB" sz="105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Written (R))</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342900" lvl="0" indent="-166688">
                        <a:lnSpc>
                          <a:spcPct val="107000"/>
                        </a:lnSpc>
                        <a:buFont typeface="Wingdings" panose="05000000000000000000" pitchFamily="2" charset="2"/>
                        <a:buChar char=""/>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listen to</a:t>
                      </a:r>
                      <a: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 a variety of forms of spoken language </a:t>
                      </a: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to obtain information</a:t>
                      </a:r>
                      <a: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 and </a:t>
                      </a: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respond </a:t>
                      </a:r>
                      <a: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appropriately.</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p>
                      <a:pPr marL="342900" lvl="0" indent="-166688">
                        <a:lnSpc>
                          <a:spcPct val="107000"/>
                        </a:lnSpc>
                        <a:buFont typeface="Wingdings" panose="05000000000000000000" pitchFamily="2" charset="2"/>
                        <a:buChar char=""/>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read and show comprehension</a:t>
                      </a:r>
                      <a: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 of original and adapted materials from a range of different sources, understanding the purpose, important ideas and details, and</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p>
                      <a:pPr marL="342900" lvl="0" indent="-166688">
                        <a:lnSpc>
                          <a:spcPct val="107000"/>
                        </a:lnSpc>
                        <a:buFont typeface="Wingdings" panose="05000000000000000000" pitchFamily="2" charset="2"/>
                        <a:buChar char=""/>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provide an accurate English translation</a:t>
                      </a:r>
                      <a: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 of short, suitable material.</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p>
                      <a:pPr marL="342900" lvl="0" indent="-166688">
                        <a:lnSpc>
                          <a:spcPct val="107000"/>
                        </a:lnSpc>
                        <a:spcAft>
                          <a:spcPts val="800"/>
                        </a:spcAft>
                        <a:buFont typeface="Wingdings" panose="05000000000000000000" pitchFamily="2" charset="2"/>
                        <a:buChar char=""/>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read literary texts</a:t>
                      </a:r>
                      <a: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 in the language [such as stories, songs, poems and letters], to stimulate ideas, develop creative expression and expand understanding of the language and culture.</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nSpc>
                          <a:spcPct val="107000"/>
                        </a:lnSpc>
                        <a:spcAft>
                          <a:spcPts val="800"/>
                        </a:spcAft>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3</a:t>
                      </a:r>
                      <a:b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b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4</a:t>
                      </a:r>
                      <a:b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br>
                      <a:b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b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5</a:t>
                      </a:r>
                      <a:b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b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6</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8316306"/>
                  </a:ext>
                </a:extLst>
              </a:tr>
              <a:tr h="706418">
                <a:tc vMerge="1">
                  <a:txBody>
                    <a:bodyPr/>
                    <a:lstStyle/>
                    <a:p>
                      <a:endParaRPr lang="en-GB"/>
                    </a:p>
                  </a:txBody>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7000"/>
                        </a:lnSpc>
                        <a:spcAft>
                          <a:spcPts val="800"/>
                        </a:spcAft>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Production</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800"/>
                        </a:spcAft>
                      </a:pPr>
                      <a:r>
                        <a:rPr lang="en-GB" sz="105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(Oral (S) / </a:t>
                      </a:r>
                      <a:br>
                        <a:rPr lang="en-GB" sz="105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br>
                      <a:r>
                        <a:rPr lang="en-GB" sz="105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Written (W))</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342900" lvl="0" indent="-166688">
                        <a:lnSpc>
                          <a:spcPct val="107000"/>
                        </a:lnSpc>
                        <a:buFont typeface="Wingdings" panose="05000000000000000000" pitchFamily="2" charset="2"/>
                        <a:buChar char=""/>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initiate and develop conversations</a:t>
                      </a:r>
                      <a: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 coping with unfamiliar language and unexpected responses, making use of important social conventions such as formal modes of address</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p>
                      <a:pPr marL="342900" lvl="0" indent="-166688">
                        <a:lnSpc>
                          <a:spcPct val="107000"/>
                        </a:lnSpc>
                        <a:spcAft>
                          <a:spcPts val="800"/>
                        </a:spcAft>
                        <a:buFont typeface="Wingdings" panose="05000000000000000000" pitchFamily="2" charset="2"/>
                        <a:buChar char=""/>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develop and use a wide-ranging and deepening vocabulary</a:t>
                      </a:r>
                      <a: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 that goes beyond their immediate needs and interests, allowing them to give and justify opinions and take part in discussion about wider issues</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nSpc>
                          <a:spcPct val="107000"/>
                        </a:lnSpc>
                        <a:spcAft>
                          <a:spcPts val="800"/>
                        </a:spcAft>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7</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p>
                      <a:pPr>
                        <a:lnSpc>
                          <a:spcPct val="107000"/>
                        </a:lnSpc>
                        <a:spcAft>
                          <a:spcPts val="800"/>
                        </a:spcAft>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8</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60648528"/>
                  </a:ext>
                </a:extLst>
              </a:tr>
              <a:tr h="590908">
                <a:tc row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71755" marR="71755" algn="ctr">
                        <a:lnSpc>
                          <a:spcPct val="107000"/>
                        </a:lnSpc>
                        <a:spcAft>
                          <a:spcPts val="800"/>
                        </a:spcAft>
                      </a:pPr>
                      <a:r>
                        <a:rPr lang="en-GB" sz="1100" b="1">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Grammar</a:t>
                      </a:r>
                      <a:endParaRPr lang="en-GB" sz="110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7000"/>
                        </a:lnSpc>
                        <a:spcAft>
                          <a:spcPts val="800"/>
                        </a:spcAft>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Understanding</a:t>
                      </a:r>
                      <a: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 </a:t>
                      </a:r>
                      <a:b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br>
                      <a:r>
                        <a:rPr lang="en-GB" sz="105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(Aural (L) / </a:t>
                      </a:r>
                      <a:br>
                        <a:rPr lang="en-GB" sz="105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br>
                      <a:r>
                        <a:rPr lang="en-GB" sz="105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Written (R))</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342900" lvl="0" indent="-166688">
                        <a:lnSpc>
                          <a:spcPct val="107000"/>
                        </a:lnSpc>
                        <a:buFont typeface="Wingdings" panose="05000000000000000000" pitchFamily="2" charset="2"/>
                        <a:buChar char=""/>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identify </a:t>
                      </a:r>
                      <a: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and use tenses or other structures which convey the present, past, and future as appropriate to the language being studied.</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p>
                      <a:pPr marL="342900" lvl="0" indent="-166688">
                        <a:lnSpc>
                          <a:spcPct val="107000"/>
                        </a:lnSpc>
                        <a:spcAft>
                          <a:spcPts val="800"/>
                        </a:spcAft>
                        <a:buFont typeface="Wingdings" panose="05000000000000000000" pitchFamily="2" charset="2"/>
                        <a:buChar char=""/>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use </a:t>
                      </a:r>
                      <a: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and manipulate a variety of key grammatical structures and patterns, including voices and moods, as appropriate.</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nSpc>
                          <a:spcPct val="107000"/>
                        </a:lnSpc>
                        <a:spcAft>
                          <a:spcPts val="800"/>
                        </a:spcAft>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9</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p>
                      <a:pPr>
                        <a:lnSpc>
                          <a:spcPct val="107000"/>
                        </a:lnSpc>
                        <a:spcAft>
                          <a:spcPts val="800"/>
                        </a:spcAft>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10</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6057380"/>
                  </a:ext>
                </a:extLst>
              </a:tr>
              <a:tr h="1591406">
                <a:tc vMerge="1">
                  <a:txBody>
                    <a:bodyPr/>
                    <a:lstStyle/>
                    <a:p>
                      <a:endParaRPr lang="en-GB"/>
                    </a:p>
                  </a:txBody>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7000"/>
                        </a:lnSpc>
                        <a:spcAft>
                          <a:spcPts val="800"/>
                        </a:spcAft>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Production</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800"/>
                        </a:spcAft>
                      </a:pPr>
                      <a:r>
                        <a:rPr lang="en-GB" sz="105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(Oral (S) / </a:t>
                      </a:r>
                      <a:br>
                        <a:rPr lang="en-GB" sz="105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br>
                      <a:r>
                        <a:rPr lang="en-GB" sz="105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Written (W))</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342900" lvl="0" indent="-166688">
                        <a:lnSpc>
                          <a:spcPct val="107000"/>
                        </a:lnSpc>
                        <a:buFont typeface="Wingdings" panose="05000000000000000000" pitchFamily="2" charset="2"/>
                        <a:buChar char=""/>
                      </a:pPr>
                      <a: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identify and </a:t>
                      </a: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use</a:t>
                      </a:r>
                      <a: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 tenses or other structures which convey the present, past, and future as appropriate to the language being studied.</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p>
                      <a:pPr marL="342900" lvl="0" indent="-166688">
                        <a:lnSpc>
                          <a:spcPct val="107000"/>
                        </a:lnSpc>
                        <a:buFont typeface="Wingdings" panose="05000000000000000000" pitchFamily="2" charset="2"/>
                        <a:buChar char=""/>
                      </a:pPr>
                      <a: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use and</a:t>
                      </a: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 manipulate</a:t>
                      </a:r>
                      <a: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 a variety of key grammatical structures and patterns, including voices and moods, as appropriate.</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p>
                      <a:pPr marL="342900" lvl="0" indent="-166688">
                        <a:lnSpc>
                          <a:spcPct val="107000"/>
                        </a:lnSpc>
                        <a:buFont typeface="Wingdings" panose="05000000000000000000" pitchFamily="2" charset="2"/>
                        <a:buChar char=""/>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express and develop ideas</a:t>
                      </a:r>
                      <a: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 clearly and with increasing accuracy, both orally and in writing</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p>
                      <a:pPr marL="342900" lvl="0" indent="-166688">
                        <a:lnSpc>
                          <a:spcPct val="107000"/>
                        </a:lnSpc>
                        <a:buFont typeface="Wingdings" panose="05000000000000000000" pitchFamily="2" charset="2"/>
                        <a:buChar char=""/>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use</a:t>
                      </a:r>
                      <a: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 accurate grammar, spelling and punctuation.</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p>
                      <a:pPr marL="342900" lvl="0" indent="-166688">
                        <a:lnSpc>
                          <a:spcPct val="107000"/>
                        </a:lnSpc>
                        <a:buFont typeface="Wingdings" panose="05000000000000000000" pitchFamily="2" charset="2"/>
                        <a:buChar char=""/>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write prose</a:t>
                      </a:r>
                      <a: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 using an increasingly wide range of grammar and vocabulary, </a:t>
                      </a: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write creatively</a:t>
                      </a:r>
                      <a: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 to express their own ideas and opinions, and</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p>
                      <a:pPr marL="342900" lvl="0" indent="-166688">
                        <a:lnSpc>
                          <a:spcPct val="107000"/>
                        </a:lnSpc>
                        <a:spcAft>
                          <a:spcPts val="800"/>
                        </a:spcAft>
                        <a:buFont typeface="Wingdings" panose="05000000000000000000" pitchFamily="2" charset="2"/>
                        <a:buChar char=""/>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translate </a:t>
                      </a:r>
                      <a:r>
                        <a:rPr lang="en-GB" sz="1100"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short written text accurately into the foreign language.</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nSpc>
                          <a:spcPct val="107000"/>
                        </a:lnSpc>
                        <a:spcAft>
                          <a:spcPts val="800"/>
                        </a:spcAft>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11</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p>
                      <a:pPr>
                        <a:lnSpc>
                          <a:spcPct val="107000"/>
                        </a:lnSpc>
                        <a:spcAft>
                          <a:spcPts val="800"/>
                        </a:spcAft>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12</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p>
                      <a:pPr>
                        <a:lnSpc>
                          <a:spcPct val="107000"/>
                        </a:lnSpc>
                        <a:spcAft>
                          <a:spcPts val="800"/>
                        </a:spcAft>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13</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p>
                      <a:pPr>
                        <a:lnSpc>
                          <a:spcPct val="107000"/>
                        </a:lnSpc>
                        <a:spcAft>
                          <a:spcPts val="800"/>
                        </a:spcAft>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14</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p>
                      <a:pPr>
                        <a:lnSpc>
                          <a:spcPct val="107000"/>
                        </a:lnSpc>
                        <a:spcAft>
                          <a:spcPts val="800"/>
                        </a:spcAft>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15 </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p>
                      <a:pPr>
                        <a:lnSpc>
                          <a:spcPct val="107000"/>
                        </a:lnSpc>
                        <a:spcAft>
                          <a:spcPts val="800"/>
                        </a:spcAft>
                      </a:pPr>
                      <a:r>
                        <a:rPr lang="en-GB" sz="1100" b="1" dirty="0">
                          <a:solidFill>
                            <a:srgbClr val="002060"/>
                          </a:solidFill>
                          <a:effectLst/>
                          <a:latin typeface="Century Gothic" panose="020B0502020202020204" pitchFamily="34" charset="0"/>
                          <a:ea typeface="DengXian" panose="02010600030101010101" pitchFamily="2" charset="-122"/>
                          <a:cs typeface="Times New Roman" panose="02020603050405020304" pitchFamily="18" charset="0"/>
                        </a:rPr>
                        <a:t>16</a:t>
                      </a:r>
                      <a:endParaRPr lang="en-GB"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23847" marR="238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8007088"/>
                  </a:ext>
                </a:extLst>
              </a:tr>
            </a:tbl>
          </a:graphicData>
        </a:graphic>
      </p:graphicFrame>
    </p:spTree>
    <p:extLst>
      <p:ext uri="{BB962C8B-B14F-4D97-AF65-F5344CB8AC3E}">
        <p14:creationId xmlns:p14="http://schemas.microsoft.com/office/powerpoint/2010/main" val="341636079"/>
      </p:ext>
    </p:extLst>
  </p:cSld>
  <p:clrMapOvr>
    <a:masterClrMapping/>
  </p:clrMapOvr>
</p:sld>
</file>

<file path=ppt/theme/theme1.xml><?xml version="1.0" encoding="utf-8"?>
<a:theme xmlns:a="http://schemas.openxmlformats.org/drawingml/2006/main" name="NCELP_German_2022">
  <a:themeElements>
    <a:clrScheme name="NCELP_French">
      <a:dk1>
        <a:srgbClr val="525050"/>
      </a:dk1>
      <a:lt1>
        <a:srgbClr val="FFFFFF"/>
      </a:lt1>
      <a:dk2>
        <a:srgbClr val="0055A4"/>
      </a:dk2>
      <a:lt2>
        <a:srgbClr val="FFFFFF"/>
      </a:lt2>
      <a:accent1>
        <a:srgbClr val="0060B8"/>
      </a:accent1>
      <a:accent2>
        <a:srgbClr val="EF4135"/>
      </a:accent2>
      <a:accent3>
        <a:srgbClr val="979595"/>
      </a:accent3>
      <a:accent4>
        <a:srgbClr val="2F9AFF"/>
      </a:accent4>
      <a:accent5>
        <a:srgbClr val="F7A59F"/>
      </a:accent5>
      <a:accent6>
        <a:srgbClr val="CCE7FE"/>
      </a:accent6>
      <a:hlink>
        <a:srgbClr val="00B0F0"/>
      </a:hlink>
      <a:folHlink>
        <a:srgbClr val="B87999"/>
      </a:folHlink>
    </a:clrScheme>
    <a:fontScheme name="NCELP_Default_Fo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A8DF4FE-C177-42F6-AAC1-1275032E0A1E}" vid="{4930E79D-0927-4688-8080-95CF1F63D9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1131</TotalTime>
  <Words>3550</Words>
  <Application>Microsoft Office PowerPoint</Application>
  <PresentationFormat>Widescreen</PresentationFormat>
  <Paragraphs>408</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Wingdings</vt:lpstr>
      <vt:lpstr>NCELP_German_2022</vt:lpstr>
      <vt:lpstr>French Y9 scheme of work overview: Term 1.1</vt:lpstr>
      <vt:lpstr>French Y9 scheme of work overview: Term 1.2</vt:lpstr>
      <vt:lpstr>French Y9 scheme of work overview: Term 2.1</vt:lpstr>
      <vt:lpstr>French Y9 scheme of work overview: Term 2.2</vt:lpstr>
      <vt:lpstr>French Y9 scheme of work overview: Term 3.1</vt:lpstr>
      <vt:lpstr>French Y9 scheme of work overview: Term 3.2</vt:lpstr>
      <vt:lpstr>KS3 Languages National Curriculum and Knowledge strands matrix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Hawkes</dc:creator>
  <cp:lastModifiedBy>Rachel Hawkes</cp:lastModifiedBy>
  <cp:revision>44</cp:revision>
  <dcterms:created xsi:type="dcterms:W3CDTF">2023-09-05T14:24:48Z</dcterms:created>
  <dcterms:modified xsi:type="dcterms:W3CDTF">2023-10-08T07:27:55Z</dcterms:modified>
</cp:coreProperties>
</file>