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7"/>
  </p:notesMasterIdLst>
  <p:sldIdLst>
    <p:sldId id="330" r:id="rId3"/>
    <p:sldId id="513" r:id="rId4"/>
    <p:sldId id="573" r:id="rId5"/>
    <p:sldId id="570" r:id="rId6"/>
    <p:sldId id="576" r:id="rId7"/>
    <p:sldId id="580" r:id="rId8"/>
    <p:sldId id="582" r:id="rId9"/>
    <p:sldId id="261" r:id="rId10"/>
    <p:sldId id="262" r:id="rId11"/>
    <p:sldId id="263" r:id="rId12"/>
    <p:sldId id="265" r:id="rId13"/>
    <p:sldId id="266" r:id="rId14"/>
    <p:sldId id="264" r:id="rId15"/>
    <p:sldId id="584" r:id="rId16"/>
    <p:sldId id="260" r:id="rId17"/>
    <p:sldId id="259" r:id="rId18"/>
    <p:sldId id="274" r:id="rId19"/>
    <p:sldId id="583" r:id="rId20"/>
    <p:sldId id="529" r:id="rId21"/>
    <p:sldId id="813" r:id="rId22"/>
    <p:sldId id="587" r:id="rId23"/>
    <p:sldId id="814" r:id="rId24"/>
    <p:sldId id="815" r:id="rId25"/>
    <p:sldId id="600" r:id="rId26"/>
    <p:sldId id="595" r:id="rId27"/>
    <p:sldId id="596" r:id="rId28"/>
    <p:sldId id="598" r:id="rId29"/>
    <p:sldId id="563" r:id="rId30"/>
    <p:sldId id="578" r:id="rId31"/>
    <p:sldId id="842" r:id="rId32"/>
    <p:sldId id="843" r:id="rId33"/>
    <p:sldId id="841" r:id="rId34"/>
    <p:sldId id="599" r:id="rId35"/>
    <p:sldId id="8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EAB"/>
    <a:srgbClr val="FBB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46063" autoAdjust="0"/>
  </p:normalViewPr>
  <p:slideViewPr>
    <p:cSldViewPr snapToGrid="0">
      <p:cViewPr>
        <p:scale>
          <a:sx n="51" d="100"/>
          <a:sy n="51" d="100"/>
        </p:scale>
        <p:origin x="2082"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95FD-2E98-4528-A5FF-872DD1F9AE43}" type="datetimeFigureOut">
              <a:rPr lang="en-GB" smtClean="0"/>
              <a:t>20/02/2024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EC745-3844-4038-81E7-0FD1577BD61F}" type="slidenum">
              <a:rPr lang="en-GB" smtClean="0"/>
              <a:t>‹#›</a:t>
            </a:fld>
            <a:endParaRPr lang="en-GB"/>
          </a:p>
        </p:txBody>
      </p:sp>
    </p:spTree>
    <p:extLst>
      <p:ext uri="{BB962C8B-B14F-4D97-AF65-F5344CB8AC3E}">
        <p14:creationId xmlns:p14="http://schemas.microsoft.com/office/powerpoint/2010/main" val="106829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ae.es/dpd/pronombres%20personales%20%C3%A1tono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ánimo</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rabia</a:t>
            </a:r>
            <a:r>
              <a:rPr lang="en-GB" b="1" u="sng" dirty="0">
                <a:solidFill>
                  <a:srgbClr val="FF0000"/>
                </a:solidFill>
              </a:rPr>
              <a:t>, tristeza.</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Edexcel list does not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ánimo</a:t>
            </a:r>
            <a:r>
              <a:rPr lang="en-GB" b="1" u="sng" dirty="0">
                <a:solidFill>
                  <a:srgbClr val="FF0000"/>
                </a:solidFill>
              </a:rPr>
              <a:t>, </a:t>
            </a:r>
            <a:r>
              <a:rPr lang="en-GB" b="1" u="sng" dirty="0" err="1">
                <a:solidFill>
                  <a:srgbClr val="FF0000"/>
                </a:solidFill>
              </a:rPr>
              <a:t>apenas</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rabia</a:t>
            </a:r>
            <a:r>
              <a:rPr lang="en-GB" b="1" u="sng" dirty="0">
                <a:solidFill>
                  <a:srgbClr val="FF0000"/>
                </a:solidFill>
              </a:rPr>
              <a:t>, </a:t>
            </a:r>
            <a:r>
              <a:rPr lang="en-GB" b="1" u="sng" dirty="0" err="1">
                <a:solidFill>
                  <a:srgbClr val="FF0000"/>
                </a:solidFill>
              </a:rPr>
              <a:t>risa</a:t>
            </a:r>
            <a:r>
              <a:rPr lang="en-GB" b="1" u="sng" dirty="0">
                <a:solidFill>
                  <a:srgbClr val="FF0000"/>
                </a:solidFill>
              </a:rPr>
              <a:t>, tristeza, </a:t>
            </a:r>
            <a:r>
              <a:rPr lang="en-GB" b="1" u="sng" dirty="0" err="1">
                <a:solidFill>
                  <a:srgbClr val="FF0000"/>
                </a:solidFill>
              </a:rPr>
              <a:t>vergüenza</a:t>
            </a:r>
            <a:r>
              <a:rPr lang="en-GB" b="1" u="sng" dirty="0">
                <a:solidFill>
                  <a:srgbClr val="FF0000"/>
                </a:solidFill>
              </a:rPr>
              <a:t>.</a:t>
            </a:r>
            <a:br>
              <a:rPr lang="en-GB" b="1" u="sng" dirty="0">
                <a:solidFill>
                  <a:srgbClr val="FF0000"/>
                </a:solidFill>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(lesson 1): </a:t>
            </a:r>
            <a:br>
              <a:rPr lang="en-GB" b="1" dirty="0"/>
            </a:br>
            <a:r>
              <a:rPr lang="en-GB" b="0" dirty="0"/>
              <a:t>Introduce r</a:t>
            </a:r>
            <a:r>
              <a:rPr lang="en-US" sz="1200" b="0" kern="1200" dirty="0" err="1">
                <a:solidFill>
                  <a:schemeClr val="tx1"/>
                </a:solidFill>
                <a:effectLst/>
                <a:latin typeface="+mn-lt"/>
                <a:ea typeface="+mn-ea"/>
                <a:cs typeface="+mn-cs"/>
              </a:rPr>
              <a:t>eflexive</a:t>
            </a:r>
            <a:r>
              <a:rPr lang="en-US" sz="1200" b="0" kern="1200" dirty="0">
                <a:solidFill>
                  <a:schemeClr val="tx1"/>
                </a:solidFill>
                <a:effectLst/>
                <a:latin typeface="+mn-lt"/>
                <a:ea typeface="+mn-ea"/>
                <a:cs typeface="+mn-cs"/>
              </a:rPr>
              <a:t> ‘me’ and contrast reflexive and non-reflexive verb forms and meanings.</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Consolidate SSCs </a:t>
            </a:r>
            <a:r>
              <a:rPr lang="en-GB" sz="1200" b="0" kern="1200" dirty="0" err="1">
                <a:solidFill>
                  <a:schemeClr val="tx1"/>
                </a:solidFill>
                <a:effectLst/>
                <a:latin typeface="+mn-lt"/>
                <a:ea typeface="+mn-ea"/>
                <a:cs typeface="+mn-cs"/>
              </a:rPr>
              <a:t>ge</a:t>
            </a: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gi</a:t>
            </a:r>
            <a:r>
              <a:rPr lang="en-GB" sz="1200" b="0" kern="1200" dirty="0">
                <a:solidFill>
                  <a:schemeClr val="tx1"/>
                </a:solidFill>
                <a:effectLst/>
                <a:latin typeface="+mn-lt"/>
                <a:ea typeface="+mn-ea"/>
                <a:cs typeface="+mn-cs"/>
              </a:rPr>
              <a:t> /j  - soft [g].</a:t>
            </a:r>
            <a:br>
              <a:rPr lang="en-GB" sz="1200" kern="1200" dirty="0">
                <a:solidFill>
                  <a:schemeClr val="tx1"/>
                </a:solidFill>
                <a:effectLst/>
                <a:latin typeface="+mn-lt"/>
                <a:ea typeface="+mn-ea"/>
                <a:cs typeface="+mn-cs"/>
              </a:rPr>
            </a:b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a:solidFill>
                  <a:schemeClr val="tx1"/>
                </a:solidFill>
                <a:effectLst/>
                <a:latin typeface="+mn-lt"/>
                <a:ea typeface="+mn-ea"/>
                <a:cs typeface="+mn-cs"/>
              </a:rPr>
              <a:t>me [22];</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despertar</a:t>
            </a:r>
            <a:r>
              <a:rPr lang="en-GB" sz="1200" kern="1200" dirty="0">
                <a:solidFill>
                  <a:schemeClr val="tx1"/>
                </a:solidFill>
                <a:effectLst/>
                <a:latin typeface="+mn-lt"/>
                <a:ea typeface="+mn-ea"/>
                <a:cs typeface="+mn-cs"/>
              </a:rPr>
              <a:t> [894]; </a:t>
            </a:r>
            <a:r>
              <a:rPr lang="en-GB" sz="1200" kern="1200" dirty="0" err="1">
                <a:solidFill>
                  <a:schemeClr val="tx1"/>
                </a:solidFill>
                <a:effectLst/>
                <a:latin typeface="+mn-lt"/>
                <a:ea typeface="+mn-ea"/>
                <a:cs typeface="+mn-cs"/>
              </a:rPr>
              <a:t>levantar</a:t>
            </a:r>
            <a:r>
              <a:rPr lang="en-GB" sz="1200" kern="1200" dirty="0">
                <a:solidFill>
                  <a:schemeClr val="tx1"/>
                </a:solidFill>
                <a:effectLst/>
                <a:latin typeface="+mn-lt"/>
                <a:ea typeface="+mn-ea"/>
                <a:cs typeface="+mn-cs"/>
              </a:rPr>
              <a:t> [354]; presentar² [235];</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desayunar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espejo</a:t>
            </a:r>
            <a:r>
              <a:rPr lang="en-GB" sz="1200" kern="1200" dirty="0">
                <a:solidFill>
                  <a:schemeClr val="tx1"/>
                </a:solidFill>
                <a:effectLst/>
                <a:latin typeface="+mn-lt"/>
                <a:ea typeface="+mn-ea"/>
                <a:cs typeface="+mn-cs"/>
              </a:rPr>
              <a:t> [1232] </a:t>
            </a:r>
            <a:r>
              <a:rPr lang="en-GB" sz="1200" kern="1200" dirty="0" err="1">
                <a:solidFill>
                  <a:schemeClr val="tx1"/>
                </a:solidFill>
                <a:effectLst/>
                <a:latin typeface="+mn-lt"/>
                <a:ea typeface="+mn-ea"/>
                <a:cs typeface="+mn-cs"/>
              </a:rPr>
              <a: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pantalón</a:t>
            </a:r>
            <a:r>
              <a:rPr lang="en-GB" sz="1200" kern="1200" dirty="0">
                <a:solidFill>
                  <a:schemeClr val="tx1"/>
                </a:solidFill>
                <a:effectLst/>
                <a:latin typeface="+mn-lt"/>
                <a:ea typeface="+mn-ea"/>
                <a:cs typeface="+mn-cs"/>
              </a:rPr>
              <a:t> [1814]; </a:t>
            </a:r>
            <a:r>
              <a:rPr lang="en-GB" sz="1200" kern="1200" dirty="0" err="1">
                <a:solidFill>
                  <a:schemeClr val="tx1"/>
                </a:solidFill>
                <a:effectLst/>
                <a:latin typeface="+mn-lt"/>
                <a:ea typeface="+mn-ea"/>
                <a:cs typeface="+mn-cs"/>
              </a:rPr>
              <a: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vestido</a:t>
            </a:r>
            <a:r>
              <a:rPr lang="en-GB" sz="1200" kern="1200" dirty="0">
                <a:solidFill>
                  <a:schemeClr val="tx1"/>
                </a:solidFill>
                <a:effectLst/>
                <a:latin typeface="+mn-lt"/>
                <a:ea typeface="+mn-ea"/>
                <a:cs typeface="+mn-cs"/>
              </a:rPr>
              <a:t> [1697]; </a:t>
            </a:r>
            <a:r>
              <a:rPr lang="en-GB" sz="1200" kern="1200" dirty="0" err="1">
                <a:solidFill>
                  <a:schemeClr val="tx1"/>
                </a:solidFill>
                <a:effectLst/>
                <a:latin typeface="+mn-lt"/>
                <a:ea typeface="+mn-ea"/>
                <a:cs typeface="+mn-cs"/>
              </a:rPr>
              <a:t>demasiado</a:t>
            </a:r>
            <a:r>
              <a:rPr lang="en-GB" sz="1200" kern="1200" dirty="0">
                <a:solidFill>
                  <a:schemeClr val="tx1"/>
                </a:solidFill>
                <a:effectLst/>
                <a:latin typeface="+mn-lt"/>
                <a:ea typeface="+mn-ea"/>
                <a:cs typeface="+mn-cs"/>
              </a:rPr>
              <a:t> [494]</a:t>
            </a:r>
            <a:endParaRPr lang="x-none"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 Y8 2.1.2: </a:t>
            </a:r>
            <a:r>
              <a:rPr lang="es-ES" sz="1200" b="0" i="0" kern="1200" dirty="0">
                <a:solidFill>
                  <a:schemeClr val="tx1"/>
                </a:solidFill>
                <a:effectLst/>
                <a:latin typeface="+mn-lt"/>
                <a:ea typeface="+mn-ea"/>
                <a:cs typeface="+mn-cs"/>
              </a:rPr>
              <a:t>conocer [128]; ofrecer [351]; sufrir [504]; romper [733]; cultura [469]; apenas [486]; accidente [1661]; Estados Unidos [N/A]; ya [39]; pasar³ [68]</a:t>
            </a:r>
          </a:p>
          <a:p>
            <a:r>
              <a:rPr lang="es-ES" sz="1200" b="1" kern="1200" dirty="0">
                <a:solidFill>
                  <a:schemeClr val="tx1"/>
                </a:solidFill>
                <a:effectLst/>
                <a:latin typeface="+mn-lt"/>
                <a:ea typeface="+mn-ea"/>
                <a:cs typeface="+mn-cs"/>
              </a:rPr>
              <a:t>Y8 1.2.4: </a:t>
            </a:r>
            <a:r>
              <a:rPr lang="es-ES" sz="1200" b="0" i="0" u="none" strike="noStrike" kern="1200" dirty="0">
                <a:solidFill>
                  <a:schemeClr val="tx1"/>
                </a:solidFill>
                <a:effectLst/>
                <a:latin typeface="+mn-lt"/>
                <a:ea typeface="+mn-ea"/>
                <a:cs typeface="+mn-cs"/>
              </a:rPr>
              <a:t>paso [279]; apoyo [866]; adelante [722]; atrás [599]; izquierda [1352]; derecha [1573]; así que [que-3] nouns of emotion commonly used after da / dan pena [743]; vergüenza [1979]; rabia [2500]; tristeza [1993]; risa [1101]; ánimo [1855]; alegría [1220] feminine nouns ending in -ción traducción [2822]; intención [1171];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7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 </a:t>
            </a:r>
            <a:r>
              <a:rPr lang="en-GB" dirty="0" err="1"/>
              <a:t>despierto</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062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lavo</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433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 </a:t>
            </a:r>
            <a:r>
              <a:rPr lang="en-GB" dirty="0" err="1"/>
              <a:t>levanto</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83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a:t>
            </a:r>
            <a:r>
              <a:rPr lang="en-GB" baseline="0" dirty="0"/>
              <a:t> me </a:t>
            </a:r>
            <a:r>
              <a:rPr lang="en-GB" baseline="0" dirty="0" err="1"/>
              <a:t>miro</a:t>
            </a:r>
            <a:r>
              <a:rPr lang="en-GB" baseline="0" dirty="0"/>
              <a:t>...</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903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saco</a:t>
            </a:r>
            <a:r>
              <a:rPr lang="en-GB" dirty="0"/>
              <a:t> </a:t>
            </a:r>
            <a:r>
              <a:rPr lang="en-GB" dirty="0" err="1"/>
              <a:t>fotos</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460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escondo</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93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Audio: me </a:t>
            </a:r>
            <a:r>
              <a:rPr lang="en-GB" dirty="0" err="1"/>
              <a:t>preparo</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200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RESPUESTAS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26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compare the use of verbs with a reflexive pronoun or with a personal ‘a’; to put newly introduced verbs into practice along with previously taught verbs which can also work reflexively and non-reflexively.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Students read the sentences in Spanish and try to figure out if there could be some language missing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read the phrases in English and decide whether they are true or false depending on what the phrases in Spanish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shows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Students can be asked for suggestions for what might be behind the obscured bits of the sentences where the action is being done to someone else. This can be left to students’ imagination, but it’s a good chance for the teacher to check their understanding of personal ‘a’ (i.e. whether they are using it when referring to animate objects).</a:t>
            </a: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endParaRPr lang="x-none"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1.2.4</a:t>
            </a:r>
            <a:endParaRPr lang="x-none" sz="1200" kern="1200" dirty="0">
              <a:solidFill>
                <a:schemeClr val="tx1"/>
              </a:solidFill>
              <a:effectLst/>
              <a:latin typeface="+mn-lt"/>
              <a:ea typeface="+mn-ea"/>
              <a:cs typeface="+mn-cs"/>
            </a:endParaRPr>
          </a:p>
          <a:p>
            <a:r>
              <a:rPr lang="es-ES" sz="1200" b="0" i="0" u="none" strike="noStrike" kern="1200" dirty="0">
                <a:solidFill>
                  <a:schemeClr val="tx1"/>
                </a:solidFill>
                <a:effectLst/>
                <a:latin typeface="+mn-lt"/>
                <a:ea typeface="+mn-ea"/>
                <a:cs typeface="+mn-cs"/>
              </a:rPr>
              <a:t>así que [que-3]</a:t>
            </a:r>
            <a:endParaRPr lang="en-GB" sz="1200"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10 minutes</a:t>
            </a:r>
          </a:p>
          <a:p>
            <a:endParaRPr lang="en-US" b="1" dirty="0"/>
          </a:p>
          <a:p>
            <a:r>
              <a:rPr lang="en-US" b="1" dirty="0"/>
              <a:t>Aim: </a:t>
            </a:r>
            <a:r>
              <a:rPr lang="en-US" dirty="0"/>
              <a:t>to consolidate understanding of the use of verbs in their reflexive and non-reflexive 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 A reads out each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2. Student B ticks the correct option: is it to myself or to someone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Student B writes the phrase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4. 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ge</a:t>
            </a:r>
            <a:r>
              <a:rPr lang="en-US" dirty="0"/>
              <a:t>], [</a:t>
            </a:r>
            <a:r>
              <a:rPr lang="en-US" dirty="0" err="1"/>
              <a:t>gi</a:t>
            </a:r>
            <a:r>
              <a:rPr lang="en-US" dirty="0"/>
              <a:t>]</a:t>
            </a:r>
          </a:p>
          <a:p>
            <a:endParaRPr lang="en-US" dirty="0"/>
          </a:p>
          <a:p>
            <a:r>
              <a:rPr lang="en-US" b="1" dirty="0"/>
              <a:t>Procedure:</a:t>
            </a:r>
            <a:br>
              <a:rPr lang="en-US" dirty="0"/>
            </a:br>
            <a:r>
              <a:rPr lang="en-US" dirty="0"/>
              <a:t>1. Students listen to the recording and complete the words with ‘</a:t>
            </a:r>
            <a:r>
              <a:rPr lang="en-US" dirty="0" err="1"/>
              <a:t>ge</a:t>
            </a:r>
            <a:r>
              <a:rPr lang="en-US" dirty="0"/>
              <a:t>’ or ‘</a:t>
            </a:r>
            <a:r>
              <a:rPr lang="en-US" dirty="0" err="1"/>
              <a:t>gi</a:t>
            </a:r>
            <a:r>
              <a:rPr lang="en-US" dirty="0"/>
              <a:t>’ depending on what they hear.  There is the option to transcribe the whole word.  To do so, students turn away from the board.</a:t>
            </a:r>
          </a:p>
          <a:p>
            <a:r>
              <a:rPr lang="en-US" dirty="0"/>
              <a:t>2. Teacher clicks to bring up the Spanish gapped words, and English meanings.</a:t>
            </a:r>
            <a:br>
              <a:rPr lang="en-US" dirty="0"/>
            </a:br>
            <a:r>
              <a:rPr lang="en-US" dirty="0"/>
              <a:t>3. Teacher plays either the full recording (inserted with mp3 player with playback control) or individual words by clicking the action buttons.  With the full recording, students hear each word twice..</a:t>
            </a:r>
            <a:br>
              <a:rPr lang="en-US" dirty="0"/>
            </a:br>
            <a:r>
              <a:rPr lang="en-US" dirty="0"/>
              <a:t>4. Teacher clicks to reveal answers</a:t>
            </a:r>
          </a:p>
          <a:p>
            <a:endParaRPr lang="en-US" b="1" dirty="0"/>
          </a:p>
          <a:p>
            <a:r>
              <a:rPr lang="en-US" b="1" dirty="0"/>
              <a:t>Transcription:</a:t>
            </a:r>
            <a:endParaRPr lang="en-US" b="0" dirty="0"/>
          </a:p>
          <a:p>
            <a:pPr marL="228600" indent="-228600">
              <a:buAutoNum type="arabicPeriod"/>
            </a:pPr>
            <a:r>
              <a:rPr lang="en-US" sz="1200" b="0" kern="1200" dirty="0" err="1">
                <a:solidFill>
                  <a:schemeClr val="tx1"/>
                </a:solidFill>
                <a:effectLst/>
                <a:latin typeface="+mn-lt"/>
                <a:ea typeface="+mn-ea"/>
                <a:cs typeface="+mn-cs"/>
              </a:rPr>
              <a:t>proteger</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estrategia</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género</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exigir</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régimen</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sugerir</a:t>
            </a:r>
            <a:endParaRPr lang="en-US"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x-none" b="1" i="1" dirty="0">
                <a:effectLst/>
              </a:rPr>
              <a:t>Note</a:t>
            </a:r>
            <a:r>
              <a:rPr lang="x-none" dirty="0">
                <a:effectLst/>
              </a:rPr>
              <a:t>: these words have not been previously taught. The aim is not to rely on word knowledge and focus on SSC knowledge instead. </a:t>
            </a:r>
            <a:r>
              <a:rPr lang="en-GB" dirty="0">
                <a:effectLst/>
              </a:rPr>
              <a:t>However, with the exception of ‘</a:t>
            </a:r>
            <a:r>
              <a:rPr lang="en-GB" dirty="0" err="1">
                <a:effectLst/>
              </a:rPr>
              <a:t>estrategia</a:t>
            </a:r>
            <a:r>
              <a:rPr lang="en-GB" dirty="0">
                <a:effectLst/>
              </a:rPr>
              <a:t>’, all words appear on the AQA and </a:t>
            </a:r>
            <a:r>
              <a:rPr lang="en-GB" dirty="0" err="1">
                <a:effectLst/>
              </a:rPr>
              <a:t>Eduqas</a:t>
            </a:r>
            <a:r>
              <a:rPr lang="en-GB" dirty="0">
                <a:effectLst/>
              </a:rPr>
              <a:t> wordlists. </a:t>
            </a:r>
            <a:r>
              <a:rPr lang="en-GB" dirty="0" err="1">
                <a:effectLst/>
              </a:rPr>
              <a:t>Proteger</a:t>
            </a:r>
            <a:r>
              <a:rPr lang="en-GB" dirty="0">
                <a:effectLst/>
              </a:rPr>
              <a:t> and </a:t>
            </a:r>
            <a:r>
              <a:rPr lang="en-GB" dirty="0" err="1">
                <a:effectLst/>
              </a:rPr>
              <a:t>género</a:t>
            </a:r>
            <a:r>
              <a:rPr lang="en-GB" dirty="0">
                <a:effectLst/>
              </a:rPr>
              <a:t> are on the Edexcel list.</a:t>
            </a:r>
            <a:endParaRPr lang="x-none" dirty="0">
              <a:effectLst/>
            </a:endParaRPr>
          </a:p>
          <a:p>
            <a:endParaRPr lang="en-GB" dirty="0">
              <a:effectLst/>
            </a:endParaRPr>
          </a:p>
          <a:p>
            <a:r>
              <a:rPr lang="en-GB" b="1" dirty="0">
                <a:effectLst/>
              </a:rPr>
              <a:t>Frequency of unknown/glossed</a:t>
            </a:r>
            <a:r>
              <a:rPr lang="en-GB" b="1" baseline="0" dirty="0">
                <a:effectLst/>
              </a:rPr>
              <a:t> words (1 is the most common word in Spanish):</a:t>
            </a:r>
            <a:endParaRPr lang="x-none" b="1" dirty="0">
              <a:effectLst/>
            </a:endParaRPr>
          </a:p>
          <a:p>
            <a:r>
              <a:rPr lang="es-ES" sz="1200" strike="noStrike" kern="1200" dirty="0">
                <a:solidFill>
                  <a:schemeClr val="tx1"/>
                </a:solidFill>
                <a:effectLst/>
                <a:latin typeface="+mn-lt"/>
                <a:ea typeface="+mn-ea"/>
                <a:cs typeface="+mn-cs"/>
              </a:rPr>
              <a:t>proteger [1107]; estrategia [1460]; género [1238]; exigir [854]; régimen [1167]; sugerir [1680].</a:t>
            </a:r>
            <a:endParaRPr lang="x-none" sz="1200"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DISPLAY</a:t>
            </a:r>
            <a:br>
              <a:rPr lang="en-GB" dirty="0"/>
            </a:br>
            <a:r>
              <a:rPr lang="en-GB" dirty="0"/>
              <a:t>This sheet is to be printed.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056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 Round 1</a:t>
            </a:r>
          </a:p>
          <a:p>
            <a:endParaRPr lang="en-GB" dirty="0"/>
          </a:p>
        </p:txBody>
      </p:sp>
      <p:sp>
        <p:nvSpPr>
          <p:cNvPr id="4" name="Slide Number Placeholder 3"/>
          <p:cNvSpPr>
            <a:spLocks noGrp="1"/>
          </p:cNvSpPr>
          <p:nvPr>
            <p:ph type="sldNum" sz="quarter" idx="5"/>
          </p:nvPr>
        </p:nvSpPr>
        <p:spPr/>
        <p:txBody>
          <a:bodyPr/>
          <a:lstStyle/>
          <a:p>
            <a:fld id="{7C3EC745-3844-4038-81E7-0FD1577BD61F}" type="slidenum">
              <a:rPr lang="en-GB" smtClean="0"/>
              <a:t>21</a:t>
            </a:fld>
            <a:endParaRPr lang="en-GB"/>
          </a:p>
        </p:txBody>
      </p:sp>
    </p:spTree>
    <p:extLst>
      <p:ext uri="{BB962C8B-B14F-4D97-AF65-F5344CB8AC3E}">
        <p14:creationId xmlns:p14="http://schemas.microsoft.com/office/powerpoint/2010/main" val="137491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 Round 2</a:t>
            </a:r>
          </a:p>
        </p:txBody>
      </p:sp>
      <p:sp>
        <p:nvSpPr>
          <p:cNvPr id="4" name="Slide Number Placeholder 3"/>
          <p:cNvSpPr>
            <a:spLocks noGrp="1"/>
          </p:cNvSpPr>
          <p:nvPr>
            <p:ph type="sldNum" sz="quarter" idx="5"/>
          </p:nvPr>
        </p:nvSpPr>
        <p:spPr/>
        <p:txBody>
          <a:bodyPr/>
          <a:lstStyle/>
          <a:p>
            <a:fld id="{7C3EC745-3844-4038-81E7-0FD1577BD61F}" type="slidenum">
              <a:rPr lang="en-GB" smtClean="0"/>
              <a:t>22</a:t>
            </a:fld>
            <a:endParaRPr lang="en-GB"/>
          </a:p>
        </p:txBody>
      </p:sp>
    </p:spTree>
    <p:extLst>
      <p:ext uri="{BB962C8B-B14F-4D97-AF65-F5344CB8AC3E}">
        <p14:creationId xmlns:p14="http://schemas.microsoft.com/office/powerpoint/2010/main" val="337844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ánimo</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rabia</a:t>
            </a:r>
            <a:r>
              <a:rPr lang="en-GB" b="1" u="sng" dirty="0">
                <a:solidFill>
                  <a:srgbClr val="FF0000"/>
                </a:solidFill>
              </a:rPr>
              <a:t>, tristeza.</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Edexcel list does not have </a:t>
            </a:r>
            <a:r>
              <a:rPr lang="en-GB" b="1" u="sng" dirty="0" err="1">
                <a:solidFill>
                  <a:srgbClr val="FF0000"/>
                </a:solidFill>
              </a:rPr>
              <a:t>adelante</a:t>
            </a:r>
            <a:r>
              <a:rPr lang="en-GB" b="1" u="sng" dirty="0">
                <a:solidFill>
                  <a:srgbClr val="FF0000"/>
                </a:solidFill>
              </a:rPr>
              <a:t>, </a:t>
            </a:r>
            <a:r>
              <a:rPr lang="en-GB" b="1" u="sng" dirty="0" err="1">
                <a:solidFill>
                  <a:srgbClr val="FF0000"/>
                </a:solidFill>
              </a:rPr>
              <a:t>ánimo</a:t>
            </a:r>
            <a:r>
              <a:rPr lang="en-GB" b="1" u="sng" dirty="0">
                <a:solidFill>
                  <a:srgbClr val="FF0000"/>
                </a:solidFill>
              </a:rPr>
              <a:t>, </a:t>
            </a:r>
            <a:r>
              <a:rPr lang="en-GB" b="1" u="sng" dirty="0" err="1">
                <a:solidFill>
                  <a:srgbClr val="FF0000"/>
                </a:solidFill>
              </a:rPr>
              <a:t>apenas</a:t>
            </a:r>
            <a:r>
              <a:rPr lang="en-GB" b="1" u="sng" dirty="0">
                <a:solidFill>
                  <a:srgbClr val="FF0000"/>
                </a:solidFill>
              </a:rPr>
              <a:t>, </a:t>
            </a:r>
            <a:r>
              <a:rPr lang="en-GB" b="1" u="sng" dirty="0" err="1">
                <a:solidFill>
                  <a:srgbClr val="FF0000"/>
                </a:solidFill>
              </a:rPr>
              <a:t>atrás</a:t>
            </a:r>
            <a:r>
              <a:rPr lang="en-GB" b="1" u="sng" dirty="0">
                <a:solidFill>
                  <a:srgbClr val="FF0000"/>
                </a:solidFill>
              </a:rPr>
              <a:t>,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rabia</a:t>
            </a:r>
            <a:r>
              <a:rPr lang="en-GB" b="1" u="sng" dirty="0">
                <a:solidFill>
                  <a:srgbClr val="FF0000"/>
                </a:solidFill>
              </a:rPr>
              <a:t>, </a:t>
            </a:r>
            <a:r>
              <a:rPr lang="en-GB" b="1" u="sng" dirty="0" err="1">
                <a:solidFill>
                  <a:srgbClr val="FF0000"/>
                </a:solidFill>
              </a:rPr>
              <a:t>risa</a:t>
            </a:r>
            <a:r>
              <a:rPr lang="en-GB" b="1" u="sng" dirty="0">
                <a:solidFill>
                  <a:srgbClr val="FF0000"/>
                </a:solidFill>
              </a:rPr>
              <a:t>, tristeza, </a:t>
            </a:r>
            <a:r>
              <a:rPr lang="en-GB" b="1" u="sng" dirty="0" err="1">
                <a:solidFill>
                  <a:srgbClr val="FF0000"/>
                </a:solidFill>
              </a:rPr>
              <a:t>vergüenza</a:t>
            </a:r>
            <a:r>
              <a:rPr lang="en-GB" b="1" u="sng" dirty="0">
                <a:solidFill>
                  <a:srgbClr val="FF0000"/>
                </a:solidFill>
              </a:rPr>
              <a:t>.</a:t>
            </a:r>
            <a:br>
              <a:rPr lang="en-GB" b="1" u="sng" dirty="0">
                <a:solidFill>
                  <a:srgbClr val="FF0000"/>
                </a:solidFill>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2): </a:t>
            </a:r>
            <a:br>
              <a:rPr lang="en-GB" b="1" dirty="0"/>
            </a:br>
            <a:r>
              <a:rPr lang="en-GB" b="0" dirty="0"/>
              <a:t>Consolidate r</a:t>
            </a:r>
            <a:r>
              <a:rPr lang="en-US" sz="1200" b="0" kern="1200" dirty="0" err="1">
                <a:solidFill>
                  <a:schemeClr val="tx1"/>
                </a:solidFill>
                <a:effectLst/>
                <a:latin typeface="+mn-lt"/>
                <a:ea typeface="+mn-ea"/>
                <a:cs typeface="+mn-cs"/>
              </a:rPr>
              <a:t>eflexive</a:t>
            </a:r>
            <a:r>
              <a:rPr lang="en-US" sz="1200" b="0" kern="1200" dirty="0">
                <a:solidFill>
                  <a:schemeClr val="tx1"/>
                </a:solidFill>
                <a:effectLst/>
                <a:latin typeface="+mn-lt"/>
                <a:ea typeface="+mn-ea"/>
                <a:cs typeface="+mn-cs"/>
              </a:rPr>
              <a:t> ‘me’ and introduce reflexive ‘</a:t>
            </a:r>
            <a:r>
              <a:rPr lang="en-US" sz="1200" b="0" kern="1200" dirty="0" err="1">
                <a:solidFill>
                  <a:schemeClr val="tx1"/>
                </a:solidFill>
                <a:effectLst/>
                <a:latin typeface="+mn-lt"/>
                <a:ea typeface="+mn-ea"/>
                <a:cs typeface="+mn-cs"/>
              </a:rPr>
              <a:t>te</a:t>
            </a:r>
            <a:r>
              <a:rPr lang="en-US" sz="1200" b="0" kern="1200" dirty="0">
                <a:solidFill>
                  <a:schemeClr val="tx1"/>
                </a:solidFill>
                <a:effectLst/>
                <a:latin typeface="+mn-lt"/>
                <a:ea typeface="+mn-ea"/>
                <a:cs typeface="+mn-cs"/>
              </a:rPr>
              <a:t>’.  </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Revisit ‘mi’ and ‘</a:t>
            </a:r>
            <a:r>
              <a:rPr lang="en-US" sz="1200" b="0" kern="1200" dirty="0" err="1">
                <a:solidFill>
                  <a:schemeClr val="tx1"/>
                </a:solidFill>
                <a:effectLst/>
                <a:latin typeface="+mn-lt"/>
                <a:ea typeface="+mn-ea"/>
                <a:cs typeface="+mn-cs"/>
              </a:rPr>
              <a:t>tu</a:t>
            </a:r>
            <a:r>
              <a:rPr lang="en-US" sz="1200" b="0" kern="1200" dirty="0">
                <a:solidFill>
                  <a:schemeClr val="tx1"/>
                </a:solidFill>
                <a:effectLst/>
                <a:latin typeface="+mn-lt"/>
                <a:ea typeface="+mn-ea"/>
                <a:cs typeface="+mn-cs"/>
              </a:rPr>
              <a:t>’ and contrast with ‘me’ and ‘</a:t>
            </a:r>
            <a:r>
              <a:rPr lang="en-US" sz="1200" b="0" kern="1200" dirty="0" err="1">
                <a:solidFill>
                  <a:schemeClr val="tx1"/>
                </a:solidFill>
                <a:effectLst/>
                <a:latin typeface="+mn-lt"/>
                <a:ea typeface="+mn-ea"/>
                <a:cs typeface="+mn-cs"/>
              </a:rPr>
              <a:t>te</a:t>
            </a:r>
            <a:r>
              <a:rPr lang="en-US" sz="1200" b="0" kern="1200" dirty="0">
                <a:solidFill>
                  <a:schemeClr val="tx1"/>
                </a:solidFill>
                <a:effectLst/>
                <a:latin typeface="+mn-lt"/>
                <a:ea typeface="+mn-ea"/>
                <a:cs typeface="+mn-cs"/>
              </a:rPr>
              <a:t>’.</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Consolidate SSCs </a:t>
            </a:r>
            <a:r>
              <a:rPr lang="en-GB" sz="1200" b="0" kern="1200" dirty="0" err="1">
                <a:solidFill>
                  <a:schemeClr val="tx1"/>
                </a:solidFill>
                <a:effectLst/>
                <a:latin typeface="+mn-lt"/>
                <a:ea typeface="+mn-ea"/>
                <a:cs typeface="+mn-cs"/>
              </a:rPr>
              <a:t>ge</a:t>
            </a: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gi</a:t>
            </a:r>
            <a:r>
              <a:rPr lang="en-GB" sz="1200" b="0" kern="1200" dirty="0">
                <a:solidFill>
                  <a:schemeClr val="tx1"/>
                </a:solidFill>
                <a:effectLst/>
                <a:latin typeface="+mn-lt"/>
                <a:ea typeface="+mn-ea"/>
                <a:cs typeface="+mn-cs"/>
              </a:rPr>
              <a:t> /j  - soft [g].</a:t>
            </a:r>
          </a:p>
          <a:p>
            <a:br>
              <a:rPr lang="en-GB" baseline="0" dirty="0"/>
            </a:br>
            <a:r>
              <a:rPr lang="en-GB" b="1" dirty="0"/>
              <a:t>Word frequency </a:t>
            </a:r>
            <a:r>
              <a:rPr lang="en-GB" b="1" baseline="0" dirty="0"/>
              <a:t>(1 is the most frequent word in Spanish): </a:t>
            </a:r>
          </a:p>
          <a:p>
            <a:r>
              <a:rPr lang="en-GB" sz="1200" b="1" i="0" u="none" strike="noStrike" kern="1200" cap="none" dirty="0">
                <a:solidFill>
                  <a:schemeClr val="tx1"/>
                </a:solidFill>
                <a:effectLst/>
                <a:latin typeface="+mn-lt"/>
                <a:ea typeface="Calibri"/>
                <a:cs typeface="Calibri"/>
                <a:sym typeface="Calibri"/>
              </a:rPr>
              <a:t>New vocabulary (introduce in lesson 2):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[48] </a:t>
            </a:r>
            <a:r>
              <a:rPr lang="en-GB" sz="1200" kern="1200" dirty="0" err="1">
                <a:solidFill>
                  <a:schemeClr val="tx1"/>
                </a:solidFill>
                <a:effectLst/>
                <a:latin typeface="+mn-lt"/>
                <a:ea typeface="+mn-ea"/>
                <a:cs typeface="+mn-cs"/>
              </a:rPr>
              <a:t>llamar</a:t>
            </a:r>
            <a:r>
              <a:rPr lang="en-GB" sz="1200" kern="1200" dirty="0">
                <a:solidFill>
                  <a:schemeClr val="tx1"/>
                </a:solidFill>
                <a:effectLst/>
                <a:latin typeface="+mn-lt"/>
                <a:ea typeface="+mn-ea"/>
                <a:cs typeface="+mn-cs"/>
              </a:rPr>
              <a:t> [122]; poner² [91]</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Revisiting Y8 2.1.2: </a:t>
            </a:r>
            <a:r>
              <a:rPr lang="es-ES" sz="1200" b="0" i="0" kern="1200" dirty="0">
                <a:solidFill>
                  <a:schemeClr val="tx1"/>
                </a:solidFill>
                <a:effectLst/>
                <a:latin typeface="+mn-lt"/>
                <a:ea typeface="+mn-ea"/>
                <a:cs typeface="+mn-cs"/>
              </a:rPr>
              <a:t>conocer [128]; ofrecer [351]; sufrir [504]; romper [733]; cultura [469]; apenas [486]; accidente [1661]; Estados Unidos [N/A]; ya [39]; pasar³ [68]</a:t>
            </a:r>
          </a:p>
          <a:p>
            <a:r>
              <a:rPr lang="es-ES" sz="1200" b="1" kern="1200" dirty="0">
                <a:solidFill>
                  <a:schemeClr val="tx1"/>
                </a:solidFill>
                <a:effectLst/>
                <a:latin typeface="+mn-lt"/>
                <a:ea typeface="+mn-ea"/>
                <a:cs typeface="+mn-cs"/>
              </a:rPr>
              <a:t>Y8 1.2.4: </a:t>
            </a:r>
            <a:r>
              <a:rPr lang="es-ES" sz="1200" b="0" i="0" u="none" strike="noStrike" kern="1200" dirty="0">
                <a:solidFill>
                  <a:schemeClr val="tx1"/>
                </a:solidFill>
                <a:effectLst/>
                <a:latin typeface="+mn-lt"/>
                <a:ea typeface="+mn-ea"/>
                <a:cs typeface="+mn-cs"/>
              </a:rPr>
              <a:t>paso [279]; apoyo [866]; adelante [722]; atrás [599]; izquierda [1352]; derecha [1573]; así que [que-3] nouns of emotion commonly used after da / dan pena [743]; vergüenza [1979]; rabia [2500]; tristeza [1993]; risa [1101]; ánimo [1855]; alegría [1220] feminine nouns ending in -ción traducción [2822]; intención [1171];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996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10 minutes</a:t>
            </a:r>
          </a:p>
          <a:p>
            <a:br>
              <a:rPr lang="en-US" b="1" dirty="0"/>
            </a:br>
            <a:r>
              <a:rPr lang="en-US" b="1" dirty="0"/>
              <a:t>Aim: </a:t>
            </a:r>
            <a:r>
              <a:rPr lang="en-US" b="0" dirty="0"/>
              <a:t>to practise receptive recall of vocabulary in the written modality,</a:t>
            </a:r>
            <a:r>
              <a:rPr lang="en-US" b="0" baseline="0" dirty="0"/>
              <a:t> then productive recall in the oral modality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b="1" baseline="0" dirty="0"/>
              <a:t>Procedure</a:t>
            </a:r>
            <a:br>
              <a:rPr lang="en-GB" b="1" dirty="0"/>
            </a:br>
            <a:r>
              <a:rPr lang="en-GB" b="1" dirty="0"/>
              <a:t>1. </a:t>
            </a:r>
            <a:r>
              <a:rPr lang="en-GB" dirty="0"/>
              <a:t>Students write the correct to letter for each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2. </a:t>
            </a:r>
            <a:r>
              <a:rPr lang="en-GB" baseline="0" dirty="0">
                <a:sym typeface="Wingdings" panose="05000000000000000000" pitchFamily="2" charset="2"/>
              </a:rPr>
              <a:t>The teacher can call out letters, so students say the corresponding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3. </a:t>
            </a:r>
            <a:r>
              <a:rPr lang="en-GB" baseline="0" dirty="0">
                <a:sym typeface="Wingdings" panose="05000000000000000000" pitchFamily="2" charset="2"/>
              </a:rPr>
              <a:t>The Spanish words are then obscured so that students have to recall the word themselves for oral production. This could be done in pairs or as a whole-group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p>
          <a:p>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Revisiting:</a:t>
            </a:r>
          </a:p>
          <a:p>
            <a:r>
              <a:rPr lang="es-419" sz="1200" b="1" kern="1200" dirty="0">
                <a:solidFill>
                  <a:schemeClr val="tx1"/>
                </a:solidFill>
                <a:effectLst/>
                <a:latin typeface="+mn-lt"/>
                <a:ea typeface="+mn-ea"/>
                <a:cs typeface="+mn-cs"/>
              </a:rPr>
              <a:t>Y8 2.1.2</a:t>
            </a:r>
          </a:p>
          <a:p>
            <a:r>
              <a:rPr lang="es-ES" sz="1200" b="0" i="0" kern="1200" dirty="0">
                <a:solidFill>
                  <a:schemeClr val="tx1"/>
                </a:solidFill>
                <a:effectLst/>
                <a:latin typeface="+mn-lt"/>
                <a:ea typeface="+mn-ea"/>
                <a:cs typeface="+mn-cs"/>
              </a:rPr>
              <a:t>sufrir [504]; romper [733]; accidente [1661]; ya [39]; </a:t>
            </a:r>
            <a:endParaRPr lang="x-none"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1.2.4</a:t>
            </a:r>
            <a:endParaRPr lang="x-none" sz="1200" kern="1200" dirty="0">
              <a:solidFill>
                <a:schemeClr val="tx1"/>
              </a:solidFill>
              <a:effectLst/>
              <a:latin typeface="+mn-lt"/>
              <a:ea typeface="+mn-ea"/>
              <a:cs typeface="+mn-cs"/>
            </a:endParaRPr>
          </a:p>
          <a:p>
            <a:r>
              <a:rPr lang="es-ES" sz="1200" b="0" i="0" u="none" strike="noStrike" kern="1200" dirty="0">
                <a:solidFill>
                  <a:schemeClr val="tx1"/>
                </a:solidFill>
                <a:effectLst/>
                <a:latin typeface="+mn-lt"/>
                <a:ea typeface="+mn-ea"/>
                <a:cs typeface="+mn-cs"/>
              </a:rPr>
              <a:t>atrás [599]; derecha [1573]; nouns of emotion commonly used after da / dan pena [743]; vergüenza [1979]; rabia [2500]; tristeza [1993]; ánimo [1855]; alegría [1220]</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1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introduce the two remaining items of new vocabulary for this sequence.</a:t>
            </a:r>
            <a:br>
              <a:rPr lang="en-GB" b="1"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Students read the verbs with a reflexive pronoun and those with a personal ‘a’ and match them with the most appropriate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a:t>
            </a:r>
            <a:r>
              <a:rPr lang="en-GB" dirty="0"/>
              <a:t>. Teacher reveals the answers and elicits the translation into English.</a:t>
            </a: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err="1">
                <a:solidFill>
                  <a:schemeClr val="tx1"/>
                </a:solidFill>
                <a:effectLst/>
                <a:latin typeface="+mn-lt"/>
                <a:ea typeface="+mn-ea"/>
                <a:cs typeface="+mn-cs"/>
              </a:rPr>
              <a:t>llamar</a:t>
            </a:r>
            <a:r>
              <a:rPr lang="en-GB" sz="1200" kern="1200" dirty="0">
                <a:solidFill>
                  <a:schemeClr val="tx1"/>
                </a:solidFill>
                <a:effectLst/>
                <a:latin typeface="+mn-lt"/>
                <a:ea typeface="+mn-ea"/>
                <a:cs typeface="+mn-cs"/>
              </a:rPr>
              <a:t> [122]; poner² [91]</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389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introduce </a:t>
            </a:r>
            <a:r>
              <a:rPr lang="es-ES" b="0" dirty="0" err="1"/>
              <a:t>the</a:t>
            </a:r>
            <a:r>
              <a:rPr lang="es-ES" b="0" dirty="0"/>
              <a:t> </a:t>
            </a:r>
            <a:r>
              <a:rPr lang="es-ES" b="0" dirty="0" err="1"/>
              <a:t>reflexive</a:t>
            </a:r>
            <a:r>
              <a:rPr lang="es-ES" b="0" dirty="0"/>
              <a:t> </a:t>
            </a:r>
            <a:r>
              <a:rPr lang="es-ES" b="0" dirty="0" err="1"/>
              <a:t>pronoun</a:t>
            </a:r>
            <a:r>
              <a:rPr lang="es-ES" b="0" dirty="0"/>
              <a:t> ‘te’.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45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note </a:t>
            </a:r>
            <a:r>
              <a:rPr lang="es-ES" b="0" dirty="0" err="1"/>
              <a:t>the</a:t>
            </a:r>
            <a:r>
              <a:rPr lang="es-ES" b="0" dirty="0"/>
              <a:t> </a:t>
            </a:r>
            <a:r>
              <a:rPr lang="es-ES" b="0" dirty="0" err="1"/>
              <a:t>differences</a:t>
            </a:r>
            <a:r>
              <a:rPr lang="es-ES" b="0" dirty="0"/>
              <a:t> </a:t>
            </a:r>
            <a:r>
              <a:rPr lang="es-ES" b="0" dirty="0" err="1"/>
              <a:t>between</a:t>
            </a:r>
            <a:r>
              <a:rPr lang="es-ES" b="0" dirty="0"/>
              <a:t> </a:t>
            </a:r>
            <a:r>
              <a:rPr lang="es-ES" b="0" dirty="0" err="1"/>
              <a:t>the</a:t>
            </a:r>
            <a:r>
              <a:rPr lang="es-ES" b="0" dirty="0"/>
              <a:t> </a:t>
            </a:r>
            <a:r>
              <a:rPr lang="es-ES" b="0" dirty="0" err="1"/>
              <a:t>reflexive</a:t>
            </a:r>
            <a:r>
              <a:rPr lang="es-ES" b="0" dirty="0"/>
              <a:t> </a:t>
            </a:r>
            <a:r>
              <a:rPr lang="es-ES" b="0" dirty="0" err="1"/>
              <a:t>pronouns</a:t>
            </a:r>
            <a:r>
              <a:rPr lang="es-ES" b="0" dirty="0"/>
              <a:t> ‘me’ and ‘te and </a:t>
            </a:r>
            <a:r>
              <a:rPr lang="es-ES" b="0" dirty="0" err="1"/>
              <a:t>the</a:t>
            </a:r>
            <a:r>
              <a:rPr lang="es-ES" b="0" dirty="0"/>
              <a:t> </a:t>
            </a:r>
            <a:r>
              <a:rPr lang="es-ES" b="0" dirty="0" err="1"/>
              <a:t>possessives</a:t>
            </a:r>
            <a:r>
              <a:rPr lang="es-ES" b="0" dirty="0"/>
              <a:t> ‘mi and ‘tu’.</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82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a:t>
            </a:r>
            <a:r>
              <a:rPr lang="en-GB" b="0" noProof="0" dirty="0"/>
              <a:t>focus on the </a:t>
            </a:r>
            <a:r>
              <a:rPr lang="en-GB" b="0" baseline="0" noProof="0" dirty="0"/>
              <a:t>difference </a:t>
            </a:r>
            <a:r>
              <a:rPr lang="en-GB" b="0" noProof="0" dirty="0"/>
              <a:t>between ‘te’ and ‘</a:t>
            </a:r>
            <a:r>
              <a:rPr lang="en-GB" b="0" noProof="0" dirty="0" err="1"/>
              <a:t>tu</a:t>
            </a:r>
            <a:r>
              <a:rPr lang="en-GB" b="0" noProof="0" dirty="0"/>
              <a:t>’</a:t>
            </a:r>
            <a:r>
              <a:rPr lang="en-GB" b="0" baseline="0" noProof="0" dirty="0"/>
              <a:t>.</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question and decide whether the correct option is ‘</a:t>
            </a:r>
            <a:r>
              <a:rPr lang="en-US" b="0" dirty="0" err="1"/>
              <a:t>te</a:t>
            </a:r>
            <a:r>
              <a:rPr lang="en-US" b="0" dirty="0"/>
              <a:t>’ or ‘</a:t>
            </a:r>
            <a:r>
              <a:rPr lang="en-US" b="0" dirty="0" err="1"/>
              <a:t>tu</a:t>
            </a:r>
            <a:r>
              <a:rPr lang="en-US" b="0" dirty="0"/>
              <a:t>’ depending on what comes after.</a:t>
            </a:r>
          </a:p>
          <a:p>
            <a:pPr marL="228600" indent="-228600">
              <a:buAutoNum type="arabicPeriod"/>
            </a:pPr>
            <a:r>
              <a:rPr lang="en-US" b="0" dirty="0"/>
              <a:t>Students are encouraged to write another question beginning with ‘</a:t>
            </a:r>
            <a:r>
              <a:rPr lang="en-US" b="0" dirty="0" err="1"/>
              <a:t>te</a:t>
            </a:r>
            <a:r>
              <a:rPr lang="en-US" b="0" dirty="0"/>
              <a:t>’ or ‘</a:t>
            </a:r>
            <a:r>
              <a:rPr lang="en-US" b="0" dirty="0" err="1"/>
              <a:t>tu</a:t>
            </a:r>
            <a:r>
              <a:rPr lang="en-US" b="0" dirty="0"/>
              <a:t>’ and ask their partner what the correct option is.</a:t>
            </a:r>
          </a:p>
          <a:p>
            <a:pPr marL="228600" indent="-228600">
              <a:buAutoNum type="arabicPeriod"/>
            </a:pPr>
            <a:r>
              <a:rPr lang="en-US" b="0" dirty="0"/>
              <a:t>Finally, students write each question in English.</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1" dirty="0"/>
              <a:t> </a:t>
            </a:r>
            <a:r>
              <a:rPr lang="en-GB" sz="1200" kern="1200" dirty="0">
                <a:solidFill>
                  <a:schemeClr val="tx1"/>
                </a:solidFill>
                <a:effectLst/>
                <a:latin typeface="+mn-lt"/>
                <a:ea typeface="+mn-ea"/>
                <a:cs typeface="+mn-cs"/>
              </a:rPr>
              <a:t>practise aurally (and in transcription) the difference between ‘me’ and ‘mi’.</a:t>
            </a:r>
            <a:endParaRPr lang="en-US" b="1" dirty="0"/>
          </a:p>
          <a:p>
            <a:endParaRPr lang="en-US" b="1" dirty="0"/>
          </a:p>
          <a:p>
            <a:r>
              <a:rPr lang="en-US" b="1" dirty="0"/>
              <a:t>Procedure:</a:t>
            </a:r>
          </a:p>
          <a:p>
            <a:r>
              <a:rPr lang="en-US" b="0" dirty="0"/>
              <a:t>1. Click</a:t>
            </a:r>
            <a:r>
              <a:rPr lang="en-US" b="0" baseline="0" dirty="0"/>
              <a:t> the number trigger to play the audio.</a:t>
            </a:r>
            <a:endParaRPr lang="en-US" b="0" dirty="0"/>
          </a:p>
          <a:p>
            <a:r>
              <a:rPr lang="en-US" b="0" dirty="0"/>
              <a:t>2. </a:t>
            </a:r>
            <a:r>
              <a:rPr lang="en-GB" sz="1200" kern="1200" dirty="0">
                <a:solidFill>
                  <a:schemeClr val="tx1"/>
                </a:solidFill>
                <a:effectLst/>
                <a:latin typeface="+mn-lt"/>
                <a:ea typeface="+mn-ea"/>
                <a:cs typeface="+mn-cs"/>
              </a:rPr>
              <a:t>Students listen to the beginning of the sentence or question and decide which is the correct continuation. They write 1-10 a/b and either mi or me.</a:t>
            </a:r>
          </a:p>
          <a:p>
            <a:r>
              <a:rPr lang="en-US" b="0" dirty="0"/>
              <a:t>3. Teachers elicit the English meanings of the sentences, in oral feedback.</a:t>
            </a:r>
          </a:p>
          <a:p>
            <a:endParaRPr lang="en-US" b="0" dirty="0"/>
          </a:p>
          <a:p>
            <a:r>
              <a:rPr lang="en-US" b="1" dirty="0"/>
              <a:t>Notes:</a:t>
            </a:r>
            <a:r>
              <a:rPr lang="en-US" b="1" baseline="0" dirty="0"/>
              <a:t> </a:t>
            </a:r>
            <a:r>
              <a:rPr lang="en-US" b="0" baseline="0" dirty="0"/>
              <a:t>transcribing ‘mi’ and ‘me’ is an important part of the activity as the Spanish ‘mi’ sounds similar to the English ‘me’ and can therefore lead to inaccurate spelling.</a:t>
            </a:r>
          </a:p>
          <a:p>
            <a:r>
              <a:rPr lang="en-US" b="0" dirty="0"/>
              <a:t>We don’t focus on </a:t>
            </a:r>
            <a:r>
              <a:rPr lang="en-US" b="0" baseline="0" dirty="0"/>
              <a:t>‘</a:t>
            </a:r>
            <a:r>
              <a:rPr lang="en-US" b="0" baseline="0" dirty="0" err="1"/>
              <a:t>te</a:t>
            </a:r>
            <a:r>
              <a:rPr lang="en-US" b="0" baseline="0" dirty="0"/>
              <a:t>’ vs ‘</a:t>
            </a:r>
            <a:r>
              <a:rPr lang="en-US" b="0" baseline="0" dirty="0" err="1"/>
              <a:t>tu</a:t>
            </a:r>
            <a:r>
              <a:rPr lang="en-US" b="0" baseline="0" dirty="0"/>
              <a:t>’ in the listening activity because of the fact that the subject pronoun ‘</a:t>
            </a:r>
            <a:r>
              <a:rPr lang="en-US" b="0" baseline="0" dirty="0" err="1"/>
              <a:t>tú</a:t>
            </a:r>
            <a:r>
              <a:rPr lang="en-US" b="0" baseline="0" dirty="0"/>
              <a:t>’ sounds identical to the possessive adjective and could potentially appear in the same position. </a:t>
            </a:r>
          </a:p>
          <a:p>
            <a:endParaRPr lang="en-US" b="0" dirty="0"/>
          </a:p>
          <a:p>
            <a:r>
              <a:rPr lang="en-US" b="1" dirty="0"/>
              <a:t>Transcript:</a:t>
            </a:r>
            <a:endParaRPr lang="en-GB" sz="120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5">
                  <a:lumMod val="50000"/>
                </a:schemeClr>
              </a:solidFill>
            </a:endParaRPr>
          </a:p>
          <a:p>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792631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practise written recall (either receptive or productive) of 12 words from this week’s revisited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the message and try to fill in the gaps with the corresponding words from the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plays the audio (see audio button at the top) and students check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Adaptive teaching</a:t>
            </a:r>
            <a:r>
              <a:rPr lang="en-GB" i="0" noProof="0" dirty="0"/>
              <a:t>: </a:t>
            </a:r>
            <a:br>
              <a:rPr lang="en-GB" i="0" noProof="0" dirty="0"/>
            </a:br>
            <a:r>
              <a:rPr lang="en-GB" i="0" noProof="0" dirty="0"/>
              <a:t>i) </a:t>
            </a:r>
            <a:r>
              <a:rPr lang="en-GB" noProof="0" dirty="0"/>
              <a:t>Depending on class ability, some or all English words could be removed so students have to consider which is the most suitable word for that specific gap, considering the context.</a:t>
            </a:r>
          </a:p>
          <a:p>
            <a:r>
              <a:rPr lang="en-GB" sz="1200" b="0" kern="1200" noProof="0" dirty="0">
                <a:solidFill>
                  <a:schemeClr val="tx1"/>
                </a:solidFill>
                <a:effectLst/>
                <a:latin typeface="+mn-lt"/>
                <a:ea typeface="+mn-ea"/>
                <a:cs typeface="+mn-cs"/>
              </a:rPr>
              <a:t>ii) Alternatively, to create a productive recall task, teachers</a:t>
            </a:r>
            <a:r>
              <a:rPr lang="en-GB" sz="1200" b="1" kern="1200" noProof="0" dirty="0">
                <a:solidFill>
                  <a:schemeClr val="tx1"/>
                </a:solidFill>
                <a:effectLst/>
                <a:latin typeface="+mn-lt"/>
                <a:ea typeface="+mn-ea"/>
                <a:cs typeface="+mn-cs"/>
              </a:rPr>
              <a:t> </a:t>
            </a:r>
            <a:r>
              <a:rPr lang="en-GB" noProof="0" dirty="0"/>
              <a:t>might remove the column of Spanish words, or provide them with first letter prompts, only. </a:t>
            </a:r>
            <a:br>
              <a:rPr lang="en-GB" noProof="0" dirty="0"/>
            </a:br>
            <a:r>
              <a:rPr lang="en-GB" noProof="0" dirty="0"/>
              <a:t>iii) There is, of course, the most challenging option, i.e., to remove some / all English and Spanish words.</a:t>
            </a:r>
            <a:br>
              <a:rPr lang="en-GB" noProof="0" dirty="0"/>
            </a:br>
            <a:r>
              <a:rPr lang="en-GB" noProof="0" dirty="0"/>
              <a:t>iv) Note: if the Spanish words are removed, the ‘listen and check’ also acquires more challenge, as students may also engage in some transcription. To facilitate transcription,</a:t>
            </a:r>
            <a:r>
              <a:rPr lang="en-GB" baseline="0" noProof="0" dirty="0"/>
              <a:t> the audio is slightly slower than that provided for some other Year 8 texts.</a:t>
            </a:r>
            <a:endParaRPr lang="en-GB" noProof="0" dirty="0"/>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419" sz="1200" b="1" kern="1200" dirty="0">
                <a:solidFill>
                  <a:schemeClr val="tx1"/>
                </a:solidFill>
                <a:effectLst/>
                <a:latin typeface="+mn-lt"/>
                <a:ea typeface="+mn-ea"/>
                <a:cs typeface="+mn-cs"/>
              </a:rPr>
              <a:t>Y8 2.1.2 </a:t>
            </a:r>
            <a:r>
              <a:rPr lang="es-ES" sz="1200" b="0" i="0" kern="1200" dirty="0">
                <a:solidFill>
                  <a:schemeClr val="tx1"/>
                </a:solidFill>
                <a:effectLst/>
                <a:latin typeface="+mn-lt"/>
                <a:ea typeface="+mn-ea"/>
                <a:cs typeface="+mn-cs"/>
              </a:rPr>
              <a:t>conocer [128]; ofrecer [351]; cultura [469]; apenas [486]; Estados Unidos [N/A]; pasar³ [68]</a:t>
            </a:r>
          </a:p>
          <a:p>
            <a:r>
              <a:rPr lang="es-ES" sz="1200" b="1" kern="1200" dirty="0">
                <a:solidFill>
                  <a:schemeClr val="tx1"/>
                </a:solidFill>
                <a:effectLst/>
                <a:latin typeface="+mn-lt"/>
                <a:ea typeface="+mn-ea"/>
                <a:cs typeface="+mn-cs"/>
              </a:rPr>
              <a:t>Y8 1.2.4 </a:t>
            </a:r>
            <a:r>
              <a:rPr lang="es-ES" sz="1200" b="0" i="0" u="none" strike="noStrike" kern="1200" dirty="0">
                <a:solidFill>
                  <a:schemeClr val="tx1"/>
                </a:solidFill>
                <a:effectLst/>
                <a:latin typeface="+mn-lt"/>
                <a:ea typeface="+mn-ea"/>
                <a:cs typeface="+mn-cs"/>
              </a:rPr>
              <a:t>paso [279]; apoyo [866]; adelante [722]; así que [que-3] feminine nouns ending in -ción traducción [2822]; intención [1171]; </a:t>
            </a:r>
          </a:p>
          <a:p>
            <a:pPr marL="0"/>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806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(1-3 slides, as needed)</a:t>
            </a:r>
          </a:p>
          <a:p>
            <a:endParaRPr lang="en-US" b="1" dirty="0"/>
          </a:p>
          <a:p>
            <a:r>
              <a:rPr lang="en-US" b="1" dirty="0"/>
              <a:t>Aim: </a:t>
            </a:r>
            <a:r>
              <a:rPr lang="en-US" b="0" dirty="0"/>
              <a:t>to </a:t>
            </a:r>
            <a:r>
              <a:rPr lang="en-US" b="0" dirty="0" err="1"/>
              <a:t>practise</a:t>
            </a:r>
            <a:r>
              <a:rPr lang="en-US" b="0" dirty="0"/>
              <a:t> oral recall of key new and revisited vocabulary and structures in a spoken role play interaction about daily life / morning routines.</a:t>
            </a:r>
          </a:p>
          <a:p>
            <a:endParaRPr lang="en-US" b="1" dirty="0"/>
          </a:p>
          <a:p>
            <a:r>
              <a:rPr lang="en-US" b="1" dirty="0"/>
              <a:t>Procedure:</a:t>
            </a:r>
          </a:p>
          <a:p>
            <a:pPr marL="228600" indent="-228600">
              <a:buAutoNum type="arabicPeriod"/>
            </a:pPr>
            <a:r>
              <a:rPr lang="en-US" b="0" dirty="0"/>
              <a:t>Teacher reads the dialogue through with students OR students read it aloud in pairs.</a:t>
            </a:r>
          </a:p>
          <a:p>
            <a:pPr marL="228600" indent="-228600">
              <a:buAutoNum type="arabicPeriod"/>
            </a:pPr>
            <a:r>
              <a:rPr lang="en-US" b="0" dirty="0"/>
              <a:t>Teacher clarifies any meanings.  Note that the question formation ‘</a:t>
            </a:r>
            <a:r>
              <a:rPr lang="en-US" b="0" dirty="0" err="1"/>
              <a:t>Cómo</a:t>
            </a:r>
            <a:r>
              <a:rPr lang="en-US" b="0" dirty="0"/>
              <a:t> </a:t>
            </a:r>
            <a:r>
              <a:rPr lang="en-US" b="0" dirty="0" err="1"/>
              <a:t>te</a:t>
            </a:r>
            <a:r>
              <a:rPr lang="en-US" b="0" dirty="0"/>
              <a:t> llamas’ is new and not a word for word translation from English, so this is worth highlight again (it was mentioned earlier in the lesson).</a:t>
            </a:r>
          </a:p>
          <a:p>
            <a:pPr marL="228600" indent="-228600">
              <a:buAutoNum type="arabicPeriod"/>
            </a:pPr>
            <a:r>
              <a:rPr lang="en-US" b="0" dirty="0"/>
              <a:t>Students </a:t>
            </a:r>
            <a:r>
              <a:rPr lang="en-US" b="0" dirty="0" err="1"/>
              <a:t>practise</a:t>
            </a:r>
            <a:r>
              <a:rPr lang="en-US" b="0" dirty="0"/>
              <a:t> the dialogue a couple of times through in pairs, swapping roles so each has a turn at both roles.</a:t>
            </a:r>
          </a:p>
          <a:p>
            <a:pPr marL="228600" indent="-228600">
              <a:buAutoNum type="arabicPeriod"/>
            </a:pPr>
            <a:r>
              <a:rPr lang="en-US" b="0" dirty="0"/>
              <a:t>Move to the next slide.</a:t>
            </a:r>
          </a:p>
          <a:p>
            <a:pPr marL="0" indent="0">
              <a:buNone/>
            </a:pPr>
            <a:endParaRPr lang="en-US" b="0" dirty="0"/>
          </a:p>
          <a:p>
            <a:pPr marL="0" indent="0">
              <a:buNone/>
            </a:pPr>
            <a:endParaRPr lang="en-US" b="0" dirty="0"/>
          </a:p>
          <a:p>
            <a:pPr marL="0" indent="0">
              <a:buNone/>
            </a:pPr>
            <a:r>
              <a:rPr lang="en-US" b="1" dirty="0"/>
              <a:t>Note: all of the words and grammar features implicated in the interaction have been learned this week or previously. All of the language appears on all three GCSE word lists.</a:t>
            </a:r>
          </a:p>
          <a:p>
            <a:r>
              <a:rPr lang="en-GB" dirty="0"/>
              <a:t>¡Hola! ¿</a:t>
            </a:r>
            <a:r>
              <a:rPr lang="en-GB" dirty="0" err="1"/>
              <a:t>Cómo</a:t>
            </a:r>
            <a:r>
              <a:rPr lang="en-GB" dirty="0"/>
              <a:t> </a:t>
            </a:r>
            <a:r>
              <a:rPr lang="en-GB" dirty="0" err="1"/>
              <a:t>te</a:t>
            </a:r>
            <a:r>
              <a:rPr lang="en-GB" dirty="0"/>
              <a:t> llamas?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¡Hola! Me </a:t>
            </a:r>
            <a:r>
              <a:rPr lang="en-GB" dirty="0" err="1"/>
              <a:t>llamo</a:t>
            </a:r>
            <a:br>
              <a:rPr lang="en-GB" dirty="0"/>
            </a:br>
            <a:r>
              <a:rPr lang="en-GB" dirty="0"/>
              <a:t>¿</a:t>
            </a:r>
            <a:r>
              <a:rPr lang="en-GB" dirty="0" err="1"/>
              <a:t>Cómo</a:t>
            </a:r>
            <a:r>
              <a:rPr lang="en-GB" dirty="0"/>
              <a:t> </a:t>
            </a:r>
            <a:r>
              <a:rPr lang="en-GB" dirty="0" err="1"/>
              <a:t>estás</a:t>
            </a:r>
            <a:r>
              <a:rPr lang="en-GB" dirty="0"/>
              <a:t>?</a:t>
            </a:r>
            <a:br>
              <a:rPr lang="en-GB" dirty="0"/>
            </a:br>
            <a:r>
              <a:rPr lang="en-GB" dirty="0"/>
              <a:t>Bien, gracias. ¿Y </a:t>
            </a:r>
            <a:r>
              <a:rPr lang="en-GB" dirty="0" err="1"/>
              <a:t>tú</a:t>
            </a:r>
            <a:r>
              <a:rPr lang="en-GB" dirty="0"/>
              <a:t>?</a:t>
            </a:r>
            <a:br>
              <a:rPr lang="en-GB" dirty="0"/>
            </a:br>
            <a:r>
              <a:rPr lang="en-GB" dirty="0" err="1"/>
              <a:t>Estoy</a:t>
            </a:r>
            <a:r>
              <a:rPr lang="en-GB" dirty="0"/>
              <a:t> bien. ¿</a:t>
            </a:r>
            <a:r>
              <a:rPr lang="en-GB" dirty="0" err="1"/>
              <a:t>Qué</a:t>
            </a:r>
            <a:r>
              <a:rPr lang="en-GB" dirty="0"/>
              <a:t> </a:t>
            </a:r>
            <a:r>
              <a:rPr lang="en-GB" dirty="0" err="1"/>
              <a:t>haces</a:t>
            </a:r>
            <a:r>
              <a:rPr lang="en-GB" dirty="0"/>
              <a:t> primero por la </a:t>
            </a:r>
            <a:r>
              <a:rPr lang="en-GB" dirty="0" err="1"/>
              <a:t>mañana</a:t>
            </a:r>
            <a:r>
              <a:rPr lang="en-GB" dirty="0"/>
              <a:t>?</a:t>
            </a:r>
            <a:br>
              <a:rPr lang="en-GB" dirty="0"/>
            </a:br>
            <a:r>
              <a:rPr lang="en-GB" dirty="0"/>
              <a:t>Me </a:t>
            </a:r>
            <a:r>
              <a:rPr lang="en-GB" dirty="0" err="1"/>
              <a:t>despierto</a:t>
            </a:r>
            <a:r>
              <a:rPr lang="en-GB" dirty="0"/>
              <a:t>, me </a:t>
            </a:r>
            <a:r>
              <a:rPr lang="en-GB" dirty="0" err="1"/>
              <a:t>levanto</a:t>
            </a:r>
            <a:r>
              <a:rPr lang="en-GB" dirty="0"/>
              <a:t>, me pongo la </a:t>
            </a:r>
            <a:r>
              <a:rPr lang="en-GB" dirty="0" err="1"/>
              <a:t>ropa</a:t>
            </a:r>
            <a:r>
              <a:rPr lang="en-GB" dirty="0"/>
              <a:t>, </a:t>
            </a:r>
            <a:r>
              <a:rPr lang="en-GB" dirty="0" err="1"/>
              <a:t>desayuno</a:t>
            </a:r>
            <a:r>
              <a:rPr lang="en-GB" dirty="0"/>
              <a:t> y me </a:t>
            </a:r>
            <a:r>
              <a:rPr lang="en-GB" dirty="0" err="1"/>
              <a:t>preparo</a:t>
            </a:r>
            <a:r>
              <a:rPr lang="en-GB" dirty="0"/>
              <a:t> para la </a:t>
            </a:r>
            <a:r>
              <a:rPr lang="en-GB" dirty="0" err="1"/>
              <a:t>escuela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Yo</a:t>
            </a:r>
            <a:r>
              <a:rPr lang="en-GB" dirty="0"/>
              <a:t> </a:t>
            </a:r>
            <a:r>
              <a:rPr lang="en-GB" dirty="0" err="1"/>
              <a:t>también</a:t>
            </a:r>
            <a:r>
              <a:rPr lang="en-GB" dirty="0"/>
              <a:t>. </a:t>
            </a:r>
            <a:r>
              <a:rPr lang="en-GB" dirty="0" err="1"/>
              <a:t>También</a:t>
            </a:r>
            <a:r>
              <a:rPr lang="en-GB" dirty="0"/>
              <a:t> </a:t>
            </a:r>
            <a:r>
              <a:rPr lang="en-GB" dirty="0" err="1"/>
              <a:t>levanto</a:t>
            </a:r>
            <a:r>
              <a:rPr lang="en-GB" dirty="0"/>
              <a:t> a mi </a:t>
            </a:r>
            <a:r>
              <a:rPr lang="en-GB" dirty="0" err="1"/>
              <a:t>hermano</a:t>
            </a:r>
            <a:r>
              <a:rPr lang="en-GB" dirty="0"/>
              <a:t>. </a:t>
            </a:r>
            <a:r>
              <a:rPr lang="en-GB" dirty="0" err="1"/>
              <a:t>Te</a:t>
            </a:r>
            <a:r>
              <a:rPr lang="en-GB" dirty="0"/>
              <a:t> lavas?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Sí</a:t>
            </a:r>
            <a:r>
              <a:rPr lang="en-GB" dirty="0"/>
              <a:t>, claro! ¿</a:t>
            </a:r>
            <a:r>
              <a:rPr lang="en-GB" dirty="0" err="1"/>
              <a:t>Quién</a:t>
            </a:r>
            <a:r>
              <a:rPr lang="en-GB" dirty="0"/>
              <a:t> </a:t>
            </a:r>
            <a:r>
              <a:rPr lang="en-GB" dirty="0" err="1"/>
              <a:t>prepara</a:t>
            </a:r>
            <a:r>
              <a:rPr lang="en-GB" dirty="0"/>
              <a:t> la comida </a:t>
            </a:r>
            <a:r>
              <a:rPr lang="en-GB" dirty="0" err="1"/>
              <a:t>en</a:t>
            </a:r>
            <a:r>
              <a:rPr lang="en-GB" dirty="0"/>
              <a:t> </a:t>
            </a:r>
            <a:r>
              <a:rPr lang="en-GB" dirty="0" err="1"/>
              <a:t>tu</a:t>
            </a:r>
            <a:r>
              <a:rPr lang="en-GB" dirty="0"/>
              <a:t> casa por la </a:t>
            </a:r>
            <a:r>
              <a:rPr lang="en-GB" dirty="0" err="1"/>
              <a:t>mañana</a:t>
            </a:r>
            <a:r>
              <a:rPr lang="en-GB" dirty="0"/>
              <a:t>?</a:t>
            </a:r>
            <a:br>
              <a:rPr lang="en-GB" dirty="0"/>
            </a:br>
            <a:r>
              <a:rPr lang="en-GB" dirty="0"/>
              <a:t>Mi padre, </a:t>
            </a:r>
            <a:r>
              <a:rPr lang="en-GB" dirty="0" err="1"/>
              <a:t>pero</a:t>
            </a:r>
            <a:r>
              <a:rPr lang="en-GB" dirty="0"/>
              <a:t> </a:t>
            </a:r>
            <a:r>
              <a:rPr lang="en-GB" dirty="0" err="1"/>
              <a:t>yo</a:t>
            </a:r>
            <a:r>
              <a:rPr lang="en-GB" dirty="0"/>
              <a:t> </a:t>
            </a:r>
            <a:r>
              <a:rPr lang="en-GB" dirty="0" err="1"/>
              <a:t>preparo</a:t>
            </a:r>
            <a:r>
              <a:rPr lang="en-GB" dirty="0"/>
              <a:t> mi comida para la </a:t>
            </a:r>
            <a:r>
              <a:rPr lang="en-GB" dirty="0" err="1"/>
              <a:t>escuela</a:t>
            </a:r>
            <a:r>
              <a:rPr lang="en-GB" dirty="0"/>
              <a:t>.</a:t>
            </a:r>
            <a:br>
              <a:rPr lang="en-GB" dirty="0"/>
            </a:br>
            <a:r>
              <a:rPr lang="en-GB" dirty="0" err="1"/>
              <a:t>Yo</a:t>
            </a:r>
            <a:r>
              <a:rPr lang="en-GB" dirty="0"/>
              <a:t> </a:t>
            </a:r>
            <a:r>
              <a:rPr lang="en-GB" dirty="0" err="1"/>
              <a:t>también</a:t>
            </a:r>
            <a:r>
              <a:rPr lang="en-GB" dirty="0"/>
              <a:t>. ¡Hasta </a:t>
            </a:r>
            <a:r>
              <a:rPr lang="en-GB" dirty="0" err="1"/>
              <a:t>luego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932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Procedure:</a:t>
            </a:r>
          </a:p>
          <a:p>
            <a:pPr marL="0" indent="0">
              <a:buNone/>
            </a:pPr>
            <a:r>
              <a:rPr lang="en-US" b="0" dirty="0"/>
              <a:t>Students </a:t>
            </a:r>
            <a:r>
              <a:rPr lang="en-US" b="0" dirty="0" err="1"/>
              <a:t>practise</a:t>
            </a:r>
            <a:r>
              <a:rPr lang="en-US" b="0" dirty="0"/>
              <a:t> the dialogue again, twice through, swapping roles.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514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p>
          <a:p>
            <a:endParaRPr lang="en-US" b="1" dirty="0"/>
          </a:p>
          <a:p>
            <a:r>
              <a:rPr lang="en-US" b="1" dirty="0"/>
              <a:t>Procedure:</a:t>
            </a:r>
          </a:p>
          <a:p>
            <a:pPr marL="0" indent="0">
              <a:buNone/>
            </a:pPr>
            <a:r>
              <a:rPr lang="en-US" b="0" dirty="0"/>
              <a:t>Students </a:t>
            </a:r>
            <a:r>
              <a:rPr lang="en-US" b="0" dirty="0" err="1"/>
              <a:t>practise</a:t>
            </a:r>
            <a:r>
              <a:rPr lang="en-US" b="0" dirty="0"/>
              <a:t> the dialogue again, twice through, swapping roles.</a:t>
            </a:r>
            <a:br>
              <a:rPr lang="en-US" b="0" dirty="0"/>
            </a:br>
            <a:r>
              <a:rPr lang="en-US" b="0" dirty="0"/>
              <a:t>This time they are prompted only in English.</a:t>
            </a:r>
            <a:endParaRPr lang="en-US" b="1" dirty="0"/>
          </a:p>
          <a:p>
            <a:endParaRPr lang="en-US" b="1" dirty="0"/>
          </a:p>
          <a:p>
            <a:r>
              <a:rPr lang="en-US" b="1" dirty="0"/>
              <a:t>Answers:</a:t>
            </a:r>
            <a:endParaRPr lang="en-US" b="0" dirty="0"/>
          </a:p>
          <a:p>
            <a:r>
              <a:rPr lang="en-GB" dirty="0"/>
              <a:t>¡Hola! ¿</a:t>
            </a:r>
            <a:r>
              <a:rPr lang="en-GB" dirty="0" err="1"/>
              <a:t>Cómo</a:t>
            </a:r>
            <a:r>
              <a:rPr lang="en-GB" dirty="0"/>
              <a:t> </a:t>
            </a:r>
            <a:r>
              <a:rPr lang="en-GB" dirty="0" err="1"/>
              <a:t>te</a:t>
            </a:r>
            <a:r>
              <a:rPr lang="en-GB" dirty="0"/>
              <a:t> llamas?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¡Hola! Me </a:t>
            </a:r>
            <a:r>
              <a:rPr lang="en-GB" dirty="0" err="1"/>
              <a:t>llamo</a:t>
            </a:r>
            <a:br>
              <a:rPr lang="en-GB" dirty="0"/>
            </a:br>
            <a:r>
              <a:rPr lang="en-GB" dirty="0"/>
              <a:t>¿</a:t>
            </a:r>
            <a:r>
              <a:rPr lang="en-GB" dirty="0" err="1"/>
              <a:t>Cómo</a:t>
            </a:r>
            <a:r>
              <a:rPr lang="en-GB" dirty="0"/>
              <a:t> </a:t>
            </a:r>
            <a:r>
              <a:rPr lang="en-GB" dirty="0" err="1"/>
              <a:t>estás</a:t>
            </a:r>
            <a:r>
              <a:rPr lang="en-GB" dirty="0"/>
              <a:t>?</a:t>
            </a:r>
            <a:br>
              <a:rPr lang="en-GB" dirty="0"/>
            </a:br>
            <a:r>
              <a:rPr lang="en-GB" dirty="0"/>
              <a:t>Bien, gracias. ¿Y </a:t>
            </a:r>
            <a:r>
              <a:rPr lang="en-GB" dirty="0" err="1"/>
              <a:t>tú</a:t>
            </a:r>
            <a:r>
              <a:rPr lang="en-GB" dirty="0"/>
              <a:t>?</a:t>
            </a:r>
            <a:br>
              <a:rPr lang="en-GB" dirty="0"/>
            </a:br>
            <a:r>
              <a:rPr lang="en-GB" dirty="0" err="1"/>
              <a:t>Estoy</a:t>
            </a:r>
            <a:r>
              <a:rPr lang="en-GB" dirty="0"/>
              <a:t> bien. ¿</a:t>
            </a:r>
            <a:r>
              <a:rPr lang="en-GB" dirty="0" err="1"/>
              <a:t>Qué</a:t>
            </a:r>
            <a:r>
              <a:rPr lang="en-GB" dirty="0"/>
              <a:t> </a:t>
            </a:r>
            <a:r>
              <a:rPr lang="en-GB" dirty="0" err="1"/>
              <a:t>haces</a:t>
            </a:r>
            <a:r>
              <a:rPr lang="en-GB" dirty="0"/>
              <a:t> primero por la </a:t>
            </a:r>
            <a:r>
              <a:rPr lang="en-GB" dirty="0" err="1"/>
              <a:t>mañana</a:t>
            </a:r>
            <a:r>
              <a:rPr lang="en-GB" dirty="0"/>
              <a:t>?</a:t>
            </a:r>
            <a:br>
              <a:rPr lang="en-GB" dirty="0"/>
            </a:br>
            <a:r>
              <a:rPr lang="en-GB" dirty="0"/>
              <a:t>Me </a:t>
            </a:r>
            <a:r>
              <a:rPr lang="en-GB" dirty="0" err="1"/>
              <a:t>despierto</a:t>
            </a:r>
            <a:r>
              <a:rPr lang="en-GB" dirty="0"/>
              <a:t>, me </a:t>
            </a:r>
            <a:r>
              <a:rPr lang="en-GB" dirty="0" err="1"/>
              <a:t>levanto</a:t>
            </a:r>
            <a:r>
              <a:rPr lang="en-GB" dirty="0"/>
              <a:t>, me pongo la </a:t>
            </a:r>
            <a:r>
              <a:rPr lang="en-GB" dirty="0" err="1"/>
              <a:t>ropa</a:t>
            </a:r>
            <a:r>
              <a:rPr lang="en-GB" dirty="0"/>
              <a:t>, </a:t>
            </a:r>
            <a:r>
              <a:rPr lang="en-GB" dirty="0" err="1"/>
              <a:t>desayuno</a:t>
            </a:r>
            <a:r>
              <a:rPr lang="en-GB" dirty="0"/>
              <a:t> y me </a:t>
            </a:r>
            <a:r>
              <a:rPr lang="en-GB" dirty="0" err="1"/>
              <a:t>preparo</a:t>
            </a:r>
            <a:r>
              <a:rPr lang="en-GB" dirty="0"/>
              <a:t> para la </a:t>
            </a:r>
            <a:r>
              <a:rPr lang="en-GB" dirty="0" err="1"/>
              <a:t>escuela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Yo</a:t>
            </a:r>
            <a:r>
              <a:rPr lang="en-GB" dirty="0"/>
              <a:t> </a:t>
            </a:r>
            <a:r>
              <a:rPr lang="en-GB" dirty="0" err="1"/>
              <a:t>también</a:t>
            </a:r>
            <a:r>
              <a:rPr lang="en-GB" dirty="0"/>
              <a:t>. </a:t>
            </a:r>
            <a:r>
              <a:rPr lang="en-GB" dirty="0" err="1"/>
              <a:t>También</a:t>
            </a:r>
            <a:r>
              <a:rPr lang="en-GB" dirty="0"/>
              <a:t> </a:t>
            </a:r>
            <a:r>
              <a:rPr lang="en-GB" dirty="0" err="1"/>
              <a:t>levanto</a:t>
            </a:r>
            <a:r>
              <a:rPr lang="en-GB" dirty="0"/>
              <a:t> a mi </a:t>
            </a:r>
            <a:r>
              <a:rPr lang="en-GB" dirty="0" err="1"/>
              <a:t>hermano</a:t>
            </a:r>
            <a:r>
              <a:rPr lang="en-GB" dirty="0"/>
              <a:t>. </a:t>
            </a:r>
            <a:r>
              <a:rPr lang="en-GB" dirty="0" err="1"/>
              <a:t>Te</a:t>
            </a:r>
            <a:r>
              <a:rPr lang="en-GB" dirty="0"/>
              <a:t> lavas?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Sí</a:t>
            </a:r>
            <a:r>
              <a:rPr lang="en-GB" dirty="0"/>
              <a:t>, claro! ¿</a:t>
            </a:r>
            <a:r>
              <a:rPr lang="en-GB" dirty="0" err="1"/>
              <a:t>Quién</a:t>
            </a:r>
            <a:r>
              <a:rPr lang="en-GB" dirty="0"/>
              <a:t> </a:t>
            </a:r>
            <a:r>
              <a:rPr lang="en-GB" dirty="0" err="1"/>
              <a:t>prepara</a:t>
            </a:r>
            <a:r>
              <a:rPr lang="en-GB" dirty="0"/>
              <a:t> la comida </a:t>
            </a:r>
            <a:r>
              <a:rPr lang="en-GB" dirty="0" err="1"/>
              <a:t>en</a:t>
            </a:r>
            <a:r>
              <a:rPr lang="en-GB" dirty="0"/>
              <a:t> </a:t>
            </a:r>
            <a:r>
              <a:rPr lang="en-GB" dirty="0" err="1"/>
              <a:t>tu</a:t>
            </a:r>
            <a:r>
              <a:rPr lang="en-GB" dirty="0"/>
              <a:t> casa por la </a:t>
            </a:r>
            <a:r>
              <a:rPr lang="en-GB" dirty="0" err="1"/>
              <a:t>mañana</a:t>
            </a:r>
            <a:r>
              <a:rPr lang="en-GB" dirty="0"/>
              <a:t>?</a:t>
            </a:r>
            <a:br>
              <a:rPr lang="en-GB" dirty="0"/>
            </a:br>
            <a:r>
              <a:rPr lang="en-GB" dirty="0"/>
              <a:t>Mi padre, </a:t>
            </a:r>
            <a:r>
              <a:rPr lang="en-GB" dirty="0" err="1"/>
              <a:t>pero</a:t>
            </a:r>
            <a:r>
              <a:rPr lang="en-GB" dirty="0"/>
              <a:t> </a:t>
            </a:r>
            <a:r>
              <a:rPr lang="en-GB" dirty="0" err="1"/>
              <a:t>yo</a:t>
            </a:r>
            <a:r>
              <a:rPr lang="en-GB" dirty="0"/>
              <a:t> </a:t>
            </a:r>
            <a:r>
              <a:rPr lang="en-GB" dirty="0" err="1"/>
              <a:t>preparo</a:t>
            </a:r>
            <a:r>
              <a:rPr lang="en-GB" dirty="0"/>
              <a:t> mi comida para la </a:t>
            </a:r>
            <a:r>
              <a:rPr lang="en-GB" dirty="0" err="1"/>
              <a:t>escuela</a:t>
            </a:r>
            <a:r>
              <a:rPr lang="en-GB" dirty="0"/>
              <a:t>.</a:t>
            </a:r>
            <a:br>
              <a:rPr lang="en-GB" dirty="0"/>
            </a:br>
            <a:r>
              <a:rPr lang="en-GB" dirty="0" err="1"/>
              <a:t>Yo</a:t>
            </a:r>
            <a:r>
              <a:rPr lang="en-GB" dirty="0"/>
              <a:t> </a:t>
            </a:r>
            <a:r>
              <a:rPr lang="en-GB" dirty="0" err="1"/>
              <a:t>también</a:t>
            </a:r>
            <a:r>
              <a:rPr lang="en-GB" dirty="0"/>
              <a:t>. ¡Hasta </a:t>
            </a:r>
            <a:r>
              <a:rPr lang="en-GB" dirty="0" err="1"/>
              <a:t>luego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841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OPTIONAL / ADDITIONAL HOMEWORK ACTIVITY OR RESOURCE FOR LATER REVISITING</a:t>
            </a:r>
          </a:p>
          <a:p>
            <a:endParaRPr lang="en-US" b="1" dirty="0"/>
          </a:p>
          <a:p>
            <a:r>
              <a:rPr lang="en-US" b="1" dirty="0"/>
              <a:t>Timing: </a:t>
            </a:r>
            <a:r>
              <a:rPr lang="en-US" b="0" i="0" dirty="0"/>
              <a:t>9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in bold in the transcript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a:t>
            </a:r>
            <a:r>
              <a:rPr lang="en-GB" sz="1200" b="0" kern="1200" baseline="0" dirty="0">
                <a:solidFill>
                  <a:schemeClr val="tx1"/>
                </a:solidFill>
                <a:effectLst/>
                <a:latin typeface="+mn-lt"/>
                <a:ea typeface="+mn-ea"/>
                <a:cs typeface="+mn-cs"/>
              </a:rPr>
              <a:t> the lesson adds up to 40 minutes. If time remains at the end, students could begin writing their own email to describe their daily routine, as suggested for homework on the slide. </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algn="just"/>
            <a:r>
              <a:rPr lang="x-none" sz="1200" dirty="0">
                <a:solidFill>
                  <a:schemeClr val="accent5">
                    <a:lumMod val="50000"/>
                  </a:schemeClr>
                </a:solidFill>
              </a:rPr>
              <a:t>¡Hola, Lucía!</a:t>
            </a:r>
          </a:p>
          <a:p>
            <a:pPr algn="just"/>
            <a:endParaRPr lang="x-none" sz="1200" dirty="0">
              <a:solidFill>
                <a:schemeClr val="accent5">
                  <a:lumMod val="50000"/>
                </a:schemeClr>
              </a:solidFill>
            </a:endParaRPr>
          </a:p>
          <a:p>
            <a:pPr algn="just"/>
            <a:r>
              <a:rPr lang="x-none" sz="1200" dirty="0">
                <a:solidFill>
                  <a:schemeClr val="accent5">
                    <a:lumMod val="50000"/>
                  </a:schemeClr>
                </a:solidFill>
              </a:rPr>
              <a:t>¿Qué tal? Yo estoy bien. Me presento: me llamo Amelia, soy de Estados Unidos pero vivo con mi familia en Inglaterra. </a:t>
            </a:r>
            <a:r>
              <a:rPr lang="x-none" sz="1200" b="1" dirty="0">
                <a:solidFill>
                  <a:schemeClr val="accent5">
                    <a:lumMod val="50000"/>
                  </a:schemeClr>
                </a:solidFill>
              </a:rPr>
              <a:t>Tu</a:t>
            </a:r>
            <a:r>
              <a:rPr lang="x-none" sz="1200" dirty="0">
                <a:solidFill>
                  <a:schemeClr val="accent5">
                    <a:lumMod val="50000"/>
                  </a:schemeClr>
                </a:solidFill>
              </a:rPr>
              <a:t> familia vive en el norte de España, ¿verdad? En este correo quiero hablar de un </a:t>
            </a:r>
            <a:r>
              <a:rPr lang="x-none" sz="1200" b="1" dirty="0">
                <a:solidFill>
                  <a:schemeClr val="accent5">
                    <a:lumMod val="50000"/>
                  </a:schemeClr>
                </a:solidFill>
              </a:rPr>
              <a:t>día </a:t>
            </a:r>
            <a:r>
              <a:rPr lang="x-none" sz="1200" dirty="0">
                <a:solidFill>
                  <a:schemeClr val="accent5">
                    <a:lumMod val="50000"/>
                  </a:schemeClr>
                </a:solidFill>
              </a:rPr>
              <a:t>normal en mi vida. Primero, me despierto muy temprano para ir a clase, aunque los fines de semana me levanto tarde. ¿Te levantas temprano o tarde? Después </a:t>
            </a:r>
            <a:r>
              <a:rPr lang="x-none" sz="1200" b="0" dirty="0">
                <a:solidFill>
                  <a:schemeClr val="accent5">
                    <a:lumMod val="50000"/>
                  </a:schemeClr>
                </a:solidFill>
              </a:rPr>
              <a:t>me</a:t>
            </a:r>
            <a:r>
              <a:rPr lang="x-none" sz="1200" b="1" dirty="0">
                <a:solidFill>
                  <a:schemeClr val="accent5">
                    <a:lumMod val="50000"/>
                  </a:schemeClr>
                </a:solidFill>
              </a:rPr>
              <a:t> </a:t>
            </a:r>
            <a:r>
              <a:rPr lang="x-none" sz="1200" dirty="0">
                <a:solidFill>
                  <a:schemeClr val="accent5">
                    <a:lumMod val="50000"/>
                  </a:schemeClr>
                </a:solidFill>
              </a:rPr>
              <a:t>lavo, me pongo un vestido, me miro en el espejo y</a:t>
            </a:r>
            <a:r>
              <a:rPr lang="x-none" sz="1200" b="1" dirty="0">
                <a:solidFill>
                  <a:schemeClr val="accent5">
                    <a:lumMod val="50000"/>
                  </a:schemeClr>
                </a:solidFill>
              </a:rPr>
              <a:t> luego </a:t>
            </a:r>
            <a:r>
              <a:rPr lang="x-none" sz="1200" dirty="0">
                <a:solidFill>
                  <a:schemeClr val="accent5">
                    <a:lumMod val="50000"/>
                  </a:schemeClr>
                </a:solidFill>
              </a:rPr>
              <a:t>desayuno. ¿Te pones vestido o pantalón </a:t>
            </a:r>
            <a:r>
              <a:rPr lang="x-none" sz="1200" b="1" dirty="0">
                <a:solidFill>
                  <a:schemeClr val="accent5">
                    <a:lumMod val="50000"/>
                  </a:schemeClr>
                </a:solidFill>
              </a:rPr>
              <a:t>para </a:t>
            </a:r>
            <a:r>
              <a:rPr lang="x-none" sz="1200" dirty="0">
                <a:solidFill>
                  <a:schemeClr val="accent5">
                    <a:lumMod val="50000"/>
                  </a:schemeClr>
                </a:solidFill>
              </a:rPr>
              <a:t>ir a la escuela? Mi padre prepara la comida mientras que mi madre toma café. ¿</a:t>
            </a:r>
            <a:r>
              <a:rPr lang="x-none" sz="1200" b="1" dirty="0">
                <a:solidFill>
                  <a:schemeClr val="accent5">
                    <a:lumMod val="50000"/>
                  </a:schemeClr>
                </a:solidFill>
              </a:rPr>
              <a:t>Quién </a:t>
            </a:r>
            <a:r>
              <a:rPr lang="x-none" sz="1200" dirty="0">
                <a:solidFill>
                  <a:schemeClr val="accent5">
                    <a:lumMod val="50000"/>
                  </a:schemeClr>
                </a:solidFill>
              </a:rPr>
              <a:t>prepara la comida en tu casa por la mañana? </a:t>
            </a:r>
          </a:p>
          <a:p>
            <a:pPr algn="just"/>
            <a:endParaRPr lang="x-none" sz="1200" dirty="0">
              <a:solidFill>
                <a:schemeClr val="accent5">
                  <a:lumMod val="50000"/>
                </a:schemeClr>
              </a:solidFill>
            </a:endParaRPr>
          </a:p>
          <a:p>
            <a:pPr algn="just"/>
            <a:r>
              <a:rPr lang="x-none" sz="1200" dirty="0">
                <a:solidFill>
                  <a:schemeClr val="accent5">
                    <a:lumMod val="50000"/>
                  </a:schemeClr>
                </a:solidFill>
              </a:rPr>
              <a:t>Quiero leer tu respuesta. ¡Hasta pronto!</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082524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https://rachelhawkes.com/LDPresources/Yr8Spanish/Spanish_Y8_Term2ii_Wk1_audio_HW_sheet_answers.docx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Possessive adjectives: number in the ‘Possessive adjective agreement’ menu</a:t>
            </a:r>
            <a:endParaRPr lang="en-GB" sz="12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br>
              <a:rPr lang="en-US" b="1" dirty="0"/>
            </a:br>
            <a:r>
              <a:rPr lang="en-US" b="1" dirty="0"/>
              <a:t>Aim: </a:t>
            </a:r>
            <a:r>
              <a:rPr lang="en-US" b="0" dirty="0"/>
              <a:t>to practise five of the words from this week’s new vocabulary set.</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err="1">
                <a:solidFill>
                  <a:schemeClr val="tx1"/>
                </a:solidFill>
                <a:effectLst/>
                <a:latin typeface="+mn-lt"/>
                <a:ea typeface="+mn-ea"/>
                <a:cs typeface="+mn-cs"/>
              </a:rPr>
              <a:t>desayunar</a:t>
            </a:r>
            <a:r>
              <a:rPr lang="en-GB" sz="1200" kern="1200" dirty="0">
                <a:solidFill>
                  <a:schemeClr val="tx1"/>
                </a:solidFill>
                <a:effectLst/>
                <a:latin typeface="+mn-lt"/>
                <a:ea typeface="+mn-ea"/>
                <a:cs typeface="+mn-cs"/>
              </a:rPr>
              <a:t>; [&gt;5000]; el </a:t>
            </a:r>
            <a:r>
              <a:rPr lang="en-GB" sz="1200" kern="1200" dirty="0" err="1">
                <a:solidFill>
                  <a:schemeClr val="tx1"/>
                </a:solidFill>
                <a:effectLst/>
                <a:latin typeface="+mn-lt"/>
                <a:ea typeface="+mn-ea"/>
                <a:cs typeface="+mn-cs"/>
              </a:rPr>
              <a:t>espejo</a:t>
            </a:r>
            <a:r>
              <a:rPr lang="en-GB" sz="1200" kern="1200" dirty="0">
                <a:solidFill>
                  <a:schemeClr val="tx1"/>
                </a:solidFill>
                <a:effectLst/>
                <a:latin typeface="+mn-lt"/>
                <a:ea typeface="+mn-ea"/>
                <a:cs typeface="+mn-cs"/>
              </a:rPr>
              <a:t> [1232] el </a:t>
            </a:r>
            <a:r>
              <a:rPr lang="en-GB" sz="1200" kern="1200" dirty="0" err="1">
                <a:solidFill>
                  <a:schemeClr val="tx1"/>
                </a:solidFill>
                <a:effectLst/>
                <a:latin typeface="+mn-lt"/>
                <a:ea typeface="+mn-ea"/>
                <a:cs typeface="+mn-cs"/>
              </a:rPr>
              <a:t>pantalón</a:t>
            </a:r>
            <a:r>
              <a:rPr lang="en-GB" sz="1200" kern="1200" dirty="0">
                <a:solidFill>
                  <a:schemeClr val="tx1"/>
                </a:solidFill>
                <a:effectLst/>
                <a:latin typeface="+mn-lt"/>
                <a:ea typeface="+mn-ea"/>
                <a:cs typeface="+mn-cs"/>
              </a:rPr>
              <a:t> [1814]; el </a:t>
            </a:r>
            <a:r>
              <a:rPr lang="en-GB" sz="1200" kern="1200" dirty="0" err="1">
                <a:solidFill>
                  <a:schemeClr val="tx1"/>
                </a:solidFill>
                <a:effectLst/>
                <a:latin typeface="+mn-lt"/>
                <a:ea typeface="+mn-ea"/>
                <a:cs typeface="+mn-cs"/>
              </a:rPr>
              <a:t>vestido</a:t>
            </a:r>
            <a:r>
              <a:rPr lang="en-GB" sz="1200" kern="1200" dirty="0">
                <a:solidFill>
                  <a:schemeClr val="tx1"/>
                </a:solidFill>
                <a:effectLst/>
                <a:latin typeface="+mn-lt"/>
                <a:ea typeface="+mn-ea"/>
                <a:cs typeface="+mn-cs"/>
              </a:rPr>
              <a:t> [1697]; </a:t>
            </a:r>
            <a:r>
              <a:rPr lang="en-GB" sz="1200" kern="1200" dirty="0" err="1">
                <a:solidFill>
                  <a:schemeClr val="tx1"/>
                </a:solidFill>
                <a:effectLst/>
                <a:latin typeface="+mn-lt"/>
                <a:ea typeface="+mn-ea"/>
                <a:cs typeface="+mn-cs"/>
              </a:rPr>
              <a:t>demasiado</a:t>
            </a:r>
            <a:r>
              <a:rPr lang="en-GB" sz="1200" kern="1200" dirty="0">
                <a:solidFill>
                  <a:schemeClr val="tx1"/>
                </a:solidFill>
                <a:effectLst/>
                <a:latin typeface="+mn-lt"/>
                <a:ea typeface="+mn-ea"/>
                <a:cs typeface="+mn-cs"/>
              </a:rPr>
              <a:t> [494]</a:t>
            </a:r>
            <a:endParaRPr lang="x-non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15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use of </a:t>
            </a:r>
            <a:r>
              <a:rPr lang="es-ES" b="0" dirty="0" err="1"/>
              <a:t>the</a:t>
            </a:r>
            <a:r>
              <a:rPr lang="es-ES" b="0" dirty="0"/>
              <a:t>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introduce </a:t>
            </a:r>
            <a:r>
              <a:rPr lang="es-ES" b="0" dirty="0" err="1"/>
              <a:t>the</a:t>
            </a:r>
            <a:r>
              <a:rPr lang="es-ES" b="0" dirty="0"/>
              <a:t> </a:t>
            </a:r>
            <a:r>
              <a:rPr lang="es-ES" b="0" dirty="0" err="1"/>
              <a:t>reflexive</a:t>
            </a:r>
            <a:r>
              <a:rPr lang="es-ES" b="0" dirty="0"/>
              <a:t> </a:t>
            </a:r>
            <a:r>
              <a:rPr lang="es-ES" b="0" dirty="0" err="1"/>
              <a:t>pronoun</a:t>
            </a:r>
            <a:r>
              <a:rPr lang="es-ES" b="0" dirty="0"/>
              <a:t> ‘me’.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click.</a:t>
            </a:r>
          </a:p>
          <a:p>
            <a:pPr marL="0" indent="0">
              <a:buNone/>
            </a:pP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dirty="0"/>
              <a:t>Note: </a:t>
            </a:r>
          </a:p>
          <a:p>
            <a:r>
              <a:rPr lang="es-ES" dirty="0"/>
              <a:t>In </a:t>
            </a:r>
            <a:r>
              <a:rPr lang="es-ES" dirty="0" err="1"/>
              <a:t>Spanish</a:t>
            </a:r>
            <a:r>
              <a:rPr lang="es-ES" dirty="0"/>
              <a:t>, </a:t>
            </a:r>
            <a:r>
              <a:rPr lang="es-ES" dirty="0" err="1"/>
              <a:t>it</a:t>
            </a:r>
            <a:r>
              <a:rPr lang="es-ES" dirty="0"/>
              <a:t> </a:t>
            </a:r>
            <a:r>
              <a:rPr lang="es-ES" dirty="0" err="1"/>
              <a:t>is</a:t>
            </a:r>
            <a:r>
              <a:rPr lang="es-ES" dirty="0"/>
              <a:t> </a:t>
            </a:r>
            <a:r>
              <a:rPr lang="es-ES" dirty="0" err="1"/>
              <a:t>very</a:t>
            </a:r>
            <a:r>
              <a:rPr lang="es-ES" dirty="0"/>
              <a:t> </a:t>
            </a:r>
            <a:r>
              <a:rPr lang="es-ES" dirty="0" err="1"/>
              <a:t>common</a:t>
            </a:r>
            <a:r>
              <a:rPr lang="es-ES" dirty="0"/>
              <a:t> to use </a:t>
            </a:r>
            <a:r>
              <a:rPr lang="es-ES" dirty="0" err="1"/>
              <a:t>the</a:t>
            </a:r>
            <a:r>
              <a:rPr lang="es-ES" dirty="0"/>
              <a:t> </a:t>
            </a:r>
            <a:r>
              <a:rPr lang="es-ES" dirty="0" err="1"/>
              <a:t>indirect</a:t>
            </a:r>
            <a:r>
              <a:rPr lang="es-ES" dirty="0"/>
              <a:t> </a:t>
            </a:r>
            <a:r>
              <a:rPr lang="es-ES" dirty="0" err="1"/>
              <a:t>object</a:t>
            </a:r>
            <a:r>
              <a:rPr lang="es-ES" dirty="0"/>
              <a:t> </a:t>
            </a:r>
            <a:r>
              <a:rPr lang="es-ES" dirty="0" err="1"/>
              <a:t>pronoun</a:t>
            </a:r>
            <a:r>
              <a:rPr lang="es-ES" dirty="0"/>
              <a:t> </a:t>
            </a:r>
            <a:r>
              <a:rPr lang="es-ES" dirty="0" err="1"/>
              <a:t>even</a:t>
            </a:r>
            <a:r>
              <a:rPr lang="es-ES" dirty="0"/>
              <a:t> </a:t>
            </a:r>
            <a:r>
              <a:rPr lang="es-ES" dirty="0" err="1"/>
              <a:t>when</a:t>
            </a:r>
            <a:r>
              <a:rPr lang="es-ES" dirty="0"/>
              <a:t> </a:t>
            </a:r>
            <a:r>
              <a:rPr lang="es-ES" dirty="0" err="1"/>
              <a:t>the</a:t>
            </a:r>
            <a:r>
              <a:rPr lang="es-ES" dirty="0"/>
              <a:t> </a:t>
            </a:r>
            <a:r>
              <a:rPr lang="es-ES" dirty="0" err="1"/>
              <a:t>indirect</a:t>
            </a:r>
            <a:r>
              <a:rPr lang="es-ES" dirty="0"/>
              <a:t> </a:t>
            </a:r>
            <a:r>
              <a:rPr lang="es-ES" dirty="0" err="1"/>
              <a:t>object</a:t>
            </a:r>
            <a:r>
              <a:rPr lang="es-ES" dirty="0"/>
              <a:t> </a:t>
            </a:r>
            <a:r>
              <a:rPr lang="es-ES" dirty="0" err="1"/>
              <a:t>is</a:t>
            </a:r>
            <a:r>
              <a:rPr lang="es-ES" dirty="0"/>
              <a:t> </a:t>
            </a:r>
            <a:r>
              <a:rPr lang="es-ES" dirty="0" err="1"/>
              <a:t>present</a:t>
            </a:r>
            <a:r>
              <a:rPr lang="es-ES" dirty="0"/>
              <a:t>. </a:t>
            </a:r>
            <a:r>
              <a:rPr lang="es-ES" dirty="0" err="1"/>
              <a:t>For</a:t>
            </a:r>
            <a:r>
              <a:rPr lang="es-ES" dirty="0"/>
              <a:t> </a:t>
            </a:r>
            <a:r>
              <a:rPr lang="es-ES" dirty="0" err="1"/>
              <a:t>example</a:t>
            </a:r>
            <a:r>
              <a:rPr lang="es-ES" dirty="0"/>
              <a:t>, </a:t>
            </a:r>
            <a:r>
              <a:rPr lang="es-ES" dirty="0" err="1"/>
              <a:t>it's</a:t>
            </a:r>
            <a:r>
              <a:rPr lang="es-ES" dirty="0"/>
              <a:t> </a:t>
            </a:r>
            <a:r>
              <a:rPr lang="es-ES" dirty="0" err="1"/>
              <a:t>perfectly</a:t>
            </a:r>
            <a:r>
              <a:rPr lang="es-ES" dirty="0"/>
              <a:t> </a:t>
            </a:r>
            <a:r>
              <a:rPr lang="es-ES" dirty="0" err="1"/>
              <a:t>grammatical</a:t>
            </a:r>
            <a:r>
              <a:rPr lang="es-ES" dirty="0"/>
              <a:t> to </a:t>
            </a:r>
            <a:r>
              <a:rPr lang="es-ES" dirty="0" err="1"/>
              <a:t>say</a:t>
            </a:r>
            <a:r>
              <a:rPr lang="es-ES" dirty="0"/>
              <a:t> 'Pongo un vestido a mi prima', </a:t>
            </a:r>
            <a:r>
              <a:rPr lang="es-ES" dirty="0" err="1"/>
              <a:t>but</a:t>
            </a:r>
            <a:r>
              <a:rPr lang="es-ES" dirty="0"/>
              <a:t> </a:t>
            </a:r>
            <a:r>
              <a:rPr lang="es-ES" dirty="0" err="1"/>
              <a:t>it's</a:t>
            </a:r>
            <a:r>
              <a:rPr lang="es-ES" dirty="0"/>
              <a:t> more </a:t>
            </a:r>
            <a:r>
              <a:rPr lang="es-ES" dirty="0" err="1"/>
              <a:t>frequent</a:t>
            </a:r>
            <a:r>
              <a:rPr lang="es-ES" dirty="0"/>
              <a:t> to </a:t>
            </a:r>
            <a:r>
              <a:rPr lang="es-ES" dirty="0" err="1"/>
              <a:t>say</a:t>
            </a:r>
            <a:r>
              <a:rPr lang="es-ES" dirty="0"/>
              <a:t> </a:t>
            </a:r>
            <a:r>
              <a:rPr lang="es-ES" b="1" dirty="0"/>
              <a:t>'Le</a:t>
            </a:r>
            <a:r>
              <a:rPr lang="es-ES" dirty="0"/>
              <a:t> pongo un vestido a mi prima'. </a:t>
            </a:r>
            <a:r>
              <a:rPr lang="es-ES" dirty="0" err="1"/>
              <a:t>This</a:t>
            </a:r>
            <a:r>
              <a:rPr lang="es-ES" dirty="0"/>
              <a:t> </a:t>
            </a:r>
            <a:r>
              <a:rPr lang="es-ES" dirty="0" err="1"/>
              <a:t>happens</a:t>
            </a:r>
            <a:r>
              <a:rPr lang="es-ES" dirty="0"/>
              <a:t> </a:t>
            </a:r>
            <a:r>
              <a:rPr lang="es-ES" dirty="0" err="1"/>
              <a:t>with</a:t>
            </a:r>
            <a:r>
              <a:rPr lang="es-ES" dirty="0"/>
              <a:t> </a:t>
            </a:r>
            <a:r>
              <a:rPr lang="es-ES" dirty="0" err="1"/>
              <a:t>verbs</a:t>
            </a:r>
            <a:r>
              <a:rPr lang="es-ES" dirty="0"/>
              <a:t> </a:t>
            </a:r>
            <a:r>
              <a:rPr lang="es-ES" dirty="0" err="1"/>
              <a:t>that</a:t>
            </a:r>
            <a:r>
              <a:rPr lang="es-ES" dirty="0"/>
              <a:t> </a:t>
            </a:r>
            <a:r>
              <a:rPr lang="es-ES" dirty="0" err="1"/>
              <a:t>have</a:t>
            </a:r>
            <a:r>
              <a:rPr lang="es-ES" dirty="0"/>
              <a:t> </a:t>
            </a:r>
            <a:r>
              <a:rPr lang="es-ES" dirty="0" err="1"/>
              <a:t>both</a:t>
            </a:r>
            <a:r>
              <a:rPr lang="es-ES" dirty="0"/>
              <a:t> a </a:t>
            </a:r>
            <a:r>
              <a:rPr lang="es-ES" dirty="0" err="1"/>
              <a:t>direct</a:t>
            </a:r>
            <a:r>
              <a:rPr lang="es-ES" dirty="0"/>
              <a:t> </a:t>
            </a:r>
            <a:r>
              <a:rPr lang="es-ES" dirty="0" err="1"/>
              <a:t>object</a:t>
            </a:r>
            <a:r>
              <a:rPr lang="es-ES" dirty="0"/>
              <a:t> and </a:t>
            </a:r>
            <a:r>
              <a:rPr lang="es-ES" dirty="0" err="1"/>
              <a:t>an</a:t>
            </a:r>
            <a:r>
              <a:rPr lang="es-ES" dirty="0"/>
              <a:t> </a:t>
            </a:r>
            <a:r>
              <a:rPr lang="es-ES" dirty="0" err="1"/>
              <a:t>indirect</a:t>
            </a:r>
            <a:r>
              <a:rPr lang="es-ES" dirty="0"/>
              <a:t> </a:t>
            </a:r>
            <a:r>
              <a:rPr lang="es-ES" dirty="0" err="1"/>
              <a:t>object</a:t>
            </a:r>
            <a:r>
              <a:rPr lang="es-ES" dirty="0"/>
              <a:t>: decir, regalar, poner... </a:t>
            </a:r>
            <a:br>
              <a:rPr lang="es-ES" dirty="0"/>
            </a:br>
            <a:endParaRPr lang="es-ES" dirty="0"/>
          </a:p>
          <a:p>
            <a:r>
              <a:rPr lang="es-ES" dirty="0" err="1"/>
              <a:t>This</a:t>
            </a:r>
            <a:r>
              <a:rPr lang="es-ES" dirty="0"/>
              <a:t> </a:t>
            </a:r>
            <a:r>
              <a:rPr lang="es-ES" dirty="0" err="1"/>
              <a:t>is</a:t>
            </a:r>
            <a:r>
              <a:rPr lang="es-ES" dirty="0"/>
              <a:t> </a:t>
            </a:r>
            <a:r>
              <a:rPr lang="es-ES" dirty="0" err="1"/>
              <a:t>from</a:t>
            </a:r>
            <a:r>
              <a:rPr lang="es-ES" dirty="0"/>
              <a:t> </a:t>
            </a:r>
            <a:r>
              <a:rPr lang="es-ES" dirty="0" err="1"/>
              <a:t>the</a:t>
            </a:r>
            <a:r>
              <a:rPr lang="es-ES" dirty="0"/>
              <a:t> RAE (in </a:t>
            </a:r>
            <a:r>
              <a:rPr lang="es-ES" sz="1200" b="1" kern="1200" dirty="0">
                <a:solidFill>
                  <a:schemeClr val="tx1"/>
                </a:solidFill>
                <a:effectLst/>
                <a:latin typeface="+mn-lt"/>
                <a:ea typeface="+mn-ea"/>
                <a:cs typeface="+mn-cs"/>
                <a:hlinkClick r:id="rId3"/>
              </a:rPr>
              <a:t>pronombres personales átonos</a:t>
            </a:r>
            <a:r>
              <a:rPr lang="es-ES" dirty="0"/>
              <a:t>): </a:t>
            </a:r>
            <a:r>
              <a:rPr lang="es-ES" sz="1200" b="1" i="0" kern="1200" dirty="0">
                <a:solidFill>
                  <a:schemeClr val="tx1"/>
                </a:solidFill>
                <a:effectLst/>
                <a:latin typeface="+mn-lt"/>
                <a:ea typeface="+mn-ea"/>
                <a:cs typeface="+mn-cs"/>
              </a:rPr>
              <a:t>a)</a:t>
            </a:r>
            <a:r>
              <a:rPr lang="es-ES" sz="1200" b="0" i="0" kern="1200" dirty="0">
                <a:solidFill>
                  <a:schemeClr val="tx1"/>
                </a:solidFill>
                <a:effectLst/>
                <a:latin typeface="+mn-lt"/>
                <a:ea typeface="+mn-ea"/>
                <a:cs typeface="+mn-cs"/>
              </a:rPr>
              <a:t> En el caso del complemento indirecto, la </a:t>
            </a:r>
            <a:r>
              <a:rPr lang="es-ES" sz="1200" b="0" i="0" kern="1200" dirty="0" err="1">
                <a:solidFill>
                  <a:schemeClr val="tx1"/>
                </a:solidFill>
                <a:effectLst/>
                <a:latin typeface="+mn-lt"/>
                <a:ea typeface="+mn-ea"/>
                <a:cs typeface="+mn-cs"/>
              </a:rPr>
              <a:t>coaparición</a:t>
            </a:r>
            <a:r>
              <a:rPr lang="es-ES" sz="1200" b="0" i="0" kern="1200" dirty="0">
                <a:solidFill>
                  <a:schemeClr val="tx1"/>
                </a:solidFill>
                <a:effectLst/>
                <a:latin typeface="+mn-lt"/>
                <a:ea typeface="+mn-ea"/>
                <a:cs typeface="+mn-cs"/>
              </a:rPr>
              <a:t> del pronombre átono es normalmente opcional y </a:t>
            </a:r>
            <a:r>
              <a:rPr lang="es-ES" sz="1200" b="0" i="0" u="sng" kern="1200" dirty="0">
                <a:solidFill>
                  <a:schemeClr val="tx1"/>
                </a:solidFill>
                <a:effectLst/>
                <a:highlight>
                  <a:srgbClr val="FFFF00"/>
                </a:highlight>
                <a:latin typeface="+mn-lt"/>
                <a:ea typeface="+mn-ea"/>
                <a:cs typeface="+mn-cs"/>
              </a:rPr>
              <a:t>suele ser lo más frecuente, especialmente en la lengua oral</a:t>
            </a:r>
            <a:r>
              <a:rPr lang="es-ES" sz="1200" b="0" i="0" u="none" kern="1200" dirty="0">
                <a:solidFill>
                  <a:schemeClr val="tx1"/>
                </a:solidFill>
                <a:effectLst/>
                <a:highlight>
                  <a:srgbClr val="FFFF00"/>
                </a:highlight>
                <a:latin typeface="+mn-lt"/>
                <a:ea typeface="+mn-ea"/>
                <a:cs typeface="+mn-cs"/>
              </a:rPr>
              <a:t>: </a:t>
            </a:r>
            <a:r>
              <a:rPr lang="es-ES" sz="1200" b="0" i="1" u="none" kern="1200" dirty="0">
                <a:solidFill>
                  <a:schemeClr val="tx1"/>
                </a:solidFill>
                <a:effectLst/>
                <a:latin typeface="+mn-lt"/>
                <a:ea typeface="+mn-ea"/>
                <a:cs typeface="+mn-cs"/>
              </a:rPr>
              <a:t>No </a:t>
            </a:r>
            <a:r>
              <a:rPr lang="es-ES" sz="1200" b="0" i="1" kern="1200" dirty="0">
                <a:solidFill>
                  <a:schemeClr val="tx1"/>
                </a:solidFill>
                <a:effectLst/>
                <a:latin typeface="+mn-lt"/>
                <a:ea typeface="+mn-ea"/>
                <a:cs typeface="+mn-cs"/>
              </a:rPr>
              <a:t>(les) da importancia a los problemas; (Les) he contado nuestro secreto a unos amigos; (Le) han denegado la beca a Juan; (Le) he dicho la verdad a mi madre.</a:t>
            </a:r>
            <a:r>
              <a:rPr lang="es-ES" sz="1200" b="0" i="0" kern="1200" dirty="0">
                <a:solidFill>
                  <a:schemeClr val="tx1"/>
                </a:solidFill>
                <a:effectLst/>
                <a:latin typeface="+mn-lt"/>
                <a:ea typeface="+mn-ea"/>
                <a:cs typeface="+mn-cs"/>
              </a:rPr>
              <a:t> </a:t>
            </a:r>
          </a:p>
          <a:p>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will</a:t>
            </a:r>
            <a:r>
              <a:rPr lang="es-ES" sz="1200" b="0" i="0" kern="1200" dirty="0">
                <a:solidFill>
                  <a:schemeClr val="tx1"/>
                </a:solidFill>
                <a:effectLst/>
                <a:latin typeface="+mn-lt"/>
                <a:ea typeface="+mn-ea"/>
                <a:cs typeface="+mn-cs"/>
              </a:rPr>
              <a:t> be </a:t>
            </a:r>
            <a:r>
              <a:rPr lang="es-ES" sz="1200" b="0" i="0" kern="1200" dirty="0" err="1">
                <a:solidFill>
                  <a:schemeClr val="tx1"/>
                </a:solidFill>
                <a:effectLst/>
                <a:latin typeface="+mn-lt"/>
                <a:ea typeface="+mn-ea"/>
                <a:cs typeface="+mn-cs"/>
              </a:rPr>
              <a:t>formally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taught</a:t>
            </a:r>
            <a:r>
              <a:rPr lang="es-ES" sz="1200" b="0" i="0" kern="1200" dirty="0">
                <a:solidFill>
                  <a:schemeClr val="tx1"/>
                </a:solidFill>
                <a:effectLst/>
                <a:latin typeface="+mn-lt"/>
                <a:ea typeface="+mn-ea"/>
                <a:cs typeface="+mn-cs"/>
              </a:rPr>
              <a:t> once </a:t>
            </a:r>
            <a:r>
              <a:rPr lang="es-ES" sz="1200" b="0" i="0" kern="1200" dirty="0" err="1">
                <a:solidFill>
                  <a:schemeClr val="tx1"/>
                </a:solidFill>
                <a:effectLst/>
                <a:latin typeface="+mn-lt"/>
                <a:ea typeface="+mn-ea"/>
                <a:cs typeface="+mn-cs"/>
              </a:rPr>
              <a:t>indirect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object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pronouns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introduced</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practised</a:t>
            </a:r>
            <a:r>
              <a:rPr lang="es-ES" sz="1200" b="0" i="0" kern="1200" dirty="0">
                <a:solidFill>
                  <a:schemeClr val="tx1"/>
                </a:solidFill>
                <a:effectLst/>
                <a:latin typeface="+mn-lt"/>
                <a:ea typeface="+mn-ea"/>
                <a:cs typeface="+mn-cs"/>
              </a:rPr>
              <a:t> in</a:t>
            </a:r>
            <a:r>
              <a:rPr lang="es-ES" sz="1200" b="0" i="0" kern="1200" baseline="0" dirty="0">
                <a:solidFill>
                  <a:schemeClr val="tx1"/>
                </a:solidFill>
                <a:effectLst/>
                <a:latin typeface="+mn-lt"/>
                <a:ea typeface="+mn-ea"/>
                <a:cs typeface="+mn-cs"/>
              </a:rPr>
              <a:t> Y8 </a:t>
            </a:r>
            <a:r>
              <a:rPr lang="es-ES" sz="1200" b="0" i="0" kern="1200" baseline="0" dirty="0" err="1">
                <a:solidFill>
                  <a:schemeClr val="tx1"/>
                </a:solidFill>
                <a:effectLst/>
                <a:latin typeface="+mn-lt"/>
                <a:ea typeface="+mn-ea"/>
                <a:cs typeface="+mn-cs"/>
              </a:rPr>
              <a:t>Term</a:t>
            </a:r>
            <a:r>
              <a:rPr lang="es-ES" sz="1200" b="0" i="0" kern="1200" baseline="0" dirty="0">
                <a:solidFill>
                  <a:schemeClr val="tx1"/>
                </a:solidFill>
                <a:effectLst/>
                <a:latin typeface="+mn-lt"/>
                <a:ea typeface="+mn-ea"/>
                <a:cs typeface="+mn-cs"/>
              </a:rPr>
              <a:t> 2.2</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32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r>
              <a:rPr lang="en-US" b="1" dirty="0"/>
              <a:t>Aim: </a:t>
            </a:r>
            <a:r>
              <a:rPr lang="en-US" b="0" dirty="0"/>
              <a:t>to introduce and practise three of the new verbs for this week, modelling their reflexive and non-reflexive forms and meanings.</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Teacher presents the task, and the additional information about the stem change in </a:t>
            </a:r>
            <a:r>
              <a:rPr lang="en-GB" b="0" i="1" dirty="0" err="1"/>
              <a:t>despertar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Students read the verbs with a reflexive pronoun and those with a personal ‘a’ and match them with the most appropriate picture. They write 1-6 and match a-f.</a:t>
            </a:r>
            <a:br>
              <a:rPr lang="en-GB" dirty="0"/>
            </a:br>
            <a:r>
              <a:rPr lang="en-GB" b="1" dirty="0"/>
              <a:t>3. </a:t>
            </a:r>
            <a:r>
              <a:rPr lang="en-GB" b="0" dirty="0"/>
              <a:t>Teacher clicks to reveal the correct letter, and then elicits the English meaning from students, clicking to provide written confirmation.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a:solidFill>
                  <a:schemeClr val="tx1"/>
                </a:solidFill>
                <a:effectLst/>
                <a:latin typeface="+mn-lt"/>
                <a:ea typeface="+mn-ea"/>
                <a:cs typeface="+mn-cs"/>
              </a:rPr>
              <a:t>me [22] </a:t>
            </a:r>
            <a:r>
              <a:rPr lang="en-GB" sz="1200" kern="1200" dirty="0" err="1">
                <a:solidFill>
                  <a:schemeClr val="tx1"/>
                </a:solidFill>
                <a:effectLst/>
                <a:latin typeface="+mn-lt"/>
                <a:ea typeface="+mn-ea"/>
                <a:cs typeface="+mn-cs"/>
              </a:rPr>
              <a:t>despertar</a:t>
            </a:r>
            <a:r>
              <a:rPr lang="en-GB" sz="1200" kern="1200" dirty="0">
                <a:solidFill>
                  <a:schemeClr val="tx1"/>
                </a:solidFill>
                <a:effectLst/>
                <a:latin typeface="+mn-lt"/>
                <a:ea typeface="+mn-ea"/>
                <a:cs typeface="+mn-cs"/>
              </a:rPr>
              <a:t> [894] </a:t>
            </a:r>
            <a:r>
              <a:rPr lang="en-GB" sz="1200" kern="1200" dirty="0" err="1">
                <a:solidFill>
                  <a:schemeClr val="tx1"/>
                </a:solidFill>
                <a:effectLst/>
                <a:latin typeface="+mn-lt"/>
                <a:ea typeface="+mn-ea"/>
                <a:cs typeface="+mn-cs"/>
              </a:rPr>
              <a:t>levantar</a:t>
            </a:r>
            <a:r>
              <a:rPr lang="en-GB" sz="1200" kern="1200" dirty="0">
                <a:solidFill>
                  <a:schemeClr val="tx1"/>
                </a:solidFill>
                <a:effectLst/>
                <a:latin typeface="+mn-lt"/>
                <a:ea typeface="+mn-ea"/>
                <a:cs typeface="+mn-cs"/>
              </a:rPr>
              <a:t> [354] presentar² [235]</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445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listen out for verbs with and without reflexive pronoun; to consolidate understanding of the meaning conveyed by these verbs in their reflexive and their non-reflexive 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Students copy the basic table on this slide into their books</a:t>
            </a:r>
            <a:r>
              <a:rPr lang="en-GB" baseline="0" noProof="0" dirty="0"/>
              <a:t> before starting the activity.</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listen to each recording (1</a:t>
            </a:r>
            <a:r>
              <a:rPr lang="en-GB" baseline="0" noProof="0" dirty="0"/>
              <a:t> recording per slide on slides 9-16)</a:t>
            </a:r>
            <a:r>
              <a:rPr lang="en-GB" noProof="0" dirty="0"/>
              <a:t> and decide whether the picture refers to the image A or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reveals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err="1"/>
              <a:t>Transcript</a:t>
            </a:r>
            <a:r>
              <a:rPr lang="es-ES" b="1"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presento...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despierto...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lavo...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levanto...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miro...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saco fotos...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escondo...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preparo...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95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presento</a:t>
            </a:r>
            <a:r>
              <a:rPr lang="en-GB" dirty="0"/>
              <a: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0326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06843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173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1971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316510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82515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412722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3206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5968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AA9FA-ABFB-4F01-AC33-070ADF884C5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692FD6D-3EF3-4CB2-AFC6-2B427E15CE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27A2906-5EA3-4142-9CD6-9E9609474B0C}"/>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5" name="Footer Placeholder 4">
            <a:extLst>
              <a:ext uri="{FF2B5EF4-FFF2-40B4-BE49-F238E27FC236}">
                <a16:creationId xmlns:a16="http://schemas.microsoft.com/office/drawing/2014/main" id="{D305C25C-F94E-4999-B50B-327A5D99AF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B0DFF-515F-4A7B-B104-5AF75D169FD5}"/>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1379140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E7B7-68F6-4DA4-87D7-DA29B7C053B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08C8D5-CF3E-4A60-BB3D-C53DEB5BE7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9452C2-BBED-4C33-9A9F-EEA90DE63992}"/>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5" name="Footer Placeholder 4">
            <a:extLst>
              <a:ext uri="{FF2B5EF4-FFF2-40B4-BE49-F238E27FC236}">
                <a16:creationId xmlns:a16="http://schemas.microsoft.com/office/drawing/2014/main" id="{635D1EB1-6207-4F66-A04B-4E2F0ECBB8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8B22D6-DA45-4E61-94BD-A0D1BE8148D6}"/>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1996457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DA5C-BE3B-4760-8432-AA6A2B5637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2B00D77-0B1E-4E90-82AF-A3E6A1519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9D88DA-D6E8-41F1-B721-5E8059F12727}"/>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5" name="Footer Placeholder 4">
            <a:extLst>
              <a:ext uri="{FF2B5EF4-FFF2-40B4-BE49-F238E27FC236}">
                <a16:creationId xmlns:a16="http://schemas.microsoft.com/office/drawing/2014/main" id="{9B1C62A2-18E4-4667-B31B-37A49AC8CD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A629D5-8AC5-4415-9930-F2BABE3260A5}"/>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223105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824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7F1D-0E91-4A65-878B-E8A483A1B33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135B1D-3D5B-4536-89F6-406C26B1555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662097A-1432-4071-891E-AA638AE8D4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9DA2266-806B-4D4E-A84A-89017C453901}"/>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6" name="Footer Placeholder 5">
            <a:extLst>
              <a:ext uri="{FF2B5EF4-FFF2-40B4-BE49-F238E27FC236}">
                <a16:creationId xmlns:a16="http://schemas.microsoft.com/office/drawing/2014/main" id="{972350D0-35A5-4473-A753-4C5F4E5EEE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63B1A-E63C-4E90-9BF1-38624397E26A}"/>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188435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7FF6-4255-4D4B-A74F-0F1690C00DC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027817D-50E8-4642-9E3E-D55DBE578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07AE7B-E142-4F14-ADDC-DC32BD4183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913C370-9235-4121-BA03-B6C77F06B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30E800-551F-465F-BEB8-B716C733F1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04038A-EEBF-49D2-8154-93962482ED4D}"/>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8" name="Footer Placeholder 7">
            <a:extLst>
              <a:ext uri="{FF2B5EF4-FFF2-40B4-BE49-F238E27FC236}">
                <a16:creationId xmlns:a16="http://schemas.microsoft.com/office/drawing/2014/main" id="{A2913247-63E2-40DC-8FB0-1A47560AC8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1D3402-55AF-40AF-A59A-D5C2063BBC36}"/>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4194564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3BCF-707A-455F-818C-D3DD8616E1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2F7558D-E8D6-47DE-A918-DD3F44B420BE}"/>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4" name="Footer Placeholder 3">
            <a:extLst>
              <a:ext uri="{FF2B5EF4-FFF2-40B4-BE49-F238E27FC236}">
                <a16:creationId xmlns:a16="http://schemas.microsoft.com/office/drawing/2014/main" id="{FCB96560-F61B-4C51-AD2D-3DF5FB9E66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07CF96-CFC3-4DD3-964A-3122E6B274CC}"/>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2482486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D3F087-5198-41E6-897D-7AFBB863DCC9}"/>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3" name="Footer Placeholder 2">
            <a:extLst>
              <a:ext uri="{FF2B5EF4-FFF2-40B4-BE49-F238E27FC236}">
                <a16:creationId xmlns:a16="http://schemas.microsoft.com/office/drawing/2014/main" id="{3F17D564-08D6-4D9D-B805-BC07A938D74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2FEBF1-074B-4EC1-9EDF-649497F8CA8E}"/>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15683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E5A-CE35-438F-B765-0328B9379B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B04CAF5-2900-40EC-94EF-D5987FCE57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91F9A89-A7ED-452D-8D07-7A6640DDE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203BDB-6FB4-4D20-BB4A-B0C09DC72CFF}"/>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6" name="Footer Placeholder 5">
            <a:extLst>
              <a:ext uri="{FF2B5EF4-FFF2-40B4-BE49-F238E27FC236}">
                <a16:creationId xmlns:a16="http://schemas.microsoft.com/office/drawing/2014/main" id="{7D197EE2-DC80-4FF1-8430-9E0A26F46F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4309C4-32E9-45C2-A95E-654A1D9C798F}"/>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370465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87BC-C6B3-44B1-BED4-681B0EF178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EABA15E-5F5E-427D-90B1-C8DDD0E6A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B3EC5D-B879-4CFE-A888-16D741FD3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1B9360-BE93-430E-B753-0E2F3BC5CEF3}"/>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6" name="Footer Placeholder 5">
            <a:extLst>
              <a:ext uri="{FF2B5EF4-FFF2-40B4-BE49-F238E27FC236}">
                <a16:creationId xmlns:a16="http://schemas.microsoft.com/office/drawing/2014/main" id="{7C6404E3-E1D3-4382-9738-BF65082FB7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1331CF-819C-4786-9BD9-C8DE422FE252}"/>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1296005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1529-DA21-4728-91CB-1594C43F518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4D2C5B8-2B11-49CB-A561-1D076B9123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AF61E0-E0E2-4CA1-8A70-E73BCD6B01B1}"/>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5" name="Footer Placeholder 4">
            <a:extLst>
              <a:ext uri="{FF2B5EF4-FFF2-40B4-BE49-F238E27FC236}">
                <a16:creationId xmlns:a16="http://schemas.microsoft.com/office/drawing/2014/main" id="{2CD07364-12E2-4A62-81D1-AF0F776236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95195F-8DB2-4CE0-A595-448C7C91B9AA}"/>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411610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055A26-8669-4241-9E91-93F5D44DB9B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10257A3-4E30-48E4-9C0B-9843CC5CDE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1D1E7C-91FE-40E3-8EE6-D59B2277D7A9}"/>
              </a:ext>
            </a:extLst>
          </p:cNvPr>
          <p:cNvSpPr>
            <a:spLocks noGrp="1"/>
          </p:cNvSpPr>
          <p:nvPr>
            <p:ph type="dt" sz="half" idx="10"/>
          </p:nvPr>
        </p:nvSpPr>
        <p:spPr/>
        <p:txBody>
          <a:bodyPr/>
          <a:lstStyle/>
          <a:p>
            <a:fld id="{76A3F8BD-86D9-4EF4-9118-D2804061E9D9}" type="datetimeFigureOut">
              <a:rPr lang="en-GB" smtClean="0"/>
              <a:t>20/02/2024</a:t>
            </a:fld>
            <a:endParaRPr lang="en-GB"/>
          </a:p>
        </p:txBody>
      </p:sp>
      <p:sp>
        <p:nvSpPr>
          <p:cNvPr id="5" name="Footer Placeholder 4">
            <a:extLst>
              <a:ext uri="{FF2B5EF4-FFF2-40B4-BE49-F238E27FC236}">
                <a16:creationId xmlns:a16="http://schemas.microsoft.com/office/drawing/2014/main" id="{6689C810-5626-4F3E-A728-310CC7BB9C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5BE96E-9828-4BB8-8564-82F790805EAF}"/>
              </a:ext>
            </a:extLst>
          </p:cNvPr>
          <p:cNvSpPr>
            <a:spLocks noGrp="1"/>
          </p:cNvSpPr>
          <p:nvPr>
            <p:ph type="sldNum" sz="quarter" idx="12"/>
          </p:nvPr>
        </p:nvSpPr>
        <p:spPr/>
        <p:txBody>
          <a:bodyPr/>
          <a:lstStyle/>
          <a:p>
            <a:fld id="{7EC8E3AA-F2EF-4358-90DC-B3D5A2CE9092}" type="slidenum">
              <a:rPr lang="en-GB" smtClean="0"/>
              <a:t>‹#›</a:t>
            </a:fld>
            <a:endParaRPr lang="en-GB"/>
          </a:p>
        </p:txBody>
      </p:sp>
    </p:spTree>
    <p:extLst>
      <p:ext uri="{BB962C8B-B14F-4D97-AF65-F5344CB8AC3E}">
        <p14:creationId xmlns:p14="http://schemas.microsoft.com/office/powerpoint/2010/main" val="273090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19924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0188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7966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8592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1233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5838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89479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79816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9DBB8F-3CDC-498E-9FEB-3E1EFF327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59EFD01-9C41-4A6C-A812-818DCD7C7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0FCC57-7038-4AEF-B1E5-2834242808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3F8BD-86D9-4EF4-9118-D2804061E9D9}" type="datetimeFigureOut">
              <a:rPr lang="en-GB" smtClean="0"/>
              <a:t>20/02/2024</a:t>
            </a:fld>
            <a:endParaRPr lang="en-GB"/>
          </a:p>
        </p:txBody>
      </p:sp>
      <p:sp>
        <p:nvSpPr>
          <p:cNvPr id="5" name="Footer Placeholder 4">
            <a:extLst>
              <a:ext uri="{FF2B5EF4-FFF2-40B4-BE49-F238E27FC236}">
                <a16:creationId xmlns:a16="http://schemas.microsoft.com/office/drawing/2014/main" id="{77B85E07-48EF-4FEE-A8F7-0F2A6CE07F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16AD15-488A-4469-802E-3F940CB3C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E3AA-F2EF-4358-90DC-B3D5A2CE9092}" type="slidenum">
              <a:rPr lang="en-GB" smtClean="0"/>
              <a:t>‹#›</a:t>
            </a:fld>
            <a:endParaRPr lang="en-GB"/>
          </a:p>
        </p:txBody>
      </p:sp>
    </p:spTree>
    <p:extLst>
      <p:ext uri="{BB962C8B-B14F-4D97-AF65-F5344CB8AC3E}">
        <p14:creationId xmlns:p14="http://schemas.microsoft.com/office/powerpoint/2010/main" val="11063807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0.tiff"/><Relationship Id="rId4" Type="http://schemas.openxmlformats.org/officeDocument/2006/relationships/image" Target="../media/image29.tiff"/></Relationships>
</file>

<file path=ppt/slides/_rels/slide12.xml.rels><?xml version="1.0" encoding="UTF-8" standalone="yes"?>
<Relationships xmlns="http://schemas.openxmlformats.org/package/2006/relationships"><Relationship Id="rId3" Type="http://schemas.openxmlformats.org/officeDocument/2006/relationships/audio" Target="../media/audio10.wav"/><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5.tiff"/><Relationship Id="rId4" Type="http://schemas.openxmlformats.org/officeDocument/2006/relationships/image" Target="../media/image34.tiff"/></Relationships>
</file>

<file path=ppt/slides/_rels/slide14.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9.tiff"/><Relationship Id="rId4" Type="http://schemas.openxmlformats.org/officeDocument/2006/relationships/image" Target="../media/image38.tiff"/></Relationships>
</file>

<file path=ppt/slides/_rels/slide16.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1.tiff"/><Relationship Id="rId4" Type="http://schemas.openxmlformats.org/officeDocument/2006/relationships/image" Target="../media/image40.tif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0.tiff"/><Relationship Id="rId13" Type="http://schemas.openxmlformats.org/officeDocument/2006/relationships/image" Target="../media/image54.png"/><Relationship Id="rId3" Type="http://schemas.openxmlformats.org/officeDocument/2006/relationships/image" Target="../media/image45.tiff"/><Relationship Id="rId7" Type="http://schemas.openxmlformats.org/officeDocument/2006/relationships/image" Target="../media/image49.tiff"/><Relationship Id="rId12"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8.tiff"/><Relationship Id="rId11" Type="http://schemas.openxmlformats.org/officeDocument/2006/relationships/image" Target="../media/image53.jpeg"/><Relationship Id="rId5" Type="http://schemas.openxmlformats.org/officeDocument/2006/relationships/image" Target="../media/image47.tiff"/><Relationship Id="rId10" Type="http://schemas.openxmlformats.org/officeDocument/2006/relationships/image" Target="../media/image52.png"/><Relationship Id="rId4" Type="http://schemas.openxmlformats.org/officeDocument/2006/relationships/image" Target="../media/image46.tiff"/><Relationship Id="rId9" Type="http://schemas.openxmlformats.org/officeDocument/2006/relationships/image" Target="../media/image51.tif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audio" Target="../media/audio20.wav"/><Relationship Id="rId12"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68.tiff"/><Relationship Id="rId10" Type="http://schemas.openxmlformats.org/officeDocument/2006/relationships/audio" Target="../media/audio23.wav"/><Relationship Id="rId4" Type="http://schemas.openxmlformats.org/officeDocument/2006/relationships/notesSlide" Target="../notesSlides/notesSlide33.xml"/><Relationship Id="rId9" Type="http://schemas.openxmlformats.org/officeDocument/2006/relationships/audio" Target="../media/audio22.wav"/></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2ii_Wk1_audio_HW_sheet.docx" TargetMode="External"/><Relationship Id="rId4" Type="http://schemas.openxmlformats.org/officeDocument/2006/relationships/hyperlink" Target="https://www.rachelhawkes.com/LDPresources/Yr8Spanish/Spanish_Y8_Term2ii_Wk1_audio.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tiff"/><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 Id="rId9"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6.tiff"/><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6 – Lesson 37</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Rachel Hawkes / Nick Avery 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6" y="1825515"/>
            <a:ext cx="7918989"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dirty="0">
                <a:solidFill>
                  <a:prstClr val="white"/>
                </a:solidFill>
              </a:rPr>
              <a:t>Routines</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6" y="2356383"/>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Talking about what you do in daily life</a:t>
            </a:r>
          </a:p>
          <a:p>
            <a:pPr algn="l"/>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Reflexive ‘me’</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2400" dirty="0">
                <a:solidFill>
                  <a:prstClr val="white"/>
                </a:solidFill>
              </a:rPr>
              <a:t>SSC [</a:t>
            </a:r>
            <a:r>
              <a:rPr lang="en-GB" sz="2400" dirty="0" err="1">
                <a:solidFill>
                  <a:prstClr val="white"/>
                </a:solidFill>
              </a:rPr>
              <a:t>ge</a:t>
            </a:r>
            <a:r>
              <a:rPr lang="en-GB" sz="2400" dirty="0">
                <a:solidFill>
                  <a:prstClr val="white"/>
                </a:solidFill>
              </a:rPr>
              <a:t>] [</a:t>
            </a:r>
            <a:r>
              <a:rPr lang="en-GB" sz="2400" dirty="0" err="1">
                <a:solidFill>
                  <a:prstClr val="white"/>
                </a:solidFill>
              </a:rPr>
              <a:t>gi</a:t>
            </a:r>
            <a:r>
              <a:rPr lang="en-GB" sz="2400" dirty="0">
                <a:solidFill>
                  <a:prstClr val="white"/>
                </a:solidFill>
              </a:rPr>
              <a:t>] [j] (revisited)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79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a:snd r:embed="rId3" name="me despierto.wav"/>
            </a:hlinkClick>
          </p:cNvPr>
          <p:cNvSpPr/>
          <p:nvPr/>
        </p:nvSpPr>
        <p:spPr>
          <a:xfrm>
            <a:off x="360717" y="565397"/>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pic>
        <p:nvPicPr>
          <p:cNvPr id="3" name="Imagen 2">
            <a:extLst>
              <a:ext uri="{FF2B5EF4-FFF2-40B4-BE49-F238E27FC236}">
                <a16:creationId xmlns:a16="http://schemas.microsoft.com/office/drawing/2014/main" id="{12AEDA2B-BFAD-7B49-92DD-82D8837792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9737" y="1649546"/>
            <a:ext cx="4238503" cy="2852738"/>
          </a:xfrm>
          <a:prstGeom prst="rect">
            <a:avLst/>
          </a:prstGeom>
        </p:spPr>
      </p:pic>
      <p:pic>
        <p:nvPicPr>
          <p:cNvPr id="10" name="Imagen 9">
            <a:extLst>
              <a:ext uri="{FF2B5EF4-FFF2-40B4-BE49-F238E27FC236}">
                <a16:creationId xmlns:a16="http://schemas.microsoft.com/office/drawing/2014/main" id="{2173FD1A-649E-4D4E-A36B-7229031D251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4223" b="96791" l="1375" r="95750">
                        <a14:foregroundMark x1="77625" y1="13851" x2="59125" y2="75000"/>
                        <a14:foregroundMark x1="59125" y1="75000" x2="34625" y2="67736"/>
                        <a14:foregroundMark x1="34625" y1="67736" x2="17750" y2="82264"/>
                        <a14:foregroundMark x1="17750" y1="82264" x2="42500" y2="56081"/>
                        <a14:foregroundMark x1="42500" y1="56081" x2="34500" y2="78209"/>
                        <a14:foregroundMark x1="34500" y1="78209" x2="48625" y2="63007"/>
                        <a14:foregroundMark x1="48625" y1="63007" x2="52500" y2="31588"/>
                        <a14:foregroundMark x1="52500" y1="31588" x2="29625" y2="47466"/>
                        <a14:foregroundMark x1="29625" y1="47466" x2="65875" y2="19426"/>
                        <a14:foregroundMark x1="65875" y1="19426" x2="16750" y2="54730"/>
                        <a14:foregroundMark x1="16750" y1="54730" x2="24625" y2="75676"/>
                        <a14:foregroundMark x1="24625" y1="75676" x2="49125" y2="54899"/>
                        <a14:foregroundMark x1="49125" y1="54899" x2="47875" y2="74662"/>
                        <a14:foregroundMark x1="47875" y1="74662" x2="56500" y2="49155"/>
                        <a14:foregroundMark x1="56500" y1="49155" x2="57500" y2="31757"/>
                        <a14:foregroundMark x1="57500" y1="31757" x2="45750" y2="62500"/>
                        <a14:foregroundMark x1="45750" y1="62500" x2="59250" y2="40203"/>
                        <a14:foregroundMark x1="59250" y1="40203" x2="38875" y2="65541"/>
                        <a14:foregroundMark x1="38875" y1="65541" x2="41875" y2="80405"/>
                        <a14:foregroundMark x1="82750" y1="16216" x2="51625" y2="15034"/>
                        <a14:foregroundMark x1="51625" y1="15034" x2="36000" y2="9797"/>
                        <a14:foregroundMark x1="36000" y1="9797" x2="65500" y2="14020"/>
                        <a14:foregroundMark x1="65500" y1="14020" x2="87125" y2="8446"/>
                        <a14:foregroundMark x1="80500" y1="9122" x2="47250" y2="7770"/>
                        <a14:foregroundMark x1="92625" y1="10811" x2="86125" y2="26014"/>
                        <a14:foregroundMark x1="86125" y1="26014" x2="73750" y2="39527"/>
                        <a14:foregroundMark x1="73750" y1="39527" x2="91625" y2="68919"/>
                        <a14:foregroundMark x1="91625" y1="68919" x2="75625" y2="83108"/>
                        <a14:foregroundMark x1="75625" y1="83108" x2="19125" y2="91723"/>
                        <a14:foregroundMark x1="19125" y1="91723" x2="3625" y2="79392"/>
                        <a14:foregroundMark x1="3625" y1="79392" x2="1375" y2="63851"/>
                        <a14:foregroundMark x1="71375" y1="90372" x2="59125" y2="95777"/>
                        <a14:foregroundMark x1="59125" y1="95777" x2="5625" y2="92061"/>
                        <a14:foregroundMark x1="71875" y1="4223" x2="30375" y2="15034"/>
                        <a14:foregroundMark x1="30375" y1="15034" x2="27750" y2="20101"/>
                        <a14:foregroundMark x1="93375" y1="14189" x2="93375" y2="22804"/>
                        <a14:foregroundMark x1="80000" y1="95439" x2="10125" y2="97635"/>
                        <a14:foregroundMark x1="10125" y1="97635" x2="32625" y2="93243"/>
                        <a14:foregroundMark x1="32625" y1="93243" x2="38375" y2="96791"/>
                        <a14:foregroundMark x1="95625" y1="19088" x2="95750" y2="21791"/>
                        <a14:backgroundMark x1="86250" y1="32095" x2="86250" y2="39865"/>
                        <a14:backgroundMark x1="82500" y1="33446" x2="85000" y2="38851"/>
                      </a14:backgroundRemoval>
                    </a14:imgEffect>
                  </a14:imgLayer>
                </a14:imgProps>
              </a:ext>
              <a:ext uri="{28A0092B-C50C-407E-A947-70E740481C1C}">
                <a14:useLocalDpi xmlns:a14="http://schemas.microsoft.com/office/drawing/2010/main"/>
              </a:ext>
            </a:extLst>
          </a:blip>
          <a:stretch>
            <a:fillRect/>
          </a:stretch>
        </p:blipFill>
        <p:spPr>
          <a:xfrm>
            <a:off x="1181508" y="1701934"/>
            <a:ext cx="3784257" cy="2800350"/>
          </a:xfrm>
          <a:prstGeom prst="rect">
            <a:avLst/>
          </a:prstGeom>
        </p:spPr>
      </p:pic>
      <p:sp>
        <p:nvSpPr>
          <p:cNvPr id="15" name="TextBox 10">
            <a:extLst>
              <a:ext uri="{FF2B5EF4-FFF2-40B4-BE49-F238E27FC236}">
                <a16:creationId xmlns:a16="http://schemas.microsoft.com/office/drawing/2014/main" id="{6325231F-7BDF-084B-B7D4-AFD6831393B8}"/>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2a.</a:t>
            </a:r>
          </a:p>
        </p:txBody>
      </p:sp>
      <p:sp>
        <p:nvSpPr>
          <p:cNvPr id="16" name="TextBox 12">
            <a:extLst>
              <a:ext uri="{FF2B5EF4-FFF2-40B4-BE49-F238E27FC236}">
                <a16:creationId xmlns:a16="http://schemas.microsoft.com/office/drawing/2014/main" id="{244AA029-253A-624A-BAE5-B08127646085}"/>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2b.</a:t>
            </a:r>
          </a:p>
        </p:txBody>
      </p:sp>
      <p:sp>
        <p:nvSpPr>
          <p:cNvPr id="17" name="Rounded Rectangle 16">
            <a:extLst>
              <a:ext uri="{FF2B5EF4-FFF2-40B4-BE49-F238E27FC236}">
                <a16:creationId xmlns:a16="http://schemas.microsoft.com/office/drawing/2014/main" id="{9DA9B36D-01FA-8C4A-B928-FBA3F0ABCA70}"/>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388304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ction Button: Custom 11">
            <a:hlinkClick r:id="" action="ppaction://noaction" highlightClick="1">
              <a:snd r:embed="rId3" name="lavo.wav"/>
            </a:hlinkClick>
          </p:cNvPr>
          <p:cNvSpPr/>
          <p:nvPr/>
        </p:nvSpPr>
        <p:spPr>
          <a:xfrm>
            <a:off x="357627" y="607437"/>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pic>
        <p:nvPicPr>
          <p:cNvPr id="2" name="Imagen 1">
            <a:extLst>
              <a:ext uri="{FF2B5EF4-FFF2-40B4-BE49-F238E27FC236}">
                <a16:creationId xmlns:a16="http://schemas.microsoft.com/office/drawing/2014/main" id="{CB975C54-38DB-C741-9AB8-FB13AD20F1EB}"/>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7212324" y="1340030"/>
            <a:ext cx="3842032" cy="3142487"/>
          </a:xfrm>
          <a:prstGeom prst="rect">
            <a:avLst/>
          </a:prstGeom>
        </p:spPr>
      </p:pic>
      <p:pic>
        <p:nvPicPr>
          <p:cNvPr id="3" name="Imagen 2">
            <a:extLst>
              <a:ext uri="{FF2B5EF4-FFF2-40B4-BE49-F238E27FC236}">
                <a16:creationId xmlns:a16="http://schemas.microsoft.com/office/drawing/2014/main" id="{7C976BEB-4C70-DB4B-9DA0-3546CAC203C9}"/>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1137644" y="1340030"/>
            <a:ext cx="4234587" cy="3562156"/>
          </a:xfrm>
          <a:prstGeom prst="rect">
            <a:avLst/>
          </a:prstGeom>
        </p:spPr>
      </p:pic>
      <p:sp>
        <p:nvSpPr>
          <p:cNvPr id="13" name="TextBox 10">
            <a:extLst>
              <a:ext uri="{FF2B5EF4-FFF2-40B4-BE49-F238E27FC236}">
                <a16:creationId xmlns:a16="http://schemas.microsoft.com/office/drawing/2014/main" id="{B7868B6E-7DF0-4F47-972A-937B1FDB1158}"/>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3a.</a:t>
            </a:r>
          </a:p>
        </p:txBody>
      </p:sp>
      <p:sp>
        <p:nvSpPr>
          <p:cNvPr id="14" name="TextBox 12">
            <a:extLst>
              <a:ext uri="{FF2B5EF4-FFF2-40B4-BE49-F238E27FC236}">
                <a16:creationId xmlns:a16="http://schemas.microsoft.com/office/drawing/2014/main" id="{CF43C161-1748-774C-A44B-529C31EBF496}"/>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3b.</a:t>
            </a:r>
          </a:p>
        </p:txBody>
      </p:sp>
      <p:sp>
        <p:nvSpPr>
          <p:cNvPr id="16" name="Rounded Rectangle 16">
            <a:extLst>
              <a:ext uri="{FF2B5EF4-FFF2-40B4-BE49-F238E27FC236}">
                <a16:creationId xmlns:a16="http://schemas.microsoft.com/office/drawing/2014/main" id="{F4595431-E052-5E41-A587-71CA4162AB6A}"/>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628900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a:snd r:embed="rId3" name="me levanto.wav"/>
            </a:hlinkClick>
          </p:cNvPr>
          <p:cNvSpPr/>
          <p:nvPr/>
        </p:nvSpPr>
        <p:spPr>
          <a:xfrm>
            <a:off x="315711" y="538013"/>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pic>
        <p:nvPicPr>
          <p:cNvPr id="2" name="Imagen 1">
            <a:extLst>
              <a:ext uri="{FF2B5EF4-FFF2-40B4-BE49-F238E27FC236}">
                <a16:creationId xmlns:a16="http://schemas.microsoft.com/office/drawing/2014/main" id="{1566CBC2-8EBC-3F4F-8D2F-6DBBF6AA2077}"/>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7814164" y="1340030"/>
            <a:ext cx="2443425" cy="3136973"/>
          </a:xfrm>
          <a:prstGeom prst="rect">
            <a:avLst/>
          </a:prstGeom>
        </p:spPr>
      </p:pic>
      <p:pic>
        <p:nvPicPr>
          <p:cNvPr id="7" name="Imagen 6">
            <a:extLst>
              <a:ext uri="{FF2B5EF4-FFF2-40B4-BE49-F238E27FC236}">
                <a16:creationId xmlns:a16="http://schemas.microsoft.com/office/drawing/2014/main" id="{BAE26C8F-6B1C-044C-A067-C483B7933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2992" y="2702793"/>
            <a:ext cx="2060532" cy="1809685"/>
          </a:xfrm>
          <a:prstGeom prst="rect">
            <a:avLst/>
          </a:prstGeom>
        </p:spPr>
      </p:pic>
      <p:pic>
        <p:nvPicPr>
          <p:cNvPr id="13" name="Imagen 12">
            <a:extLst>
              <a:ext uri="{FF2B5EF4-FFF2-40B4-BE49-F238E27FC236}">
                <a16:creationId xmlns:a16="http://schemas.microsoft.com/office/drawing/2014/main" id="{716C5416-218B-7A46-91DC-F2994FCD999D}"/>
              </a:ext>
            </a:extLst>
          </p:cNvPr>
          <p:cNvPicPr>
            <a:picLocks noChangeAspect="1"/>
          </p:cNvPicPr>
          <p:nvPr/>
        </p:nvPicPr>
        <p:blipFill>
          <a:blip r:embed="rId6">
            <a:grayscl/>
            <a:extLst>
              <a:ext uri="{BEBA8EAE-BF5A-486C-A8C5-ECC9F3942E4B}">
                <a14:imgProps xmlns:a14="http://schemas.microsoft.com/office/drawing/2010/main">
                  <a14:imgLayer r:embed="rId7">
                    <a14:imgEffect>
                      <a14:backgroundRemoval t="3810" b="95714" l="9551" r="89888">
                        <a14:foregroundMark x1="69663" y1="11905" x2="53933" y2="5238"/>
                        <a14:foregroundMark x1="53933" y1="5238" x2="53371" y2="18095"/>
                        <a14:foregroundMark x1="68539" y1="38095" x2="67978" y2="43810"/>
                        <a14:foregroundMark x1="68539" y1="35238" x2="72472" y2="39048"/>
                        <a14:foregroundMark x1="57303" y1="4286" x2="46629" y2="3810"/>
                        <a14:foregroundMark x1="57303" y1="7619" x2="50000" y2="4286"/>
                        <a14:foregroundMark x1="29775" y1="29048" x2="32584" y2="34762"/>
                        <a14:foregroundMark x1="31461" y1="82381" x2="37640" y2="95714"/>
                        <a14:foregroundMark x1="30337" y1="30000" x2="30337" y2="32857"/>
                        <a14:foregroundMark x1="32584" y1="32857" x2="30337" y2="28571"/>
                        <a14:foregroundMark x1="26966" y1="18095" x2="44944" y2="55714"/>
                        <a14:foregroundMark x1="44944" y1="55714" x2="44944" y2="69048"/>
                        <a14:foregroundMark x1="44944" y1="69048" x2="33708" y2="84286"/>
                        <a14:foregroundMark x1="33708" y1="84286" x2="32584" y2="48571"/>
                        <a14:foregroundMark x1="25281" y1="17619" x2="15169" y2="28571"/>
                        <a14:foregroundMark x1="15169" y1="28571" x2="12921" y2="41905"/>
                        <a14:foregroundMark x1="12921" y1="41905" x2="25281" y2="50000"/>
                        <a14:foregroundMark x1="25281" y1="50000" x2="35955" y2="62381"/>
                        <a14:foregroundMark x1="35955" y1="62381" x2="27528" y2="74286"/>
                        <a14:foregroundMark x1="27528" y1="74286" x2="27528" y2="87619"/>
                        <a14:foregroundMark x1="27528" y1="87619" x2="25281" y2="94762"/>
                        <a14:foregroundMark x1="71348" y1="6667" x2="65730" y2="46667"/>
                        <a14:foregroundMark x1="65730" y1="46667" x2="67416" y2="30952"/>
                        <a14:foregroundMark x1="67416" y1="30952" x2="51124" y2="30952"/>
                        <a14:foregroundMark x1="51124" y1="30952" x2="51124" y2="30952"/>
                        <a14:foregroundMark x1="75281" y1="35238" x2="74719" y2="37619"/>
                        <a14:foregroundMark x1="72472" y1="35238" x2="73034" y2="46667"/>
                        <a14:foregroundMark x1="74157" y1="42381" x2="69663" y2="25714"/>
                        <a14:foregroundMark x1="69663" y1="25714" x2="74719" y2="8095"/>
                        <a14:foregroundMark x1="74719" y1="8095" x2="55618" y2="4762"/>
                        <a14:foregroundMark x1="55618" y1="4762" x2="53933" y2="5238"/>
                      </a14:backgroundRemoval>
                    </a14:imgEffect>
                  </a14:imgLayer>
                </a14:imgProps>
              </a:ext>
            </a:extLst>
          </a:blip>
          <a:stretch>
            <a:fillRect/>
          </a:stretch>
        </p:blipFill>
        <p:spPr>
          <a:xfrm>
            <a:off x="1924683" y="1340030"/>
            <a:ext cx="2425815" cy="2861917"/>
          </a:xfrm>
          <a:prstGeom prst="rect">
            <a:avLst/>
          </a:prstGeom>
        </p:spPr>
      </p:pic>
      <p:sp>
        <p:nvSpPr>
          <p:cNvPr id="14" name="TextBox 10">
            <a:extLst>
              <a:ext uri="{FF2B5EF4-FFF2-40B4-BE49-F238E27FC236}">
                <a16:creationId xmlns:a16="http://schemas.microsoft.com/office/drawing/2014/main" id="{A7C14578-C5F2-084C-8B26-94FC478408CE}"/>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4a.</a:t>
            </a:r>
          </a:p>
        </p:txBody>
      </p:sp>
      <p:sp>
        <p:nvSpPr>
          <p:cNvPr id="15" name="TextBox 12">
            <a:extLst>
              <a:ext uri="{FF2B5EF4-FFF2-40B4-BE49-F238E27FC236}">
                <a16:creationId xmlns:a16="http://schemas.microsoft.com/office/drawing/2014/main" id="{746C4B36-8F3C-0449-A72D-269DB4E047C5}"/>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4b.</a:t>
            </a:r>
          </a:p>
        </p:txBody>
      </p:sp>
      <p:sp>
        <p:nvSpPr>
          <p:cNvPr id="16" name="Rounded Rectangle 16">
            <a:extLst>
              <a:ext uri="{FF2B5EF4-FFF2-40B4-BE49-F238E27FC236}">
                <a16:creationId xmlns:a16="http://schemas.microsoft.com/office/drawing/2014/main" id="{BFCF905E-5961-624B-8F91-DC19C76E05BD}"/>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411089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ction Button: Custom 11">
            <a:hlinkClick r:id="" action="ppaction://noaction" highlightClick="1">
              <a:snd r:embed="rId3" name="me miro...wav"/>
            </a:hlinkClick>
          </p:cNvPr>
          <p:cNvSpPr/>
          <p:nvPr/>
        </p:nvSpPr>
        <p:spPr>
          <a:xfrm>
            <a:off x="382672" y="506404"/>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pic>
        <p:nvPicPr>
          <p:cNvPr id="2" name="Imagen 1">
            <a:extLst>
              <a:ext uri="{FF2B5EF4-FFF2-40B4-BE49-F238E27FC236}">
                <a16:creationId xmlns:a16="http://schemas.microsoft.com/office/drawing/2014/main" id="{56B31D50-C3B5-C048-AF6A-EBE34259A055}"/>
              </a:ext>
            </a:extLst>
          </p:cNvPr>
          <p:cNvPicPr>
            <a:picLocks noChangeAspect="1"/>
          </p:cNvPicPr>
          <p:nvPr/>
        </p:nvPicPr>
        <p:blipFill>
          <a:blip r:embed="rId4"/>
          <a:stretch>
            <a:fillRect/>
          </a:stretch>
        </p:blipFill>
        <p:spPr>
          <a:xfrm>
            <a:off x="1417605" y="1744070"/>
            <a:ext cx="3813263" cy="3369860"/>
          </a:xfrm>
          <a:prstGeom prst="rect">
            <a:avLst/>
          </a:prstGeom>
        </p:spPr>
      </p:pic>
      <p:pic>
        <p:nvPicPr>
          <p:cNvPr id="3" name="Imagen 2">
            <a:extLst>
              <a:ext uri="{FF2B5EF4-FFF2-40B4-BE49-F238E27FC236}">
                <a16:creationId xmlns:a16="http://schemas.microsoft.com/office/drawing/2014/main" id="{F2A4C8D8-0E5D-094B-B05C-242407301B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3099" y="1737587"/>
            <a:ext cx="2891296" cy="3376343"/>
          </a:xfrm>
          <a:prstGeom prst="rect">
            <a:avLst/>
          </a:prstGeom>
        </p:spPr>
      </p:pic>
      <p:sp>
        <p:nvSpPr>
          <p:cNvPr id="13" name="TextBox 10">
            <a:extLst>
              <a:ext uri="{FF2B5EF4-FFF2-40B4-BE49-F238E27FC236}">
                <a16:creationId xmlns:a16="http://schemas.microsoft.com/office/drawing/2014/main" id="{4C41AF49-8321-844D-B982-333E4A1D73B0}"/>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5a.</a:t>
            </a:r>
          </a:p>
        </p:txBody>
      </p:sp>
      <p:sp>
        <p:nvSpPr>
          <p:cNvPr id="14" name="TextBox 12">
            <a:extLst>
              <a:ext uri="{FF2B5EF4-FFF2-40B4-BE49-F238E27FC236}">
                <a16:creationId xmlns:a16="http://schemas.microsoft.com/office/drawing/2014/main" id="{A90DEB0A-0914-FD41-8581-AF9E6E6AA76A}"/>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5b.</a:t>
            </a:r>
          </a:p>
        </p:txBody>
      </p:sp>
      <p:sp>
        <p:nvSpPr>
          <p:cNvPr id="15" name="Rounded Rectangle 16">
            <a:extLst>
              <a:ext uri="{FF2B5EF4-FFF2-40B4-BE49-F238E27FC236}">
                <a16:creationId xmlns:a16="http://schemas.microsoft.com/office/drawing/2014/main" id="{05D6D23B-F3A4-E54E-8D27-4FB6098308A3}"/>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87671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a:snd r:embed="rId3" name="saco fotos.wav"/>
            </a:hlinkClick>
          </p:cNvPr>
          <p:cNvSpPr/>
          <p:nvPr/>
        </p:nvSpPr>
        <p:spPr>
          <a:xfrm>
            <a:off x="329866" y="517968"/>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12" name="Picture 4" descr="http://www.clker.com/cliparts/b/8/6/9/1195436790606908375johnny_automatic_man_with_a_camera.svg.med.png">
            <a:extLst>
              <a:ext uri="{FF2B5EF4-FFF2-40B4-BE49-F238E27FC236}">
                <a16:creationId xmlns:a16="http://schemas.microsoft.com/office/drawing/2014/main" id="{A90182DC-DB8E-374B-A423-B1E39BD95B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7123" y="1071385"/>
            <a:ext cx="4015381" cy="441691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F707DA62-8AF6-C745-AD10-670D467E25D4}"/>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7816461" y="936695"/>
            <a:ext cx="2460308" cy="46863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5" name="TextBox 10">
            <a:extLst>
              <a:ext uri="{FF2B5EF4-FFF2-40B4-BE49-F238E27FC236}">
                <a16:creationId xmlns:a16="http://schemas.microsoft.com/office/drawing/2014/main" id="{6B40B69F-C891-2545-ADDE-0F907A29DB82}"/>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6a.</a:t>
            </a:r>
          </a:p>
        </p:txBody>
      </p:sp>
      <p:sp>
        <p:nvSpPr>
          <p:cNvPr id="16" name="TextBox 12">
            <a:extLst>
              <a:ext uri="{FF2B5EF4-FFF2-40B4-BE49-F238E27FC236}">
                <a16:creationId xmlns:a16="http://schemas.microsoft.com/office/drawing/2014/main" id="{F2923070-4831-FF41-9554-D54FA41C01A3}"/>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6b.</a:t>
            </a:r>
          </a:p>
        </p:txBody>
      </p:sp>
      <p:sp>
        <p:nvSpPr>
          <p:cNvPr id="17" name="Rounded Rectangle 16">
            <a:extLst>
              <a:ext uri="{FF2B5EF4-FFF2-40B4-BE49-F238E27FC236}">
                <a16:creationId xmlns:a16="http://schemas.microsoft.com/office/drawing/2014/main" id="{15F5472A-A93D-6C4F-9085-3721AF5FEF8A}"/>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82501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Custom 13">
            <a:hlinkClick r:id="" action="ppaction://noaction" highlightClick="1">
              <a:snd r:embed="rId3" name="escondo.wav"/>
            </a:hlinkClick>
          </p:cNvPr>
          <p:cNvSpPr/>
          <p:nvPr/>
        </p:nvSpPr>
        <p:spPr>
          <a:xfrm>
            <a:off x="390009" y="598404"/>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pic>
        <p:nvPicPr>
          <p:cNvPr id="2" name="Imagen 1">
            <a:extLst>
              <a:ext uri="{FF2B5EF4-FFF2-40B4-BE49-F238E27FC236}">
                <a16:creationId xmlns:a16="http://schemas.microsoft.com/office/drawing/2014/main" id="{E4DE362F-C5DC-5343-B0CC-4F8A6807B1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4385" y="1744825"/>
            <a:ext cx="3062565" cy="3498980"/>
          </a:xfrm>
          <a:prstGeom prst="rect">
            <a:avLst/>
          </a:prstGeom>
        </p:spPr>
      </p:pic>
      <p:pic>
        <p:nvPicPr>
          <p:cNvPr id="3" name="Imagen 2">
            <a:extLst>
              <a:ext uri="{FF2B5EF4-FFF2-40B4-BE49-F238E27FC236}">
                <a16:creationId xmlns:a16="http://schemas.microsoft.com/office/drawing/2014/main" id="{564E5C7C-988D-8042-BF3C-2B62905B8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213" y="1501254"/>
            <a:ext cx="2832726" cy="3289110"/>
          </a:xfrm>
          <a:prstGeom prst="rect">
            <a:avLst/>
          </a:prstGeom>
        </p:spPr>
      </p:pic>
      <p:sp>
        <p:nvSpPr>
          <p:cNvPr id="16" name="TextBox 10">
            <a:extLst>
              <a:ext uri="{FF2B5EF4-FFF2-40B4-BE49-F238E27FC236}">
                <a16:creationId xmlns:a16="http://schemas.microsoft.com/office/drawing/2014/main" id="{D8B24874-6404-B940-A636-69B4D2502CCE}"/>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7a.</a:t>
            </a:r>
          </a:p>
        </p:txBody>
      </p:sp>
      <p:sp>
        <p:nvSpPr>
          <p:cNvPr id="17" name="TextBox 12">
            <a:extLst>
              <a:ext uri="{FF2B5EF4-FFF2-40B4-BE49-F238E27FC236}">
                <a16:creationId xmlns:a16="http://schemas.microsoft.com/office/drawing/2014/main" id="{8200F3E2-F2F4-6049-8D0C-914F785B68F6}"/>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7b.</a:t>
            </a:r>
          </a:p>
        </p:txBody>
      </p:sp>
      <p:sp>
        <p:nvSpPr>
          <p:cNvPr id="18" name="Rounded Rectangle 16">
            <a:extLst>
              <a:ext uri="{FF2B5EF4-FFF2-40B4-BE49-F238E27FC236}">
                <a16:creationId xmlns:a16="http://schemas.microsoft.com/office/drawing/2014/main" id="{3566F3DD-1EF2-DD44-A497-04636AD87268}"/>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12450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8a.</a:t>
            </a:r>
          </a:p>
        </p:txBody>
      </p:sp>
      <p:sp>
        <p:nvSpPr>
          <p:cNvPr id="13" name="TextBox 12"/>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8b.</a:t>
            </a:r>
          </a:p>
        </p:txBody>
      </p:sp>
      <p:sp>
        <p:nvSpPr>
          <p:cNvPr id="16" name="Action Button: Custom 15">
            <a:hlinkClick r:id="" action="ppaction://noaction" highlightClick="1">
              <a:snd r:embed="rId3" name="me preparo.wav"/>
            </a:hlinkClick>
          </p:cNvPr>
          <p:cNvSpPr/>
          <p:nvPr/>
        </p:nvSpPr>
        <p:spPr>
          <a:xfrm>
            <a:off x="353418" y="549120"/>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2" name="Imagen 1">
            <a:extLst>
              <a:ext uri="{FF2B5EF4-FFF2-40B4-BE49-F238E27FC236}">
                <a16:creationId xmlns:a16="http://schemas.microsoft.com/office/drawing/2014/main" id="{42EEFC97-D81E-DE40-891F-C646514AC9B1}"/>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1803260" y="1714500"/>
            <a:ext cx="2653189" cy="3429000"/>
          </a:xfrm>
          <a:prstGeom prst="rect">
            <a:avLst/>
          </a:prstGeom>
        </p:spPr>
      </p:pic>
      <p:pic>
        <p:nvPicPr>
          <p:cNvPr id="3" name="Imagen 2">
            <a:extLst>
              <a:ext uri="{FF2B5EF4-FFF2-40B4-BE49-F238E27FC236}">
                <a16:creationId xmlns:a16="http://schemas.microsoft.com/office/drawing/2014/main" id="{A10F511F-13EA-564C-8467-374545615811}"/>
              </a:ext>
            </a:extLst>
          </p:cNvPr>
          <p:cNvPicPr>
            <a:picLocks noChangeAspect="1"/>
          </p:cNvPicPr>
          <p:nvPr/>
        </p:nvPicPr>
        <p:blipFill>
          <a:blip r:embed="rId5">
            <a:grayscl/>
          </a:blip>
          <a:stretch>
            <a:fillRect/>
          </a:stretch>
        </p:blipFill>
        <p:spPr>
          <a:xfrm>
            <a:off x="7096799" y="1849437"/>
            <a:ext cx="3928861" cy="3159125"/>
          </a:xfrm>
          <a:prstGeom prst="rect">
            <a:avLst/>
          </a:prstGeom>
        </p:spPr>
      </p:pic>
      <p:sp>
        <p:nvSpPr>
          <p:cNvPr id="17" name="Rounded Rectangle 16">
            <a:extLst>
              <a:ext uri="{FF2B5EF4-FFF2-40B4-BE49-F238E27FC236}">
                <a16:creationId xmlns:a16="http://schemas.microsoft.com/office/drawing/2014/main" id="{8341D99E-0303-C94A-9A5D-63BEBDB29D22}"/>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26465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627" y="232604"/>
            <a:ext cx="2078182" cy="461665"/>
          </a:xfrm>
          <a:prstGeom prst="rect">
            <a:avLst/>
          </a:prstGeom>
          <a:noFill/>
        </p:spPr>
        <p:txBody>
          <a:bodyPr wrap="square" rtlCol="0">
            <a:spAutoFit/>
          </a:bodyPr>
          <a:lstStyle/>
          <a:p>
            <a:r>
              <a:rPr lang="en-GB" sz="2400" b="1" dirty="0" err="1">
                <a:latin typeface="Century Gothic" panose="020B0502020202020204" pitchFamily="34" charset="0"/>
              </a:rPr>
              <a:t>Respuestas</a:t>
            </a:r>
            <a:endParaRPr lang="en-GB" sz="2400" b="1" dirty="0">
              <a:latin typeface="Century Gothic" panose="020B0502020202020204" pitchFamily="34" charset="0"/>
            </a:endParaRPr>
          </a:p>
        </p:txBody>
      </p:sp>
      <p:graphicFrame>
        <p:nvGraphicFramePr>
          <p:cNvPr id="20" name="Table 3">
            <a:extLst>
              <a:ext uri="{FF2B5EF4-FFF2-40B4-BE49-F238E27FC236}">
                <a16:creationId xmlns:a16="http://schemas.microsoft.com/office/drawing/2014/main" id="{B0C2785F-12B9-1047-A1E2-B7F643025EF4}"/>
              </a:ext>
            </a:extLst>
          </p:cNvPr>
          <p:cNvGraphicFramePr>
            <a:graphicFrameLocks noGrp="1"/>
          </p:cNvGraphicFramePr>
          <p:nvPr>
            <p:extLst>
              <p:ext uri="{D42A27DB-BD31-4B8C-83A1-F6EECF244321}">
                <p14:modId xmlns:p14="http://schemas.microsoft.com/office/powerpoint/2010/main" val="1317889096"/>
              </p:ext>
            </p:extLst>
          </p:nvPr>
        </p:nvGraphicFramePr>
        <p:xfrm>
          <a:off x="2435809" y="888534"/>
          <a:ext cx="7676942" cy="5080932"/>
        </p:xfrm>
        <a:graphic>
          <a:graphicData uri="http://schemas.openxmlformats.org/drawingml/2006/table">
            <a:tbl>
              <a:tblPr firstRow="1" bandRow="1">
                <a:tableStyleId>{5DA37D80-6434-44D0-A028-1B22A696006F}</a:tableStyleId>
              </a:tblPr>
              <a:tblGrid>
                <a:gridCol w="971893">
                  <a:extLst>
                    <a:ext uri="{9D8B030D-6E8A-4147-A177-3AD203B41FA5}">
                      <a16:colId xmlns:a16="http://schemas.microsoft.com/office/drawing/2014/main" val="2707976010"/>
                    </a:ext>
                  </a:extLst>
                </a:gridCol>
                <a:gridCol w="3312912">
                  <a:extLst>
                    <a:ext uri="{9D8B030D-6E8A-4147-A177-3AD203B41FA5}">
                      <a16:colId xmlns:a16="http://schemas.microsoft.com/office/drawing/2014/main" val="614538447"/>
                    </a:ext>
                  </a:extLst>
                </a:gridCol>
                <a:gridCol w="3392137">
                  <a:extLst>
                    <a:ext uri="{9D8B030D-6E8A-4147-A177-3AD203B41FA5}">
                      <a16:colId xmlns:a16="http://schemas.microsoft.com/office/drawing/2014/main" val="4052351916"/>
                    </a:ext>
                  </a:extLst>
                </a:gridCol>
              </a:tblGrid>
              <a:tr h="564548">
                <a:tc>
                  <a:txBody>
                    <a:bodyPr/>
                    <a:lstStyle/>
                    <a:p>
                      <a:endParaRPr lang="en-GB" sz="2400" dirty="0">
                        <a:solidFill>
                          <a:schemeClr val="tx1"/>
                        </a:solidFill>
                        <a:latin typeface="Century Gothic" panose="020B0502020202020204" pitchFamily="34" charset="0"/>
                      </a:endParaRPr>
                    </a:p>
                  </a:txBody>
                  <a:tcPr/>
                </a:tc>
                <a:tc>
                  <a:txBody>
                    <a:bodyPr/>
                    <a:lstStyle/>
                    <a:p>
                      <a:pPr algn="ctr"/>
                      <a:r>
                        <a:rPr lang="en-GB" sz="2400" dirty="0">
                          <a:solidFill>
                            <a:schemeClr val="tx1"/>
                          </a:solidFill>
                          <a:latin typeface="Century Gothic" panose="020B0502020202020204" pitchFamily="34" charset="0"/>
                        </a:rPr>
                        <a:t>Imagen</a:t>
                      </a:r>
                      <a:r>
                        <a:rPr lang="en-GB" sz="2400" baseline="0" dirty="0">
                          <a:solidFill>
                            <a:schemeClr val="tx1"/>
                          </a:solidFill>
                          <a:latin typeface="Century Gothic" panose="020B0502020202020204" pitchFamily="34" charset="0"/>
                        </a:rPr>
                        <a:t> A</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a:solidFill>
                            <a:schemeClr val="tx1"/>
                          </a:solidFill>
                          <a:latin typeface="Century Gothic" panose="020B0502020202020204" pitchFamily="34" charset="0"/>
                        </a:rPr>
                        <a:t>Imagen B</a:t>
                      </a:r>
                    </a:p>
                  </a:txBody>
                  <a:tcPr anchor="ctr"/>
                </a:tc>
                <a:extLst>
                  <a:ext uri="{0D108BD9-81ED-4DB2-BD59-A6C34878D82A}">
                    <a16:rowId xmlns:a16="http://schemas.microsoft.com/office/drawing/2014/main" val="791576946"/>
                  </a:ext>
                </a:extLst>
              </a:tr>
              <a:tr h="564548">
                <a:tc>
                  <a:txBody>
                    <a:bodyPr/>
                    <a:lstStyle/>
                    <a:p>
                      <a:pPr algn="ctr"/>
                      <a:r>
                        <a:rPr lang="en-GB" sz="2400" b="1" dirty="0">
                          <a:solidFill>
                            <a:schemeClr val="tx1"/>
                          </a:solidFill>
                          <a:latin typeface="Century Gothic" panose="020B0502020202020204" pitchFamily="34" charset="0"/>
                        </a:rPr>
                        <a:t>1</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2057203793"/>
                  </a:ext>
                </a:extLst>
              </a:tr>
              <a:tr h="564548">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3820224318"/>
                  </a:ext>
                </a:extLst>
              </a:tr>
              <a:tr h="564548">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992794217"/>
                  </a:ext>
                </a:extLst>
              </a:tr>
              <a:tr h="564548">
                <a:tc>
                  <a:txBody>
                    <a:bodyPr/>
                    <a:lstStyle/>
                    <a:p>
                      <a:pPr algn="ctr"/>
                      <a:r>
                        <a:rPr lang="en-GB" sz="2400" b="1" dirty="0">
                          <a:solidFill>
                            <a:schemeClr val="tx1"/>
                          </a:solidFill>
                          <a:latin typeface="Century Gothic" panose="020B0502020202020204" pitchFamily="34" charset="0"/>
                        </a:rPr>
                        <a:t>4</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404888800"/>
                  </a:ext>
                </a:extLst>
              </a:tr>
              <a:tr h="564548">
                <a:tc>
                  <a:txBody>
                    <a:bodyPr/>
                    <a:lstStyle/>
                    <a:p>
                      <a:pPr algn="ctr"/>
                      <a:r>
                        <a:rPr lang="en-GB" sz="2400" b="1" dirty="0">
                          <a:solidFill>
                            <a:schemeClr val="tx1"/>
                          </a:solidFill>
                          <a:latin typeface="Century Gothic" panose="020B0502020202020204" pitchFamily="34" charset="0"/>
                        </a:rPr>
                        <a:t>5</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3091951630"/>
                  </a:ext>
                </a:extLst>
              </a:tr>
              <a:tr h="564548">
                <a:tc>
                  <a:txBody>
                    <a:bodyPr/>
                    <a:lstStyle/>
                    <a:p>
                      <a:pPr algn="ctr"/>
                      <a:r>
                        <a:rPr lang="en-GB" sz="2400" b="1" dirty="0">
                          <a:solidFill>
                            <a:schemeClr val="tx1"/>
                          </a:solidFill>
                          <a:latin typeface="Century Gothic" panose="020B0502020202020204" pitchFamily="34" charset="0"/>
                        </a:rPr>
                        <a:t>6</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2941162702"/>
                  </a:ext>
                </a:extLst>
              </a:tr>
              <a:tr h="564548">
                <a:tc>
                  <a:txBody>
                    <a:bodyPr/>
                    <a:lstStyle/>
                    <a:p>
                      <a:pPr algn="ctr"/>
                      <a:r>
                        <a:rPr lang="en-GB" sz="2400" b="1" dirty="0">
                          <a:solidFill>
                            <a:schemeClr val="tx1"/>
                          </a:solidFill>
                          <a:latin typeface="Century Gothic" panose="020B0502020202020204" pitchFamily="34" charset="0"/>
                        </a:rPr>
                        <a:t>7</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784767832"/>
                  </a:ext>
                </a:extLst>
              </a:tr>
              <a:tr h="564548">
                <a:tc>
                  <a:txBody>
                    <a:bodyPr/>
                    <a:lstStyle/>
                    <a:p>
                      <a:pPr algn="ctr"/>
                      <a:r>
                        <a:rPr lang="en-GB" sz="2400" b="1" dirty="0">
                          <a:solidFill>
                            <a:schemeClr val="tx1"/>
                          </a:solidFill>
                          <a:latin typeface="Century Gothic" panose="020B0502020202020204" pitchFamily="34" charset="0"/>
                        </a:rPr>
                        <a:t>8</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314704675"/>
                  </a:ext>
                </a:extLst>
              </a:tr>
            </a:tbl>
          </a:graphicData>
        </a:graphic>
      </p:graphicFrame>
      <p:pic>
        <p:nvPicPr>
          <p:cNvPr id="21" name="Picture 8" descr="green checkmark">
            <a:extLst>
              <a:ext uri="{FF2B5EF4-FFF2-40B4-BE49-F238E27FC236}">
                <a16:creationId xmlns:a16="http://schemas.microsoft.com/office/drawing/2014/main" id="{E4A449DA-4606-3E4C-BB54-99D445B53D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5220" y="1537644"/>
            <a:ext cx="406580" cy="423521"/>
          </a:xfrm>
          <a:prstGeom prst="rect">
            <a:avLst/>
          </a:prstGeom>
        </p:spPr>
      </p:pic>
      <p:pic>
        <p:nvPicPr>
          <p:cNvPr id="22" name="Picture 8" descr="green checkmark">
            <a:extLst>
              <a:ext uri="{FF2B5EF4-FFF2-40B4-BE49-F238E27FC236}">
                <a16:creationId xmlns:a16="http://schemas.microsoft.com/office/drawing/2014/main" id="{704629FD-B2D3-644A-8A3A-EBDF8A75D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2046414"/>
            <a:ext cx="406580" cy="423521"/>
          </a:xfrm>
          <a:prstGeom prst="rect">
            <a:avLst/>
          </a:prstGeom>
        </p:spPr>
      </p:pic>
      <p:pic>
        <p:nvPicPr>
          <p:cNvPr id="23" name="Picture 8" descr="green checkmark">
            <a:extLst>
              <a:ext uri="{FF2B5EF4-FFF2-40B4-BE49-F238E27FC236}">
                <a16:creationId xmlns:a16="http://schemas.microsoft.com/office/drawing/2014/main" id="{C1968EC1-E22C-A54C-96EA-D40A0E775D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2631827"/>
            <a:ext cx="406580" cy="423521"/>
          </a:xfrm>
          <a:prstGeom prst="rect">
            <a:avLst/>
          </a:prstGeom>
        </p:spPr>
      </p:pic>
      <p:pic>
        <p:nvPicPr>
          <p:cNvPr id="24" name="Picture 8" descr="green checkmark">
            <a:extLst>
              <a:ext uri="{FF2B5EF4-FFF2-40B4-BE49-F238E27FC236}">
                <a16:creationId xmlns:a16="http://schemas.microsoft.com/office/drawing/2014/main" id="{F1393A76-8403-494C-B4F5-9E79B77CB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5220" y="3217239"/>
            <a:ext cx="406580" cy="423521"/>
          </a:xfrm>
          <a:prstGeom prst="rect">
            <a:avLst/>
          </a:prstGeom>
        </p:spPr>
      </p:pic>
      <p:pic>
        <p:nvPicPr>
          <p:cNvPr id="25" name="Picture 8" descr="green checkmark">
            <a:extLst>
              <a:ext uri="{FF2B5EF4-FFF2-40B4-BE49-F238E27FC236}">
                <a16:creationId xmlns:a16="http://schemas.microsoft.com/office/drawing/2014/main" id="{7A0363A6-B152-E542-B69C-E8AB15F30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3802653"/>
            <a:ext cx="406580" cy="423521"/>
          </a:xfrm>
          <a:prstGeom prst="rect">
            <a:avLst/>
          </a:prstGeom>
        </p:spPr>
      </p:pic>
      <p:pic>
        <p:nvPicPr>
          <p:cNvPr id="26" name="Picture 8" descr="green checkmark">
            <a:extLst>
              <a:ext uri="{FF2B5EF4-FFF2-40B4-BE49-F238E27FC236}">
                <a16:creationId xmlns:a16="http://schemas.microsoft.com/office/drawing/2014/main" id="{42929B56-23AD-284D-B099-F3EAE0822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4295748"/>
            <a:ext cx="406580" cy="423521"/>
          </a:xfrm>
          <a:prstGeom prst="rect">
            <a:avLst/>
          </a:prstGeom>
        </p:spPr>
      </p:pic>
      <p:pic>
        <p:nvPicPr>
          <p:cNvPr id="27" name="Picture 8" descr="green checkmark">
            <a:extLst>
              <a:ext uri="{FF2B5EF4-FFF2-40B4-BE49-F238E27FC236}">
                <a16:creationId xmlns:a16="http://schemas.microsoft.com/office/drawing/2014/main" id="{4AC440D9-979C-E44F-9461-EA595611A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8205" y="4896835"/>
            <a:ext cx="406580" cy="423521"/>
          </a:xfrm>
          <a:prstGeom prst="rect">
            <a:avLst/>
          </a:prstGeom>
        </p:spPr>
      </p:pic>
      <p:pic>
        <p:nvPicPr>
          <p:cNvPr id="28" name="Picture 8" descr="green checkmark">
            <a:extLst>
              <a:ext uri="{FF2B5EF4-FFF2-40B4-BE49-F238E27FC236}">
                <a16:creationId xmlns:a16="http://schemas.microsoft.com/office/drawing/2014/main" id="{7B355C72-0FFA-254F-84BB-7D0A8DF07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0547" y="5444144"/>
            <a:ext cx="406580" cy="423521"/>
          </a:xfrm>
          <a:prstGeom prst="rect">
            <a:avLst/>
          </a:prstGeom>
        </p:spPr>
      </p:pic>
      <p:sp>
        <p:nvSpPr>
          <p:cNvPr id="29" name="Rounded Rectangle 16">
            <a:extLst>
              <a:ext uri="{FF2B5EF4-FFF2-40B4-BE49-F238E27FC236}">
                <a16:creationId xmlns:a16="http://schemas.microsoft.com/office/drawing/2014/main" id="{949F3DFA-D48B-5148-8F47-42F2A74E9319}"/>
              </a:ext>
            </a:extLst>
          </p:cNvPr>
          <p:cNvSpPr/>
          <p:nvPr/>
        </p:nvSpPr>
        <p:spPr>
          <a:xfrm>
            <a:off x="10460182" y="321441"/>
            <a:ext cx="139120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35954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790" y="132407"/>
            <a:ext cx="9923085" cy="707886"/>
          </a:xfrm>
          <a:prstGeom prst="rect">
            <a:avLst/>
          </a:prstGeom>
          <a:noFill/>
        </p:spPr>
        <p:txBody>
          <a:bodyPr wrap="square" rtlCol="0">
            <a:spAutoFit/>
          </a:bodyPr>
          <a:lstStyle/>
          <a:p>
            <a:r>
              <a:rPr lang="en-GB" sz="2000" b="1" dirty="0">
                <a:latin typeface="Century Gothic" panose="020B0502020202020204" pitchFamily="34" charset="0"/>
              </a:rPr>
              <a:t>Daniel </a:t>
            </a:r>
            <a:r>
              <a:rPr lang="en-GB" sz="2000" b="1" dirty="0" err="1">
                <a:latin typeface="Century Gothic" panose="020B0502020202020204" pitchFamily="34" charset="0"/>
              </a:rPr>
              <a:t>escribió</a:t>
            </a:r>
            <a:r>
              <a:rPr lang="en-GB" sz="2000" b="1" dirty="0">
                <a:latin typeface="Century Gothic" panose="020B0502020202020204" pitchFamily="34" charset="0"/>
              </a:rPr>
              <a:t> </a:t>
            </a:r>
            <a:r>
              <a:rPr lang="en-GB" sz="2000" b="1" dirty="0" err="1">
                <a:latin typeface="Century Gothic" panose="020B0502020202020204" pitchFamily="34" charset="0"/>
              </a:rPr>
              <a:t>sobre</a:t>
            </a:r>
            <a:r>
              <a:rPr lang="en-GB" sz="2000" b="1" dirty="0">
                <a:latin typeface="Century Gothic" panose="020B0502020202020204" pitchFamily="34" charset="0"/>
              </a:rPr>
              <a:t> las </a:t>
            </a:r>
            <a:r>
              <a:rPr lang="en-GB" sz="2000" b="1" dirty="0" err="1">
                <a:latin typeface="Century Gothic" panose="020B0502020202020204" pitchFamily="34" charset="0"/>
              </a:rPr>
              <a:t>actividades</a:t>
            </a:r>
            <a:r>
              <a:rPr lang="en-GB" sz="2000" b="1" dirty="0">
                <a:latin typeface="Century Gothic" panose="020B0502020202020204" pitchFamily="34" charset="0"/>
              </a:rPr>
              <a:t> de </a:t>
            </a:r>
            <a:r>
              <a:rPr lang="en-GB" sz="2000" b="1" dirty="0" err="1">
                <a:latin typeface="Century Gothic" panose="020B0502020202020204" pitchFamily="34" charset="0"/>
              </a:rPr>
              <a:t>cada</a:t>
            </a:r>
            <a:r>
              <a:rPr lang="en-GB" sz="2000" b="1" dirty="0">
                <a:latin typeface="Century Gothic" panose="020B0502020202020204" pitchFamily="34" charset="0"/>
              </a:rPr>
              <a:t> </a:t>
            </a:r>
            <a:r>
              <a:rPr lang="en-GB" sz="2000" b="1" dirty="0" err="1">
                <a:latin typeface="Century Gothic" panose="020B0502020202020204" pitchFamily="34" charset="0"/>
              </a:rPr>
              <a:t>día</a:t>
            </a:r>
            <a:r>
              <a:rPr lang="en-GB" sz="2000" b="1" dirty="0">
                <a:latin typeface="Century Gothic" panose="020B0502020202020204" pitchFamily="34" charset="0"/>
              </a:rPr>
              <a:t> </a:t>
            </a:r>
            <a:r>
              <a:rPr lang="en-GB" sz="2000" b="1" dirty="0" err="1">
                <a:latin typeface="Century Gothic" panose="020B0502020202020204" pitchFamily="34" charset="0"/>
              </a:rPr>
              <a:t>en</a:t>
            </a:r>
            <a:r>
              <a:rPr lang="en-GB" sz="2000" b="1" dirty="0">
                <a:latin typeface="Century Gothic" panose="020B0502020202020204" pitchFamily="34" charset="0"/>
              </a:rPr>
              <a:t> </a:t>
            </a:r>
            <a:r>
              <a:rPr lang="en-GB" sz="2000" b="1" dirty="0" err="1">
                <a:latin typeface="Century Gothic" panose="020B0502020202020204" pitchFamily="34" charset="0"/>
              </a:rPr>
              <a:t>su</a:t>
            </a:r>
            <a:r>
              <a:rPr lang="en-GB" sz="2000" b="1" dirty="0">
                <a:latin typeface="Century Gothic" panose="020B0502020202020204" pitchFamily="34" charset="0"/>
              </a:rPr>
              <a:t> </a:t>
            </a:r>
            <a:r>
              <a:rPr lang="en-GB" sz="2000" b="1" dirty="0" err="1">
                <a:latin typeface="Century Gothic" panose="020B0502020202020204" pitchFamily="34" charset="0"/>
              </a:rPr>
              <a:t>diario</a:t>
            </a:r>
            <a:r>
              <a:rPr lang="en-GB" sz="2000" b="1" dirty="0">
                <a:latin typeface="Century Gothic" panose="020B0502020202020204" pitchFamily="34" charset="0"/>
              </a:rPr>
              <a:t>, </a:t>
            </a:r>
            <a:r>
              <a:rPr lang="en-GB" sz="2000" b="1" dirty="0" err="1">
                <a:latin typeface="Century Gothic" panose="020B0502020202020204" pitchFamily="34" charset="0"/>
              </a:rPr>
              <a:t>pero</a:t>
            </a:r>
            <a:r>
              <a:rPr lang="en-GB" sz="2000" b="1" dirty="0">
                <a:latin typeface="Century Gothic" panose="020B0502020202020204" pitchFamily="34" charset="0"/>
              </a:rPr>
              <a:t> el </a:t>
            </a:r>
            <a:r>
              <a:rPr lang="en-GB" sz="2000" b="1" dirty="0" err="1">
                <a:latin typeface="Century Gothic" panose="020B0502020202020204" pitchFamily="34" charset="0"/>
              </a:rPr>
              <a:t>gato</a:t>
            </a:r>
            <a:r>
              <a:rPr lang="en-GB" sz="2000" b="1" dirty="0">
                <a:latin typeface="Century Gothic" panose="020B0502020202020204" pitchFamily="34" charset="0"/>
              </a:rPr>
              <a:t> </a:t>
            </a:r>
            <a:r>
              <a:rPr lang="en-GB" sz="2000" b="1" dirty="0" err="1">
                <a:latin typeface="Century Gothic" panose="020B0502020202020204" pitchFamily="34" charset="0"/>
              </a:rPr>
              <a:t>caminó</a:t>
            </a:r>
            <a:r>
              <a:rPr lang="en-GB" sz="2000" b="1" dirty="0">
                <a:latin typeface="Century Gothic" panose="020B0502020202020204" pitchFamily="34" charset="0"/>
              </a:rPr>
              <a:t> </a:t>
            </a:r>
            <a:r>
              <a:rPr lang="en-GB" sz="2000" b="1" dirty="0" err="1">
                <a:latin typeface="Century Gothic" panose="020B0502020202020204" pitchFamily="34" charset="0"/>
              </a:rPr>
              <a:t>encima</a:t>
            </a:r>
            <a:r>
              <a:rPr lang="en-GB" sz="2000" b="1" dirty="0">
                <a:latin typeface="Century Gothic" panose="020B0502020202020204" pitchFamily="34" charset="0"/>
              </a:rPr>
              <a:t> y </a:t>
            </a:r>
            <a:r>
              <a:rPr lang="en-GB" sz="2000" b="1" dirty="0" err="1">
                <a:latin typeface="Century Gothic" panose="020B0502020202020204" pitchFamily="34" charset="0"/>
              </a:rPr>
              <a:t>ahora</a:t>
            </a:r>
            <a:r>
              <a:rPr lang="en-GB" sz="2000" b="1" dirty="0">
                <a:latin typeface="Century Gothic" panose="020B0502020202020204" pitchFamily="34" charset="0"/>
              </a:rPr>
              <a:t> no </a:t>
            </a:r>
            <a:r>
              <a:rPr lang="en-GB" sz="2000" b="1" dirty="0" err="1">
                <a:latin typeface="Century Gothic" panose="020B0502020202020204" pitchFamily="34" charset="0"/>
              </a:rPr>
              <a:t>puedes</a:t>
            </a:r>
            <a:r>
              <a:rPr lang="en-GB" sz="2000" b="1" dirty="0">
                <a:latin typeface="Century Gothic" panose="020B0502020202020204" pitchFamily="34" charset="0"/>
              </a:rPr>
              <a:t> leer las </a:t>
            </a:r>
            <a:r>
              <a:rPr lang="en-GB" sz="2000" b="1" dirty="0" err="1">
                <a:latin typeface="Century Gothic" panose="020B0502020202020204" pitchFamily="34" charset="0"/>
              </a:rPr>
              <a:t>frases</a:t>
            </a:r>
            <a:r>
              <a:rPr lang="en-GB" sz="2000" b="1" dirty="0">
                <a:latin typeface="Century Gothic" panose="020B0502020202020204" pitchFamily="34" charset="0"/>
              </a:rPr>
              <a:t> </a:t>
            </a:r>
            <a:r>
              <a:rPr lang="en-GB" sz="2000" b="1" dirty="0" err="1">
                <a:latin typeface="Century Gothic" panose="020B0502020202020204" pitchFamily="34" charset="0"/>
              </a:rPr>
              <a:t>completas</a:t>
            </a:r>
            <a:r>
              <a:rPr lang="en-GB" sz="2000" b="1" dirty="0">
                <a:latin typeface="Century Gothic" panose="020B0502020202020204" pitchFamily="34" charset="0"/>
              </a:rPr>
              <a:t>. </a:t>
            </a:r>
            <a:endParaRPr lang="en-GB" sz="2000" b="1" dirty="0"/>
          </a:p>
        </p:txBody>
      </p:sp>
      <p:sp>
        <p:nvSpPr>
          <p:cNvPr id="5" name="TextBox 4"/>
          <p:cNvSpPr txBox="1"/>
          <p:nvPr/>
        </p:nvSpPr>
        <p:spPr>
          <a:xfrm>
            <a:off x="363916" y="1623866"/>
            <a:ext cx="10506686" cy="400110"/>
          </a:xfrm>
          <a:prstGeom prst="rect">
            <a:avLst/>
          </a:prstGeom>
          <a:noFill/>
        </p:spPr>
        <p:txBody>
          <a:bodyPr wrap="square" rtlCol="0">
            <a:spAutoFit/>
          </a:bodyPr>
          <a:lstStyle/>
          <a:p>
            <a:endParaRPr lang="en-GB" sz="2000" dirty="0">
              <a:solidFill>
                <a:srgbClr val="002060"/>
              </a:solidFill>
            </a:endParaRPr>
          </a:p>
        </p:txBody>
      </p:sp>
      <p:sp>
        <p:nvSpPr>
          <p:cNvPr id="31" name="Rounded Rectangle 30"/>
          <p:cNvSpPr/>
          <p:nvPr/>
        </p:nvSpPr>
        <p:spPr>
          <a:xfrm>
            <a:off x="11040551" y="58967"/>
            <a:ext cx="1115007"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graphicFrame>
        <p:nvGraphicFramePr>
          <p:cNvPr id="32" name="Table 31"/>
          <p:cNvGraphicFramePr>
            <a:graphicFrameLocks noGrp="1"/>
          </p:cNvGraphicFramePr>
          <p:nvPr>
            <p:extLst>
              <p:ext uri="{D42A27DB-BD31-4B8C-83A1-F6EECF244321}">
                <p14:modId xmlns:p14="http://schemas.microsoft.com/office/powerpoint/2010/main" val="314930196"/>
              </p:ext>
            </p:extLst>
          </p:nvPr>
        </p:nvGraphicFramePr>
        <p:xfrm>
          <a:off x="307923" y="1328472"/>
          <a:ext cx="5788078" cy="4891676"/>
        </p:xfrm>
        <a:graphic>
          <a:graphicData uri="http://schemas.openxmlformats.org/drawingml/2006/table">
            <a:tbl>
              <a:tblPr firstRow="1" bandRow="1">
                <a:tableStyleId>{5DA37D80-6434-44D0-A028-1B22A696006F}</a:tableStyleId>
              </a:tblPr>
              <a:tblGrid>
                <a:gridCol w="5788078">
                  <a:extLst>
                    <a:ext uri="{9D8B030D-6E8A-4147-A177-3AD203B41FA5}">
                      <a16:colId xmlns:a16="http://schemas.microsoft.com/office/drawing/2014/main" val="4247093851"/>
                    </a:ext>
                  </a:extLst>
                </a:gridCol>
              </a:tblGrid>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latin typeface="Century Gothic" panose="020B0502020202020204" pitchFamily="34" charset="0"/>
                          <a:ea typeface="Century Gothic"/>
                          <a:cs typeface="Century Gothic"/>
                          <a:sym typeface="Century Gothic"/>
                        </a:rPr>
                        <a:t>1. Siempre me levanto temprano.</a:t>
                      </a:r>
                    </a:p>
                  </a:txBody>
                  <a:tcPr anchor="ctr"/>
                </a:tc>
                <a:extLst>
                  <a:ext uri="{0D108BD9-81ED-4DB2-BD59-A6C34878D82A}">
                    <a16:rowId xmlns:a16="http://schemas.microsoft.com/office/drawing/2014/main" val="970154404"/>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2. Me </a:t>
                      </a:r>
                      <a:r>
                        <a:rPr lang="en-GB" sz="2000" dirty="0" err="1">
                          <a:solidFill>
                            <a:schemeClr val="tx1"/>
                          </a:solidFill>
                          <a:latin typeface="Century Gothic" panose="020B0502020202020204" pitchFamily="34" charset="0"/>
                          <a:ea typeface="Century Gothic"/>
                          <a:cs typeface="Century Gothic"/>
                          <a:sym typeface="Century Gothic"/>
                        </a:rPr>
                        <a:t>escondo</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durante</a:t>
                      </a:r>
                      <a:r>
                        <a:rPr lang="en-GB" sz="2000" dirty="0">
                          <a:solidFill>
                            <a:schemeClr val="tx1"/>
                          </a:solidFill>
                          <a:latin typeface="Century Gothic" panose="020B0502020202020204" pitchFamily="34" charset="0"/>
                          <a:ea typeface="Century Gothic"/>
                          <a:cs typeface="Century Gothic"/>
                          <a:sym typeface="Century Gothic"/>
                        </a:rPr>
                        <a:t> la </a:t>
                      </a:r>
                      <a:r>
                        <a:rPr lang="en-GB" sz="2000" dirty="0" err="1">
                          <a:solidFill>
                            <a:schemeClr val="tx1"/>
                          </a:solidFill>
                          <a:latin typeface="Century Gothic" panose="020B0502020202020204" pitchFamily="34" charset="0"/>
                          <a:ea typeface="Century Gothic"/>
                          <a:cs typeface="Century Gothic"/>
                          <a:sym typeface="Century Gothic"/>
                        </a:rPr>
                        <a:t>clase</a:t>
                      </a:r>
                      <a:r>
                        <a:rPr lang="en-GB" sz="2000" dirty="0">
                          <a:solidFill>
                            <a:schemeClr val="tx1"/>
                          </a:solidFill>
                          <a:latin typeface="Century Gothic" panose="020B0502020202020204" pitchFamily="34" charset="0"/>
                          <a:ea typeface="Century Gothic"/>
                          <a:cs typeface="Century Gothic"/>
                          <a:sym typeface="Century Gothic"/>
                        </a:rPr>
                        <a:t>. </a:t>
                      </a:r>
                    </a:p>
                  </a:txBody>
                  <a:tcPr anchor="ctr"/>
                </a:tc>
                <a:extLst>
                  <a:ext uri="{0D108BD9-81ED-4DB2-BD59-A6C34878D82A}">
                    <a16:rowId xmlns:a16="http://schemas.microsoft.com/office/drawing/2014/main" val="593008471"/>
                  </a:ext>
                </a:extLst>
              </a:tr>
              <a:tr h="71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3. Es  </a:t>
                      </a:r>
                      <a:r>
                        <a:rPr lang="en-GB" sz="2000" dirty="0" err="1">
                          <a:solidFill>
                            <a:schemeClr val="tx1"/>
                          </a:solidFill>
                          <a:latin typeface="Century Gothic" panose="020B0502020202020204" pitchFamily="34" charset="0"/>
                          <a:ea typeface="Century Gothic"/>
                          <a:cs typeface="Century Gothic"/>
                          <a:sym typeface="Century Gothic"/>
                        </a:rPr>
                        <a:t>bueno</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hacer</a:t>
                      </a:r>
                      <a:r>
                        <a:rPr lang="en-GB" sz="2000" dirty="0">
                          <a:solidFill>
                            <a:schemeClr val="tx1"/>
                          </a:solidFill>
                          <a:latin typeface="Century Gothic" panose="020B0502020202020204" pitchFamily="34" charset="0"/>
                          <a:ea typeface="Century Gothic"/>
                          <a:cs typeface="Century Gothic"/>
                          <a:sym typeface="Century Gothic"/>
                        </a:rPr>
                        <a:t> amigos, </a:t>
                      </a:r>
                      <a:r>
                        <a:rPr lang="en-GB" sz="2000" dirty="0" err="1">
                          <a:solidFill>
                            <a:schemeClr val="tx1"/>
                          </a:solidFill>
                          <a:latin typeface="Century Gothic" panose="020B0502020202020204" pitchFamily="34" charset="0"/>
                          <a:ea typeface="Century Gothic"/>
                          <a:cs typeface="Century Gothic"/>
                          <a:sym typeface="Century Gothic"/>
                        </a:rPr>
                        <a:t>así</a:t>
                      </a:r>
                      <a:r>
                        <a:rPr lang="en-GB" sz="2000" dirty="0">
                          <a:solidFill>
                            <a:schemeClr val="tx1"/>
                          </a:solidFill>
                          <a:latin typeface="Century Gothic" panose="020B0502020202020204" pitchFamily="34" charset="0"/>
                          <a:ea typeface="Century Gothic"/>
                          <a:cs typeface="Century Gothic"/>
                          <a:sym typeface="Century Gothic"/>
                        </a:rPr>
                        <a:t> que me </a:t>
                      </a:r>
                      <a:r>
                        <a:rPr lang="en-GB" sz="2000" dirty="0" err="1">
                          <a:solidFill>
                            <a:schemeClr val="tx1"/>
                          </a:solidFill>
                          <a:latin typeface="Century Gothic" panose="020B0502020202020204" pitchFamily="34" charset="0"/>
                          <a:ea typeface="Century Gothic"/>
                          <a:cs typeface="Century Gothic"/>
                          <a:sym typeface="Century Gothic"/>
                        </a:rPr>
                        <a:t>presento</a:t>
                      </a:r>
                      <a:r>
                        <a:rPr lang="en-GB" sz="2000" dirty="0">
                          <a:solidFill>
                            <a:schemeClr val="tx1"/>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1054046979"/>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4. Los lunes </a:t>
                      </a:r>
                      <a:r>
                        <a:rPr lang="en-GB" sz="2000" dirty="0" err="1">
                          <a:solidFill>
                            <a:schemeClr val="tx1"/>
                          </a:solidFill>
                          <a:latin typeface="Century Gothic" panose="020B0502020202020204" pitchFamily="34" charset="0"/>
                          <a:ea typeface="Century Gothic"/>
                          <a:cs typeface="Century Gothic"/>
                          <a:sym typeface="Century Gothic"/>
                        </a:rPr>
                        <a:t>despierto</a:t>
                      </a:r>
                      <a:r>
                        <a:rPr lang="en-GB" sz="2000" dirty="0">
                          <a:solidFill>
                            <a:schemeClr val="tx1"/>
                          </a:solidFill>
                          <a:latin typeface="Century Gothic" panose="020B0502020202020204" pitchFamily="34" charset="0"/>
                          <a:ea typeface="Century Gothic"/>
                          <a:cs typeface="Century Gothic"/>
                          <a:sym typeface="Century Gothic"/>
                        </a:rPr>
                        <a:t> a</a:t>
                      </a:r>
                    </a:p>
                  </a:txBody>
                  <a:tcPr anchor="ctr"/>
                </a:tc>
                <a:extLst>
                  <a:ext uri="{0D108BD9-81ED-4DB2-BD59-A6C34878D82A}">
                    <a16:rowId xmlns:a16="http://schemas.microsoft.com/office/drawing/2014/main" val="2771548854"/>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5. </a:t>
                      </a:r>
                      <a:r>
                        <a:rPr lang="en-GB" sz="2000" dirty="0" err="1">
                          <a:solidFill>
                            <a:schemeClr val="tx1"/>
                          </a:solidFill>
                          <a:latin typeface="Century Gothic" panose="020B0502020202020204" pitchFamily="34" charset="0"/>
                          <a:ea typeface="Century Gothic"/>
                          <a:cs typeface="Century Gothic"/>
                          <a:sym typeface="Century Gothic"/>
                        </a:rPr>
                        <a:t>Nunca</a:t>
                      </a:r>
                      <a:r>
                        <a:rPr lang="en-GB" sz="2000" dirty="0">
                          <a:solidFill>
                            <a:schemeClr val="tx1"/>
                          </a:solidFill>
                          <a:latin typeface="Century Gothic" panose="020B0502020202020204" pitchFamily="34" charset="0"/>
                          <a:ea typeface="Century Gothic"/>
                          <a:cs typeface="Century Gothic"/>
                          <a:sym typeface="Century Gothic"/>
                        </a:rPr>
                        <a:t> me </a:t>
                      </a:r>
                      <a:r>
                        <a:rPr lang="en-GB" sz="2000" dirty="0" err="1">
                          <a:solidFill>
                            <a:schemeClr val="tx1"/>
                          </a:solidFill>
                          <a:latin typeface="Century Gothic" panose="020B0502020202020204" pitchFamily="34" charset="0"/>
                          <a:ea typeface="Century Gothic"/>
                          <a:cs typeface="Century Gothic"/>
                          <a:sym typeface="Century Gothic"/>
                        </a:rPr>
                        <a:t>lavo</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demasiado</a:t>
                      </a:r>
                      <a:r>
                        <a:rPr lang="en-GB" sz="2000" dirty="0">
                          <a:solidFill>
                            <a:schemeClr val="tx1"/>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3643618112"/>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6. </a:t>
                      </a:r>
                      <a:r>
                        <a:rPr lang="en-GB" sz="2000" dirty="0" err="1">
                          <a:solidFill>
                            <a:schemeClr val="tx1"/>
                          </a:solidFill>
                          <a:latin typeface="Century Gothic" panose="020B0502020202020204" pitchFamily="34" charset="0"/>
                          <a:ea typeface="Century Gothic"/>
                          <a:cs typeface="Century Gothic"/>
                          <a:sym typeface="Century Gothic"/>
                        </a:rPr>
                        <a:t>En</a:t>
                      </a:r>
                      <a:r>
                        <a:rPr lang="en-GB" sz="2000" dirty="0">
                          <a:solidFill>
                            <a:schemeClr val="tx1"/>
                          </a:solidFill>
                          <a:latin typeface="Century Gothic" panose="020B0502020202020204" pitchFamily="34" charset="0"/>
                          <a:ea typeface="Century Gothic"/>
                          <a:cs typeface="Century Gothic"/>
                          <a:sym typeface="Century Gothic"/>
                        </a:rPr>
                        <a:t> la plaza </a:t>
                      </a:r>
                      <a:r>
                        <a:rPr lang="en-GB" sz="2000" dirty="0" err="1">
                          <a:solidFill>
                            <a:schemeClr val="tx1"/>
                          </a:solidFill>
                          <a:latin typeface="Century Gothic" panose="020B0502020202020204" pitchFamily="34" charset="0"/>
                          <a:ea typeface="Century Gothic"/>
                          <a:cs typeface="Century Gothic"/>
                          <a:sym typeface="Century Gothic"/>
                        </a:rPr>
                        <a:t>presento</a:t>
                      </a:r>
                      <a:r>
                        <a:rPr lang="en-GB" sz="2000" dirty="0">
                          <a:solidFill>
                            <a:schemeClr val="tx1"/>
                          </a:solidFill>
                          <a:latin typeface="Century Gothic" panose="020B0502020202020204" pitchFamily="34" charset="0"/>
                          <a:ea typeface="Century Gothic"/>
                          <a:cs typeface="Century Gothic"/>
                          <a:sym typeface="Century Gothic"/>
                        </a:rPr>
                        <a:t> a</a:t>
                      </a:r>
                    </a:p>
                  </a:txBody>
                  <a:tcPr anchor="ctr"/>
                </a:tc>
                <a:extLst>
                  <a:ext uri="{0D108BD9-81ED-4DB2-BD59-A6C34878D82A}">
                    <a16:rowId xmlns:a16="http://schemas.microsoft.com/office/drawing/2014/main" val="1646121427"/>
                  </a:ext>
                </a:extLst>
              </a:tr>
              <a:tr h="71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7. Antes de </a:t>
                      </a:r>
                      <a:r>
                        <a:rPr lang="en-GB" sz="2000" dirty="0" err="1">
                          <a:solidFill>
                            <a:schemeClr val="tx1"/>
                          </a:solidFill>
                          <a:latin typeface="Century Gothic" panose="020B0502020202020204" pitchFamily="34" charset="0"/>
                          <a:ea typeface="Century Gothic"/>
                          <a:cs typeface="Century Gothic"/>
                          <a:sym typeface="Century Gothic"/>
                        </a:rPr>
                        <a:t>desayunar</a:t>
                      </a:r>
                      <a:r>
                        <a:rPr lang="en-GB" sz="2000" dirty="0">
                          <a:solidFill>
                            <a:schemeClr val="tx1"/>
                          </a:solidFill>
                          <a:latin typeface="Century Gothic" panose="020B0502020202020204" pitchFamily="34" charset="0"/>
                          <a:ea typeface="Century Gothic"/>
                          <a:cs typeface="Century Gothic"/>
                          <a:sym typeface="Century Gothic"/>
                        </a:rPr>
                        <a:t> me </a:t>
                      </a:r>
                      <a:r>
                        <a:rPr lang="en-GB" sz="2000" dirty="0" err="1">
                          <a:solidFill>
                            <a:schemeClr val="tx1"/>
                          </a:solidFill>
                          <a:latin typeface="Century Gothic" panose="020B0502020202020204" pitchFamily="34" charset="0"/>
                          <a:ea typeface="Century Gothic"/>
                          <a:cs typeface="Century Gothic"/>
                          <a:sym typeface="Century Gothic"/>
                        </a:rPr>
                        <a:t>miro</a:t>
                      </a:r>
                      <a:r>
                        <a:rPr lang="en-GB" sz="2000" dirty="0">
                          <a:solidFill>
                            <a:schemeClr val="tx1"/>
                          </a:solidFill>
                          <a:latin typeface="Century Gothic" panose="020B0502020202020204" pitchFamily="34" charset="0"/>
                          <a:ea typeface="Century Gothic"/>
                          <a:cs typeface="Century Gothic"/>
                          <a:sym typeface="Century Gothic"/>
                        </a:rPr>
                        <a:t>               </a:t>
                      </a:r>
                      <a:r>
                        <a:rPr lang="en-GB" sz="2000" dirty="0" err="1">
                          <a:solidFill>
                            <a:schemeClr val="tx1"/>
                          </a:solidFill>
                          <a:latin typeface="Century Gothic" panose="020B0502020202020204" pitchFamily="34" charset="0"/>
                          <a:ea typeface="Century Gothic"/>
                          <a:cs typeface="Century Gothic"/>
                          <a:sym typeface="Century Gothic"/>
                        </a:rPr>
                        <a:t>en</a:t>
                      </a:r>
                      <a:r>
                        <a:rPr lang="en-GB" sz="2000" dirty="0">
                          <a:solidFill>
                            <a:schemeClr val="tx1"/>
                          </a:solidFill>
                          <a:latin typeface="Century Gothic" panose="020B0502020202020204" pitchFamily="34" charset="0"/>
                          <a:ea typeface="Century Gothic"/>
                          <a:cs typeface="Century Gothic"/>
                          <a:sym typeface="Century Gothic"/>
                        </a:rPr>
                        <a:t> el </a:t>
                      </a:r>
                      <a:r>
                        <a:rPr lang="en-GB" sz="2000" dirty="0" err="1">
                          <a:solidFill>
                            <a:schemeClr val="tx1"/>
                          </a:solidFill>
                          <a:latin typeface="Century Gothic" panose="020B0502020202020204" pitchFamily="34" charset="0"/>
                          <a:ea typeface="Century Gothic"/>
                          <a:cs typeface="Century Gothic"/>
                          <a:sym typeface="Century Gothic"/>
                        </a:rPr>
                        <a:t>espejo</a:t>
                      </a:r>
                      <a:r>
                        <a:rPr lang="en-GB" sz="2000" dirty="0">
                          <a:solidFill>
                            <a:schemeClr val="tx1"/>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1386631605"/>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ea typeface="Century Gothic"/>
                          <a:cs typeface="Century Gothic"/>
                          <a:sym typeface="Century Gothic"/>
                        </a:rPr>
                        <a:t>8. </a:t>
                      </a:r>
                      <a:r>
                        <a:rPr lang="en-GB" sz="2000" dirty="0" err="1">
                          <a:solidFill>
                            <a:schemeClr val="tx1"/>
                          </a:solidFill>
                          <a:latin typeface="Century Gothic" panose="020B0502020202020204" pitchFamily="34" charset="0"/>
                          <a:ea typeface="Century Gothic"/>
                          <a:cs typeface="Century Gothic"/>
                          <a:sym typeface="Century Gothic"/>
                        </a:rPr>
                        <a:t>Escondo</a:t>
                      </a:r>
                      <a:r>
                        <a:rPr lang="en-GB" sz="2000" dirty="0">
                          <a:solidFill>
                            <a:schemeClr val="tx1"/>
                          </a:solidFill>
                          <a:latin typeface="Century Gothic" panose="020B0502020202020204" pitchFamily="34" charset="0"/>
                          <a:ea typeface="Century Gothic"/>
                          <a:cs typeface="Century Gothic"/>
                          <a:sym typeface="Century Gothic"/>
                        </a:rPr>
                        <a:t> a             </a:t>
                      </a:r>
                      <a:r>
                        <a:rPr lang="en-GB" sz="2000" dirty="0" err="1">
                          <a:solidFill>
                            <a:schemeClr val="tx1"/>
                          </a:solidFill>
                          <a:latin typeface="Century Gothic" panose="020B0502020202020204" pitchFamily="34" charset="0"/>
                          <a:ea typeface="Century Gothic"/>
                          <a:cs typeface="Century Gothic"/>
                          <a:sym typeface="Century Gothic"/>
                        </a:rPr>
                        <a:t>debajo</a:t>
                      </a:r>
                      <a:r>
                        <a:rPr lang="en-GB" sz="2000" dirty="0">
                          <a:solidFill>
                            <a:schemeClr val="tx1"/>
                          </a:solidFill>
                          <a:latin typeface="Century Gothic" panose="020B0502020202020204" pitchFamily="34" charset="0"/>
                          <a:ea typeface="Century Gothic"/>
                          <a:cs typeface="Century Gothic"/>
                          <a:sym typeface="Century Gothic"/>
                        </a:rPr>
                        <a:t> de la mesa.</a:t>
                      </a:r>
                    </a:p>
                  </a:txBody>
                  <a:tcPr anchor="ctr"/>
                </a:tc>
                <a:extLst>
                  <a:ext uri="{0D108BD9-81ED-4DB2-BD59-A6C34878D82A}">
                    <a16:rowId xmlns:a16="http://schemas.microsoft.com/office/drawing/2014/main" val="3099712503"/>
                  </a:ext>
                </a:extLst>
              </a:tr>
            </a:tbl>
          </a:graphicData>
        </a:graphic>
      </p:graphicFrame>
      <p:sp>
        <p:nvSpPr>
          <p:cNvPr id="43" name="TextBox 42"/>
          <p:cNvSpPr txBox="1"/>
          <p:nvPr/>
        </p:nvSpPr>
        <p:spPr>
          <a:xfrm>
            <a:off x="196790" y="818758"/>
            <a:ext cx="9649061" cy="400110"/>
          </a:xfrm>
          <a:prstGeom prst="rect">
            <a:avLst/>
          </a:prstGeom>
          <a:noFill/>
        </p:spPr>
        <p:txBody>
          <a:bodyPr wrap="square" rtlCol="0">
            <a:spAutoFit/>
          </a:bodyPr>
          <a:lstStyle/>
          <a:p>
            <a:r>
              <a:rPr lang="en-GB" sz="2000" dirty="0">
                <a:latin typeface="Century Gothic" panose="020B0502020202020204" pitchFamily="34" charset="0"/>
              </a:rPr>
              <a:t>Read the sentences and tick true or false. Some language </a:t>
            </a:r>
            <a:r>
              <a:rPr lang="en-GB" sz="2000" b="1" i="1" dirty="0">
                <a:latin typeface="Century Gothic" panose="020B0502020202020204" pitchFamily="34" charset="0"/>
              </a:rPr>
              <a:t>might</a:t>
            </a:r>
            <a:r>
              <a:rPr lang="en-GB" sz="2000" dirty="0">
                <a:latin typeface="Century Gothic" panose="020B0502020202020204" pitchFamily="34" charset="0"/>
              </a:rPr>
              <a:t> be missing.</a:t>
            </a:r>
            <a:endParaRPr lang="en-GB" sz="2000" dirty="0"/>
          </a:p>
        </p:txBody>
      </p:sp>
      <p:graphicFrame>
        <p:nvGraphicFramePr>
          <p:cNvPr id="49" name="Table 31">
            <a:extLst>
              <a:ext uri="{FF2B5EF4-FFF2-40B4-BE49-F238E27FC236}">
                <a16:creationId xmlns:a16="http://schemas.microsoft.com/office/drawing/2014/main" id="{A1CADF48-1820-9642-933F-DBAF201E4343}"/>
              </a:ext>
            </a:extLst>
          </p:cNvPr>
          <p:cNvGraphicFramePr>
            <a:graphicFrameLocks noGrp="1"/>
          </p:cNvGraphicFramePr>
          <p:nvPr>
            <p:extLst>
              <p:ext uri="{D42A27DB-BD31-4B8C-83A1-F6EECF244321}">
                <p14:modId xmlns:p14="http://schemas.microsoft.com/office/powerpoint/2010/main" val="2977506584"/>
              </p:ext>
            </p:extLst>
          </p:nvPr>
        </p:nvGraphicFramePr>
        <p:xfrm>
          <a:off x="6278193" y="854529"/>
          <a:ext cx="5788079" cy="5352601"/>
        </p:xfrm>
        <a:graphic>
          <a:graphicData uri="http://schemas.openxmlformats.org/drawingml/2006/table">
            <a:tbl>
              <a:tblPr firstRow="1" bandRow="1">
                <a:tableStyleId>{5DA37D80-6434-44D0-A028-1B22A696006F}</a:tableStyleId>
              </a:tblPr>
              <a:tblGrid>
                <a:gridCol w="4484745">
                  <a:extLst>
                    <a:ext uri="{9D8B030D-6E8A-4147-A177-3AD203B41FA5}">
                      <a16:colId xmlns:a16="http://schemas.microsoft.com/office/drawing/2014/main" val="4247093851"/>
                    </a:ext>
                  </a:extLst>
                </a:gridCol>
                <a:gridCol w="651667">
                  <a:extLst>
                    <a:ext uri="{9D8B030D-6E8A-4147-A177-3AD203B41FA5}">
                      <a16:colId xmlns:a16="http://schemas.microsoft.com/office/drawing/2014/main" val="4223460437"/>
                    </a:ext>
                  </a:extLst>
                </a:gridCol>
                <a:gridCol w="651667">
                  <a:extLst>
                    <a:ext uri="{9D8B030D-6E8A-4147-A177-3AD203B41FA5}">
                      <a16:colId xmlns:a16="http://schemas.microsoft.com/office/drawing/2014/main" val="684942036"/>
                    </a:ext>
                  </a:extLst>
                </a:gridCol>
              </a:tblGrid>
              <a:tr h="504371">
                <a:tc>
                  <a:txBody>
                    <a:bodyPr/>
                    <a:lstStyle/>
                    <a:p>
                      <a:pPr marL="0" indent="0">
                        <a:buNone/>
                      </a:pPr>
                      <a:endParaRPr lang="en-GB" b="1" i="1" dirty="0">
                        <a:latin typeface="Century Gothic" panose="020B0502020202020204" pitchFamily="34" charset="0"/>
                      </a:endParaRPr>
                    </a:p>
                  </a:txBody>
                  <a:tcPr>
                    <a:lnL w="12700" cmpd="sng">
                      <a:noFill/>
                    </a:lnL>
                    <a:lnT w="12700" cmpd="sng">
                      <a:noFill/>
                    </a:lnT>
                  </a:tcPr>
                </a:tc>
                <a:tc>
                  <a:txBody>
                    <a:bodyPr/>
                    <a:lstStyle/>
                    <a:p>
                      <a:pPr marL="0" indent="0" algn="ctr">
                        <a:buNone/>
                      </a:pPr>
                      <a:r>
                        <a:rPr lang="en-GB" sz="2000" b="1" dirty="0">
                          <a:solidFill>
                            <a:srgbClr val="203864"/>
                          </a:solidFill>
                          <a:latin typeface="Century Gothic" panose="020B0502020202020204" pitchFamily="34" charset="0"/>
                        </a:rPr>
                        <a:t>V</a:t>
                      </a:r>
                    </a:p>
                  </a:txBody>
                  <a:tcPr anchor="ctr"/>
                </a:tc>
                <a:tc>
                  <a:txBody>
                    <a:bodyPr/>
                    <a:lstStyle/>
                    <a:p>
                      <a:pPr marL="0" indent="0" algn="ctr">
                        <a:buNone/>
                      </a:pPr>
                      <a:r>
                        <a:rPr lang="en-GB" sz="2000" b="1" dirty="0">
                          <a:solidFill>
                            <a:srgbClr val="203864"/>
                          </a:solidFill>
                          <a:latin typeface="Century Gothic" panose="020B0502020202020204" pitchFamily="34" charset="0"/>
                        </a:rPr>
                        <a:t>F</a:t>
                      </a:r>
                    </a:p>
                  </a:txBody>
                  <a:tcPr anchor="ctr"/>
                </a:tc>
                <a:extLst>
                  <a:ext uri="{0D108BD9-81ED-4DB2-BD59-A6C34878D82A}">
                    <a16:rowId xmlns:a16="http://schemas.microsoft.com/office/drawing/2014/main" val="1319258139"/>
                  </a:ext>
                </a:extLst>
              </a:tr>
              <a:tr h="533400">
                <a:tc>
                  <a:txBody>
                    <a:bodyPr/>
                    <a:lstStyle/>
                    <a:p>
                      <a:pPr marL="0" indent="0">
                        <a:buNone/>
                      </a:pPr>
                      <a:r>
                        <a:rPr lang="en-GB" sz="2000" b="0" dirty="0">
                          <a:solidFill>
                            <a:schemeClr val="tx1"/>
                          </a:solidFill>
                          <a:latin typeface="Century Gothic" panose="020B0502020202020204" pitchFamily="34" charset="0"/>
                        </a:rPr>
                        <a:t>I always get up early.</a:t>
                      </a:r>
                    </a:p>
                  </a:txBody>
                  <a:tcPr anchor="ctr"/>
                </a:tc>
                <a:tc>
                  <a:txBody>
                    <a:bodyPr/>
                    <a:lstStyle/>
                    <a:p>
                      <a:pPr marL="0" indent="0">
                        <a:buNone/>
                      </a:pPr>
                      <a:endParaRPr lang="en-GB" b="0" dirty="0">
                        <a:latin typeface="Century Gothic" panose="020B0502020202020204" pitchFamily="34" charset="0"/>
                      </a:endParaRPr>
                    </a:p>
                  </a:txBody>
                  <a:tcPr/>
                </a:tc>
                <a:tc>
                  <a:txBody>
                    <a:bodyPr/>
                    <a:lstStyle/>
                    <a:p>
                      <a:pPr marL="0" indent="0">
                        <a:buNone/>
                      </a:pPr>
                      <a:endParaRPr lang="en-GB" b="0" dirty="0">
                        <a:latin typeface="Century Gothic" panose="020B0502020202020204" pitchFamily="34" charset="0"/>
                      </a:endParaRPr>
                    </a:p>
                  </a:txBody>
                  <a:tcPr/>
                </a:tc>
                <a:extLst>
                  <a:ext uri="{0D108BD9-81ED-4DB2-BD59-A6C34878D82A}">
                    <a16:rowId xmlns:a16="http://schemas.microsoft.com/office/drawing/2014/main" val="970154404"/>
                  </a:ext>
                </a:extLst>
              </a:tr>
              <a:tr h="582550">
                <a:tc>
                  <a:txBody>
                    <a:bodyPr/>
                    <a:lstStyle/>
                    <a:p>
                      <a:r>
                        <a:rPr lang="en-GB" sz="2000" b="0" dirty="0">
                          <a:solidFill>
                            <a:schemeClr val="tx1"/>
                          </a:solidFill>
                          <a:latin typeface="Century Gothic" panose="020B0502020202020204" pitchFamily="34" charset="0"/>
                        </a:rPr>
                        <a:t>I hide my partner during the class.</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593008471"/>
                  </a:ext>
                </a:extLst>
              </a:tr>
              <a:tr h="694955">
                <a:tc>
                  <a:txBody>
                    <a:bodyPr/>
                    <a:lstStyle/>
                    <a:p>
                      <a:r>
                        <a:rPr lang="en-GB" sz="2000" b="0" dirty="0">
                          <a:solidFill>
                            <a:schemeClr val="tx1"/>
                          </a:solidFill>
                          <a:latin typeface="Century Gothic" panose="020B0502020202020204" pitchFamily="34" charset="0"/>
                        </a:rPr>
                        <a:t>It’s good to make friends, so I introduce myself.</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1054046979"/>
                  </a:ext>
                </a:extLst>
              </a:tr>
              <a:tr h="582550">
                <a:tc>
                  <a:txBody>
                    <a:bodyPr/>
                    <a:lstStyle/>
                    <a:p>
                      <a:r>
                        <a:rPr lang="en-GB" sz="2000" b="0" dirty="0">
                          <a:solidFill>
                            <a:schemeClr val="tx1"/>
                          </a:solidFill>
                          <a:latin typeface="Century Gothic" panose="020B0502020202020204" pitchFamily="34" charset="0"/>
                        </a:rPr>
                        <a:t>On Mondays I wake someone up.</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2771548854"/>
                  </a:ext>
                </a:extLst>
              </a:tr>
              <a:tr h="582550">
                <a:tc>
                  <a:txBody>
                    <a:bodyPr/>
                    <a:lstStyle/>
                    <a:p>
                      <a:r>
                        <a:rPr lang="en-GB" sz="2000" b="0" dirty="0">
                          <a:solidFill>
                            <a:schemeClr val="tx1"/>
                          </a:solidFill>
                          <a:latin typeface="Century Gothic" panose="020B0502020202020204" pitchFamily="34" charset="0"/>
                        </a:rPr>
                        <a:t>I never wash my dog too much.</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3643618112"/>
                  </a:ext>
                </a:extLst>
              </a:tr>
              <a:tr h="582550">
                <a:tc>
                  <a:txBody>
                    <a:bodyPr/>
                    <a:lstStyle/>
                    <a:p>
                      <a:r>
                        <a:rPr lang="en-GB" sz="2000" b="0" dirty="0">
                          <a:solidFill>
                            <a:schemeClr val="tx1"/>
                          </a:solidFill>
                          <a:latin typeface="Century Gothic" panose="020B0502020202020204" pitchFamily="34" charset="0"/>
                        </a:rPr>
                        <a:t>In the square I introduce myself.</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1646121427"/>
                  </a:ext>
                </a:extLst>
              </a:tr>
              <a:tr h="694955">
                <a:tc>
                  <a:txBody>
                    <a:bodyPr/>
                    <a:lstStyle/>
                    <a:p>
                      <a:r>
                        <a:rPr lang="en-GB" sz="2000" b="0" dirty="0">
                          <a:solidFill>
                            <a:schemeClr val="tx1"/>
                          </a:solidFill>
                          <a:latin typeface="Century Gothic" panose="020B0502020202020204" pitchFamily="34" charset="0"/>
                        </a:rPr>
                        <a:t>Before breakfast I look at myself in the mirror.</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1386631605"/>
                  </a:ext>
                </a:extLst>
              </a:tr>
              <a:tr h="582550">
                <a:tc>
                  <a:txBody>
                    <a:bodyPr/>
                    <a:lstStyle/>
                    <a:p>
                      <a:r>
                        <a:rPr lang="en-GB" sz="2000" b="0" dirty="0">
                          <a:solidFill>
                            <a:schemeClr val="tx1"/>
                          </a:solidFill>
                          <a:latin typeface="Century Gothic" panose="020B0502020202020204" pitchFamily="34" charset="0"/>
                        </a:rPr>
                        <a:t>I hide myself under the table.</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3099712503"/>
                  </a:ext>
                </a:extLst>
              </a:tr>
            </a:tbl>
          </a:graphicData>
        </a:graphic>
      </p:graphicFrame>
      <p:pic>
        <p:nvPicPr>
          <p:cNvPr id="3" name="Imagen 2">
            <a:extLst>
              <a:ext uri="{FF2B5EF4-FFF2-40B4-BE49-F238E27FC236}">
                <a16:creationId xmlns:a16="http://schemas.microsoft.com/office/drawing/2014/main" id="{A27BFA04-219B-F846-817F-F76AC2F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9569" y="1272643"/>
            <a:ext cx="554012" cy="508002"/>
          </a:xfrm>
          <a:prstGeom prst="rect">
            <a:avLst/>
          </a:prstGeom>
        </p:spPr>
      </p:pic>
      <p:pic>
        <p:nvPicPr>
          <p:cNvPr id="53" name="Imagen 52">
            <a:extLst>
              <a:ext uri="{FF2B5EF4-FFF2-40B4-BE49-F238E27FC236}">
                <a16:creationId xmlns:a16="http://schemas.microsoft.com/office/drawing/2014/main" id="{0B290389-BD7E-CD44-9B20-24CC69428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7070" y="1877867"/>
            <a:ext cx="554012" cy="508002"/>
          </a:xfrm>
          <a:prstGeom prst="rect">
            <a:avLst/>
          </a:prstGeom>
        </p:spPr>
      </p:pic>
      <p:pic>
        <p:nvPicPr>
          <p:cNvPr id="54" name="Imagen 53">
            <a:extLst>
              <a:ext uri="{FF2B5EF4-FFF2-40B4-BE49-F238E27FC236}">
                <a16:creationId xmlns:a16="http://schemas.microsoft.com/office/drawing/2014/main" id="{90DFAE6A-F206-AB4C-BA71-8ADF38FC3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3916" y="2860709"/>
            <a:ext cx="490469" cy="449736"/>
          </a:xfrm>
          <a:prstGeom prst="rect">
            <a:avLst/>
          </a:prstGeom>
        </p:spPr>
      </p:pic>
      <p:pic>
        <p:nvPicPr>
          <p:cNvPr id="56" name="Imagen 55">
            <a:extLst>
              <a:ext uri="{FF2B5EF4-FFF2-40B4-BE49-F238E27FC236}">
                <a16:creationId xmlns:a16="http://schemas.microsoft.com/office/drawing/2014/main" id="{8AE02861-3CF9-0F49-9687-ED08C01B70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1251" y="3174999"/>
            <a:ext cx="554012" cy="508002"/>
          </a:xfrm>
          <a:prstGeom prst="rect">
            <a:avLst/>
          </a:prstGeom>
        </p:spPr>
      </p:pic>
      <p:pic>
        <p:nvPicPr>
          <p:cNvPr id="57" name="Imagen 56">
            <a:extLst>
              <a:ext uri="{FF2B5EF4-FFF2-40B4-BE49-F238E27FC236}">
                <a16:creationId xmlns:a16="http://schemas.microsoft.com/office/drawing/2014/main" id="{9F08A2F6-48BB-534A-87E7-A8F7AF08AB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5263" y="3236141"/>
            <a:ext cx="554012" cy="508002"/>
          </a:xfrm>
          <a:prstGeom prst="rect">
            <a:avLst/>
          </a:prstGeom>
        </p:spPr>
      </p:pic>
      <p:pic>
        <p:nvPicPr>
          <p:cNvPr id="66" name="Imagen 65">
            <a:extLst>
              <a:ext uri="{FF2B5EF4-FFF2-40B4-BE49-F238E27FC236}">
                <a16:creationId xmlns:a16="http://schemas.microsoft.com/office/drawing/2014/main" id="{7773D111-7053-5842-AB5E-EE7463F5C2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2266" y="3910865"/>
            <a:ext cx="496246" cy="455033"/>
          </a:xfrm>
          <a:prstGeom prst="rect">
            <a:avLst/>
          </a:prstGeom>
        </p:spPr>
      </p:pic>
      <p:pic>
        <p:nvPicPr>
          <p:cNvPr id="67" name="Imagen 66">
            <a:extLst>
              <a:ext uri="{FF2B5EF4-FFF2-40B4-BE49-F238E27FC236}">
                <a16:creationId xmlns:a16="http://schemas.microsoft.com/office/drawing/2014/main" id="{ACC3412B-A90F-1D49-BC18-6AA80513A4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8973" y="4348016"/>
            <a:ext cx="530026" cy="486008"/>
          </a:xfrm>
          <a:prstGeom prst="rect">
            <a:avLst/>
          </a:prstGeom>
        </p:spPr>
      </p:pic>
      <p:pic>
        <p:nvPicPr>
          <p:cNvPr id="68" name="Imagen 67">
            <a:extLst>
              <a:ext uri="{FF2B5EF4-FFF2-40B4-BE49-F238E27FC236}">
                <a16:creationId xmlns:a16="http://schemas.microsoft.com/office/drawing/2014/main" id="{77561F94-D1FE-E344-A12A-A45186DF0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7552" y="4834024"/>
            <a:ext cx="554012" cy="508002"/>
          </a:xfrm>
          <a:prstGeom prst="rect">
            <a:avLst/>
          </a:prstGeom>
        </p:spPr>
      </p:pic>
      <p:pic>
        <p:nvPicPr>
          <p:cNvPr id="69" name="Imagen 68">
            <a:extLst>
              <a:ext uri="{FF2B5EF4-FFF2-40B4-BE49-F238E27FC236}">
                <a16:creationId xmlns:a16="http://schemas.microsoft.com/office/drawing/2014/main" id="{84091325-C46F-5144-8D82-FDD6D78E36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7379" y="5622634"/>
            <a:ext cx="554012" cy="508002"/>
          </a:xfrm>
          <a:prstGeom prst="rect">
            <a:avLst/>
          </a:prstGeom>
        </p:spPr>
      </p:pic>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602" y="1412953"/>
            <a:ext cx="406580" cy="423521"/>
          </a:xfrm>
          <a:prstGeom prst="rect">
            <a:avLst/>
          </a:prstGeom>
        </p:spPr>
      </p:pic>
      <p:pic>
        <p:nvPicPr>
          <p:cNvPr id="71" name="Picture 8" descr="green checkmark">
            <a:extLst>
              <a:ext uri="{FF2B5EF4-FFF2-40B4-BE49-F238E27FC236}">
                <a16:creationId xmlns:a16="http://schemas.microsoft.com/office/drawing/2014/main" id="{9255FF74-7B9E-DB4A-9209-CC52911424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3882" y="1981312"/>
            <a:ext cx="406580" cy="423521"/>
          </a:xfrm>
          <a:prstGeom prst="rect">
            <a:avLst/>
          </a:prstGeom>
        </p:spPr>
      </p:pic>
      <p:pic>
        <p:nvPicPr>
          <p:cNvPr id="72" name="Picture 8" descr="green checkmark">
            <a:extLst>
              <a:ext uri="{FF2B5EF4-FFF2-40B4-BE49-F238E27FC236}">
                <a16:creationId xmlns:a16="http://schemas.microsoft.com/office/drawing/2014/main" id="{038B1922-F86B-684A-9AF7-07E1A00D0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1230" y="2616212"/>
            <a:ext cx="406580" cy="423521"/>
          </a:xfrm>
          <a:prstGeom prst="rect">
            <a:avLst/>
          </a:prstGeom>
        </p:spPr>
      </p:pic>
      <p:pic>
        <p:nvPicPr>
          <p:cNvPr id="73" name="Picture 8" descr="green checkmark">
            <a:extLst>
              <a:ext uri="{FF2B5EF4-FFF2-40B4-BE49-F238E27FC236}">
                <a16:creationId xmlns:a16="http://schemas.microsoft.com/office/drawing/2014/main" id="{B8CE2590-5F54-2B47-9AD2-7F29B9D802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6226" y="3252516"/>
            <a:ext cx="406580" cy="423521"/>
          </a:xfrm>
          <a:prstGeom prst="rect">
            <a:avLst/>
          </a:prstGeom>
        </p:spPr>
      </p:pic>
      <p:pic>
        <p:nvPicPr>
          <p:cNvPr id="74" name="Picture 8" descr="green checkmark">
            <a:extLst>
              <a:ext uri="{FF2B5EF4-FFF2-40B4-BE49-F238E27FC236}">
                <a16:creationId xmlns:a16="http://schemas.microsoft.com/office/drawing/2014/main" id="{B70DFC0F-F3BE-4F40-A291-5CD1D0CA48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51872" y="3800931"/>
            <a:ext cx="406580" cy="423521"/>
          </a:xfrm>
          <a:prstGeom prst="rect">
            <a:avLst/>
          </a:prstGeom>
        </p:spPr>
      </p:pic>
      <p:pic>
        <p:nvPicPr>
          <p:cNvPr id="75" name="Picture 8" descr="green checkmark">
            <a:extLst>
              <a:ext uri="{FF2B5EF4-FFF2-40B4-BE49-F238E27FC236}">
                <a16:creationId xmlns:a16="http://schemas.microsoft.com/office/drawing/2014/main" id="{9B643D12-5B9E-6343-8089-5BE89AA47C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51872" y="4410504"/>
            <a:ext cx="406580" cy="423521"/>
          </a:xfrm>
          <a:prstGeom prst="rect">
            <a:avLst/>
          </a:prstGeom>
        </p:spPr>
      </p:pic>
      <p:pic>
        <p:nvPicPr>
          <p:cNvPr id="76" name="Picture 8" descr="green checkmark">
            <a:extLst>
              <a:ext uri="{FF2B5EF4-FFF2-40B4-BE49-F238E27FC236}">
                <a16:creationId xmlns:a16="http://schemas.microsoft.com/office/drawing/2014/main" id="{9F2C710A-6F13-8A43-B668-D4F1135845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9355" y="5088026"/>
            <a:ext cx="406580" cy="423521"/>
          </a:xfrm>
          <a:prstGeom prst="rect">
            <a:avLst/>
          </a:prstGeom>
        </p:spPr>
      </p:pic>
      <p:pic>
        <p:nvPicPr>
          <p:cNvPr id="77" name="Picture 8" descr="green checkmark">
            <a:extLst>
              <a:ext uri="{FF2B5EF4-FFF2-40B4-BE49-F238E27FC236}">
                <a16:creationId xmlns:a16="http://schemas.microsoft.com/office/drawing/2014/main" id="{4591D3CD-F8E5-D24C-B529-4B82C617A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51872" y="5664875"/>
            <a:ext cx="406580" cy="423521"/>
          </a:xfrm>
          <a:prstGeom prst="rect">
            <a:avLst/>
          </a:prstGeom>
        </p:spPr>
      </p:pic>
      <p:pic>
        <p:nvPicPr>
          <p:cNvPr id="25" name="Imagen 2" descr="Forma, Círculo&#10;&#10;Descripción generada automáticamente">
            <a:extLst>
              <a:ext uri="{FF2B5EF4-FFF2-40B4-BE49-F238E27FC236}">
                <a16:creationId xmlns:a16="http://schemas.microsoft.com/office/drawing/2014/main" id="{872E1FC5-30FA-4B27-B973-CA4CD1082C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1520" y="64221"/>
            <a:ext cx="1115007" cy="1115007"/>
          </a:xfrm>
          <a:prstGeom prst="rect">
            <a:avLst/>
          </a:prstGeom>
        </p:spPr>
      </p:pic>
      <p:pic>
        <p:nvPicPr>
          <p:cNvPr id="26" name="Imagen 2">
            <a:extLst>
              <a:ext uri="{FF2B5EF4-FFF2-40B4-BE49-F238E27FC236}">
                <a16:creationId xmlns:a16="http://schemas.microsoft.com/office/drawing/2014/main" id="{ABEAA16A-A535-4436-90B8-2F1BA945F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4732" y="1369865"/>
            <a:ext cx="554012" cy="508002"/>
          </a:xfrm>
          <a:prstGeom prst="rect">
            <a:avLst/>
          </a:prstGeom>
        </p:spPr>
      </p:pic>
      <p:pic>
        <p:nvPicPr>
          <p:cNvPr id="27" name="Imagen 52">
            <a:extLst>
              <a:ext uri="{FF2B5EF4-FFF2-40B4-BE49-F238E27FC236}">
                <a16:creationId xmlns:a16="http://schemas.microsoft.com/office/drawing/2014/main" id="{A6184318-204B-4AA4-A728-638956EE1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5793" y="1917372"/>
            <a:ext cx="554012" cy="508002"/>
          </a:xfrm>
          <a:prstGeom prst="rect">
            <a:avLst/>
          </a:prstGeom>
        </p:spPr>
      </p:pic>
      <p:pic>
        <p:nvPicPr>
          <p:cNvPr id="28" name="Imagen 53">
            <a:extLst>
              <a:ext uri="{FF2B5EF4-FFF2-40B4-BE49-F238E27FC236}">
                <a16:creationId xmlns:a16="http://schemas.microsoft.com/office/drawing/2014/main" id="{2372949D-291C-4A62-9941-D0ECB153F3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4385" y="2844862"/>
            <a:ext cx="490469" cy="449736"/>
          </a:xfrm>
          <a:prstGeom prst="rect">
            <a:avLst/>
          </a:prstGeom>
        </p:spPr>
      </p:pic>
      <p:pic>
        <p:nvPicPr>
          <p:cNvPr id="29" name="Imagen 66">
            <a:extLst>
              <a:ext uri="{FF2B5EF4-FFF2-40B4-BE49-F238E27FC236}">
                <a16:creationId xmlns:a16="http://schemas.microsoft.com/office/drawing/2014/main" id="{50F6EFC0-5044-4605-B444-4E1C0B497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8999" y="4442581"/>
            <a:ext cx="496246" cy="455033"/>
          </a:xfrm>
          <a:prstGeom prst="rect">
            <a:avLst/>
          </a:prstGeom>
        </p:spPr>
      </p:pic>
      <p:pic>
        <p:nvPicPr>
          <p:cNvPr id="30" name="Imagen 67">
            <a:extLst>
              <a:ext uri="{FF2B5EF4-FFF2-40B4-BE49-F238E27FC236}">
                <a16:creationId xmlns:a16="http://schemas.microsoft.com/office/drawing/2014/main" id="{708EB084-14BB-4C30-B032-4239CE0104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2119" y="4943628"/>
            <a:ext cx="554012" cy="508002"/>
          </a:xfrm>
          <a:prstGeom prst="rect">
            <a:avLst/>
          </a:prstGeom>
        </p:spPr>
      </p:pic>
      <p:pic>
        <p:nvPicPr>
          <p:cNvPr id="33" name="Imagen 68">
            <a:extLst>
              <a:ext uri="{FF2B5EF4-FFF2-40B4-BE49-F238E27FC236}">
                <a16:creationId xmlns:a16="http://schemas.microsoft.com/office/drawing/2014/main" id="{606E76B1-63FC-4855-9CDF-21BC0D4A53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7211" y="5699128"/>
            <a:ext cx="554012" cy="508002"/>
          </a:xfrm>
          <a:prstGeom prst="rect">
            <a:avLst/>
          </a:prstGeom>
        </p:spPr>
      </p:pic>
      <p:pic>
        <p:nvPicPr>
          <p:cNvPr id="34" name="Imagen 65">
            <a:extLst>
              <a:ext uri="{FF2B5EF4-FFF2-40B4-BE49-F238E27FC236}">
                <a16:creationId xmlns:a16="http://schemas.microsoft.com/office/drawing/2014/main" id="{7046BCBD-DD12-4522-BA5B-C27A1BCFEA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4097" y="3791915"/>
            <a:ext cx="493213" cy="452252"/>
          </a:xfrm>
          <a:prstGeom prst="rect">
            <a:avLst/>
          </a:prstGeom>
        </p:spPr>
      </p:pic>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05066" y="250899"/>
            <a:ext cx="1141234" cy="376007"/>
          </a:xfrm>
          <a:prstGeom prst="roundRect">
            <a:avLst/>
          </a:prstGeom>
          <a:solidFill>
            <a:srgbClr val="C00000"/>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61665"/>
          </a:xfrm>
          <a:prstGeom prst="rect">
            <a:avLst/>
          </a:prstGeom>
          <a:noFill/>
        </p:spPr>
        <p:txBody>
          <a:bodyPr wrap="square" rtlCol="0">
            <a:spAutoFit/>
          </a:bodyPr>
          <a:lstStyle/>
          <a:p>
            <a:r>
              <a:rPr lang="en-US" sz="2400" b="1" dirty="0"/>
              <a:t>To myself or to someone else?</a:t>
            </a:r>
          </a:p>
        </p:txBody>
      </p:sp>
      <p:sp>
        <p:nvSpPr>
          <p:cNvPr id="2" name="Title 1"/>
          <p:cNvSpPr>
            <a:spLocks noGrp="1"/>
          </p:cNvSpPr>
          <p:nvPr>
            <p:ph type="title"/>
          </p:nvPr>
        </p:nvSpPr>
        <p:spPr>
          <a:xfrm>
            <a:off x="10818206" y="121153"/>
            <a:ext cx="131495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3" name="CuadroTexto 22">
            <a:extLst>
              <a:ext uri="{FF2B5EF4-FFF2-40B4-BE49-F238E27FC236}">
                <a16:creationId xmlns:a16="http://schemas.microsoft.com/office/drawing/2014/main" id="{A732FDD1-8AF8-5146-94BC-9CC35BA05083}"/>
              </a:ext>
            </a:extLst>
          </p:cNvPr>
          <p:cNvSpPr txBox="1"/>
          <p:nvPr/>
        </p:nvSpPr>
        <p:spPr>
          <a:xfrm>
            <a:off x="238837" y="780238"/>
            <a:ext cx="7112845" cy="461665"/>
          </a:xfrm>
          <a:prstGeom prst="rect">
            <a:avLst/>
          </a:prstGeom>
          <a:noFill/>
        </p:spPr>
        <p:txBody>
          <a:bodyPr wrap="none" rtlCol="0">
            <a:spAutoFit/>
          </a:bodyPr>
          <a:lstStyle/>
          <a:p>
            <a:pPr algn="l"/>
            <a:r>
              <a:rPr lang="x-none" sz="2400" dirty="0"/>
              <a:t>Hablamos sobre actividades de todos los días.</a:t>
            </a:r>
          </a:p>
        </p:txBody>
      </p:sp>
      <p:sp>
        <p:nvSpPr>
          <p:cNvPr id="39" name="CuadroTexto 38">
            <a:extLst>
              <a:ext uri="{FF2B5EF4-FFF2-40B4-BE49-F238E27FC236}">
                <a16:creationId xmlns:a16="http://schemas.microsoft.com/office/drawing/2014/main" id="{C6401FE7-4E34-2F4E-B898-23D4B850DED4}"/>
              </a:ext>
            </a:extLst>
          </p:cNvPr>
          <p:cNvSpPr txBox="1"/>
          <p:nvPr/>
        </p:nvSpPr>
        <p:spPr>
          <a:xfrm>
            <a:off x="238837" y="1364436"/>
            <a:ext cx="4742004" cy="461665"/>
          </a:xfrm>
          <a:prstGeom prst="rect">
            <a:avLst/>
          </a:prstGeom>
          <a:noFill/>
        </p:spPr>
        <p:txBody>
          <a:bodyPr wrap="none" rtlCol="0">
            <a:spAutoFit/>
          </a:bodyPr>
          <a:lstStyle/>
          <a:p>
            <a:pPr algn="l"/>
            <a:r>
              <a:rPr lang="x-none" sz="2400" dirty="0"/>
              <a:t>El estudiante A lee unas frases.</a:t>
            </a:r>
          </a:p>
        </p:txBody>
      </p:sp>
      <p:sp>
        <p:nvSpPr>
          <p:cNvPr id="40" name="CuadroTexto 39">
            <a:extLst>
              <a:ext uri="{FF2B5EF4-FFF2-40B4-BE49-F238E27FC236}">
                <a16:creationId xmlns:a16="http://schemas.microsoft.com/office/drawing/2014/main" id="{697CBA1B-6016-004E-9D17-A9A610C145F2}"/>
              </a:ext>
            </a:extLst>
          </p:cNvPr>
          <p:cNvSpPr txBox="1"/>
          <p:nvPr/>
        </p:nvSpPr>
        <p:spPr>
          <a:xfrm>
            <a:off x="238837" y="2007672"/>
            <a:ext cx="6946132" cy="830997"/>
          </a:xfrm>
          <a:prstGeom prst="rect">
            <a:avLst/>
          </a:prstGeom>
          <a:noFill/>
        </p:spPr>
        <p:txBody>
          <a:bodyPr wrap="none" rtlCol="0">
            <a:spAutoFit/>
          </a:bodyPr>
          <a:lstStyle/>
          <a:p>
            <a:pPr algn="l"/>
            <a:r>
              <a:rPr lang="x-none" sz="2400" dirty="0"/>
              <a:t>El estudiante B escucha y marca en la tabla. </a:t>
            </a:r>
          </a:p>
          <a:p>
            <a:pPr algn="l"/>
            <a:r>
              <a:rPr lang="x-none" sz="2400" i="1" dirty="0"/>
              <a:t>Is it to myself or to someone else?</a:t>
            </a:r>
          </a:p>
        </p:txBody>
      </p:sp>
      <p:sp>
        <p:nvSpPr>
          <p:cNvPr id="41" name="CuadroTexto 40">
            <a:extLst>
              <a:ext uri="{FF2B5EF4-FFF2-40B4-BE49-F238E27FC236}">
                <a16:creationId xmlns:a16="http://schemas.microsoft.com/office/drawing/2014/main" id="{67FC9A58-CCE1-6743-8DB7-20FB2CB7B063}"/>
              </a:ext>
            </a:extLst>
          </p:cNvPr>
          <p:cNvSpPr txBox="1"/>
          <p:nvPr/>
        </p:nvSpPr>
        <p:spPr>
          <a:xfrm>
            <a:off x="238837" y="2958315"/>
            <a:ext cx="7499169" cy="461665"/>
          </a:xfrm>
          <a:prstGeom prst="rect">
            <a:avLst/>
          </a:prstGeom>
          <a:noFill/>
        </p:spPr>
        <p:txBody>
          <a:bodyPr wrap="none" rtlCol="0">
            <a:spAutoFit/>
          </a:bodyPr>
          <a:lstStyle/>
          <a:p>
            <a:pPr algn="l"/>
            <a:r>
              <a:rPr lang="x-none" sz="2400" dirty="0"/>
              <a:t>El estudiante B también escribe en inglés la frase.</a:t>
            </a:r>
          </a:p>
        </p:txBody>
      </p:sp>
      <p:sp>
        <p:nvSpPr>
          <p:cNvPr id="42" name="CuadroTexto 41">
            <a:extLst>
              <a:ext uri="{FF2B5EF4-FFF2-40B4-BE49-F238E27FC236}">
                <a16:creationId xmlns:a16="http://schemas.microsoft.com/office/drawing/2014/main" id="{88C2EFBB-0D57-7546-9163-27DF30CCC23D}"/>
              </a:ext>
            </a:extLst>
          </p:cNvPr>
          <p:cNvSpPr txBox="1"/>
          <p:nvPr/>
        </p:nvSpPr>
        <p:spPr>
          <a:xfrm>
            <a:off x="238837" y="3596880"/>
            <a:ext cx="1459054" cy="461665"/>
          </a:xfrm>
          <a:prstGeom prst="rect">
            <a:avLst/>
          </a:prstGeom>
          <a:noFill/>
        </p:spPr>
        <p:txBody>
          <a:bodyPr wrap="none" rtlCol="0">
            <a:spAutoFit/>
          </a:bodyPr>
          <a:lstStyle/>
          <a:p>
            <a:pPr algn="l"/>
            <a:r>
              <a:rPr lang="x-none" sz="2400" dirty="0"/>
              <a:t>Ejemplo:</a:t>
            </a:r>
          </a:p>
        </p:txBody>
      </p:sp>
      <p:sp>
        <p:nvSpPr>
          <p:cNvPr id="43" name="CuadroTexto 42">
            <a:extLst>
              <a:ext uri="{FF2B5EF4-FFF2-40B4-BE49-F238E27FC236}">
                <a16:creationId xmlns:a16="http://schemas.microsoft.com/office/drawing/2014/main" id="{0DAF6548-AB95-D64C-B9EB-871E5DA6288A}"/>
              </a:ext>
            </a:extLst>
          </p:cNvPr>
          <p:cNvSpPr txBox="1"/>
          <p:nvPr/>
        </p:nvSpPr>
        <p:spPr>
          <a:xfrm>
            <a:off x="1134533" y="4961467"/>
            <a:ext cx="184731" cy="461665"/>
          </a:xfrm>
          <a:prstGeom prst="rect">
            <a:avLst/>
          </a:prstGeom>
          <a:noFill/>
        </p:spPr>
        <p:txBody>
          <a:bodyPr wrap="none" rtlCol="0">
            <a:spAutoFit/>
          </a:bodyPr>
          <a:lstStyle/>
          <a:p>
            <a:pPr algn="l"/>
            <a:endParaRPr lang="x-none" sz="2400" dirty="0">
              <a:solidFill>
                <a:schemeClr val="accent5">
                  <a:lumMod val="50000"/>
                </a:schemeClr>
              </a:solidFill>
            </a:endParaRPr>
          </a:p>
        </p:txBody>
      </p:sp>
      <p:graphicFrame>
        <p:nvGraphicFramePr>
          <p:cNvPr id="44" name="Tabla 43">
            <a:extLst>
              <a:ext uri="{FF2B5EF4-FFF2-40B4-BE49-F238E27FC236}">
                <a16:creationId xmlns:a16="http://schemas.microsoft.com/office/drawing/2014/main" id="{8A097511-58E1-7646-85CE-73470E24F34A}"/>
              </a:ext>
            </a:extLst>
          </p:cNvPr>
          <p:cNvGraphicFramePr>
            <a:graphicFrameLocks noGrp="1"/>
          </p:cNvGraphicFramePr>
          <p:nvPr>
            <p:extLst>
              <p:ext uri="{D42A27DB-BD31-4B8C-83A1-F6EECF244321}">
                <p14:modId xmlns:p14="http://schemas.microsoft.com/office/powerpoint/2010/main" val="117024014"/>
              </p:ext>
            </p:extLst>
          </p:nvPr>
        </p:nvGraphicFramePr>
        <p:xfrm>
          <a:off x="238837" y="5247877"/>
          <a:ext cx="5825067" cy="762000"/>
        </p:xfrm>
        <a:graphic>
          <a:graphicData uri="http://schemas.openxmlformats.org/drawingml/2006/table">
            <a:tbl>
              <a:tblPr firstRow="1" bandRow="1">
                <a:tableStyleId>{5DA37D80-6434-44D0-A028-1B22A696006F}</a:tableStyleId>
              </a:tblPr>
              <a:tblGrid>
                <a:gridCol w="606778">
                  <a:extLst>
                    <a:ext uri="{9D8B030D-6E8A-4147-A177-3AD203B41FA5}">
                      <a16:colId xmlns:a16="http://schemas.microsoft.com/office/drawing/2014/main" val="4102694075"/>
                    </a:ext>
                  </a:extLst>
                </a:gridCol>
                <a:gridCol w="5218289">
                  <a:extLst>
                    <a:ext uri="{9D8B030D-6E8A-4147-A177-3AD203B41FA5}">
                      <a16:colId xmlns:a16="http://schemas.microsoft.com/office/drawing/2014/main" val="3789135267"/>
                    </a:ext>
                  </a:extLst>
                </a:gridCol>
              </a:tblGrid>
              <a:tr h="745682">
                <a:tc>
                  <a:txBody>
                    <a:bodyPr/>
                    <a:lstStyle/>
                    <a:p>
                      <a:pPr algn="ctr"/>
                      <a:r>
                        <a:rPr lang="x-none" sz="2200" dirty="0">
                          <a:solidFill>
                            <a:schemeClr val="tx1"/>
                          </a:solidFill>
                        </a:rPr>
                        <a:t>1</a:t>
                      </a:r>
                    </a:p>
                  </a:txBody>
                  <a:tcPr anchor="ctr"/>
                </a:tc>
                <a:tc>
                  <a:txBody>
                    <a:bodyPr/>
                    <a:lstStyle/>
                    <a:p>
                      <a:pPr algn="l"/>
                      <a:r>
                        <a:rPr lang="x-none" sz="2200" b="0" dirty="0">
                          <a:solidFill>
                            <a:schemeClr val="tx1"/>
                          </a:solidFill>
                        </a:rPr>
                        <a:t>Los fines de semana me despierto temprano.</a:t>
                      </a:r>
                    </a:p>
                  </a:txBody>
                  <a:tcPr anchor="ctr"/>
                </a:tc>
                <a:extLst>
                  <a:ext uri="{0D108BD9-81ED-4DB2-BD59-A6C34878D82A}">
                    <a16:rowId xmlns:a16="http://schemas.microsoft.com/office/drawing/2014/main" val="3266471823"/>
                  </a:ext>
                </a:extLst>
              </a:tr>
            </a:tbl>
          </a:graphicData>
        </a:graphic>
      </p:graphicFrame>
      <p:sp>
        <p:nvSpPr>
          <p:cNvPr id="45" name="CuadroTexto 44">
            <a:extLst>
              <a:ext uri="{FF2B5EF4-FFF2-40B4-BE49-F238E27FC236}">
                <a16:creationId xmlns:a16="http://schemas.microsoft.com/office/drawing/2014/main" id="{1DCFF5C2-33BE-1B4B-B58B-437B10E1B7E0}"/>
              </a:ext>
            </a:extLst>
          </p:cNvPr>
          <p:cNvSpPr txBox="1"/>
          <p:nvPr/>
        </p:nvSpPr>
        <p:spPr>
          <a:xfrm>
            <a:off x="202418" y="4604641"/>
            <a:ext cx="2981907" cy="461665"/>
          </a:xfrm>
          <a:prstGeom prst="rect">
            <a:avLst/>
          </a:prstGeom>
          <a:noFill/>
        </p:spPr>
        <p:txBody>
          <a:bodyPr wrap="none" rtlCol="0">
            <a:spAutoFit/>
          </a:bodyPr>
          <a:lstStyle/>
          <a:p>
            <a:pPr algn="l"/>
            <a:r>
              <a:rPr lang="x-none" sz="2400" b="1" dirty="0"/>
              <a:t>Estudiante A habla</a:t>
            </a:r>
          </a:p>
        </p:txBody>
      </p:sp>
      <p:sp>
        <p:nvSpPr>
          <p:cNvPr id="47" name="CuadroTexto 46">
            <a:extLst>
              <a:ext uri="{FF2B5EF4-FFF2-40B4-BE49-F238E27FC236}">
                <a16:creationId xmlns:a16="http://schemas.microsoft.com/office/drawing/2014/main" id="{335A4E8A-DEA7-A04D-940F-5900350AF760}"/>
              </a:ext>
            </a:extLst>
          </p:cNvPr>
          <p:cNvSpPr txBox="1"/>
          <p:nvPr/>
        </p:nvSpPr>
        <p:spPr>
          <a:xfrm>
            <a:off x="7184969" y="3563616"/>
            <a:ext cx="3214341" cy="461665"/>
          </a:xfrm>
          <a:prstGeom prst="rect">
            <a:avLst/>
          </a:prstGeom>
          <a:noFill/>
        </p:spPr>
        <p:txBody>
          <a:bodyPr wrap="none" rtlCol="0">
            <a:spAutoFit/>
          </a:bodyPr>
          <a:lstStyle/>
          <a:p>
            <a:pPr algn="l"/>
            <a:r>
              <a:rPr lang="x-none" sz="2400" b="1" dirty="0"/>
              <a:t>Estudiante B escribe</a:t>
            </a:r>
          </a:p>
        </p:txBody>
      </p:sp>
      <p:graphicFrame>
        <p:nvGraphicFramePr>
          <p:cNvPr id="48" name="Tabla 47">
            <a:extLst>
              <a:ext uri="{FF2B5EF4-FFF2-40B4-BE49-F238E27FC236}">
                <a16:creationId xmlns:a16="http://schemas.microsoft.com/office/drawing/2014/main" id="{8B2A850B-978D-AB4A-A45C-9F1CEF8F822A}"/>
              </a:ext>
            </a:extLst>
          </p:cNvPr>
          <p:cNvGraphicFramePr>
            <a:graphicFrameLocks noGrp="1"/>
          </p:cNvGraphicFramePr>
          <p:nvPr>
            <p:extLst>
              <p:ext uri="{D42A27DB-BD31-4B8C-83A1-F6EECF244321}">
                <p14:modId xmlns:p14="http://schemas.microsoft.com/office/powerpoint/2010/main" val="2681341437"/>
              </p:ext>
            </p:extLst>
          </p:nvPr>
        </p:nvGraphicFramePr>
        <p:xfrm>
          <a:off x="6536267" y="4099216"/>
          <a:ext cx="5416896" cy="2121128"/>
        </p:xfrm>
        <a:graphic>
          <a:graphicData uri="http://schemas.openxmlformats.org/drawingml/2006/table">
            <a:tbl>
              <a:tblPr firstRow="1" bandRow="1">
                <a:tableStyleId>{5DA37D80-6434-44D0-A028-1B22A696006F}</a:tableStyleId>
              </a:tblPr>
              <a:tblGrid>
                <a:gridCol w="525719">
                  <a:extLst>
                    <a:ext uri="{9D8B030D-6E8A-4147-A177-3AD203B41FA5}">
                      <a16:colId xmlns:a16="http://schemas.microsoft.com/office/drawing/2014/main" val="490747777"/>
                    </a:ext>
                  </a:extLst>
                </a:gridCol>
                <a:gridCol w="1071571">
                  <a:extLst>
                    <a:ext uri="{9D8B030D-6E8A-4147-A177-3AD203B41FA5}">
                      <a16:colId xmlns:a16="http://schemas.microsoft.com/office/drawing/2014/main" val="3347195779"/>
                    </a:ext>
                  </a:extLst>
                </a:gridCol>
                <a:gridCol w="1423674">
                  <a:extLst>
                    <a:ext uri="{9D8B030D-6E8A-4147-A177-3AD203B41FA5}">
                      <a16:colId xmlns:a16="http://schemas.microsoft.com/office/drawing/2014/main" val="2088842059"/>
                    </a:ext>
                  </a:extLst>
                </a:gridCol>
                <a:gridCol w="2395932">
                  <a:extLst>
                    <a:ext uri="{9D8B030D-6E8A-4147-A177-3AD203B41FA5}">
                      <a16:colId xmlns:a16="http://schemas.microsoft.com/office/drawing/2014/main" val="3294838512"/>
                    </a:ext>
                  </a:extLst>
                </a:gridCol>
              </a:tblGrid>
              <a:tr h="1133109">
                <a:tc>
                  <a:txBody>
                    <a:bodyPr/>
                    <a:lstStyle/>
                    <a:p>
                      <a:pPr algn="ctr"/>
                      <a:endParaRPr lang="x-none" sz="2200" dirty="0">
                        <a:solidFill>
                          <a:srgbClr val="203864"/>
                        </a:solidFill>
                      </a:endParaRPr>
                    </a:p>
                  </a:txBody>
                  <a:tcPr anchor="ctr"/>
                </a:tc>
                <a:tc>
                  <a:txBody>
                    <a:bodyPr/>
                    <a:lstStyle/>
                    <a:p>
                      <a:pPr algn="ctr"/>
                      <a:r>
                        <a:rPr lang="x-none" sz="2000" dirty="0">
                          <a:solidFill>
                            <a:schemeClr val="tx1"/>
                          </a:solidFill>
                        </a:rPr>
                        <a:t>To myself</a:t>
                      </a:r>
                    </a:p>
                  </a:txBody>
                  <a:tcPr anchor="ctr"/>
                </a:tc>
                <a:tc>
                  <a:txBody>
                    <a:bodyPr/>
                    <a:lstStyle/>
                    <a:p>
                      <a:pPr algn="ctr"/>
                      <a:r>
                        <a:rPr lang="x-none" sz="2000" dirty="0">
                          <a:solidFill>
                            <a:schemeClr val="tx1"/>
                          </a:solidFill>
                        </a:rPr>
                        <a:t>To someone else</a:t>
                      </a:r>
                    </a:p>
                  </a:txBody>
                  <a:tcPr anchor="ctr"/>
                </a:tc>
                <a:tc>
                  <a:txBody>
                    <a:bodyPr/>
                    <a:lstStyle/>
                    <a:p>
                      <a:pPr algn="ctr"/>
                      <a:r>
                        <a:rPr lang="x-none" sz="2000" dirty="0">
                          <a:solidFill>
                            <a:schemeClr val="tx1"/>
                          </a:solidFill>
                        </a:rPr>
                        <a:t>Frase en inglés</a:t>
                      </a:r>
                    </a:p>
                  </a:txBody>
                  <a:tcPr anchor="ctr"/>
                </a:tc>
                <a:extLst>
                  <a:ext uri="{0D108BD9-81ED-4DB2-BD59-A6C34878D82A}">
                    <a16:rowId xmlns:a16="http://schemas.microsoft.com/office/drawing/2014/main" val="2904796996"/>
                  </a:ext>
                </a:extLst>
              </a:tr>
              <a:tr h="988019">
                <a:tc>
                  <a:txBody>
                    <a:bodyPr/>
                    <a:lstStyle/>
                    <a:p>
                      <a:pPr algn="ctr"/>
                      <a:r>
                        <a:rPr lang="x-none" sz="2200" dirty="0">
                          <a:solidFill>
                            <a:schemeClr val="tx1"/>
                          </a:solidFill>
                        </a:rPr>
                        <a:t>1</a:t>
                      </a:r>
                    </a:p>
                  </a:txBody>
                  <a:tcPr anchor="ctr"/>
                </a:tc>
                <a:tc>
                  <a:txBody>
                    <a:bodyPr/>
                    <a:lstStyle/>
                    <a:p>
                      <a:pPr algn="l"/>
                      <a:endParaRPr lang="x-none" sz="2200" dirty="0">
                        <a:solidFill>
                          <a:schemeClr val="tx1"/>
                        </a:solidFill>
                      </a:endParaRPr>
                    </a:p>
                  </a:txBody>
                  <a:tcPr anchor="ctr"/>
                </a:tc>
                <a:tc>
                  <a:txBody>
                    <a:bodyPr/>
                    <a:lstStyle/>
                    <a:p>
                      <a:pPr algn="l"/>
                      <a:endParaRPr lang="x-none" sz="2200" dirty="0">
                        <a:solidFill>
                          <a:schemeClr val="tx1"/>
                        </a:solidFill>
                      </a:endParaRPr>
                    </a:p>
                  </a:txBody>
                  <a:tcPr anchor="ctr"/>
                </a:tc>
                <a:tc>
                  <a:txBody>
                    <a:bodyPr/>
                    <a:lstStyle/>
                    <a:p>
                      <a:pPr algn="l"/>
                      <a:endParaRPr lang="x-none" sz="2200" dirty="0">
                        <a:solidFill>
                          <a:schemeClr val="tx1"/>
                        </a:solidFill>
                      </a:endParaRPr>
                    </a:p>
                  </a:txBody>
                  <a:tcPr anchor="ctr"/>
                </a:tc>
                <a:extLst>
                  <a:ext uri="{0D108BD9-81ED-4DB2-BD59-A6C34878D82A}">
                    <a16:rowId xmlns:a16="http://schemas.microsoft.com/office/drawing/2014/main" val="2462884159"/>
                  </a:ext>
                </a:extLst>
              </a:tr>
            </a:tbl>
          </a:graphicData>
        </a:graphic>
      </p:graphicFrame>
      <p:sp>
        <p:nvSpPr>
          <p:cNvPr id="49" name="Llamada rectangular redondeada 48">
            <a:extLst>
              <a:ext uri="{FF2B5EF4-FFF2-40B4-BE49-F238E27FC236}">
                <a16:creationId xmlns:a16="http://schemas.microsoft.com/office/drawing/2014/main" id="{2D2E28E4-8E5B-AA41-A998-461E992A21E1}"/>
              </a:ext>
            </a:extLst>
          </p:cNvPr>
          <p:cNvSpPr/>
          <p:nvPr/>
        </p:nvSpPr>
        <p:spPr>
          <a:xfrm>
            <a:off x="3033508" y="3567521"/>
            <a:ext cx="3894666" cy="941024"/>
          </a:xfrm>
          <a:prstGeom prst="wedgeRoundRectCallout">
            <a:avLst>
              <a:gd name="adj1" fmla="val -38659"/>
              <a:gd name="adj2" fmla="val 127280"/>
              <a:gd name="adj3" fmla="val 16667"/>
            </a:avLst>
          </a:prstGeom>
          <a:solidFill>
            <a:schemeClr val="accent4">
              <a:lumMod val="20000"/>
              <a:lumOff val="80000"/>
            </a:schemeClr>
          </a:solidFill>
          <a:ln w="28575">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solidFill>
                  <a:schemeClr val="tx1"/>
                </a:solidFill>
              </a:rPr>
              <a:t>Los fines de semana me despierto temprano.</a:t>
            </a:r>
          </a:p>
        </p:txBody>
      </p:sp>
      <p:pic>
        <p:nvPicPr>
          <p:cNvPr id="50" name="Imagen 49">
            <a:extLst>
              <a:ext uri="{FF2B5EF4-FFF2-40B4-BE49-F238E27FC236}">
                <a16:creationId xmlns:a16="http://schemas.microsoft.com/office/drawing/2014/main" id="{914A6F7E-E9EF-414F-AB86-E68F5AC3D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1320" y="3311314"/>
            <a:ext cx="1379029" cy="1098362"/>
          </a:xfrm>
          <a:prstGeom prst="rect">
            <a:avLst/>
          </a:prstGeom>
        </p:spPr>
      </p:pic>
      <p:sp>
        <p:nvSpPr>
          <p:cNvPr id="51" name="CuadroTexto 50">
            <a:extLst>
              <a:ext uri="{FF2B5EF4-FFF2-40B4-BE49-F238E27FC236}">
                <a16:creationId xmlns:a16="http://schemas.microsoft.com/office/drawing/2014/main" id="{53481BD3-A745-CC4F-87F3-E47204357887}"/>
              </a:ext>
            </a:extLst>
          </p:cNvPr>
          <p:cNvSpPr txBox="1"/>
          <p:nvPr/>
        </p:nvSpPr>
        <p:spPr>
          <a:xfrm>
            <a:off x="9686632" y="5209808"/>
            <a:ext cx="2026206" cy="1015663"/>
          </a:xfrm>
          <a:prstGeom prst="rect">
            <a:avLst/>
          </a:prstGeom>
          <a:noFill/>
        </p:spPr>
        <p:txBody>
          <a:bodyPr wrap="square" rtlCol="0">
            <a:spAutoFit/>
          </a:bodyPr>
          <a:lstStyle/>
          <a:p>
            <a:pPr algn="l"/>
            <a:r>
              <a:rPr lang="en-GB" sz="2000" dirty="0"/>
              <a:t>At</a:t>
            </a:r>
            <a:r>
              <a:rPr lang="x-none" sz="2000" dirty="0"/>
              <a:t> the weekend I wake up early.</a:t>
            </a:r>
          </a:p>
        </p:txBody>
      </p:sp>
      <p:pic>
        <p:nvPicPr>
          <p:cNvPr id="52" name="Picture 8" descr="green checkmark">
            <a:extLst>
              <a:ext uri="{FF2B5EF4-FFF2-40B4-BE49-F238E27FC236}">
                <a16:creationId xmlns:a16="http://schemas.microsoft.com/office/drawing/2014/main" id="{55A58935-C052-B54A-81FC-6BA7208105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2983" y="5491691"/>
            <a:ext cx="406580" cy="423521"/>
          </a:xfrm>
          <a:prstGeom prst="rect">
            <a:avLst/>
          </a:prstGeom>
        </p:spPr>
      </p:pic>
      <p:sp>
        <p:nvSpPr>
          <p:cNvPr id="19" name="Llamada rectangular redondeada 48">
            <a:extLst>
              <a:ext uri="{FF2B5EF4-FFF2-40B4-BE49-F238E27FC236}">
                <a16:creationId xmlns:a16="http://schemas.microsoft.com/office/drawing/2014/main" id="{D89F53D2-6E12-4D39-B90E-214A582C5F18}"/>
              </a:ext>
            </a:extLst>
          </p:cNvPr>
          <p:cNvSpPr/>
          <p:nvPr/>
        </p:nvSpPr>
        <p:spPr>
          <a:xfrm>
            <a:off x="8058497" y="1520328"/>
            <a:ext cx="3894666" cy="1969353"/>
          </a:xfrm>
          <a:prstGeom prst="wedgeRoundRectCallout">
            <a:avLst>
              <a:gd name="adj1" fmla="val 22091"/>
              <a:gd name="adj2" fmla="val 149915"/>
              <a:gd name="adj3" fmla="val 16667"/>
            </a:avLst>
          </a:prstGeom>
          <a:solidFill>
            <a:schemeClr val="accent4">
              <a:lumMod val="20000"/>
              <a:lumOff val="80000"/>
            </a:schemeClr>
          </a:solidFill>
          <a:ln w="28575">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Note: in English we don’t always say ‘myself’ but in Spanish always use </a:t>
            </a:r>
            <a:r>
              <a:rPr lang="en-GB" sz="2200" b="1" i="1" dirty="0">
                <a:solidFill>
                  <a:schemeClr val="tx1"/>
                </a:solidFill>
              </a:rPr>
              <a:t>me</a:t>
            </a:r>
            <a:r>
              <a:rPr lang="en-GB" sz="2200" dirty="0">
                <a:solidFill>
                  <a:schemeClr val="tx1"/>
                </a:solidFill>
              </a:rPr>
              <a:t> for actions you do to yourself. </a:t>
            </a:r>
            <a:endParaRPr lang="x-none" sz="2200" dirty="0">
              <a:solidFill>
                <a:schemeClr val="tx1"/>
              </a:solidFill>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P spid="40" grpId="0"/>
      <p:bldP spid="41" grpId="0"/>
      <p:bldP spid="42" grpId="0"/>
      <p:bldP spid="45" grpId="0"/>
      <p:bldP spid="47" grpId="0"/>
      <p:bldP spid="49" grpId="0" animBg="1"/>
      <p:bldP spid="51"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316583" cy="647577"/>
          </a:xfrm>
        </p:spPr>
        <p:txBody>
          <a:bodyPr>
            <a:normAutofit/>
          </a:bodyPr>
          <a:lstStyle/>
          <a:p>
            <a:r>
              <a:rPr lang="en-GB" sz="2800" b="1" dirty="0" err="1">
                <a:solidFill>
                  <a:schemeClr val="bg1"/>
                </a:solidFill>
              </a:rPr>
              <a:t>Fonética</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234718" y="258166"/>
            <a:ext cx="2693426" cy="502012"/>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272611"/>
            <a:ext cx="11690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Escucha</a:t>
            </a:r>
            <a:r>
              <a:rPr kumimoji="0" lang="en-GB" sz="2400" b="1" i="0" u="none" strike="noStrike" kern="1200" cap="none" spc="0" normalizeH="0" baseline="0" noProof="0" dirty="0">
                <a:ln>
                  <a:noFill/>
                </a:ln>
                <a:effectLst/>
                <a:uLnTx/>
                <a:uFillTx/>
                <a:latin typeface="Century Gothic" panose="020F0302020204030204"/>
                <a:ea typeface="+mn-ea"/>
                <a:cs typeface="+mn-cs"/>
              </a:rPr>
              <a:t> las palabras. ¿</a:t>
            </a:r>
            <a:r>
              <a:rPr kumimoji="0" lang="en-GB" sz="2400" b="1" i="0" u="none" strike="noStrike" kern="1200" cap="none" spc="0" normalizeH="0" baseline="0" noProof="0" dirty="0" err="1">
                <a:ln>
                  <a:noFill/>
                </a:ln>
                <a:effectLst/>
                <a:uLnTx/>
                <a:uFillTx/>
                <a:latin typeface="Century Gothic" panose="020F0302020204030204"/>
                <a:ea typeface="+mn-ea"/>
                <a:cs typeface="+mn-cs"/>
              </a:rPr>
              <a:t>Escuchas</a:t>
            </a:r>
            <a:r>
              <a:rPr kumimoji="0" lang="en-GB" sz="2400" b="1" i="0" u="none" strike="noStrike" kern="1200" cap="none" spc="0" normalizeH="0" baseline="0" noProof="0" dirty="0">
                <a:ln>
                  <a:noFill/>
                </a:ln>
                <a:effectLst/>
                <a:uLnTx/>
                <a:uFillTx/>
                <a:latin typeface="Century Gothic" panose="020F0302020204030204"/>
                <a:ea typeface="+mn-ea"/>
                <a:cs typeface="+mn-cs"/>
              </a:rPr>
              <a:t> [ge] o [gi]?</a:t>
            </a:r>
          </a:p>
        </p:txBody>
      </p:sp>
      <p:sp>
        <p:nvSpPr>
          <p:cNvPr id="40" name="TextBox 5">
            <a:extLst>
              <a:ext uri="{FF2B5EF4-FFF2-40B4-BE49-F238E27FC236}">
                <a16:creationId xmlns:a16="http://schemas.microsoft.com/office/drawing/2014/main" id="{1523C903-BC5C-4B42-80A2-7CC1B5E5F2A9}"/>
              </a:ext>
            </a:extLst>
          </p:cNvPr>
          <p:cNvSpPr txBox="1"/>
          <p:nvPr/>
        </p:nvSpPr>
        <p:spPr>
          <a:xfrm>
            <a:off x="7098025" y="1284362"/>
            <a:ext cx="4298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Completa</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cada</a:t>
            </a:r>
            <a:r>
              <a:rPr kumimoji="0" lang="en-GB" sz="2400" b="1" i="0" u="none" strike="noStrike" kern="1200" cap="none" spc="0" normalizeH="0" noProof="0" dirty="0">
                <a:ln>
                  <a:noFill/>
                </a:ln>
                <a:effectLst/>
                <a:uLnTx/>
                <a:uFillTx/>
                <a:latin typeface="Century Gothic" panose="020F0302020204030204"/>
                <a:ea typeface="+mn-ea"/>
                <a:cs typeface="+mn-cs"/>
              </a:rPr>
              <a:t> palabra.</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29575E19-06E5-964E-8D85-A6D1087CB4DB}"/>
              </a:ext>
            </a:extLst>
          </p:cNvPr>
          <p:cNvSpPr txBox="1"/>
          <p:nvPr/>
        </p:nvSpPr>
        <p:spPr>
          <a:xfrm>
            <a:off x="1571705" y="2189548"/>
            <a:ext cx="1649811" cy="461665"/>
          </a:xfrm>
          <a:prstGeom prst="rect">
            <a:avLst/>
          </a:prstGeom>
          <a:noFill/>
        </p:spPr>
        <p:txBody>
          <a:bodyPr wrap="none" rtlCol="0">
            <a:spAutoFit/>
          </a:bodyPr>
          <a:lstStyle/>
          <a:p>
            <a:pPr algn="l"/>
            <a:r>
              <a:rPr lang="x-none" sz="2400" dirty="0"/>
              <a:t>prote _ _ r</a:t>
            </a:r>
          </a:p>
        </p:txBody>
      </p:sp>
      <p:sp>
        <p:nvSpPr>
          <p:cNvPr id="36" name="CuadroTexto 35">
            <a:extLst>
              <a:ext uri="{FF2B5EF4-FFF2-40B4-BE49-F238E27FC236}">
                <a16:creationId xmlns:a16="http://schemas.microsoft.com/office/drawing/2014/main" id="{BE16EE2A-DFCB-944B-B456-5E37FE103C5A}"/>
              </a:ext>
            </a:extLst>
          </p:cNvPr>
          <p:cNvSpPr txBox="1"/>
          <p:nvPr/>
        </p:nvSpPr>
        <p:spPr>
          <a:xfrm>
            <a:off x="1618234" y="3173539"/>
            <a:ext cx="1989647" cy="461665"/>
          </a:xfrm>
          <a:prstGeom prst="rect">
            <a:avLst/>
          </a:prstGeom>
          <a:noFill/>
        </p:spPr>
        <p:txBody>
          <a:bodyPr wrap="none" rtlCol="0">
            <a:spAutoFit/>
          </a:bodyPr>
          <a:lstStyle/>
          <a:p>
            <a:pPr algn="l"/>
            <a:r>
              <a:rPr lang="x-none" sz="2400" dirty="0"/>
              <a:t>estrate _ _ a</a:t>
            </a:r>
          </a:p>
        </p:txBody>
      </p:sp>
      <p:sp>
        <p:nvSpPr>
          <p:cNvPr id="43" name="CuadroTexto 42">
            <a:extLst>
              <a:ext uri="{FF2B5EF4-FFF2-40B4-BE49-F238E27FC236}">
                <a16:creationId xmlns:a16="http://schemas.microsoft.com/office/drawing/2014/main" id="{1CDC4C73-24AE-B741-99E1-C1B53D85B2E8}"/>
              </a:ext>
            </a:extLst>
          </p:cNvPr>
          <p:cNvSpPr txBox="1"/>
          <p:nvPr/>
        </p:nvSpPr>
        <p:spPr>
          <a:xfrm>
            <a:off x="1607497" y="4142147"/>
            <a:ext cx="1430200" cy="461665"/>
          </a:xfrm>
          <a:prstGeom prst="rect">
            <a:avLst/>
          </a:prstGeom>
          <a:noFill/>
        </p:spPr>
        <p:txBody>
          <a:bodyPr wrap="none" rtlCol="0">
            <a:spAutoFit/>
          </a:bodyPr>
          <a:lstStyle/>
          <a:p>
            <a:pPr algn="l"/>
            <a:r>
              <a:rPr lang="x-none" sz="2400" dirty="0"/>
              <a:t> _ _ nero</a:t>
            </a:r>
          </a:p>
        </p:txBody>
      </p:sp>
      <p:sp>
        <p:nvSpPr>
          <p:cNvPr id="44" name="CuadroTexto 43">
            <a:extLst>
              <a:ext uri="{FF2B5EF4-FFF2-40B4-BE49-F238E27FC236}">
                <a16:creationId xmlns:a16="http://schemas.microsoft.com/office/drawing/2014/main" id="{95A20D6D-EB94-3E4D-9F66-C2796D2CF25A}"/>
              </a:ext>
            </a:extLst>
          </p:cNvPr>
          <p:cNvSpPr txBox="1"/>
          <p:nvPr/>
        </p:nvSpPr>
        <p:spPr>
          <a:xfrm>
            <a:off x="7291381" y="3892123"/>
            <a:ext cx="1249060" cy="461665"/>
          </a:xfrm>
          <a:prstGeom prst="rect">
            <a:avLst/>
          </a:prstGeom>
          <a:noFill/>
        </p:spPr>
        <p:txBody>
          <a:bodyPr wrap="none" rtlCol="0">
            <a:spAutoFit/>
          </a:bodyPr>
          <a:lstStyle/>
          <a:p>
            <a:pPr algn="l"/>
            <a:r>
              <a:rPr lang="x-none" sz="2400" dirty="0"/>
              <a:t>exi _ _ r</a:t>
            </a:r>
          </a:p>
        </p:txBody>
      </p:sp>
      <p:sp>
        <p:nvSpPr>
          <p:cNvPr id="45" name="CuadroTexto 44">
            <a:extLst>
              <a:ext uri="{FF2B5EF4-FFF2-40B4-BE49-F238E27FC236}">
                <a16:creationId xmlns:a16="http://schemas.microsoft.com/office/drawing/2014/main" id="{EF888BC2-8168-6E40-91C5-9ADD11EE0F60}"/>
              </a:ext>
            </a:extLst>
          </p:cNvPr>
          <p:cNvSpPr txBox="1"/>
          <p:nvPr/>
        </p:nvSpPr>
        <p:spPr>
          <a:xfrm>
            <a:off x="7285765" y="4774501"/>
            <a:ext cx="1717137" cy="461665"/>
          </a:xfrm>
          <a:prstGeom prst="rect">
            <a:avLst/>
          </a:prstGeom>
          <a:noFill/>
        </p:spPr>
        <p:txBody>
          <a:bodyPr wrap="none" rtlCol="0">
            <a:spAutoFit/>
          </a:bodyPr>
          <a:lstStyle/>
          <a:p>
            <a:pPr algn="l"/>
            <a:r>
              <a:rPr lang="x-none" sz="2400" dirty="0"/>
              <a:t>ré _ _ men</a:t>
            </a:r>
          </a:p>
        </p:txBody>
      </p:sp>
      <p:sp>
        <p:nvSpPr>
          <p:cNvPr id="47" name="CuadroTexto 46">
            <a:extLst>
              <a:ext uri="{FF2B5EF4-FFF2-40B4-BE49-F238E27FC236}">
                <a16:creationId xmlns:a16="http://schemas.microsoft.com/office/drawing/2014/main" id="{F545326D-0C86-C34C-8634-B3AEB9D4E9F2}"/>
              </a:ext>
            </a:extLst>
          </p:cNvPr>
          <p:cNvSpPr txBox="1"/>
          <p:nvPr/>
        </p:nvSpPr>
        <p:spPr>
          <a:xfrm>
            <a:off x="7309974" y="5556895"/>
            <a:ext cx="1301959" cy="461665"/>
          </a:xfrm>
          <a:prstGeom prst="rect">
            <a:avLst/>
          </a:prstGeom>
          <a:noFill/>
        </p:spPr>
        <p:txBody>
          <a:bodyPr wrap="none" rtlCol="0">
            <a:spAutoFit/>
          </a:bodyPr>
          <a:lstStyle/>
          <a:p>
            <a:pPr algn="l"/>
            <a:r>
              <a:rPr lang="x-none" sz="2400" dirty="0"/>
              <a:t>su _ _ rir</a:t>
            </a:r>
          </a:p>
        </p:txBody>
      </p:sp>
      <p:sp>
        <p:nvSpPr>
          <p:cNvPr id="12" name="CuadroTexto 11">
            <a:extLst>
              <a:ext uri="{FF2B5EF4-FFF2-40B4-BE49-F238E27FC236}">
                <a16:creationId xmlns:a16="http://schemas.microsoft.com/office/drawing/2014/main" id="{A32FB0A5-E690-AF4A-9818-6A2AA9E5B986}"/>
              </a:ext>
            </a:extLst>
          </p:cNvPr>
          <p:cNvSpPr txBox="1"/>
          <p:nvPr/>
        </p:nvSpPr>
        <p:spPr>
          <a:xfrm>
            <a:off x="2403936" y="2200781"/>
            <a:ext cx="671979" cy="461665"/>
          </a:xfrm>
          <a:prstGeom prst="rect">
            <a:avLst/>
          </a:prstGeom>
          <a:noFill/>
        </p:spPr>
        <p:txBody>
          <a:bodyPr wrap="none" rtlCol="0">
            <a:spAutoFit/>
          </a:bodyPr>
          <a:lstStyle/>
          <a:p>
            <a:pPr algn="l"/>
            <a:r>
              <a:rPr lang="x-none" sz="2400" b="1" dirty="0">
                <a:solidFill>
                  <a:srgbClr val="F66400"/>
                </a:solidFill>
              </a:rPr>
              <a:t>g e</a:t>
            </a:r>
          </a:p>
        </p:txBody>
      </p:sp>
      <p:sp>
        <p:nvSpPr>
          <p:cNvPr id="67" name="CuadroTexto 66">
            <a:extLst>
              <a:ext uri="{FF2B5EF4-FFF2-40B4-BE49-F238E27FC236}">
                <a16:creationId xmlns:a16="http://schemas.microsoft.com/office/drawing/2014/main" id="{6FBFD1D9-2D09-FC45-A7CC-4C708C6C7214}"/>
              </a:ext>
            </a:extLst>
          </p:cNvPr>
          <p:cNvSpPr txBox="1"/>
          <p:nvPr/>
        </p:nvSpPr>
        <p:spPr>
          <a:xfrm>
            <a:off x="2723048" y="3144569"/>
            <a:ext cx="548548" cy="461665"/>
          </a:xfrm>
          <a:prstGeom prst="rect">
            <a:avLst/>
          </a:prstGeom>
          <a:noFill/>
        </p:spPr>
        <p:txBody>
          <a:bodyPr wrap="none" rtlCol="0">
            <a:spAutoFit/>
          </a:bodyPr>
          <a:lstStyle/>
          <a:p>
            <a:pPr algn="l"/>
            <a:r>
              <a:rPr lang="x-none" sz="2400" b="1" dirty="0">
                <a:solidFill>
                  <a:srgbClr val="F66400"/>
                </a:solidFill>
              </a:rPr>
              <a:t>g i</a:t>
            </a:r>
          </a:p>
        </p:txBody>
      </p:sp>
      <p:sp>
        <p:nvSpPr>
          <p:cNvPr id="72" name="CuadroTexto 71">
            <a:extLst>
              <a:ext uri="{FF2B5EF4-FFF2-40B4-BE49-F238E27FC236}">
                <a16:creationId xmlns:a16="http://schemas.microsoft.com/office/drawing/2014/main" id="{21A7B98F-98EC-3F4E-B8B3-909C9047066F}"/>
              </a:ext>
            </a:extLst>
          </p:cNvPr>
          <p:cNvSpPr txBox="1"/>
          <p:nvPr/>
        </p:nvSpPr>
        <p:spPr>
          <a:xfrm>
            <a:off x="1644604" y="4138102"/>
            <a:ext cx="671979" cy="461665"/>
          </a:xfrm>
          <a:prstGeom prst="rect">
            <a:avLst/>
          </a:prstGeom>
          <a:noFill/>
        </p:spPr>
        <p:txBody>
          <a:bodyPr wrap="none" rtlCol="0">
            <a:spAutoFit/>
          </a:bodyPr>
          <a:lstStyle/>
          <a:p>
            <a:pPr algn="l"/>
            <a:r>
              <a:rPr lang="x-none" sz="2400" b="1" dirty="0">
                <a:solidFill>
                  <a:srgbClr val="F66400"/>
                </a:solidFill>
              </a:rPr>
              <a:t>g é</a:t>
            </a:r>
          </a:p>
        </p:txBody>
      </p:sp>
      <p:sp>
        <p:nvSpPr>
          <p:cNvPr id="73" name="CuadroTexto 72">
            <a:extLst>
              <a:ext uri="{FF2B5EF4-FFF2-40B4-BE49-F238E27FC236}">
                <a16:creationId xmlns:a16="http://schemas.microsoft.com/office/drawing/2014/main" id="{641F6D9F-71C9-1346-941F-9609E97F9B4E}"/>
              </a:ext>
            </a:extLst>
          </p:cNvPr>
          <p:cNvSpPr txBox="1"/>
          <p:nvPr/>
        </p:nvSpPr>
        <p:spPr>
          <a:xfrm>
            <a:off x="7773179" y="3876133"/>
            <a:ext cx="548548" cy="461665"/>
          </a:xfrm>
          <a:prstGeom prst="rect">
            <a:avLst/>
          </a:prstGeom>
          <a:noFill/>
        </p:spPr>
        <p:txBody>
          <a:bodyPr wrap="none" rtlCol="0">
            <a:spAutoFit/>
          </a:bodyPr>
          <a:lstStyle/>
          <a:p>
            <a:pPr algn="l"/>
            <a:r>
              <a:rPr lang="x-none" sz="2400" b="1" dirty="0">
                <a:solidFill>
                  <a:srgbClr val="F66400"/>
                </a:solidFill>
              </a:rPr>
              <a:t>g i</a:t>
            </a:r>
          </a:p>
        </p:txBody>
      </p:sp>
      <p:sp>
        <p:nvSpPr>
          <p:cNvPr id="75" name="CuadroTexto 74">
            <a:extLst>
              <a:ext uri="{FF2B5EF4-FFF2-40B4-BE49-F238E27FC236}">
                <a16:creationId xmlns:a16="http://schemas.microsoft.com/office/drawing/2014/main" id="{888F4339-EA62-3E48-8C7A-38A9B0FC4527}"/>
              </a:ext>
            </a:extLst>
          </p:cNvPr>
          <p:cNvSpPr txBox="1"/>
          <p:nvPr/>
        </p:nvSpPr>
        <p:spPr>
          <a:xfrm>
            <a:off x="7641637" y="4748623"/>
            <a:ext cx="548548" cy="461665"/>
          </a:xfrm>
          <a:prstGeom prst="rect">
            <a:avLst/>
          </a:prstGeom>
          <a:noFill/>
        </p:spPr>
        <p:txBody>
          <a:bodyPr wrap="none" rtlCol="0">
            <a:spAutoFit/>
          </a:bodyPr>
          <a:lstStyle/>
          <a:p>
            <a:pPr algn="l"/>
            <a:r>
              <a:rPr lang="x-none" sz="2400" b="1" dirty="0">
                <a:solidFill>
                  <a:srgbClr val="F66400"/>
                </a:solidFill>
              </a:rPr>
              <a:t>g i</a:t>
            </a:r>
          </a:p>
        </p:txBody>
      </p:sp>
      <p:sp>
        <p:nvSpPr>
          <p:cNvPr id="77" name="CuadroTexto 76">
            <a:extLst>
              <a:ext uri="{FF2B5EF4-FFF2-40B4-BE49-F238E27FC236}">
                <a16:creationId xmlns:a16="http://schemas.microsoft.com/office/drawing/2014/main" id="{23E87B39-151C-1E4E-B356-E886940D92A2}"/>
              </a:ext>
            </a:extLst>
          </p:cNvPr>
          <p:cNvSpPr txBox="1"/>
          <p:nvPr/>
        </p:nvSpPr>
        <p:spPr>
          <a:xfrm>
            <a:off x="7624963" y="5556895"/>
            <a:ext cx="671979" cy="461665"/>
          </a:xfrm>
          <a:prstGeom prst="rect">
            <a:avLst/>
          </a:prstGeom>
          <a:noFill/>
        </p:spPr>
        <p:txBody>
          <a:bodyPr wrap="none" rtlCol="0">
            <a:spAutoFit/>
          </a:bodyPr>
          <a:lstStyle/>
          <a:p>
            <a:pPr algn="l"/>
            <a:r>
              <a:rPr lang="x-none" sz="2400" b="1" dirty="0">
                <a:solidFill>
                  <a:srgbClr val="F66400"/>
                </a:solidFill>
              </a:rPr>
              <a:t>g e</a:t>
            </a:r>
          </a:p>
        </p:txBody>
      </p:sp>
      <p:sp>
        <p:nvSpPr>
          <p:cNvPr id="33" name="Action Button: Custom 20">
            <a:hlinkClick r:id="" action="ppaction://noaction" highlightClick="1">
              <a:snd r:embed="rId3" name="proteger.wav"/>
            </a:hlinkClick>
            <a:extLst>
              <a:ext uri="{FF2B5EF4-FFF2-40B4-BE49-F238E27FC236}">
                <a16:creationId xmlns:a16="http://schemas.microsoft.com/office/drawing/2014/main" id="{86574495-BCAC-4544-8A7C-EB0D5214938F}"/>
              </a:ext>
            </a:extLst>
          </p:cNvPr>
          <p:cNvSpPr/>
          <p:nvPr/>
        </p:nvSpPr>
        <p:spPr>
          <a:xfrm>
            <a:off x="690092" y="2246709"/>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20">
            <a:hlinkClick r:id="" action="ppaction://noaction" highlightClick="1">
              <a:snd r:embed="rId4" name="estrategia.wav"/>
            </a:hlinkClick>
            <a:extLst>
              <a:ext uri="{FF2B5EF4-FFF2-40B4-BE49-F238E27FC236}">
                <a16:creationId xmlns:a16="http://schemas.microsoft.com/office/drawing/2014/main" id="{BCB73E81-60EF-4D7F-A031-AE22328D7DFD}"/>
              </a:ext>
            </a:extLst>
          </p:cNvPr>
          <p:cNvSpPr/>
          <p:nvPr/>
        </p:nvSpPr>
        <p:spPr>
          <a:xfrm>
            <a:off x="693025" y="3179576"/>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9" name="TextBox 8">
            <a:extLst>
              <a:ext uri="{FF2B5EF4-FFF2-40B4-BE49-F238E27FC236}">
                <a16:creationId xmlns:a16="http://schemas.microsoft.com/office/drawing/2014/main" id="{0A9EBA2B-706F-4343-A622-F6092821E7CB}"/>
              </a:ext>
            </a:extLst>
          </p:cNvPr>
          <p:cNvSpPr txBox="1"/>
          <p:nvPr/>
        </p:nvSpPr>
        <p:spPr>
          <a:xfrm>
            <a:off x="3628282" y="2179287"/>
            <a:ext cx="2005677" cy="461665"/>
          </a:xfrm>
          <a:prstGeom prst="rect">
            <a:avLst/>
          </a:prstGeom>
          <a:noFill/>
        </p:spPr>
        <p:txBody>
          <a:bodyPr wrap="square" rtlCol="0">
            <a:spAutoFit/>
          </a:bodyPr>
          <a:lstStyle/>
          <a:p>
            <a:pPr algn="l"/>
            <a:r>
              <a:rPr lang="en-GB" sz="2400" i="1" dirty="0"/>
              <a:t>[to protect]</a:t>
            </a:r>
          </a:p>
        </p:txBody>
      </p:sp>
      <p:sp>
        <p:nvSpPr>
          <p:cNvPr id="51" name="TextBox 50">
            <a:extLst>
              <a:ext uri="{FF2B5EF4-FFF2-40B4-BE49-F238E27FC236}">
                <a16:creationId xmlns:a16="http://schemas.microsoft.com/office/drawing/2014/main" id="{70FD88C5-A974-4A61-9B1A-56E2B45412DB}"/>
              </a:ext>
            </a:extLst>
          </p:cNvPr>
          <p:cNvSpPr txBox="1"/>
          <p:nvPr/>
        </p:nvSpPr>
        <p:spPr>
          <a:xfrm>
            <a:off x="3600092" y="3173539"/>
            <a:ext cx="2005677" cy="461665"/>
          </a:xfrm>
          <a:prstGeom prst="rect">
            <a:avLst/>
          </a:prstGeom>
          <a:noFill/>
        </p:spPr>
        <p:txBody>
          <a:bodyPr wrap="square" rtlCol="0">
            <a:spAutoFit/>
          </a:bodyPr>
          <a:lstStyle/>
          <a:p>
            <a:pPr algn="l"/>
            <a:r>
              <a:rPr lang="en-GB" sz="2400" i="1" dirty="0"/>
              <a:t>[strategy]</a:t>
            </a:r>
          </a:p>
        </p:txBody>
      </p:sp>
      <p:sp>
        <p:nvSpPr>
          <p:cNvPr id="56" name="Action Button: Custom 20">
            <a:hlinkClick r:id="" action="ppaction://noaction" highlightClick="1">
              <a:snd r:embed="rId5" name="género.wav"/>
            </a:hlinkClick>
            <a:extLst>
              <a:ext uri="{FF2B5EF4-FFF2-40B4-BE49-F238E27FC236}">
                <a16:creationId xmlns:a16="http://schemas.microsoft.com/office/drawing/2014/main" id="{05B8933E-8C12-4D16-ADAE-C95824105631}"/>
              </a:ext>
            </a:extLst>
          </p:cNvPr>
          <p:cNvSpPr/>
          <p:nvPr/>
        </p:nvSpPr>
        <p:spPr>
          <a:xfrm>
            <a:off x="690092" y="4215393"/>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7" name="Action Button: Custom 20">
            <a:hlinkClick r:id="" action="ppaction://noaction" highlightClick="1">
              <a:snd r:embed="rId6" name="exigir.wav"/>
            </a:hlinkClick>
            <a:extLst>
              <a:ext uri="{FF2B5EF4-FFF2-40B4-BE49-F238E27FC236}">
                <a16:creationId xmlns:a16="http://schemas.microsoft.com/office/drawing/2014/main" id="{76FDDD55-FA29-4138-BC3C-DDD343EF8FD9}"/>
              </a:ext>
            </a:extLst>
          </p:cNvPr>
          <p:cNvSpPr/>
          <p:nvPr/>
        </p:nvSpPr>
        <p:spPr>
          <a:xfrm>
            <a:off x="6390709" y="3938829"/>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8" name="Action Button: Custom 20">
            <a:hlinkClick r:id="" action="ppaction://noaction" highlightClick="1">
              <a:snd r:embed="rId7" name="regimen.wav"/>
            </a:hlinkClick>
            <a:extLst>
              <a:ext uri="{FF2B5EF4-FFF2-40B4-BE49-F238E27FC236}">
                <a16:creationId xmlns:a16="http://schemas.microsoft.com/office/drawing/2014/main" id="{39E1C827-9E41-42E5-9067-6DECAF2394C0}"/>
              </a:ext>
            </a:extLst>
          </p:cNvPr>
          <p:cNvSpPr/>
          <p:nvPr/>
        </p:nvSpPr>
        <p:spPr>
          <a:xfrm>
            <a:off x="6382938" y="4784601"/>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9" name="Action Button: Custom 20">
            <a:hlinkClick r:id="" action="ppaction://noaction" highlightClick="1">
              <a:snd r:embed="rId8" name="sugerir.wav"/>
            </a:hlinkClick>
            <a:extLst>
              <a:ext uri="{FF2B5EF4-FFF2-40B4-BE49-F238E27FC236}">
                <a16:creationId xmlns:a16="http://schemas.microsoft.com/office/drawing/2014/main" id="{6C291A03-E135-4A7B-BB35-D904C9212997}"/>
              </a:ext>
            </a:extLst>
          </p:cNvPr>
          <p:cNvSpPr/>
          <p:nvPr/>
        </p:nvSpPr>
        <p:spPr>
          <a:xfrm>
            <a:off x="6382938" y="5591743"/>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0" name="TextBox 59">
            <a:extLst>
              <a:ext uri="{FF2B5EF4-FFF2-40B4-BE49-F238E27FC236}">
                <a16:creationId xmlns:a16="http://schemas.microsoft.com/office/drawing/2014/main" id="{595B820B-3B40-4CF1-901A-334A569EA638}"/>
              </a:ext>
            </a:extLst>
          </p:cNvPr>
          <p:cNvSpPr txBox="1"/>
          <p:nvPr/>
        </p:nvSpPr>
        <p:spPr>
          <a:xfrm>
            <a:off x="3535610" y="4162786"/>
            <a:ext cx="2297899" cy="461665"/>
          </a:xfrm>
          <a:prstGeom prst="rect">
            <a:avLst/>
          </a:prstGeom>
          <a:noFill/>
        </p:spPr>
        <p:txBody>
          <a:bodyPr wrap="square" rtlCol="0">
            <a:spAutoFit/>
          </a:bodyPr>
          <a:lstStyle/>
          <a:p>
            <a:pPr algn="l"/>
            <a:r>
              <a:rPr lang="en-GB" sz="2400" i="1" dirty="0"/>
              <a:t>[sort, gender]</a:t>
            </a:r>
          </a:p>
        </p:txBody>
      </p:sp>
      <p:sp>
        <p:nvSpPr>
          <p:cNvPr id="61" name="TextBox 60">
            <a:extLst>
              <a:ext uri="{FF2B5EF4-FFF2-40B4-BE49-F238E27FC236}">
                <a16:creationId xmlns:a16="http://schemas.microsoft.com/office/drawing/2014/main" id="{40B22BBC-6503-4E4C-A533-4EAD25F685A0}"/>
              </a:ext>
            </a:extLst>
          </p:cNvPr>
          <p:cNvSpPr txBox="1"/>
          <p:nvPr/>
        </p:nvSpPr>
        <p:spPr>
          <a:xfrm>
            <a:off x="9234717" y="3871679"/>
            <a:ext cx="2297899" cy="461665"/>
          </a:xfrm>
          <a:prstGeom prst="rect">
            <a:avLst/>
          </a:prstGeom>
          <a:noFill/>
        </p:spPr>
        <p:txBody>
          <a:bodyPr wrap="square" rtlCol="0">
            <a:spAutoFit/>
          </a:bodyPr>
          <a:lstStyle/>
          <a:p>
            <a:pPr algn="l"/>
            <a:r>
              <a:rPr lang="en-GB" sz="2400" i="1" dirty="0"/>
              <a:t>[to demand]</a:t>
            </a:r>
          </a:p>
        </p:txBody>
      </p:sp>
      <p:sp>
        <p:nvSpPr>
          <p:cNvPr id="62" name="TextBox 61">
            <a:extLst>
              <a:ext uri="{FF2B5EF4-FFF2-40B4-BE49-F238E27FC236}">
                <a16:creationId xmlns:a16="http://schemas.microsoft.com/office/drawing/2014/main" id="{4CC00C4A-5131-41B6-B34F-6D67EF4D1409}"/>
              </a:ext>
            </a:extLst>
          </p:cNvPr>
          <p:cNvSpPr txBox="1"/>
          <p:nvPr/>
        </p:nvSpPr>
        <p:spPr>
          <a:xfrm>
            <a:off x="9202284" y="4748220"/>
            <a:ext cx="2297899" cy="461665"/>
          </a:xfrm>
          <a:prstGeom prst="rect">
            <a:avLst/>
          </a:prstGeom>
          <a:noFill/>
        </p:spPr>
        <p:txBody>
          <a:bodyPr wrap="square" rtlCol="0">
            <a:spAutoFit/>
          </a:bodyPr>
          <a:lstStyle/>
          <a:p>
            <a:pPr algn="l"/>
            <a:r>
              <a:rPr lang="en-GB" sz="2400" i="1" dirty="0"/>
              <a:t>[regime, diet]</a:t>
            </a:r>
          </a:p>
        </p:txBody>
      </p:sp>
      <p:sp>
        <p:nvSpPr>
          <p:cNvPr id="63" name="TextBox 62">
            <a:extLst>
              <a:ext uri="{FF2B5EF4-FFF2-40B4-BE49-F238E27FC236}">
                <a16:creationId xmlns:a16="http://schemas.microsoft.com/office/drawing/2014/main" id="{8F36373D-9A35-4B34-9782-47697361018B}"/>
              </a:ext>
            </a:extLst>
          </p:cNvPr>
          <p:cNvSpPr txBox="1"/>
          <p:nvPr/>
        </p:nvSpPr>
        <p:spPr>
          <a:xfrm>
            <a:off x="9234717" y="5565104"/>
            <a:ext cx="2297899" cy="461665"/>
          </a:xfrm>
          <a:prstGeom prst="rect">
            <a:avLst/>
          </a:prstGeom>
          <a:noFill/>
        </p:spPr>
        <p:txBody>
          <a:bodyPr wrap="square" rtlCol="0">
            <a:spAutoFit/>
          </a:bodyPr>
          <a:lstStyle/>
          <a:p>
            <a:pPr algn="l"/>
            <a:r>
              <a:rPr lang="en-GB" sz="2400" i="1" dirty="0"/>
              <a:t>[to suggest]</a:t>
            </a:r>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43" grpId="0"/>
      <p:bldP spid="44" grpId="0"/>
      <p:bldP spid="45" grpId="0"/>
      <p:bldP spid="47" grpId="0"/>
      <p:bldP spid="12" grpId="0"/>
      <p:bldP spid="73" grpId="0"/>
      <p:bldP spid="75" grpId="0"/>
      <p:bldP spid="9" grpId="0"/>
      <p:bldP spid="51" grpId="0"/>
      <p:bldP spid="60" grpId="0"/>
      <p:bldP spid="61" grpId="0"/>
      <p:bldP spid="62" grpId="0"/>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87620" y="626906"/>
          <a:ext cx="5756366" cy="1371600"/>
        </p:xfrm>
        <a:graphic>
          <a:graphicData uri="http://schemas.openxmlformats.org/drawingml/2006/table">
            <a:tbl>
              <a:tblPr firstRow="1" bandRow="1">
                <a:tableStyleId>{8799B23B-EC83-4686-B30A-512413B5E67A}</a:tableStyleId>
              </a:tblPr>
              <a:tblGrid>
                <a:gridCol w="339634">
                  <a:extLst>
                    <a:ext uri="{9D8B030D-6E8A-4147-A177-3AD203B41FA5}">
                      <a16:colId xmlns:a16="http://schemas.microsoft.com/office/drawing/2014/main" val="1652939409"/>
                    </a:ext>
                  </a:extLst>
                </a:gridCol>
                <a:gridCol w="5416732">
                  <a:extLst>
                    <a:ext uri="{9D8B030D-6E8A-4147-A177-3AD203B41FA5}">
                      <a16:colId xmlns:a16="http://schemas.microsoft.com/office/drawing/2014/main" val="3693717008"/>
                    </a:ext>
                  </a:extLst>
                </a:gridCol>
              </a:tblGrid>
              <a:tr h="196337">
                <a:tc>
                  <a:txBody>
                    <a:bodyPr/>
                    <a:lstStyle/>
                    <a:p>
                      <a:pPr algn="ctr"/>
                      <a:r>
                        <a:rPr lang="en-GB" sz="1200" b="0" dirty="0">
                          <a:solidFill>
                            <a:schemeClr val="tx1"/>
                          </a:solidFill>
                          <a:latin typeface="Century Gothic" panose="020B0502020202020204" pitchFamily="34" charset="0"/>
                        </a:rPr>
                        <a:t>1</a:t>
                      </a:r>
                      <a:endParaRPr lang="x-none" sz="1200" b="0" dirty="0">
                        <a:solidFill>
                          <a:schemeClr val="tx1"/>
                        </a:solidFill>
                        <a:latin typeface="Century Gothic" panose="020B0502020202020204" pitchFamily="34" charset="0"/>
                      </a:endParaRPr>
                    </a:p>
                  </a:txBody>
                  <a:tcPr anchor="ctr"/>
                </a:tc>
                <a:tc>
                  <a:txBody>
                    <a:bodyPr/>
                    <a:lstStyle/>
                    <a:p>
                      <a:pPr algn="l"/>
                      <a:r>
                        <a:rPr lang="x-none" sz="1200" b="0" dirty="0">
                          <a:solidFill>
                            <a:schemeClr val="tx1"/>
                          </a:solidFill>
                          <a:latin typeface="Century Gothic" panose="020B0502020202020204" pitchFamily="34" charset="0"/>
                        </a:rPr>
                        <a:t>Me saco fotos con mis amigos.</a:t>
                      </a:r>
                    </a:p>
                  </a:txBody>
                  <a:tcPr anchor="ctr"/>
                </a:tc>
                <a:extLst>
                  <a:ext uri="{0D108BD9-81ED-4DB2-BD59-A6C34878D82A}">
                    <a16:rowId xmlns:a16="http://schemas.microsoft.com/office/drawing/2014/main" val="798773500"/>
                  </a:ext>
                </a:extLst>
              </a:tr>
              <a:tr h="196337">
                <a:tc>
                  <a:txBody>
                    <a:bodyPr/>
                    <a:lstStyle/>
                    <a:p>
                      <a:pPr algn="ctr"/>
                      <a:r>
                        <a:rPr lang="en-GB" sz="1200" dirty="0">
                          <a:solidFill>
                            <a:schemeClr val="tx1"/>
                          </a:solidFill>
                          <a:latin typeface="Century Gothic" panose="020B0502020202020204" pitchFamily="34" charset="0"/>
                        </a:rPr>
                        <a:t>2</a:t>
                      </a:r>
                      <a:endParaRPr lang="x-none" sz="1200" dirty="0">
                        <a:solidFill>
                          <a:schemeClr val="tx1"/>
                        </a:solidFill>
                        <a:latin typeface="Century Gothic" panose="020B0502020202020204" pitchFamily="34" charset="0"/>
                      </a:endParaRPr>
                    </a:p>
                  </a:txBody>
                  <a:tcPr anchor="ctr"/>
                </a:tc>
                <a:tc>
                  <a:txBody>
                    <a:bodyPr/>
                    <a:lstStyle/>
                    <a:p>
                      <a:pPr algn="l"/>
                      <a:r>
                        <a:rPr lang="x-none" sz="1200" dirty="0">
                          <a:solidFill>
                            <a:schemeClr val="tx1"/>
                          </a:solidFill>
                          <a:latin typeface="Century Gothic" panose="020B0502020202020204" pitchFamily="34" charset="0"/>
                        </a:rPr>
                        <a:t>Todos los días me preparo para la escuela.</a:t>
                      </a:r>
                    </a:p>
                  </a:txBody>
                  <a:tcPr anchor="ctr"/>
                </a:tc>
                <a:extLst>
                  <a:ext uri="{0D108BD9-81ED-4DB2-BD59-A6C34878D82A}">
                    <a16:rowId xmlns:a16="http://schemas.microsoft.com/office/drawing/2014/main" val="420455714"/>
                  </a:ext>
                </a:extLst>
              </a:tr>
              <a:tr h="196337">
                <a:tc>
                  <a:txBody>
                    <a:bodyPr/>
                    <a:lstStyle/>
                    <a:p>
                      <a:pPr algn="ctr"/>
                      <a:r>
                        <a:rPr lang="en-GB" sz="1200" dirty="0">
                          <a:solidFill>
                            <a:schemeClr val="tx1"/>
                          </a:solidFill>
                          <a:latin typeface="Century Gothic" panose="020B0502020202020204" pitchFamily="34" charset="0"/>
                        </a:rPr>
                        <a:t>3</a:t>
                      </a:r>
                      <a:endParaRPr lang="x-none" sz="1200" dirty="0">
                        <a:solidFill>
                          <a:schemeClr val="tx1"/>
                        </a:solidFill>
                        <a:latin typeface="Century Gothic" panose="020B0502020202020204" pitchFamily="34" charset="0"/>
                      </a:endParaRPr>
                    </a:p>
                  </a:txBody>
                  <a:tcPr anchor="ctr"/>
                </a:tc>
                <a:tc>
                  <a:txBody>
                    <a:bodyPr/>
                    <a:lstStyle/>
                    <a:p>
                      <a:pPr algn="l"/>
                      <a:r>
                        <a:rPr lang="x-none" sz="1200" dirty="0">
                          <a:solidFill>
                            <a:schemeClr val="tx1"/>
                          </a:solidFill>
                          <a:latin typeface="Century Gothic" panose="020B0502020202020204" pitchFamily="34" charset="0"/>
                        </a:rPr>
                        <a:t>Los sábados me despierto tarde.</a:t>
                      </a:r>
                    </a:p>
                  </a:txBody>
                  <a:tcPr anchor="ctr"/>
                </a:tc>
                <a:extLst>
                  <a:ext uri="{0D108BD9-81ED-4DB2-BD59-A6C34878D82A}">
                    <a16:rowId xmlns:a16="http://schemas.microsoft.com/office/drawing/2014/main" val="2113085267"/>
                  </a:ext>
                </a:extLst>
              </a:tr>
              <a:tr h="196337">
                <a:tc>
                  <a:txBody>
                    <a:bodyPr/>
                    <a:lstStyle/>
                    <a:p>
                      <a:pPr algn="ctr"/>
                      <a:r>
                        <a:rPr lang="en-GB" sz="1200" dirty="0">
                          <a:solidFill>
                            <a:schemeClr val="tx1"/>
                          </a:solidFill>
                          <a:latin typeface="Century Gothic" panose="020B0502020202020204" pitchFamily="34" charset="0"/>
                        </a:rPr>
                        <a:t>4</a:t>
                      </a:r>
                      <a:endParaRPr lang="x-none" sz="1200" dirty="0">
                        <a:solidFill>
                          <a:schemeClr val="tx1"/>
                        </a:solidFill>
                        <a:latin typeface="Century Gothic" panose="020B0502020202020204" pitchFamily="34" charset="0"/>
                      </a:endParaRPr>
                    </a:p>
                  </a:txBody>
                  <a:tcPr anchor="ctr"/>
                </a:tc>
                <a:tc>
                  <a:txBody>
                    <a:bodyPr/>
                    <a:lstStyle/>
                    <a:p>
                      <a:pPr algn="l"/>
                      <a:r>
                        <a:rPr lang="x-none" sz="1200" dirty="0">
                          <a:solidFill>
                            <a:schemeClr val="tx1"/>
                          </a:solidFill>
                          <a:latin typeface="Century Gothic" panose="020B0502020202020204" pitchFamily="34" charset="0"/>
                        </a:rPr>
                        <a:t>Nunca lavo a mi gato.</a:t>
                      </a:r>
                    </a:p>
                  </a:txBody>
                  <a:tcPr anchor="ctr"/>
                </a:tc>
                <a:extLst>
                  <a:ext uri="{0D108BD9-81ED-4DB2-BD59-A6C34878D82A}">
                    <a16:rowId xmlns:a16="http://schemas.microsoft.com/office/drawing/2014/main" val="727075870"/>
                  </a:ext>
                </a:extLst>
              </a:tr>
              <a:tr h="196337">
                <a:tc>
                  <a:txBody>
                    <a:bodyPr/>
                    <a:lstStyle/>
                    <a:p>
                      <a:pPr algn="ctr"/>
                      <a:r>
                        <a:rPr lang="en-GB" sz="1200" dirty="0">
                          <a:solidFill>
                            <a:schemeClr val="tx1"/>
                          </a:solidFill>
                          <a:latin typeface="Century Gothic" panose="020B0502020202020204" pitchFamily="34" charset="0"/>
                        </a:rPr>
                        <a:t>5</a:t>
                      </a:r>
                      <a:endParaRPr lang="x-none" sz="1200" dirty="0">
                        <a:solidFill>
                          <a:schemeClr val="tx1"/>
                        </a:solidFill>
                        <a:latin typeface="Century Gothic" panose="020B0502020202020204" pitchFamily="34" charset="0"/>
                      </a:endParaRPr>
                    </a:p>
                  </a:txBody>
                  <a:tcPr anchor="ctr"/>
                </a:tc>
                <a:tc>
                  <a:txBody>
                    <a:bodyPr/>
                    <a:lstStyle/>
                    <a:p>
                      <a:pPr algn="l"/>
                      <a:r>
                        <a:rPr lang="x-none" sz="1200" dirty="0">
                          <a:solidFill>
                            <a:schemeClr val="tx1"/>
                          </a:solidFill>
                          <a:latin typeface="Century Gothic" panose="020B0502020202020204" pitchFamily="34" charset="0"/>
                        </a:rPr>
                        <a:t>Presento a mi hermano en clase.</a:t>
                      </a:r>
                    </a:p>
                  </a:txBody>
                  <a:tcPr anchor="ctr"/>
                </a:tc>
                <a:extLst>
                  <a:ext uri="{0D108BD9-81ED-4DB2-BD59-A6C34878D82A}">
                    <a16:rowId xmlns:a16="http://schemas.microsoft.com/office/drawing/2014/main" val="2459286577"/>
                  </a:ext>
                </a:extLst>
              </a:tr>
            </a:tbl>
          </a:graphicData>
        </a:graphic>
      </p:graphicFrame>
      <p:graphicFrame>
        <p:nvGraphicFramePr>
          <p:cNvPr id="7" name="Tabla 6">
            <a:extLst>
              <a:ext uri="{FF2B5EF4-FFF2-40B4-BE49-F238E27FC236}">
                <a16:creationId xmlns:a16="http://schemas.microsoft.com/office/drawing/2014/main" id="{B8DAF8BE-12F1-6947-A087-DF0A76448EFC}"/>
              </a:ext>
            </a:extLst>
          </p:cNvPr>
          <p:cNvGraphicFramePr>
            <a:graphicFrameLocks noGrp="1"/>
          </p:cNvGraphicFramePr>
          <p:nvPr/>
        </p:nvGraphicFramePr>
        <p:xfrm>
          <a:off x="87620" y="3239589"/>
          <a:ext cx="5756366" cy="3466013"/>
        </p:xfrm>
        <a:graphic>
          <a:graphicData uri="http://schemas.openxmlformats.org/drawingml/2006/table">
            <a:tbl>
              <a:tblPr firstRow="1" bandRow="1">
                <a:tableStyleId>{8799B23B-EC83-4686-B30A-512413B5E67A}</a:tableStyleId>
              </a:tblPr>
              <a:tblGrid>
                <a:gridCol w="325803">
                  <a:extLst>
                    <a:ext uri="{9D8B030D-6E8A-4147-A177-3AD203B41FA5}">
                      <a16:colId xmlns:a16="http://schemas.microsoft.com/office/drawing/2014/main" val="1652939409"/>
                    </a:ext>
                  </a:extLst>
                </a:gridCol>
                <a:gridCol w="957943">
                  <a:extLst>
                    <a:ext uri="{9D8B030D-6E8A-4147-A177-3AD203B41FA5}">
                      <a16:colId xmlns:a16="http://schemas.microsoft.com/office/drawing/2014/main" val="74075390"/>
                    </a:ext>
                  </a:extLst>
                </a:gridCol>
                <a:gridCol w="1158240">
                  <a:extLst>
                    <a:ext uri="{9D8B030D-6E8A-4147-A177-3AD203B41FA5}">
                      <a16:colId xmlns:a16="http://schemas.microsoft.com/office/drawing/2014/main" val="1624453669"/>
                    </a:ext>
                  </a:extLst>
                </a:gridCol>
                <a:gridCol w="3314380">
                  <a:extLst>
                    <a:ext uri="{9D8B030D-6E8A-4147-A177-3AD203B41FA5}">
                      <a16:colId xmlns:a16="http://schemas.microsoft.com/office/drawing/2014/main" val="3693717008"/>
                    </a:ext>
                  </a:extLst>
                </a:gridCol>
              </a:tblGrid>
              <a:tr h="470533">
                <a:tc>
                  <a:txBody>
                    <a:bodyPr/>
                    <a:lstStyle/>
                    <a:p>
                      <a:pPr algn="ctr"/>
                      <a:endParaRPr lang="x-none" sz="1200" dirty="0">
                        <a:solidFill>
                          <a:schemeClr val="tx1"/>
                        </a:solidFill>
                        <a:latin typeface="Century Gothic" panose="020B0502020202020204" pitchFamily="34" charset="0"/>
                      </a:endParaRPr>
                    </a:p>
                  </a:txBody>
                  <a:tcPr anchor="ctr"/>
                </a:tc>
                <a:tc>
                  <a:txBody>
                    <a:bodyPr/>
                    <a:lstStyle/>
                    <a:p>
                      <a:pPr algn="ctr"/>
                      <a:r>
                        <a:rPr lang="x-none" sz="1200" dirty="0">
                          <a:solidFill>
                            <a:schemeClr val="tx1"/>
                          </a:solidFill>
                          <a:latin typeface="Century Gothic" panose="020B0502020202020204" pitchFamily="34" charset="0"/>
                        </a:rPr>
                        <a:t>To myself</a:t>
                      </a:r>
                    </a:p>
                  </a:txBody>
                  <a:tcPr anchor="ctr"/>
                </a:tc>
                <a:tc>
                  <a:txBody>
                    <a:bodyPr/>
                    <a:lstStyle/>
                    <a:p>
                      <a:pPr algn="ctr"/>
                      <a:r>
                        <a:rPr lang="x-none" sz="1200" dirty="0">
                          <a:solidFill>
                            <a:schemeClr val="tx1"/>
                          </a:solidFill>
                          <a:latin typeface="Century Gothic" panose="020B0502020202020204" pitchFamily="34" charset="0"/>
                        </a:rPr>
                        <a:t>To someone else</a:t>
                      </a:r>
                    </a:p>
                  </a:txBody>
                  <a:tcPr anchor="ctr"/>
                </a:tc>
                <a:tc>
                  <a:txBody>
                    <a:bodyPr/>
                    <a:lstStyle/>
                    <a:p>
                      <a:pPr algn="ctr"/>
                      <a:r>
                        <a:rPr lang="x-none" sz="1200" dirty="0">
                          <a:solidFill>
                            <a:schemeClr val="tx1"/>
                          </a:solidFill>
                          <a:latin typeface="Century Gothic" panose="020B0502020202020204" pitchFamily="34" charset="0"/>
                        </a:rPr>
                        <a:t>Frase en inglés</a:t>
                      </a:r>
                    </a:p>
                  </a:txBody>
                  <a:tcPr anchor="ctr"/>
                </a:tc>
                <a:extLst>
                  <a:ext uri="{0D108BD9-81ED-4DB2-BD59-A6C34878D82A}">
                    <a16:rowId xmlns:a16="http://schemas.microsoft.com/office/drawing/2014/main" val="3635980809"/>
                  </a:ext>
                </a:extLst>
              </a:tr>
              <a:tr h="599096">
                <a:tc>
                  <a:txBody>
                    <a:bodyPr/>
                    <a:lstStyle/>
                    <a:p>
                      <a:pPr algn="ctr"/>
                      <a:r>
                        <a:rPr lang="x-none" sz="1200" dirty="0">
                          <a:solidFill>
                            <a:schemeClr val="tx1"/>
                          </a:solidFill>
                          <a:latin typeface="Century Gothic" panose="020B0502020202020204" pitchFamily="34" charset="0"/>
                        </a:rPr>
                        <a:t>1</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237605240"/>
                  </a:ext>
                </a:extLst>
              </a:tr>
              <a:tr h="599096">
                <a:tc>
                  <a:txBody>
                    <a:bodyPr/>
                    <a:lstStyle/>
                    <a:p>
                      <a:pPr algn="ctr"/>
                      <a:r>
                        <a:rPr lang="x-none" sz="1200" dirty="0">
                          <a:solidFill>
                            <a:schemeClr val="tx1"/>
                          </a:solidFill>
                          <a:latin typeface="Century Gothic" panose="020B0502020202020204" pitchFamily="34" charset="0"/>
                        </a:rPr>
                        <a:t>2</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98773500"/>
                  </a:ext>
                </a:extLst>
              </a:tr>
              <a:tr h="599096">
                <a:tc>
                  <a:txBody>
                    <a:bodyPr/>
                    <a:lstStyle/>
                    <a:p>
                      <a:pPr algn="ctr"/>
                      <a:r>
                        <a:rPr lang="x-none" sz="1200" dirty="0">
                          <a:solidFill>
                            <a:schemeClr val="tx1"/>
                          </a:solidFill>
                          <a:latin typeface="Century Gothic" panose="020B0502020202020204" pitchFamily="34" charset="0"/>
                        </a:rPr>
                        <a:t>3</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420455714"/>
                  </a:ext>
                </a:extLst>
              </a:tr>
              <a:tr h="599096">
                <a:tc>
                  <a:txBody>
                    <a:bodyPr/>
                    <a:lstStyle/>
                    <a:p>
                      <a:pPr algn="ctr"/>
                      <a:r>
                        <a:rPr lang="x-none" sz="1200" dirty="0">
                          <a:solidFill>
                            <a:schemeClr val="tx1"/>
                          </a:solidFill>
                          <a:latin typeface="Century Gothic" panose="020B0502020202020204" pitchFamily="34" charset="0"/>
                        </a:rPr>
                        <a:t>4</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113085267"/>
                  </a:ext>
                </a:extLst>
              </a:tr>
              <a:tr h="599096">
                <a:tc>
                  <a:txBody>
                    <a:bodyPr/>
                    <a:lstStyle/>
                    <a:p>
                      <a:pPr algn="ctr"/>
                      <a:r>
                        <a:rPr lang="x-none" sz="1200" dirty="0">
                          <a:solidFill>
                            <a:schemeClr val="tx1"/>
                          </a:solidFill>
                          <a:latin typeface="Century Gothic" panose="020B0502020202020204" pitchFamily="34" charset="0"/>
                        </a:rPr>
                        <a:t>5</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27075870"/>
                  </a:ext>
                </a:extLst>
              </a:tr>
            </a:tbl>
          </a:graphicData>
        </a:graphic>
      </p:graphicFrame>
      <p:sp>
        <p:nvSpPr>
          <p:cNvPr id="3" name="TextBox 2">
            <a:extLst>
              <a:ext uri="{FF2B5EF4-FFF2-40B4-BE49-F238E27FC236}">
                <a16:creationId xmlns:a16="http://schemas.microsoft.com/office/drawing/2014/main" id="{6A6137E5-0D14-477C-A4C4-703CDB6DCF64}"/>
              </a:ext>
            </a:extLst>
          </p:cNvPr>
          <p:cNvSpPr txBox="1"/>
          <p:nvPr/>
        </p:nvSpPr>
        <p:spPr>
          <a:xfrm>
            <a:off x="0" y="288710"/>
            <a:ext cx="55468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cada</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compañero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Repite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necesario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8" name="CuadroTexto 5">
            <a:extLst>
              <a:ext uri="{FF2B5EF4-FFF2-40B4-BE49-F238E27FC236}">
                <a16:creationId xmlns:a16="http://schemas.microsoft.com/office/drawing/2014/main" id="{B012B693-1AA5-473B-BEB5-1AECCDF327C4}"/>
              </a:ext>
            </a:extLst>
          </p:cNvPr>
          <p:cNvSpPr txBox="1"/>
          <p:nvPr/>
        </p:nvSpPr>
        <p:spPr>
          <a:xfrm>
            <a:off x="27093" y="2379267"/>
            <a:ext cx="21515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Estudiante A</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Round 2</a:t>
            </a:r>
            <a:endParaRPr kumimoji="0" lang="x-none"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4DB2B03-46E0-4340-B70B-161546145CEF}"/>
              </a:ext>
            </a:extLst>
          </p:cNvPr>
          <p:cNvSpPr txBox="1"/>
          <p:nvPr/>
        </p:nvSpPr>
        <p:spPr>
          <a:xfrm>
            <a:off x="27093" y="2667977"/>
            <a:ext cx="5546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Escucha</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compañero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Decide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acción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 ‘to myself’ o ‘to someone else’ y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luego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escribe la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inglés</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1" name="Title 10">
            <a:extLst>
              <a:ext uri="{FF2B5EF4-FFF2-40B4-BE49-F238E27FC236}">
                <a16:creationId xmlns:a16="http://schemas.microsoft.com/office/drawing/2014/main" id="{D526DB68-9504-4F16-A3E3-DE7F738D5645}"/>
              </a:ext>
            </a:extLst>
          </p:cNvPr>
          <p:cNvSpPr>
            <a:spLocks noGrp="1"/>
          </p:cNvSpPr>
          <p:nvPr>
            <p:ph type="title"/>
          </p:nvPr>
        </p:nvSpPr>
        <p:spPr>
          <a:xfrm>
            <a:off x="27093" y="22370"/>
            <a:ext cx="2253343" cy="260056"/>
          </a:xfrm>
        </p:spPr>
        <p:txBody>
          <a:bodyPr>
            <a:normAutofit fontScale="90000"/>
          </a:bodyPr>
          <a:lstStyle/>
          <a:p>
            <a:r>
              <a:rPr lang="en-GB" sz="1400" b="1" dirty="0" err="1">
                <a:latin typeface="Century Gothic" panose="020B0502020202020204" pitchFamily="34" charset="0"/>
              </a:rPr>
              <a:t>Estudiante</a:t>
            </a:r>
            <a:r>
              <a:rPr lang="en-GB" sz="1400" b="1" dirty="0">
                <a:latin typeface="Century Gothic" panose="020B0502020202020204" pitchFamily="34" charset="0"/>
              </a:rPr>
              <a:t> A  - Round 1</a:t>
            </a:r>
          </a:p>
        </p:txBody>
      </p:sp>
      <p:graphicFrame>
        <p:nvGraphicFramePr>
          <p:cNvPr id="12" name="Tabla 6">
            <a:extLst>
              <a:ext uri="{FF2B5EF4-FFF2-40B4-BE49-F238E27FC236}">
                <a16:creationId xmlns:a16="http://schemas.microsoft.com/office/drawing/2014/main" id="{CE0E3E4B-3923-4E60-BC34-BDB19CA6DB17}"/>
              </a:ext>
            </a:extLst>
          </p:cNvPr>
          <p:cNvGraphicFramePr>
            <a:graphicFrameLocks noGrp="1"/>
          </p:cNvGraphicFramePr>
          <p:nvPr/>
        </p:nvGraphicFramePr>
        <p:xfrm>
          <a:off x="6435634" y="860322"/>
          <a:ext cx="5756366" cy="3466013"/>
        </p:xfrm>
        <a:graphic>
          <a:graphicData uri="http://schemas.openxmlformats.org/drawingml/2006/table">
            <a:tbl>
              <a:tblPr firstRow="1" bandRow="1">
                <a:tableStyleId>{8799B23B-EC83-4686-B30A-512413B5E67A}</a:tableStyleId>
              </a:tblPr>
              <a:tblGrid>
                <a:gridCol w="325803">
                  <a:extLst>
                    <a:ext uri="{9D8B030D-6E8A-4147-A177-3AD203B41FA5}">
                      <a16:colId xmlns:a16="http://schemas.microsoft.com/office/drawing/2014/main" val="1652939409"/>
                    </a:ext>
                  </a:extLst>
                </a:gridCol>
                <a:gridCol w="957943">
                  <a:extLst>
                    <a:ext uri="{9D8B030D-6E8A-4147-A177-3AD203B41FA5}">
                      <a16:colId xmlns:a16="http://schemas.microsoft.com/office/drawing/2014/main" val="74075390"/>
                    </a:ext>
                  </a:extLst>
                </a:gridCol>
                <a:gridCol w="1158240">
                  <a:extLst>
                    <a:ext uri="{9D8B030D-6E8A-4147-A177-3AD203B41FA5}">
                      <a16:colId xmlns:a16="http://schemas.microsoft.com/office/drawing/2014/main" val="1624453669"/>
                    </a:ext>
                  </a:extLst>
                </a:gridCol>
                <a:gridCol w="3314380">
                  <a:extLst>
                    <a:ext uri="{9D8B030D-6E8A-4147-A177-3AD203B41FA5}">
                      <a16:colId xmlns:a16="http://schemas.microsoft.com/office/drawing/2014/main" val="3693717008"/>
                    </a:ext>
                  </a:extLst>
                </a:gridCol>
              </a:tblGrid>
              <a:tr h="470533">
                <a:tc>
                  <a:txBody>
                    <a:bodyPr/>
                    <a:lstStyle/>
                    <a:p>
                      <a:pPr algn="ctr"/>
                      <a:endParaRPr lang="x-none" sz="1200" dirty="0">
                        <a:solidFill>
                          <a:schemeClr val="tx1"/>
                        </a:solidFill>
                        <a:latin typeface="Century Gothic" panose="020B0502020202020204" pitchFamily="34" charset="0"/>
                      </a:endParaRPr>
                    </a:p>
                  </a:txBody>
                  <a:tcPr anchor="ctr"/>
                </a:tc>
                <a:tc>
                  <a:txBody>
                    <a:bodyPr/>
                    <a:lstStyle/>
                    <a:p>
                      <a:pPr algn="ctr"/>
                      <a:r>
                        <a:rPr lang="x-none" sz="1200" dirty="0">
                          <a:solidFill>
                            <a:schemeClr val="tx1"/>
                          </a:solidFill>
                          <a:latin typeface="Century Gothic" panose="020B0502020202020204" pitchFamily="34" charset="0"/>
                        </a:rPr>
                        <a:t>To myself</a:t>
                      </a:r>
                    </a:p>
                  </a:txBody>
                  <a:tcPr anchor="ctr"/>
                </a:tc>
                <a:tc>
                  <a:txBody>
                    <a:bodyPr/>
                    <a:lstStyle/>
                    <a:p>
                      <a:pPr algn="ctr"/>
                      <a:r>
                        <a:rPr lang="x-none" sz="1200" dirty="0">
                          <a:solidFill>
                            <a:schemeClr val="tx1"/>
                          </a:solidFill>
                          <a:latin typeface="Century Gothic" panose="020B0502020202020204" pitchFamily="34" charset="0"/>
                        </a:rPr>
                        <a:t>To someone else</a:t>
                      </a:r>
                    </a:p>
                  </a:txBody>
                  <a:tcPr anchor="ctr"/>
                </a:tc>
                <a:tc>
                  <a:txBody>
                    <a:bodyPr/>
                    <a:lstStyle/>
                    <a:p>
                      <a:pPr algn="ctr"/>
                      <a:r>
                        <a:rPr lang="x-none" sz="1200" dirty="0">
                          <a:solidFill>
                            <a:schemeClr val="tx1"/>
                          </a:solidFill>
                          <a:latin typeface="Century Gothic" panose="020B0502020202020204" pitchFamily="34" charset="0"/>
                        </a:rPr>
                        <a:t>Frase en inglés</a:t>
                      </a:r>
                    </a:p>
                  </a:txBody>
                  <a:tcPr anchor="ctr"/>
                </a:tc>
                <a:extLst>
                  <a:ext uri="{0D108BD9-81ED-4DB2-BD59-A6C34878D82A}">
                    <a16:rowId xmlns:a16="http://schemas.microsoft.com/office/drawing/2014/main" val="3635980809"/>
                  </a:ext>
                </a:extLst>
              </a:tr>
              <a:tr h="599096">
                <a:tc>
                  <a:txBody>
                    <a:bodyPr/>
                    <a:lstStyle/>
                    <a:p>
                      <a:pPr algn="ctr"/>
                      <a:r>
                        <a:rPr lang="x-none" sz="1200" dirty="0">
                          <a:solidFill>
                            <a:schemeClr val="tx1"/>
                          </a:solidFill>
                          <a:latin typeface="Century Gothic" panose="020B0502020202020204" pitchFamily="34" charset="0"/>
                        </a:rPr>
                        <a:t>1</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237605240"/>
                  </a:ext>
                </a:extLst>
              </a:tr>
              <a:tr h="599096">
                <a:tc>
                  <a:txBody>
                    <a:bodyPr/>
                    <a:lstStyle/>
                    <a:p>
                      <a:pPr algn="ctr"/>
                      <a:r>
                        <a:rPr lang="x-none" sz="1200" dirty="0">
                          <a:solidFill>
                            <a:schemeClr val="tx1"/>
                          </a:solidFill>
                          <a:latin typeface="Century Gothic" panose="020B0502020202020204" pitchFamily="34" charset="0"/>
                        </a:rPr>
                        <a:t>2</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98773500"/>
                  </a:ext>
                </a:extLst>
              </a:tr>
              <a:tr h="599096">
                <a:tc>
                  <a:txBody>
                    <a:bodyPr/>
                    <a:lstStyle/>
                    <a:p>
                      <a:pPr algn="ctr"/>
                      <a:r>
                        <a:rPr lang="x-none" sz="1200" dirty="0">
                          <a:solidFill>
                            <a:schemeClr val="tx1"/>
                          </a:solidFill>
                          <a:latin typeface="Century Gothic" panose="020B0502020202020204" pitchFamily="34" charset="0"/>
                        </a:rPr>
                        <a:t>3</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420455714"/>
                  </a:ext>
                </a:extLst>
              </a:tr>
              <a:tr h="599096">
                <a:tc>
                  <a:txBody>
                    <a:bodyPr/>
                    <a:lstStyle/>
                    <a:p>
                      <a:pPr algn="ctr"/>
                      <a:r>
                        <a:rPr lang="x-none" sz="1200" dirty="0">
                          <a:solidFill>
                            <a:schemeClr val="tx1"/>
                          </a:solidFill>
                          <a:latin typeface="Century Gothic" panose="020B0502020202020204" pitchFamily="34" charset="0"/>
                        </a:rPr>
                        <a:t>4</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113085267"/>
                  </a:ext>
                </a:extLst>
              </a:tr>
              <a:tr h="599096">
                <a:tc>
                  <a:txBody>
                    <a:bodyPr/>
                    <a:lstStyle/>
                    <a:p>
                      <a:pPr algn="ctr"/>
                      <a:r>
                        <a:rPr lang="x-none" sz="1200" dirty="0">
                          <a:solidFill>
                            <a:schemeClr val="tx1"/>
                          </a:solidFill>
                          <a:latin typeface="Century Gothic" panose="020B0502020202020204" pitchFamily="34" charset="0"/>
                        </a:rPr>
                        <a:t>5</a:t>
                      </a: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tc>
                  <a:txBody>
                    <a:bodyPr/>
                    <a:lstStyle/>
                    <a:p>
                      <a:pPr algn="l"/>
                      <a:endParaRPr lang="x-none" sz="1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27075870"/>
                  </a:ext>
                </a:extLst>
              </a:tr>
            </a:tbl>
          </a:graphicData>
        </a:graphic>
      </p:graphicFrame>
      <p:sp>
        <p:nvSpPr>
          <p:cNvPr id="13" name="CuadroTexto 5">
            <a:extLst>
              <a:ext uri="{FF2B5EF4-FFF2-40B4-BE49-F238E27FC236}">
                <a16:creationId xmlns:a16="http://schemas.microsoft.com/office/drawing/2014/main" id="{21465594-50E3-4D48-A577-FF5AF9B5102A}"/>
              </a:ext>
            </a:extLst>
          </p:cNvPr>
          <p:cNvSpPr txBox="1"/>
          <p:nvPr/>
        </p:nvSpPr>
        <p:spPr>
          <a:xfrm>
            <a:off x="6375107" y="0"/>
            <a:ext cx="21515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Estudiante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 – Round 1</a:t>
            </a:r>
            <a:endParaRPr kumimoji="0" lang="x-none"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FB33157-21B4-4343-8346-81CFFD0BD47A}"/>
              </a:ext>
            </a:extLst>
          </p:cNvPr>
          <p:cNvSpPr txBox="1"/>
          <p:nvPr/>
        </p:nvSpPr>
        <p:spPr>
          <a:xfrm>
            <a:off x="6375107" y="288710"/>
            <a:ext cx="5546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Escucha</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compañero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Decide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acción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 ‘to myself’ o ‘to someone else’ y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luego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escribe la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inglés</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graphicFrame>
        <p:nvGraphicFramePr>
          <p:cNvPr id="15" name="Tabla 4">
            <a:extLst>
              <a:ext uri="{FF2B5EF4-FFF2-40B4-BE49-F238E27FC236}">
                <a16:creationId xmlns:a16="http://schemas.microsoft.com/office/drawing/2014/main" id="{E3DE9A06-A5E2-40E3-AE7C-47355432C851}"/>
              </a:ext>
            </a:extLst>
          </p:cNvPr>
          <p:cNvGraphicFramePr>
            <a:graphicFrameLocks noGrp="1"/>
          </p:cNvGraphicFramePr>
          <p:nvPr/>
        </p:nvGraphicFramePr>
        <p:xfrm>
          <a:off x="6435634" y="5209125"/>
          <a:ext cx="5756366" cy="1371600"/>
        </p:xfrm>
        <a:graphic>
          <a:graphicData uri="http://schemas.openxmlformats.org/drawingml/2006/table">
            <a:tbl>
              <a:tblPr firstRow="1" bandRow="1">
                <a:tableStyleId>{8799B23B-EC83-4686-B30A-512413B5E67A}</a:tableStyleId>
              </a:tblPr>
              <a:tblGrid>
                <a:gridCol w="339634">
                  <a:extLst>
                    <a:ext uri="{9D8B030D-6E8A-4147-A177-3AD203B41FA5}">
                      <a16:colId xmlns:a16="http://schemas.microsoft.com/office/drawing/2014/main" val="1652939409"/>
                    </a:ext>
                  </a:extLst>
                </a:gridCol>
                <a:gridCol w="5416732">
                  <a:extLst>
                    <a:ext uri="{9D8B030D-6E8A-4147-A177-3AD203B41FA5}">
                      <a16:colId xmlns:a16="http://schemas.microsoft.com/office/drawing/2014/main" val="3693717008"/>
                    </a:ext>
                  </a:extLst>
                </a:gridCol>
              </a:tblGrid>
              <a:tr h="196337">
                <a:tc>
                  <a:txBody>
                    <a:bodyPr/>
                    <a:lstStyle/>
                    <a:p>
                      <a:pPr algn="ctr"/>
                      <a:r>
                        <a:rPr lang="en-GB" sz="1200" b="0" dirty="0">
                          <a:solidFill>
                            <a:schemeClr val="tx1"/>
                          </a:solidFill>
                          <a:latin typeface="Century Gothic" panose="020B0502020202020204" pitchFamily="34" charset="0"/>
                        </a:rPr>
                        <a:t>1</a:t>
                      </a:r>
                      <a:endParaRPr lang="x-none" sz="1200" b="0" dirty="0">
                        <a:solidFill>
                          <a:schemeClr val="tx1"/>
                        </a:solidFill>
                        <a:latin typeface="Century Gothic" panose="020B0502020202020204" pitchFamily="34" charset="0"/>
                      </a:endParaRPr>
                    </a:p>
                  </a:txBody>
                  <a:tcPr anchor="ctr"/>
                </a:tc>
                <a:tc>
                  <a:txBody>
                    <a:bodyPr/>
                    <a:lstStyle/>
                    <a:p>
                      <a:pPr algn="l"/>
                      <a:r>
                        <a:rPr lang="x-none" sz="1200" b="0" dirty="0">
                          <a:solidFill>
                            <a:schemeClr val="tx1"/>
                          </a:solidFill>
                          <a:latin typeface="Century Gothic" panose="020B0502020202020204" pitchFamily="34" charset="0"/>
                        </a:rPr>
                        <a:t>Saco fotos a mis amigos.</a:t>
                      </a:r>
                    </a:p>
                  </a:txBody>
                  <a:tcPr anchor="ctr"/>
                </a:tc>
                <a:extLst>
                  <a:ext uri="{0D108BD9-81ED-4DB2-BD59-A6C34878D82A}">
                    <a16:rowId xmlns:a16="http://schemas.microsoft.com/office/drawing/2014/main" val="798773500"/>
                  </a:ext>
                </a:extLst>
              </a:tr>
              <a:tr h="196337">
                <a:tc>
                  <a:txBody>
                    <a:bodyPr/>
                    <a:lstStyle/>
                    <a:p>
                      <a:pPr algn="ctr"/>
                      <a:r>
                        <a:rPr lang="en-GB" sz="1200" dirty="0">
                          <a:solidFill>
                            <a:schemeClr val="tx1"/>
                          </a:solidFill>
                          <a:latin typeface="Century Gothic" panose="020B0502020202020204" pitchFamily="34" charset="0"/>
                        </a:rPr>
                        <a:t>2</a:t>
                      </a:r>
                      <a:endParaRPr lang="x-none" sz="1200" dirty="0">
                        <a:solidFill>
                          <a:schemeClr val="tx1"/>
                        </a:solidFill>
                        <a:latin typeface="Century Gothic" panose="020B0502020202020204" pitchFamily="34" charset="0"/>
                      </a:endParaRPr>
                    </a:p>
                  </a:txBody>
                  <a:tcPr anchor="ctr"/>
                </a:tc>
                <a:tc>
                  <a:txBody>
                    <a:bodyPr/>
                    <a:lstStyle/>
                    <a:p>
                      <a:pPr algn="l"/>
                      <a:r>
                        <a:rPr lang="x-none" sz="1200" b="0" dirty="0">
                          <a:solidFill>
                            <a:schemeClr val="tx1"/>
                          </a:solidFill>
                          <a:latin typeface="Century Gothic" panose="020B0502020202020204" pitchFamily="34" charset="0"/>
                        </a:rPr>
                        <a:t>Me lavo por la mañana.</a:t>
                      </a:r>
                    </a:p>
                  </a:txBody>
                  <a:tcPr anchor="ctr"/>
                </a:tc>
                <a:extLst>
                  <a:ext uri="{0D108BD9-81ED-4DB2-BD59-A6C34878D82A}">
                    <a16:rowId xmlns:a16="http://schemas.microsoft.com/office/drawing/2014/main" val="420455714"/>
                  </a:ext>
                </a:extLst>
              </a:tr>
              <a:tr h="196337">
                <a:tc>
                  <a:txBody>
                    <a:bodyPr/>
                    <a:lstStyle/>
                    <a:p>
                      <a:pPr algn="ctr"/>
                      <a:r>
                        <a:rPr lang="en-GB" sz="1200" dirty="0">
                          <a:solidFill>
                            <a:schemeClr val="tx1"/>
                          </a:solidFill>
                          <a:latin typeface="Century Gothic" panose="020B0502020202020204" pitchFamily="34" charset="0"/>
                        </a:rPr>
                        <a:t>3</a:t>
                      </a:r>
                      <a:endParaRPr lang="x-none" sz="1200" dirty="0">
                        <a:solidFill>
                          <a:schemeClr val="tx1"/>
                        </a:solidFill>
                        <a:latin typeface="Century Gothic" panose="020B0502020202020204" pitchFamily="34" charset="0"/>
                      </a:endParaRPr>
                    </a:p>
                  </a:txBody>
                  <a:tcPr anchor="ctr"/>
                </a:tc>
                <a:tc>
                  <a:txBody>
                    <a:bodyPr/>
                    <a:lstStyle/>
                    <a:p>
                      <a:pPr algn="l"/>
                      <a:r>
                        <a:rPr lang="x-none" sz="1200" b="0" dirty="0">
                          <a:solidFill>
                            <a:schemeClr val="tx1"/>
                          </a:solidFill>
                          <a:latin typeface="Century Gothic" panose="020B0502020202020204" pitchFamily="34" charset="0"/>
                        </a:rPr>
                        <a:t>Nunca despierto a mis padres.</a:t>
                      </a:r>
                    </a:p>
                  </a:txBody>
                  <a:tcPr anchor="ctr"/>
                </a:tc>
                <a:extLst>
                  <a:ext uri="{0D108BD9-81ED-4DB2-BD59-A6C34878D82A}">
                    <a16:rowId xmlns:a16="http://schemas.microsoft.com/office/drawing/2014/main" val="2113085267"/>
                  </a:ext>
                </a:extLst>
              </a:tr>
              <a:tr h="196337">
                <a:tc>
                  <a:txBody>
                    <a:bodyPr/>
                    <a:lstStyle/>
                    <a:p>
                      <a:pPr algn="ctr"/>
                      <a:r>
                        <a:rPr lang="en-GB" sz="1200" dirty="0">
                          <a:solidFill>
                            <a:schemeClr val="tx1"/>
                          </a:solidFill>
                          <a:latin typeface="Century Gothic" panose="020B0502020202020204" pitchFamily="34" charset="0"/>
                        </a:rPr>
                        <a:t>4</a:t>
                      </a:r>
                      <a:endParaRPr lang="x-none" sz="1200" dirty="0">
                        <a:solidFill>
                          <a:schemeClr val="tx1"/>
                        </a:solidFill>
                        <a:latin typeface="Century Gothic" panose="020B0502020202020204" pitchFamily="34" charset="0"/>
                      </a:endParaRPr>
                    </a:p>
                  </a:txBody>
                  <a:tcPr anchor="ctr"/>
                </a:tc>
                <a:tc>
                  <a:txBody>
                    <a:bodyPr/>
                    <a:lstStyle/>
                    <a:p>
                      <a:pPr algn="l"/>
                      <a:r>
                        <a:rPr lang="x-none" sz="1200" b="0" dirty="0">
                          <a:solidFill>
                            <a:schemeClr val="tx1"/>
                          </a:solidFill>
                          <a:latin typeface="Century Gothic" panose="020B0502020202020204" pitchFamily="34" charset="0"/>
                        </a:rPr>
                        <a:t>Me presento en la escuela.</a:t>
                      </a:r>
                    </a:p>
                  </a:txBody>
                  <a:tcPr anchor="ctr"/>
                </a:tc>
                <a:extLst>
                  <a:ext uri="{0D108BD9-81ED-4DB2-BD59-A6C34878D82A}">
                    <a16:rowId xmlns:a16="http://schemas.microsoft.com/office/drawing/2014/main" val="727075870"/>
                  </a:ext>
                </a:extLst>
              </a:tr>
              <a:tr h="196337">
                <a:tc>
                  <a:txBody>
                    <a:bodyPr/>
                    <a:lstStyle/>
                    <a:p>
                      <a:pPr algn="ctr"/>
                      <a:r>
                        <a:rPr lang="en-GB" sz="1200" dirty="0">
                          <a:solidFill>
                            <a:schemeClr val="tx1"/>
                          </a:solidFill>
                          <a:latin typeface="Century Gothic" panose="020B0502020202020204" pitchFamily="34" charset="0"/>
                        </a:rPr>
                        <a:t>5</a:t>
                      </a:r>
                      <a:endParaRPr lang="x-none" sz="1200" dirty="0">
                        <a:solidFill>
                          <a:schemeClr val="tx1"/>
                        </a:solidFill>
                        <a:latin typeface="Century Gothic" panose="020B0502020202020204" pitchFamily="34" charset="0"/>
                      </a:endParaRPr>
                    </a:p>
                  </a:txBody>
                  <a:tcPr anchor="ctr"/>
                </a:tc>
                <a:tc>
                  <a:txBody>
                    <a:bodyPr/>
                    <a:lstStyle/>
                    <a:p>
                      <a:pPr algn="l"/>
                      <a:r>
                        <a:rPr lang="x-none" sz="1200" b="0" dirty="0">
                          <a:solidFill>
                            <a:schemeClr val="tx1"/>
                          </a:solidFill>
                          <a:latin typeface="Century Gothic" panose="020B0502020202020204" pitchFamily="34" charset="0"/>
                        </a:rPr>
                        <a:t>Los martes preparo a mi hermano.</a:t>
                      </a:r>
                    </a:p>
                  </a:txBody>
                  <a:tcPr anchor="ctr"/>
                </a:tc>
                <a:extLst>
                  <a:ext uri="{0D108BD9-81ED-4DB2-BD59-A6C34878D82A}">
                    <a16:rowId xmlns:a16="http://schemas.microsoft.com/office/drawing/2014/main" val="2459286577"/>
                  </a:ext>
                </a:extLst>
              </a:tr>
            </a:tbl>
          </a:graphicData>
        </a:graphic>
      </p:graphicFrame>
      <p:sp>
        <p:nvSpPr>
          <p:cNvPr id="16" name="TextBox 15">
            <a:extLst>
              <a:ext uri="{FF2B5EF4-FFF2-40B4-BE49-F238E27FC236}">
                <a16:creationId xmlns:a16="http://schemas.microsoft.com/office/drawing/2014/main" id="{B3F2B028-A9D0-4CC4-82B4-AD2FA2D8003D}"/>
              </a:ext>
            </a:extLst>
          </p:cNvPr>
          <p:cNvSpPr txBox="1"/>
          <p:nvPr/>
        </p:nvSpPr>
        <p:spPr>
          <a:xfrm>
            <a:off x="6348014" y="4870929"/>
            <a:ext cx="55468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cada</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compañero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Repite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la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necesario</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7" name="Title 10">
            <a:extLst>
              <a:ext uri="{FF2B5EF4-FFF2-40B4-BE49-F238E27FC236}">
                <a16:creationId xmlns:a16="http://schemas.microsoft.com/office/drawing/2014/main" id="{AAF82103-B0D8-493B-9593-1D3189671511}"/>
              </a:ext>
            </a:extLst>
          </p:cNvPr>
          <p:cNvSpPr txBox="1">
            <a:spLocks/>
          </p:cNvSpPr>
          <p:nvPr/>
        </p:nvSpPr>
        <p:spPr>
          <a:xfrm>
            <a:off x="6375107" y="4604589"/>
            <a:ext cx="2253343" cy="26005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Estudiante</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B - Round 2</a:t>
            </a:r>
          </a:p>
        </p:txBody>
      </p:sp>
      <p:cxnSp>
        <p:nvCxnSpPr>
          <p:cNvPr id="19" name="Straight Connector 18">
            <a:extLst>
              <a:ext uri="{FF2B5EF4-FFF2-40B4-BE49-F238E27FC236}">
                <a16:creationId xmlns:a16="http://schemas.microsoft.com/office/drawing/2014/main" id="{0C653480-7F08-4C7B-A952-7DD93CACEDB1}"/>
              </a:ext>
            </a:extLst>
          </p:cNvPr>
          <p:cNvCxnSpPr/>
          <p:nvPr/>
        </p:nvCxnSpPr>
        <p:spPr>
          <a:xfrm>
            <a:off x="6096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941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extLst>
              <p:ext uri="{D42A27DB-BD31-4B8C-83A1-F6EECF244321}">
                <p14:modId xmlns:p14="http://schemas.microsoft.com/office/powerpoint/2010/main" val="3511919902"/>
              </p:ext>
            </p:extLst>
          </p:nvPr>
        </p:nvGraphicFramePr>
        <p:xfrm>
          <a:off x="270934" y="939797"/>
          <a:ext cx="5457840" cy="4543673"/>
        </p:xfrm>
        <a:graphic>
          <a:graphicData uri="http://schemas.openxmlformats.org/drawingml/2006/table">
            <a:tbl>
              <a:tblPr firstRow="1" bandRow="1">
                <a:tableStyleId>{5DA37D80-6434-44D0-A028-1B22A696006F}</a:tableStyleId>
              </a:tblPr>
              <a:tblGrid>
                <a:gridCol w="568525">
                  <a:extLst>
                    <a:ext uri="{9D8B030D-6E8A-4147-A177-3AD203B41FA5}">
                      <a16:colId xmlns:a16="http://schemas.microsoft.com/office/drawing/2014/main" val="1652939409"/>
                    </a:ext>
                  </a:extLst>
                </a:gridCol>
                <a:gridCol w="4889315">
                  <a:extLst>
                    <a:ext uri="{9D8B030D-6E8A-4147-A177-3AD203B41FA5}">
                      <a16:colId xmlns:a16="http://schemas.microsoft.com/office/drawing/2014/main" val="3693717008"/>
                    </a:ext>
                  </a:extLst>
                </a:gridCol>
              </a:tblGrid>
              <a:tr h="745682">
                <a:tc>
                  <a:txBody>
                    <a:bodyPr/>
                    <a:lstStyle/>
                    <a:p>
                      <a:pPr algn="ctr"/>
                      <a:endParaRPr lang="x-none" sz="2200" dirty="0">
                        <a:solidFill>
                          <a:schemeClr val="tx1"/>
                        </a:solidFill>
                      </a:endParaRPr>
                    </a:p>
                  </a:txBody>
                  <a:tcPr anchor="ctr"/>
                </a:tc>
                <a:tc>
                  <a:txBody>
                    <a:bodyPr/>
                    <a:lstStyle/>
                    <a:p>
                      <a:pPr algn="l"/>
                      <a:endParaRPr lang="x-none" sz="2200" dirty="0">
                        <a:solidFill>
                          <a:schemeClr val="tx1"/>
                        </a:solidFill>
                      </a:endParaRPr>
                    </a:p>
                  </a:txBody>
                  <a:tcPr anchor="ctr"/>
                </a:tc>
                <a:extLst>
                  <a:ext uri="{0D108BD9-81ED-4DB2-BD59-A6C34878D82A}">
                    <a16:rowId xmlns:a16="http://schemas.microsoft.com/office/drawing/2014/main" val="3635980809"/>
                  </a:ext>
                </a:extLst>
              </a:tr>
              <a:tr h="745682">
                <a:tc>
                  <a:txBody>
                    <a:bodyPr/>
                    <a:lstStyle/>
                    <a:p>
                      <a:pPr algn="ctr"/>
                      <a:r>
                        <a:rPr lang="en-GB" sz="2200" dirty="0">
                          <a:solidFill>
                            <a:schemeClr val="tx1"/>
                          </a:solidFill>
                        </a:rPr>
                        <a:t>1</a:t>
                      </a:r>
                      <a:endParaRPr lang="x-none" sz="2200" dirty="0">
                        <a:solidFill>
                          <a:schemeClr val="tx1"/>
                        </a:solidFill>
                      </a:endParaRPr>
                    </a:p>
                  </a:txBody>
                  <a:tcPr anchor="ctr"/>
                </a:tc>
                <a:tc>
                  <a:txBody>
                    <a:bodyPr/>
                    <a:lstStyle/>
                    <a:p>
                      <a:pPr algn="l"/>
                      <a:r>
                        <a:rPr lang="x-none" sz="2200" dirty="0">
                          <a:solidFill>
                            <a:schemeClr val="tx1"/>
                          </a:solidFill>
                        </a:rPr>
                        <a:t>Me saco fotos con mis amigos.</a:t>
                      </a:r>
                    </a:p>
                  </a:txBody>
                  <a:tcPr anchor="ctr"/>
                </a:tc>
                <a:extLst>
                  <a:ext uri="{0D108BD9-81ED-4DB2-BD59-A6C34878D82A}">
                    <a16:rowId xmlns:a16="http://schemas.microsoft.com/office/drawing/2014/main" val="1237605240"/>
                  </a:ext>
                </a:extLst>
              </a:tr>
              <a:tr h="745682">
                <a:tc>
                  <a:txBody>
                    <a:bodyPr/>
                    <a:lstStyle/>
                    <a:p>
                      <a:pPr algn="ctr"/>
                      <a:r>
                        <a:rPr lang="en-GB" sz="2200" dirty="0">
                          <a:solidFill>
                            <a:schemeClr val="tx1"/>
                          </a:solidFill>
                        </a:rPr>
                        <a:t>2</a:t>
                      </a:r>
                      <a:endParaRPr lang="x-none" sz="2200" dirty="0">
                        <a:solidFill>
                          <a:schemeClr val="tx1"/>
                        </a:solidFill>
                      </a:endParaRPr>
                    </a:p>
                  </a:txBody>
                  <a:tcPr anchor="ctr"/>
                </a:tc>
                <a:tc>
                  <a:txBody>
                    <a:bodyPr/>
                    <a:lstStyle/>
                    <a:p>
                      <a:pPr algn="l"/>
                      <a:r>
                        <a:rPr lang="x-none" sz="2200" dirty="0">
                          <a:solidFill>
                            <a:schemeClr val="tx1"/>
                          </a:solidFill>
                        </a:rPr>
                        <a:t>Todos los días me preparo para la escuela.</a:t>
                      </a:r>
                    </a:p>
                  </a:txBody>
                  <a:tcPr anchor="ctr"/>
                </a:tc>
                <a:extLst>
                  <a:ext uri="{0D108BD9-81ED-4DB2-BD59-A6C34878D82A}">
                    <a16:rowId xmlns:a16="http://schemas.microsoft.com/office/drawing/2014/main" val="798773500"/>
                  </a:ext>
                </a:extLst>
              </a:tr>
              <a:tr h="798945">
                <a:tc>
                  <a:txBody>
                    <a:bodyPr/>
                    <a:lstStyle/>
                    <a:p>
                      <a:pPr algn="ctr"/>
                      <a:r>
                        <a:rPr lang="en-GB" sz="2200" dirty="0">
                          <a:solidFill>
                            <a:schemeClr val="tx1"/>
                          </a:solidFill>
                        </a:rPr>
                        <a:t>3</a:t>
                      </a:r>
                      <a:endParaRPr lang="x-none" sz="2200" dirty="0">
                        <a:solidFill>
                          <a:schemeClr val="tx1"/>
                        </a:solidFill>
                      </a:endParaRPr>
                    </a:p>
                  </a:txBody>
                  <a:tcPr anchor="ctr"/>
                </a:tc>
                <a:tc>
                  <a:txBody>
                    <a:bodyPr/>
                    <a:lstStyle/>
                    <a:p>
                      <a:pPr algn="l"/>
                      <a:r>
                        <a:rPr lang="x-none" sz="2200" dirty="0">
                          <a:solidFill>
                            <a:schemeClr val="tx1"/>
                          </a:solidFill>
                        </a:rPr>
                        <a:t>Los sábados me despierto tarde.</a:t>
                      </a:r>
                    </a:p>
                  </a:txBody>
                  <a:tcPr anchor="ctr"/>
                </a:tc>
                <a:extLst>
                  <a:ext uri="{0D108BD9-81ED-4DB2-BD59-A6C34878D82A}">
                    <a16:rowId xmlns:a16="http://schemas.microsoft.com/office/drawing/2014/main" val="420455714"/>
                  </a:ext>
                </a:extLst>
              </a:tr>
              <a:tr h="745682">
                <a:tc>
                  <a:txBody>
                    <a:bodyPr/>
                    <a:lstStyle/>
                    <a:p>
                      <a:pPr algn="ctr"/>
                      <a:r>
                        <a:rPr lang="en-GB" sz="2200" dirty="0">
                          <a:solidFill>
                            <a:schemeClr val="tx1"/>
                          </a:solidFill>
                        </a:rPr>
                        <a:t>4</a:t>
                      </a:r>
                      <a:endParaRPr lang="x-none" sz="2200" dirty="0">
                        <a:solidFill>
                          <a:schemeClr val="tx1"/>
                        </a:solidFill>
                      </a:endParaRPr>
                    </a:p>
                  </a:txBody>
                  <a:tcPr anchor="ctr"/>
                </a:tc>
                <a:tc>
                  <a:txBody>
                    <a:bodyPr/>
                    <a:lstStyle/>
                    <a:p>
                      <a:pPr algn="l"/>
                      <a:r>
                        <a:rPr lang="x-none" sz="2200" dirty="0">
                          <a:solidFill>
                            <a:schemeClr val="tx1"/>
                          </a:solidFill>
                        </a:rPr>
                        <a:t>Nunca lavo a mi gato.</a:t>
                      </a:r>
                    </a:p>
                  </a:txBody>
                  <a:tcPr anchor="ctr"/>
                </a:tc>
                <a:extLst>
                  <a:ext uri="{0D108BD9-81ED-4DB2-BD59-A6C34878D82A}">
                    <a16:rowId xmlns:a16="http://schemas.microsoft.com/office/drawing/2014/main" val="2113085267"/>
                  </a:ext>
                </a:extLst>
              </a:tr>
              <a:tr h="745682">
                <a:tc>
                  <a:txBody>
                    <a:bodyPr/>
                    <a:lstStyle/>
                    <a:p>
                      <a:pPr algn="ctr"/>
                      <a:r>
                        <a:rPr lang="en-GB" sz="2200" dirty="0">
                          <a:solidFill>
                            <a:schemeClr val="tx1"/>
                          </a:solidFill>
                        </a:rPr>
                        <a:t>5</a:t>
                      </a:r>
                      <a:endParaRPr lang="x-none" sz="2200" dirty="0">
                        <a:solidFill>
                          <a:schemeClr val="tx1"/>
                        </a:solidFill>
                      </a:endParaRPr>
                    </a:p>
                  </a:txBody>
                  <a:tcPr anchor="ctr"/>
                </a:tc>
                <a:tc>
                  <a:txBody>
                    <a:bodyPr/>
                    <a:lstStyle/>
                    <a:p>
                      <a:pPr algn="l"/>
                      <a:r>
                        <a:rPr lang="x-none" sz="2200" dirty="0">
                          <a:solidFill>
                            <a:schemeClr val="tx1"/>
                          </a:solidFill>
                        </a:rPr>
                        <a:t>Presento a mi hermano en clase.</a:t>
                      </a:r>
                    </a:p>
                  </a:txBody>
                  <a:tcPr anchor="ctr"/>
                </a:tc>
                <a:extLst>
                  <a:ext uri="{0D108BD9-81ED-4DB2-BD59-A6C34878D82A}">
                    <a16:rowId xmlns:a16="http://schemas.microsoft.com/office/drawing/2014/main" val="727075870"/>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781837" y="1126490"/>
            <a:ext cx="2026517" cy="461665"/>
          </a:xfrm>
          <a:prstGeom prst="rect">
            <a:avLst/>
          </a:prstGeom>
          <a:noFill/>
        </p:spPr>
        <p:txBody>
          <a:bodyPr wrap="none" rtlCol="0">
            <a:spAutoFit/>
          </a:bodyPr>
          <a:lstStyle/>
          <a:p>
            <a:pPr algn="l"/>
            <a:r>
              <a:rPr lang="x-none" sz="2400" b="1" dirty="0"/>
              <a:t>Estudiante A</a:t>
            </a:r>
          </a:p>
        </p:txBody>
      </p:sp>
      <p:sp>
        <p:nvSpPr>
          <p:cNvPr id="22" name="Rounded Rectangle 11">
            <a:extLst>
              <a:ext uri="{FF2B5EF4-FFF2-40B4-BE49-F238E27FC236}">
                <a16:creationId xmlns:a16="http://schemas.microsoft.com/office/drawing/2014/main" id="{1380E1CD-656B-F94E-A03A-3B03DD6000AD}"/>
              </a:ext>
            </a:extLst>
          </p:cNvPr>
          <p:cNvSpPr/>
          <p:nvPr/>
        </p:nvSpPr>
        <p:spPr>
          <a:xfrm>
            <a:off x="10844602" y="157307"/>
            <a:ext cx="1141234" cy="376007"/>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ítulo 1">
            <a:extLst>
              <a:ext uri="{FF2B5EF4-FFF2-40B4-BE49-F238E27FC236}">
                <a16:creationId xmlns:a16="http://schemas.microsoft.com/office/drawing/2014/main" id="{6C9B08F8-9500-F44B-819B-40CD0E4C5FD2}"/>
              </a:ext>
            </a:extLst>
          </p:cNvPr>
          <p:cNvSpPr>
            <a:spLocks noGrp="1"/>
          </p:cNvSpPr>
          <p:nvPr>
            <p:ph type="title"/>
          </p:nvPr>
        </p:nvSpPr>
        <p:spPr>
          <a:xfrm>
            <a:off x="0" y="157307"/>
            <a:ext cx="4427580" cy="647577"/>
          </a:xfrm>
        </p:spPr>
        <p:txBody>
          <a:bodyPr>
            <a:normAutofit/>
          </a:bodyPr>
          <a:lstStyle/>
          <a:p>
            <a:r>
              <a:rPr lang="x-none" sz="2800" b="1" dirty="0"/>
              <a:t>Respuestas</a:t>
            </a:r>
            <a:r>
              <a:rPr lang="en-GB" sz="2800" b="1" dirty="0"/>
              <a:t> – Round 1</a:t>
            </a:r>
            <a:endParaRPr lang="x-none" sz="2800" b="1" dirty="0">
              <a:solidFill>
                <a:schemeClr val="bg1"/>
              </a:solidFill>
            </a:endParaRPr>
          </a:p>
        </p:txBody>
      </p:sp>
      <p:sp>
        <p:nvSpPr>
          <p:cNvPr id="24" name="CuadroTexto 5">
            <a:extLst>
              <a:ext uri="{FF2B5EF4-FFF2-40B4-BE49-F238E27FC236}">
                <a16:creationId xmlns:a16="http://schemas.microsoft.com/office/drawing/2014/main" id="{FCF3CE48-84AF-4885-9F8E-B7692049755E}"/>
              </a:ext>
            </a:extLst>
          </p:cNvPr>
          <p:cNvSpPr txBox="1"/>
          <p:nvPr/>
        </p:nvSpPr>
        <p:spPr>
          <a:xfrm>
            <a:off x="5836175" y="440604"/>
            <a:ext cx="2026517" cy="461665"/>
          </a:xfrm>
          <a:prstGeom prst="rect">
            <a:avLst/>
          </a:prstGeom>
          <a:noFill/>
        </p:spPr>
        <p:txBody>
          <a:bodyPr wrap="none" rtlCol="0">
            <a:spAutoFit/>
          </a:bodyPr>
          <a:lstStyle/>
          <a:p>
            <a:pPr algn="l"/>
            <a:r>
              <a:rPr lang="x-none" sz="2400" b="1" dirty="0"/>
              <a:t>Estudiante </a:t>
            </a:r>
            <a:r>
              <a:rPr lang="en-GB" sz="2400" b="1" dirty="0"/>
              <a:t>B</a:t>
            </a:r>
            <a:endParaRPr lang="x-none" sz="2400" b="1" dirty="0"/>
          </a:p>
        </p:txBody>
      </p:sp>
      <p:graphicFrame>
        <p:nvGraphicFramePr>
          <p:cNvPr id="25" name="Tabla 11">
            <a:extLst>
              <a:ext uri="{FF2B5EF4-FFF2-40B4-BE49-F238E27FC236}">
                <a16:creationId xmlns:a16="http://schemas.microsoft.com/office/drawing/2014/main" id="{72367CBB-D562-4634-872C-CAF3A6E2C10D}"/>
              </a:ext>
            </a:extLst>
          </p:cNvPr>
          <p:cNvGraphicFramePr>
            <a:graphicFrameLocks noGrp="1"/>
          </p:cNvGraphicFramePr>
          <p:nvPr>
            <p:extLst>
              <p:ext uri="{D42A27DB-BD31-4B8C-83A1-F6EECF244321}">
                <p14:modId xmlns:p14="http://schemas.microsoft.com/office/powerpoint/2010/main" val="4278817582"/>
              </p:ext>
            </p:extLst>
          </p:nvPr>
        </p:nvGraphicFramePr>
        <p:xfrm>
          <a:off x="5929437" y="967785"/>
          <a:ext cx="6075807" cy="4563215"/>
        </p:xfrm>
        <a:graphic>
          <a:graphicData uri="http://schemas.openxmlformats.org/drawingml/2006/table">
            <a:tbl>
              <a:tblPr firstRow="1" bandRow="1">
                <a:tableStyleId>{5DA37D80-6434-44D0-A028-1B22A696006F}</a:tableStyleId>
              </a:tblPr>
              <a:tblGrid>
                <a:gridCol w="516457">
                  <a:extLst>
                    <a:ext uri="{9D8B030D-6E8A-4147-A177-3AD203B41FA5}">
                      <a16:colId xmlns:a16="http://schemas.microsoft.com/office/drawing/2014/main" val="1652939409"/>
                    </a:ext>
                  </a:extLst>
                </a:gridCol>
                <a:gridCol w="1409973">
                  <a:extLst>
                    <a:ext uri="{9D8B030D-6E8A-4147-A177-3AD203B41FA5}">
                      <a16:colId xmlns:a16="http://schemas.microsoft.com/office/drawing/2014/main" val="74075390"/>
                    </a:ext>
                  </a:extLst>
                </a:gridCol>
                <a:gridCol w="1409973">
                  <a:extLst>
                    <a:ext uri="{9D8B030D-6E8A-4147-A177-3AD203B41FA5}">
                      <a16:colId xmlns:a16="http://schemas.microsoft.com/office/drawing/2014/main" val="1624453669"/>
                    </a:ext>
                  </a:extLst>
                </a:gridCol>
                <a:gridCol w="2739404">
                  <a:extLst>
                    <a:ext uri="{9D8B030D-6E8A-4147-A177-3AD203B41FA5}">
                      <a16:colId xmlns:a16="http://schemas.microsoft.com/office/drawing/2014/main" val="3693717008"/>
                    </a:ext>
                  </a:extLst>
                </a:gridCol>
              </a:tblGrid>
              <a:tr h="1004184">
                <a:tc>
                  <a:txBody>
                    <a:bodyPr/>
                    <a:lstStyle/>
                    <a:p>
                      <a:pPr algn="ctr"/>
                      <a:endParaRPr lang="x-none" sz="2200" dirty="0">
                        <a:solidFill>
                          <a:srgbClr val="203864"/>
                        </a:solidFill>
                      </a:endParaRPr>
                    </a:p>
                  </a:txBody>
                  <a:tcPr anchor="ctr"/>
                </a:tc>
                <a:tc>
                  <a:txBody>
                    <a:bodyPr/>
                    <a:lstStyle/>
                    <a:p>
                      <a:pPr algn="ctr"/>
                      <a:r>
                        <a:rPr lang="x-none" sz="2000" dirty="0">
                          <a:solidFill>
                            <a:schemeClr val="tx1"/>
                          </a:solidFill>
                        </a:rPr>
                        <a:t>To myself</a:t>
                      </a:r>
                    </a:p>
                  </a:txBody>
                  <a:tcPr anchor="ctr"/>
                </a:tc>
                <a:tc>
                  <a:txBody>
                    <a:bodyPr/>
                    <a:lstStyle/>
                    <a:p>
                      <a:pPr algn="ctr"/>
                      <a:r>
                        <a:rPr lang="x-none" sz="2000" dirty="0">
                          <a:solidFill>
                            <a:schemeClr val="tx1"/>
                          </a:solidFill>
                        </a:rPr>
                        <a:t>To someone else</a:t>
                      </a:r>
                    </a:p>
                  </a:txBody>
                  <a:tcPr anchor="ctr"/>
                </a:tc>
                <a:tc>
                  <a:txBody>
                    <a:bodyPr/>
                    <a:lstStyle/>
                    <a:p>
                      <a:pPr algn="ctr"/>
                      <a:r>
                        <a:rPr lang="x-none" sz="2000" dirty="0">
                          <a:solidFill>
                            <a:schemeClr val="tx1"/>
                          </a:solidFill>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1237605240"/>
                  </a:ext>
                </a:extLst>
              </a:tr>
              <a:tr h="711475">
                <a:tc>
                  <a:txBody>
                    <a:bodyPr/>
                    <a:lstStyle/>
                    <a:p>
                      <a:pPr algn="ctr"/>
                      <a:r>
                        <a:rPr lang="x-none" sz="2200" dirty="0">
                          <a:solidFill>
                            <a:srgbClr val="203864"/>
                          </a:solidFill>
                        </a:rPr>
                        <a:t>2</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98773500"/>
                  </a:ext>
                </a:extLst>
              </a:tr>
              <a:tr h="711475">
                <a:tc>
                  <a:txBody>
                    <a:bodyPr/>
                    <a:lstStyle/>
                    <a:p>
                      <a:pPr algn="ctr"/>
                      <a:r>
                        <a:rPr lang="x-none" sz="2200" dirty="0">
                          <a:solidFill>
                            <a:srgbClr val="203864"/>
                          </a:solidFill>
                        </a:rPr>
                        <a:t>3</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420455714"/>
                  </a:ext>
                </a:extLst>
              </a:tr>
              <a:tr h="711475">
                <a:tc>
                  <a:txBody>
                    <a:bodyPr/>
                    <a:lstStyle/>
                    <a:p>
                      <a:pPr algn="ctr"/>
                      <a:r>
                        <a:rPr lang="x-none" sz="2200" dirty="0">
                          <a:solidFill>
                            <a:srgbClr val="203864"/>
                          </a:solidFill>
                        </a:rPr>
                        <a:t>4</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113085267"/>
                  </a:ext>
                </a:extLst>
              </a:tr>
              <a:tr h="711475">
                <a:tc>
                  <a:txBody>
                    <a:bodyPr/>
                    <a:lstStyle/>
                    <a:p>
                      <a:pPr algn="ctr"/>
                      <a:r>
                        <a:rPr lang="x-none" sz="2200" dirty="0">
                          <a:solidFill>
                            <a:srgbClr val="203864"/>
                          </a:solidFill>
                        </a:rPr>
                        <a:t>5</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27075870"/>
                  </a:ext>
                </a:extLst>
              </a:tr>
            </a:tbl>
          </a:graphicData>
        </a:graphic>
      </p:graphicFrame>
      <p:pic>
        <p:nvPicPr>
          <p:cNvPr id="26" name="Picture 8" descr="green checkmark">
            <a:extLst>
              <a:ext uri="{FF2B5EF4-FFF2-40B4-BE49-F238E27FC236}">
                <a16:creationId xmlns:a16="http://schemas.microsoft.com/office/drawing/2014/main" id="{E1D24D78-7C9F-4026-BF28-B2D6BABDAA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996" y="2018772"/>
            <a:ext cx="406580" cy="423521"/>
          </a:xfrm>
          <a:prstGeom prst="rect">
            <a:avLst/>
          </a:prstGeom>
        </p:spPr>
      </p:pic>
      <p:sp>
        <p:nvSpPr>
          <p:cNvPr id="27" name="CuadroTexto 10">
            <a:extLst>
              <a:ext uri="{FF2B5EF4-FFF2-40B4-BE49-F238E27FC236}">
                <a16:creationId xmlns:a16="http://schemas.microsoft.com/office/drawing/2014/main" id="{F7224332-78AF-446F-9270-A0F2825926A1}"/>
              </a:ext>
            </a:extLst>
          </p:cNvPr>
          <p:cNvSpPr txBox="1"/>
          <p:nvPr/>
        </p:nvSpPr>
        <p:spPr>
          <a:xfrm>
            <a:off x="9255062" y="2018772"/>
            <a:ext cx="2972888" cy="707886"/>
          </a:xfrm>
          <a:prstGeom prst="rect">
            <a:avLst/>
          </a:prstGeom>
          <a:noFill/>
        </p:spPr>
        <p:txBody>
          <a:bodyPr wrap="square" rtlCol="0">
            <a:spAutoFit/>
          </a:bodyPr>
          <a:lstStyle/>
          <a:p>
            <a:pPr algn="l"/>
            <a:r>
              <a:rPr lang="x-none" sz="2000" dirty="0"/>
              <a:t>I take photos of </a:t>
            </a:r>
          </a:p>
          <a:p>
            <a:pPr algn="l"/>
            <a:r>
              <a:rPr lang="x-none" sz="2000" dirty="0"/>
              <a:t>myself with my friends.</a:t>
            </a:r>
          </a:p>
        </p:txBody>
      </p:sp>
      <p:pic>
        <p:nvPicPr>
          <p:cNvPr id="28" name="Picture 8" descr="green checkmark">
            <a:extLst>
              <a:ext uri="{FF2B5EF4-FFF2-40B4-BE49-F238E27FC236}">
                <a16:creationId xmlns:a16="http://schemas.microsoft.com/office/drawing/2014/main" id="{E51076DD-A022-4C74-B30B-398AB9BA6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996" y="2746674"/>
            <a:ext cx="406580" cy="423521"/>
          </a:xfrm>
          <a:prstGeom prst="rect">
            <a:avLst/>
          </a:prstGeom>
        </p:spPr>
      </p:pic>
      <p:sp>
        <p:nvSpPr>
          <p:cNvPr id="29" name="CuadroTexto 13">
            <a:extLst>
              <a:ext uri="{FF2B5EF4-FFF2-40B4-BE49-F238E27FC236}">
                <a16:creationId xmlns:a16="http://schemas.microsoft.com/office/drawing/2014/main" id="{DB72F46D-BC7A-4537-9513-3FC561CC05A1}"/>
              </a:ext>
            </a:extLst>
          </p:cNvPr>
          <p:cNvSpPr txBox="1"/>
          <p:nvPr/>
        </p:nvSpPr>
        <p:spPr>
          <a:xfrm>
            <a:off x="9261241" y="2671146"/>
            <a:ext cx="2972888" cy="707886"/>
          </a:xfrm>
          <a:prstGeom prst="rect">
            <a:avLst/>
          </a:prstGeom>
          <a:noFill/>
        </p:spPr>
        <p:txBody>
          <a:bodyPr wrap="square" rtlCol="0">
            <a:spAutoFit/>
          </a:bodyPr>
          <a:lstStyle/>
          <a:p>
            <a:pPr algn="l"/>
            <a:r>
              <a:rPr lang="x-none" sz="2000" dirty="0"/>
              <a:t>I get </a:t>
            </a:r>
            <a:r>
              <a:rPr lang="en-GB" sz="2000" dirty="0"/>
              <a:t>myself </a:t>
            </a:r>
            <a:r>
              <a:rPr lang="x-none" sz="2000" dirty="0"/>
              <a:t>ready for school every day.</a:t>
            </a:r>
          </a:p>
        </p:txBody>
      </p:sp>
      <p:pic>
        <p:nvPicPr>
          <p:cNvPr id="30" name="Picture 8" descr="green checkmark">
            <a:extLst>
              <a:ext uri="{FF2B5EF4-FFF2-40B4-BE49-F238E27FC236}">
                <a16:creationId xmlns:a16="http://schemas.microsoft.com/office/drawing/2014/main" id="{954B1B87-68F1-4F4C-8DCE-AD5F5426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996" y="3474576"/>
            <a:ext cx="406580" cy="423521"/>
          </a:xfrm>
          <a:prstGeom prst="rect">
            <a:avLst/>
          </a:prstGeom>
        </p:spPr>
      </p:pic>
      <p:sp>
        <p:nvSpPr>
          <p:cNvPr id="31" name="CuadroTexto 15">
            <a:extLst>
              <a:ext uri="{FF2B5EF4-FFF2-40B4-BE49-F238E27FC236}">
                <a16:creationId xmlns:a16="http://schemas.microsoft.com/office/drawing/2014/main" id="{3D730554-FF49-43D4-80D9-96FF2D115C1B}"/>
              </a:ext>
            </a:extLst>
          </p:cNvPr>
          <p:cNvSpPr txBox="1"/>
          <p:nvPr/>
        </p:nvSpPr>
        <p:spPr>
          <a:xfrm>
            <a:off x="9255062" y="3425816"/>
            <a:ext cx="2972888" cy="707886"/>
          </a:xfrm>
          <a:prstGeom prst="rect">
            <a:avLst/>
          </a:prstGeom>
          <a:noFill/>
        </p:spPr>
        <p:txBody>
          <a:bodyPr wrap="square" rtlCol="0">
            <a:spAutoFit/>
          </a:bodyPr>
          <a:lstStyle/>
          <a:p>
            <a:pPr algn="l"/>
            <a:r>
              <a:rPr lang="x-none" sz="2000" dirty="0"/>
              <a:t>On Saturdays I wake up late.</a:t>
            </a:r>
          </a:p>
        </p:txBody>
      </p:sp>
      <p:pic>
        <p:nvPicPr>
          <p:cNvPr id="32" name="Picture 8" descr="green checkmark">
            <a:extLst>
              <a:ext uri="{FF2B5EF4-FFF2-40B4-BE49-F238E27FC236}">
                <a16:creationId xmlns:a16="http://schemas.microsoft.com/office/drawing/2014/main" id="{91F9F892-AF88-4806-A3A4-ADF1CB4590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5114" y="4178306"/>
            <a:ext cx="406580" cy="423521"/>
          </a:xfrm>
          <a:prstGeom prst="rect">
            <a:avLst/>
          </a:prstGeom>
        </p:spPr>
      </p:pic>
      <p:sp>
        <p:nvSpPr>
          <p:cNvPr id="33" name="CuadroTexto 17">
            <a:extLst>
              <a:ext uri="{FF2B5EF4-FFF2-40B4-BE49-F238E27FC236}">
                <a16:creationId xmlns:a16="http://schemas.microsoft.com/office/drawing/2014/main" id="{D49E9B57-72C5-45E5-A1E1-905ECECADD1D}"/>
              </a:ext>
            </a:extLst>
          </p:cNvPr>
          <p:cNvSpPr txBox="1"/>
          <p:nvPr/>
        </p:nvSpPr>
        <p:spPr>
          <a:xfrm>
            <a:off x="9255062" y="4242112"/>
            <a:ext cx="2972888" cy="400110"/>
          </a:xfrm>
          <a:prstGeom prst="rect">
            <a:avLst/>
          </a:prstGeom>
          <a:noFill/>
        </p:spPr>
        <p:txBody>
          <a:bodyPr wrap="square" rtlCol="0">
            <a:spAutoFit/>
          </a:bodyPr>
          <a:lstStyle/>
          <a:p>
            <a:pPr algn="l"/>
            <a:r>
              <a:rPr lang="x-none" sz="2000" dirty="0"/>
              <a:t>I never wash my cat.</a:t>
            </a:r>
          </a:p>
        </p:txBody>
      </p:sp>
      <p:pic>
        <p:nvPicPr>
          <p:cNvPr id="34" name="Picture 8" descr="green checkmark">
            <a:extLst>
              <a:ext uri="{FF2B5EF4-FFF2-40B4-BE49-F238E27FC236}">
                <a16:creationId xmlns:a16="http://schemas.microsoft.com/office/drawing/2014/main" id="{8E324082-A0C9-46EF-92AC-E02D855E67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5114" y="4814874"/>
            <a:ext cx="406580" cy="423521"/>
          </a:xfrm>
          <a:prstGeom prst="rect">
            <a:avLst/>
          </a:prstGeom>
        </p:spPr>
      </p:pic>
      <p:sp>
        <p:nvSpPr>
          <p:cNvPr id="35" name="CuadroTexto 19">
            <a:extLst>
              <a:ext uri="{FF2B5EF4-FFF2-40B4-BE49-F238E27FC236}">
                <a16:creationId xmlns:a16="http://schemas.microsoft.com/office/drawing/2014/main" id="{47E38184-0101-4522-BCEF-BFAED3F1CA67}"/>
              </a:ext>
            </a:extLst>
          </p:cNvPr>
          <p:cNvSpPr txBox="1"/>
          <p:nvPr/>
        </p:nvSpPr>
        <p:spPr>
          <a:xfrm>
            <a:off x="9255062" y="4814874"/>
            <a:ext cx="2762738" cy="707886"/>
          </a:xfrm>
          <a:prstGeom prst="rect">
            <a:avLst/>
          </a:prstGeom>
          <a:noFill/>
        </p:spPr>
        <p:txBody>
          <a:bodyPr wrap="square" rtlCol="0">
            <a:spAutoFit/>
          </a:bodyPr>
          <a:lstStyle/>
          <a:p>
            <a:pPr algn="l"/>
            <a:r>
              <a:rPr lang="x-none" sz="2000" dirty="0"/>
              <a:t>I introduce my brother in class.</a:t>
            </a:r>
          </a:p>
        </p:txBody>
      </p:sp>
    </p:spTree>
    <p:extLst>
      <p:ext uri="{BB962C8B-B14F-4D97-AF65-F5344CB8AC3E}">
        <p14:creationId xmlns:p14="http://schemas.microsoft.com/office/powerpoint/2010/main" val="7060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10A0FEC-84F6-2340-B4A4-9B884C0128B6}"/>
              </a:ext>
            </a:extLst>
          </p:cNvPr>
          <p:cNvSpPr txBox="1"/>
          <p:nvPr/>
        </p:nvSpPr>
        <p:spPr>
          <a:xfrm>
            <a:off x="958788" y="1541028"/>
            <a:ext cx="2026517" cy="461665"/>
          </a:xfrm>
          <a:prstGeom prst="rect">
            <a:avLst/>
          </a:prstGeom>
          <a:noFill/>
        </p:spPr>
        <p:txBody>
          <a:bodyPr wrap="none" rtlCol="0">
            <a:spAutoFit/>
          </a:bodyPr>
          <a:lstStyle/>
          <a:p>
            <a:pPr algn="l"/>
            <a:r>
              <a:rPr lang="x-none" sz="2400" b="1" dirty="0"/>
              <a:t>Estudiante </a:t>
            </a:r>
            <a:r>
              <a:rPr lang="en-GB" sz="2400" b="1" dirty="0"/>
              <a:t>B</a:t>
            </a:r>
            <a:endParaRPr lang="x-none" sz="2400" b="1" dirty="0"/>
          </a:p>
        </p:txBody>
      </p:sp>
      <p:sp>
        <p:nvSpPr>
          <p:cNvPr id="22" name="Rounded Rectangle 11">
            <a:extLst>
              <a:ext uri="{FF2B5EF4-FFF2-40B4-BE49-F238E27FC236}">
                <a16:creationId xmlns:a16="http://schemas.microsoft.com/office/drawing/2014/main" id="{1380E1CD-656B-F94E-A03A-3B03DD6000AD}"/>
              </a:ext>
            </a:extLst>
          </p:cNvPr>
          <p:cNvSpPr/>
          <p:nvPr/>
        </p:nvSpPr>
        <p:spPr>
          <a:xfrm>
            <a:off x="10844602" y="157307"/>
            <a:ext cx="1141234" cy="376007"/>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ítulo 1">
            <a:extLst>
              <a:ext uri="{FF2B5EF4-FFF2-40B4-BE49-F238E27FC236}">
                <a16:creationId xmlns:a16="http://schemas.microsoft.com/office/drawing/2014/main" id="{6C9B08F8-9500-F44B-819B-40CD0E4C5FD2}"/>
              </a:ext>
            </a:extLst>
          </p:cNvPr>
          <p:cNvSpPr>
            <a:spLocks noGrp="1"/>
          </p:cNvSpPr>
          <p:nvPr>
            <p:ph type="title"/>
          </p:nvPr>
        </p:nvSpPr>
        <p:spPr>
          <a:xfrm>
            <a:off x="0" y="157307"/>
            <a:ext cx="4427580" cy="647577"/>
          </a:xfrm>
        </p:spPr>
        <p:txBody>
          <a:bodyPr>
            <a:normAutofit/>
          </a:bodyPr>
          <a:lstStyle/>
          <a:p>
            <a:r>
              <a:rPr lang="x-none" sz="2800" b="1" dirty="0"/>
              <a:t>Respuestas</a:t>
            </a:r>
            <a:r>
              <a:rPr lang="en-GB" sz="2800" b="1" dirty="0"/>
              <a:t> – Round 2</a:t>
            </a:r>
            <a:endParaRPr lang="x-none" sz="2800" b="1" dirty="0">
              <a:solidFill>
                <a:schemeClr val="bg1"/>
              </a:solidFill>
            </a:endParaRPr>
          </a:p>
        </p:txBody>
      </p:sp>
      <p:sp>
        <p:nvSpPr>
          <p:cNvPr id="24" name="CuadroTexto 5">
            <a:extLst>
              <a:ext uri="{FF2B5EF4-FFF2-40B4-BE49-F238E27FC236}">
                <a16:creationId xmlns:a16="http://schemas.microsoft.com/office/drawing/2014/main" id="{FCF3CE48-84AF-4885-9F8E-B7692049755E}"/>
              </a:ext>
            </a:extLst>
          </p:cNvPr>
          <p:cNvSpPr txBox="1"/>
          <p:nvPr/>
        </p:nvSpPr>
        <p:spPr>
          <a:xfrm>
            <a:off x="5977573" y="874406"/>
            <a:ext cx="2026517" cy="461665"/>
          </a:xfrm>
          <a:prstGeom prst="rect">
            <a:avLst/>
          </a:prstGeom>
          <a:noFill/>
        </p:spPr>
        <p:txBody>
          <a:bodyPr wrap="none" rtlCol="0">
            <a:spAutoFit/>
          </a:bodyPr>
          <a:lstStyle/>
          <a:p>
            <a:pPr algn="l"/>
            <a:r>
              <a:rPr lang="x-none" sz="2400" b="1" dirty="0"/>
              <a:t>Estudiante</a:t>
            </a:r>
            <a:r>
              <a:rPr lang="en-GB" sz="2400" b="1" dirty="0"/>
              <a:t> A</a:t>
            </a:r>
            <a:endParaRPr lang="x-none" sz="2400" b="1" dirty="0"/>
          </a:p>
        </p:txBody>
      </p:sp>
      <p:graphicFrame>
        <p:nvGraphicFramePr>
          <p:cNvPr id="18" name="Tabla 4">
            <a:extLst>
              <a:ext uri="{FF2B5EF4-FFF2-40B4-BE49-F238E27FC236}">
                <a16:creationId xmlns:a16="http://schemas.microsoft.com/office/drawing/2014/main" id="{B651569E-32B6-439A-8DDB-FBA541EA2FFE}"/>
              </a:ext>
            </a:extLst>
          </p:cNvPr>
          <p:cNvGraphicFramePr>
            <a:graphicFrameLocks noGrp="1"/>
          </p:cNvGraphicFramePr>
          <p:nvPr>
            <p:extLst>
              <p:ext uri="{D42A27DB-BD31-4B8C-83A1-F6EECF244321}">
                <p14:modId xmlns:p14="http://schemas.microsoft.com/office/powerpoint/2010/main" val="2380392325"/>
              </p:ext>
            </p:extLst>
          </p:nvPr>
        </p:nvGraphicFramePr>
        <p:xfrm>
          <a:off x="270989" y="1336071"/>
          <a:ext cx="5428633" cy="4527355"/>
        </p:xfrm>
        <a:graphic>
          <a:graphicData uri="http://schemas.openxmlformats.org/drawingml/2006/table">
            <a:tbl>
              <a:tblPr firstRow="1" bandRow="1">
                <a:tableStyleId>{5DA37D80-6434-44D0-A028-1B22A696006F}</a:tableStyleId>
              </a:tblPr>
              <a:tblGrid>
                <a:gridCol w="565483">
                  <a:extLst>
                    <a:ext uri="{9D8B030D-6E8A-4147-A177-3AD203B41FA5}">
                      <a16:colId xmlns:a16="http://schemas.microsoft.com/office/drawing/2014/main" val="1652939409"/>
                    </a:ext>
                  </a:extLst>
                </a:gridCol>
                <a:gridCol w="4863150">
                  <a:extLst>
                    <a:ext uri="{9D8B030D-6E8A-4147-A177-3AD203B41FA5}">
                      <a16:colId xmlns:a16="http://schemas.microsoft.com/office/drawing/2014/main" val="3693717008"/>
                    </a:ext>
                  </a:extLst>
                </a:gridCol>
              </a:tblGrid>
              <a:tr h="745682">
                <a:tc>
                  <a:txBody>
                    <a:bodyPr/>
                    <a:lstStyle/>
                    <a:p>
                      <a:pPr algn="ctr"/>
                      <a:endParaRPr lang="x-none" sz="2200" dirty="0">
                        <a:solidFill>
                          <a:schemeClr val="tx1"/>
                        </a:solidFill>
                      </a:endParaRPr>
                    </a:p>
                  </a:txBody>
                  <a:tcPr anchor="ctr"/>
                </a:tc>
                <a:tc>
                  <a:txBody>
                    <a:bodyPr/>
                    <a:lstStyle/>
                    <a:p>
                      <a:pPr algn="l"/>
                      <a:endParaRPr lang="x-none" sz="2200" dirty="0">
                        <a:solidFill>
                          <a:schemeClr val="tx1"/>
                        </a:solidFill>
                      </a:endParaRPr>
                    </a:p>
                  </a:txBody>
                  <a:tcPr anchor="ctr"/>
                </a:tc>
                <a:extLst>
                  <a:ext uri="{0D108BD9-81ED-4DB2-BD59-A6C34878D82A}">
                    <a16:rowId xmlns:a16="http://schemas.microsoft.com/office/drawing/2014/main" val="3635980809"/>
                  </a:ext>
                </a:extLst>
              </a:tr>
              <a:tr h="745682">
                <a:tc>
                  <a:txBody>
                    <a:bodyPr/>
                    <a:lstStyle/>
                    <a:p>
                      <a:pPr algn="ctr"/>
                      <a:r>
                        <a:rPr lang="x-none" sz="2200" dirty="0">
                          <a:solidFill>
                            <a:schemeClr val="tx1"/>
                          </a:solidFill>
                        </a:rPr>
                        <a:t>1</a:t>
                      </a:r>
                    </a:p>
                  </a:txBody>
                  <a:tcPr anchor="ctr"/>
                </a:tc>
                <a:tc>
                  <a:txBody>
                    <a:bodyPr/>
                    <a:lstStyle/>
                    <a:p>
                      <a:pPr algn="l"/>
                      <a:r>
                        <a:rPr lang="x-none" sz="2200" dirty="0">
                          <a:solidFill>
                            <a:schemeClr val="tx1"/>
                          </a:solidFill>
                        </a:rPr>
                        <a:t>Saco fotos a mis amigos.</a:t>
                      </a:r>
                    </a:p>
                  </a:txBody>
                  <a:tcPr anchor="ctr"/>
                </a:tc>
                <a:extLst>
                  <a:ext uri="{0D108BD9-81ED-4DB2-BD59-A6C34878D82A}">
                    <a16:rowId xmlns:a16="http://schemas.microsoft.com/office/drawing/2014/main" val="1237605240"/>
                  </a:ext>
                </a:extLst>
              </a:tr>
              <a:tr h="745682">
                <a:tc>
                  <a:txBody>
                    <a:bodyPr/>
                    <a:lstStyle/>
                    <a:p>
                      <a:pPr algn="ctr"/>
                      <a:r>
                        <a:rPr lang="x-none" sz="2200" dirty="0">
                          <a:solidFill>
                            <a:schemeClr val="tx1"/>
                          </a:solidFill>
                        </a:rPr>
                        <a:t>2</a:t>
                      </a:r>
                    </a:p>
                  </a:txBody>
                  <a:tcPr anchor="ctr"/>
                </a:tc>
                <a:tc>
                  <a:txBody>
                    <a:bodyPr/>
                    <a:lstStyle/>
                    <a:p>
                      <a:pPr algn="l"/>
                      <a:r>
                        <a:rPr lang="x-none" sz="2200" dirty="0">
                          <a:solidFill>
                            <a:schemeClr val="tx1"/>
                          </a:solidFill>
                        </a:rPr>
                        <a:t>Me lavo por la mañana.</a:t>
                      </a:r>
                    </a:p>
                  </a:txBody>
                  <a:tcPr anchor="ctr"/>
                </a:tc>
                <a:extLst>
                  <a:ext uri="{0D108BD9-81ED-4DB2-BD59-A6C34878D82A}">
                    <a16:rowId xmlns:a16="http://schemas.microsoft.com/office/drawing/2014/main" val="798773500"/>
                  </a:ext>
                </a:extLst>
              </a:tr>
              <a:tr h="798945">
                <a:tc>
                  <a:txBody>
                    <a:bodyPr/>
                    <a:lstStyle/>
                    <a:p>
                      <a:pPr algn="ctr"/>
                      <a:r>
                        <a:rPr lang="x-none" sz="2200" dirty="0">
                          <a:solidFill>
                            <a:schemeClr val="tx1"/>
                          </a:solidFill>
                        </a:rPr>
                        <a:t>3</a:t>
                      </a:r>
                    </a:p>
                  </a:txBody>
                  <a:tcPr anchor="ctr"/>
                </a:tc>
                <a:tc>
                  <a:txBody>
                    <a:bodyPr/>
                    <a:lstStyle/>
                    <a:p>
                      <a:pPr algn="l"/>
                      <a:r>
                        <a:rPr lang="x-none" sz="2200" dirty="0">
                          <a:solidFill>
                            <a:schemeClr val="tx1"/>
                          </a:solidFill>
                        </a:rPr>
                        <a:t>Nunca despierto a mis padres.</a:t>
                      </a:r>
                    </a:p>
                  </a:txBody>
                  <a:tcPr anchor="ctr"/>
                </a:tc>
                <a:extLst>
                  <a:ext uri="{0D108BD9-81ED-4DB2-BD59-A6C34878D82A}">
                    <a16:rowId xmlns:a16="http://schemas.microsoft.com/office/drawing/2014/main" val="420455714"/>
                  </a:ext>
                </a:extLst>
              </a:tr>
              <a:tr h="745682">
                <a:tc>
                  <a:txBody>
                    <a:bodyPr/>
                    <a:lstStyle/>
                    <a:p>
                      <a:pPr algn="ctr"/>
                      <a:r>
                        <a:rPr lang="x-none" sz="2200" dirty="0">
                          <a:solidFill>
                            <a:schemeClr val="tx1"/>
                          </a:solidFill>
                        </a:rPr>
                        <a:t>4</a:t>
                      </a:r>
                    </a:p>
                  </a:txBody>
                  <a:tcPr anchor="ctr"/>
                </a:tc>
                <a:tc>
                  <a:txBody>
                    <a:bodyPr/>
                    <a:lstStyle/>
                    <a:p>
                      <a:pPr algn="l"/>
                      <a:r>
                        <a:rPr lang="x-none" sz="2200" dirty="0">
                          <a:solidFill>
                            <a:schemeClr val="tx1"/>
                          </a:solidFill>
                        </a:rPr>
                        <a:t>Me presento en la escuela.</a:t>
                      </a:r>
                    </a:p>
                  </a:txBody>
                  <a:tcPr anchor="ctr"/>
                </a:tc>
                <a:extLst>
                  <a:ext uri="{0D108BD9-81ED-4DB2-BD59-A6C34878D82A}">
                    <a16:rowId xmlns:a16="http://schemas.microsoft.com/office/drawing/2014/main" val="2113085267"/>
                  </a:ext>
                </a:extLst>
              </a:tr>
              <a:tr h="745682">
                <a:tc>
                  <a:txBody>
                    <a:bodyPr/>
                    <a:lstStyle/>
                    <a:p>
                      <a:pPr algn="ctr"/>
                      <a:r>
                        <a:rPr lang="x-none" sz="2200" dirty="0">
                          <a:solidFill>
                            <a:schemeClr val="tx1"/>
                          </a:solidFill>
                        </a:rPr>
                        <a:t>5</a:t>
                      </a:r>
                    </a:p>
                  </a:txBody>
                  <a:tcPr anchor="ctr"/>
                </a:tc>
                <a:tc>
                  <a:txBody>
                    <a:bodyPr/>
                    <a:lstStyle/>
                    <a:p>
                      <a:pPr algn="l"/>
                      <a:r>
                        <a:rPr lang="x-none" sz="2200" dirty="0">
                          <a:solidFill>
                            <a:schemeClr val="tx1"/>
                          </a:solidFill>
                        </a:rPr>
                        <a:t>Los martes preparo a mi hermano.</a:t>
                      </a:r>
                    </a:p>
                  </a:txBody>
                  <a:tcPr anchor="ctr"/>
                </a:tc>
                <a:extLst>
                  <a:ext uri="{0D108BD9-81ED-4DB2-BD59-A6C34878D82A}">
                    <a16:rowId xmlns:a16="http://schemas.microsoft.com/office/drawing/2014/main" val="727075870"/>
                  </a:ext>
                </a:extLst>
              </a:tr>
            </a:tbl>
          </a:graphicData>
        </a:graphic>
      </p:graphicFrame>
      <p:graphicFrame>
        <p:nvGraphicFramePr>
          <p:cNvPr id="19" name="Tabla 18">
            <a:extLst>
              <a:ext uri="{FF2B5EF4-FFF2-40B4-BE49-F238E27FC236}">
                <a16:creationId xmlns:a16="http://schemas.microsoft.com/office/drawing/2014/main" id="{BDB8084A-A43D-42B7-A855-2C3E57A8310D}"/>
              </a:ext>
            </a:extLst>
          </p:cNvPr>
          <p:cNvGraphicFramePr>
            <a:graphicFrameLocks noGrp="1"/>
          </p:cNvGraphicFramePr>
          <p:nvPr>
            <p:extLst>
              <p:ext uri="{D42A27DB-BD31-4B8C-83A1-F6EECF244321}">
                <p14:modId xmlns:p14="http://schemas.microsoft.com/office/powerpoint/2010/main" val="2400678054"/>
              </p:ext>
            </p:extLst>
          </p:nvPr>
        </p:nvGraphicFramePr>
        <p:xfrm>
          <a:off x="6035258" y="1300211"/>
          <a:ext cx="5950578" cy="4563215"/>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dirty="0">
                        <a:solidFill>
                          <a:srgbClr val="203864"/>
                        </a:solidFill>
                      </a:endParaRPr>
                    </a:p>
                  </a:txBody>
                  <a:tcPr anchor="ctr"/>
                </a:tc>
                <a:tc>
                  <a:txBody>
                    <a:bodyPr/>
                    <a:lstStyle/>
                    <a:p>
                      <a:pPr algn="ctr"/>
                      <a:r>
                        <a:rPr lang="x-none" sz="2000" dirty="0">
                          <a:solidFill>
                            <a:schemeClr val="tx1"/>
                          </a:solidFill>
                        </a:rPr>
                        <a:t>To myself</a:t>
                      </a:r>
                    </a:p>
                  </a:txBody>
                  <a:tcPr anchor="ctr"/>
                </a:tc>
                <a:tc>
                  <a:txBody>
                    <a:bodyPr/>
                    <a:lstStyle/>
                    <a:p>
                      <a:pPr algn="ctr"/>
                      <a:r>
                        <a:rPr lang="x-none" sz="2000" dirty="0">
                          <a:solidFill>
                            <a:schemeClr val="tx1"/>
                          </a:solidFill>
                        </a:rPr>
                        <a:t>To someone else</a:t>
                      </a:r>
                    </a:p>
                  </a:txBody>
                  <a:tcPr anchor="ctr"/>
                </a:tc>
                <a:tc>
                  <a:txBody>
                    <a:bodyPr/>
                    <a:lstStyle/>
                    <a:p>
                      <a:pPr algn="ctr"/>
                      <a:r>
                        <a:rPr lang="x-none" sz="2000" dirty="0">
                          <a:solidFill>
                            <a:schemeClr val="tx1"/>
                          </a:solidFill>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1237605240"/>
                  </a:ext>
                </a:extLst>
              </a:tr>
              <a:tr h="711475">
                <a:tc>
                  <a:txBody>
                    <a:bodyPr/>
                    <a:lstStyle/>
                    <a:p>
                      <a:pPr algn="ctr"/>
                      <a:r>
                        <a:rPr lang="x-none" sz="2200" dirty="0">
                          <a:solidFill>
                            <a:srgbClr val="203864"/>
                          </a:solidFill>
                        </a:rPr>
                        <a:t>2</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98773500"/>
                  </a:ext>
                </a:extLst>
              </a:tr>
              <a:tr h="711475">
                <a:tc>
                  <a:txBody>
                    <a:bodyPr/>
                    <a:lstStyle/>
                    <a:p>
                      <a:pPr algn="ctr"/>
                      <a:r>
                        <a:rPr lang="x-none" sz="2200" dirty="0">
                          <a:solidFill>
                            <a:srgbClr val="203864"/>
                          </a:solidFill>
                        </a:rPr>
                        <a:t>3</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420455714"/>
                  </a:ext>
                </a:extLst>
              </a:tr>
              <a:tr h="711475">
                <a:tc>
                  <a:txBody>
                    <a:bodyPr/>
                    <a:lstStyle/>
                    <a:p>
                      <a:pPr algn="ctr"/>
                      <a:r>
                        <a:rPr lang="x-none" sz="2200" dirty="0">
                          <a:solidFill>
                            <a:srgbClr val="203864"/>
                          </a:solidFill>
                        </a:rPr>
                        <a:t>4</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113085267"/>
                  </a:ext>
                </a:extLst>
              </a:tr>
              <a:tr h="711475">
                <a:tc>
                  <a:txBody>
                    <a:bodyPr/>
                    <a:lstStyle/>
                    <a:p>
                      <a:pPr algn="ctr"/>
                      <a:r>
                        <a:rPr lang="x-none" sz="2200" dirty="0">
                          <a:solidFill>
                            <a:srgbClr val="203864"/>
                          </a:solidFill>
                        </a:rPr>
                        <a:t>5</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27075870"/>
                  </a:ext>
                </a:extLst>
              </a:tr>
            </a:tbl>
          </a:graphicData>
        </a:graphic>
      </p:graphicFrame>
      <p:pic>
        <p:nvPicPr>
          <p:cNvPr id="20" name="Picture 8" descr="green checkmark">
            <a:extLst>
              <a:ext uri="{FF2B5EF4-FFF2-40B4-BE49-F238E27FC236}">
                <a16:creationId xmlns:a16="http://schemas.microsoft.com/office/drawing/2014/main" id="{A45C1900-D8DF-4014-8A85-D9417E411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2380" y="2476523"/>
            <a:ext cx="406580" cy="423521"/>
          </a:xfrm>
          <a:prstGeom prst="rect">
            <a:avLst/>
          </a:prstGeom>
        </p:spPr>
      </p:pic>
      <p:pic>
        <p:nvPicPr>
          <p:cNvPr id="21" name="Picture 20" descr="green checkmark">
            <a:extLst>
              <a:ext uri="{FF2B5EF4-FFF2-40B4-BE49-F238E27FC236}">
                <a16:creationId xmlns:a16="http://schemas.microsoft.com/office/drawing/2014/main" id="{4724EB81-DFC5-463B-BA31-E3E3CF2DE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3756" y="3176641"/>
            <a:ext cx="406580" cy="423521"/>
          </a:xfrm>
          <a:prstGeom prst="rect">
            <a:avLst/>
          </a:prstGeom>
        </p:spPr>
      </p:pic>
      <p:pic>
        <p:nvPicPr>
          <p:cNvPr id="36" name="Picture 8" descr="green checkmark">
            <a:extLst>
              <a:ext uri="{FF2B5EF4-FFF2-40B4-BE49-F238E27FC236}">
                <a16:creationId xmlns:a16="http://schemas.microsoft.com/office/drawing/2014/main" id="{4554D96F-C3C3-488B-9431-95946E028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9090" y="3867960"/>
            <a:ext cx="406580" cy="423521"/>
          </a:xfrm>
          <a:prstGeom prst="rect">
            <a:avLst/>
          </a:prstGeom>
        </p:spPr>
      </p:pic>
      <p:pic>
        <p:nvPicPr>
          <p:cNvPr id="37" name="Picture 8" descr="green checkmark">
            <a:extLst>
              <a:ext uri="{FF2B5EF4-FFF2-40B4-BE49-F238E27FC236}">
                <a16:creationId xmlns:a16="http://schemas.microsoft.com/office/drawing/2014/main" id="{FD6D49A1-8EF0-4C51-A152-330B1D9D2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3756" y="4523556"/>
            <a:ext cx="406580" cy="423521"/>
          </a:xfrm>
          <a:prstGeom prst="rect">
            <a:avLst/>
          </a:prstGeom>
        </p:spPr>
      </p:pic>
      <p:pic>
        <p:nvPicPr>
          <p:cNvPr id="38" name="Picture 8" descr="green checkmark">
            <a:extLst>
              <a:ext uri="{FF2B5EF4-FFF2-40B4-BE49-F238E27FC236}">
                <a16:creationId xmlns:a16="http://schemas.microsoft.com/office/drawing/2014/main" id="{6FD04C7A-0E7E-44A0-9A90-A74E735CD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9090" y="5287412"/>
            <a:ext cx="406580" cy="423521"/>
          </a:xfrm>
          <a:prstGeom prst="rect">
            <a:avLst/>
          </a:prstGeom>
        </p:spPr>
      </p:pic>
      <p:sp>
        <p:nvSpPr>
          <p:cNvPr id="41" name="CuadroTexto 13">
            <a:extLst>
              <a:ext uri="{FF2B5EF4-FFF2-40B4-BE49-F238E27FC236}">
                <a16:creationId xmlns:a16="http://schemas.microsoft.com/office/drawing/2014/main" id="{6A7269E8-1BA0-4494-95CE-7A447B46D1E0}"/>
              </a:ext>
            </a:extLst>
          </p:cNvPr>
          <p:cNvSpPr txBox="1"/>
          <p:nvPr/>
        </p:nvSpPr>
        <p:spPr>
          <a:xfrm>
            <a:off x="9292572" y="5146876"/>
            <a:ext cx="2693258" cy="707886"/>
          </a:xfrm>
          <a:prstGeom prst="rect">
            <a:avLst/>
          </a:prstGeom>
          <a:noFill/>
        </p:spPr>
        <p:txBody>
          <a:bodyPr wrap="square" rtlCol="0">
            <a:spAutoFit/>
          </a:bodyPr>
          <a:lstStyle/>
          <a:p>
            <a:pPr algn="l"/>
            <a:r>
              <a:rPr lang="x-none" sz="2000" dirty="0"/>
              <a:t>On Tuesdays I prepare my brother.</a:t>
            </a:r>
          </a:p>
        </p:txBody>
      </p:sp>
      <p:sp>
        <p:nvSpPr>
          <p:cNvPr id="42" name="CuadroTexto 14">
            <a:extLst>
              <a:ext uri="{FF2B5EF4-FFF2-40B4-BE49-F238E27FC236}">
                <a16:creationId xmlns:a16="http://schemas.microsoft.com/office/drawing/2014/main" id="{6011DB3F-4800-4E06-B696-583BBCFE3A71}"/>
              </a:ext>
            </a:extLst>
          </p:cNvPr>
          <p:cNvSpPr txBox="1"/>
          <p:nvPr/>
        </p:nvSpPr>
        <p:spPr>
          <a:xfrm>
            <a:off x="9380495" y="4425084"/>
            <a:ext cx="2238386" cy="707886"/>
          </a:xfrm>
          <a:prstGeom prst="rect">
            <a:avLst/>
          </a:prstGeom>
          <a:noFill/>
        </p:spPr>
        <p:txBody>
          <a:bodyPr wrap="square" rtlCol="0">
            <a:spAutoFit/>
          </a:bodyPr>
          <a:lstStyle/>
          <a:p>
            <a:pPr algn="l"/>
            <a:r>
              <a:rPr lang="x-none" sz="2000" dirty="0"/>
              <a:t>I introduce myself in school.</a:t>
            </a:r>
          </a:p>
        </p:txBody>
      </p:sp>
      <p:sp>
        <p:nvSpPr>
          <p:cNvPr id="43" name="CuadroTexto 15">
            <a:extLst>
              <a:ext uri="{FF2B5EF4-FFF2-40B4-BE49-F238E27FC236}">
                <a16:creationId xmlns:a16="http://schemas.microsoft.com/office/drawing/2014/main" id="{29F409C2-075B-4A23-BB03-1903C69AA1B6}"/>
              </a:ext>
            </a:extLst>
          </p:cNvPr>
          <p:cNvSpPr txBox="1"/>
          <p:nvPr/>
        </p:nvSpPr>
        <p:spPr>
          <a:xfrm>
            <a:off x="9380495" y="3696199"/>
            <a:ext cx="2238386" cy="707886"/>
          </a:xfrm>
          <a:prstGeom prst="rect">
            <a:avLst/>
          </a:prstGeom>
          <a:noFill/>
        </p:spPr>
        <p:txBody>
          <a:bodyPr wrap="square" rtlCol="0">
            <a:spAutoFit/>
          </a:bodyPr>
          <a:lstStyle/>
          <a:p>
            <a:r>
              <a:rPr lang="x-none" sz="2000" dirty="0"/>
              <a:t>I never wake my parents</a:t>
            </a:r>
            <a:r>
              <a:rPr lang="en-GB" sz="2000" dirty="0"/>
              <a:t> </a:t>
            </a:r>
            <a:r>
              <a:rPr lang="x-none" sz="2000" dirty="0"/>
              <a:t>up.</a:t>
            </a:r>
          </a:p>
        </p:txBody>
      </p:sp>
      <p:sp>
        <p:nvSpPr>
          <p:cNvPr id="44" name="CuadroTexto 16">
            <a:extLst>
              <a:ext uri="{FF2B5EF4-FFF2-40B4-BE49-F238E27FC236}">
                <a16:creationId xmlns:a16="http://schemas.microsoft.com/office/drawing/2014/main" id="{C2CF63EE-D702-4283-B617-A5CF44C77299}"/>
              </a:ext>
            </a:extLst>
          </p:cNvPr>
          <p:cNvSpPr txBox="1"/>
          <p:nvPr/>
        </p:nvSpPr>
        <p:spPr>
          <a:xfrm>
            <a:off x="9380495" y="2974407"/>
            <a:ext cx="2238386" cy="707886"/>
          </a:xfrm>
          <a:prstGeom prst="rect">
            <a:avLst/>
          </a:prstGeom>
          <a:noFill/>
        </p:spPr>
        <p:txBody>
          <a:bodyPr wrap="square" rtlCol="0">
            <a:spAutoFit/>
          </a:bodyPr>
          <a:lstStyle/>
          <a:p>
            <a:pPr algn="l"/>
            <a:r>
              <a:rPr lang="x-none" sz="2000" dirty="0"/>
              <a:t>I wash myself in the morning.</a:t>
            </a:r>
          </a:p>
        </p:txBody>
      </p:sp>
      <p:sp>
        <p:nvSpPr>
          <p:cNvPr id="45" name="CuadroTexto 17">
            <a:extLst>
              <a:ext uri="{FF2B5EF4-FFF2-40B4-BE49-F238E27FC236}">
                <a16:creationId xmlns:a16="http://schemas.microsoft.com/office/drawing/2014/main" id="{44280A1D-3A75-4885-A68B-4D654FC80851}"/>
              </a:ext>
            </a:extLst>
          </p:cNvPr>
          <p:cNvSpPr txBox="1"/>
          <p:nvPr/>
        </p:nvSpPr>
        <p:spPr>
          <a:xfrm>
            <a:off x="9380495" y="2307573"/>
            <a:ext cx="2238386" cy="707886"/>
          </a:xfrm>
          <a:prstGeom prst="rect">
            <a:avLst/>
          </a:prstGeom>
          <a:noFill/>
        </p:spPr>
        <p:txBody>
          <a:bodyPr wrap="square" rtlCol="0">
            <a:spAutoFit/>
          </a:bodyPr>
          <a:lstStyle/>
          <a:p>
            <a:pPr algn="l"/>
            <a:r>
              <a:rPr lang="x-none" sz="2000" dirty="0"/>
              <a:t>I take photos of my friends.</a:t>
            </a:r>
          </a:p>
        </p:txBody>
      </p:sp>
      <p:sp>
        <p:nvSpPr>
          <p:cNvPr id="46" name="Llamada rectangular redondeada 48">
            <a:extLst>
              <a:ext uri="{FF2B5EF4-FFF2-40B4-BE49-F238E27FC236}">
                <a16:creationId xmlns:a16="http://schemas.microsoft.com/office/drawing/2014/main" id="{BC946DC6-4E90-485F-BBBC-06357EAA201A}"/>
              </a:ext>
            </a:extLst>
          </p:cNvPr>
          <p:cNvSpPr/>
          <p:nvPr/>
        </p:nvSpPr>
        <p:spPr>
          <a:xfrm>
            <a:off x="5283207" y="202554"/>
            <a:ext cx="4962429" cy="1123018"/>
          </a:xfrm>
          <a:prstGeom prst="wedgeRoundRectCallout">
            <a:avLst>
              <a:gd name="adj1" fmla="val 57372"/>
              <a:gd name="adj2" fmla="val 28894"/>
              <a:gd name="adj3" fmla="val 16667"/>
            </a:avLst>
          </a:prstGeom>
          <a:solidFill>
            <a:srgbClr val="FBF0D5"/>
          </a:solidFill>
          <a:ln w="28575">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chemeClr val="tx1"/>
                </a:solidFill>
              </a:rPr>
              <a:t>A more usual way to say ‘</a:t>
            </a:r>
            <a:r>
              <a:rPr lang="en-GB" sz="2000" dirty="0" err="1">
                <a:solidFill>
                  <a:schemeClr val="tx1"/>
                </a:solidFill>
              </a:rPr>
              <a:t>preparo</a:t>
            </a:r>
            <a:r>
              <a:rPr lang="en-GB" sz="2000" dirty="0">
                <a:solidFill>
                  <a:schemeClr val="tx1"/>
                </a:solidFill>
              </a:rPr>
              <a:t> a mi </a:t>
            </a:r>
            <a:r>
              <a:rPr lang="en-GB" sz="2000" dirty="0" err="1">
                <a:solidFill>
                  <a:schemeClr val="tx1"/>
                </a:solidFill>
              </a:rPr>
              <a:t>hermano</a:t>
            </a:r>
            <a:r>
              <a:rPr lang="en-GB" sz="2000" dirty="0">
                <a:solidFill>
                  <a:schemeClr val="tx1"/>
                </a:solidFill>
              </a:rPr>
              <a:t>’ in English would be…</a:t>
            </a:r>
            <a:br>
              <a:rPr lang="en-GB" sz="2000" dirty="0">
                <a:solidFill>
                  <a:schemeClr val="tx1"/>
                </a:solidFill>
              </a:rPr>
            </a:br>
            <a:endParaRPr lang="x-none" sz="2000" b="1" dirty="0">
              <a:solidFill>
                <a:schemeClr val="tx1"/>
              </a:solidFill>
            </a:endParaRPr>
          </a:p>
        </p:txBody>
      </p:sp>
      <p:sp>
        <p:nvSpPr>
          <p:cNvPr id="47" name="TextBox 46">
            <a:extLst>
              <a:ext uri="{FF2B5EF4-FFF2-40B4-BE49-F238E27FC236}">
                <a16:creationId xmlns:a16="http://schemas.microsoft.com/office/drawing/2014/main" id="{3B33589C-3B47-486B-8691-03B02C514E05}"/>
              </a:ext>
            </a:extLst>
          </p:cNvPr>
          <p:cNvSpPr txBox="1"/>
          <p:nvPr/>
        </p:nvSpPr>
        <p:spPr>
          <a:xfrm>
            <a:off x="6206472" y="950305"/>
            <a:ext cx="617220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3A3838"/>
                </a:solidFill>
                <a:effectLst/>
                <a:uLnTx/>
                <a:uFillTx/>
                <a:latin typeface="Century Gothic"/>
                <a:ea typeface="+mn-ea"/>
                <a:cs typeface="+mn-cs"/>
              </a:rPr>
              <a:t>I get my brother ready</a:t>
            </a:r>
            <a:endParaRPr lang="en-GB" dirty="0"/>
          </a:p>
        </p:txBody>
      </p:sp>
    </p:spTree>
    <p:extLst>
      <p:ext uri="{BB962C8B-B14F-4D97-AF65-F5344CB8AC3E}">
        <p14:creationId xmlns:p14="http://schemas.microsoft.com/office/powerpoint/2010/main" val="64855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6 – Lesson 38</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Rachel Hawkes / Nick Avery 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6" y="1825515"/>
            <a:ext cx="7918989"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Routines (2)</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6" y="2356383"/>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Talking about what you do in daily life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Reflexive ‘me’</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5208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274665"/>
            <a:ext cx="9153154" cy="549330"/>
          </a:xfrm>
        </p:spPr>
        <p:txBody>
          <a:bodyPr>
            <a:normAutofit/>
          </a:bodyPr>
          <a:lstStyle/>
          <a:p>
            <a:r>
              <a:rPr lang="en-GB" sz="2400" b="1" dirty="0">
                <a:solidFill>
                  <a:schemeClr val="tx1"/>
                </a:solidFill>
              </a:rPr>
              <a:t>Escribe la </a:t>
            </a:r>
            <a:r>
              <a:rPr lang="en-GB" sz="2400" b="1" dirty="0" err="1">
                <a:solidFill>
                  <a:schemeClr val="tx1"/>
                </a:solidFill>
              </a:rPr>
              <a:t>letra</a:t>
            </a:r>
            <a:r>
              <a:rPr lang="en-GB" sz="2400" b="1" dirty="0">
                <a:solidFill>
                  <a:schemeClr val="tx1"/>
                </a:solidFill>
              </a:rPr>
              <a:t> </a:t>
            </a:r>
            <a:r>
              <a:rPr lang="en-GB" sz="2400" b="1" dirty="0" err="1">
                <a:solidFill>
                  <a:schemeClr val="tx1"/>
                </a:solidFill>
              </a:rPr>
              <a:t>correcta</a:t>
            </a:r>
            <a:r>
              <a:rPr lang="en-GB" sz="2400" b="1" dirty="0">
                <a:solidFill>
                  <a:schemeClr val="tx1"/>
                </a:solidFill>
              </a:rPr>
              <a:t> para </a:t>
            </a:r>
            <a:r>
              <a:rPr lang="en-GB" sz="2400" b="1" dirty="0" err="1">
                <a:solidFill>
                  <a:schemeClr val="tx1"/>
                </a:solidFill>
              </a:rPr>
              <a:t>cada</a:t>
            </a:r>
            <a:r>
              <a:rPr lang="en-GB" sz="2400" b="1" dirty="0">
                <a:solidFill>
                  <a:schemeClr val="tx1"/>
                </a:solidFill>
              </a:rPr>
              <a:t> palabra </a:t>
            </a:r>
            <a:r>
              <a:rPr lang="en-GB" sz="2400" b="1" dirty="0" err="1">
                <a:solidFill>
                  <a:schemeClr val="tx1"/>
                </a:solidFill>
              </a:rPr>
              <a:t>en</a:t>
            </a:r>
            <a:r>
              <a:rPr lang="en-GB" sz="2400" b="1" dirty="0">
                <a:solidFill>
                  <a:schemeClr val="tx1"/>
                </a:solidFill>
              </a:rPr>
              <a:t> </a:t>
            </a:r>
            <a:r>
              <a:rPr lang="en-GB" sz="2400" b="1" dirty="0" err="1">
                <a:solidFill>
                  <a:schemeClr val="tx1"/>
                </a:solidFill>
              </a:rPr>
              <a:t>español</a:t>
            </a:r>
            <a:r>
              <a:rPr lang="en-GB" sz="2400" b="1" dirty="0">
                <a:solidFill>
                  <a:schemeClr val="tx1"/>
                </a:solidFill>
              </a:rPr>
              <a:t>.</a:t>
            </a:r>
          </a:p>
        </p:txBody>
      </p:sp>
      <p:graphicFrame>
        <p:nvGraphicFramePr>
          <p:cNvPr id="3" name="Tabla 2">
            <a:extLst>
              <a:ext uri="{FF2B5EF4-FFF2-40B4-BE49-F238E27FC236}">
                <a16:creationId xmlns:a16="http://schemas.microsoft.com/office/drawing/2014/main" id="{41603E7C-26EF-0B4B-A58D-ADA923C3B0E4}"/>
              </a:ext>
            </a:extLst>
          </p:cNvPr>
          <p:cNvGraphicFramePr>
            <a:graphicFrameLocks noGrp="1"/>
          </p:cNvGraphicFramePr>
          <p:nvPr>
            <p:extLst>
              <p:ext uri="{D42A27DB-BD31-4B8C-83A1-F6EECF244321}">
                <p14:modId xmlns:p14="http://schemas.microsoft.com/office/powerpoint/2010/main" val="1089626837"/>
              </p:ext>
            </p:extLst>
          </p:nvPr>
        </p:nvGraphicFramePr>
        <p:xfrm>
          <a:off x="228590" y="853440"/>
          <a:ext cx="4100405" cy="5302812"/>
        </p:xfrm>
        <a:graphic>
          <a:graphicData uri="http://schemas.openxmlformats.org/drawingml/2006/table">
            <a:tbl>
              <a:tblPr firstRow="1" bandRow="1">
                <a:tableStyleId>{5DA37D80-6434-44D0-A028-1B22A696006F}</a:tableStyleId>
              </a:tblPr>
              <a:tblGrid>
                <a:gridCol w="624850">
                  <a:extLst>
                    <a:ext uri="{9D8B030D-6E8A-4147-A177-3AD203B41FA5}">
                      <a16:colId xmlns:a16="http://schemas.microsoft.com/office/drawing/2014/main" val="3842351114"/>
                    </a:ext>
                  </a:extLst>
                </a:gridCol>
                <a:gridCol w="2575994">
                  <a:extLst>
                    <a:ext uri="{9D8B030D-6E8A-4147-A177-3AD203B41FA5}">
                      <a16:colId xmlns:a16="http://schemas.microsoft.com/office/drawing/2014/main" val="2783950740"/>
                    </a:ext>
                  </a:extLst>
                </a:gridCol>
                <a:gridCol w="899561">
                  <a:extLst>
                    <a:ext uri="{9D8B030D-6E8A-4147-A177-3AD203B41FA5}">
                      <a16:colId xmlns:a16="http://schemas.microsoft.com/office/drawing/2014/main" val="605342252"/>
                    </a:ext>
                  </a:extLst>
                </a:gridCol>
              </a:tblGrid>
              <a:tr h="441901">
                <a:tc>
                  <a:txBody>
                    <a:bodyPr/>
                    <a:lstStyle/>
                    <a:p>
                      <a:endParaRPr lang="x-none" sz="2000" dirty="0">
                        <a:solidFill>
                          <a:schemeClr val="tx1"/>
                        </a:solidFill>
                      </a:endParaRPr>
                    </a:p>
                  </a:txBody>
                  <a:tcPr/>
                </a:tc>
                <a:tc>
                  <a:txBody>
                    <a:bodyPr/>
                    <a:lstStyle/>
                    <a:p>
                      <a:endParaRPr lang="x-none" sz="2000" dirty="0">
                        <a:solidFill>
                          <a:schemeClr val="tx1"/>
                        </a:solidFill>
                      </a:endParaRPr>
                    </a:p>
                  </a:txBody>
                  <a:tcPr/>
                </a:tc>
                <a:tc>
                  <a:txBody>
                    <a:bodyPr/>
                    <a:lstStyle/>
                    <a:p>
                      <a:pPr algn="ctr"/>
                      <a:r>
                        <a:rPr lang="x-none" sz="2000" dirty="0">
                          <a:solidFill>
                            <a:schemeClr val="tx1"/>
                          </a:solidFill>
                        </a:rPr>
                        <a:t>Letra</a:t>
                      </a:r>
                    </a:p>
                  </a:txBody>
                  <a:tcPr/>
                </a:tc>
                <a:extLst>
                  <a:ext uri="{0D108BD9-81ED-4DB2-BD59-A6C34878D82A}">
                    <a16:rowId xmlns:a16="http://schemas.microsoft.com/office/drawing/2014/main" val="3010352977"/>
                  </a:ext>
                </a:extLst>
              </a:tr>
              <a:tr h="441901">
                <a:tc>
                  <a:txBody>
                    <a:bodyPr/>
                    <a:lstStyle/>
                    <a:p>
                      <a:pPr algn="ctr"/>
                      <a:r>
                        <a:rPr lang="x-none" sz="2000" b="1" dirty="0">
                          <a:solidFill>
                            <a:schemeClr val="tx1"/>
                          </a:solidFill>
                        </a:rPr>
                        <a:t>1</a:t>
                      </a:r>
                    </a:p>
                  </a:txBody>
                  <a:tcPr anchor="ctr"/>
                </a:tc>
                <a:tc>
                  <a:txBody>
                    <a:bodyPr/>
                    <a:lstStyle/>
                    <a:p>
                      <a:r>
                        <a:rPr lang="x-none" sz="2000" dirty="0">
                          <a:solidFill>
                            <a:schemeClr val="tx1"/>
                          </a:solidFill>
                        </a:rPr>
                        <a:t>sufrir</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3078216148"/>
                  </a:ext>
                </a:extLst>
              </a:tr>
              <a:tr h="441901">
                <a:tc>
                  <a:txBody>
                    <a:bodyPr/>
                    <a:lstStyle/>
                    <a:p>
                      <a:pPr algn="ctr"/>
                      <a:r>
                        <a:rPr lang="x-none" sz="2000" b="1" dirty="0">
                          <a:solidFill>
                            <a:schemeClr val="tx1"/>
                          </a:solidFill>
                        </a:rPr>
                        <a:t>2</a:t>
                      </a:r>
                    </a:p>
                  </a:txBody>
                  <a:tcPr anchor="ctr"/>
                </a:tc>
                <a:tc>
                  <a:txBody>
                    <a:bodyPr/>
                    <a:lstStyle/>
                    <a:p>
                      <a:r>
                        <a:rPr lang="x-none" sz="2000" dirty="0">
                          <a:solidFill>
                            <a:schemeClr val="tx1"/>
                          </a:solidFill>
                        </a:rPr>
                        <a:t>romper</a:t>
                      </a:r>
                    </a:p>
                  </a:txBody>
                  <a:tcPr/>
                </a:tc>
                <a:tc>
                  <a:txBody>
                    <a:bodyPr/>
                    <a:lstStyle/>
                    <a:p>
                      <a:endParaRPr lang="x-none" sz="2000">
                        <a:solidFill>
                          <a:schemeClr val="tx1"/>
                        </a:solidFill>
                      </a:endParaRPr>
                    </a:p>
                  </a:txBody>
                  <a:tcPr/>
                </a:tc>
                <a:extLst>
                  <a:ext uri="{0D108BD9-81ED-4DB2-BD59-A6C34878D82A}">
                    <a16:rowId xmlns:a16="http://schemas.microsoft.com/office/drawing/2014/main" val="1938506694"/>
                  </a:ext>
                </a:extLst>
              </a:tr>
              <a:tr h="441901">
                <a:tc>
                  <a:txBody>
                    <a:bodyPr/>
                    <a:lstStyle/>
                    <a:p>
                      <a:pPr algn="ctr"/>
                      <a:r>
                        <a:rPr lang="x-none" sz="2000" b="1" dirty="0">
                          <a:solidFill>
                            <a:schemeClr val="tx1"/>
                          </a:solidFill>
                        </a:rPr>
                        <a:t>3</a:t>
                      </a:r>
                    </a:p>
                  </a:txBody>
                  <a:tcPr anchor="ctr"/>
                </a:tc>
                <a:tc>
                  <a:txBody>
                    <a:bodyPr/>
                    <a:lstStyle/>
                    <a:p>
                      <a:r>
                        <a:rPr lang="x-none" sz="2000" dirty="0">
                          <a:solidFill>
                            <a:schemeClr val="tx1"/>
                          </a:solidFill>
                        </a:rPr>
                        <a:t>accidente</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3327870562"/>
                  </a:ext>
                </a:extLst>
              </a:tr>
              <a:tr h="441901">
                <a:tc>
                  <a:txBody>
                    <a:bodyPr/>
                    <a:lstStyle/>
                    <a:p>
                      <a:pPr algn="ctr"/>
                      <a:r>
                        <a:rPr lang="x-none" sz="2000" b="1" dirty="0">
                          <a:solidFill>
                            <a:schemeClr val="tx1"/>
                          </a:solidFill>
                        </a:rPr>
                        <a:t>4</a:t>
                      </a:r>
                    </a:p>
                  </a:txBody>
                  <a:tcPr anchor="ctr"/>
                </a:tc>
                <a:tc>
                  <a:txBody>
                    <a:bodyPr/>
                    <a:lstStyle/>
                    <a:p>
                      <a:r>
                        <a:rPr lang="x-none" sz="2000" dirty="0">
                          <a:solidFill>
                            <a:schemeClr val="tx1"/>
                          </a:solidFill>
                        </a:rPr>
                        <a:t>ya</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4182089822"/>
                  </a:ext>
                </a:extLst>
              </a:tr>
              <a:tr h="441901">
                <a:tc>
                  <a:txBody>
                    <a:bodyPr/>
                    <a:lstStyle/>
                    <a:p>
                      <a:pPr algn="ctr"/>
                      <a:r>
                        <a:rPr lang="x-none" sz="2000" b="1" dirty="0">
                          <a:solidFill>
                            <a:schemeClr val="tx1"/>
                          </a:solidFill>
                        </a:rPr>
                        <a:t>5</a:t>
                      </a:r>
                    </a:p>
                  </a:txBody>
                  <a:tcPr anchor="ctr"/>
                </a:tc>
                <a:tc>
                  <a:txBody>
                    <a:bodyPr/>
                    <a:lstStyle/>
                    <a:p>
                      <a:r>
                        <a:rPr lang="x-none" sz="2000" dirty="0">
                          <a:solidFill>
                            <a:schemeClr val="tx1"/>
                          </a:solidFill>
                        </a:rPr>
                        <a:t>atrás</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1332746791"/>
                  </a:ext>
                </a:extLst>
              </a:tr>
              <a:tr h="441901">
                <a:tc>
                  <a:txBody>
                    <a:bodyPr/>
                    <a:lstStyle/>
                    <a:p>
                      <a:pPr algn="ctr"/>
                      <a:r>
                        <a:rPr lang="x-none" sz="2000" b="1" dirty="0">
                          <a:solidFill>
                            <a:schemeClr val="tx1"/>
                          </a:solidFill>
                        </a:rPr>
                        <a:t>6</a:t>
                      </a:r>
                    </a:p>
                  </a:txBody>
                  <a:tcPr anchor="ctr"/>
                </a:tc>
                <a:tc>
                  <a:txBody>
                    <a:bodyPr/>
                    <a:lstStyle/>
                    <a:p>
                      <a:r>
                        <a:rPr lang="x-none" sz="2000" dirty="0">
                          <a:solidFill>
                            <a:schemeClr val="tx1"/>
                          </a:solidFill>
                        </a:rPr>
                        <a:t>derecha</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4141308035"/>
                  </a:ext>
                </a:extLst>
              </a:tr>
              <a:tr h="441901">
                <a:tc>
                  <a:txBody>
                    <a:bodyPr/>
                    <a:lstStyle/>
                    <a:p>
                      <a:pPr algn="ctr"/>
                      <a:r>
                        <a:rPr lang="x-none" sz="2000" b="1" dirty="0">
                          <a:solidFill>
                            <a:schemeClr val="tx1"/>
                          </a:solidFill>
                        </a:rPr>
                        <a:t>7</a:t>
                      </a:r>
                    </a:p>
                  </a:txBody>
                  <a:tcPr anchor="ctr"/>
                </a:tc>
                <a:tc>
                  <a:txBody>
                    <a:bodyPr/>
                    <a:lstStyle/>
                    <a:p>
                      <a:r>
                        <a:rPr lang="x-none" sz="2000" dirty="0">
                          <a:solidFill>
                            <a:schemeClr val="tx1"/>
                          </a:solidFill>
                        </a:rPr>
                        <a:t>da ánimo</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2622226768"/>
                  </a:ext>
                </a:extLst>
              </a:tr>
              <a:tr h="441901">
                <a:tc>
                  <a:txBody>
                    <a:bodyPr/>
                    <a:lstStyle/>
                    <a:p>
                      <a:pPr algn="ctr"/>
                      <a:r>
                        <a:rPr lang="x-none" sz="2000" b="1" dirty="0">
                          <a:solidFill>
                            <a:schemeClr val="tx1"/>
                          </a:solidFill>
                        </a:rPr>
                        <a:t>8</a:t>
                      </a:r>
                    </a:p>
                  </a:txBody>
                  <a:tcPr anchor="ctr"/>
                </a:tc>
                <a:tc>
                  <a:txBody>
                    <a:bodyPr/>
                    <a:lstStyle/>
                    <a:p>
                      <a:r>
                        <a:rPr lang="x-none" sz="2000" dirty="0">
                          <a:solidFill>
                            <a:schemeClr val="tx1"/>
                          </a:solidFill>
                        </a:rPr>
                        <a:t>da pena / tristeza</a:t>
                      </a:r>
                    </a:p>
                  </a:txBody>
                  <a:tcPr/>
                </a:tc>
                <a:tc>
                  <a:txBody>
                    <a:bodyPr/>
                    <a:lstStyle/>
                    <a:p>
                      <a:endParaRPr lang="x-none" sz="2000">
                        <a:solidFill>
                          <a:schemeClr val="tx1"/>
                        </a:solidFill>
                      </a:endParaRPr>
                    </a:p>
                  </a:txBody>
                  <a:tcPr/>
                </a:tc>
                <a:extLst>
                  <a:ext uri="{0D108BD9-81ED-4DB2-BD59-A6C34878D82A}">
                    <a16:rowId xmlns:a16="http://schemas.microsoft.com/office/drawing/2014/main" val="627907834"/>
                  </a:ext>
                </a:extLst>
              </a:tr>
              <a:tr h="441901">
                <a:tc>
                  <a:txBody>
                    <a:bodyPr/>
                    <a:lstStyle/>
                    <a:p>
                      <a:pPr algn="ctr"/>
                      <a:r>
                        <a:rPr lang="x-none" sz="2000" b="1" dirty="0">
                          <a:solidFill>
                            <a:schemeClr val="tx1"/>
                          </a:solidFill>
                        </a:rPr>
                        <a:t>9</a:t>
                      </a:r>
                    </a:p>
                  </a:txBody>
                  <a:tcPr anchor="ctr"/>
                </a:tc>
                <a:tc>
                  <a:txBody>
                    <a:bodyPr/>
                    <a:lstStyle/>
                    <a:p>
                      <a:r>
                        <a:rPr lang="x-none" sz="2000" dirty="0">
                          <a:solidFill>
                            <a:schemeClr val="tx1"/>
                          </a:solidFill>
                        </a:rPr>
                        <a:t>da vergüenza</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500456061"/>
                  </a:ext>
                </a:extLst>
              </a:tr>
              <a:tr h="441901">
                <a:tc>
                  <a:txBody>
                    <a:bodyPr/>
                    <a:lstStyle/>
                    <a:p>
                      <a:pPr algn="ctr"/>
                      <a:r>
                        <a:rPr lang="x-none" sz="2000" b="1" dirty="0">
                          <a:solidFill>
                            <a:schemeClr val="tx1"/>
                          </a:solidFill>
                        </a:rPr>
                        <a:t>10</a:t>
                      </a:r>
                    </a:p>
                  </a:txBody>
                  <a:tcPr anchor="ctr"/>
                </a:tc>
                <a:tc>
                  <a:txBody>
                    <a:bodyPr/>
                    <a:lstStyle/>
                    <a:p>
                      <a:r>
                        <a:rPr lang="x-none" sz="2000" dirty="0">
                          <a:solidFill>
                            <a:schemeClr val="tx1"/>
                          </a:solidFill>
                        </a:rPr>
                        <a:t>da rabia</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1113151143"/>
                  </a:ext>
                </a:extLst>
              </a:tr>
              <a:tr h="441901">
                <a:tc>
                  <a:txBody>
                    <a:bodyPr/>
                    <a:lstStyle/>
                    <a:p>
                      <a:pPr algn="ctr"/>
                      <a:r>
                        <a:rPr lang="x-none" sz="2000" b="1" dirty="0">
                          <a:solidFill>
                            <a:schemeClr val="tx1"/>
                          </a:solidFill>
                        </a:rPr>
                        <a:t>11</a:t>
                      </a:r>
                    </a:p>
                  </a:txBody>
                  <a:tcPr anchor="ctr"/>
                </a:tc>
                <a:tc>
                  <a:txBody>
                    <a:bodyPr/>
                    <a:lstStyle/>
                    <a:p>
                      <a:r>
                        <a:rPr lang="x-none" sz="2000" dirty="0">
                          <a:solidFill>
                            <a:schemeClr val="tx1"/>
                          </a:solidFill>
                        </a:rPr>
                        <a:t>da alegría</a:t>
                      </a:r>
                    </a:p>
                  </a:txBody>
                  <a:tcPr/>
                </a:tc>
                <a:tc>
                  <a:txBody>
                    <a:bodyPr/>
                    <a:lstStyle/>
                    <a:p>
                      <a:endParaRPr lang="x-none" sz="2000" dirty="0">
                        <a:solidFill>
                          <a:schemeClr val="tx1"/>
                        </a:solidFill>
                      </a:endParaRPr>
                    </a:p>
                  </a:txBody>
                  <a:tcPr/>
                </a:tc>
                <a:extLst>
                  <a:ext uri="{0D108BD9-81ED-4DB2-BD59-A6C34878D82A}">
                    <a16:rowId xmlns:a16="http://schemas.microsoft.com/office/drawing/2014/main" val="3063572788"/>
                  </a:ext>
                </a:extLst>
              </a:tr>
            </a:tbl>
          </a:graphicData>
        </a:graphic>
      </p:graphicFrame>
      <p:pic>
        <p:nvPicPr>
          <p:cNvPr id="6" name="Imagen 5">
            <a:extLst>
              <a:ext uri="{FF2B5EF4-FFF2-40B4-BE49-F238E27FC236}">
                <a16:creationId xmlns:a16="http://schemas.microsoft.com/office/drawing/2014/main" id="{A0639FA3-3E00-8746-BDC4-D77842D799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9987" y="3510065"/>
            <a:ext cx="1588032" cy="1036667"/>
          </a:xfrm>
          <a:prstGeom prst="rect">
            <a:avLst/>
          </a:prstGeom>
        </p:spPr>
      </p:pic>
      <p:pic>
        <p:nvPicPr>
          <p:cNvPr id="7" name="Imagen 6">
            <a:extLst>
              <a:ext uri="{FF2B5EF4-FFF2-40B4-BE49-F238E27FC236}">
                <a16:creationId xmlns:a16="http://schemas.microsoft.com/office/drawing/2014/main" id="{BA5E5386-EDB4-964C-966E-8A16F8CA23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2143" y="978975"/>
            <a:ext cx="1603051" cy="661259"/>
          </a:xfrm>
          <a:prstGeom prst="rect">
            <a:avLst/>
          </a:prstGeom>
        </p:spPr>
      </p:pic>
      <p:pic>
        <p:nvPicPr>
          <p:cNvPr id="8" name="Imagen 7">
            <a:extLst>
              <a:ext uri="{FF2B5EF4-FFF2-40B4-BE49-F238E27FC236}">
                <a16:creationId xmlns:a16="http://schemas.microsoft.com/office/drawing/2014/main" id="{A34FF52C-7901-CF4F-B650-DF29353A19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1558" y="3596391"/>
            <a:ext cx="2299148" cy="835357"/>
          </a:xfrm>
          <a:prstGeom prst="rect">
            <a:avLst/>
          </a:prstGeom>
        </p:spPr>
      </p:pic>
      <p:pic>
        <p:nvPicPr>
          <p:cNvPr id="13" name="Imagen 12">
            <a:extLst>
              <a:ext uri="{FF2B5EF4-FFF2-40B4-BE49-F238E27FC236}">
                <a16:creationId xmlns:a16="http://schemas.microsoft.com/office/drawing/2014/main" id="{7A2C29A9-88B2-024D-8E74-789CBE3A42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87412" y="2455139"/>
            <a:ext cx="1845187" cy="650481"/>
          </a:xfrm>
          <a:prstGeom prst="rect">
            <a:avLst/>
          </a:prstGeom>
        </p:spPr>
      </p:pic>
      <p:pic>
        <p:nvPicPr>
          <p:cNvPr id="14" name="Imagen 13">
            <a:extLst>
              <a:ext uri="{FF2B5EF4-FFF2-40B4-BE49-F238E27FC236}">
                <a16:creationId xmlns:a16="http://schemas.microsoft.com/office/drawing/2014/main" id="{3B61EF53-CF3D-6E47-B7DB-C6C334F0AD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27738" y="882238"/>
            <a:ext cx="1427343" cy="796933"/>
          </a:xfrm>
          <a:prstGeom prst="rect">
            <a:avLst/>
          </a:prstGeom>
        </p:spPr>
      </p:pic>
      <p:pic>
        <p:nvPicPr>
          <p:cNvPr id="17" name="Imagen 16">
            <a:extLst>
              <a:ext uri="{FF2B5EF4-FFF2-40B4-BE49-F238E27FC236}">
                <a16:creationId xmlns:a16="http://schemas.microsoft.com/office/drawing/2014/main" id="{7F5EB12B-6236-5F4E-9CFF-1E4A56FA21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40874" y="2235518"/>
            <a:ext cx="1227083" cy="971441"/>
          </a:xfrm>
          <a:prstGeom prst="rect">
            <a:avLst/>
          </a:prstGeom>
        </p:spPr>
      </p:pic>
      <p:pic>
        <p:nvPicPr>
          <p:cNvPr id="21" name="Imagen 20">
            <a:extLst>
              <a:ext uri="{FF2B5EF4-FFF2-40B4-BE49-F238E27FC236}">
                <a16:creationId xmlns:a16="http://schemas.microsoft.com/office/drawing/2014/main" id="{D9C95DD6-E9BD-EB4C-9FC0-D2262CE026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52103" y="5055197"/>
            <a:ext cx="1069408" cy="1107601"/>
          </a:xfrm>
          <a:prstGeom prst="rect">
            <a:avLst/>
          </a:prstGeom>
        </p:spPr>
      </p:pic>
      <p:pic>
        <p:nvPicPr>
          <p:cNvPr id="23" name="Imagen 22" descr="Forma&#10;&#10;Descripción generada automáticamente">
            <a:extLst>
              <a:ext uri="{FF2B5EF4-FFF2-40B4-BE49-F238E27FC236}">
                <a16:creationId xmlns:a16="http://schemas.microsoft.com/office/drawing/2014/main" id="{AA6822BF-FA15-A545-9D4D-1854C259E1C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40874" y="758838"/>
            <a:ext cx="1227083" cy="1227083"/>
          </a:xfrm>
          <a:prstGeom prst="rect">
            <a:avLst/>
          </a:prstGeom>
        </p:spPr>
      </p:pic>
      <p:pic>
        <p:nvPicPr>
          <p:cNvPr id="24" name="Imagen 23">
            <a:extLst>
              <a:ext uri="{FF2B5EF4-FFF2-40B4-BE49-F238E27FC236}">
                <a16:creationId xmlns:a16="http://schemas.microsoft.com/office/drawing/2014/main" id="{EC10CD43-783E-7E48-9C7D-0237A9078BE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37878" y="2235518"/>
            <a:ext cx="1120220" cy="1120220"/>
          </a:xfrm>
          <a:prstGeom prst="rect">
            <a:avLst/>
          </a:prstGeom>
        </p:spPr>
      </p:pic>
      <p:pic>
        <p:nvPicPr>
          <p:cNvPr id="27" name="Imagen 26" descr="Forma, Círculo&#10;&#10;Descripción generada automáticamente">
            <a:extLst>
              <a:ext uri="{FF2B5EF4-FFF2-40B4-BE49-F238E27FC236}">
                <a16:creationId xmlns:a16="http://schemas.microsoft.com/office/drawing/2014/main" id="{1FE947C7-DDAA-E04F-A1B9-EF7334532B8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75693" y="3701109"/>
            <a:ext cx="1093897" cy="1093897"/>
          </a:xfrm>
          <a:prstGeom prst="rect">
            <a:avLst/>
          </a:prstGeom>
        </p:spPr>
      </p:pic>
      <p:pic>
        <p:nvPicPr>
          <p:cNvPr id="31" name="Imagen 30" descr="Forma, Círculo&#10;&#10;Descripción generada automáticamente">
            <a:extLst>
              <a:ext uri="{FF2B5EF4-FFF2-40B4-BE49-F238E27FC236}">
                <a16:creationId xmlns:a16="http://schemas.microsoft.com/office/drawing/2014/main" id="{EEEC0311-C762-1648-9DA2-F3E8AFCAE95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08303" y="5088906"/>
            <a:ext cx="906990" cy="906990"/>
          </a:xfrm>
          <a:prstGeom prst="rect">
            <a:avLst/>
          </a:prstGeom>
        </p:spPr>
      </p:pic>
      <p:sp>
        <p:nvSpPr>
          <p:cNvPr id="32" name="CuadroTexto 31">
            <a:extLst>
              <a:ext uri="{FF2B5EF4-FFF2-40B4-BE49-F238E27FC236}">
                <a16:creationId xmlns:a16="http://schemas.microsoft.com/office/drawing/2014/main" id="{F6B3271D-164C-E742-8F68-2F57CD2AEA24}"/>
              </a:ext>
            </a:extLst>
          </p:cNvPr>
          <p:cNvSpPr txBox="1"/>
          <p:nvPr/>
        </p:nvSpPr>
        <p:spPr>
          <a:xfrm>
            <a:off x="5102962" y="1567200"/>
            <a:ext cx="373820" cy="400110"/>
          </a:xfrm>
          <a:prstGeom prst="rect">
            <a:avLst/>
          </a:prstGeom>
          <a:solidFill>
            <a:srgbClr val="FBF0D5"/>
          </a:solidFill>
          <a:ln>
            <a:solidFill>
              <a:schemeClr val="tx1"/>
            </a:solidFill>
          </a:ln>
        </p:spPr>
        <p:txBody>
          <a:bodyPr wrap="none" rtlCol="0">
            <a:spAutoFit/>
          </a:bodyPr>
          <a:lstStyle/>
          <a:p>
            <a:pPr algn="l"/>
            <a:r>
              <a:rPr lang="x-none" sz="2000" b="1" dirty="0"/>
              <a:t>A</a:t>
            </a:r>
          </a:p>
        </p:txBody>
      </p:sp>
      <p:sp>
        <p:nvSpPr>
          <p:cNvPr id="46" name="CuadroTexto 45">
            <a:extLst>
              <a:ext uri="{FF2B5EF4-FFF2-40B4-BE49-F238E27FC236}">
                <a16:creationId xmlns:a16="http://schemas.microsoft.com/office/drawing/2014/main" id="{2DF4377D-DA8C-484E-B8E8-DA50EF2C5BAE}"/>
              </a:ext>
            </a:extLst>
          </p:cNvPr>
          <p:cNvSpPr txBox="1"/>
          <p:nvPr/>
        </p:nvSpPr>
        <p:spPr>
          <a:xfrm>
            <a:off x="7437386" y="1561028"/>
            <a:ext cx="333746" cy="400110"/>
          </a:xfrm>
          <a:prstGeom prst="rect">
            <a:avLst/>
          </a:prstGeom>
          <a:solidFill>
            <a:srgbClr val="FBF0D5"/>
          </a:solidFill>
          <a:ln>
            <a:solidFill>
              <a:schemeClr val="tx1"/>
            </a:solidFill>
          </a:ln>
        </p:spPr>
        <p:txBody>
          <a:bodyPr wrap="none" rtlCol="0">
            <a:spAutoFit/>
          </a:bodyPr>
          <a:lstStyle/>
          <a:p>
            <a:pPr algn="l"/>
            <a:r>
              <a:rPr lang="x-none" sz="2000" b="1" dirty="0"/>
              <a:t>B</a:t>
            </a:r>
          </a:p>
        </p:txBody>
      </p:sp>
      <p:sp>
        <p:nvSpPr>
          <p:cNvPr id="48" name="CuadroTexto 47">
            <a:extLst>
              <a:ext uri="{FF2B5EF4-FFF2-40B4-BE49-F238E27FC236}">
                <a16:creationId xmlns:a16="http://schemas.microsoft.com/office/drawing/2014/main" id="{260CB4E1-FBA3-4748-9A9B-DD8B20A0895F}"/>
              </a:ext>
            </a:extLst>
          </p:cNvPr>
          <p:cNvSpPr txBox="1"/>
          <p:nvPr/>
        </p:nvSpPr>
        <p:spPr>
          <a:xfrm>
            <a:off x="9683937" y="1504583"/>
            <a:ext cx="385042" cy="400110"/>
          </a:xfrm>
          <a:prstGeom prst="rect">
            <a:avLst/>
          </a:prstGeom>
          <a:solidFill>
            <a:srgbClr val="FBF0D5"/>
          </a:solidFill>
          <a:ln>
            <a:solidFill>
              <a:schemeClr val="tx1"/>
            </a:solidFill>
          </a:ln>
        </p:spPr>
        <p:txBody>
          <a:bodyPr wrap="none" rtlCol="0">
            <a:spAutoFit/>
          </a:bodyPr>
          <a:lstStyle/>
          <a:p>
            <a:pPr algn="l"/>
            <a:r>
              <a:rPr lang="x-none" sz="2000" b="1" dirty="0"/>
              <a:t>C</a:t>
            </a:r>
          </a:p>
        </p:txBody>
      </p:sp>
      <p:sp>
        <p:nvSpPr>
          <p:cNvPr id="51" name="CuadroTexto 50">
            <a:extLst>
              <a:ext uri="{FF2B5EF4-FFF2-40B4-BE49-F238E27FC236}">
                <a16:creationId xmlns:a16="http://schemas.microsoft.com/office/drawing/2014/main" id="{CD832049-16D0-FC4D-AEB4-2EAAD2542C98}"/>
              </a:ext>
            </a:extLst>
          </p:cNvPr>
          <p:cNvSpPr txBox="1"/>
          <p:nvPr/>
        </p:nvSpPr>
        <p:spPr>
          <a:xfrm>
            <a:off x="5126653" y="2971243"/>
            <a:ext cx="364202" cy="400110"/>
          </a:xfrm>
          <a:prstGeom prst="rect">
            <a:avLst/>
          </a:prstGeom>
          <a:solidFill>
            <a:srgbClr val="FBF0D5"/>
          </a:solidFill>
          <a:ln>
            <a:solidFill>
              <a:schemeClr val="tx1"/>
            </a:solidFill>
          </a:ln>
        </p:spPr>
        <p:txBody>
          <a:bodyPr wrap="none" rtlCol="0">
            <a:spAutoFit/>
          </a:bodyPr>
          <a:lstStyle/>
          <a:p>
            <a:pPr algn="l"/>
            <a:r>
              <a:rPr lang="x-none" sz="2000" b="1" dirty="0"/>
              <a:t>D</a:t>
            </a:r>
          </a:p>
        </p:txBody>
      </p:sp>
      <p:sp>
        <p:nvSpPr>
          <p:cNvPr id="54" name="CuadroTexto 53">
            <a:extLst>
              <a:ext uri="{FF2B5EF4-FFF2-40B4-BE49-F238E27FC236}">
                <a16:creationId xmlns:a16="http://schemas.microsoft.com/office/drawing/2014/main" id="{42877DC5-7C31-AF40-8E76-2715F5872F52}"/>
              </a:ext>
            </a:extLst>
          </p:cNvPr>
          <p:cNvSpPr txBox="1"/>
          <p:nvPr/>
        </p:nvSpPr>
        <p:spPr>
          <a:xfrm>
            <a:off x="7483066" y="2939095"/>
            <a:ext cx="317716" cy="400110"/>
          </a:xfrm>
          <a:prstGeom prst="rect">
            <a:avLst/>
          </a:prstGeom>
          <a:solidFill>
            <a:srgbClr val="FBF0D5"/>
          </a:solidFill>
          <a:ln>
            <a:solidFill>
              <a:schemeClr val="tx1"/>
            </a:solidFill>
          </a:ln>
        </p:spPr>
        <p:txBody>
          <a:bodyPr wrap="none" rtlCol="0">
            <a:spAutoFit/>
          </a:bodyPr>
          <a:lstStyle/>
          <a:p>
            <a:pPr algn="l"/>
            <a:r>
              <a:rPr lang="x-none" sz="2000" b="1" dirty="0"/>
              <a:t>E</a:t>
            </a:r>
          </a:p>
        </p:txBody>
      </p:sp>
      <p:sp>
        <p:nvSpPr>
          <p:cNvPr id="55" name="CuadroTexto 54">
            <a:extLst>
              <a:ext uri="{FF2B5EF4-FFF2-40B4-BE49-F238E27FC236}">
                <a16:creationId xmlns:a16="http://schemas.microsoft.com/office/drawing/2014/main" id="{F320A06D-A821-7F4C-8432-273D5296922A}"/>
              </a:ext>
            </a:extLst>
          </p:cNvPr>
          <p:cNvSpPr txBox="1"/>
          <p:nvPr/>
        </p:nvSpPr>
        <p:spPr>
          <a:xfrm>
            <a:off x="9717600" y="2843595"/>
            <a:ext cx="308098" cy="400110"/>
          </a:xfrm>
          <a:prstGeom prst="rect">
            <a:avLst/>
          </a:prstGeom>
          <a:solidFill>
            <a:srgbClr val="FBF0D5"/>
          </a:solidFill>
          <a:ln>
            <a:solidFill>
              <a:schemeClr val="tx1"/>
            </a:solidFill>
          </a:ln>
        </p:spPr>
        <p:txBody>
          <a:bodyPr wrap="none" rtlCol="0">
            <a:spAutoFit/>
          </a:bodyPr>
          <a:lstStyle/>
          <a:p>
            <a:pPr algn="l"/>
            <a:r>
              <a:rPr lang="en-GB" sz="2000" b="1" dirty="0"/>
              <a:t>F</a:t>
            </a:r>
            <a:endParaRPr lang="x-none" sz="2000" b="1" dirty="0"/>
          </a:p>
        </p:txBody>
      </p:sp>
      <p:sp>
        <p:nvSpPr>
          <p:cNvPr id="56" name="CuadroTexto 55">
            <a:extLst>
              <a:ext uri="{FF2B5EF4-FFF2-40B4-BE49-F238E27FC236}">
                <a16:creationId xmlns:a16="http://schemas.microsoft.com/office/drawing/2014/main" id="{29D83B8C-53FF-6149-A1AF-6834FCB8A15F}"/>
              </a:ext>
            </a:extLst>
          </p:cNvPr>
          <p:cNvSpPr txBox="1"/>
          <p:nvPr/>
        </p:nvSpPr>
        <p:spPr>
          <a:xfrm>
            <a:off x="5126653" y="4219142"/>
            <a:ext cx="399468" cy="400110"/>
          </a:xfrm>
          <a:prstGeom prst="rect">
            <a:avLst/>
          </a:prstGeom>
          <a:solidFill>
            <a:srgbClr val="FBF0D5"/>
          </a:solidFill>
          <a:ln>
            <a:solidFill>
              <a:schemeClr val="tx1"/>
            </a:solidFill>
          </a:ln>
        </p:spPr>
        <p:txBody>
          <a:bodyPr wrap="none" rtlCol="0">
            <a:spAutoFit/>
          </a:bodyPr>
          <a:lstStyle/>
          <a:p>
            <a:pPr algn="l"/>
            <a:r>
              <a:rPr lang="x-none" sz="2000" b="1" dirty="0"/>
              <a:t>G</a:t>
            </a:r>
          </a:p>
        </p:txBody>
      </p:sp>
      <p:sp>
        <p:nvSpPr>
          <p:cNvPr id="57" name="CuadroTexto 56">
            <a:extLst>
              <a:ext uri="{FF2B5EF4-FFF2-40B4-BE49-F238E27FC236}">
                <a16:creationId xmlns:a16="http://schemas.microsoft.com/office/drawing/2014/main" id="{7B86CED2-2195-E443-9B10-9807055F1692}"/>
              </a:ext>
            </a:extLst>
          </p:cNvPr>
          <p:cNvSpPr txBox="1"/>
          <p:nvPr/>
        </p:nvSpPr>
        <p:spPr>
          <a:xfrm>
            <a:off x="7437386" y="4184765"/>
            <a:ext cx="359394" cy="400110"/>
          </a:xfrm>
          <a:prstGeom prst="rect">
            <a:avLst/>
          </a:prstGeom>
          <a:solidFill>
            <a:srgbClr val="FBF0D5"/>
          </a:solidFill>
          <a:ln>
            <a:solidFill>
              <a:schemeClr val="tx1"/>
            </a:solidFill>
          </a:ln>
        </p:spPr>
        <p:txBody>
          <a:bodyPr wrap="none" rtlCol="0">
            <a:spAutoFit/>
          </a:bodyPr>
          <a:lstStyle/>
          <a:p>
            <a:pPr algn="l"/>
            <a:r>
              <a:rPr lang="x-none" sz="2000" b="1" dirty="0"/>
              <a:t>H</a:t>
            </a:r>
          </a:p>
        </p:txBody>
      </p:sp>
      <p:sp>
        <p:nvSpPr>
          <p:cNvPr id="58" name="CuadroTexto 57">
            <a:extLst>
              <a:ext uri="{FF2B5EF4-FFF2-40B4-BE49-F238E27FC236}">
                <a16:creationId xmlns:a16="http://schemas.microsoft.com/office/drawing/2014/main" id="{95198438-A35E-AB42-8221-364FDE2AB4AE}"/>
              </a:ext>
            </a:extLst>
          </p:cNvPr>
          <p:cNvSpPr txBox="1"/>
          <p:nvPr/>
        </p:nvSpPr>
        <p:spPr>
          <a:xfrm>
            <a:off x="9748057" y="4253599"/>
            <a:ext cx="256802" cy="400110"/>
          </a:xfrm>
          <a:prstGeom prst="rect">
            <a:avLst/>
          </a:prstGeom>
          <a:solidFill>
            <a:srgbClr val="FBF0D5"/>
          </a:solidFill>
          <a:ln>
            <a:solidFill>
              <a:schemeClr val="tx1"/>
            </a:solidFill>
          </a:ln>
        </p:spPr>
        <p:txBody>
          <a:bodyPr wrap="none" rtlCol="0">
            <a:spAutoFit/>
          </a:bodyPr>
          <a:lstStyle/>
          <a:p>
            <a:pPr algn="l"/>
            <a:r>
              <a:rPr lang="x-none" sz="2000" b="1" dirty="0"/>
              <a:t>I</a:t>
            </a:r>
          </a:p>
        </p:txBody>
      </p:sp>
      <p:sp>
        <p:nvSpPr>
          <p:cNvPr id="59" name="CuadroTexto 58">
            <a:extLst>
              <a:ext uri="{FF2B5EF4-FFF2-40B4-BE49-F238E27FC236}">
                <a16:creationId xmlns:a16="http://schemas.microsoft.com/office/drawing/2014/main" id="{5B42645A-77BD-4C44-BDA1-A3B327E842A5}"/>
              </a:ext>
            </a:extLst>
          </p:cNvPr>
          <p:cNvSpPr txBox="1"/>
          <p:nvPr/>
        </p:nvSpPr>
        <p:spPr>
          <a:xfrm>
            <a:off x="5208767" y="5565017"/>
            <a:ext cx="308098" cy="400110"/>
          </a:xfrm>
          <a:prstGeom prst="rect">
            <a:avLst/>
          </a:prstGeom>
          <a:solidFill>
            <a:srgbClr val="FBF0D5"/>
          </a:solidFill>
          <a:ln>
            <a:solidFill>
              <a:schemeClr val="tx1"/>
            </a:solidFill>
          </a:ln>
        </p:spPr>
        <p:txBody>
          <a:bodyPr wrap="none" rtlCol="0">
            <a:spAutoFit/>
          </a:bodyPr>
          <a:lstStyle/>
          <a:p>
            <a:pPr algn="l"/>
            <a:r>
              <a:rPr lang="x-none" sz="2000" b="1" dirty="0"/>
              <a:t>J</a:t>
            </a:r>
          </a:p>
        </p:txBody>
      </p:sp>
      <p:sp>
        <p:nvSpPr>
          <p:cNvPr id="60" name="CuadroTexto 59">
            <a:extLst>
              <a:ext uri="{FF2B5EF4-FFF2-40B4-BE49-F238E27FC236}">
                <a16:creationId xmlns:a16="http://schemas.microsoft.com/office/drawing/2014/main" id="{AF305A0D-A06A-7B43-9700-7BB182020EF5}"/>
              </a:ext>
            </a:extLst>
          </p:cNvPr>
          <p:cNvSpPr txBox="1"/>
          <p:nvPr/>
        </p:nvSpPr>
        <p:spPr>
          <a:xfrm>
            <a:off x="9834099" y="5593111"/>
            <a:ext cx="343364" cy="400110"/>
          </a:xfrm>
          <a:prstGeom prst="rect">
            <a:avLst/>
          </a:prstGeom>
          <a:solidFill>
            <a:srgbClr val="FBF0D5"/>
          </a:solidFill>
          <a:ln>
            <a:solidFill>
              <a:schemeClr val="tx1"/>
            </a:solidFill>
          </a:ln>
        </p:spPr>
        <p:txBody>
          <a:bodyPr wrap="none" rtlCol="0">
            <a:spAutoFit/>
          </a:bodyPr>
          <a:lstStyle/>
          <a:p>
            <a:pPr algn="l"/>
            <a:r>
              <a:rPr lang="x-none" sz="2000" b="1" dirty="0"/>
              <a:t>K</a:t>
            </a:r>
          </a:p>
        </p:txBody>
      </p:sp>
      <p:sp>
        <p:nvSpPr>
          <p:cNvPr id="34" name="CuadroTexto 33">
            <a:extLst>
              <a:ext uri="{FF2B5EF4-FFF2-40B4-BE49-F238E27FC236}">
                <a16:creationId xmlns:a16="http://schemas.microsoft.com/office/drawing/2014/main" id="{1F13BC8E-B4F5-8B4D-9240-554F72F1A26B}"/>
              </a:ext>
            </a:extLst>
          </p:cNvPr>
          <p:cNvSpPr txBox="1"/>
          <p:nvPr/>
        </p:nvSpPr>
        <p:spPr>
          <a:xfrm>
            <a:off x="5185657" y="1908872"/>
            <a:ext cx="2093843" cy="400110"/>
          </a:xfrm>
          <a:prstGeom prst="rect">
            <a:avLst/>
          </a:prstGeom>
          <a:noFill/>
        </p:spPr>
        <p:txBody>
          <a:bodyPr wrap="none" rtlCol="0">
            <a:spAutoFit/>
          </a:bodyPr>
          <a:lstStyle/>
          <a:p>
            <a:pPr algn="l"/>
            <a:r>
              <a:rPr lang="x-none" sz="2000" dirty="0"/>
              <a:t>[</a:t>
            </a:r>
            <a:r>
              <a:rPr lang="en-GB" sz="2000" dirty="0"/>
              <a:t>it’s saddening</a:t>
            </a:r>
            <a:r>
              <a:rPr lang="x-none" sz="2000" dirty="0"/>
              <a:t>]</a:t>
            </a:r>
          </a:p>
        </p:txBody>
      </p:sp>
      <p:sp>
        <p:nvSpPr>
          <p:cNvPr id="61" name="CuadroTexto 60">
            <a:extLst>
              <a:ext uri="{FF2B5EF4-FFF2-40B4-BE49-F238E27FC236}">
                <a16:creationId xmlns:a16="http://schemas.microsoft.com/office/drawing/2014/main" id="{39B1A2F9-03CF-6D4B-BAB9-5A68EF63A429}"/>
              </a:ext>
            </a:extLst>
          </p:cNvPr>
          <p:cNvSpPr txBox="1"/>
          <p:nvPr/>
        </p:nvSpPr>
        <p:spPr>
          <a:xfrm>
            <a:off x="8008186" y="1835408"/>
            <a:ext cx="1410964" cy="400110"/>
          </a:xfrm>
          <a:prstGeom prst="rect">
            <a:avLst/>
          </a:prstGeom>
          <a:noFill/>
        </p:spPr>
        <p:txBody>
          <a:bodyPr wrap="none" rtlCol="0">
            <a:spAutoFit/>
          </a:bodyPr>
          <a:lstStyle/>
          <a:p>
            <a:pPr algn="l"/>
            <a:r>
              <a:rPr lang="x-none" sz="2000" dirty="0"/>
              <a:t>[to break]</a:t>
            </a:r>
          </a:p>
        </p:txBody>
      </p:sp>
      <p:sp>
        <p:nvSpPr>
          <p:cNvPr id="62" name="CuadroTexto 61">
            <a:extLst>
              <a:ext uri="{FF2B5EF4-FFF2-40B4-BE49-F238E27FC236}">
                <a16:creationId xmlns:a16="http://schemas.microsoft.com/office/drawing/2014/main" id="{6BC4FDE0-49C0-D547-9C2C-FBF84BC52104}"/>
              </a:ext>
            </a:extLst>
          </p:cNvPr>
          <p:cNvSpPr txBox="1"/>
          <p:nvPr/>
        </p:nvSpPr>
        <p:spPr>
          <a:xfrm>
            <a:off x="10127738" y="1823052"/>
            <a:ext cx="1749197" cy="400110"/>
          </a:xfrm>
          <a:prstGeom prst="rect">
            <a:avLst/>
          </a:prstGeom>
          <a:noFill/>
        </p:spPr>
        <p:txBody>
          <a:bodyPr wrap="none" rtlCol="0">
            <a:spAutoFit/>
          </a:bodyPr>
          <a:lstStyle/>
          <a:p>
            <a:pPr algn="l"/>
            <a:r>
              <a:rPr lang="x-none" sz="2000" dirty="0"/>
              <a:t>[backwards]</a:t>
            </a:r>
          </a:p>
        </p:txBody>
      </p:sp>
      <p:sp>
        <p:nvSpPr>
          <p:cNvPr id="63" name="CuadroTexto 62">
            <a:extLst>
              <a:ext uri="{FF2B5EF4-FFF2-40B4-BE49-F238E27FC236}">
                <a16:creationId xmlns:a16="http://schemas.microsoft.com/office/drawing/2014/main" id="{C4A73C57-1246-1C4E-A8FB-D35A51D44D05}"/>
              </a:ext>
            </a:extLst>
          </p:cNvPr>
          <p:cNvSpPr txBox="1"/>
          <p:nvPr/>
        </p:nvSpPr>
        <p:spPr>
          <a:xfrm>
            <a:off x="5806070" y="3187177"/>
            <a:ext cx="909223" cy="400110"/>
          </a:xfrm>
          <a:prstGeom prst="rect">
            <a:avLst/>
          </a:prstGeom>
          <a:noFill/>
        </p:spPr>
        <p:txBody>
          <a:bodyPr wrap="none" rtlCol="0">
            <a:spAutoFit/>
          </a:bodyPr>
          <a:lstStyle/>
          <a:p>
            <a:pPr algn="l"/>
            <a:r>
              <a:rPr lang="x-none" sz="2000" dirty="0"/>
              <a:t>[right]</a:t>
            </a:r>
          </a:p>
        </p:txBody>
      </p:sp>
      <p:sp>
        <p:nvSpPr>
          <p:cNvPr id="64" name="CuadroTexto 63">
            <a:extLst>
              <a:ext uri="{FF2B5EF4-FFF2-40B4-BE49-F238E27FC236}">
                <a16:creationId xmlns:a16="http://schemas.microsoft.com/office/drawing/2014/main" id="{D0CE7867-8C06-654D-ADC7-33B8FCD2CBB4}"/>
              </a:ext>
            </a:extLst>
          </p:cNvPr>
          <p:cNvSpPr txBox="1"/>
          <p:nvPr/>
        </p:nvSpPr>
        <p:spPr>
          <a:xfrm>
            <a:off x="7641924" y="3335239"/>
            <a:ext cx="2414444" cy="400110"/>
          </a:xfrm>
          <a:prstGeom prst="rect">
            <a:avLst/>
          </a:prstGeom>
          <a:noFill/>
        </p:spPr>
        <p:txBody>
          <a:bodyPr wrap="none" rtlCol="0">
            <a:spAutoFit/>
          </a:bodyPr>
          <a:lstStyle/>
          <a:p>
            <a:pPr algn="l"/>
            <a:r>
              <a:rPr lang="x-none" sz="2000" dirty="0"/>
              <a:t>[it’s embarrasing]</a:t>
            </a:r>
          </a:p>
        </p:txBody>
      </p:sp>
      <p:sp>
        <p:nvSpPr>
          <p:cNvPr id="65" name="CuadroTexto 64">
            <a:extLst>
              <a:ext uri="{FF2B5EF4-FFF2-40B4-BE49-F238E27FC236}">
                <a16:creationId xmlns:a16="http://schemas.microsoft.com/office/drawing/2014/main" id="{9727C09F-3C0F-BA43-9472-A8172475C470}"/>
              </a:ext>
            </a:extLst>
          </p:cNvPr>
          <p:cNvSpPr txBox="1"/>
          <p:nvPr/>
        </p:nvSpPr>
        <p:spPr>
          <a:xfrm>
            <a:off x="5520965" y="4625614"/>
            <a:ext cx="1348446" cy="400110"/>
          </a:xfrm>
          <a:prstGeom prst="rect">
            <a:avLst/>
          </a:prstGeom>
          <a:noFill/>
        </p:spPr>
        <p:txBody>
          <a:bodyPr wrap="none" rtlCol="0">
            <a:spAutoFit/>
          </a:bodyPr>
          <a:lstStyle/>
          <a:p>
            <a:pPr algn="l"/>
            <a:r>
              <a:rPr lang="x-none" sz="2000" dirty="0"/>
              <a:t>[to suffer]</a:t>
            </a:r>
          </a:p>
        </p:txBody>
      </p:sp>
      <p:sp>
        <p:nvSpPr>
          <p:cNvPr id="66" name="CuadroTexto 65">
            <a:extLst>
              <a:ext uri="{FF2B5EF4-FFF2-40B4-BE49-F238E27FC236}">
                <a16:creationId xmlns:a16="http://schemas.microsoft.com/office/drawing/2014/main" id="{3735C74D-8E29-B542-91B0-AFBFFAF4ADF8}"/>
              </a:ext>
            </a:extLst>
          </p:cNvPr>
          <p:cNvSpPr txBox="1"/>
          <p:nvPr/>
        </p:nvSpPr>
        <p:spPr>
          <a:xfrm>
            <a:off x="7740775" y="4744448"/>
            <a:ext cx="2007281" cy="707886"/>
          </a:xfrm>
          <a:prstGeom prst="rect">
            <a:avLst/>
          </a:prstGeom>
          <a:noFill/>
        </p:spPr>
        <p:txBody>
          <a:bodyPr wrap="square" rtlCol="0">
            <a:spAutoFit/>
          </a:bodyPr>
          <a:lstStyle/>
          <a:p>
            <a:pPr algn="ctr"/>
            <a:r>
              <a:rPr lang="x-none" sz="2000" dirty="0"/>
              <a:t>[it</a:t>
            </a:r>
            <a:r>
              <a:rPr lang="en-GB" sz="2000" dirty="0"/>
              <a:t> brings happiness/joy</a:t>
            </a:r>
            <a:r>
              <a:rPr lang="x-none" sz="2000" dirty="0"/>
              <a:t>]</a:t>
            </a:r>
          </a:p>
        </p:txBody>
      </p:sp>
      <p:sp>
        <p:nvSpPr>
          <p:cNvPr id="67" name="CuadroTexto 66">
            <a:extLst>
              <a:ext uri="{FF2B5EF4-FFF2-40B4-BE49-F238E27FC236}">
                <a16:creationId xmlns:a16="http://schemas.microsoft.com/office/drawing/2014/main" id="{D56ECF3B-AEF5-324E-9787-0844923ABD70}"/>
              </a:ext>
            </a:extLst>
          </p:cNvPr>
          <p:cNvSpPr txBox="1"/>
          <p:nvPr/>
        </p:nvSpPr>
        <p:spPr>
          <a:xfrm>
            <a:off x="10228959" y="4546732"/>
            <a:ext cx="1510350" cy="400110"/>
          </a:xfrm>
          <a:prstGeom prst="rect">
            <a:avLst/>
          </a:prstGeom>
          <a:noFill/>
        </p:spPr>
        <p:txBody>
          <a:bodyPr wrap="none" rtlCol="0">
            <a:spAutoFit/>
          </a:bodyPr>
          <a:lstStyle/>
          <a:p>
            <a:pPr algn="l"/>
            <a:r>
              <a:rPr lang="x-none" sz="2000" dirty="0"/>
              <a:t>[accident]</a:t>
            </a:r>
          </a:p>
        </p:txBody>
      </p:sp>
      <p:sp>
        <p:nvSpPr>
          <p:cNvPr id="68" name="CuadroTexto 67">
            <a:extLst>
              <a:ext uri="{FF2B5EF4-FFF2-40B4-BE49-F238E27FC236}">
                <a16:creationId xmlns:a16="http://schemas.microsoft.com/office/drawing/2014/main" id="{E4755596-FDC4-B94E-95D2-CF5506EAD4D3}"/>
              </a:ext>
            </a:extLst>
          </p:cNvPr>
          <p:cNvSpPr txBox="1"/>
          <p:nvPr/>
        </p:nvSpPr>
        <p:spPr>
          <a:xfrm>
            <a:off x="5290299" y="5934961"/>
            <a:ext cx="1976823" cy="400110"/>
          </a:xfrm>
          <a:prstGeom prst="rect">
            <a:avLst/>
          </a:prstGeom>
          <a:noFill/>
        </p:spPr>
        <p:txBody>
          <a:bodyPr wrap="none" rtlCol="0">
            <a:spAutoFit/>
          </a:bodyPr>
          <a:lstStyle/>
          <a:p>
            <a:pPr algn="l"/>
            <a:r>
              <a:rPr lang="x-none" sz="2000" dirty="0"/>
              <a:t>[it’s infuriating]</a:t>
            </a:r>
          </a:p>
        </p:txBody>
      </p:sp>
      <p:sp>
        <p:nvSpPr>
          <p:cNvPr id="69" name="CuadroTexto 68">
            <a:extLst>
              <a:ext uri="{FF2B5EF4-FFF2-40B4-BE49-F238E27FC236}">
                <a16:creationId xmlns:a16="http://schemas.microsoft.com/office/drawing/2014/main" id="{DE60536A-603F-3948-9125-39D4955856F8}"/>
              </a:ext>
            </a:extLst>
          </p:cNvPr>
          <p:cNvSpPr txBox="1"/>
          <p:nvPr/>
        </p:nvSpPr>
        <p:spPr>
          <a:xfrm>
            <a:off x="9776531" y="5990942"/>
            <a:ext cx="2382383" cy="400110"/>
          </a:xfrm>
          <a:prstGeom prst="rect">
            <a:avLst/>
          </a:prstGeom>
          <a:noFill/>
        </p:spPr>
        <p:txBody>
          <a:bodyPr wrap="none" rtlCol="0">
            <a:spAutoFit/>
          </a:bodyPr>
          <a:lstStyle/>
          <a:p>
            <a:pPr algn="l"/>
            <a:r>
              <a:rPr lang="x-none" sz="2000" dirty="0"/>
              <a:t>[it’s encouraging]</a:t>
            </a:r>
          </a:p>
        </p:txBody>
      </p:sp>
      <p:sp>
        <p:nvSpPr>
          <p:cNvPr id="37" name="CuadroTexto 36">
            <a:extLst>
              <a:ext uri="{FF2B5EF4-FFF2-40B4-BE49-F238E27FC236}">
                <a16:creationId xmlns:a16="http://schemas.microsoft.com/office/drawing/2014/main" id="{0172A873-EB4F-2F46-B58F-722A094A8FCD}"/>
              </a:ext>
            </a:extLst>
          </p:cNvPr>
          <p:cNvSpPr txBox="1"/>
          <p:nvPr/>
        </p:nvSpPr>
        <p:spPr>
          <a:xfrm>
            <a:off x="3636866" y="1309604"/>
            <a:ext cx="421910" cy="430887"/>
          </a:xfrm>
          <a:prstGeom prst="rect">
            <a:avLst/>
          </a:prstGeom>
          <a:noFill/>
        </p:spPr>
        <p:txBody>
          <a:bodyPr wrap="none" rtlCol="0">
            <a:spAutoFit/>
          </a:bodyPr>
          <a:lstStyle/>
          <a:p>
            <a:pPr algn="l"/>
            <a:r>
              <a:rPr lang="x-none" sz="2200" b="1" dirty="0">
                <a:solidFill>
                  <a:schemeClr val="accent5">
                    <a:lumMod val="50000"/>
                  </a:schemeClr>
                </a:solidFill>
              </a:rPr>
              <a:t>G</a:t>
            </a:r>
          </a:p>
        </p:txBody>
      </p:sp>
      <p:sp>
        <p:nvSpPr>
          <p:cNvPr id="70" name="CuadroTexto 69">
            <a:extLst>
              <a:ext uri="{FF2B5EF4-FFF2-40B4-BE49-F238E27FC236}">
                <a16:creationId xmlns:a16="http://schemas.microsoft.com/office/drawing/2014/main" id="{D469CEE0-5AFF-AC43-9526-0FE164CB6B8D}"/>
              </a:ext>
            </a:extLst>
          </p:cNvPr>
          <p:cNvSpPr txBox="1"/>
          <p:nvPr/>
        </p:nvSpPr>
        <p:spPr>
          <a:xfrm>
            <a:off x="3686158" y="1765768"/>
            <a:ext cx="348172" cy="430887"/>
          </a:xfrm>
          <a:prstGeom prst="rect">
            <a:avLst/>
          </a:prstGeom>
          <a:noFill/>
        </p:spPr>
        <p:txBody>
          <a:bodyPr wrap="none" rtlCol="0">
            <a:spAutoFit/>
          </a:bodyPr>
          <a:lstStyle/>
          <a:p>
            <a:pPr algn="l"/>
            <a:r>
              <a:rPr lang="x-none" sz="2200" b="1" dirty="0">
                <a:solidFill>
                  <a:schemeClr val="accent5">
                    <a:lumMod val="50000"/>
                  </a:schemeClr>
                </a:solidFill>
              </a:rPr>
              <a:t>B</a:t>
            </a:r>
          </a:p>
        </p:txBody>
      </p:sp>
      <p:sp>
        <p:nvSpPr>
          <p:cNvPr id="71" name="CuadroTexto 70">
            <a:extLst>
              <a:ext uri="{FF2B5EF4-FFF2-40B4-BE49-F238E27FC236}">
                <a16:creationId xmlns:a16="http://schemas.microsoft.com/office/drawing/2014/main" id="{10525B65-69FC-E34D-B0DE-A5F341EEE65D}"/>
              </a:ext>
            </a:extLst>
          </p:cNvPr>
          <p:cNvSpPr txBox="1"/>
          <p:nvPr/>
        </p:nvSpPr>
        <p:spPr>
          <a:xfrm>
            <a:off x="3728637" y="2209584"/>
            <a:ext cx="263214" cy="430887"/>
          </a:xfrm>
          <a:prstGeom prst="rect">
            <a:avLst/>
          </a:prstGeom>
          <a:noFill/>
        </p:spPr>
        <p:txBody>
          <a:bodyPr wrap="none" rtlCol="0">
            <a:spAutoFit/>
          </a:bodyPr>
          <a:lstStyle/>
          <a:p>
            <a:pPr algn="l"/>
            <a:r>
              <a:rPr lang="x-none" sz="2200" b="1" dirty="0">
                <a:solidFill>
                  <a:schemeClr val="accent5">
                    <a:lumMod val="50000"/>
                  </a:schemeClr>
                </a:solidFill>
              </a:rPr>
              <a:t>I</a:t>
            </a:r>
          </a:p>
        </p:txBody>
      </p:sp>
      <p:sp>
        <p:nvSpPr>
          <p:cNvPr id="72" name="CuadroTexto 71">
            <a:extLst>
              <a:ext uri="{FF2B5EF4-FFF2-40B4-BE49-F238E27FC236}">
                <a16:creationId xmlns:a16="http://schemas.microsoft.com/office/drawing/2014/main" id="{A0BE2411-4977-FB4B-83A6-0C66B44408B3}"/>
              </a:ext>
            </a:extLst>
          </p:cNvPr>
          <p:cNvSpPr txBox="1"/>
          <p:nvPr/>
        </p:nvSpPr>
        <p:spPr>
          <a:xfrm>
            <a:off x="3694173" y="2653400"/>
            <a:ext cx="319318" cy="430887"/>
          </a:xfrm>
          <a:prstGeom prst="rect">
            <a:avLst/>
          </a:prstGeom>
          <a:noFill/>
        </p:spPr>
        <p:txBody>
          <a:bodyPr wrap="none" rtlCol="0">
            <a:spAutoFit/>
          </a:bodyPr>
          <a:lstStyle/>
          <a:p>
            <a:pPr algn="l"/>
            <a:r>
              <a:rPr lang="en-GB" sz="2200" b="1" dirty="0">
                <a:solidFill>
                  <a:schemeClr val="accent5">
                    <a:lumMod val="50000"/>
                  </a:schemeClr>
                </a:solidFill>
              </a:rPr>
              <a:t>F</a:t>
            </a:r>
            <a:endParaRPr lang="x-none" sz="2200" b="1" dirty="0">
              <a:solidFill>
                <a:schemeClr val="accent5">
                  <a:lumMod val="50000"/>
                </a:schemeClr>
              </a:solidFill>
            </a:endParaRPr>
          </a:p>
        </p:txBody>
      </p:sp>
      <p:sp>
        <p:nvSpPr>
          <p:cNvPr id="73" name="CuadroTexto 72">
            <a:extLst>
              <a:ext uri="{FF2B5EF4-FFF2-40B4-BE49-F238E27FC236}">
                <a16:creationId xmlns:a16="http://schemas.microsoft.com/office/drawing/2014/main" id="{F996BCCA-BEB7-2F4A-9DB4-7D882C20BEA3}"/>
              </a:ext>
            </a:extLst>
          </p:cNvPr>
          <p:cNvSpPr txBox="1"/>
          <p:nvPr/>
        </p:nvSpPr>
        <p:spPr>
          <a:xfrm>
            <a:off x="3658105" y="3097216"/>
            <a:ext cx="404278" cy="430887"/>
          </a:xfrm>
          <a:prstGeom prst="rect">
            <a:avLst/>
          </a:prstGeom>
          <a:noFill/>
        </p:spPr>
        <p:txBody>
          <a:bodyPr wrap="none" rtlCol="0">
            <a:spAutoFit/>
          </a:bodyPr>
          <a:lstStyle/>
          <a:p>
            <a:pPr algn="l"/>
            <a:r>
              <a:rPr lang="x-none" sz="2200" b="1" dirty="0">
                <a:solidFill>
                  <a:schemeClr val="accent5">
                    <a:lumMod val="50000"/>
                  </a:schemeClr>
                </a:solidFill>
              </a:rPr>
              <a:t>C</a:t>
            </a:r>
          </a:p>
        </p:txBody>
      </p:sp>
      <p:sp>
        <p:nvSpPr>
          <p:cNvPr id="74" name="CuadroTexto 73">
            <a:extLst>
              <a:ext uri="{FF2B5EF4-FFF2-40B4-BE49-F238E27FC236}">
                <a16:creationId xmlns:a16="http://schemas.microsoft.com/office/drawing/2014/main" id="{FC97BDF4-6C8C-E64A-BE5C-901B81A9E802}"/>
              </a:ext>
            </a:extLst>
          </p:cNvPr>
          <p:cNvSpPr txBox="1"/>
          <p:nvPr/>
        </p:nvSpPr>
        <p:spPr>
          <a:xfrm>
            <a:off x="3669326" y="3541032"/>
            <a:ext cx="381836" cy="430887"/>
          </a:xfrm>
          <a:prstGeom prst="rect">
            <a:avLst/>
          </a:prstGeom>
          <a:noFill/>
        </p:spPr>
        <p:txBody>
          <a:bodyPr wrap="none" rtlCol="0">
            <a:spAutoFit/>
          </a:bodyPr>
          <a:lstStyle/>
          <a:p>
            <a:pPr algn="l"/>
            <a:r>
              <a:rPr lang="x-none" sz="2200" b="1" dirty="0">
                <a:solidFill>
                  <a:schemeClr val="accent5">
                    <a:lumMod val="50000"/>
                  </a:schemeClr>
                </a:solidFill>
              </a:rPr>
              <a:t>D</a:t>
            </a:r>
          </a:p>
        </p:txBody>
      </p:sp>
      <p:sp>
        <p:nvSpPr>
          <p:cNvPr id="75" name="CuadroTexto 74">
            <a:extLst>
              <a:ext uri="{FF2B5EF4-FFF2-40B4-BE49-F238E27FC236}">
                <a16:creationId xmlns:a16="http://schemas.microsoft.com/office/drawing/2014/main" id="{65EC7621-8829-2649-B21E-DCB7E50AB8E5}"/>
              </a:ext>
            </a:extLst>
          </p:cNvPr>
          <p:cNvSpPr txBox="1"/>
          <p:nvPr/>
        </p:nvSpPr>
        <p:spPr>
          <a:xfrm>
            <a:off x="3680547" y="3984848"/>
            <a:ext cx="359394" cy="430887"/>
          </a:xfrm>
          <a:prstGeom prst="rect">
            <a:avLst/>
          </a:prstGeom>
          <a:noFill/>
        </p:spPr>
        <p:txBody>
          <a:bodyPr wrap="none" rtlCol="0">
            <a:spAutoFit/>
          </a:bodyPr>
          <a:lstStyle/>
          <a:p>
            <a:pPr algn="l"/>
            <a:r>
              <a:rPr lang="x-none" sz="2200" b="1" dirty="0">
                <a:solidFill>
                  <a:schemeClr val="accent5">
                    <a:lumMod val="50000"/>
                  </a:schemeClr>
                </a:solidFill>
              </a:rPr>
              <a:t>K</a:t>
            </a:r>
          </a:p>
        </p:txBody>
      </p:sp>
      <p:sp>
        <p:nvSpPr>
          <p:cNvPr id="76" name="CuadroTexto 75">
            <a:extLst>
              <a:ext uri="{FF2B5EF4-FFF2-40B4-BE49-F238E27FC236}">
                <a16:creationId xmlns:a16="http://schemas.microsoft.com/office/drawing/2014/main" id="{F0E85BA5-BEB4-704D-AC1A-16C2A43DDCD0}"/>
              </a:ext>
            </a:extLst>
          </p:cNvPr>
          <p:cNvSpPr txBox="1"/>
          <p:nvPr/>
        </p:nvSpPr>
        <p:spPr>
          <a:xfrm>
            <a:off x="3663716" y="4428664"/>
            <a:ext cx="393056" cy="430887"/>
          </a:xfrm>
          <a:prstGeom prst="rect">
            <a:avLst/>
          </a:prstGeom>
          <a:noFill/>
        </p:spPr>
        <p:txBody>
          <a:bodyPr wrap="none" rtlCol="0">
            <a:spAutoFit/>
          </a:bodyPr>
          <a:lstStyle/>
          <a:p>
            <a:pPr algn="l"/>
            <a:r>
              <a:rPr lang="x-none" sz="2200" b="1" dirty="0">
                <a:solidFill>
                  <a:schemeClr val="accent5">
                    <a:lumMod val="50000"/>
                  </a:schemeClr>
                </a:solidFill>
              </a:rPr>
              <a:t>A</a:t>
            </a:r>
          </a:p>
        </p:txBody>
      </p:sp>
      <p:sp>
        <p:nvSpPr>
          <p:cNvPr id="77" name="CuadroTexto 76">
            <a:extLst>
              <a:ext uri="{FF2B5EF4-FFF2-40B4-BE49-F238E27FC236}">
                <a16:creationId xmlns:a16="http://schemas.microsoft.com/office/drawing/2014/main" id="{7050D64E-66A7-B843-9311-313D9FCC6192}"/>
              </a:ext>
            </a:extLst>
          </p:cNvPr>
          <p:cNvSpPr txBox="1"/>
          <p:nvPr/>
        </p:nvSpPr>
        <p:spPr>
          <a:xfrm>
            <a:off x="3694173" y="4872480"/>
            <a:ext cx="332142" cy="430887"/>
          </a:xfrm>
          <a:prstGeom prst="rect">
            <a:avLst/>
          </a:prstGeom>
          <a:noFill/>
        </p:spPr>
        <p:txBody>
          <a:bodyPr wrap="none" rtlCol="0">
            <a:spAutoFit/>
          </a:bodyPr>
          <a:lstStyle/>
          <a:p>
            <a:pPr algn="l"/>
            <a:r>
              <a:rPr lang="x-none" sz="2200" b="1" dirty="0">
                <a:solidFill>
                  <a:schemeClr val="accent5">
                    <a:lumMod val="50000"/>
                  </a:schemeClr>
                </a:solidFill>
              </a:rPr>
              <a:t>E</a:t>
            </a:r>
          </a:p>
        </p:txBody>
      </p:sp>
      <p:sp>
        <p:nvSpPr>
          <p:cNvPr id="78" name="CuadroTexto 77">
            <a:extLst>
              <a:ext uri="{FF2B5EF4-FFF2-40B4-BE49-F238E27FC236}">
                <a16:creationId xmlns:a16="http://schemas.microsoft.com/office/drawing/2014/main" id="{86837E93-8FA5-AB4C-8836-03AA26C99A4E}"/>
              </a:ext>
            </a:extLst>
          </p:cNvPr>
          <p:cNvSpPr txBox="1"/>
          <p:nvPr/>
        </p:nvSpPr>
        <p:spPr>
          <a:xfrm>
            <a:off x="3700585" y="5316296"/>
            <a:ext cx="319318" cy="430887"/>
          </a:xfrm>
          <a:prstGeom prst="rect">
            <a:avLst/>
          </a:prstGeom>
          <a:noFill/>
        </p:spPr>
        <p:txBody>
          <a:bodyPr wrap="none" rtlCol="0">
            <a:spAutoFit/>
          </a:bodyPr>
          <a:lstStyle/>
          <a:p>
            <a:pPr algn="l"/>
            <a:r>
              <a:rPr lang="x-none" sz="2200" b="1" dirty="0">
                <a:solidFill>
                  <a:schemeClr val="accent5">
                    <a:lumMod val="50000"/>
                  </a:schemeClr>
                </a:solidFill>
              </a:rPr>
              <a:t>J</a:t>
            </a:r>
          </a:p>
        </p:txBody>
      </p:sp>
      <p:sp>
        <p:nvSpPr>
          <p:cNvPr id="79" name="CuadroTexto 78">
            <a:extLst>
              <a:ext uri="{FF2B5EF4-FFF2-40B4-BE49-F238E27FC236}">
                <a16:creationId xmlns:a16="http://schemas.microsoft.com/office/drawing/2014/main" id="{A231A23A-ABC9-5C41-9539-D422B600F989}"/>
              </a:ext>
            </a:extLst>
          </p:cNvPr>
          <p:cNvSpPr txBox="1"/>
          <p:nvPr/>
        </p:nvSpPr>
        <p:spPr>
          <a:xfrm>
            <a:off x="3671731" y="5760111"/>
            <a:ext cx="377026" cy="430887"/>
          </a:xfrm>
          <a:prstGeom prst="rect">
            <a:avLst/>
          </a:prstGeom>
          <a:noFill/>
        </p:spPr>
        <p:txBody>
          <a:bodyPr wrap="none" rtlCol="0">
            <a:spAutoFit/>
          </a:bodyPr>
          <a:lstStyle/>
          <a:p>
            <a:pPr algn="l"/>
            <a:r>
              <a:rPr lang="x-none" sz="2200" b="1" dirty="0">
                <a:solidFill>
                  <a:schemeClr val="accent5">
                    <a:lumMod val="50000"/>
                  </a:schemeClr>
                </a:solidFill>
              </a:rPr>
              <a:t>H</a:t>
            </a:r>
          </a:p>
        </p:txBody>
      </p:sp>
      <p:sp>
        <p:nvSpPr>
          <p:cNvPr id="4" name="Rectangle 3"/>
          <p:cNvSpPr/>
          <p:nvPr/>
        </p:nvSpPr>
        <p:spPr>
          <a:xfrm>
            <a:off x="849324" y="1283517"/>
            <a:ext cx="2566436" cy="48792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1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0" grpId="0"/>
      <p:bldP spid="71" grpId="0"/>
      <p:bldP spid="72" grpId="0"/>
      <p:bldP spid="73" grpId="0"/>
      <p:bldP spid="74" grpId="0"/>
      <p:bldP spid="75" grpId="0"/>
      <p:bldP spid="76" grpId="0"/>
      <p:bldP spid="77" grpId="0"/>
      <p:bldP spid="78" grpId="0"/>
      <p:bldP spid="79"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39453" cy="647577"/>
          </a:xfrm>
        </p:spPr>
        <p:txBody>
          <a:bodyPr>
            <a:normAutofit/>
          </a:bodyPr>
          <a:lstStyle/>
          <a:p>
            <a:r>
              <a:rPr lang="en-GB" sz="28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8" name="CuadroTexto 17">
            <a:extLst>
              <a:ext uri="{FF2B5EF4-FFF2-40B4-BE49-F238E27FC236}">
                <a16:creationId xmlns:a16="http://schemas.microsoft.com/office/drawing/2014/main" id="{73E49AE8-A815-0347-AC29-4EFA34F50D54}"/>
              </a:ext>
            </a:extLst>
          </p:cNvPr>
          <p:cNvSpPr txBox="1"/>
          <p:nvPr/>
        </p:nvSpPr>
        <p:spPr>
          <a:xfrm>
            <a:off x="82286" y="1192417"/>
            <a:ext cx="5000087" cy="461665"/>
          </a:xfrm>
          <a:prstGeom prst="rect">
            <a:avLst/>
          </a:prstGeom>
          <a:noFill/>
        </p:spPr>
        <p:txBody>
          <a:bodyPr wrap="none" rtlCol="0">
            <a:spAutoFit/>
          </a:bodyPr>
          <a:lstStyle/>
          <a:p>
            <a:pPr algn="l"/>
            <a:r>
              <a:rPr lang="x-none" sz="2400" dirty="0"/>
              <a:t>Lee las frases</a:t>
            </a:r>
            <a:r>
              <a:rPr lang="en-GB" sz="2400" dirty="0"/>
              <a:t>. Escribe 1-4 y a-d.</a:t>
            </a:r>
            <a:endParaRPr lang="x-none" sz="2400" dirty="0"/>
          </a:p>
        </p:txBody>
      </p:sp>
      <p:graphicFrame>
        <p:nvGraphicFramePr>
          <p:cNvPr id="19" name="Tabla 18">
            <a:extLst>
              <a:ext uri="{FF2B5EF4-FFF2-40B4-BE49-F238E27FC236}">
                <a16:creationId xmlns:a16="http://schemas.microsoft.com/office/drawing/2014/main" id="{9516BF8E-1FA8-FC4A-81EF-6BD0C01F6166}"/>
              </a:ext>
            </a:extLst>
          </p:cNvPr>
          <p:cNvGraphicFramePr>
            <a:graphicFrameLocks noGrp="1"/>
          </p:cNvGraphicFramePr>
          <p:nvPr>
            <p:extLst>
              <p:ext uri="{D42A27DB-BD31-4B8C-83A1-F6EECF244321}">
                <p14:modId xmlns:p14="http://schemas.microsoft.com/office/powerpoint/2010/main" val="83732923"/>
              </p:ext>
            </p:extLst>
          </p:nvPr>
        </p:nvGraphicFramePr>
        <p:xfrm>
          <a:off x="185202" y="1796680"/>
          <a:ext cx="8149211" cy="4299077"/>
        </p:xfrm>
        <a:graphic>
          <a:graphicData uri="http://schemas.openxmlformats.org/drawingml/2006/table">
            <a:tbl>
              <a:tblPr firstRow="1" bandRow="1">
                <a:tableStyleId>{5DA37D80-6434-44D0-A028-1B22A696006F}</a:tableStyleId>
              </a:tblPr>
              <a:tblGrid>
                <a:gridCol w="1197828">
                  <a:extLst>
                    <a:ext uri="{9D8B030D-6E8A-4147-A177-3AD203B41FA5}">
                      <a16:colId xmlns:a16="http://schemas.microsoft.com/office/drawing/2014/main" val="3273881090"/>
                    </a:ext>
                  </a:extLst>
                </a:gridCol>
                <a:gridCol w="2628900">
                  <a:extLst>
                    <a:ext uri="{9D8B030D-6E8A-4147-A177-3AD203B41FA5}">
                      <a16:colId xmlns:a16="http://schemas.microsoft.com/office/drawing/2014/main" val="1536593289"/>
                    </a:ext>
                  </a:extLst>
                </a:gridCol>
                <a:gridCol w="811530">
                  <a:extLst>
                    <a:ext uri="{9D8B030D-6E8A-4147-A177-3AD203B41FA5}">
                      <a16:colId xmlns:a16="http://schemas.microsoft.com/office/drawing/2014/main" val="3745278762"/>
                    </a:ext>
                  </a:extLst>
                </a:gridCol>
                <a:gridCol w="2674620">
                  <a:extLst>
                    <a:ext uri="{9D8B030D-6E8A-4147-A177-3AD203B41FA5}">
                      <a16:colId xmlns:a16="http://schemas.microsoft.com/office/drawing/2014/main" val="3332368897"/>
                    </a:ext>
                  </a:extLst>
                </a:gridCol>
                <a:gridCol w="836333">
                  <a:extLst>
                    <a:ext uri="{9D8B030D-6E8A-4147-A177-3AD203B41FA5}">
                      <a16:colId xmlns:a16="http://schemas.microsoft.com/office/drawing/2014/main" val="48208990"/>
                    </a:ext>
                  </a:extLst>
                </a:gridCol>
              </a:tblGrid>
              <a:tr h="947255">
                <a:tc>
                  <a:txBody>
                    <a:bodyPr/>
                    <a:lstStyle/>
                    <a:p>
                      <a:pPr algn="ctr"/>
                      <a:r>
                        <a:rPr lang="x-none" sz="2000" dirty="0">
                          <a:solidFill>
                            <a:schemeClr val="tx1"/>
                          </a:solidFill>
                        </a:rPr>
                        <a:t>Verbos</a:t>
                      </a:r>
                    </a:p>
                  </a:txBody>
                  <a:tcPr anchor="ctr">
                    <a:solidFill>
                      <a:schemeClr val="bg1"/>
                    </a:solidFill>
                  </a:tcPr>
                </a:tc>
                <a:tc>
                  <a:txBody>
                    <a:bodyPr/>
                    <a:lstStyle/>
                    <a:p>
                      <a:pPr algn="ctr"/>
                      <a:endParaRPr lang="x-none" sz="2000" dirty="0">
                        <a:solidFill>
                          <a:schemeClr val="tx1"/>
                        </a:solidFill>
                      </a:endParaRPr>
                    </a:p>
                  </a:txBody>
                  <a:tcPr anchor="ctr">
                    <a:solidFill>
                      <a:schemeClr val="bg1"/>
                    </a:solidFill>
                  </a:tcPr>
                </a:tc>
                <a:tc>
                  <a:txBody>
                    <a:bodyPr/>
                    <a:lstStyle/>
                    <a:p>
                      <a:pPr algn="ctr"/>
                      <a:r>
                        <a:rPr lang="x-none" sz="2000" dirty="0">
                          <a:solidFill>
                            <a:schemeClr val="tx1"/>
                          </a:solidFill>
                        </a:rPr>
                        <a:t>Letra</a:t>
                      </a:r>
                    </a:p>
                  </a:txBody>
                  <a:tcPr anchor="ctr"/>
                </a:tc>
                <a:tc>
                  <a:txBody>
                    <a:bodyPr/>
                    <a:lstStyle/>
                    <a:p>
                      <a:pPr algn="ctr"/>
                      <a:endParaRPr lang="x-none" sz="2000" dirty="0">
                        <a:solidFill>
                          <a:schemeClr val="tx1"/>
                        </a:solidFill>
                      </a:endParaRPr>
                    </a:p>
                  </a:txBody>
                  <a:tcPr anchor="ctr"/>
                </a:tc>
                <a:tc>
                  <a:txBody>
                    <a:bodyPr/>
                    <a:lstStyle/>
                    <a:p>
                      <a:pPr algn="ctr"/>
                      <a:r>
                        <a:rPr lang="x-none" sz="2000" dirty="0">
                          <a:solidFill>
                            <a:schemeClr val="tx1"/>
                          </a:solidFill>
                        </a:rPr>
                        <a:t>Letra</a:t>
                      </a:r>
                    </a:p>
                  </a:txBody>
                  <a:tcPr anchor="ctr"/>
                </a:tc>
                <a:extLst>
                  <a:ext uri="{0D108BD9-81ED-4DB2-BD59-A6C34878D82A}">
                    <a16:rowId xmlns:a16="http://schemas.microsoft.com/office/drawing/2014/main" val="594246721"/>
                  </a:ext>
                </a:extLst>
              </a:tr>
              <a:tr h="16759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llamar</a:t>
                      </a:r>
                      <a:r>
                        <a:rPr lang="x-none" sz="2000" dirty="0">
                          <a:solidFill>
                            <a:schemeClr val="tx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to call</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sng"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1.  </a:t>
                      </a:r>
                      <a:r>
                        <a:rPr lang="en-GB" sz="2000" b="1" u="sng" dirty="0">
                          <a:solidFill>
                            <a:schemeClr val="tx1"/>
                          </a:solidFill>
                        </a:rPr>
                        <a:t>M</a:t>
                      </a:r>
                      <a:r>
                        <a:rPr lang="x-none" sz="2000" b="1" u="sng" dirty="0">
                          <a:solidFill>
                            <a:schemeClr val="tx1"/>
                          </a:solidFill>
                        </a:rPr>
                        <a:t>e</a:t>
                      </a:r>
                      <a:r>
                        <a:rPr lang="x-none" sz="2000" b="1" dirty="0">
                          <a:solidFill>
                            <a:schemeClr val="tx1"/>
                          </a:solidFill>
                        </a:rPr>
                        <a:t> llamo...</a:t>
                      </a:r>
                    </a:p>
                  </a:txBody>
                  <a:tcPr/>
                </a:tc>
                <a:tc>
                  <a:txBody>
                    <a:bodyPr/>
                    <a:lstStyle/>
                    <a:p>
                      <a:endParaRPr lang="x-none" sz="200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3. L</a:t>
                      </a:r>
                      <a:r>
                        <a:rPr lang="x-none" sz="2000" b="1" u="none" dirty="0">
                          <a:solidFill>
                            <a:schemeClr val="tx1"/>
                          </a:solidFill>
                        </a:rPr>
                        <a:t>lamo </a:t>
                      </a:r>
                      <a:r>
                        <a:rPr lang="x-none" sz="2000" b="1" u="sng" dirty="0">
                          <a:solidFill>
                            <a:schemeClr val="tx1"/>
                          </a:solidFill>
                        </a:rPr>
                        <a:t>a</a:t>
                      </a:r>
                      <a:r>
                        <a:rPr lang="en-GB" sz="2000" b="1" u="none" dirty="0">
                          <a:solidFill>
                            <a:schemeClr val="tx1"/>
                          </a:solidFill>
                        </a:rPr>
                        <a:t> [</a:t>
                      </a:r>
                      <a:r>
                        <a:rPr lang="x-none" sz="2000" b="1" dirty="0">
                          <a:solidFill>
                            <a:schemeClr val="tx1"/>
                          </a:solidFill>
                        </a:rPr>
                        <a:t>...</a:t>
                      </a:r>
                      <a:r>
                        <a:rPr lang="en-GB" sz="2000" b="1" dirty="0">
                          <a:solidFill>
                            <a:schemeClr val="tx1"/>
                          </a:solidFill>
                        </a:rPr>
                        <a:t>] ..</a:t>
                      </a:r>
                      <a:r>
                        <a:rPr lang="x-none" sz="2000" b="1" dirty="0">
                          <a:solidFill>
                            <a:schemeClr val="tx1"/>
                          </a:solidFill>
                        </a:rPr>
                        <a:t> </a:t>
                      </a:r>
                    </a:p>
                  </a:txBody>
                  <a:tcPr/>
                </a:tc>
                <a:tc>
                  <a:txBody>
                    <a:bodyPr/>
                    <a:lstStyle/>
                    <a:p>
                      <a:endParaRPr lang="x-none" sz="2000" dirty="0">
                        <a:solidFill>
                          <a:schemeClr val="tx1"/>
                        </a:solidFill>
                      </a:endParaRPr>
                    </a:p>
                  </a:txBody>
                  <a:tcPr anchor="ctr">
                    <a:solidFill>
                      <a:schemeClr val="bg1"/>
                    </a:solidFill>
                  </a:tcPr>
                </a:tc>
                <a:extLst>
                  <a:ext uri="{0D108BD9-81ED-4DB2-BD59-A6C34878D82A}">
                    <a16:rowId xmlns:a16="http://schemas.microsoft.com/office/drawing/2014/main" val="3819310860"/>
                  </a:ext>
                </a:extLst>
              </a:tr>
              <a:tr h="16759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poner</a:t>
                      </a:r>
                      <a:endParaRPr lang="x-none"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to put</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sng"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3. </a:t>
                      </a:r>
                      <a:r>
                        <a:rPr lang="en-GB" sz="2000" b="1" u="sng" dirty="0">
                          <a:solidFill>
                            <a:schemeClr val="tx1"/>
                          </a:solidFill>
                        </a:rPr>
                        <a:t>M</a:t>
                      </a:r>
                      <a:r>
                        <a:rPr lang="x-none" sz="2000" b="1" u="sng" dirty="0">
                          <a:solidFill>
                            <a:schemeClr val="tx1"/>
                          </a:solidFill>
                        </a:rPr>
                        <a:t>e</a:t>
                      </a:r>
                      <a:r>
                        <a:rPr lang="x-none" sz="2000" b="1" dirty="0">
                          <a:solidFill>
                            <a:schemeClr val="tx1"/>
                          </a:solidFill>
                        </a:rPr>
                        <a:t> pongo...</a:t>
                      </a:r>
                    </a:p>
                  </a:txBody>
                  <a:tcPr>
                    <a:solidFill>
                      <a:srgbClr val="FBE6D7"/>
                    </a:solidFill>
                  </a:tcPr>
                </a:tc>
                <a:tc>
                  <a:txBody>
                    <a:bodyPr/>
                    <a:lstStyle/>
                    <a:p>
                      <a:endParaRPr lang="x-none" sz="200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4. P</a:t>
                      </a:r>
                      <a:r>
                        <a:rPr lang="x-none" sz="2000" b="1" dirty="0">
                          <a:solidFill>
                            <a:schemeClr val="tx1"/>
                          </a:solidFill>
                        </a:rPr>
                        <a:t>ongo</a:t>
                      </a:r>
                      <a:r>
                        <a:rPr lang="en-GB" sz="2000" b="1" dirty="0">
                          <a:solidFill>
                            <a:schemeClr val="tx1"/>
                          </a:solidFill>
                        </a:rPr>
                        <a:t>… </a:t>
                      </a:r>
                      <a:r>
                        <a:rPr lang="x-none" sz="2000" b="1" u="sng" dirty="0">
                          <a:solidFill>
                            <a:schemeClr val="tx1"/>
                          </a:solidFill>
                        </a:rPr>
                        <a:t>a</a:t>
                      </a:r>
                      <a:r>
                        <a:rPr lang="en-GB" sz="2000" b="1" u="none" dirty="0">
                          <a:solidFill>
                            <a:schemeClr val="tx1"/>
                          </a:solidFill>
                        </a:rPr>
                        <a:t> [</a:t>
                      </a:r>
                      <a:r>
                        <a:rPr lang="x-none" sz="2000" b="1" dirty="0">
                          <a:solidFill>
                            <a:schemeClr val="tx1"/>
                          </a:solidFill>
                        </a:rPr>
                        <a:t>...</a:t>
                      </a:r>
                      <a:r>
                        <a:rPr lang="en-GB" sz="2000" b="1" dirty="0">
                          <a:solidFill>
                            <a:schemeClr val="tx1"/>
                          </a:solidFill>
                        </a:rPr>
                        <a:t>]</a:t>
                      </a:r>
                      <a:endParaRPr lang="x-none" sz="2000" b="1" dirty="0">
                        <a:solidFill>
                          <a:schemeClr val="tx1"/>
                        </a:solidFill>
                      </a:endParaRPr>
                    </a:p>
                  </a:txBody>
                  <a:tcPr>
                    <a:solidFill>
                      <a:srgbClr val="FBE6D7"/>
                    </a:solidFill>
                  </a:tcPr>
                </a:tc>
                <a:tc>
                  <a:txBody>
                    <a:bodyPr/>
                    <a:lstStyle/>
                    <a:p>
                      <a:endParaRPr lang="x-none" sz="2000" dirty="0">
                        <a:solidFill>
                          <a:schemeClr val="tx1"/>
                        </a:solidFill>
                      </a:endParaRPr>
                    </a:p>
                  </a:txBody>
                  <a:tcPr anchor="ctr">
                    <a:solidFill>
                      <a:schemeClr val="bg1"/>
                    </a:solidFill>
                  </a:tcPr>
                </a:tc>
                <a:extLst>
                  <a:ext uri="{0D108BD9-81ED-4DB2-BD59-A6C34878D82A}">
                    <a16:rowId xmlns:a16="http://schemas.microsoft.com/office/drawing/2014/main" val="946440302"/>
                  </a:ext>
                </a:extLst>
              </a:tr>
            </a:tbl>
          </a:graphicData>
        </a:graphic>
      </p:graphicFrame>
      <p:sp>
        <p:nvSpPr>
          <p:cNvPr id="40" name="CuadroTexto 39">
            <a:extLst>
              <a:ext uri="{FF2B5EF4-FFF2-40B4-BE49-F238E27FC236}">
                <a16:creationId xmlns:a16="http://schemas.microsoft.com/office/drawing/2014/main" id="{093DA96F-3A6D-D443-80E9-AFDE72D527DB}"/>
              </a:ext>
            </a:extLst>
          </p:cNvPr>
          <p:cNvSpPr txBox="1"/>
          <p:nvPr/>
        </p:nvSpPr>
        <p:spPr>
          <a:xfrm>
            <a:off x="4229454" y="3286644"/>
            <a:ext cx="381836"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c</a:t>
            </a:r>
          </a:p>
        </p:txBody>
      </p:sp>
      <p:sp>
        <p:nvSpPr>
          <p:cNvPr id="42" name="CuadroTexto 41">
            <a:extLst>
              <a:ext uri="{FF2B5EF4-FFF2-40B4-BE49-F238E27FC236}">
                <a16:creationId xmlns:a16="http://schemas.microsoft.com/office/drawing/2014/main" id="{633236B8-7744-3C48-935F-43A1E53BBB42}"/>
              </a:ext>
            </a:extLst>
          </p:cNvPr>
          <p:cNvSpPr txBox="1"/>
          <p:nvPr/>
        </p:nvSpPr>
        <p:spPr>
          <a:xfrm>
            <a:off x="4261368" y="5099971"/>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b</a:t>
            </a:r>
          </a:p>
        </p:txBody>
      </p:sp>
      <p:sp>
        <p:nvSpPr>
          <p:cNvPr id="43" name="CuadroTexto 42">
            <a:extLst>
              <a:ext uri="{FF2B5EF4-FFF2-40B4-BE49-F238E27FC236}">
                <a16:creationId xmlns:a16="http://schemas.microsoft.com/office/drawing/2014/main" id="{74C86A4E-F49A-E14B-B5D9-3220C28E22A9}"/>
              </a:ext>
            </a:extLst>
          </p:cNvPr>
          <p:cNvSpPr txBox="1"/>
          <p:nvPr/>
        </p:nvSpPr>
        <p:spPr>
          <a:xfrm>
            <a:off x="7734260" y="5099970"/>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d</a:t>
            </a:r>
          </a:p>
        </p:txBody>
      </p:sp>
      <p:sp>
        <p:nvSpPr>
          <p:cNvPr id="44" name="CuadroTexto 43">
            <a:extLst>
              <a:ext uri="{FF2B5EF4-FFF2-40B4-BE49-F238E27FC236}">
                <a16:creationId xmlns:a16="http://schemas.microsoft.com/office/drawing/2014/main" id="{A7093BB4-C711-D949-B61F-0CB19B93F002}"/>
              </a:ext>
            </a:extLst>
          </p:cNvPr>
          <p:cNvSpPr txBox="1"/>
          <p:nvPr/>
        </p:nvSpPr>
        <p:spPr>
          <a:xfrm>
            <a:off x="7698498" y="3291442"/>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a</a:t>
            </a:r>
          </a:p>
        </p:txBody>
      </p:sp>
      <p:sp>
        <p:nvSpPr>
          <p:cNvPr id="30" name="CuadroTexto 29">
            <a:extLst>
              <a:ext uri="{FF2B5EF4-FFF2-40B4-BE49-F238E27FC236}">
                <a16:creationId xmlns:a16="http://schemas.microsoft.com/office/drawing/2014/main" id="{5F4DDEB8-21D3-AD43-BB51-058C8503C37C}"/>
              </a:ext>
            </a:extLst>
          </p:cNvPr>
          <p:cNvSpPr txBox="1"/>
          <p:nvPr/>
        </p:nvSpPr>
        <p:spPr>
          <a:xfrm>
            <a:off x="1686038" y="3685258"/>
            <a:ext cx="2379024" cy="707886"/>
          </a:xfrm>
          <a:prstGeom prst="rect">
            <a:avLst/>
          </a:prstGeom>
          <a:noFill/>
        </p:spPr>
        <p:txBody>
          <a:bodyPr wrap="square" rtlCol="0">
            <a:spAutoFit/>
          </a:bodyPr>
          <a:lstStyle/>
          <a:p>
            <a:r>
              <a:rPr lang="x-none" sz="2000" dirty="0"/>
              <a:t>I am called...</a:t>
            </a:r>
            <a:br>
              <a:rPr lang="x-none" sz="2000" dirty="0"/>
            </a:br>
            <a:r>
              <a:rPr lang="x-none" sz="2000" dirty="0"/>
              <a:t>My name is...</a:t>
            </a:r>
          </a:p>
        </p:txBody>
      </p:sp>
      <p:sp>
        <p:nvSpPr>
          <p:cNvPr id="47" name="CuadroTexto 46">
            <a:extLst>
              <a:ext uri="{FF2B5EF4-FFF2-40B4-BE49-F238E27FC236}">
                <a16:creationId xmlns:a16="http://schemas.microsoft.com/office/drawing/2014/main" id="{F34F0D1C-346B-2549-8A20-B19D4A0A0B98}"/>
              </a:ext>
            </a:extLst>
          </p:cNvPr>
          <p:cNvSpPr txBox="1"/>
          <p:nvPr/>
        </p:nvSpPr>
        <p:spPr>
          <a:xfrm>
            <a:off x="1365809" y="5418648"/>
            <a:ext cx="2686945" cy="400110"/>
          </a:xfrm>
          <a:prstGeom prst="rect">
            <a:avLst/>
          </a:prstGeom>
          <a:noFill/>
        </p:spPr>
        <p:txBody>
          <a:bodyPr wrap="square" rtlCol="0">
            <a:spAutoFit/>
          </a:bodyPr>
          <a:lstStyle/>
          <a:p>
            <a:r>
              <a:rPr lang="x-none" sz="2000" dirty="0"/>
              <a:t>I put [something] on</a:t>
            </a:r>
          </a:p>
        </p:txBody>
      </p:sp>
      <p:sp>
        <p:nvSpPr>
          <p:cNvPr id="49" name="CuadroTexto 48">
            <a:extLst>
              <a:ext uri="{FF2B5EF4-FFF2-40B4-BE49-F238E27FC236}">
                <a16:creationId xmlns:a16="http://schemas.microsoft.com/office/drawing/2014/main" id="{684F4250-4519-2E42-A6BF-B6B77352C107}"/>
              </a:ext>
            </a:extLst>
          </p:cNvPr>
          <p:cNvSpPr txBox="1"/>
          <p:nvPr/>
        </p:nvSpPr>
        <p:spPr>
          <a:xfrm>
            <a:off x="4981669" y="3413224"/>
            <a:ext cx="2379024" cy="1015663"/>
          </a:xfrm>
          <a:prstGeom prst="rect">
            <a:avLst/>
          </a:prstGeom>
          <a:noFill/>
        </p:spPr>
        <p:txBody>
          <a:bodyPr wrap="square" rtlCol="0">
            <a:spAutoFit/>
          </a:bodyPr>
          <a:lstStyle/>
          <a:p>
            <a:pPr algn="ctr"/>
            <a:r>
              <a:rPr lang="x-none" sz="2000" dirty="0"/>
              <a:t>I call [someone] </a:t>
            </a:r>
          </a:p>
          <a:p>
            <a:pPr algn="ctr"/>
            <a:r>
              <a:rPr lang="x-none" sz="2000" dirty="0"/>
              <a:t>+ nickname </a:t>
            </a:r>
          </a:p>
          <a:p>
            <a:pPr algn="ctr"/>
            <a:r>
              <a:rPr lang="x-none" sz="2000" dirty="0"/>
              <a:t>I call [someone]</a:t>
            </a:r>
          </a:p>
        </p:txBody>
      </p:sp>
      <p:sp>
        <p:nvSpPr>
          <p:cNvPr id="50" name="CuadroTexto 49">
            <a:extLst>
              <a:ext uri="{FF2B5EF4-FFF2-40B4-BE49-F238E27FC236}">
                <a16:creationId xmlns:a16="http://schemas.microsoft.com/office/drawing/2014/main" id="{54D4FEE8-ABCA-294A-A1F0-95A0B6A5677D}"/>
              </a:ext>
            </a:extLst>
          </p:cNvPr>
          <p:cNvSpPr txBox="1"/>
          <p:nvPr/>
        </p:nvSpPr>
        <p:spPr>
          <a:xfrm>
            <a:off x="4963204" y="5311640"/>
            <a:ext cx="2379024" cy="707886"/>
          </a:xfrm>
          <a:prstGeom prst="rect">
            <a:avLst/>
          </a:prstGeom>
          <a:noFill/>
        </p:spPr>
        <p:txBody>
          <a:bodyPr wrap="square" rtlCol="0">
            <a:spAutoFit/>
          </a:bodyPr>
          <a:lstStyle/>
          <a:p>
            <a:pPr algn="ctr"/>
            <a:r>
              <a:rPr lang="x-none" sz="2000" dirty="0"/>
              <a:t>I put [something] on [someone] </a:t>
            </a:r>
          </a:p>
        </p:txBody>
      </p:sp>
      <p:pic>
        <p:nvPicPr>
          <p:cNvPr id="10" name="Imagen 9" descr="Imagen que contiene dibujo&#10;&#10;Descripción generada automáticamente">
            <a:extLst>
              <a:ext uri="{FF2B5EF4-FFF2-40B4-BE49-F238E27FC236}">
                <a16:creationId xmlns:a16="http://schemas.microsoft.com/office/drawing/2014/main" id="{42C0ECD1-B905-A747-B9F8-61E0EB4613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31935" y="4346523"/>
            <a:ext cx="1769139" cy="1996616"/>
          </a:xfrm>
          <a:prstGeom prst="rect">
            <a:avLst/>
          </a:prstGeom>
        </p:spPr>
      </p:pic>
      <p:pic>
        <p:nvPicPr>
          <p:cNvPr id="11" name="Imagen 10">
            <a:extLst>
              <a:ext uri="{FF2B5EF4-FFF2-40B4-BE49-F238E27FC236}">
                <a16:creationId xmlns:a16="http://schemas.microsoft.com/office/drawing/2014/main" id="{18E34B93-30B8-7144-B62C-5E0EF016B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6789" y="1711261"/>
            <a:ext cx="1322413" cy="1747683"/>
          </a:xfrm>
          <a:prstGeom prst="rect">
            <a:avLst/>
          </a:prstGeom>
        </p:spPr>
      </p:pic>
      <p:pic>
        <p:nvPicPr>
          <p:cNvPr id="16" name="Imagen 15" descr="Forma, Círculo&#10;&#10;Descripción generada automáticamente">
            <a:extLst>
              <a:ext uri="{FF2B5EF4-FFF2-40B4-BE49-F238E27FC236}">
                <a16:creationId xmlns:a16="http://schemas.microsoft.com/office/drawing/2014/main" id="{40C011FB-9B94-1B49-9C78-2C5F342B71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5318" y="4399664"/>
            <a:ext cx="1401027" cy="1401027"/>
          </a:xfrm>
          <a:prstGeom prst="rect">
            <a:avLst/>
          </a:prstGeom>
        </p:spPr>
      </p:pic>
      <p:pic>
        <p:nvPicPr>
          <p:cNvPr id="20" name="Imagen 19" descr="Imagen que contiene muñeca, juguete, dibujo&#10;&#10;Descripción generada automáticamente">
            <a:extLst>
              <a:ext uri="{FF2B5EF4-FFF2-40B4-BE49-F238E27FC236}">
                <a16:creationId xmlns:a16="http://schemas.microsoft.com/office/drawing/2014/main" id="{752B4F88-225F-B04D-9BEE-2D88E8D19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7247" y="1041101"/>
            <a:ext cx="1494688" cy="2112479"/>
          </a:xfrm>
          <a:prstGeom prst="rect">
            <a:avLst/>
          </a:prstGeom>
        </p:spPr>
      </p:pic>
      <p:sp>
        <p:nvSpPr>
          <p:cNvPr id="28" name="CuadroTexto 27">
            <a:extLst>
              <a:ext uri="{FF2B5EF4-FFF2-40B4-BE49-F238E27FC236}">
                <a16:creationId xmlns:a16="http://schemas.microsoft.com/office/drawing/2014/main" id="{AE4AD6CE-55F6-EA47-89C0-373EB33E4CD5}"/>
              </a:ext>
            </a:extLst>
          </p:cNvPr>
          <p:cNvSpPr txBox="1"/>
          <p:nvPr/>
        </p:nvSpPr>
        <p:spPr>
          <a:xfrm>
            <a:off x="8374510" y="1983532"/>
            <a:ext cx="394660"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a</a:t>
            </a:r>
          </a:p>
        </p:txBody>
      </p:sp>
      <p:sp>
        <p:nvSpPr>
          <p:cNvPr id="33" name="CuadroTexto 32">
            <a:extLst>
              <a:ext uri="{FF2B5EF4-FFF2-40B4-BE49-F238E27FC236}">
                <a16:creationId xmlns:a16="http://schemas.microsoft.com/office/drawing/2014/main" id="{380658F1-19F2-9E4F-8746-4F0C44258D4B}"/>
              </a:ext>
            </a:extLst>
          </p:cNvPr>
          <p:cNvSpPr txBox="1"/>
          <p:nvPr/>
        </p:nvSpPr>
        <p:spPr>
          <a:xfrm>
            <a:off x="10325185" y="2636501"/>
            <a:ext cx="388248"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b</a:t>
            </a:r>
          </a:p>
        </p:txBody>
      </p:sp>
      <p:sp>
        <p:nvSpPr>
          <p:cNvPr id="35" name="CuadroTexto 34">
            <a:extLst>
              <a:ext uri="{FF2B5EF4-FFF2-40B4-BE49-F238E27FC236}">
                <a16:creationId xmlns:a16="http://schemas.microsoft.com/office/drawing/2014/main" id="{B9A4AA9D-C846-BF47-8AE4-C9928BB7F26B}"/>
              </a:ext>
            </a:extLst>
          </p:cNvPr>
          <p:cNvSpPr txBox="1"/>
          <p:nvPr/>
        </p:nvSpPr>
        <p:spPr>
          <a:xfrm>
            <a:off x="8546579" y="5705906"/>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c</a:t>
            </a:r>
          </a:p>
        </p:txBody>
      </p:sp>
      <p:sp>
        <p:nvSpPr>
          <p:cNvPr id="36" name="CuadroTexto 35">
            <a:extLst>
              <a:ext uri="{FF2B5EF4-FFF2-40B4-BE49-F238E27FC236}">
                <a16:creationId xmlns:a16="http://schemas.microsoft.com/office/drawing/2014/main" id="{E84732BF-77E5-A049-9A35-59096835D8D8}"/>
              </a:ext>
            </a:extLst>
          </p:cNvPr>
          <p:cNvSpPr txBox="1"/>
          <p:nvPr/>
        </p:nvSpPr>
        <p:spPr>
          <a:xfrm>
            <a:off x="10491606" y="3990666"/>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d</a:t>
            </a:r>
          </a:p>
        </p:txBody>
      </p:sp>
      <p:sp>
        <p:nvSpPr>
          <p:cNvPr id="41" name="Llamada rectangular redondeada 40">
            <a:extLst>
              <a:ext uri="{FF2B5EF4-FFF2-40B4-BE49-F238E27FC236}">
                <a16:creationId xmlns:a16="http://schemas.microsoft.com/office/drawing/2014/main" id="{7D814B6E-B76A-204B-BB0D-A7CD08137BF8}"/>
              </a:ext>
            </a:extLst>
          </p:cNvPr>
          <p:cNvSpPr/>
          <p:nvPr/>
        </p:nvSpPr>
        <p:spPr>
          <a:xfrm>
            <a:off x="8536489" y="3185032"/>
            <a:ext cx="1494689" cy="1041205"/>
          </a:xfrm>
          <a:prstGeom prst="wedgeRoundRectCallout">
            <a:avLst>
              <a:gd name="adj1" fmla="val -15733"/>
              <a:gd name="adj2" fmla="val 9298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I am called Lucía!</a:t>
            </a:r>
            <a:endParaRPr lang="x-none" sz="2000" u="sng" dirty="0">
              <a:solidFill>
                <a:schemeClr val="tx1"/>
              </a:solidFill>
            </a:endParaRPr>
          </a:p>
        </p:txBody>
      </p:sp>
      <p:sp>
        <p:nvSpPr>
          <p:cNvPr id="52" name="Llamada rectangular redondeada 51">
            <a:extLst>
              <a:ext uri="{FF2B5EF4-FFF2-40B4-BE49-F238E27FC236}">
                <a16:creationId xmlns:a16="http://schemas.microsoft.com/office/drawing/2014/main" id="{789DC3EF-74F8-304A-8D31-A1E29CC94643}"/>
              </a:ext>
            </a:extLst>
          </p:cNvPr>
          <p:cNvSpPr/>
          <p:nvPr/>
        </p:nvSpPr>
        <p:spPr>
          <a:xfrm>
            <a:off x="9113283" y="93615"/>
            <a:ext cx="1772983" cy="1138332"/>
          </a:xfrm>
          <a:prstGeom prst="wedgeRoundRectCallout">
            <a:avLst>
              <a:gd name="adj1" fmla="val -41220"/>
              <a:gd name="adj2" fmla="val 7139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I call my sister ‘Lucy’.</a:t>
            </a:r>
            <a:endParaRPr lang="x-none" sz="2000" u="sng" dirty="0">
              <a:solidFill>
                <a:schemeClr val="tx1"/>
              </a:solidFill>
            </a:endParaRPr>
          </a:p>
        </p:txBody>
      </p:sp>
    </p:spTree>
    <p:extLst>
      <p:ext uri="{BB962C8B-B14F-4D97-AF65-F5344CB8AC3E}">
        <p14:creationId xmlns:p14="http://schemas.microsoft.com/office/powerpoint/2010/main" val="391896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30" grpId="0"/>
      <p:bldP spid="47" grpId="0"/>
      <p:bldP spid="49"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676147" cy="647577"/>
          </a:xfrm>
        </p:spPr>
        <p:txBody>
          <a:bodyPr>
            <a:normAutofit/>
          </a:bodyPr>
          <a:lstStyle/>
          <a:p>
            <a:r>
              <a:rPr lang="en-GB" sz="2400" b="1" dirty="0">
                <a:solidFill>
                  <a:schemeClr val="lt1"/>
                </a:solidFill>
              </a:rPr>
              <a:t>Doing something to ‘yourself’: reflexive ‘te’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722942" cy="892552"/>
          </a:xfrm>
          <a:prstGeom prst="rect">
            <a:avLst/>
          </a:prstGeom>
          <a:noFill/>
        </p:spPr>
        <p:txBody>
          <a:bodyPr wrap="square" rtlCol="0">
            <a:spAutoFit/>
          </a:bodyPr>
          <a:lstStyle/>
          <a:p>
            <a:pPr lvl="0">
              <a:defRPr/>
            </a:pPr>
            <a:r>
              <a:rPr lang="en-GB" sz="2600" dirty="0">
                <a:latin typeface="Century Gothic" panose="020B0502020202020204" pitchFamily="34" charset="0"/>
              </a:rPr>
              <a:t>Remember that to express that I do something to ‘myself’ in Spanish we use the reflexive pronoun _____.</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34529" y="4013083"/>
            <a:ext cx="11561819" cy="492443"/>
          </a:xfrm>
          <a:prstGeom prst="rect">
            <a:avLst/>
          </a:prstGeom>
          <a:noFill/>
        </p:spPr>
        <p:txBody>
          <a:bodyPr wrap="square" rtlCol="0">
            <a:spAutoFit/>
          </a:bodyPr>
          <a:lstStyle/>
          <a:p>
            <a:pPr lvl="0">
              <a:buClr>
                <a:srgbClr val="000000"/>
              </a:buClr>
              <a:buSzPts val="2000"/>
            </a:pPr>
            <a:r>
              <a:rPr lang="en-GB" sz="2600" dirty="0">
                <a:latin typeface="Century Gothic" panose="020B0502020202020204" pitchFamily="34" charset="0"/>
                <a:ea typeface="Century Gothic"/>
                <a:cs typeface="Century Gothic"/>
                <a:sym typeface="Century Gothic"/>
              </a:rPr>
              <a:t>To say ‘</a:t>
            </a:r>
            <a:r>
              <a:rPr lang="en-GB" sz="2600" b="1" dirty="0">
                <a:latin typeface="Century Gothic" panose="020B0502020202020204" pitchFamily="34" charset="0"/>
                <a:ea typeface="Century Gothic"/>
                <a:cs typeface="Century Gothic"/>
                <a:sym typeface="Century Gothic"/>
              </a:rPr>
              <a:t>you</a:t>
            </a:r>
            <a:r>
              <a:rPr lang="en-GB" sz="2600" dirty="0">
                <a:latin typeface="Century Gothic" panose="020B0502020202020204" pitchFamily="34" charset="0"/>
                <a:ea typeface="Century Gothic"/>
                <a:cs typeface="Century Gothic"/>
                <a:sym typeface="Century Gothic"/>
              </a:rPr>
              <a:t> do something to yourself’ use </a:t>
            </a:r>
            <a:r>
              <a:rPr lang="en-GB" sz="2600" b="1" dirty="0">
                <a:latin typeface="Century Gothic" panose="020B0502020202020204" pitchFamily="34" charset="0"/>
                <a:ea typeface="Century Gothic"/>
                <a:cs typeface="Century Gothic"/>
                <a:sym typeface="Century Gothic"/>
              </a:rPr>
              <a:t>te </a:t>
            </a:r>
            <a:r>
              <a:rPr lang="en-GB" sz="2600" dirty="0">
                <a:latin typeface="Century Gothic" panose="020B0502020202020204" pitchFamily="34" charset="0"/>
                <a:ea typeface="Century Gothic"/>
                <a:cs typeface="Century Gothic"/>
                <a:sym typeface="Century Gothic"/>
              </a:rPr>
              <a:t>before the verb:</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34529" y="2451317"/>
            <a:ext cx="2973891" cy="492443"/>
          </a:xfrm>
          <a:prstGeom prst="rect">
            <a:avLst/>
          </a:prstGeom>
          <a:noFill/>
        </p:spPr>
        <p:txBody>
          <a:bodyPr wrap="none" rtlCol="0">
            <a:spAutoFit/>
          </a:bodyPr>
          <a:lstStyle/>
          <a:p>
            <a:r>
              <a:rPr lang="es-ES" sz="2600" b="1" dirty="0"/>
              <a:t>Me</a:t>
            </a:r>
            <a:r>
              <a:rPr lang="es-ES" sz="2600" dirty="0"/>
              <a:t> despierto. =  </a:t>
            </a:r>
            <a:endParaRPr lang="x-none" sz="2600" dirty="0"/>
          </a:p>
        </p:txBody>
      </p:sp>
      <p:sp>
        <p:nvSpPr>
          <p:cNvPr id="49" name="TextBox 7">
            <a:extLst>
              <a:ext uri="{FF2B5EF4-FFF2-40B4-BE49-F238E27FC236}">
                <a16:creationId xmlns:a16="http://schemas.microsoft.com/office/drawing/2014/main" id="{5A84CCFD-15C6-2C4E-AED4-52DD9BF6D9BE}"/>
              </a:ext>
            </a:extLst>
          </p:cNvPr>
          <p:cNvSpPr txBox="1"/>
          <p:nvPr/>
        </p:nvSpPr>
        <p:spPr>
          <a:xfrm>
            <a:off x="257215" y="4793966"/>
            <a:ext cx="4365631" cy="492443"/>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pones un</a:t>
            </a:r>
            <a:r>
              <a:rPr kumimoji="0" lang="en-GB" sz="260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i="0" u="none" strike="noStrike" kern="1200" cap="none" spc="0" normalizeH="0" noProof="0" dirty="0" err="1">
                <a:ln>
                  <a:noFill/>
                </a:ln>
                <a:effectLst/>
                <a:uLnTx/>
                <a:uFillTx/>
                <a:latin typeface="Century Gothic" panose="020B0502020202020204" pitchFamily="34" charset="0"/>
                <a:ea typeface="+mn-ea"/>
                <a:cs typeface="+mn-cs"/>
              </a:rPr>
              <a:t>vestido</a:t>
            </a:r>
            <a:r>
              <a:rPr lang="en-GB" sz="2600" dirty="0">
                <a:latin typeface="Century Gothic" panose="020B0502020202020204" pitchFamily="34" charset="0"/>
              </a:rPr>
              <a:t>.</a:t>
            </a:r>
            <a:r>
              <a:rPr kumimoji="0" lang="en-GB" sz="260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3987119" y="4788454"/>
            <a:ext cx="4056638" cy="492443"/>
          </a:xfrm>
          <a:prstGeom prst="rect">
            <a:avLst/>
          </a:prstGeom>
          <a:noFill/>
        </p:spPr>
        <p:txBody>
          <a:bodyPr wrap="square" rtlCol="0">
            <a:spAutoFit/>
          </a:bodyPr>
          <a:lstStyle/>
          <a:p>
            <a:pPr lvl="0">
              <a:defRPr/>
            </a:pPr>
            <a:r>
              <a:rPr lang="en-GB" sz="2600" i="1" dirty="0">
                <a:latin typeface="Century Gothic" panose="020B0502020202020204" pitchFamily="34" charset="0"/>
              </a:rPr>
              <a:t>You put a dress on.</a:t>
            </a:r>
            <a:endParaRPr kumimoji="0" lang="en-GB" sz="2600" b="0" i="1" u="none" strike="noStrike" kern="1200" cap="none" spc="0" normalizeH="0" baseline="0" noProof="0" dirty="0">
              <a:ln>
                <a:noFill/>
              </a:ln>
              <a:effectLst/>
              <a:uLnTx/>
              <a:uFillTx/>
              <a:latin typeface="Tw Cen MT" panose="020B0602020104020603"/>
            </a:endParaRPr>
          </a:p>
        </p:txBody>
      </p:sp>
      <p:sp>
        <p:nvSpPr>
          <p:cNvPr id="3" name="CuadroTexto 2">
            <a:extLst>
              <a:ext uri="{FF2B5EF4-FFF2-40B4-BE49-F238E27FC236}">
                <a16:creationId xmlns:a16="http://schemas.microsoft.com/office/drawing/2014/main" id="{20DA39AB-7A07-124A-8F92-085720E9B0E6}"/>
              </a:ext>
            </a:extLst>
          </p:cNvPr>
          <p:cNvSpPr txBox="1"/>
          <p:nvPr/>
        </p:nvSpPr>
        <p:spPr>
          <a:xfrm>
            <a:off x="4485860" y="1642218"/>
            <a:ext cx="712054" cy="492443"/>
          </a:xfrm>
          <a:prstGeom prst="rect">
            <a:avLst/>
          </a:prstGeom>
          <a:noFill/>
        </p:spPr>
        <p:txBody>
          <a:bodyPr wrap="none" rtlCol="0">
            <a:spAutoFit/>
          </a:bodyPr>
          <a:lstStyle/>
          <a:p>
            <a:pPr algn="l"/>
            <a:r>
              <a:rPr lang="x-none" sz="2600" b="1" dirty="0">
                <a:solidFill>
                  <a:srgbClr val="C00000"/>
                </a:solidFill>
              </a:rPr>
              <a:t>me</a:t>
            </a:r>
          </a:p>
        </p:txBody>
      </p:sp>
      <p:sp>
        <p:nvSpPr>
          <p:cNvPr id="14" name="CuadroTexto 13">
            <a:extLst>
              <a:ext uri="{FF2B5EF4-FFF2-40B4-BE49-F238E27FC236}">
                <a16:creationId xmlns:a16="http://schemas.microsoft.com/office/drawing/2014/main" id="{44357247-DCD3-CD45-8396-60CF0B498106}"/>
              </a:ext>
            </a:extLst>
          </p:cNvPr>
          <p:cNvSpPr txBox="1"/>
          <p:nvPr/>
        </p:nvSpPr>
        <p:spPr>
          <a:xfrm>
            <a:off x="2859222" y="2462341"/>
            <a:ext cx="1856598" cy="492443"/>
          </a:xfrm>
          <a:prstGeom prst="rect">
            <a:avLst/>
          </a:prstGeom>
          <a:noFill/>
        </p:spPr>
        <p:txBody>
          <a:bodyPr wrap="none" rtlCol="0">
            <a:spAutoFit/>
          </a:bodyPr>
          <a:lstStyle/>
          <a:p>
            <a:r>
              <a:rPr lang="es-ES" sz="2600" i="1" dirty="0"/>
              <a:t>I </a:t>
            </a:r>
            <a:r>
              <a:rPr lang="es-ES" sz="2600" i="1" dirty="0" err="1"/>
              <a:t>wake</a:t>
            </a:r>
            <a:r>
              <a:rPr lang="es-ES" sz="2600" i="1" dirty="0"/>
              <a:t> up.</a:t>
            </a:r>
            <a:endParaRPr lang="x-none" sz="2600" i="1" dirty="0"/>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4529" y="3232200"/>
            <a:ext cx="2789546" cy="492443"/>
          </a:xfrm>
          <a:prstGeom prst="rect">
            <a:avLst/>
          </a:prstGeom>
          <a:noFill/>
        </p:spPr>
        <p:txBody>
          <a:bodyPr wrap="none" rtlCol="0">
            <a:spAutoFit/>
          </a:bodyPr>
          <a:lstStyle/>
          <a:p>
            <a:r>
              <a:rPr lang="es-ES" sz="2600" b="1" dirty="0"/>
              <a:t>Me</a:t>
            </a:r>
            <a:r>
              <a:rPr lang="es-ES" sz="2600" dirty="0"/>
              <a:t> presento. =  </a:t>
            </a:r>
            <a:endParaRPr lang="x-none" sz="2600" dirty="0"/>
          </a:p>
        </p:txBody>
      </p:sp>
      <p:sp>
        <p:nvSpPr>
          <p:cNvPr id="16" name="CuadroTexto 15">
            <a:extLst>
              <a:ext uri="{FF2B5EF4-FFF2-40B4-BE49-F238E27FC236}">
                <a16:creationId xmlns:a16="http://schemas.microsoft.com/office/drawing/2014/main" id="{968ECA7D-189B-1B44-951F-5B0BD78340EB}"/>
              </a:ext>
            </a:extLst>
          </p:cNvPr>
          <p:cNvSpPr txBox="1"/>
          <p:nvPr/>
        </p:nvSpPr>
        <p:spPr>
          <a:xfrm>
            <a:off x="2859222" y="3237712"/>
            <a:ext cx="3113353" cy="492443"/>
          </a:xfrm>
          <a:prstGeom prst="rect">
            <a:avLst/>
          </a:prstGeom>
          <a:noFill/>
        </p:spPr>
        <p:txBody>
          <a:bodyPr wrap="none" rtlCol="0">
            <a:spAutoFit/>
          </a:bodyPr>
          <a:lstStyle/>
          <a:p>
            <a:r>
              <a:rPr lang="es-ES" sz="2600" i="1" dirty="0"/>
              <a:t>I introduce </a:t>
            </a:r>
            <a:r>
              <a:rPr lang="es-ES" sz="2600" i="1" dirty="0" err="1"/>
              <a:t>myself</a:t>
            </a:r>
            <a:r>
              <a:rPr lang="es-ES" sz="2600" i="1" dirty="0"/>
              <a:t>.</a:t>
            </a:r>
            <a:endParaRPr lang="x-none" sz="2600" i="1" dirty="0"/>
          </a:p>
        </p:txBody>
      </p:sp>
      <p:sp>
        <p:nvSpPr>
          <p:cNvPr id="17" name="CuadroTexto 16">
            <a:extLst>
              <a:ext uri="{FF2B5EF4-FFF2-40B4-BE49-F238E27FC236}">
                <a16:creationId xmlns:a16="http://schemas.microsoft.com/office/drawing/2014/main" id="{F7419B3D-FCF6-3B49-BB39-426D7AE39065}"/>
              </a:ext>
            </a:extLst>
          </p:cNvPr>
          <p:cNvSpPr txBox="1"/>
          <p:nvPr/>
        </p:nvSpPr>
        <p:spPr>
          <a:xfrm>
            <a:off x="257215" y="5574848"/>
            <a:ext cx="3453189" cy="492443"/>
          </a:xfrm>
          <a:prstGeom prst="rect">
            <a:avLst/>
          </a:prstGeom>
          <a:noFill/>
        </p:spPr>
        <p:txBody>
          <a:bodyPr wrap="none" rtlCol="0">
            <a:spAutoFit/>
          </a:bodyPr>
          <a:lstStyle/>
          <a:p>
            <a:r>
              <a:rPr lang="es-ES" sz="2600" b="1" dirty="0"/>
              <a:t>Te</a:t>
            </a:r>
            <a:r>
              <a:rPr lang="es-ES" sz="2600" dirty="0"/>
              <a:t> llamas Daniel.  =  </a:t>
            </a:r>
            <a:endParaRPr lang="x-none" sz="2600" dirty="0"/>
          </a:p>
        </p:txBody>
      </p:sp>
      <p:sp>
        <p:nvSpPr>
          <p:cNvPr id="18" name="CuadroTexto 17">
            <a:extLst>
              <a:ext uri="{FF2B5EF4-FFF2-40B4-BE49-F238E27FC236}">
                <a16:creationId xmlns:a16="http://schemas.microsoft.com/office/drawing/2014/main" id="{80695AD2-0423-124A-A938-3D82619823C5}"/>
              </a:ext>
            </a:extLst>
          </p:cNvPr>
          <p:cNvSpPr txBox="1"/>
          <p:nvPr/>
        </p:nvSpPr>
        <p:spPr>
          <a:xfrm>
            <a:off x="3484204" y="5574848"/>
            <a:ext cx="7279557" cy="492443"/>
          </a:xfrm>
          <a:prstGeom prst="rect">
            <a:avLst/>
          </a:prstGeom>
          <a:noFill/>
        </p:spPr>
        <p:txBody>
          <a:bodyPr wrap="none" rtlCol="0">
            <a:spAutoFit/>
          </a:bodyPr>
          <a:lstStyle/>
          <a:p>
            <a:r>
              <a:rPr lang="es-ES" sz="2600" i="1" dirty="0" err="1"/>
              <a:t>You</a:t>
            </a:r>
            <a:r>
              <a:rPr lang="es-ES" sz="2600" i="1" dirty="0"/>
              <a:t> are </a:t>
            </a:r>
            <a:r>
              <a:rPr lang="es-ES" sz="2600" i="1" dirty="0" err="1"/>
              <a:t>called</a:t>
            </a:r>
            <a:r>
              <a:rPr lang="es-ES" sz="2600" i="1" dirty="0"/>
              <a:t> Daniel (</a:t>
            </a:r>
            <a:r>
              <a:rPr lang="es-ES" sz="2600" i="1" dirty="0" err="1"/>
              <a:t>your</a:t>
            </a:r>
            <a:r>
              <a:rPr lang="es-ES" sz="2600" i="1" dirty="0"/>
              <a:t> </a:t>
            </a:r>
            <a:r>
              <a:rPr lang="es-ES" sz="2600" i="1" dirty="0" err="1"/>
              <a:t>name</a:t>
            </a:r>
            <a:r>
              <a:rPr lang="es-ES" sz="2600" i="1" dirty="0"/>
              <a:t> </a:t>
            </a:r>
            <a:r>
              <a:rPr lang="es-ES" sz="2600" i="1" dirty="0" err="1"/>
              <a:t>is</a:t>
            </a:r>
            <a:r>
              <a:rPr lang="es-ES" sz="2600" i="1" dirty="0"/>
              <a:t> Daniel).</a:t>
            </a:r>
            <a:endParaRPr lang="x-none" sz="2600" i="1" dirty="0"/>
          </a:p>
        </p:txBody>
      </p:sp>
    </p:spTree>
    <p:extLst>
      <p:ext uri="{BB962C8B-B14F-4D97-AF65-F5344CB8AC3E}">
        <p14:creationId xmlns:p14="http://schemas.microsoft.com/office/powerpoint/2010/main" val="19980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49" grpId="0"/>
      <p:bldP spid="50" grpId="0"/>
      <p:bldP spid="3"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628021" cy="647577"/>
          </a:xfrm>
        </p:spPr>
        <p:txBody>
          <a:bodyPr>
            <a:normAutofit/>
          </a:bodyPr>
          <a:lstStyle/>
          <a:p>
            <a:r>
              <a:rPr lang="en-GB" sz="2400" b="1" dirty="0">
                <a:solidFill>
                  <a:schemeClr val="lt1"/>
                </a:solidFill>
              </a:rPr>
              <a:t>Doing something to ‘yourself’: reflexive ‘te’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2529" y="1270325"/>
            <a:ext cx="11561819" cy="892552"/>
          </a:xfrm>
          <a:prstGeom prst="rect">
            <a:avLst/>
          </a:prstGeom>
          <a:noFill/>
        </p:spPr>
        <p:txBody>
          <a:bodyPr wrap="square" rtlCol="0">
            <a:spAutoFit/>
          </a:bodyPr>
          <a:lstStyle/>
          <a:p>
            <a:pPr lvl="0">
              <a:defRPr/>
            </a:pPr>
            <a:r>
              <a:rPr lang="en-GB" sz="2600" dirty="0">
                <a:latin typeface="Century Gothic" panose="020B0502020202020204" pitchFamily="34" charset="0"/>
              </a:rPr>
              <a:t>Note that ‘</a:t>
            </a:r>
            <a:r>
              <a:rPr lang="en-GB" sz="2600" b="1" dirty="0">
                <a:latin typeface="Century Gothic" panose="020B0502020202020204" pitchFamily="34" charset="0"/>
              </a:rPr>
              <a:t>me</a:t>
            </a:r>
            <a:r>
              <a:rPr lang="en-GB" sz="2600" dirty="0">
                <a:latin typeface="Century Gothic" panose="020B0502020202020204" pitchFamily="34" charset="0"/>
              </a:rPr>
              <a:t>’ and ‘</a:t>
            </a:r>
            <a:r>
              <a:rPr lang="en-GB" sz="2600" b="1" dirty="0" err="1">
                <a:latin typeface="Century Gothic" panose="020B0502020202020204" pitchFamily="34" charset="0"/>
              </a:rPr>
              <a:t>te</a:t>
            </a:r>
            <a:r>
              <a:rPr lang="en-GB" sz="2600" dirty="0">
                <a:latin typeface="Century Gothic" panose="020B0502020202020204" pitchFamily="34" charset="0"/>
              </a:rPr>
              <a:t>’ look very similar to the possessive adjectives ‘mi’ and ‘</a:t>
            </a:r>
            <a:r>
              <a:rPr lang="en-GB" sz="2600" dirty="0" err="1">
                <a:latin typeface="Century Gothic" panose="020B0502020202020204" pitchFamily="34" charset="0"/>
              </a:rPr>
              <a:t>tu</a:t>
            </a:r>
            <a:r>
              <a:rPr lang="en-GB" sz="2600" dirty="0">
                <a:latin typeface="Century Gothic" panose="020B0502020202020204" pitchFamily="34" charset="0"/>
              </a:rPr>
              <a:t>’, but their meanings are different.</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15863" y="3670911"/>
            <a:ext cx="11561819" cy="492443"/>
          </a:xfrm>
          <a:prstGeom prst="rect">
            <a:avLst/>
          </a:prstGeom>
          <a:noFill/>
        </p:spPr>
        <p:txBody>
          <a:bodyPr wrap="square" rtlCol="0">
            <a:spAutoFit/>
          </a:bodyPr>
          <a:lstStyle/>
          <a:p>
            <a:pPr lvl="0">
              <a:buClr>
                <a:srgbClr val="000000"/>
              </a:buClr>
              <a:buSzPts val="2000"/>
            </a:pPr>
            <a:r>
              <a:rPr lang="en-GB" sz="2600" dirty="0">
                <a:latin typeface="Century Gothic" panose="020B0502020202020204" pitchFamily="34" charset="0"/>
                <a:ea typeface="Century Gothic"/>
                <a:cs typeface="Century Gothic"/>
                <a:sym typeface="Century Gothic"/>
              </a:rPr>
              <a:t>‘Mi’ is usually followed by a noun.</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15863" y="2337259"/>
            <a:ext cx="4398961" cy="492443"/>
          </a:xfrm>
          <a:prstGeom prst="rect">
            <a:avLst/>
          </a:prstGeom>
          <a:noFill/>
        </p:spPr>
        <p:txBody>
          <a:bodyPr wrap="none" rtlCol="0">
            <a:spAutoFit/>
          </a:bodyPr>
          <a:lstStyle/>
          <a:p>
            <a:r>
              <a:rPr lang="es-ES" sz="2600" b="1" dirty="0"/>
              <a:t>‘Me’</a:t>
            </a:r>
            <a:r>
              <a:rPr lang="es-ES" sz="2600" dirty="0"/>
              <a:t> </a:t>
            </a:r>
            <a:r>
              <a:rPr lang="es-ES" sz="2600" dirty="0" err="1"/>
              <a:t>is</a:t>
            </a:r>
            <a:r>
              <a:rPr lang="es-ES" sz="2600" dirty="0"/>
              <a:t> </a:t>
            </a:r>
            <a:r>
              <a:rPr lang="es-ES" sz="2600" dirty="0" err="1"/>
              <a:t>followed</a:t>
            </a:r>
            <a:r>
              <a:rPr lang="es-ES" sz="2600" dirty="0"/>
              <a:t> </a:t>
            </a:r>
            <a:r>
              <a:rPr lang="es-ES" sz="2600" dirty="0" err="1"/>
              <a:t>by</a:t>
            </a:r>
            <a:r>
              <a:rPr lang="es-ES" sz="2600" dirty="0"/>
              <a:t> a </a:t>
            </a:r>
            <a:r>
              <a:rPr lang="es-ES" sz="2600" dirty="0" err="1"/>
              <a:t>verb</a:t>
            </a:r>
            <a:r>
              <a:rPr lang="es-ES" sz="2600" dirty="0"/>
              <a:t>.</a:t>
            </a:r>
            <a:endParaRPr lang="x-none" sz="2600" dirty="0"/>
          </a:p>
        </p:txBody>
      </p:sp>
      <p:sp>
        <p:nvSpPr>
          <p:cNvPr id="49" name="TextBox 7">
            <a:extLst>
              <a:ext uri="{FF2B5EF4-FFF2-40B4-BE49-F238E27FC236}">
                <a16:creationId xmlns:a16="http://schemas.microsoft.com/office/drawing/2014/main" id="{5A84CCFD-15C6-2C4E-AED4-52DD9BF6D9BE}"/>
              </a:ext>
            </a:extLst>
          </p:cNvPr>
          <p:cNvSpPr txBox="1"/>
          <p:nvPr/>
        </p:nvSpPr>
        <p:spPr>
          <a:xfrm>
            <a:off x="232529" y="4337738"/>
            <a:ext cx="4365631" cy="492443"/>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is followed by a verb.</a:t>
            </a:r>
            <a:endParaRPr kumimoji="0" lang="en-GB" sz="260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232529" y="5004564"/>
            <a:ext cx="4056638" cy="492443"/>
          </a:xfrm>
          <a:prstGeom prst="rect">
            <a:avLst/>
          </a:prstGeom>
          <a:noFill/>
        </p:spPr>
        <p:txBody>
          <a:bodyPr wrap="square" rtlCol="0">
            <a:spAutoFit/>
          </a:bodyPr>
          <a:lstStyle/>
          <a:p>
            <a:pPr lvl="0">
              <a:defRPr/>
            </a:pPr>
            <a:r>
              <a:rPr lang="en-GB" sz="2600" b="1" dirty="0">
                <a:latin typeface="Century Gothic" panose="020B0502020202020204" pitchFamily="34" charset="0"/>
              </a:rPr>
              <a:t>Te</a:t>
            </a:r>
            <a:r>
              <a:rPr lang="en-GB" sz="2600" dirty="0">
                <a:latin typeface="Century Gothic" panose="020B0502020202020204" pitchFamily="34" charset="0"/>
              </a:rPr>
              <a:t> </a:t>
            </a:r>
            <a:r>
              <a:rPr lang="en-GB" sz="2600" dirty="0" err="1">
                <a:latin typeface="Century Gothic" panose="020B0502020202020204" pitchFamily="34" charset="0"/>
              </a:rPr>
              <a:t>levantas</a:t>
            </a:r>
            <a:r>
              <a:rPr lang="en-GB" sz="2600" dirty="0">
                <a:latin typeface="Century Gothic" panose="020B0502020202020204" pitchFamily="34" charset="0"/>
              </a:rPr>
              <a:t> =</a:t>
            </a:r>
            <a:endParaRPr kumimoji="0" lang="en-GB" sz="2600" b="0" i="0" u="none" strike="noStrike" kern="1200" cap="none" spc="0" normalizeH="0" baseline="0" noProof="0" dirty="0">
              <a:ln>
                <a:noFill/>
              </a:ln>
              <a:effectLst/>
              <a:uLnTx/>
              <a:uFillTx/>
              <a:latin typeface="Tw Cen MT" panose="020B0602020104020603"/>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2529" y="3004086"/>
            <a:ext cx="2794355" cy="492443"/>
          </a:xfrm>
          <a:prstGeom prst="rect">
            <a:avLst/>
          </a:prstGeom>
          <a:noFill/>
        </p:spPr>
        <p:txBody>
          <a:bodyPr wrap="none" rtlCol="0">
            <a:spAutoFit/>
          </a:bodyPr>
          <a:lstStyle/>
          <a:p>
            <a:r>
              <a:rPr lang="es-ES" sz="2600" b="1" dirty="0"/>
              <a:t>Me</a:t>
            </a:r>
            <a:r>
              <a:rPr lang="es-ES" sz="2600" dirty="0"/>
              <a:t> escondo. =  </a:t>
            </a:r>
            <a:endParaRPr lang="x-none" sz="2600" dirty="0"/>
          </a:p>
        </p:txBody>
      </p:sp>
      <p:sp>
        <p:nvSpPr>
          <p:cNvPr id="16" name="CuadroTexto 15">
            <a:extLst>
              <a:ext uri="{FF2B5EF4-FFF2-40B4-BE49-F238E27FC236}">
                <a16:creationId xmlns:a16="http://schemas.microsoft.com/office/drawing/2014/main" id="{968ECA7D-189B-1B44-951F-5B0BD78340EB}"/>
              </a:ext>
            </a:extLst>
          </p:cNvPr>
          <p:cNvSpPr txBox="1"/>
          <p:nvPr/>
        </p:nvSpPr>
        <p:spPr>
          <a:xfrm>
            <a:off x="2724630" y="2989072"/>
            <a:ext cx="2263761" cy="492443"/>
          </a:xfrm>
          <a:prstGeom prst="rect">
            <a:avLst/>
          </a:prstGeom>
          <a:noFill/>
        </p:spPr>
        <p:txBody>
          <a:bodyPr wrap="none" rtlCol="0">
            <a:spAutoFit/>
          </a:bodyPr>
          <a:lstStyle/>
          <a:p>
            <a:r>
              <a:rPr lang="es-ES" sz="2600" dirty="0"/>
              <a:t>I </a:t>
            </a:r>
            <a:r>
              <a:rPr lang="es-ES" sz="2600" dirty="0" err="1"/>
              <a:t>hide</a:t>
            </a:r>
            <a:r>
              <a:rPr lang="es-ES" sz="2600" dirty="0"/>
              <a:t> </a:t>
            </a:r>
            <a:r>
              <a:rPr lang="es-ES" sz="2600" dirty="0" err="1"/>
              <a:t>myself</a:t>
            </a:r>
            <a:r>
              <a:rPr lang="es-ES" sz="2600" dirty="0"/>
              <a:t>.</a:t>
            </a:r>
            <a:endParaRPr lang="x-none" sz="2600" dirty="0"/>
          </a:p>
        </p:txBody>
      </p:sp>
      <p:sp>
        <p:nvSpPr>
          <p:cNvPr id="17" name="CuadroTexto 16">
            <a:extLst>
              <a:ext uri="{FF2B5EF4-FFF2-40B4-BE49-F238E27FC236}">
                <a16:creationId xmlns:a16="http://schemas.microsoft.com/office/drawing/2014/main" id="{F7419B3D-FCF6-3B49-BB39-426D7AE39065}"/>
              </a:ext>
            </a:extLst>
          </p:cNvPr>
          <p:cNvSpPr txBox="1"/>
          <p:nvPr/>
        </p:nvSpPr>
        <p:spPr>
          <a:xfrm>
            <a:off x="232529" y="5671387"/>
            <a:ext cx="5452134" cy="492443"/>
          </a:xfrm>
          <a:prstGeom prst="rect">
            <a:avLst/>
          </a:prstGeom>
          <a:noFill/>
        </p:spPr>
        <p:txBody>
          <a:bodyPr wrap="none" rtlCol="0">
            <a:spAutoFit/>
          </a:bodyPr>
          <a:lstStyle/>
          <a:p>
            <a:r>
              <a:rPr lang="es-ES" sz="2600" dirty="0"/>
              <a:t>‘Tu’ </a:t>
            </a:r>
            <a:r>
              <a:rPr lang="es-ES" sz="2600" dirty="0" err="1"/>
              <a:t>is</a:t>
            </a:r>
            <a:r>
              <a:rPr lang="es-ES" sz="2600" dirty="0"/>
              <a:t> </a:t>
            </a:r>
            <a:r>
              <a:rPr lang="es-ES" sz="2600" dirty="0" err="1"/>
              <a:t>usually</a:t>
            </a:r>
            <a:r>
              <a:rPr lang="es-ES" sz="2600" dirty="0"/>
              <a:t> </a:t>
            </a:r>
            <a:r>
              <a:rPr lang="es-ES" sz="2600" dirty="0" err="1"/>
              <a:t>followed</a:t>
            </a:r>
            <a:r>
              <a:rPr lang="es-ES" sz="2600" dirty="0"/>
              <a:t> </a:t>
            </a:r>
            <a:r>
              <a:rPr lang="es-ES" sz="2600" dirty="0" err="1"/>
              <a:t>by</a:t>
            </a:r>
            <a:r>
              <a:rPr lang="es-ES" sz="2600" dirty="0"/>
              <a:t> a </a:t>
            </a:r>
            <a:r>
              <a:rPr lang="es-ES" sz="2600" dirty="0" err="1"/>
              <a:t>noun</a:t>
            </a:r>
            <a:endParaRPr lang="x-none" sz="2600" dirty="0"/>
          </a:p>
        </p:txBody>
      </p:sp>
      <p:sp>
        <p:nvSpPr>
          <p:cNvPr id="18" name="CuadroTexto 17">
            <a:extLst>
              <a:ext uri="{FF2B5EF4-FFF2-40B4-BE49-F238E27FC236}">
                <a16:creationId xmlns:a16="http://schemas.microsoft.com/office/drawing/2014/main" id="{80695AD2-0423-124A-A938-3D82619823C5}"/>
              </a:ext>
            </a:extLst>
          </p:cNvPr>
          <p:cNvSpPr txBox="1"/>
          <p:nvPr/>
        </p:nvSpPr>
        <p:spPr>
          <a:xfrm>
            <a:off x="6137314" y="5691203"/>
            <a:ext cx="2085827" cy="492443"/>
          </a:xfrm>
          <a:prstGeom prst="rect">
            <a:avLst/>
          </a:prstGeom>
          <a:noFill/>
        </p:spPr>
        <p:txBody>
          <a:bodyPr wrap="none" rtlCol="0">
            <a:spAutoFit/>
          </a:bodyPr>
          <a:lstStyle/>
          <a:p>
            <a:r>
              <a:rPr lang="es-ES" sz="2600" dirty="0"/>
              <a:t>Tu espejo = </a:t>
            </a:r>
            <a:endParaRPr lang="x-none" sz="2600" dirty="0"/>
          </a:p>
        </p:txBody>
      </p:sp>
      <p:sp>
        <p:nvSpPr>
          <p:cNvPr id="19" name="CuadroTexto 18">
            <a:extLst>
              <a:ext uri="{FF2B5EF4-FFF2-40B4-BE49-F238E27FC236}">
                <a16:creationId xmlns:a16="http://schemas.microsoft.com/office/drawing/2014/main" id="{1D877A29-DA0F-DB46-8A4E-3B5654628333}"/>
              </a:ext>
            </a:extLst>
          </p:cNvPr>
          <p:cNvSpPr txBox="1"/>
          <p:nvPr/>
        </p:nvSpPr>
        <p:spPr>
          <a:xfrm>
            <a:off x="6116657" y="3670911"/>
            <a:ext cx="2481196" cy="492443"/>
          </a:xfrm>
          <a:prstGeom prst="rect">
            <a:avLst/>
          </a:prstGeom>
          <a:noFill/>
        </p:spPr>
        <p:txBody>
          <a:bodyPr wrap="square" rtlCol="0">
            <a:spAutoFit/>
          </a:bodyPr>
          <a:lstStyle/>
          <a:p>
            <a:pPr lvl="0">
              <a:buClr>
                <a:srgbClr val="000000"/>
              </a:buClr>
              <a:buSzPts val="2000"/>
            </a:pPr>
            <a:r>
              <a:rPr lang="en-GB" sz="2600" dirty="0">
                <a:latin typeface="Century Gothic" panose="020B0502020202020204" pitchFamily="34" charset="0"/>
                <a:ea typeface="Century Gothic"/>
                <a:cs typeface="Century Gothic"/>
                <a:sym typeface="Century Gothic"/>
              </a:rPr>
              <a:t>Mi </a:t>
            </a:r>
            <a:r>
              <a:rPr lang="en-GB" sz="2600" dirty="0" err="1">
                <a:latin typeface="Century Gothic" panose="020B0502020202020204" pitchFamily="34" charset="0"/>
                <a:ea typeface="Century Gothic"/>
                <a:cs typeface="Century Gothic"/>
                <a:sym typeface="Century Gothic"/>
              </a:rPr>
              <a:t>pantalón</a:t>
            </a:r>
            <a:r>
              <a:rPr lang="en-GB" sz="2600" dirty="0">
                <a:latin typeface="Century Gothic" panose="020B0502020202020204" pitchFamily="34" charset="0"/>
                <a:ea typeface="Century Gothic"/>
                <a:cs typeface="Century Gothic"/>
                <a:sym typeface="Century Gothic"/>
              </a:rPr>
              <a:t> =  </a:t>
            </a:r>
          </a:p>
        </p:txBody>
      </p:sp>
      <p:sp>
        <p:nvSpPr>
          <p:cNvPr id="20" name="CuadroTexto 19">
            <a:extLst>
              <a:ext uri="{FF2B5EF4-FFF2-40B4-BE49-F238E27FC236}">
                <a16:creationId xmlns:a16="http://schemas.microsoft.com/office/drawing/2014/main" id="{93B1895D-F77A-044B-AB1E-EB38840AAB96}"/>
              </a:ext>
            </a:extLst>
          </p:cNvPr>
          <p:cNvSpPr txBox="1"/>
          <p:nvPr/>
        </p:nvSpPr>
        <p:spPr>
          <a:xfrm>
            <a:off x="8597853" y="3661362"/>
            <a:ext cx="2154284" cy="492443"/>
          </a:xfrm>
          <a:prstGeom prst="rect">
            <a:avLst/>
          </a:prstGeom>
          <a:noFill/>
        </p:spPr>
        <p:txBody>
          <a:bodyPr wrap="square" rtlCol="0">
            <a:spAutoFit/>
          </a:bodyPr>
          <a:lstStyle/>
          <a:p>
            <a:pPr lvl="0">
              <a:buClr>
                <a:srgbClr val="000000"/>
              </a:buClr>
              <a:buSzPts val="2000"/>
            </a:pPr>
            <a:r>
              <a:rPr lang="en-GB" sz="2600" dirty="0">
                <a:latin typeface="Century Gothic" panose="020B0502020202020204" pitchFamily="34" charset="0"/>
                <a:ea typeface="Century Gothic"/>
                <a:cs typeface="Century Gothic"/>
                <a:sym typeface="Century Gothic"/>
              </a:rPr>
              <a:t>my trousers</a:t>
            </a:r>
          </a:p>
        </p:txBody>
      </p:sp>
      <p:sp>
        <p:nvSpPr>
          <p:cNvPr id="21" name="TextBox 7">
            <a:extLst>
              <a:ext uri="{FF2B5EF4-FFF2-40B4-BE49-F238E27FC236}">
                <a16:creationId xmlns:a16="http://schemas.microsoft.com/office/drawing/2014/main" id="{1C3425A6-B7FE-334E-9C61-5EED7DE42624}"/>
              </a:ext>
            </a:extLst>
          </p:cNvPr>
          <p:cNvSpPr txBox="1"/>
          <p:nvPr/>
        </p:nvSpPr>
        <p:spPr>
          <a:xfrm>
            <a:off x="2490961" y="5004560"/>
            <a:ext cx="4056638" cy="492443"/>
          </a:xfrm>
          <a:prstGeom prst="rect">
            <a:avLst/>
          </a:prstGeom>
          <a:noFill/>
        </p:spPr>
        <p:txBody>
          <a:bodyPr wrap="square" rtlCol="0">
            <a:spAutoFit/>
          </a:bodyPr>
          <a:lstStyle/>
          <a:p>
            <a:pPr lvl="0">
              <a:defRPr/>
            </a:pPr>
            <a:r>
              <a:rPr lang="en-GB" sz="2600" dirty="0">
                <a:latin typeface="Century Gothic" panose="020B0502020202020204" pitchFamily="34" charset="0"/>
              </a:rPr>
              <a:t>you get up</a:t>
            </a:r>
            <a:endParaRPr kumimoji="0" lang="en-GB" sz="26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3DD15EFE-A619-EE45-BE0D-AECCFC95B329}"/>
              </a:ext>
            </a:extLst>
          </p:cNvPr>
          <p:cNvSpPr txBox="1"/>
          <p:nvPr/>
        </p:nvSpPr>
        <p:spPr>
          <a:xfrm>
            <a:off x="8243798" y="5680763"/>
            <a:ext cx="1879041" cy="492443"/>
          </a:xfrm>
          <a:prstGeom prst="rect">
            <a:avLst/>
          </a:prstGeom>
          <a:noFill/>
        </p:spPr>
        <p:txBody>
          <a:bodyPr wrap="none" rtlCol="0">
            <a:spAutoFit/>
          </a:bodyPr>
          <a:lstStyle/>
          <a:p>
            <a:r>
              <a:rPr lang="es-ES" sz="2600" dirty="0" err="1"/>
              <a:t>your</a:t>
            </a:r>
            <a:r>
              <a:rPr lang="es-ES" sz="2600" dirty="0"/>
              <a:t> </a:t>
            </a:r>
            <a:r>
              <a:rPr lang="es-ES" sz="2600" dirty="0" err="1"/>
              <a:t>mirror</a:t>
            </a:r>
            <a:endParaRPr lang="x-none" sz="2600" dirty="0"/>
          </a:p>
        </p:txBody>
      </p:sp>
      <p:sp>
        <p:nvSpPr>
          <p:cNvPr id="6" name="Flecha derecha 5">
            <a:extLst>
              <a:ext uri="{FF2B5EF4-FFF2-40B4-BE49-F238E27FC236}">
                <a16:creationId xmlns:a16="http://schemas.microsoft.com/office/drawing/2014/main" id="{38E6356D-F2C4-0240-8C23-B0D5B315C855}"/>
              </a:ext>
            </a:extLst>
          </p:cNvPr>
          <p:cNvSpPr/>
          <p:nvPr/>
        </p:nvSpPr>
        <p:spPr>
          <a:xfrm>
            <a:off x="5705320" y="3757764"/>
            <a:ext cx="411337" cy="299641"/>
          </a:xfrm>
          <a:prstGeom prst="rightArrow">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E56800"/>
              </a:solidFill>
            </a:endParaRPr>
          </a:p>
        </p:txBody>
      </p:sp>
      <p:sp>
        <p:nvSpPr>
          <p:cNvPr id="23" name="Flecha derecha 22">
            <a:extLst>
              <a:ext uri="{FF2B5EF4-FFF2-40B4-BE49-F238E27FC236}">
                <a16:creationId xmlns:a16="http://schemas.microsoft.com/office/drawing/2014/main" id="{EED72C4B-011E-F14F-97CF-E9BDEA3DE1BE}"/>
              </a:ext>
            </a:extLst>
          </p:cNvPr>
          <p:cNvSpPr/>
          <p:nvPr/>
        </p:nvSpPr>
        <p:spPr>
          <a:xfrm>
            <a:off x="5705320" y="5777165"/>
            <a:ext cx="411337" cy="299641"/>
          </a:xfrm>
          <a:prstGeom prst="rightArrow">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E56800"/>
              </a:solidFill>
            </a:endParaRPr>
          </a:p>
        </p:txBody>
      </p:sp>
      <p:sp>
        <p:nvSpPr>
          <p:cNvPr id="24" name="Llamada rectangular redondeada 50">
            <a:extLst>
              <a:ext uri="{FF2B5EF4-FFF2-40B4-BE49-F238E27FC236}">
                <a16:creationId xmlns:a16="http://schemas.microsoft.com/office/drawing/2014/main" id="{A66F13D4-6A29-4A8E-9A97-0548FC526A32}"/>
              </a:ext>
            </a:extLst>
          </p:cNvPr>
          <p:cNvSpPr/>
          <p:nvPr/>
        </p:nvSpPr>
        <p:spPr>
          <a:xfrm>
            <a:off x="5742863" y="4328184"/>
            <a:ext cx="5709980" cy="892552"/>
          </a:xfrm>
          <a:prstGeom prst="wedgeRoundRectCallout">
            <a:avLst>
              <a:gd name="adj1" fmla="val -36601"/>
              <a:gd name="adj2" fmla="val 108184"/>
              <a:gd name="adj3" fmla="val 16667"/>
            </a:avLst>
          </a:prstGeom>
          <a:solidFill>
            <a:schemeClr val="accent4">
              <a:lumMod val="20000"/>
              <a:lumOff val="80000"/>
            </a:schemeClr>
          </a:solidFill>
          <a:ln w="38100">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Don’t confuse </a:t>
            </a:r>
            <a:r>
              <a:rPr lang="en-GB" sz="2400" b="1" dirty="0" err="1">
                <a:solidFill>
                  <a:schemeClr val="tx1"/>
                </a:solidFill>
              </a:rPr>
              <a:t>tu</a:t>
            </a:r>
            <a:r>
              <a:rPr lang="en-GB" sz="2400" dirty="0">
                <a:solidFill>
                  <a:schemeClr val="tx1"/>
                </a:solidFill>
              </a:rPr>
              <a:t> </a:t>
            </a:r>
            <a:r>
              <a:rPr lang="en-GB" sz="2400" i="1" dirty="0">
                <a:solidFill>
                  <a:schemeClr val="tx1"/>
                </a:solidFill>
              </a:rPr>
              <a:t>(your)</a:t>
            </a:r>
            <a:r>
              <a:rPr lang="en-GB" sz="2400" dirty="0">
                <a:solidFill>
                  <a:schemeClr val="tx1"/>
                </a:solidFill>
              </a:rPr>
              <a:t> with </a:t>
            </a:r>
            <a:r>
              <a:rPr lang="en-GB" sz="2400" b="1" dirty="0" err="1">
                <a:solidFill>
                  <a:schemeClr val="tx1"/>
                </a:solidFill>
              </a:rPr>
              <a:t>tú</a:t>
            </a:r>
            <a:r>
              <a:rPr lang="en-GB" sz="2400" dirty="0">
                <a:solidFill>
                  <a:schemeClr val="tx1"/>
                </a:solidFill>
              </a:rPr>
              <a:t> </a:t>
            </a:r>
            <a:r>
              <a:rPr lang="en-GB" sz="2400" i="1" dirty="0">
                <a:solidFill>
                  <a:schemeClr val="tx1"/>
                </a:solidFill>
              </a:rPr>
              <a:t>(you).</a:t>
            </a:r>
            <a:br>
              <a:rPr lang="en-GB" sz="2400" i="1" dirty="0">
                <a:solidFill>
                  <a:schemeClr val="tx1"/>
                </a:solidFill>
              </a:rPr>
            </a:br>
            <a:r>
              <a:rPr lang="en-GB" sz="2400" i="1" dirty="0">
                <a:solidFill>
                  <a:schemeClr val="tx1"/>
                </a:solidFill>
              </a:rPr>
              <a:t>The accent is very important!</a:t>
            </a:r>
            <a:endParaRPr lang="x-none" sz="2400" i="1" u="sng" dirty="0">
              <a:solidFill>
                <a:schemeClr val="tx1"/>
              </a:solidFill>
            </a:endParaRPr>
          </a:p>
        </p:txBody>
      </p:sp>
    </p:spTree>
    <p:extLst>
      <p:ext uri="{BB962C8B-B14F-4D97-AF65-F5344CB8AC3E}">
        <p14:creationId xmlns:p14="http://schemas.microsoft.com/office/powerpoint/2010/main" val="20046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50" grpId="0"/>
      <p:bldP spid="18" grpId="0"/>
      <p:bldP spid="19" grpId="0"/>
      <p:bldP spid="20" grpId="0"/>
      <p:bldP spid="21" grpId="0"/>
      <p:bldP spid="22" grpId="0"/>
      <p:bldP spid="6" grpId="0" animBg="1"/>
      <p:bldP spid="23" grpId="0" animBg="1"/>
      <p:bldP spid="24" grpId="0" animBg="1"/>
      <p:bldP spid="2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14068" y="176636"/>
            <a:ext cx="9527258" cy="363486"/>
          </a:xfrm>
        </p:spPr>
        <p:txBody>
          <a:bodyPr>
            <a:normAutofit fontScale="90000"/>
          </a:bodyPr>
          <a:lstStyle/>
          <a:p>
            <a:r>
              <a:rPr lang="x-none" sz="2400" b="1" dirty="0">
                <a:solidFill>
                  <a:schemeClr val="tx1"/>
                </a:solidFill>
              </a:rPr>
              <a:t>¿Es ‘te’ o ‘tu’?</a:t>
            </a:r>
            <a:endParaRPr lang="x-none" sz="2400" dirty="0">
              <a:solidFill>
                <a:schemeClr val="tx1"/>
              </a:solidFill>
            </a:endParaRPr>
          </a:p>
        </p:txBody>
      </p:sp>
      <p:sp>
        <p:nvSpPr>
          <p:cNvPr id="4" name="Rounded Rectangle 11">
            <a:extLst>
              <a:ext uri="{FF2B5EF4-FFF2-40B4-BE49-F238E27FC236}">
                <a16:creationId xmlns:a16="http://schemas.microsoft.com/office/drawing/2014/main" id="{C77DE3E9-7345-3040-8775-058A077DDAA8}"/>
              </a:ext>
            </a:extLst>
          </p:cNvPr>
          <p:cNvSpPr/>
          <p:nvPr/>
        </p:nvSpPr>
        <p:spPr>
          <a:xfrm>
            <a:off x="10357658" y="139203"/>
            <a:ext cx="159715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8" name="CuadroTexto 17">
            <a:extLst>
              <a:ext uri="{FF2B5EF4-FFF2-40B4-BE49-F238E27FC236}">
                <a16:creationId xmlns:a16="http://schemas.microsoft.com/office/drawing/2014/main" id="{BA999F79-28EF-F840-8973-E09747355187}"/>
              </a:ext>
            </a:extLst>
          </p:cNvPr>
          <p:cNvSpPr txBox="1"/>
          <p:nvPr/>
        </p:nvSpPr>
        <p:spPr>
          <a:xfrm>
            <a:off x="216715" y="483722"/>
            <a:ext cx="7234673" cy="430887"/>
          </a:xfrm>
          <a:prstGeom prst="rect">
            <a:avLst/>
          </a:prstGeom>
          <a:noFill/>
        </p:spPr>
        <p:txBody>
          <a:bodyPr wrap="none" rtlCol="0">
            <a:spAutoFit/>
          </a:bodyPr>
          <a:lstStyle/>
          <a:p>
            <a:r>
              <a:rPr lang="x-none" sz="2200" dirty="0"/>
              <a:t>Lee las frases y elige la palabra correcta, ‘te’ o ‘tu’.</a:t>
            </a:r>
          </a:p>
        </p:txBody>
      </p:sp>
      <p:graphicFrame>
        <p:nvGraphicFramePr>
          <p:cNvPr id="3" name="Tabla 2">
            <a:extLst>
              <a:ext uri="{FF2B5EF4-FFF2-40B4-BE49-F238E27FC236}">
                <a16:creationId xmlns:a16="http://schemas.microsoft.com/office/drawing/2014/main" id="{BD1A667E-CD46-E841-8E13-2086060B831E}"/>
              </a:ext>
            </a:extLst>
          </p:cNvPr>
          <p:cNvGraphicFramePr>
            <a:graphicFrameLocks noGrp="1"/>
          </p:cNvGraphicFramePr>
          <p:nvPr>
            <p:extLst>
              <p:ext uri="{D42A27DB-BD31-4B8C-83A1-F6EECF244321}">
                <p14:modId xmlns:p14="http://schemas.microsoft.com/office/powerpoint/2010/main" val="159709352"/>
              </p:ext>
            </p:extLst>
          </p:nvPr>
        </p:nvGraphicFramePr>
        <p:xfrm>
          <a:off x="7626274" y="686438"/>
          <a:ext cx="4383011" cy="4768898"/>
        </p:xfrm>
        <a:graphic>
          <a:graphicData uri="http://schemas.openxmlformats.org/drawingml/2006/table">
            <a:tbl>
              <a:tblPr firstRow="1" bandRow="1">
                <a:tableStyleId>{5DA37D80-6434-44D0-A028-1B22A696006F}</a:tableStyleId>
              </a:tblPr>
              <a:tblGrid>
                <a:gridCol w="400050">
                  <a:extLst>
                    <a:ext uri="{9D8B030D-6E8A-4147-A177-3AD203B41FA5}">
                      <a16:colId xmlns:a16="http://schemas.microsoft.com/office/drawing/2014/main" val="989228181"/>
                    </a:ext>
                  </a:extLst>
                </a:gridCol>
                <a:gridCol w="3982961">
                  <a:extLst>
                    <a:ext uri="{9D8B030D-6E8A-4147-A177-3AD203B41FA5}">
                      <a16:colId xmlns:a16="http://schemas.microsoft.com/office/drawing/2014/main" val="1380892025"/>
                    </a:ext>
                  </a:extLst>
                </a:gridCol>
              </a:tblGrid>
              <a:tr h="260484">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Escribe las preguntas en inglés</a:t>
                      </a:r>
                    </a:p>
                  </a:txBody>
                  <a:tcPr anchor="ctr"/>
                </a:tc>
                <a:extLst>
                  <a:ext uri="{0D108BD9-81ED-4DB2-BD59-A6C34878D82A}">
                    <a16:rowId xmlns:a16="http://schemas.microsoft.com/office/drawing/2014/main" val="3329030544"/>
                  </a:ext>
                </a:extLst>
              </a:tr>
              <a:tr h="7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291749181"/>
                  </a:ext>
                </a:extLst>
              </a:tr>
              <a:tr h="804558">
                <a:tc>
                  <a:txBody>
                    <a:bodyPr/>
                    <a:lstStyle/>
                    <a:p>
                      <a:pPr algn="ctr"/>
                      <a:r>
                        <a:rPr lang="x-none" sz="2000" b="1" dirty="0">
                          <a:solidFill>
                            <a:schemeClr val="tx1"/>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031186801"/>
                  </a:ext>
                </a:extLst>
              </a:tr>
              <a:tr h="662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3</a:t>
                      </a:r>
                    </a:p>
                  </a:txBody>
                  <a:tcPr anchor="ctr"/>
                </a:tc>
                <a:tc>
                  <a:txBody>
                    <a:bodyPr/>
                    <a:lstStyle/>
                    <a:p>
                      <a:pPr algn="ctr"/>
                      <a:endParaRPr lang="x-none" sz="2000">
                        <a:solidFill>
                          <a:srgbClr val="203864"/>
                        </a:solidFill>
                      </a:endParaRPr>
                    </a:p>
                  </a:txBody>
                  <a:tcPr anchor="ctr"/>
                </a:tc>
                <a:extLst>
                  <a:ext uri="{0D108BD9-81ED-4DB2-BD59-A6C34878D82A}">
                    <a16:rowId xmlns:a16="http://schemas.microsoft.com/office/drawing/2014/main" val="355860901"/>
                  </a:ext>
                </a:extLst>
              </a:tr>
              <a:tr h="7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145942733"/>
                  </a:ext>
                </a:extLst>
              </a:tr>
              <a:tr h="7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4291527649"/>
                  </a:ext>
                </a:extLst>
              </a:tr>
              <a:tr h="739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85853154"/>
                  </a:ext>
                </a:extLst>
              </a:tr>
            </a:tbl>
          </a:graphicData>
        </a:graphic>
      </p:graphicFrame>
      <p:sp>
        <p:nvSpPr>
          <p:cNvPr id="24" name="CuadroTexto 23">
            <a:extLst>
              <a:ext uri="{FF2B5EF4-FFF2-40B4-BE49-F238E27FC236}">
                <a16:creationId xmlns:a16="http://schemas.microsoft.com/office/drawing/2014/main" id="{268532A2-4C0C-FF45-B849-F370774636FF}"/>
              </a:ext>
            </a:extLst>
          </p:cNvPr>
          <p:cNvSpPr txBox="1"/>
          <p:nvPr/>
        </p:nvSpPr>
        <p:spPr>
          <a:xfrm>
            <a:off x="8048586" y="1116714"/>
            <a:ext cx="3794903" cy="707886"/>
          </a:xfrm>
          <a:prstGeom prst="rect">
            <a:avLst/>
          </a:prstGeom>
          <a:noFill/>
        </p:spPr>
        <p:txBody>
          <a:bodyPr wrap="square" rtlCol="0">
            <a:spAutoFit/>
          </a:bodyPr>
          <a:lstStyle/>
          <a:p>
            <a:r>
              <a:rPr lang="x-none" sz="2000" dirty="0"/>
              <a:t>Do you put on your clothes before breakfast?</a:t>
            </a:r>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4036181360"/>
              </p:ext>
            </p:extLst>
          </p:nvPr>
        </p:nvGraphicFramePr>
        <p:xfrm>
          <a:off x="333990" y="1096980"/>
          <a:ext cx="7244100" cy="4342300"/>
        </p:xfrm>
        <a:graphic>
          <a:graphicData uri="http://schemas.openxmlformats.org/drawingml/2006/table">
            <a:tbl>
              <a:tblPr firstRow="1" bandRow="1">
                <a:tableStyleId>{5DA37D80-6434-44D0-A028-1B22A696006F}</a:tableStyleId>
              </a:tblPr>
              <a:tblGrid>
                <a:gridCol w="565420">
                  <a:extLst>
                    <a:ext uri="{9D8B030D-6E8A-4147-A177-3AD203B41FA5}">
                      <a16:colId xmlns:a16="http://schemas.microsoft.com/office/drawing/2014/main" val="764618492"/>
                    </a:ext>
                  </a:extLst>
                </a:gridCol>
                <a:gridCol w="1409075">
                  <a:extLst>
                    <a:ext uri="{9D8B030D-6E8A-4147-A177-3AD203B41FA5}">
                      <a16:colId xmlns:a16="http://schemas.microsoft.com/office/drawing/2014/main" val="989228181"/>
                    </a:ext>
                  </a:extLst>
                </a:gridCol>
                <a:gridCol w="5269605">
                  <a:extLst>
                    <a:ext uri="{9D8B030D-6E8A-4147-A177-3AD203B41FA5}">
                      <a16:colId xmlns:a16="http://schemas.microsoft.com/office/drawing/2014/main" val="1380892025"/>
                    </a:ext>
                  </a:extLst>
                </a:gridCol>
              </a:tblGrid>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chemeClr val="tx1"/>
                          </a:solidFill>
                        </a:rPr>
                        <a:t>b)¿Tu...</a:t>
                      </a:r>
                    </a:p>
                  </a:txBody>
                  <a:tcPr anchor="ctr"/>
                </a:tc>
                <a:tc>
                  <a:txBody>
                    <a:bodyPr/>
                    <a:lstStyle/>
                    <a:p>
                      <a:pPr algn="ctr"/>
                      <a:r>
                        <a:rPr lang="x-none" sz="2000" b="0" dirty="0">
                          <a:solidFill>
                            <a:schemeClr val="tx1"/>
                          </a:solidFill>
                        </a:rPr>
                        <a:t>... pones la ropa antes de desayunar?</a:t>
                      </a:r>
                    </a:p>
                  </a:txBody>
                  <a:tcPr anchor="ctr"/>
                </a:tc>
                <a:extLst>
                  <a:ext uri="{0D108BD9-81ED-4DB2-BD59-A6C34878D82A}">
                    <a16:rowId xmlns:a16="http://schemas.microsoft.com/office/drawing/2014/main" val="1291749181"/>
                  </a:ext>
                </a:extLst>
              </a:tr>
              <a:tr h="769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 vida es muy divertida?</a:t>
                      </a:r>
                    </a:p>
                  </a:txBody>
                  <a:tcPr anchor="ctr"/>
                </a:tc>
                <a:extLst>
                  <a:ext uri="{0D108BD9-81ED-4DB2-BD59-A6C34878D82A}">
                    <a16:rowId xmlns:a16="http://schemas.microsoft.com/office/drawing/2014/main" val="1031186801"/>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 vestido es demasiado corto?</a:t>
                      </a:r>
                    </a:p>
                  </a:txBody>
                  <a:tcPr anchor="ctr"/>
                </a:tc>
                <a:extLst>
                  <a:ext uri="{0D108BD9-81ED-4DB2-BD59-A6C34878D82A}">
                    <a16:rowId xmlns:a16="http://schemas.microsoft.com/office/drawing/2014/main" val="355860901"/>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 presentas delante de toda la clase?</a:t>
                      </a:r>
                    </a:p>
                  </a:txBody>
                  <a:tcPr anchor="ctr"/>
                </a:tc>
                <a:extLst>
                  <a:ext uri="{0D108BD9-81ED-4DB2-BD59-A6C34878D82A}">
                    <a16:rowId xmlns:a16="http://schemas.microsoft.com/office/drawing/2014/main" val="3145942733"/>
                  </a:ext>
                </a:extLst>
              </a:tr>
              <a:tr h="769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 llamas Sofía?</a:t>
                      </a:r>
                    </a:p>
                  </a:txBody>
                  <a:tcPr anchor="ctr"/>
                </a:tc>
                <a:extLst>
                  <a:ext uri="{0D108BD9-81ED-4DB2-BD59-A6C34878D82A}">
                    <a16:rowId xmlns:a16="http://schemas.microsoft.com/office/drawing/2014/main" val="4291527649"/>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t>
                      </a:r>
                    </a:p>
                    <a:p>
                      <a:pPr algn="ctr"/>
                      <a:endParaRPr lang="x-none" sz="2000" dirty="0">
                        <a:solidFill>
                          <a:schemeClr val="tx1"/>
                        </a:solidFill>
                      </a:endParaRPr>
                    </a:p>
                  </a:txBody>
                  <a:tcPr anchor="ctr"/>
                </a:tc>
                <a:extLst>
                  <a:ext uri="{0D108BD9-81ED-4DB2-BD59-A6C34878D82A}">
                    <a16:rowId xmlns:a16="http://schemas.microsoft.com/office/drawing/2014/main" val="285853154"/>
                  </a:ext>
                </a:extLst>
              </a:tr>
            </a:tbl>
          </a:graphicData>
        </a:graphic>
      </p:graphicFrame>
      <p:sp>
        <p:nvSpPr>
          <p:cNvPr id="7" name="Anillo 6">
            <a:extLst>
              <a:ext uri="{FF2B5EF4-FFF2-40B4-BE49-F238E27FC236}">
                <a16:creationId xmlns:a16="http://schemas.microsoft.com/office/drawing/2014/main" id="{027AE092-C851-4443-893B-574472CBF817}"/>
              </a:ext>
            </a:extLst>
          </p:cNvPr>
          <p:cNvSpPr/>
          <p:nvPr/>
        </p:nvSpPr>
        <p:spPr>
          <a:xfrm>
            <a:off x="1184223" y="1096980"/>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1" name="Anillo 40">
            <a:extLst>
              <a:ext uri="{FF2B5EF4-FFF2-40B4-BE49-F238E27FC236}">
                <a16:creationId xmlns:a16="http://schemas.microsoft.com/office/drawing/2014/main" id="{2049B358-B841-434C-9753-EE401A45EDD3}"/>
              </a:ext>
            </a:extLst>
          </p:cNvPr>
          <p:cNvSpPr/>
          <p:nvPr/>
        </p:nvSpPr>
        <p:spPr>
          <a:xfrm>
            <a:off x="1184222" y="2135100"/>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2" name="Anillo 41">
            <a:extLst>
              <a:ext uri="{FF2B5EF4-FFF2-40B4-BE49-F238E27FC236}">
                <a16:creationId xmlns:a16="http://schemas.microsoft.com/office/drawing/2014/main" id="{DFEC26B7-52A8-2A42-84F3-787F61C3BB2D}"/>
              </a:ext>
            </a:extLst>
          </p:cNvPr>
          <p:cNvSpPr/>
          <p:nvPr/>
        </p:nvSpPr>
        <p:spPr>
          <a:xfrm>
            <a:off x="1184221" y="2861025"/>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3" name="Anillo 42">
            <a:extLst>
              <a:ext uri="{FF2B5EF4-FFF2-40B4-BE49-F238E27FC236}">
                <a16:creationId xmlns:a16="http://schemas.microsoft.com/office/drawing/2014/main" id="{13207BA0-BE72-6243-AA8A-B3161371D6A0}"/>
              </a:ext>
            </a:extLst>
          </p:cNvPr>
          <p:cNvSpPr/>
          <p:nvPr/>
        </p:nvSpPr>
        <p:spPr>
          <a:xfrm>
            <a:off x="1184220" y="3280749"/>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4" name="Anillo 43">
            <a:extLst>
              <a:ext uri="{FF2B5EF4-FFF2-40B4-BE49-F238E27FC236}">
                <a16:creationId xmlns:a16="http://schemas.microsoft.com/office/drawing/2014/main" id="{3868368E-C2C9-1A4B-97DF-DEAE3E22482E}"/>
              </a:ext>
            </a:extLst>
          </p:cNvPr>
          <p:cNvSpPr/>
          <p:nvPr/>
        </p:nvSpPr>
        <p:spPr>
          <a:xfrm>
            <a:off x="1184220" y="4006674"/>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6" name="CuadroTexto 45">
            <a:extLst>
              <a:ext uri="{FF2B5EF4-FFF2-40B4-BE49-F238E27FC236}">
                <a16:creationId xmlns:a16="http://schemas.microsoft.com/office/drawing/2014/main" id="{C68B9869-5EF3-0B49-A898-B9E3DB04B24A}"/>
              </a:ext>
            </a:extLst>
          </p:cNvPr>
          <p:cNvSpPr txBox="1"/>
          <p:nvPr/>
        </p:nvSpPr>
        <p:spPr>
          <a:xfrm>
            <a:off x="8081999" y="1956260"/>
            <a:ext cx="3135774" cy="400110"/>
          </a:xfrm>
          <a:prstGeom prst="rect">
            <a:avLst/>
          </a:prstGeom>
          <a:noFill/>
        </p:spPr>
        <p:txBody>
          <a:bodyPr wrap="square" rtlCol="0">
            <a:spAutoFit/>
          </a:bodyPr>
          <a:lstStyle/>
          <a:p>
            <a:r>
              <a:rPr lang="x-none" sz="2000" dirty="0"/>
              <a:t>Is your life </a:t>
            </a:r>
            <a:r>
              <a:rPr lang="en-GB" sz="2000" dirty="0"/>
              <a:t>very</a:t>
            </a:r>
            <a:r>
              <a:rPr lang="x-none" sz="2000" dirty="0"/>
              <a:t> fun?</a:t>
            </a:r>
          </a:p>
        </p:txBody>
      </p:sp>
      <p:sp>
        <p:nvSpPr>
          <p:cNvPr id="47" name="CuadroTexto 46">
            <a:extLst>
              <a:ext uri="{FF2B5EF4-FFF2-40B4-BE49-F238E27FC236}">
                <a16:creationId xmlns:a16="http://schemas.microsoft.com/office/drawing/2014/main" id="{53EFB947-18CB-744B-9615-CF7A0A63ED13}"/>
              </a:ext>
            </a:extLst>
          </p:cNvPr>
          <p:cNvSpPr txBox="1"/>
          <p:nvPr/>
        </p:nvSpPr>
        <p:spPr>
          <a:xfrm>
            <a:off x="8081999" y="3252211"/>
            <a:ext cx="3794903" cy="707886"/>
          </a:xfrm>
          <a:prstGeom prst="rect">
            <a:avLst/>
          </a:prstGeom>
          <a:noFill/>
        </p:spPr>
        <p:txBody>
          <a:bodyPr wrap="square" rtlCol="0">
            <a:spAutoFit/>
          </a:bodyPr>
          <a:lstStyle/>
          <a:p>
            <a:r>
              <a:rPr lang="x-none" sz="2000" dirty="0"/>
              <a:t>Do you introduce yourself in front of all </a:t>
            </a:r>
            <a:r>
              <a:rPr lang="en-GB" sz="2000" dirty="0"/>
              <a:t>of </a:t>
            </a:r>
            <a:r>
              <a:rPr lang="x-none" sz="2000" dirty="0"/>
              <a:t>the class?</a:t>
            </a:r>
          </a:p>
        </p:txBody>
      </p:sp>
      <p:sp>
        <p:nvSpPr>
          <p:cNvPr id="48" name="CuadroTexto 47">
            <a:extLst>
              <a:ext uri="{FF2B5EF4-FFF2-40B4-BE49-F238E27FC236}">
                <a16:creationId xmlns:a16="http://schemas.microsoft.com/office/drawing/2014/main" id="{E2839408-2BF5-4045-8C63-95FE2D5457A5}"/>
              </a:ext>
            </a:extLst>
          </p:cNvPr>
          <p:cNvSpPr txBox="1"/>
          <p:nvPr/>
        </p:nvSpPr>
        <p:spPr>
          <a:xfrm>
            <a:off x="8081999" y="3978889"/>
            <a:ext cx="3794903" cy="707886"/>
          </a:xfrm>
          <a:prstGeom prst="rect">
            <a:avLst/>
          </a:prstGeom>
          <a:noFill/>
        </p:spPr>
        <p:txBody>
          <a:bodyPr wrap="square" rtlCol="0">
            <a:spAutoFit/>
          </a:bodyPr>
          <a:lstStyle/>
          <a:p>
            <a:r>
              <a:rPr lang="x-none" sz="2000" dirty="0"/>
              <a:t>Are you called Sofía?</a:t>
            </a:r>
          </a:p>
          <a:p>
            <a:r>
              <a:rPr lang="x-none" sz="2000" dirty="0"/>
              <a:t>Is your name Sofía?</a:t>
            </a:r>
          </a:p>
        </p:txBody>
      </p:sp>
      <p:sp>
        <p:nvSpPr>
          <p:cNvPr id="50" name="CuadroTexto 49">
            <a:extLst>
              <a:ext uri="{FF2B5EF4-FFF2-40B4-BE49-F238E27FC236}">
                <a16:creationId xmlns:a16="http://schemas.microsoft.com/office/drawing/2014/main" id="{66C2F96B-E631-444E-89F2-049808B2FAC5}"/>
              </a:ext>
            </a:extLst>
          </p:cNvPr>
          <p:cNvSpPr txBox="1"/>
          <p:nvPr/>
        </p:nvSpPr>
        <p:spPr>
          <a:xfrm>
            <a:off x="8068466" y="2720441"/>
            <a:ext cx="3794903" cy="400110"/>
          </a:xfrm>
          <a:prstGeom prst="rect">
            <a:avLst/>
          </a:prstGeom>
          <a:noFill/>
        </p:spPr>
        <p:txBody>
          <a:bodyPr wrap="square" rtlCol="0">
            <a:spAutoFit/>
          </a:bodyPr>
          <a:lstStyle/>
          <a:p>
            <a:r>
              <a:rPr lang="x-none" sz="2000" dirty="0"/>
              <a:t>Is your dress too short?</a:t>
            </a:r>
          </a:p>
        </p:txBody>
      </p:sp>
      <p:sp>
        <p:nvSpPr>
          <p:cNvPr id="51" name="Llamada rectangular redondeada 50">
            <a:extLst>
              <a:ext uri="{FF2B5EF4-FFF2-40B4-BE49-F238E27FC236}">
                <a16:creationId xmlns:a16="http://schemas.microsoft.com/office/drawing/2014/main" id="{FEF8C613-4D73-BE46-9B06-C2CB66376F7C}"/>
              </a:ext>
            </a:extLst>
          </p:cNvPr>
          <p:cNvSpPr/>
          <p:nvPr/>
        </p:nvSpPr>
        <p:spPr>
          <a:xfrm>
            <a:off x="2979356" y="5378845"/>
            <a:ext cx="2291201" cy="764349"/>
          </a:xfrm>
          <a:prstGeom prst="wedgeRoundRectCallout">
            <a:avLst>
              <a:gd name="adj1" fmla="val -69352"/>
              <a:gd name="adj2" fmla="val -51838"/>
              <a:gd name="adj3" fmla="val 16667"/>
            </a:avLst>
          </a:prstGeom>
          <a:solidFill>
            <a:srgbClr val="FBF0D5"/>
          </a:solidFill>
          <a:ln w="28575">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¡Escribe una pregunta!</a:t>
            </a:r>
            <a:endParaRPr lang="x-none" sz="2000" u="sng" dirty="0">
              <a:solidFill>
                <a:schemeClr val="tx1"/>
              </a:solidFill>
            </a:endParaRPr>
          </a:p>
        </p:txBody>
      </p:sp>
      <p:sp>
        <p:nvSpPr>
          <p:cNvPr id="20" name="Llamada rectangular redondeada 50">
            <a:extLst>
              <a:ext uri="{FF2B5EF4-FFF2-40B4-BE49-F238E27FC236}">
                <a16:creationId xmlns:a16="http://schemas.microsoft.com/office/drawing/2014/main" id="{69F57646-4B89-48F7-8841-76C3F381D5CA}"/>
              </a:ext>
            </a:extLst>
          </p:cNvPr>
          <p:cNvSpPr/>
          <p:nvPr/>
        </p:nvSpPr>
        <p:spPr>
          <a:xfrm>
            <a:off x="7293473" y="5267724"/>
            <a:ext cx="4009257" cy="1047027"/>
          </a:xfrm>
          <a:prstGeom prst="wedgeRoundRectCallout">
            <a:avLst>
              <a:gd name="adj1" fmla="val 59283"/>
              <a:gd name="adj2" fmla="val 38084"/>
              <a:gd name="adj3" fmla="val 16667"/>
            </a:avLst>
          </a:prstGeom>
          <a:solidFill>
            <a:srgbClr val="3A5EAB"/>
          </a:solidFill>
          <a:ln w="28575">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ask someone’s name, say </a:t>
            </a:r>
            <a:r>
              <a:rPr lang="en-GB" sz="2000" b="1" dirty="0"/>
              <a:t>¿</a:t>
            </a:r>
            <a:r>
              <a:rPr lang="en-GB" sz="2000" b="1" dirty="0" err="1"/>
              <a:t>Cómo</a:t>
            </a:r>
            <a:r>
              <a:rPr lang="en-GB" sz="2000" b="1" dirty="0"/>
              <a:t> </a:t>
            </a:r>
            <a:r>
              <a:rPr lang="en-GB" sz="2000" b="1" dirty="0" err="1"/>
              <a:t>te</a:t>
            </a:r>
            <a:r>
              <a:rPr lang="en-GB" sz="2000" b="1" dirty="0"/>
              <a:t> llamas?</a:t>
            </a:r>
            <a:r>
              <a:rPr lang="en-GB" sz="2000" dirty="0"/>
              <a:t>, literally </a:t>
            </a:r>
            <a:br>
              <a:rPr lang="en-GB" sz="2000" dirty="0"/>
            </a:br>
            <a:r>
              <a:rPr lang="en-GB" sz="2000" dirty="0"/>
              <a:t>‘How you call yourself?</a:t>
            </a:r>
            <a:endParaRPr lang="en-GB" sz="2000" b="1" dirty="0"/>
          </a:p>
        </p:txBody>
      </p:sp>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42" grpId="0" animBg="1"/>
      <p:bldP spid="43" grpId="0" animBg="1"/>
      <p:bldP spid="44" grpId="0" animBg="1"/>
      <p:bldP spid="46" grpId="0"/>
      <p:bldP spid="47" grpId="0"/>
      <p:bldP spid="48" grpId="0"/>
      <p:bldP spid="50" grpId="0"/>
      <p:bldP spid="51"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CC71740-44FF-3A4C-801E-59B86A75BD62}"/>
              </a:ext>
            </a:extLst>
          </p:cNvPr>
          <p:cNvSpPr/>
          <p:nvPr/>
        </p:nvSpPr>
        <p:spPr>
          <a:xfrm>
            <a:off x="9781346" y="258166"/>
            <a:ext cx="2146797"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9781346" y="237496"/>
            <a:ext cx="2146798" cy="400920"/>
          </a:xfrm>
          <a:noFill/>
          <a:ln>
            <a:noFill/>
          </a:ln>
        </p:spPr>
        <p:txBody>
          <a:bodyPr>
            <a:normAutofit/>
          </a:bodyPr>
          <a:lstStyle/>
          <a:p>
            <a:r>
              <a:rPr lang="x-none" sz="2000" b="1" dirty="0">
                <a:solidFill>
                  <a:schemeClr val="bg1"/>
                </a:solidFill>
              </a:rPr>
              <a:t>escuchar</a:t>
            </a:r>
            <a:r>
              <a:rPr lang="en-GB" sz="2000" b="1" dirty="0">
                <a:solidFill>
                  <a:schemeClr val="bg1"/>
                </a:solidFill>
              </a:rPr>
              <a:t> / leer</a:t>
            </a:r>
            <a:endParaRPr lang="x-none" sz="2000" b="1" dirty="0">
              <a:solidFill>
                <a:schemeClr val="bg1"/>
              </a:solidFill>
            </a:endParaRPr>
          </a:p>
        </p:txBody>
      </p:sp>
      <p:sp>
        <p:nvSpPr>
          <p:cNvPr id="5" name="CuadroTexto 4">
            <a:extLst>
              <a:ext uri="{FF2B5EF4-FFF2-40B4-BE49-F238E27FC236}">
                <a16:creationId xmlns:a16="http://schemas.microsoft.com/office/drawing/2014/main" id="{2A20777D-6E22-4D41-A619-86DF31149B8C}"/>
              </a:ext>
            </a:extLst>
          </p:cNvPr>
          <p:cNvSpPr txBox="1"/>
          <p:nvPr/>
        </p:nvSpPr>
        <p:spPr>
          <a:xfrm>
            <a:off x="147040" y="626038"/>
            <a:ext cx="10343863" cy="430887"/>
          </a:xfrm>
          <a:prstGeom prst="rect">
            <a:avLst/>
          </a:prstGeom>
          <a:noFill/>
        </p:spPr>
        <p:txBody>
          <a:bodyPr wrap="square" rtlCol="0">
            <a:spAutoFit/>
          </a:bodyPr>
          <a:lstStyle/>
          <a:p>
            <a:pPr algn="l"/>
            <a:r>
              <a:rPr lang="x-none" sz="2200" b="1" dirty="0"/>
              <a:t>Escucha el audio y decide cuál es la opción correcta</a:t>
            </a:r>
            <a:r>
              <a:rPr lang="en-GB" sz="2200" b="1" dirty="0"/>
              <a:t>.</a:t>
            </a:r>
            <a:endParaRPr lang="x-none" sz="2200" b="1" dirty="0"/>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184125586"/>
              </p:ext>
            </p:extLst>
          </p:nvPr>
        </p:nvGraphicFramePr>
        <p:xfrm>
          <a:off x="222828" y="1518760"/>
          <a:ext cx="5693935" cy="4437838"/>
        </p:xfrm>
        <a:graphic>
          <a:graphicData uri="http://schemas.openxmlformats.org/drawingml/2006/table">
            <a:tbl>
              <a:tblPr firstRow="1" bandRow="1">
                <a:tableStyleId>{5DA37D80-6434-44D0-A028-1B22A696006F}</a:tableStyleId>
              </a:tblPr>
              <a:tblGrid>
                <a:gridCol w="602889">
                  <a:extLst>
                    <a:ext uri="{9D8B030D-6E8A-4147-A177-3AD203B41FA5}">
                      <a16:colId xmlns:a16="http://schemas.microsoft.com/office/drawing/2014/main" val="3373404141"/>
                    </a:ext>
                  </a:extLst>
                </a:gridCol>
                <a:gridCol w="5091046">
                  <a:extLst>
                    <a:ext uri="{9D8B030D-6E8A-4147-A177-3AD203B41FA5}">
                      <a16:colId xmlns:a16="http://schemas.microsoft.com/office/drawing/2014/main" val="1836302954"/>
                    </a:ext>
                  </a:extLst>
                </a:gridCol>
              </a:tblGrid>
              <a:tr h="832226">
                <a:tc>
                  <a:txBody>
                    <a:bodyPr/>
                    <a:lstStyle/>
                    <a:p>
                      <a:endParaRPr lang="x-none" dirty="0">
                        <a:solidFill>
                          <a:schemeClr val="tx1"/>
                        </a:solidFill>
                      </a:endParaRPr>
                    </a:p>
                  </a:txBody>
                  <a:tcPr/>
                </a:tc>
                <a:tc>
                  <a:txBody>
                    <a:bodyPr/>
                    <a:lstStyle/>
                    <a:p>
                      <a:pPr algn="ctr"/>
                      <a:r>
                        <a:rPr lang="x-none" sz="2000" b="0" dirty="0">
                          <a:solidFill>
                            <a:schemeClr val="tx1"/>
                          </a:solidFill>
                        </a:rPr>
                        <a:t>¿Cuál es la opción correcta?</a:t>
                      </a:r>
                    </a:p>
                  </a:txBody>
                  <a:tcPr anchor="ctr"/>
                </a:tc>
                <a:extLst>
                  <a:ext uri="{0D108BD9-81ED-4DB2-BD59-A6C34878D82A}">
                    <a16:rowId xmlns:a16="http://schemas.microsoft.com/office/drawing/2014/main" val="2827145701"/>
                  </a:ext>
                </a:extLst>
              </a:tr>
              <a:tr h="901403">
                <a:tc>
                  <a:txBody>
                    <a:bodyPr/>
                    <a:lstStyle/>
                    <a:p>
                      <a:endParaRPr lang="x-none" dirty="0">
                        <a:solidFill>
                          <a:schemeClr val="tx1"/>
                        </a:solidFill>
                      </a:endParaRPr>
                    </a:p>
                  </a:txBody>
                  <a:tcPr/>
                </a:tc>
                <a:tc>
                  <a:txBody>
                    <a:bodyPr/>
                    <a:lstStyle/>
                    <a:p>
                      <a:pPr algn="l"/>
                      <a:r>
                        <a:rPr lang="x-none" sz="2000" dirty="0">
                          <a:solidFill>
                            <a:schemeClr val="tx1"/>
                          </a:solidFill>
                        </a:rPr>
                        <a:t>a) ... vestido es nuevo?</a:t>
                      </a:r>
                    </a:p>
                    <a:p>
                      <a:pPr algn="l"/>
                      <a:r>
                        <a:rPr lang="x-none" sz="2000" dirty="0">
                          <a:solidFill>
                            <a:schemeClr val="tx1"/>
                          </a:solidFill>
                        </a:rPr>
                        <a:t>b) ... levanto demasiado tarde?</a:t>
                      </a:r>
                    </a:p>
                  </a:txBody>
                  <a:tcPr anchor="ctr"/>
                </a:tc>
                <a:extLst>
                  <a:ext uri="{0D108BD9-81ED-4DB2-BD59-A6C34878D82A}">
                    <a16:rowId xmlns:a16="http://schemas.microsoft.com/office/drawing/2014/main" val="1500653463"/>
                  </a:ext>
                </a:extLst>
              </a:tr>
              <a:tr h="901403">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mir</a:t>
                      </a:r>
                      <a:r>
                        <a:rPr lang="en-GB" sz="2000" dirty="0">
                          <a:solidFill>
                            <a:schemeClr val="tx1"/>
                          </a:solidFill>
                        </a:rPr>
                        <a:t>o</a:t>
                      </a:r>
                      <a:r>
                        <a:rPr lang="x-none" sz="2000" dirty="0">
                          <a:solidFill>
                            <a:schemeClr val="tx1"/>
                          </a:solidFill>
                        </a:rPr>
                        <a:t> en el espejo.</a:t>
                      </a:r>
                    </a:p>
                    <a:p>
                      <a:pPr marL="457200" indent="-457200" algn="l">
                        <a:buAutoNum type="alphaLcParenR"/>
                      </a:pPr>
                      <a:r>
                        <a:rPr lang="x-none" sz="2000" dirty="0">
                          <a:solidFill>
                            <a:schemeClr val="tx1"/>
                          </a:solidFill>
                        </a:rPr>
                        <a:t>... espejo está sucio.</a:t>
                      </a:r>
                    </a:p>
                  </a:txBody>
                  <a:tcPr anchor="ctr"/>
                </a:tc>
                <a:extLst>
                  <a:ext uri="{0D108BD9-81ED-4DB2-BD59-A6C34878D82A}">
                    <a16:rowId xmlns:a16="http://schemas.microsoft.com/office/drawing/2014/main" val="208298895"/>
                  </a:ext>
                </a:extLst>
              </a:tr>
              <a:tr h="901403">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saco fotos con el móvil.</a:t>
                      </a:r>
                    </a:p>
                    <a:p>
                      <a:pPr marL="457200" indent="-457200" algn="l">
                        <a:buAutoNum type="alphaLcParenR"/>
                      </a:pPr>
                      <a:r>
                        <a:rPr lang="x-none" sz="2000" dirty="0">
                          <a:solidFill>
                            <a:schemeClr val="tx1"/>
                          </a:solidFill>
                        </a:rPr>
                        <a:t>... móvil es nuevo.</a:t>
                      </a:r>
                    </a:p>
                  </a:txBody>
                  <a:tcPr anchor="ctr"/>
                </a:tc>
                <a:extLst>
                  <a:ext uri="{0D108BD9-81ED-4DB2-BD59-A6C34878D82A}">
                    <a16:rowId xmlns:a16="http://schemas.microsoft.com/office/drawing/2014/main" val="3848512310"/>
                  </a:ext>
                </a:extLst>
              </a:tr>
              <a:tr h="901403">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preparo para el fin de semana.</a:t>
                      </a:r>
                    </a:p>
                    <a:p>
                      <a:pPr marL="457200" indent="-457200" algn="l">
                        <a:buAutoNum type="alphaLcParenR"/>
                      </a:pPr>
                      <a:r>
                        <a:rPr lang="x-none" sz="2000" dirty="0">
                          <a:solidFill>
                            <a:schemeClr val="tx1"/>
                          </a:solidFill>
                        </a:rPr>
                        <a:t>... prima va a una fiesta.</a:t>
                      </a:r>
                    </a:p>
                  </a:txBody>
                  <a:tcPr anchor="ctr"/>
                </a:tc>
                <a:extLst>
                  <a:ext uri="{0D108BD9-81ED-4DB2-BD59-A6C34878D82A}">
                    <a16:rowId xmlns:a16="http://schemas.microsoft.com/office/drawing/2014/main" val="3225205056"/>
                  </a:ext>
                </a:extLst>
              </a:tr>
            </a:tbl>
          </a:graphicData>
        </a:graphic>
      </p:graphicFrame>
      <p:sp>
        <p:nvSpPr>
          <p:cNvPr id="8" name="Action Button: Custom 20">
            <a:hlinkClick r:id="" action="ppaction://noaction" highlightClick="1">
              <a:snd r:embed="rId3" name="¿me...wav"/>
            </a:hlinkClick>
            <a:extLst>
              <a:ext uri="{FF2B5EF4-FFF2-40B4-BE49-F238E27FC236}">
                <a16:creationId xmlns:a16="http://schemas.microsoft.com/office/drawing/2014/main" id="{A76103A9-8866-A544-8C09-CAF16FF2D49D}"/>
              </a:ext>
            </a:extLst>
          </p:cNvPr>
          <p:cNvSpPr/>
          <p:nvPr/>
        </p:nvSpPr>
        <p:spPr>
          <a:xfrm>
            <a:off x="315898" y="2580592"/>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9" name="Action Button: Custom 20">
            <a:hlinkClick r:id="" action="ppaction://noaction" highlightClick="1">
              <a:snd r:embed="rId4" name="mi...wav"/>
            </a:hlinkClick>
            <a:extLst>
              <a:ext uri="{FF2B5EF4-FFF2-40B4-BE49-F238E27FC236}">
                <a16:creationId xmlns:a16="http://schemas.microsoft.com/office/drawing/2014/main" id="{F56D27E2-3DAE-9A4A-B9A4-AB02267927F1}"/>
              </a:ext>
            </a:extLst>
          </p:cNvPr>
          <p:cNvSpPr/>
          <p:nvPr/>
        </p:nvSpPr>
        <p:spPr>
          <a:xfrm>
            <a:off x="306936" y="3506892"/>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 name="Action Button: Custom 20">
            <a:hlinkClick r:id="" action="ppaction://noaction" highlightClick="1">
              <a:snd r:embed="rId4" name="mi...wav"/>
            </a:hlinkClick>
            <a:extLst>
              <a:ext uri="{FF2B5EF4-FFF2-40B4-BE49-F238E27FC236}">
                <a16:creationId xmlns:a16="http://schemas.microsoft.com/office/drawing/2014/main" id="{9F566B3A-A841-6548-896E-CFB202C0389D}"/>
              </a:ext>
            </a:extLst>
          </p:cNvPr>
          <p:cNvSpPr/>
          <p:nvPr/>
        </p:nvSpPr>
        <p:spPr>
          <a:xfrm>
            <a:off x="306936" y="4404107"/>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1" name="Action Button: Custom 20">
            <a:hlinkClick r:id="" action="ppaction://noaction" highlightClick="1">
              <a:snd r:embed="rId5" name="me...wav"/>
            </a:hlinkClick>
            <a:extLst>
              <a:ext uri="{FF2B5EF4-FFF2-40B4-BE49-F238E27FC236}">
                <a16:creationId xmlns:a16="http://schemas.microsoft.com/office/drawing/2014/main" id="{531A320B-728F-224F-B5E0-5C5AB62F967D}"/>
              </a:ext>
            </a:extLst>
          </p:cNvPr>
          <p:cNvSpPr/>
          <p:nvPr/>
        </p:nvSpPr>
        <p:spPr>
          <a:xfrm>
            <a:off x="315898" y="5325116"/>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9" name="Anillo 48">
            <a:extLst>
              <a:ext uri="{FF2B5EF4-FFF2-40B4-BE49-F238E27FC236}">
                <a16:creationId xmlns:a16="http://schemas.microsoft.com/office/drawing/2014/main" id="{BC688F44-5AE0-BD45-BAEA-72D2D3EAE8D8}"/>
              </a:ext>
            </a:extLst>
          </p:cNvPr>
          <p:cNvSpPr/>
          <p:nvPr/>
        </p:nvSpPr>
        <p:spPr>
          <a:xfrm>
            <a:off x="711501" y="2758564"/>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51" name="Anillo 50">
            <a:extLst>
              <a:ext uri="{FF2B5EF4-FFF2-40B4-BE49-F238E27FC236}">
                <a16:creationId xmlns:a16="http://schemas.microsoft.com/office/drawing/2014/main" id="{4D2417B5-A821-FB40-9C0C-AE6ECFF374E7}"/>
              </a:ext>
            </a:extLst>
          </p:cNvPr>
          <p:cNvSpPr/>
          <p:nvPr/>
        </p:nvSpPr>
        <p:spPr>
          <a:xfrm>
            <a:off x="711501" y="3680519"/>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52" name="Anillo 51">
            <a:extLst>
              <a:ext uri="{FF2B5EF4-FFF2-40B4-BE49-F238E27FC236}">
                <a16:creationId xmlns:a16="http://schemas.microsoft.com/office/drawing/2014/main" id="{1CEC0490-9907-2242-9B03-C565F093255C}"/>
              </a:ext>
            </a:extLst>
          </p:cNvPr>
          <p:cNvSpPr/>
          <p:nvPr/>
        </p:nvSpPr>
        <p:spPr>
          <a:xfrm>
            <a:off x="702538" y="4578212"/>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53" name="Anillo 52">
            <a:extLst>
              <a:ext uri="{FF2B5EF4-FFF2-40B4-BE49-F238E27FC236}">
                <a16:creationId xmlns:a16="http://schemas.microsoft.com/office/drawing/2014/main" id="{CFFE7ECF-88BA-D649-9C07-EE4659C0864E}"/>
              </a:ext>
            </a:extLst>
          </p:cNvPr>
          <p:cNvSpPr/>
          <p:nvPr/>
        </p:nvSpPr>
        <p:spPr>
          <a:xfrm>
            <a:off x="702538" y="5160546"/>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54" name="Anillo 53">
            <a:extLst>
              <a:ext uri="{FF2B5EF4-FFF2-40B4-BE49-F238E27FC236}">
                <a16:creationId xmlns:a16="http://schemas.microsoft.com/office/drawing/2014/main" id="{A9D1D971-74B6-7E43-AF97-4CAB2632DADD}"/>
              </a:ext>
            </a:extLst>
          </p:cNvPr>
          <p:cNvSpPr/>
          <p:nvPr/>
        </p:nvSpPr>
        <p:spPr>
          <a:xfrm>
            <a:off x="6651746" y="2741408"/>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aphicFrame>
        <p:nvGraphicFramePr>
          <p:cNvPr id="56" name="Tabla 55">
            <a:extLst>
              <a:ext uri="{FF2B5EF4-FFF2-40B4-BE49-F238E27FC236}">
                <a16:creationId xmlns:a16="http://schemas.microsoft.com/office/drawing/2014/main" id="{4D090059-F04D-4041-BE7E-E442F25127C7}"/>
              </a:ext>
            </a:extLst>
          </p:cNvPr>
          <p:cNvGraphicFramePr>
            <a:graphicFrameLocks noGrp="1"/>
          </p:cNvGraphicFramePr>
          <p:nvPr>
            <p:extLst>
              <p:ext uri="{D42A27DB-BD31-4B8C-83A1-F6EECF244321}">
                <p14:modId xmlns:p14="http://schemas.microsoft.com/office/powerpoint/2010/main" val="415787827"/>
              </p:ext>
            </p:extLst>
          </p:nvPr>
        </p:nvGraphicFramePr>
        <p:xfrm>
          <a:off x="6173252" y="1502189"/>
          <a:ext cx="5693935" cy="4451609"/>
        </p:xfrm>
        <a:graphic>
          <a:graphicData uri="http://schemas.openxmlformats.org/drawingml/2006/table">
            <a:tbl>
              <a:tblPr firstRow="1" bandRow="1">
                <a:tableStyleId>{5DA37D80-6434-44D0-A028-1B22A696006F}</a:tableStyleId>
              </a:tblPr>
              <a:tblGrid>
                <a:gridCol w="602889">
                  <a:extLst>
                    <a:ext uri="{9D8B030D-6E8A-4147-A177-3AD203B41FA5}">
                      <a16:colId xmlns:a16="http://schemas.microsoft.com/office/drawing/2014/main" val="3373404141"/>
                    </a:ext>
                  </a:extLst>
                </a:gridCol>
                <a:gridCol w="5091046">
                  <a:extLst>
                    <a:ext uri="{9D8B030D-6E8A-4147-A177-3AD203B41FA5}">
                      <a16:colId xmlns:a16="http://schemas.microsoft.com/office/drawing/2014/main" val="1836302954"/>
                    </a:ext>
                  </a:extLst>
                </a:gridCol>
              </a:tblGrid>
              <a:tr h="834809">
                <a:tc>
                  <a:txBody>
                    <a:bodyPr/>
                    <a:lstStyle/>
                    <a:p>
                      <a:endParaRPr lang="x-none" dirty="0">
                        <a:solidFill>
                          <a:schemeClr val="tx1"/>
                        </a:solidFill>
                      </a:endParaRPr>
                    </a:p>
                  </a:txBody>
                  <a:tcPr/>
                </a:tc>
                <a:tc>
                  <a:txBody>
                    <a:bodyPr/>
                    <a:lstStyle/>
                    <a:p>
                      <a:pPr algn="ctr"/>
                      <a:r>
                        <a:rPr lang="x-none" sz="2000" b="0" dirty="0">
                          <a:solidFill>
                            <a:schemeClr val="tx1"/>
                          </a:solidFill>
                        </a:rPr>
                        <a:t>¿Cuál es la opción correcta?</a:t>
                      </a:r>
                    </a:p>
                  </a:txBody>
                  <a:tcPr anchor="ctr"/>
                </a:tc>
                <a:extLst>
                  <a:ext uri="{0D108BD9-81ED-4DB2-BD59-A6C34878D82A}">
                    <a16:rowId xmlns:a16="http://schemas.microsoft.com/office/drawing/2014/main" val="2827145701"/>
                  </a:ext>
                </a:extLst>
              </a:tr>
              <a:tr h="904200">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pon</a:t>
                      </a:r>
                      <a:r>
                        <a:rPr lang="en-GB" sz="2000" dirty="0">
                          <a:solidFill>
                            <a:schemeClr val="tx1"/>
                          </a:solidFill>
                        </a:rPr>
                        <a:t>go</a:t>
                      </a:r>
                      <a:r>
                        <a:rPr lang="x-none" sz="2000" dirty="0">
                          <a:solidFill>
                            <a:schemeClr val="tx1"/>
                          </a:solidFill>
                        </a:rPr>
                        <a:t> un pantalón?</a:t>
                      </a:r>
                    </a:p>
                    <a:p>
                      <a:pPr marL="457200" indent="-457200" algn="l">
                        <a:buAutoNum type="alphaLcParenR"/>
                      </a:pPr>
                      <a:r>
                        <a:rPr lang="x-none" sz="2000" dirty="0">
                          <a:solidFill>
                            <a:schemeClr val="tx1"/>
                          </a:solidFill>
                        </a:rPr>
                        <a:t>... casa está a la izquierda?</a:t>
                      </a:r>
                    </a:p>
                  </a:txBody>
                  <a:tcPr anchor="ctr"/>
                </a:tc>
                <a:extLst>
                  <a:ext uri="{0D108BD9-81ED-4DB2-BD59-A6C34878D82A}">
                    <a16:rowId xmlns:a16="http://schemas.microsoft.com/office/drawing/2014/main" val="1500653463"/>
                  </a:ext>
                </a:extLst>
              </a:tr>
              <a:tr h="904200">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gato da risa.</a:t>
                      </a:r>
                    </a:p>
                    <a:p>
                      <a:pPr marL="457200" indent="-457200" algn="l">
                        <a:buAutoNum type="alphaLcParenR"/>
                      </a:pPr>
                      <a:r>
                        <a:rPr lang="x-none" sz="2000" dirty="0">
                          <a:solidFill>
                            <a:schemeClr val="tx1"/>
                          </a:solidFill>
                        </a:rPr>
                        <a:t>... despiert</a:t>
                      </a:r>
                      <a:r>
                        <a:rPr lang="en-GB" sz="2000" dirty="0">
                          <a:solidFill>
                            <a:schemeClr val="tx1"/>
                          </a:solidFill>
                        </a:rPr>
                        <a:t>o</a:t>
                      </a:r>
                      <a:r>
                        <a:rPr lang="x-none" sz="2000" dirty="0">
                          <a:solidFill>
                            <a:schemeClr val="tx1"/>
                          </a:solidFill>
                        </a:rPr>
                        <a:t> temprano.</a:t>
                      </a:r>
                    </a:p>
                  </a:txBody>
                  <a:tcPr anchor="ctr"/>
                </a:tc>
                <a:extLst>
                  <a:ext uri="{0D108BD9-81ED-4DB2-BD59-A6C34878D82A}">
                    <a16:rowId xmlns:a16="http://schemas.microsoft.com/office/drawing/2014/main" val="208298895"/>
                  </a:ext>
                </a:extLst>
              </a:tr>
              <a:tr h="904200">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escuela es grande.</a:t>
                      </a:r>
                    </a:p>
                    <a:p>
                      <a:pPr marL="457200" indent="-457200" algn="l">
                        <a:buAutoNum type="alphaLcParenR"/>
                      </a:pPr>
                      <a:r>
                        <a:rPr lang="x-none" sz="2000" dirty="0">
                          <a:solidFill>
                            <a:schemeClr val="tx1"/>
                          </a:solidFill>
                        </a:rPr>
                        <a:t>... llamo Lucía.</a:t>
                      </a:r>
                    </a:p>
                  </a:txBody>
                  <a:tcPr anchor="ctr"/>
                </a:tc>
                <a:extLst>
                  <a:ext uri="{0D108BD9-81ED-4DB2-BD59-A6C34878D82A}">
                    <a16:rowId xmlns:a16="http://schemas.microsoft.com/office/drawing/2014/main" val="3848512310"/>
                  </a:ext>
                </a:extLst>
              </a:tr>
              <a:tr h="904200">
                <a:tc>
                  <a:txBody>
                    <a:bodyPr/>
                    <a:lstStyle/>
                    <a:p>
                      <a:endParaRPr lang="x-none">
                        <a:solidFill>
                          <a:schemeClr val="tx1"/>
                        </a:solidFill>
                      </a:endParaRPr>
                    </a:p>
                  </a:txBody>
                  <a:tcPr/>
                </a:tc>
                <a:tc>
                  <a:txBody>
                    <a:bodyPr/>
                    <a:lstStyle/>
                    <a:p>
                      <a:pPr marL="457200" indent="-457200" algn="l">
                        <a:buAutoNum type="alphaLcParenR"/>
                      </a:pPr>
                      <a:r>
                        <a:rPr lang="x-none" sz="2000" dirty="0">
                          <a:solidFill>
                            <a:schemeClr val="tx1"/>
                          </a:solidFill>
                        </a:rPr>
                        <a:t>... pongo una camisa roja.</a:t>
                      </a:r>
                    </a:p>
                    <a:p>
                      <a:pPr marL="457200" indent="-457200" algn="l">
                        <a:buAutoNum type="alphaLcParenR"/>
                      </a:pPr>
                      <a:r>
                        <a:rPr lang="x-none" sz="2000" dirty="0">
                          <a:solidFill>
                            <a:schemeClr val="tx1"/>
                          </a:solidFill>
                        </a:rPr>
                        <a:t>... camisa es roja.</a:t>
                      </a:r>
                    </a:p>
                  </a:txBody>
                  <a:tcPr anchor="ctr"/>
                </a:tc>
                <a:extLst>
                  <a:ext uri="{0D108BD9-81ED-4DB2-BD59-A6C34878D82A}">
                    <a16:rowId xmlns:a16="http://schemas.microsoft.com/office/drawing/2014/main" val="3225205056"/>
                  </a:ext>
                </a:extLst>
              </a:tr>
            </a:tbl>
          </a:graphicData>
        </a:graphic>
      </p:graphicFrame>
      <p:sp>
        <p:nvSpPr>
          <p:cNvPr id="57" name="Action Button: Custom 20">
            <a:hlinkClick r:id="" action="ppaction://noaction" highlightClick="1">
              <a:snd r:embed="rId5" name="me...wav"/>
            </a:hlinkClick>
            <a:extLst>
              <a:ext uri="{FF2B5EF4-FFF2-40B4-BE49-F238E27FC236}">
                <a16:creationId xmlns:a16="http://schemas.microsoft.com/office/drawing/2014/main" id="{D0518394-4BB5-2A4B-BBFB-46AC4236EFC9}"/>
              </a:ext>
            </a:extLst>
          </p:cNvPr>
          <p:cNvSpPr/>
          <p:nvPr/>
        </p:nvSpPr>
        <p:spPr>
          <a:xfrm>
            <a:off x="6270461" y="3473039"/>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58" name="Action Button: Custom 20">
            <a:hlinkClick r:id="" action="ppaction://noaction" highlightClick="1">
              <a:snd r:embed="rId4" name="mi...wav"/>
            </a:hlinkClick>
            <a:extLst>
              <a:ext uri="{FF2B5EF4-FFF2-40B4-BE49-F238E27FC236}">
                <a16:creationId xmlns:a16="http://schemas.microsoft.com/office/drawing/2014/main" id="{0E876F59-5A43-984E-850B-CBB693C4AB3B}"/>
              </a:ext>
            </a:extLst>
          </p:cNvPr>
          <p:cNvSpPr/>
          <p:nvPr/>
        </p:nvSpPr>
        <p:spPr>
          <a:xfrm>
            <a:off x="6276679" y="4387670"/>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59" name="Action Button: Custom 20">
            <a:hlinkClick r:id="" action="ppaction://noaction" highlightClick="1">
              <a:snd r:embed="rId5" name="me...wav"/>
            </a:hlinkClick>
            <a:extLst>
              <a:ext uri="{FF2B5EF4-FFF2-40B4-BE49-F238E27FC236}">
                <a16:creationId xmlns:a16="http://schemas.microsoft.com/office/drawing/2014/main" id="{588518D2-D139-D540-8661-0A288D09CBFD}"/>
              </a:ext>
            </a:extLst>
          </p:cNvPr>
          <p:cNvSpPr/>
          <p:nvPr/>
        </p:nvSpPr>
        <p:spPr>
          <a:xfrm>
            <a:off x="6286512" y="5268575"/>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63" name="Anillo 62">
            <a:extLst>
              <a:ext uri="{FF2B5EF4-FFF2-40B4-BE49-F238E27FC236}">
                <a16:creationId xmlns:a16="http://schemas.microsoft.com/office/drawing/2014/main" id="{CD65176D-9FEF-D44C-8553-41C832497DDA}"/>
              </a:ext>
            </a:extLst>
          </p:cNvPr>
          <p:cNvSpPr/>
          <p:nvPr/>
        </p:nvSpPr>
        <p:spPr>
          <a:xfrm>
            <a:off x="6651746" y="3639465"/>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64" name="Anillo 63">
            <a:extLst>
              <a:ext uri="{FF2B5EF4-FFF2-40B4-BE49-F238E27FC236}">
                <a16:creationId xmlns:a16="http://schemas.microsoft.com/office/drawing/2014/main" id="{1DD98680-399D-444B-9627-501B04F5CCE7}"/>
              </a:ext>
            </a:extLst>
          </p:cNvPr>
          <p:cNvSpPr/>
          <p:nvPr/>
        </p:nvSpPr>
        <p:spPr>
          <a:xfrm>
            <a:off x="6679885" y="4205273"/>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65" name="Anillo 64">
            <a:extLst>
              <a:ext uri="{FF2B5EF4-FFF2-40B4-BE49-F238E27FC236}">
                <a16:creationId xmlns:a16="http://schemas.microsoft.com/office/drawing/2014/main" id="{C93DF13D-5BE9-C849-B7A1-81BA02B58309}"/>
              </a:ext>
            </a:extLst>
          </p:cNvPr>
          <p:cNvSpPr/>
          <p:nvPr/>
        </p:nvSpPr>
        <p:spPr>
          <a:xfrm>
            <a:off x="6714145" y="5173244"/>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7" name="CuadroTexto 4">
            <a:extLst>
              <a:ext uri="{FF2B5EF4-FFF2-40B4-BE49-F238E27FC236}">
                <a16:creationId xmlns:a16="http://schemas.microsoft.com/office/drawing/2014/main" id="{51ECD30B-21DF-445C-8336-C7695B28CB3B}"/>
              </a:ext>
            </a:extLst>
          </p:cNvPr>
          <p:cNvSpPr txBox="1"/>
          <p:nvPr/>
        </p:nvSpPr>
        <p:spPr>
          <a:xfrm>
            <a:off x="147040" y="984235"/>
            <a:ext cx="10343863" cy="430887"/>
          </a:xfrm>
          <a:prstGeom prst="rect">
            <a:avLst/>
          </a:prstGeom>
          <a:noFill/>
        </p:spPr>
        <p:txBody>
          <a:bodyPr wrap="square" rtlCol="0">
            <a:spAutoFit/>
          </a:bodyPr>
          <a:lstStyle/>
          <a:p>
            <a:pPr algn="l"/>
            <a:r>
              <a:rPr lang="en-GB" sz="2200" b="1" dirty="0"/>
              <a:t>Escribe 1-10, </a:t>
            </a:r>
            <a:r>
              <a:rPr lang="en-GB" sz="2200" b="1" i="1" dirty="0">
                <a:solidFill>
                  <a:srgbClr val="C00000"/>
                </a:solidFill>
              </a:rPr>
              <a:t>a</a:t>
            </a:r>
            <a:r>
              <a:rPr lang="en-GB" sz="2200" b="1" i="1" dirty="0"/>
              <a:t> </a:t>
            </a:r>
            <a:r>
              <a:rPr lang="en-GB" sz="2200" b="1" dirty="0"/>
              <a:t>o </a:t>
            </a:r>
            <a:r>
              <a:rPr lang="en-GB" sz="2200" b="1" i="1" dirty="0">
                <a:solidFill>
                  <a:srgbClr val="C00000"/>
                </a:solidFill>
              </a:rPr>
              <a:t>b</a:t>
            </a:r>
            <a:r>
              <a:rPr lang="en-GB" sz="2200" b="1" i="1" dirty="0"/>
              <a:t>, </a:t>
            </a:r>
            <a:r>
              <a:rPr lang="en-GB" sz="2200" b="1" dirty="0"/>
              <a:t>y</a:t>
            </a:r>
            <a:r>
              <a:rPr lang="en-GB" sz="2200" b="1" i="1" dirty="0"/>
              <a:t> </a:t>
            </a:r>
            <a:r>
              <a:rPr lang="en-GB" sz="2200" b="1" i="1" dirty="0">
                <a:solidFill>
                  <a:srgbClr val="C00000"/>
                </a:solidFill>
              </a:rPr>
              <a:t>mi </a:t>
            </a:r>
            <a:r>
              <a:rPr lang="en-GB" sz="2200" b="1" dirty="0"/>
              <a:t>o</a:t>
            </a:r>
            <a:r>
              <a:rPr lang="en-GB" sz="2200" b="1" i="1" dirty="0"/>
              <a:t> </a:t>
            </a:r>
            <a:r>
              <a:rPr lang="en-GB" sz="2200" b="1" i="1" dirty="0">
                <a:solidFill>
                  <a:srgbClr val="C00000"/>
                </a:solidFill>
              </a:rPr>
              <a:t>me</a:t>
            </a:r>
            <a:r>
              <a:rPr lang="en-GB" sz="2200" b="1" i="1" dirty="0"/>
              <a:t>.</a:t>
            </a:r>
            <a:endParaRPr lang="x-none" sz="2200" b="1" i="1" dirty="0"/>
          </a:p>
        </p:txBody>
      </p:sp>
      <p:sp>
        <p:nvSpPr>
          <p:cNvPr id="12" name="Action Button: Custom 20">
            <a:hlinkClick r:id="" action="ppaction://noaction" highlightClick="1">
              <a:snd r:embed="rId6" name="¿mi...wav"/>
            </a:hlinkClick>
            <a:extLst>
              <a:ext uri="{FF2B5EF4-FFF2-40B4-BE49-F238E27FC236}">
                <a16:creationId xmlns:a16="http://schemas.microsoft.com/office/drawing/2014/main" id="{DB2E2216-897C-AA44-A5E8-7B362CFC9C96}"/>
              </a:ext>
            </a:extLst>
          </p:cNvPr>
          <p:cNvSpPr/>
          <p:nvPr/>
        </p:nvSpPr>
        <p:spPr>
          <a:xfrm>
            <a:off x="6286512" y="2530943"/>
            <a:ext cx="409064" cy="414959"/>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Tree>
    <p:extLst>
      <p:ext uri="{BB962C8B-B14F-4D97-AF65-F5344CB8AC3E}">
        <p14:creationId xmlns:p14="http://schemas.microsoft.com/office/powerpoint/2010/main" val="636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P spid="63" grpId="0" animBg="1"/>
      <p:bldP spid="64"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161604" cy="647577"/>
          </a:xfrm>
        </p:spPr>
        <p:txBody>
          <a:bodyPr>
            <a:normAutofit/>
          </a:bodyPr>
          <a:lstStyle/>
          <a:p>
            <a:r>
              <a:rPr lang="en-GB" sz="2800" b="1" dirty="0" err="1">
                <a:solidFill>
                  <a:schemeClr val="bg1"/>
                </a:solidFill>
              </a:rPr>
              <a:t>Viaje</a:t>
            </a:r>
            <a:r>
              <a:rPr lang="en-GB" sz="2800" b="1" dirty="0">
                <a:solidFill>
                  <a:schemeClr val="bg1"/>
                </a:solidFill>
              </a:rPr>
              <a:t> a los </a:t>
            </a:r>
            <a:r>
              <a:rPr lang="en-GB" sz="2800" b="1" dirty="0" err="1">
                <a:solidFill>
                  <a:schemeClr val="bg1"/>
                </a:solidFill>
              </a:rPr>
              <a:t>Estados</a:t>
            </a:r>
            <a:r>
              <a:rPr lang="en-GB" sz="2800" b="1" dirty="0">
                <a:solidFill>
                  <a:schemeClr val="bg1"/>
                </a:solidFill>
              </a:rPr>
              <a:t> Unidos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134165" y="258166"/>
            <a:ext cx="793977"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8" y="1180045"/>
            <a:ext cx="9594523" cy="769441"/>
          </a:xfrm>
          <a:prstGeom prst="rect">
            <a:avLst/>
          </a:prstGeom>
          <a:noFill/>
        </p:spPr>
        <p:txBody>
          <a:bodyPr wrap="square" rtlCol="0">
            <a:spAutoFit/>
          </a:bodyPr>
          <a:lstStyle/>
          <a:p>
            <a:pPr algn="l"/>
            <a:r>
              <a:rPr lang="x-none" sz="2200" dirty="0"/>
              <a:t>Lee el mensaje de la escuela sobre un </a:t>
            </a:r>
            <a:r>
              <a:rPr lang="en-GB" sz="2200" dirty="0" err="1"/>
              <a:t>viaje</a:t>
            </a:r>
            <a:r>
              <a:rPr lang="x-none" sz="2200" dirty="0"/>
              <a:t> y completa con las palabras correctas. Después, escucha y comprueba las respuestas.</a:t>
            </a:r>
          </a:p>
        </p:txBody>
      </p:sp>
      <p:pic>
        <p:nvPicPr>
          <p:cNvPr id="13" name="Imagen 12">
            <a:extLst>
              <a:ext uri="{FF2B5EF4-FFF2-40B4-BE49-F238E27FC236}">
                <a16:creationId xmlns:a16="http://schemas.microsoft.com/office/drawing/2014/main" id="{E63E418A-AD87-C141-83C5-D43391DB1F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3004" y="4460317"/>
            <a:ext cx="1648207" cy="1740000"/>
          </a:xfrm>
          <a:prstGeom prst="rect">
            <a:avLst/>
          </a:prstGeom>
        </p:spPr>
      </p:pic>
      <p:sp>
        <p:nvSpPr>
          <p:cNvPr id="16" name="Llamada rectangular redondeada 15">
            <a:extLst>
              <a:ext uri="{FF2B5EF4-FFF2-40B4-BE49-F238E27FC236}">
                <a16:creationId xmlns:a16="http://schemas.microsoft.com/office/drawing/2014/main" id="{EBEAA906-BA34-484D-AD89-CAC9E8B51A96}"/>
              </a:ext>
            </a:extLst>
          </p:cNvPr>
          <p:cNvSpPr/>
          <p:nvPr/>
        </p:nvSpPr>
        <p:spPr>
          <a:xfrm>
            <a:off x="153078" y="2096271"/>
            <a:ext cx="7510080" cy="3956338"/>
          </a:xfrm>
          <a:prstGeom prst="wedgeRoundRectCallout">
            <a:avLst>
              <a:gd name="adj1" fmla="val 56332"/>
              <a:gd name="adj2" fmla="val 3939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rPr>
              <a:t>¡Atención, atención! La escuela quiere </a:t>
            </a:r>
            <a:endParaRPr lang="en-GB" sz="2400" dirty="0">
              <a:solidFill>
                <a:schemeClr val="tx1"/>
              </a:solidFill>
            </a:endParaRPr>
          </a:p>
          <a:p>
            <a:pPr algn="ctr"/>
            <a:r>
              <a:rPr lang="x-none" sz="2400" b="1" dirty="0">
                <a:solidFill>
                  <a:schemeClr val="tx1"/>
                </a:solidFill>
              </a:rPr>
              <a:t>1</a:t>
            </a:r>
            <a:r>
              <a:rPr lang="x-none" sz="2400" dirty="0">
                <a:solidFill>
                  <a:schemeClr val="tx1"/>
                </a:solidFill>
              </a:rPr>
              <a:t>) </a:t>
            </a:r>
            <a:r>
              <a:rPr lang="en-GB" sz="2400" dirty="0">
                <a:solidFill>
                  <a:schemeClr val="tx1"/>
                </a:solidFill>
              </a:rPr>
              <a:t>  _____   </a:t>
            </a:r>
            <a:r>
              <a:rPr lang="x-none" sz="2400" dirty="0">
                <a:solidFill>
                  <a:schemeClr val="tx1"/>
                </a:solidFill>
              </a:rPr>
              <a:t>un viaje a</a:t>
            </a:r>
            <a:r>
              <a:rPr lang="en-GB" sz="2400" dirty="0">
                <a:solidFill>
                  <a:schemeClr val="tx1"/>
                </a:solidFill>
              </a:rPr>
              <a:t>  </a:t>
            </a:r>
            <a:r>
              <a:rPr lang="x-none" sz="2400" dirty="0">
                <a:solidFill>
                  <a:schemeClr val="tx1"/>
                </a:solidFill>
              </a:rPr>
              <a:t> </a:t>
            </a:r>
            <a:r>
              <a:rPr lang="x-none" sz="2400" b="1" dirty="0">
                <a:solidFill>
                  <a:schemeClr val="tx1"/>
                </a:solidFill>
              </a:rPr>
              <a:t>2</a:t>
            </a:r>
            <a:r>
              <a:rPr lang="x-none" sz="2400" dirty="0">
                <a:solidFill>
                  <a:schemeClr val="tx1"/>
                </a:solidFill>
              </a:rPr>
              <a:t>)</a:t>
            </a:r>
            <a:r>
              <a:rPr lang="en-GB" sz="2400" dirty="0">
                <a:solidFill>
                  <a:schemeClr val="tx1"/>
                </a:solidFill>
              </a:rPr>
              <a:t>   </a:t>
            </a:r>
            <a:r>
              <a:rPr lang="x-none" sz="2400" dirty="0">
                <a:solidFill>
                  <a:schemeClr val="tx1"/>
                </a:solidFill>
              </a:rPr>
              <a:t>_________ </a:t>
            </a:r>
            <a:r>
              <a:rPr lang="en-GB" sz="2400" dirty="0">
                <a:solidFill>
                  <a:schemeClr val="tx1"/>
                </a:solidFill>
              </a:rPr>
              <a:t>      </a:t>
            </a:r>
            <a:r>
              <a:rPr lang="x-none" sz="2400" dirty="0">
                <a:solidFill>
                  <a:schemeClr val="tx1"/>
                </a:solidFill>
              </a:rPr>
              <a:t>para practicar inglés y </a:t>
            </a:r>
            <a:r>
              <a:rPr lang="x-none" sz="2400" b="1" dirty="0">
                <a:solidFill>
                  <a:schemeClr val="tx1"/>
                </a:solidFill>
              </a:rPr>
              <a:t>3</a:t>
            </a:r>
            <a:r>
              <a:rPr lang="x-none" sz="2400" dirty="0">
                <a:solidFill>
                  <a:schemeClr val="tx1"/>
                </a:solidFill>
              </a:rPr>
              <a:t>)</a:t>
            </a:r>
            <a:r>
              <a:rPr lang="en-GB" sz="2400" dirty="0">
                <a:solidFill>
                  <a:schemeClr val="tx1"/>
                </a:solidFill>
              </a:rPr>
              <a:t>  </a:t>
            </a:r>
            <a:r>
              <a:rPr lang="x-none" sz="2400" dirty="0">
                <a:solidFill>
                  <a:schemeClr val="tx1"/>
                </a:solidFill>
              </a:rPr>
              <a:t>_________ </a:t>
            </a:r>
            <a:r>
              <a:rPr lang="en-GB" sz="2400" dirty="0">
                <a:solidFill>
                  <a:schemeClr val="tx1"/>
                </a:solidFill>
              </a:rPr>
              <a:t>  </a:t>
            </a:r>
            <a:r>
              <a:rPr lang="x-none" sz="2400" dirty="0">
                <a:solidFill>
                  <a:schemeClr val="tx1"/>
                </a:solidFill>
              </a:rPr>
              <a:t>la </a:t>
            </a:r>
            <a:r>
              <a:rPr lang="x-none" sz="2400" b="1" dirty="0">
                <a:solidFill>
                  <a:schemeClr val="tx1"/>
                </a:solidFill>
              </a:rPr>
              <a:t>4</a:t>
            </a:r>
            <a:r>
              <a:rPr lang="x-none" sz="2400" dirty="0">
                <a:solidFill>
                  <a:schemeClr val="tx1"/>
                </a:solidFill>
              </a:rPr>
              <a:t>)</a:t>
            </a:r>
            <a:r>
              <a:rPr lang="en-GB" sz="2400" dirty="0">
                <a:solidFill>
                  <a:schemeClr val="tx1"/>
                </a:solidFill>
              </a:rPr>
              <a:t>  </a:t>
            </a:r>
            <a:r>
              <a:rPr lang="x-none" sz="2400" dirty="0">
                <a:solidFill>
                  <a:schemeClr val="tx1"/>
                </a:solidFill>
              </a:rPr>
              <a:t>_______</a:t>
            </a:r>
            <a:r>
              <a:rPr lang="en-GB" sz="2400" dirty="0">
                <a:solidFill>
                  <a:schemeClr val="tx1"/>
                </a:solidFill>
              </a:rPr>
              <a:t> </a:t>
            </a:r>
            <a:r>
              <a:rPr lang="x-none" sz="2400" dirty="0">
                <a:solidFill>
                  <a:schemeClr val="tx1"/>
                </a:solidFill>
              </a:rPr>
              <a:t>. La </a:t>
            </a:r>
            <a:r>
              <a:rPr lang="x-none" sz="2400" b="1" dirty="0">
                <a:solidFill>
                  <a:schemeClr val="tx1"/>
                </a:solidFill>
              </a:rPr>
              <a:t>5</a:t>
            </a:r>
            <a:r>
              <a:rPr lang="x-none" sz="2400" dirty="0">
                <a:solidFill>
                  <a:schemeClr val="tx1"/>
                </a:solidFill>
              </a:rPr>
              <a:t>) _________ </a:t>
            </a:r>
            <a:r>
              <a:rPr lang="en-GB" sz="2400" dirty="0">
                <a:solidFill>
                  <a:schemeClr val="tx1"/>
                </a:solidFill>
              </a:rPr>
              <a:t> </a:t>
            </a:r>
            <a:r>
              <a:rPr lang="x-none" sz="2400" dirty="0">
                <a:solidFill>
                  <a:schemeClr val="tx1"/>
                </a:solidFill>
              </a:rPr>
              <a:t>es </a:t>
            </a:r>
            <a:r>
              <a:rPr lang="x-none" sz="2400" b="1" dirty="0">
                <a:solidFill>
                  <a:schemeClr val="tx1"/>
                </a:solidFill>
              </a:rPr>
              <a:t>6</a:t>
            </a:r>
            <a:r>
              <a:rPr lang="x-none" sz="2400" dirty="0">
                <a:solidFill>
                  <a:schemeClr val="tx1"/>
                </a:solidFill>
              </a:rPr>
              <a:t>)</a:t>
            </a:r>
            <a:r>
              <a:rPr lang="en-GB" sz="2400" dirty="0">
                <a:solidFill>
                  <a:schemeClr val="tx1"/>
                </a:solidFill>
              </a:rPr>
              <a:t> </a:t>
            </a:r>
            <a:r>
              <a:rPr lang="x-none" sz="2400" dirty="0">
                <a:solidFill>
                  <a:schemeClr val="tx1"/>
                </a:solidFill>
              </a:rPr>
              <a:t>________ dos semanas en el país. Hay un problema: </a:t>
            </a:r>
            <a:r>
              <a:rPr lang="x-none" sz="2400" b="1" dirty="0">
                <a:solidFill>
                  <a:schemeClr val="tx1"/>
                </a:solidFill>
              </a:rPr>
              <a:t>7</a:t>
            </a:r>
            <a:r>
              <a:rPr lang="x-none" sz="2400" dirty="0">
                <a:solidFill>
                  <a:schemeClr val="tx1"/>
                </a:solidFill>
              </a:rPr>
              <a:t>)</a:t>
            </a:r>
            <a:r>
              <a:rPr lang="en-GB" sz="2400" dirty="0">
                <a:solidFill>
                  <a:schemeClr val="tx1"/>
                </a:solidFill>
              </a:rPr>
              <a:t>  </a:t>
            </a:r>
            <a:r>
              <a:rPr lang="x-none" sz="2400" dirty="0">
                <a:solidFill>
                  <a:schemeClr val="tx1"/>
                </a:solidFill>
              </a:rPr>
              <a:t>_______ </a:t>
            </a:r>
            <a:r>
              <a:rPr lang="en-GB" sz="2400" dirty="0">
                <a:solidFill>
                  <a:schemeClr val="tx1"/>
                </a:solidFill>
              </a:rPr>
              <a:t> </a:t>
            </a:r>
            <a:r>
              <a:rPr lang="x-none" sz="2400" dirty="0">
                <a:solidFill>
                  <a:schemeClr val="tx1"/>
                </a:solidFill>
              </a:rPr>
              <a:t>hay dinero para diez billetes, </a:t>
            </a:r>
            <a:r>
              <a:rPr lang="x-none" sz="2400" b="1" dirty="0">
                <a:solidFill>
                  <a:schemeClr val="tx1"/>
                </a:solidFill>
              </a:rPr>
              <a:t>8</a:t>
            </a:r>
            <a:r>
              <a:rPr lang="x-none" sz="2400" dirty="0">
                <a:solidFill>
                  <a:schemeClr val="tx1"/>
                </a:solidFill>
              </a:rPr>
              <a:t>)</a:t>
            </a:r>
            <a:r>
              <a:rPr lang="en-GB" sz="2400" dirty="0">
                <a:solidFill>
                  <a:schemeClr val="tx1"/>
                </a:solidFill>
              </a:rPr>
              <a:t>  </a:t>
            </a:r>
            <a:r>
              <a:rPr lang="x-none" sz="2400" dirty="0">
                <a:solidFill>
                  <a:schemeClr val="tx1"/>
                </a:solidFill>
              </a:rPr>
              <a:t>_______ </a:t>
            </a:r>
            <a:r>
              <a:rPr lang="en-GB" sz="2400" dirty="0">
                <a:solidFill>
                  <a:schemeClr val="tx1"/>
                </a:solidFill>
              </a:rPr>
              <a:t>  </a:t>
            </a:r>
            <a:r>
              <a:rPr lang="x-none" sz="2400" dirty="0">
                <a:solidFill>
                  <a:schemeClr val="tx1"/>
                </a:solidFill>
              </a:rPr>
              <a:t>vamos a organizar un premio. Debes hacer una </a:t>
            </a:r>
            <a:br>
              <a:rPr lang="en-GB" sz="2400" dirty="0">
                <a:solidFill>
                  <a:schemeClr val="tx1"/>
                </a:solidFill>
              </a:rPr>
            </a:br>
            <a:r>
              <a:rPr lang="x-none" sz="2400" b="1" dirty="0">
                <a:solidFill>
                  <a:schemeClr val="tx1"/>
                </a:solidFill>
              </a:rPr>
              <a:t>9</a:t>
            </a:r>
            <a:r>
              <a:rPr lang="x-none" sz="2400" dirty="0">
                <a:solidFill>
                  <a:schemeClr val="tx1"/>
                </a:solidFill>
              </a:rPr>
              <a:t>)</a:t>
            </a:r>
            <a:r>
              <a:rPr lang="en-GB" sz="2400" dirty="0">
                <a:solidFill>
                  <a:schemeClr val="tx1"/>
                </a:solidFill>
              </a:rPr>
              <a:t> </a:t>
            </a:r>
            <a:r>
              <a:rPr lang="x-none" sz="2400" dirty="0">
                <a:solidFill>
                  <a:schemeClr val="tx1"/>
                </a:solidFill>
              </a:rPr>
              <a:t>_________ </a:t>
            </a:r>
            <a:r>
              <a:rPr lang="en-GB" sz="2400" dirty="0">
                <a:solidFill>
                  <a:schemeClr val="tx1"/>
                </a:solidFill>
              </a:rPr>
              <a:t>  </a:t>
            </a:r>
            <a:r>
              <a:rPr lang="x-none" sz="2400" dirty="0">
                <a:solidFill>
                  <a:schemeClr val="tx1"/>
                </a:solidFill>
              </a:rPr>
              <a:t>de un poema con el </a:t>
            </a:r>
            <a:r>
              <a:rPr lang="x-none" sz="2400" b="1" dirty="0">
                <a:solidFill>
                  <a:schemeClr val="tx1"/>
                </a:solidFill>
              </a:rPr>
              <a:t>10</a:t>
            </a:r>
            <a:r>
              <a:rPr lang="x-none" sz="2400" dirty="0">
                <a:solidFill>
                  <a:schemeClr val="tx1"/>
                </a:solidFill>
              </a:rPr>
              <a:t>)</a:t>
            </a:r>
            <a:r>
              <a:rPr lang="en-GB" sz="2400" dirty="0">
                <a:solidFill>
                  <a:schemeClr val="tx1"/>
                </a:solidFill>
              </a:rPr>
              <a:t> </a:t>
            </a:r>
            <a:r>
              <a:rPr lang="x-none" sz="2400" dirty="0">
                <a:solidFill>
                  <a:schemeClr val="tx1"/>
                </a:solidFill>
              </a:rPr>
              <a:t> _______ de tu profesor. ¿Quieres participar? Entonces debes dar un </a:t>
            </a:r>
            <a:r>
              <a:rPr lang="x-none" sz="2400" b="1" dirty="0">
                <a:solidFill>
                  <a:schemeClr val="tx1"/>
                </a:solidFill>
              </a:rPr>
              <a:t>11</a:t>
            </a:r>
            <a:r>
              <a:rPr lang="x-none" sz="2400" dirty="0">
                <a:solidFill>
                  <a:schemeClr val="tx1"/>
                </a:solidFill>
              </a:rPr>
              <a:t>)</a:t>
            </a:r>
            <a:r>
              <a:rPr lang="en-GB" sz="2400" dirty="0">
                <a:solidFill>
                  <a:schemeClr val="tx1"/>
                </a:solidFill>
              </a:rPr>
              <a:t>  </a:t>
            </a:r>
            <a:r>
              <a:rPr lang="x-none" sz="2400" dirty="0">
                <a:solidFill>
                  <a:schemeClr val="tx1"/>
                </a:solidFill>
              </a:rPr>
              <a:t>_______ </a:t>
            </a:r>
            <a:r>
              <a:rPr lang="x-none" sz="2400" b="1" dirty="0">
                <a:solidFill>
                  <a:schemeClr val="tx1"/>
                </a:solidFill>
              </a:rPr>
              <a:t>12</a:t>
            </a:r>
            <a:r>
              <a:rPr lang="x-none" sz="2400" dirty="0">
                <a:solidFill>
                  <a:schemeClr val="tx1"/>
                </a:solidFill>
              </a:rPr>
              <a:t>)</a:t>
            </a:r>
            <a:r>
              <a:rPr lang="en-GB" sz="2400" dirty="0">
                <a:solidFill>
                  <a:schemeClr val="tx1"/>
                </a:solidFill>
              </a:rPr>
              <a:t>  </a:t>
            </a:r>
            <a:r>
              <a:rPr lang="x-none" sz="2400" dirty="0">
                <a:solidFill>
                  <a:schemeClr val="tx1"/>
                </a:solidFill>
              </a:rPr>
              <a:t>________</a:t>
            </a:r>
            <a:r>
              <a:rPr lang="en-GB" sz="2400" dirty="0">
                <a:solidFill>
                  <a:schemeClr val="tx1"/>
                </a:solidFill>
              </a:rPr>
              <a:t>  </a:t>
            </a:r>
            <a:r>
              <a:rPr lang="x-none" sz="2400" dirty="0">
                <a:solidFill>
                  <a:schemeClr val="tx1"/>
                </a:solidFill>
              </a:rPr>
              <a:t>.  </a:t>
            </a:r>
          </a:p>
        </p:txBody>
      </p:sp>
      <p:graphicFrame>
        <p:nvGraphicFramePr>
          <p:cNvPr id="18" name="Tabla 17">
            <a:extLst>
              <a:ext uri="{FF2B5EF4-FFF2-40B4-BE49-F238E27FC236}">
                <a16:creationId xmlns:a16="http://schemas.microsoft.com/office/drawing/2014/main" id="{6ABD8E02-581B-D344-B2B1-3BE1463EA37C}"/>
              </a:ext>
            </a:extLst>
          </p:cNvPr>
          <p:cNvGraphicFramePr>
            <a:graphicFrameLocks noGrp="1"/>
          </p:cNvGraphicFramePr>
          <p:nvPr>
            <p:extLst>
              <p:ext uri="{D42A27DB-BD31-4B8C-83A1-F6EECF244321}">
                <p14:modId xmlns:p14="http://schemas.microsoft.com/office/powerpoint/2010/main" val="1780836391"/>
              </p:ext>
            </p:extLst>
          </p:nvPr>
        </p:nvGraphicFramePr>
        <p:xfrm>
          <a:off x="9535147" y="1049197"/>
          <a:ext cx="2503775" cy="5151120"/>
        </p:xfrm>
        <a:graphic>
          <a:graphicData uri="http://schemas.openxmlformats.org/drawingml/2006/table">
            <a:tbl>
              <a:tblPr firstRow="1" bandRow="1">
                <a:tableStyleId>{5DA37D80-6434-44D0-A028-1B22A696006F}</a:tableStyleId>
              </a:tblPr>
              <a:tblGrid>
                <a:gridCol w="2503775">
                  <a:extLst>
                    <a:ext uri="{9D8B030D-6E8A-4147-A177-3AD203B41FA5}">
                      <a16:colId xmlns:a16="http://schemas.microsoft.com/office/drawing/2014/main" val="3165570469"/>
                    </a:ext>
                  </a:extLst>
                </a:gridCol>
              </a:tblGrid>
              <a:tr h="314337">
                <a:tc>
                  <a:txBody>
                    <a:bodyPr/>
                    <a:lstStyle/>
                    <a:p>
                      <a:pPr algn="ctr"/>
                      <a:r>
                        <a:rPr lang="x-none" sz="2000" dirty="0">
                          <a:solidFill>
                            <a:schemeClr val="tx1"/>
                          </a:solidFill>
                        </a:rPr>
                        <a:t>Las palabras</a:t>
                      </a:r>
                    </a:p>
                  </a:txBody>
                  <a:tcPr anchor="ctr"/>
                </a:tc>
                <a:extLst>
                  <a:ext uri="{0D108BD9-81ED-4DB2-BD59-A6C34878D82A}">
                    <a16:rowId xmlns:a16="http://schemas.microsoft.com/office/drawing/2014/main" val="1567962773"/>
                  </a:ext>
                </a:extLst>
              </a:tr>
              <a:tr h="314337">
                <a:tc>
                  <a:txBody>
                    <a:bodyPr/>
                    <a:lstStyle/>
                    <a:p>
                      <a:pPr algn="ctr"/>
                      <a:r>
                        <a:rPr lang="x-none" sz="2000" dirty="0">
                          <a:solidFill>
                            <a:schemeClr val="tx1"/>
                          </a:solidFill>
                        </a:rPr>
                        <a:t>paso</a:t>
                      </a:r>
                    </a:p>
                  </a:txBody>
                  <a:tcPr anchor="ctr"/>
                </a:tc>
                <a:extLst>
                  <a:ext uri="{0D108BD9-81ED-4DB2-BD59-A6C34878D82A}">
                    <a16:rowId xmlns:a16="http://schemas.microsoft.com/office/drawing/2014/main" val="282106947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cultura</a:t>
                      </a:r>
                    </a:p>
                  </a:txBody>
                  <a:tcPr anchor="ctr"/>
                </a:tc>
                <a:extLst>
                  <a:ext uri="{0D108BD9-81ED-4DB2-BD59-A6C34878D82A}">
                    <a16:rowId xmlns:a16="http://schemas.microsoft.com/office/drawing/2014/main" val="387355434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ofrecer</a:t>
                      </a:r>
                    </a:p>
                  </a:txBody>
                  <a:tcPr anchor="ctr"/>
                </a:tc>
                <a:extLst>
                  <a:ext uri="{0D108BD9-81ED-4DB2-BD59-A6C34878D82A}">
                    <a16:rowId xmlns:a16="http://schemas.microsoft.com/office/drawing/2014/main" val="88776039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pasar</a:t>
                      </a:r>
                    </a:p>
                  </a:txBody>
                  <a:tcPr anchor="ctr"/>
                </a:tc>
                <a:extLst>
                  <a:ext uri="{0D108BD9-81ED-4DB2-BD59-A6C34878D82A}">
                    <a16:rowId xmlns:a16="http://schemas.microsoft.com/office/drawing/2014/main" val="31510145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intención</a:t>
                      </a:r>
                    </a:p>
                  </a:txBody>
                  <a:tcPr anchor="ctr"/>
                </a:tc>
                <a:extLst>
                  <a:ext uri="{0D108BD9-81ED-4DB2-BD59-A6C34878D82A}">
                    <a16:rowId xmlns:a16="http://schemas.microsoft.com/office/drawing/2014/main" val="400359459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conocer</a:t>
                      </a:r>
                    </a:p>
                  </a:txBody>
                  <a:tcPr anchor="ctr"/>
                </a:tc>
                <a:extLst>
                  <a:ext uri="{0D108BD9-81ED-4DB2-BD59-A6C34878D82A}">
                    <a16:rowId xmlns:a16="http://schemas.microsoft.com/office/drawing/2014/main" val="255072456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apenas</a:t>
                      </a:r>
                    </a:p>
                  </a:txBody>
                  <a:tcPr anchor="ctr"/>
                </a:tc>
                <a:extLst>
                  <a:ext uri="{0D108BD9-81ED-4DB2-BD59-A6C34878D82A}">
                    <a16:rowId xmlns:a16="http://schemas.microsoft.com/office/drawing/2014/main" val="146455137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traducción</a:t>
                      </a:r>
                    </a:p>
                  </a:txBody>
                  <a:tcPr anchor="ctr"/>
                </a:tc>
                <a:extLst>
                  <a:ext uri="{0D108BD9-81ED-4DB2-BD59-A6C34878D82A}">
                    <a16:rowId xmlns:a16="http://schemas.microsoft.com/office/drawing/2014/main" val="401796641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Estados Unidos</a:t>
                      </a:r>
                    </a:p>
                  </a:txBody>
                  <a:tcPr anchor="ctr"/>
                </a:tc>
                <a:extLst>
                  <a:ext uri="{0D108BD9-81ED-4DB2-BD59-A6C34878D82A}">
                    <a16:rowId xmlns:a16="http://schemas.microsoft.com/office/drawing/2014/main" val="425716869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adelante</a:t>
                      </a:r>
                    </a:p>
                  </a:txBody>
                  <a:tcPr anchor="ctr"/>
                </a:tc>
                <a:extLst>
                  <a:ext uri="{0D108BD9-81ED-4DB2-BD59-A6C34878D82A}">
                    <a16:rowId xmlns:a16="http://schemas.microsoft.com/office/drawing/2014/main" val="3299042467"/>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así que</a:t>
                      </a:r>
                    </a:p>
                  </a:txBody>
                  <a:tcPr anchor="ctr"/>
                </a:tc>
                <a:extLst>
                  <a:ext uri="{0D108BD9-81ED-4DB2-BD59-A6C34878D82A}">
                    <a16:rowId xmlns:a16="http://schemas.microsoft.com/office/drawing/2014/main" val="2992747851"/>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apoyo</a:t>
                      </a:r>
                    </a:p>
                  </a:txBody>
                  <a:tcPr anchor="ctr"/>
                </a:tc>
                <a:extLst>
                  <a:ext uri="{0D108BD9-81ED-4DB2-BD59-A6C34878D82A}">
                    <a16:rowId xmlns:a16="http://schemas.microsoft.com/office/drawing/2014/main" val="2961490091"/>
                  </a:ext>
                </a:extLst>
              </a:tr>
            </a:tbl>
          </a:graphicData>
        </a:graphic>
      </p:graphicFrame>
      <p:sp>
        <p:nvSpPr>
          <p:cNvPr id="17" name="CuadroTexto 16">
            <a:extLst>
              <a:ext uri="{FF2B5EF4-FFF2-40B4-BE49-F238E27FC236}">
                <a16:creationId xmlns:a16="http://schemas.microsoft.com/office/drawing/2014/main" id="{D6CAE08A-8ACC-2D4C-B994-D623AD2B35AB}"/>
              </a:ext>
            </a:extLst>
          </p:cNvPr>
          <p:cNvSpPr txBox="1"/>
          <p:nvPr/>
        </p:nvSpPr>
        <p:spPr>
          <a:xfrm>
            <a:off x="1165579" y="2598760"/>
            <a:ext cx="936475" cy="400110"/>
          </a:xfrm>
          <a:prstGeom prst="rect">
            <a:avLst/>
          </a:prstGeom>
          <a:noFill/>
        </p:spPr>
        <p:txBody>
          <a:bodyPr wrap="none" rtlCol="0">
            <a:spAutoFit/>
          </a:bodyPr>
          <a:lstStyle/>
          <a:p>
            <a:pPr algn="l"/>
            <a:r>
              <a:rPr lang="x-none" sz="2000" dirty="0">
                <a:solidFill>
                  <a:srgbClr val="F66400"/>
                </a:solidFill>
              </a:rPr>
              <a:t>[offer]</a:t>
            </a:r>
          </a:p>
        </p:txBody>
      </p:sp>
      <p:sp>
        <p:nvSpPr>
          <p:cNvPr id="20" name="CuadroTexto 19">
            <a:extLst>
              <a:ext uri="{FF2B5EF4-FFF2-40B4-BE49-F238E27FC236}">
                <a16:creationId xmlns:a16="http://schemas.microsoft.com/office/drawing/2014/main" id="{711105D0-01F1-B94B-86CC-9CC4A2705452}"/>
              </a:ext>
            </a:extLst>
          </p:cNvPr>
          <p:cNvSpPr txBox="1"/>
          <p:nvPr/>
        </p:nvSpPr>
        <p:spPr>
          <a:xfrm>
            <a:off x="5892612" y="2951259"/>
            <a:ext cx="1223412" cy="400110"/>
          </a:xfrm>
          <a:prstGeom prst="rect">
            <a:avLst/>
          </a:prstGeom>
          <a:noFill/>
        </p:spPr>
        <p:txBody>
          <a:bodyPr wrap="none" rtlCol="0">
            <a:spAutoFit/>
          </a:bodyPr>
          <a:lstStyle/>
          <a:p>
            <a:pPr algn="l"/>
            <a:r>
              <a:rPr lang="x-none" sz="2000" dirty="0">
                <a:solidFill>
                  <a:srgbClr val="F66400"/>
                </a:solidFill>
              </a:rPr>
              <a:t>[culture]</a:t>
            </a:r>
          </a:p>
        </p:txBody>
      </p:sp>
      <p:sp>
        <p:nvSpPr>
          <p:cNvPr id="21" name="CuadroTexto 20">
            <a:extLst>
              <a:ext uri="{FF2B5EF4-FFF2-40B4-BE49-F238E27FC236}">
                <a16:creationId xmlns:a16="http://schemas.microsoft.com/office/drawing/2014/main" id="{37807FD8-577D-A84E-A366-ED094ABD695E}"/>
              </a:ext>
            </a:extLst>
          </p:cNvPr>
          <p:cNvSpPr txBox="1"/>
          <p:nvPr/>
        </p:nvSpPr>
        <p:spPr>
          <a:xfrm>
            <a:off x="3651549" y="5525845"/>
            <a:ext cx="891591" cy="400110"/>
          </a:xfrm>
          <a:prstGeom prst="rect">
            <a:avLst/>
          </a:prstGeom>
          <a:noFill/>
        </p:spPr>
        <p:txBody>
          <a:bodyPr wrap="none" rtlCol="0">
            <a:spAutoFit/>
          </a:bodyPr>
          <a:lstStyle/>
          <a:p>
            <a:pPr algn="l"/>
            <a:r>
              <a:rPr lang="x-none" sz="2000" dirty="0">
                <a:solidFill>
                  <a:srgbClr val="F66400"/>
                </a:solidFill>
              </a:rPr>
              <a:t>[step]</a:t>
            </a:r>
          </a:p>
        </p:txBody>
      </p:sp>
      <p:pic>
        <p:nvPicPr>
          <p:cNvPr id="19" name="Imagen 18">
            <a:extLst>
              <a:ext uri="{FF2B5EF4-FFF2-40B4-BE49-F238E27FC236}">
                <a16:creationId xmlns:a16="http://schemas.microsoft.com/office/drawing/2014/main" id="{C9245920-8C34-A54A-9D87-0D3F3710A7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8981" y="2609139"/>
            <a:ext cx="542832" cy="342120"/>
          </a:xfrm>
          <a:prstGeom prst="rect">
            <a:avLst/>
          </a:prstGeom>
        </p:spPr>
      </p:pic>
      <p:sp>
        <p:nvSpPr>
          <p:cNvPr id="23" name="CuadroTexto 22">
            <a:extLst>
              <a:ext uri="{FF2B5EF4-FFF2-40B4-BE49-F238E27FC236}">
                <a16:creationId xmlns:a16="http://schemas.microsoft.com/office/drawing/2014/main" id="{DEA6F97F-249B-8E4B-90B3-3B8E508CDA2F}"/>
              </a:ext>
            </a:extLst>
          </p:cNvPr>
          <p:cNvSpPr txBox="1"/>
          <p:nvPr/>
        </p:nvSpPr>
        <p:spPr>
          <a:xfrm>
            <a:off x="5161604" y="3697258"/>
            <a:ext cx="1146468" cy="400110"/>
          </a:xfrm>
          <a:prstGeom prst="rect">
            <a:avLst/>
          </a:prstGeom>
          <a:noFill/>
        </p:spPr>
        <p:txBody>
          <a:bodyPr wrap="none" rtlCol="0">
            <a:spAutoFit/>
          </a:bodyPr>
          <a:lstStyle/>
          <a:p>
            <a:pPr algn="l"/>
            <a:r>
              <a:rPr lang="x-none" sz="2000" dirty="0">
                <a:solidFill>
                  <a:srgbClr val="F66400"/>
                </a:solidFill>
              </a:rPr>
              <a:t>[barely]</a:t>
            </a:r>
          </a:p>
        </p:txBody>
      </p:sp>
      <p:sp>
        <p:nvSpPr>
          <p:cNvPr id="24" name="CuadroTexto 23">
            <a:extLst>
              <a:ext uri="{FF2B5EF4-FFF2-40B4-BE49-F238E27FC236}">
                <a16:creationId xmlns:a16="http://schemas.microsoft.com/office/drawing/2014/main" id="{F145F6D8-87AC-AD46-A74C-9610772468D0}"/>
              </a:ext>
            </a:extLst>
          </p:cNvPr>
          <p:cNvSpPr txBox="1"/>
          <p:nvPr/>
        </p:nvSpPr>
        <p:spPr>
          <a:xfrm>
            <a:off x="1280735" y="3351369"/>
            <a:ext cx="1446230" cy="400110"/>
          </a:xfrm>
          <a:prstGeom prst="rect">
            <a:avLst/>
          </a:prstGeom>
          <a:noFill/>
        </p:spPr>
        <p:txBody>
          <a:bodyPr wrap="none" rtlCol="0">
            <a:spAutoFit/>
          </a:bodyPr>
          <a:lstStyle/>
          <a:p>
            <a:pPr algn="l"/>
            <a:r>
              <a:rPr lang="x-none" sz="2000" dirty="0">
                <a:solidFill>
                  <a:srgbClr val="F66400"/>
                </a:solidFill>
              </a:rPr>
              <a:t>[intention]</a:t>
            </a:r>
          </a:p>
        </p:txBody>
      </p:sp>
      <p:sp>
        <p:nvSpPr>
          <p:cNvPr id="25" name="CuadroTexto 24">
            <a:extLst>
              <a:ext uri="{FF2B5EF4-FFF2-40B4-BE49-F238E27FC236}">
                <a16:creationId xmlns:a16="http://schemas.microsoft.com/office/drawing/2014/main" id="{80A472D2-95EB-F64E-8362-B2D5993C47C0}"/>
              </a:ext>
            </a:extLst>
          </p:cNvPr>
          <p:cNvSpPr txBox="1"/>
          <p:nvPr/>
        </p:nvSpPr>
        <p:spPr>
          <a:xfrm>
            <a:off x="4867599" y="4048234"/>
            <a:ext cx="631904" cy="400110"/>
          </a:xfrm>
          <a:prstGeom prst="rect">
            <a:avLst/>
          </a:prstGeom>
          <a:noFill/>
        </p:spPr>
        <p:txBody>
          <a:bodyPr wrap="none" rtlCol="0">
            <a:spAutoFit/>
          </a:bodyPr>
          <a:lstStyle/>
          <a:p>
            <a:pPr algn="l"/>
            <a:r>
              <a:rPr lang="x-none" sz="2000" dirty="0">
                <a:solidFill>
                  <a:srgbClr val="F66400"/>
                </a:solidFill>
              </a:rPr>
              <a:t>[so]</a:t>
            </a:r>
          </a:p>
        </p:txBody>
      </p:sp>
      <p:sp>
        <p:nvSpPr>
          <p:cNvPr id="26" name="CuadroTexto 25">
            <a:extLst>
              <a:ext uri="{FF2B5EF4-FFF2-40B4-BE49-F238E27FC236}">
                <a16:creationId xmlns:a16="http://schemas.microsoft.com/office/drawing/2014/main" id="{D06A3086-3A9B-8F42-9AE1-079E7068AC9E}"/>
              </a:ext>
            </a:extLst>
          </p:cNvPr>
          <p:cNvSpPr txBox="1"/>
          <p:nvPr/>
        </p:nvSpPr>
        <p:spPr>
          <a:xfrm>
            <a:off x="809712" y="4806522"/>
            <a:ext cx="1648208" cy="400110"/>
          </a:xfrm>
          <a:prstGeom prst="rect">
            <a:avLst/>
          </a:prstGeom>
          <a:noFill/>
        </p:spPr>
        <p:txBody>
          <a:bodyPr wrap="none" rtlCol="0">
            <a:spAutoFit/>
          </a:bodyPr>
          <a:lstStyle/>
          <a:p>
            <a:pPr algn="l"/>
            <a:r>
              <a:rPr lang="x-none" sz="2000" dirty="0">
                <a:solidFill>
                  <a:srgbClr val="F66400"/>
                </a:solidFill>
              </a:rPr>
              <a:t>[translation]</a:t>
            </a:r>
          </a:p>
        </p:txBody>
      </p:sp>
      <p:sp>
        <p:nvSpPr>
          <p:cNvPr id="27" name="CuadroTexto 26">
            <a:extLst>
              <a:ext uri="{FF2B5EF4-FFF2-40B4-BE49-F238E27FC236}">
                <a16:creationId xmlns:a16="http://schemas.microsoft.com/office/drawing/2014/main" id="{0993047F-2673-3E4E-BC2C-58DC7EB919C9}"/>
              </a:ext>
            </a:extLst>
          </p:cNvPr>
          <p:cNvSpPr txBox="1"/>
          <p:nvPr/>
        </p:nvSpPr>
        <p:spPr>
          <a:xfrm>
            <a:off x="6166230" y="4801704"/>
            <a:ext cx="1300356" cy="400110"/>
          </a:xfrm>
          <a:prstGeom prst="rect">
            <a:avLst/>
          </a:prstGeom>
          <a:noFill/>
        </p:spPr>
        <p:txBody>
          <a:bodyPr wrap="none" rtlCol="0">
            <a:spAutoFit/>
          </a:bodyPr>
          <a:lstStyle/>
          <a:p>
            <a:pPr algn="l"/>
            <a:r>
              <a:rPr lang="x-none" sz="2000" dirty="0">
                <a:solidFill>
                  <a:srgbClr val="F66400"/>
                </a:solidFill>
              </a:rPr>
              <a:t>[support]</a:t>
            </a:r>
          </a:p>
        </p:txBody>
      </p:sp>
      <p:sp>
        <p:nvSpPr>
          <p:cNvPr id="28" name="CuadroTexto 27">
            <a:extLst>
              <a:ext uri="{FF2B5EF4-FFF2-40B4-BE49-F238E27FC236}">
                <a16:creationId xmlns:a16="http://schemas.microsoft.com/office/drawing/2014/main" id="{DC536059-2704-2E41-BF46-FEDA86381785}"/>
              </a:ext>
            </a:extLst>
          </p:cNvPr>
          <p:cNvSpPr txBox="1"/>
          <p:nvPr/>
        </p:nvSpPr>
        <p:spPr>
          <a:xfrm>
            <a:off x="5376277" y="5521024"/>
            <a:ext cx="1330814" cy="400110"/>
          </a:xfrm>
          <a:prstGeom prst="rect">
            <a:avLst/>
          </a:prstGeom>
          <a:noFill/>
        </p:spPr>
        <p:txBody>
          <a:bodyPr wrap="none" rtlCol="0">
            <a:spAutoFit/>
          </a:bodyPr>
          <a:lstStyle/>
          <a:p>
            <a:pPr algn="l"/>
            <a:r>
              <a:rPr lang="x-none" sz="2000" dirty="0">
                <a:solidFill>
                  <a:srgbClr val="F66400"/>
                </a:solidFill>
              </a:rPr>
              <a:t>[forward]</a:t>
            </a:r>
          </a:p>
        </p:txBody>
      </p:sp>
      <p:sp>
        <p:nvSpPr>
          <p:cNvPr id="29" name="CuadroTexto 28">
            <a:extLst>
              <a:ext uri="{FF2B5EF4-FFF2-40B4-BE49-F238E27FC236}">
                <a16:creationId xmlns:a16="http://schemas.microsoft.com/office/drawing/2014/main" id="{C62326BA-6BDB-314B-8225-4C45C902CC40}"/>
              </a:ext>
            </a:extLst>
          </p:cNvPr>
          <p:cNvSpPr txBox="1"/>
          <p:nvPr/>
        </p:nvSpPr>
        <p:spPr>
          <a:xfrm>
            <a:off x="3502977" y="3343157"/>
            <a:ext cx="1463862" cy="400110"/>
          </a:xfrm>
          <a:prstGeom prst="rect">
            <a:avLst/>
          </a:prstGeom>
          <a:noFill/>
        </p:spPr>
        <p:txBody>
          <a:bodyPr wrap="none" rtlCol="0">
            <a:spAutoFit/>
          </a:bodyPr>
          <a:lstStyle/>
          <a:p>
            <a:pPr algn="l"/>
            <a:r>
              <a:rPr lang="x-none" sz="2000" dirty="0">
                <a:solidFill>
                  <a:srgbClr val="F66400"/>
                </a:solidFill>
              </a:rPr>
              <a:t>[to spend]</a:t>
            </a:r>
          </a:p>
        </p:txBody>
      </p:sp>
      <p:sp>
        <p:nvSpPr>
          <p:cNvPr id="30" name="CuadroTexto 29">
            <a:extLst>
              <a:ext uri="{FF2B5EF4-FFF2-40B4-BE49-F238E27FC236}">
                <a16:creationId xmlns:a16="http://schemas.microsoft.com/office/drawing/2014/main" id="{2F80F7F6-F714-DF42-99D9-73C51980B040}"/>
              </a:ext>
            </a:extLst>
          </p:cNvPr>
          <p:cNvSpPr txBox="1"/>
          <p:nvPr/>
        </p:nvSpPr>
        <p:spPr>
          <a:xfrm>
            <a:off x="3308212" y="2996317"/>
            <a:ext cx="1853392" cy="400110"/>
          </a:xfrm>
          <a:prstGeom prst="rect">
            <a:avLst/>
          </a:prstGeom>
          <a:noFill/>
        </p:spPr>
        <p:txBody>
          <a:bodyPr wrap="none" rtlCol="0">
            <a:spAutoFit/>
          </a:bodyPr>
          <a:lstStyle/>
          <a:p>
            <a:pPr algn="l"/>
            <a:r>
              <a:rPr lang="x-none" sz="2000" dirty="0">
                <a:solidFill>
                  <a:srgbClr val="F66400"/>
                </a:solidFill>
              </a:rPr>
              <a:t>[get to know]</a:t>
            </a:r>
          </a:p>
        </p:txBody>
      </p:sp>
      <p:sp>
        <p:nvSpPr>
          <p:cNvPr id="22" name="CuadroTexto 21">
            <a:extLst>
              <a:ext uri="{FF2B5EF4-FFF2-40B4-BE49-F238E27FC236}">
                <a16:creationId xmlns:a16="http://schemas.microsoft.com/office/drawing/2014/main" id="{25BCBF3B-A78A-8145-8E98-71D2E19BA4DF}"/>
              </a:ext>
            </a:extLst>
          </p:cNvPr>
          <p:cNvSpPr txBox="1"/>
          <p:nvPr/>
        </p:nvSpPr>
        <p:spPr>
          <a:xfrm>
            <a:off x="1056636" y="2591649"/>
            <a:ext cx="1175322"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ofrecer</a:t>
            </a:r>
          </a:p>
        </p:txBody>
      </p:sp>
      <p:sp>
        <p:nvSpPr>
          <p:cNvPr id="32" name="CuadroTexto 31">
            <a:extLst>
              <a:ext uri="{FF2B5EF4-FFF2-40B4-BE49-F238E27FC236}">
                <a16:creationId xmlns:a16="http://schemas.microsoft.com/office/drawing/2014/main" id="{13E851E8-8444-9B43-9DE7-065E6E71E9A2}"/>
              </a:ext>
            </a:extLst>
          </p:cNvPr>
          <p:cNvSpPr txBox="1"/>
          <p:nvPr/>
        </p:nvSpPr>
        <p:spPr>
          <a:xfrm>
            <a:off x="4208842" y="2601461"/>
            <a:ext cx="2198038"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Estados Unidos</a:t>
            </a:r>
          </a:p>
        </p:txBody>
      </p:sp>
      <p:sp>
        <p:nvSpPr>
          <p:cNvPr id="33" name="CuadroTexto 32">
            <a:extLst>
              <a:ext uri="{FF2B5EF4-FFF2-40B4-BE49-F238E27FC236}">
                <a16:creationId xmlns:a16="http://schemas.microsoft.com/office/drawing/2014/main" id="{041FA751-31ED-5A47-8013-43D43BD41188}"/>
              </a:ext>
            </a:extLst>
          </p:cNvPr>
          <p:cNvSpPr txBox="1"/>
          <p:nvPr/>
        </p:nvSpPr>
        <p:spPr>
          <a:xfrm>
            <a:off x="3405201" y="2950577"/>
            <a:ext cx="1665130" cy="430887"/>
          </a:xfrm>
          <a:prstGeom prst="rect">
            <a:avLst/>
          </a:prstGeom>
          <a:solidFill>
            <a:srgbClr val="FBF0D5"/>
          </a:solidFill>
        </p:spPr>
        <p:txBody>
          <a:bodyPr wrap="square" rtlCol="0">
            <a:spAutoFit/>
          </a:bodyPr>
          <a:lstStyle/>
          <a:p>
            <a:pPr algn="ctr"/>
            <a:r>
              <a:rPr lang="x-none" sz="2200" b="1" dirty="0">
                <a:solidFill>
                  <a:schemeClr val="accent5">
                    <a:lumMod val="50000"/>
                  </a:schemeClr>
                </a:solidFill>
              </a:rPr>
              <a:t>conocer</a:t>
            </a:r>
          </a:p>
        </p:txBody>
      </p:sp>
      <p:sp>
        <p:nvSpPr>
          <p:cNvPr id="34" name="CuadroTexto 33">
            <a:extLst>
              <a:ext uri="{FF2B5EF4-FFF2-40B4-BE49-F238E27FC236}">
                <a16:creationId xmlns:a16="http://schemas.microsoft.com/office/drawing/2014/main" id="{095B97A4-F1B8-DB4F-9B82-E6DED77A6078}"/>
              </a:ext>
            </a:extLst>
          </p:cNvPr>
          <p:cNvSpPr txBox="1"/>
          <p:nvPr/>
        </p:nvSpPr>
        <p:spPr>
          <a:xfrm>
            <a:off x="5941769" y="2963689"/>
            <a:ext cx="1223411" cy="430887"/>
          </a:xfrm>
          <a:prstGeom prst="rect">
            <a:avLst/>
          </a:prstGeom>
          <a:solidFill>
            <a:srgbClr val="FBF0D5"/>
          </a:solidFill>
        </p:spPr>
        <p:txBody>
          <a:bodyPr wrap="square" rtlCol="0">
            <a:spAutoFit/>
          </a:bodyPr>
          <a:lstStyle/>
          <a:p>
            <a:pPr algn="l"/>
            <a:r>
              <a:rPr lang="x-none" sz="2200" b="1" dirty="0">
                <a:solidFill>
                  <a:schemeClr val="accent5">
                    <a:lumMod val="50000"/>
                  </a:schemeClr>
                </a:solidFill>
              </a:rPr>
              <a:t>cultura</a:t>
            </a:r>
          </a:p>
        </p:txBody>
      </p:sp>
      <p:sp>
        <p:nvSpPr>
          <p:cNvPr id="35" name="CuadroTexto 34">
            <a:extLst>
              <a:ext uri="{FF2B5EF4-FFF2-40B4-BE49-F238E27FC236}">
                <a16:creationId xmlns:a16="http://schemas.microsoft.com/office/drawing/2014/main" id="{A8AF149D-D7DC-0646-AAF1-A89633794040}"/>
              </a:ext>
            </a:extLst>
          </p:cNvPr>
          <p:cNvSpPr txBox="1"/>
          <p:nvPr/>
        </p:nvSpPr>
        <p:spPr>
          <a:xfrm>
            <a:off x="1243863" y="3327768"/>
            <a:ext cx="1457450"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intención</a:t>
            </a:r>
          </a:p>
        </p:txBody>
      </p:sp>
      <p:sp>
        <p:nvSpPr>
          <p:cNvPr id="36" name="CuadroTexto 35">
            <a:extLst>
              <a:ext uri="{FF2B5EF4-FFF2-40B4-BE49-F238E27FC236}">
                <a16:creationId xmlns:a16="http://schemas.microsoft.com/office/drawing/2014/main" id="{59A49049-4933-D549-B7C8-A4EEDB35B2B8}"/>
              </a:ext>
            </a:extLst>
          </p:cNvPr>
          <p:cNvSpPr txBox="1"/>
          <p:nvPr/>
        </p:nvSpPr>
        <p:spPr>
          <a:xfrm>
            <a:off x="3577120" y="3327768"/>
            <a:ext cx="1290479" cy="430887"/>
          </a:xfrm>
          <a:prstGeom prst="rect">
            <a:avLst/>
          </a:prstGeom>
          <a:solidFill>
            <a:srgbClr val="FBF0D5"/>
          </a:solidFill>
        </p:spPr>
        <p:txBody>
          <a:bodyPr wrap="square" rtlCol="0">
            <a:spAutoFit/>
          </a:bodyPr>
          <a:lstStyle/>
          <a:p>
            <a:pPr algn="ctr"/>
            <a:r>
              <a:rPr lang="x-none" sz="2200" b="1" dirty="0">
                <a:solidFill>
                  <a:schemeClr val="accent5">
                    <a:lumMod val="50000"/>
                  </a:schemeClr>
                </a:solidFill>
              </a:rPr>
              <a:t>pasar</a:t>
            </a:r>
          </a:p>
        </p:txBody>
      </p:sp>
      <p:sp>
        <p:nvSpPr>
          <p:cNvPr id="37" name="CuadroTexto 36">
            <a:extLst>
              <a:ext uri="{FF2B5EF4-FFF2-40B4-BE49-F238E27FC236}">
                <a16:creationId xmlns:a16="http://schemas.microsoft.com/office/drawing/2014/main" id="{EA38DDB2-4A2E-5549-A1E8-64387240F199}"/>
              </a:ext>
            </a:extLst>
          </p:cNvPr>
          <p:cNvSpPr txBox="1"/>
          <p:nvPr/>
        </p:nvSpPr>
        <p:spPr>
          <a:xfrm>
            <a:off x="5049660" y="3674141"/>
            <a:ext cx="1225015"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apenas</a:t>
            </a:r>
          </a:p>
        </p:txBody>
      </p:sp>
      <p:sp>
        <p:nvSpPr>
          <p:cNvPr id="38" name="CuadroTexto 37">
            <a:extLst>
              <a:ext uri="{FF2B5EF4-FFF2-40B4-BE49-F238E27FC236}">
                <a16:creationId xmlns:a16="http://schemas.microsoft.com/office/drawing/2014/main" id="{AF2BBAB1-EA2F-BF4F-9F67-54859ACBC937}"/>
              </a:ext>
            </a:extLst>
          </p:cNvPr>
          <p:cNvSpPr txBox="1"/>
          <p:nvPr/>
        </p:nvSpPr>
        <p:spPr>
          <a:xfrm>
            <a:off x="4636928" y="4045949"/>
            <a:ext cx="1167307"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así que</a:t>
            </a:r>
          </a:p>
        </p:txBody>
      </p:sp>
      <p:sp>
        <p:nvSpPr>
          <p:cNvPr id="39" name="CuadroTexto 38">
            <a:extLst>
              <a:ext uri="{FF2B5EF4-FFF2-40B4-BE49-F238E27FC236}">
                <a16:creationId xmlns:a16="http://schemas.microsoft.com/office/drawing/2014/main" id="{8D87F2A8-948F-7F44-9DA8-6C2485E8AD69}"/>
              </a:ext>
            </a:extLst>
          </p:cNvPr>
          <p:cNvSpPr txBox="1"/>
          <p:nvPr/>
        </p:nvSpPr>
        <p:spPr>
          <a:xfrm>
            <a:off x="743844" y="4802701"/>
            <a:ext cx="1701107"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traducción</a:t>
            </a:r>
          </a:p>
        </p:txBody>
      </p:sp>
      <p:sp>
        <p:nvSpPr>
          <p:cNvPr id="40" name="CuadroTexto 39">
            <a:extLst>
              <a:ext uri="{FF2B5EF4-FFF2-40B4-BE49-F238E27FC236}">
                <a16:creationId xmlns:a16="http://schemas.microsoft.com/office/drawing/2014/main" id="{CE172595-9A2A-6E4F-A035-53EBF9DFE379}"/>
              </a:ext>
            </a:extLst>
          </p:cNvPr>
          <p:cNvSpPr txBox="1"/>
          <p:nvPr/>
        </p:nvSpPr>
        <p:spPr>
          <a:xfrm>
            <a:off x="6224498" y="4775007"/>
            <a:ext cx="1223411" cy="430887"/>
          </a:xfrm>
          <a:prstGeom prst="rect">
            <a:avLst/>
          </a:prstGeom>
          <a:solidFill>
            <a:srgbClr val="FBF0D5"/>
          </a:solidFill>
        </p:spPr>
        <p:txBody>
          <a:bodyPr wrap="square" rtlCol="0">
            <a:spAutoFit/>
          </a:bodyPr>
          <a:lstStyle/>
          <a:p>
            <a:pPr algn="ctr"/>
            <a:r>
              <a:rPr lang="x-none" sz="2200" b="1" dirty="0">
                <a:solidFill>
                  <a:schemeClr val="accent5">
                    <a:lumMod val="50000"/>
                  </a:schemeClr>
                </a:solidFill>
              </a:rPr>
              <a:t>apoyo</a:t>
            </a:r>
          </a:p>
        </p:txBody>
      </p:sp>
      <p:sp>
        <p:nvSpPr>
          <p:cNvPr id="41" name="CuadroTexto 40">
            <a:extLst>
              <a:ext uri="{FF2B5EF4-FFF2-40B4-BE49-F238E27FC236}">
                <a16:creationId xmlns:a16="http://schemas.microsoft.com/office/drawing/2014/main" id="{1871400E-DFED-E647-97CC-D7620CEF3F75}"/>
              </a:ext>
            </a:extLst>
          </p:cNvPr>
          <p:cNvSpPr txBox="1"/>
          <p:nvPr/>
        </p:nvSpPr>
        <p:spPr>
          <a:xfrm>
            <a:off x="3519434" y="5478232"/>
            <a:ext cx="1289547" cy="430887"/>
          </a:xfrm>
          <a:prstGeom prst="rect">
            <a:avLst/>
          </a:prstGeom>
          <a:solidFill>
            <a:srgbClr val="FBF0D5"/>
          </a:solidFill>
        </p:spPr>
        <p:txBody>
          <a:bodyPr wrap="square" rtlCol="0">
            <a:spAutoFit/>
          </a:bodyPr>
          <a:lstStyle/>
          <a:p>
            <a:pPr algn="ctr"/>
            <a:r>
              <a:rPr lang="x-none" sz="2200" b="1" dirty="0">
                <a:solidFill>
                  <a:schemeClr val="accent5">
                    <a:lumMod val="50000"/>
                  </a:schemeClr>
                </a:solidFill>
              </a:rPr>
              <a:t>paso</a:t>
            </a:r>
          </a:p>
        </p:txBody>
      </p:sp>
      <p:sp>
        <p:nvSpPr>
          <p:cNvPr id="42" name="CuadroTexto 41">
            <a:extLst>
              <a:ext uri="{FF2B5EF4-FFF2-40B4-BE49-F238E27FC236}">
                <a16:creationId xmlns:a16="http://schemas.microsoft.com/office/drawing/2014/main" id="{278CC221-64AC-5A4B-85B7-13D61244ED96}"/>
              </a:ext>
            </a:extLst>
          </p:cNvPr>
          <p:cNvSpPr txBox="1"/>
          <p:nvPr/>
        </p:nvSpPr>
        <p:spPr>
          <a:xfrm>
            <a:off x="5307861" y="5490247"/>
            <a:ext cx="1452642" cy="430887"/>
          </a:xfrm>
          <a:prstGeom prst="rect">
            <a:avLst/>
          </a:prstGeom>
          <a:solidFill>
            <a:srgbClr val="FBF0D5"/>
          </a:solidFill>
        </p:spPr>
        <p:txBody>
          <a:bodyPr wrap="none" rtlCol="0">
            <a:spAutoFit/>
          </a:bodyPr>
          <a:lstStyle/>
          <a:p>
            <a:pPr algn="l"/>
            <a:r>
              <a:rPr lang="x-none" sz="2200" b="1" dirty="0">
                <a:solidFill>
                  <a:schemeClr val="accent5">
                    <a:lumMod val="50000"/>
                  </a:schemeClr>
                </a:solidFill>
              </a:rPr>
              <a:t>adelante</a:t>
            </a:r>
          </a:p>
        </p:txBody>
      </p:sp>
      <p:pic>
        <p:nvPicPr>
          <p:cNvPr id="3" name="8.1.2.6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4861" y="244541"/>
            <a:ext cx="609600" cy="609600"/>
          </a:xfrm>
          <a:prstGeom prst="rect">
            <a:avLst/>
          </a:prstGeom>
        </p:spPr>
      </p:pic>
      <p:pic>
        <p:nvPicPr>
          <p:cNvPr id="43" name="Imagen 18">
            <a:extLst>
              <a:ext uri="{FF2B5EF4-FFF2-40B4-BE49-F238E27FC236}">
                <a16:creationId xmlns:a16="http://schemas.microsoft.com/office/drawing/2014/main" id="{AF1A46EE-535E-4EAC-8A72-8552C479C6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1604" y="15229"/>
            <a:ext cx="1905614" cy="1201013"/>
          </a:xfrm>
          <a:prstGeom prst="rect">
            <a:avLst/>
          </a:prstGeom>
        </p:spPr>
      </p:pic>
    </p:spTree>
    <p:extLst>
      <p:ext uri="{BB962C8B-B14F-4D97-AF65-F5344CB8AC3E}">
        <p14:creationId xmlns:p14="http://schemas.microsoft.com/office/powerpoint/2010/main" val="6207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67291" fill="hold"/>
                                        <p:tgtEl>
                                          <p:spTgt spid="3"/>
                                        </p:tgtEl>
                                      </p:cBhvr>
                                    </p:cmd>
                                  </p:childTnLst>
                                </p:cTn>
                              </p:par>
                            </p:childTnLst>
                          </p:cTn>
                        </p:par>
                      </p:childTnLst>
                    </p:cTn>
                  </p:par>
                </p:childTnLst>
              </p:cTn>
              <p:nextCondLst>
                <p:cond evt="onClick" delay="0">
                  <p:tgtEl>
                    <p:spTgt spid="3"/>
                  </p:tgtEl>
                </p:cond>
              </p:nextCondLst>
            </p:seq>
            <p:audio>
              <p:cMediaNode vol="80000">
                <p:cTn id="64" fill="hold" display="0">
                  <p:stCondLst>
                    <p:cond delay="indefinite"/>
                  </p:stCondLst>
                  <p:endCondLst>
                    <p:cond evt="onStopAudio" delay="0">
                      <p:tgtEl>
                        <p:sldTgt/>
                      </p:tgtEl>
                    </p:cond>
                  </p:endCondLst>
                </p:cTn>
                <p:tgtEl>
                  <p:spTgt spid="3"/>
                </p:tgtEl>
              </p:cMediaNode>
            </p:audio>
          </p:childTnLst>
        </p:cTn>
      </p:par>
    </p:tnLst>
    <p:bldLst>
      <p:bldP spid="22"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1032992926"/>
              </p:ext>
            </p:extLst>
          </p:nvPr>
        </p:nvGraphicFramePr>
        <p:xfrm>
          <a:off x="119268" y="1426298"/>
          <a:ext cx="6026038" cy="374904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t>¡Hola! ¿</a:t>
                      </a:r>
                      <a:r>
                        <a:rPr lang="en-GB" sz="2400" dirty="0" err="1"/>
                        <a:t>Cómo</a:t>
                      </a:r>
                      <a:r>
                        <a:rPr lang="en-GB" sz="2400" dirty="0"/>
                        <a:t> </a:t>
                      </a:r>
                      <a:r>
                        <a:rPr lang="en-GB" sz="2400" dirty="0" err="1"/>
                        <a:t>te</a:t>
                      </a:r>
                      <a:r>
                        <a:rPr lang="en-GB" sz="2400" dirty="0"/>
                        <a:t> llamas?</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r>
                        <a:rPr lang="en-GB" sz="2400" dirty="0"/>
                        <a:t>¿</a:t>
                      </a:r>
                      <a:r>
                        <a:rPr lang="en-GB" sz="2400" dirty="0" err="1"/>
                        <a:t>Cómo</a:t>
                      </a:r>
                      <a:r>
                        <a:rPr lang="en-GB" sz="2400" dirty="0"/>
                        <a:t> </a:t>
                      </a:r>
                      <a:r>
                        <a:rPr lang="en-GB" sz="2400" dirty="0" err="1"/>
                        <a:t>estás</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err="1"/>
                        <a:t>Estoy</a:t>
                      </a:r>
                      <a:r>
                        <a:rPr lang="en-GB" sz="2400" dirty="0"/>
                        <a:t> bien. ¿</a:t>
                      </a:r>
                      <a:r>
                        <a:rPr lang="en-GB" sz="2400" dirty="0" err="1"/>
                        <a:t>Qué</a:t>
                      </a:r>
                      <a:r>
                        <a:rPr lang="en-GB" sz="2400" dirty="0"/>
                        <a:t> </a:t>
                      </a:r>
                      <a:r>
                        <a:rPr lang="en-GB" sz="2400" dirty="0" err="1"/>
                        <a:t>haces</a:t>
                      </a:r>
                      <a:r>
                        <a:rPr lang="en-GB" sz="2400" dirty="0"/>
                        <a:t> primero por la </a:t>
                      </a:r>
                      <a:r>
                        <a:rPr lang="en-GB" sz="2400" dirty="0" err="1"/>
                        <a:t>mañana</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t>Yo</a:t>
                      </a:r>
                      <a:r>
                        <a:rPr lang="en-GB" sz="2400" dirty="0"/>
                        <a:t> </a:t>
                      </a:r>
                      <a:r>
                        <a:rPr lang="en-GB" sz="2400" dirty="0" err="1"/>
                        <a:t>también</a:t>
                      </a:r>
                      <a:r>
                        <a:rPr lang="en-GB" sz="2400" dirty="0"/>
                        <a:t>. </a:t>
                      </a:r>
                      <a:r>
                        <a:rPr lang="en-GB" sz="2400" dirty="0" err="1"/>
                        <a:t>También</a:t>
                      </a:r>
                      <a:r>
                        <a:rPr lang="en-GB" sz="2400" dirty="0"/>
                        <a:t> </a:t>
                      </a:r>
                      <a:r>
                        <a:rPr lang="en-GB" sz="2400" dirty="0" err="1"/>
                        <a:t>levanto</a:t>
                      </a:r>
                      <a:r>
                        <a:rPr lang="en-GB" sz="2400" dirty="0"/>
                        <a:t> a mi </a:t>
                      </a:r>
                      <a:r>
                        <a:rPr lang="en-GB" sz="2400" dirty="0" err="1"/>
                        <a:t>hermano</a:t>
                      </a:r>
                      <a:r>
                        <a:rPr lang="en-GB" sz="2400" dirty="0"/>
                        <a:t>. </a:t>
                      </a:r>
                      <a:r>
                        <a:rPr lang="en-GB" sz="2400" dirty="0" err="1"/>
                        <a:t>Te</a:t>
                      </a:r>
                      <a:r>
                        <a:rPr lang="en-GB" sz="2400" dirty="0"/>
                        <a:t> lavas?</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t>Mi padre, </a:t>
                      </a:r>
                      <a:r>
                        <a:rPr lang="en-GB" sz="2400" dirty="0" err="1"/>
                        <a:t>pero</a:t>
                      </a:r>
                      <a:r>
                        <a:rPr lang="en-GB" sz="2400" dirty="0"/>
                        <a:t> </a:t>
                      </a:r>
                      <a:r>
                        <a:rPr lang="en-GB" sz="2400" dirty="0" err="1"/>
                        <a:t>yo</a:t>
                      </a:r>
                      <a:r>
                        <a:rPr lang="en-GB" sz="2400" dirty="0"/>
                        <a:t> </a:t>
                      </a:r>
                      <a:r>
                        <a:rPr lang="en-GB" sz="2400" dirty="0" err="1"/>
                        <a:t>preparo</a:t>
                      </a:r>
                      <a:r>
                        <a:rPr lang="en-GB" sz="2400" dirty="0"/>
                        <a:t> mi comida para la </a:t>
                      </a:r>
                      <a:r>
                        <a:rPr lang="en-GB" sz="2400" dirty="0" err="1"/>
                        <a:t>escuela</a:t>
                      </a:r>
                      <a:r>
                        <a:rPr lang="en-GB" sz="2400" dirty="0"/>
                        <a:t>.</a:t>
                      </a:r>
                      <a:br>
                        <a:rPr lang="en-GB" sz="2400" dirty="0"/>
                      </a:br>
                      <a:endParaRPr lang="en-GB" sz="2400" dirty="0">
                        <a:latin typeface="Century Gothic" panose="020B0502020202020204" pitchFamily="34" charset="0"/>
                      </a:endParaRPr>
                    </a:p>
                  </a:txBody>
                  <a:tcPr/>
                </a:tc>
                <a:extLst>
                  <a:ext uri="{0D108BD9-81ED-4DB2-BD59-A6C34878D82A}">
                    <a16:rowId xmlns:a16="http://schemas.microsoft.com/office/drawing/2014/main" val="2017317331"/>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1273034841"/>
              </p:ext>
            </p:extLst>
          </p:nvPr>
        </p:nvGraphicFramePr>
        <p:xfrm>
          <a:off x="6450106" y="2605113"/>
          <a:ext cx="5627594" cy="374904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21352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t>¡Hola! Me </a:t>
                      </a:r>
                      <a:r>
                        <a:rPr lang="en-GB" sz="2400" dirty="0" err="1"/>
                        <a:t>llamo</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dirty="0"/>
                        <a:t>Bien, gracias. ¿Y </a:t>
                      </a:r>
                      <a:r>
                        <a:rPr lang="en-GB" sz="2400" dirty="0" err="1"/>
                        <a:t>tú</a:t>
                      </a:r>
                      <a:r>
                        <a:rPr lang="en-GB" sz="2400" dirty="0"/>
                        <a:t>?</a:t>
                      </a:r>
                      <a:endParaRPr lang="en-GB" sz="2400" b="0" dirty="0">
                        <a:latin typeface="Century Gothic" panose="020B0502020202020204" pitchFamily="34" charset="0"/>
                      </a:endParaRP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Me </a:t>
                      </a:r>
                      <a:r>
                        <a:rPr lang="en-GB" sz="2400" dirty="0" err="1"/>
                        <a:t>despierto</a:t>
                      </a:r>
                      <a:r>
                        <a:rPr lang="en-GB" sz="2400" dirty="0"/>
                        <a:t>, me </a:t>
                      </a:r>
                      <a:r>
                        <a:rPr lang="en-GB" sz="2400" dirty="0" err="1"/>
                        <a:t>levanto</a:t>
                      </a:r>
                      <a:r>
                        <a:rPr lang="en-GB" sz="2400" dirty="0"/>
                        <a:t>, me pongo la </a:t>
                      </a:r>
                      <a:r>
                        <a:rPr lang="en-GB" sz="2400" dirty="0" err="1"/>
                        <a:t>ropa</a:t>
                      </a:r>
                      <a:r>
                        <a:rPr lang="en-GB" sz="2400" dirty="0"/>
                        <a:t>, </a:t>
                      </a:r>
                      <a:r>
                        <a:rPr lang="en-GB" sz="2400" dirty="0" err="1"/>
                        <a:t>desayuno</a:t>
                      </a:r>
                      <a:r>
                        <a:rPr lang="en-GB" sz="2400" dirty="0"/>
                        <a:t> y me </a:t>
                      </a:r>
                      <a:r>
                        <a:rPr lang="en-GB" sz="2400" dirty="0" err="1"/>
                        <a:t>preparo</a:t>
                      </a:r>
                      <a:r>
                        <a:rPr lang="en-GB" sz="2400" dirty="0"/>
                        <a:t> para la </a:t>
                      </a:r>
                      <a:r>
                        <a:rPr lang="en-GB" sz="2400" dirty="0" err="1"/>
                        <a:t>escuela</a:t>
                      </a:r>
                      <a:r>
                        <a:rPr lang="en-GB" sz="2400" dirty="0"/>
                        <a:t>.</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t>¡</a:t>
                      </a:r>
                      <a:r>
                        <a:rPr lang="en-GB" sz="2400" dirty="0" err="1"/>
                        <a:t>Sí</a:t>
                      </a:r>
                      <a:r>
                        <a:rPr lang="en-GB" sz="2400" dirty="0"/>
                        <a:t>, claro! ¿</a:t>
                      </a:r>
                      <a:r>
                        <a:rPr lang="en-GB" sz="2400" dirty="0" err="1"/>
                        <a:t>Quién</a:t>
                      </a:r>
                      <a:r>
                        <a:rPr lang="en-GB" sz="2400" dirty="0"/>
                        <a:t> </a:t>
                      </a:r>
                      <a:r>
                        <a:rPr lang="en-GB" sz="2400" dirty="0" err="1"/>
                        <a:t>prepara</a:t>
                      </a:r>
                      <a:r>
                        <a:rPr lang="en-GB" sz="2400" dirty="0"/>
                        <a:t> la comida </a:t>
                      </a:r>
                      <a:r>
                        <a:rPr lang="en-GB" sz="2400" dirty="0" err="1"/>
                        <a:t>en</a:t>
                      </a:r>
                      <a:r>
                        <a:rPr lang="en-GB" sz="2400" dirty="0"/>
                        <a:t> </a:t>
                      </a:r>
                      <a:r>
                        <a:rPr lang="en-GB" sz="2400" dirty="0" err="1"/>
                        <a:t>tu</a:t>
                      </a:r>
                      <a:r>
                        <a:rPr lang="en-GB" sz="2400" dirty="0"/>
                        <a:t> casa por la </a:t>
                      </a:r>
                      <a:r>
                        <a:rPr lang="en-GB" sz="2400" dirty="0" err="1"/>
                        <a:t>mañana</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t>Yo</a:t>
                      </a:r>
                      <a:r>
                        <a:rPr lang="en-GB" sz="2400" dirty="0"/>
                        <a:t> </a:t>
                      </a:r>
                      <a:r>
                        <a:rPr lang="en-GB" sz="2400" dirty="0" err="1"/>
                        <a:t>también</a:t>
                      </a:r>
                      <a:r>
                        <a:rPr lang="en-GB" sz="2400" dirty="0"/>
                        <a:t>. ¡Hasta </a:t>
                      </a:r>
                      <a:r>
                        <a:rPr lang="en-GB" sz="2400" dirty="0" err="1"/>
                        <a:t>luego</a:t>
                      </a:r>
                      <a:r>
                        <a:rPr lang="en-GB" sz="2400" dirty="0"/>
                        <a:t>!</a:t>
                      </a:r>
                    </a:p>
                  </a:txBody>
                  <a:tcPr/>
                </a:tc>
                <a:extLst>
                  <a:ext uri="{0D108BD9-81ED-4DB2-BD59-A6C34878D82A}">
                    <a16:rowId xmlns:a16="http://schemas.microsoft.com/office/drawing/2014/main" val="2363434892"/>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96" y="662167"/>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a:t>Mi </a:t>
            </a:r>
            <a:r>
              <a:rPr lang="en-GB" dirty="0" err="1"/>
              <a:t>rutina</a:t>
            </a:r>
            <a:endParaRPr lang="en-GB" dirty="0"/>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0" y="792871"/>
            <a:ext cx="681572" cy="73609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307942" y="1881379"/>
            <a:ext cx="790073" cy="879615"/>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963" y="1273027"/>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8918291" y="1198040"/>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7522759" y="2037453"/>
            <a:ext cx="165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otra</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690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nvGraphicFramePr>
        <p:xfrm>
          <a:off x="119268" y="1426298"/>
          <a:ext cx="6026038" cy="374904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t>¡Hola! ¿</a:t>
                      </a:r>
                      <a:r>
                        <a:rPr lang="en-GB" sz="2400" dirty="0" err="1"/>
                        <a:t>Cómo</a:t>
                      </a:r>
                      <a:r>
                        <a:rPr lang="en-GB" sz="2400" dirty="0"/>
                        <a:t> </a:t>
                      </a:r>
                      <a:r>
                        <a:rPr lang="en-GB" sz="2400" dirty="0" err="1"/>
                        <a:t>te</a:t>
                      </a:r>
                      <a:r>
                        <a:rPr lang="en-GB" sz="2400" dirty="0"/>
                        <a:t> llamas?</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r>
                        <a:rPr lang="en-GB" sz="2400" dirty="0"/>
                        <a:t>¿</a:t>
                      </a:r>
                      <a:r>
                        <a:rPr lang="en-GB" sz="2400" dirty="0" err="1"/>
                        <a:t>Cómo</a:t>
                      </a:r>
                      <a:r>
                        <a:rPr lang="en-GB" sz="2400" dirty="0"/>
                        <a:t> </a:t>
                      </a:r>
                      <a:r>
                        <a:rPr lang="en-GB" sz="2400" dirty="0" err="1"/>
                        <a:t>estás</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err="1"/>
                        <a:t>Estoy</a:t>
                      </a:r>
                      <a:r>
                        <a:rPr lang="en-GB" sz="2400" dirty="0"/>
                        <a:t> bien. ¿</a:t>
                      </a:r>
                      <a:r>
                        <a:rPr lang="en-GB" sz="2400" dirty="0" err="1"/>
                        <a:t>Qué</a:t>
                      </a:r>
                      <a:r>
                        <a:rPr lang="en-GB" sz="2400" dirty="0"/>
                        <a:t> </a:t>
                      </a:r>
                      <a:r>
                        <a:rPr lang="en-GB" sz="2400" dirty="0" err="1"/>
                        <a:t>haces</a:t>
                      </a:r>
                      <a:r>
                        <a:rPr lang="en-GB" sz="2400" dirty="0"/>
                        <a:t> primero por la </a:t>
                      </a:r>
                      <a:r>
                        <a:rPr lang="en-GB" sz="2400" dirty="0" err="1"/>
                        <a:t>mañana</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t>Yo</a:t>
                      </a:r>
                      <a:r>
                        <a:rPr lang="en-GB" sz="2400" dirty="0"/>
                        <a:t> </a:t>
                      </a:r>
                      <a:r>
                        <a:rPr lang="en-GB" sz="2400" dirty="0" err="1"/>
                        <a:t>también</a:t>
                      </a:r>
                      <a:r>
                        <a:rPr lang="en-GB" sz="2400" dirty="0"/>
                        <a:t>. </a:t>
                      </a:r>
                      <a:r>
                        <a:rPr lang="en-GB" sz="2400" dirty="0" err="1"/>
                        <a:t>También</a:t>
                      </a:r>
                      <a:r>
                        <a:rPr lang="en-GB" sz="2400" dirty="0"/>
                        <a:t> </a:t>
                      </a:r>
                      <a:r>
                        <a:rPr lang="en-GB" sz="2400" dirty="0" err="1"/>
                        <a:t>levanto</a:t>
                      </a:r>
                      <a:r>
                        <a:rPr lang="en-GB" sz="2400" dirty="0"/>
                        <a:t> a mi </a:t>
                      </a:r>
                      <a:r>
                        <a:rPr lang="en-GB" sz="2400" dirty="0" err="1"/>
                        <a:t>hermano</a:t>
                      </a:r>
                      <a:r>
                        <a:rPr lang="en-GB" sz="2400" dirty="0"/>
                        <a:t>. </a:t>
                      </a:r>
                      <a:r>
                        <a:rPr lang="en-GB" sz="2400" dirty="0" err="1"/>
                        <a:t>Te</a:t>
                      </a:r>
                      <a:r>
                        <a:rPr lang="en-GB" sz="2400" dirty="0"/>
                        <a:t> lavas?</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t>Mi padre, </a:t>
                      </a:r>
                      <a:r>
                        <a:rPr lang="en-GB" sz="2400" dirty="0" err="1"/>
                        <a:t>pero</a:t>
                      </a:r>
                      <a:r>
                        <a:rPr lang="en-GB" sz="2400" dirty="0"/>
                        <a:t> </a:t>
                      </a:r>
                      <a:r>
                        <a:rPr lang="en-GB" sz="2400" dirty="0" err="1"/>
                        <a:t>yo</a:t>
                      </a:r>
                      <a:r>
                        <a:rPr lang="en-GB" sz="2400" dirty="0"/>
                        <a:t> </a:t>
                      </a:r>
                      <a:r>
                        <a:rPr lang="en-GB" sz="2400" dirty="0" err="1"/>
                        <a:t>preparo</a:t>
                      </a:r>
                      <a:r>
                        <a:rPr lang="en-GB" sz="2400" dirty="0"/>
                        <a:t> mi comida para la </a:t>
                      </a:r>
                      <a:r>
                        <a:rPr lang="en-GB" sz="2400" dirty="0" err="1"/>
                        <a:t>escuela</a:t>
                      </a:r>
                      <a:r>
                        <a:rPr lang="en-GB" sz="2400" dirty="0"/>
                        <a:t>.</a:t>
                      </a:r>
                      <a:br>
                        <a:rPr lang="en-GB" sz="2400" dirty="0"/>
                      </a:br>
                      <a:endParaRPr lang="en-GB" sz="2400" dirty="0">
                        <a:latin typeface="Century Gothic" panose="020B0502020202020204" pitchFamily="34" charset="0"/>
                      </a:endParaRPr>
                    </a:p>
                  </a:txBody>
                  <a:tcPr/>
                </a:tc>
                <a:extLst>
                  <a:ext uri="{0D108BD9-81ED-4DB2-BD59-A6C34878D82A}">
                    <a16:rowId xmlns:a16="http://schemas.microsoft.com/office/drawing/2014/main" val="2017317331"/>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nvGraphicFramePr>
        <p:xfrm>
          <a:off x="6450106" y="2605113"/>
          <a:ext cx="5627594" cy="374904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21352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t>¡Hola! Me </a:t>
                      </a:r>
                      <a:r>
                        <a:rPr lang="en-GB" sz="2400" dirty="0" err="1"/>
                        <a:t>llamo</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dirty="0"/>
                        <a:t>Bien, gracias. ¿Y </a:t>
                      </a:r>
                      <a:r>
                        <a:rPr lang="en-GB" sz="2400" dirty="0" err="1"/>
                        <a:t>tú</a:t>
                      </a:r>
                      <a:r>
                        <a:rPr lang="en-GB" sz="2400" dirty="0"/>
                        <a:t>?</a:t>
                      </a:r>
                      <a:endParaRPr lang="en-GB" sz="2400" b="0" dirty="0">
                        <a:latin typeface="Century Gothic" panose="020B0502020202020204" pitchFamily="34" charset="0"/>
                      </a:endParaRP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Me </a:t>
                      </a:r>
                      <a:r>
                        <a:rPr lang="en-GB" sz="2400" dirty="0" err="1"/>
                        <a:t>despierto</a:t>
                      </a:r>
                      <a:r>
                        <a:rPr lang="en-GB" sz="2400" dirty="0"/>
                        <a:t>, me </a:t>
                      </a:r>
                      <a:r>
                        <a:rPr lang="en-GB" sz="2400" dirty="0" err="1"/>
                        <a:t>levanto</a:t>
                      </a:r>
                      <a:r>
                        <a:rPr lang="en-GB" sz="2400" dirty="0"/>
                        <a:t>, me pongo la </a:t>
                      </a:r>
                      <a:r>
                        <a:rPr lang="en-GB" sz="2400" dirty="0" err="1"/>
                        <a:t>ropa</a:t>
                      </a:r>
                      <a:r>
                        <a:rPr lang="en-GB" sz="2400" dirty="0"/>
                        <a:t>, </a:t>
                      </a:r>
                      <a:r>
                        <a:rPr lang="en-GB" sz="2400" dirty="0" err="1"/>
                        <a:t>desayuno</a:t>
                      </a:r>
                      <a:r>
                        <a:rPr lang="en-GB" sz="2400" dirty="0"/>
                        <a:t> y me </a:t>
                      </a:r>
                      <a:r>
                        <a:rPr lang="en-GB" sz="2400" dirty="0" err="1"/>
                        <a:t>preparo</a:t>
                      </a:r>
                      <a:r>
                        <a:rPr lang="en-GB" sz="2400" dirty="0"/>
                        <a:t> para la </a:t>
                      </a:r>
                      <a:r>
                        <a:rPr lang="en-GB" sz="2400" dirty="0" err="1"/>
                        <a:t>escuela</a:t>
                      </a:r>
                      <a:r>
                        <a:rPr lang="en-GB" sz="2400" dirty="0"/>
                        <a:t>.</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t>¡</a:t>
                      </a:r>
                      <a:r>
                        <a:rPr lang="en-GB" sz="2400" dirty="0" err="1"/>
                        <a:t>Sí</a:t>
                      </a:r>
                      <a:r>
                        <a:rPr lang="en-GB" sz="2400" dirty="0"/>
                        <a:t>, claro! ¿</a:t>
                      </a:r>
                      <a:r>
                        <a:rPr lang="en-GB" sz="2400" dirty="0" err="1"/>
                        <a:t>Quién</a:t>
                      </a:r>
                      <a:r>
                        <a:rPr lang="en-GB" sz="2400" dirty="0"/>
                        <a:t> </a:t>
                      </a:r>
                      <a:r>
                        <a:rPr lang="en-GB" sz="2400" dirty="0" err="1"/>
                        <a:t>prepara</a:t>
                      </a:r>
                      <a:r>
                        <a:rPr lang="en-GB" sz="2400" dirty="0"/>
                        <a:t> la comida </a:t>
                      </a:r>
                      <a:r>
                        <a:rPr lang="en-GB" sz="2400" dirty="0" err="1"/>
                        <a:t>en</a:t>
                      </a:r>
                      <a:r>
                        <a:rPr lang="en-GB" sz="2400" dirty="0"/>
                        <a:t> </a:t>
                      </a:r>
                      <a:r>
                        <a:rPr lang="en-GB" sz="2400" dirty="0" err="1"/>
                        <a:t>tu</a:t>
                      </a:r>
                      <a:r>
                        <a:rPr lang="en-GB" sz="2400" dirty="0"/>
                        <a:t> casa por la </a:t>
                      </a:r>
                      <a:r>
                        <a:rPr lang="en-GB" sz="2400" dirty="0" err="1"/>
                        <a:t>mañana</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t>Yo</a:t>
                      </a:r>
                      <a:r>
                        <a:rPr lang="en-GB" sz="2400" dirty="0"/>
                        <a:t> </a:t>
                      </a:r>
                      <a:r>
                        <a:rPr lang="en-GB" sz="2400" dirty="0" err="1"/>
                        <a:t>también</a:t>
                      </a:r>
                      <a:r>
                        <a:rPr lang="en-GB" sz="2400" dirty="0"/>
                        <a:t>. ¡Hasta </a:t>
                      </a:r>
                      <a:r>
                        <a:rPr lang="en-GB" sz="2400" dirty="0" err="1"/>
                        <a:t>luego</a:t>
                      </a:r>
                      <a:r>
                        <a:rPr lang="en-GB" sz="2400" dirty="0"/>
                        <a:t>!</a:t>
                      </a:r>
                    </a:p>
                  </a:txBody>
                  <a:tcPr/>
                </a:tc>
                <a:extLst>
                  <a:ext uri="{0D108BD9-81ED-4DB2-BD59-A6C34878D82A}">
                    <a16:rowId xmlns:a16="http://schemas.microsoft.com/office/drawing/2014/main" val="2363434892"/>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96" y="662167"/>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a:t>Mi </a:t>
            </a:r>
            <a:r>
              <a:rPr lang="en-GB" dirty="0" err="1"/>
              <a:t>rutina</a:t>
            </a:r>
            <a:endParaRPr lang="en-GB" dirty="0"/>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0" y="792871"/>
            <a:ext cx="681572" cy="73609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307942" y="1881379"/>
            <a:ext cx="790073" cy="879615"/>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963" y="1273027"/>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8918291" y="1198040"/>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7522759" y="2037453"/>
            <a:ext cx="165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otra</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pic>
        <p:nvPicPr>
          <p:cNvPr id="5" name="Picture 4" descr="A yellow star on a black background&#10;&#10;Description automatically generated">
            <a:extLst>
              <a:ext uri="{FF2B5EF4-FFF2-40B4-BE49-F238E27FC236}">
                <a16:creationId xmlns:a16="http://schemas.microsoft.com/office/drawing/2014/main" id="{5E460AD3-E3E7-4360-B4B6-89168B8FB0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4943" y="861134"/>
            <a:ext cx="1415280" cy="1316210"/>
          </a:xfrm>
          <a:prstGeom prst="rect">
            <a:avLst/>
          </a:prstGeom>
        </p:spPr>
      </p:pic>
      <p:pic>
        <p:nvPicPr>
          <p:cNvPr id="17" name="Picture 16" descr="A yellow star on a black background&#10;&#10;Description automatically generated">
            <a:extLst>
              <a:ext uri="{FF2B5EF4-FFF2-40B4-BE49-F238E27FC236}">
                <a16:creationId xmlns:a16="http://schemas.microsoft.com/office/drawing/2014/main" id="{16AFA8BF-4F81-49EA-84F5-D11D4350A3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46641" y="1973061"/>
            <a:ext cx="1415280" cy="1316210"/>
          </a:xfrm>
          <a:prstGeom prst="rect">
            <a:avLst/>
          </a:prstGeom>
        </p:spPr>
      </p:pic>
      <p:pic>
        <p:nvPicPr>
          <p:cNvPr id="20" name="Picture 19" descr="A yellow star on a black background&#10;&#10;Description automatically generated">
            <a:extLst>
              <a:ext uri="{FF2B5EF4-FFF2-40B4-BE49-F238E27FC236}">
                <a16:creationId xmlns:a16="http://schemas.microsoft.com/office/drawing/2014/main" id="{261D9E60-AC27-4F00-B809-4F7C5224E1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632" y="1881379"/>
            <a:ext cx="1415280" cy="1316210"/>
          </a:xfrm>
          <a:prstGeom prst="rect">
            <a:avLst/>
          </a:prstGeom>
        </p:spPr>
      </p:pic>
      <p:pic>
        <p:nvPicPr>
          <p:cNvPr id="21" name="Picture 20" descr="A yellow star on a black background&#10;&#10;Description automatically generated">
            <a:extLst>
              <a:ext uri="{FF2B5EF4-FFF2-40B4-BE49-F238E27FC236}">
                <a16:creationId xmlns:a16="http://schemas.microsoft.com/office/drawing/2014/main" id="{2A593C9C-2076-4CE9-ACE8-517E294D7D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7512" y="2864847"/>
            <a:ext cx="1415280" cy="1316210"/>
          </a:xfrm>
          <a:prstGeom prst="rect">
            <a:avLst/>
          </a:prstGeom>
        </p:spPr>
      </p:pic>
      <p:pic>
        <p:nvPicPr>
          <p:cNvPr id="23" name="Picture 22" descr="A yellow star on a black background&#10;&#10;Description automatically generated">
            <a:extLst>
              <a:ext uri="{FF2B5EF4-FFF2-40B4-BE49-F238E27FC236}">
                <a16:creationId xmlns:a16="http://schemas.microsoft.com/office/drawing/2014/main" id="{409ED31E-D5EB-4196-8EB8-286060ED35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5803" y="2905213"/>
            <a:ext cx="1415280" cy="1316210"/>
          </a:xfrm>
          <a:prstGeom prst="rect">
            <a:avLst/>
          </a:prstGeom>
        </p:spPr>
      </p:pic>
      <p:pic>
        <p:nvPicPr>
          <p:cNvPr id="26" name="Picture 25" descr="A yellow star on a black background&#10;&#10;Description automatically generated">
            <a:extLst>
              <a:ext uri="{FF2B5EF4-FFF2-40B4-BE49-F238E27FC236}">
                <a16:creationId xmlns:a16="http://schemas.microsoft.com/office/drawing/2014/main" id="{785A4A09-BDC9-414E-8BAD-55648A30B0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5338" y="3367971"/>
            <a:ext cx="1415280" cy="1316210"/>
          </a:xfrm>
          <a:prstGeom prst="rect">
            <a:avLst/>
          </a:prstGeom>
        </p:spPr>
      </p:pic>
      <p:pic>
        <p:nvPicPr>
          <p:cNvPr id="27" name="Picture 26" descr="A yellow star on a black background&#10;&#10;Description automatically generated">
            <a:extLst>
              <a:ext uri="{FF2B5EF4-FFF2-40B4-BE49-F238E27FC236}">
                <a16:creationId xmlns:a16="http://schemas.microsoft.com/office/drawing/2014/main" id="{2FFD808C-99D2-449B-B9D9-809E4CEF2B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35591" y="3505502"/>
            <a:ext cx="1415280" cy="1316210"/>
          </a:xfrm>
          <a:prstGeom prst="rect">
            <a:avLst/>
          </a:prstGeom>
        </p:spPr>
      </p:pic>
      <p:pic>
        <p:nvPicPr>
          <p:cNvPr id="28" name="Picture 27" descr="A yellow star on a black background&#10;&#10;Description automatically generated">
            <a:extLst>
              <a:ext uri="{FF2B5EF4-FFF2-40B4-BE49-F238E27FC236}">
                <a16:creationId xmlns:a16="http://schemas.microsoft.com/office/drawing/2014/main" id="{CD880BB2-01BB-415F-8777-E40E99E517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747" y="2499118"/>
            <a:ext cx="1415280" cy="1316210"/>
          </a:xfrm>
          <a:prstGeom prst="rect">
            <a:avLst/>
          </a:prstGeom>
        </p:spPr>
      </p:pic>
      <p:pic>
        <p:nvPicPr>
          <p:cNvPr id="29" name="Picture 28" descr="A yellow star on a black background&#10;&#10;Description automatically generated">
            <a:extLst>
              <a:ext uri="{FF2B5EF4-FFF2-40B4-BE49-F238E27FC236}">
                <a16:creationId xmlns:a16="http://schemas.microsoft.com/office/drawing/2014/main" id="{A580F817-EB68-40DD-BAED-7835B86611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4093" y="2605113"/>
            <a:ext cx="1415280" cy="1316210"/>
          </a:xfrm>
          <a:prstGeom prst="rect">
            <a:avLst/>
          </a:prstGeom>
        </p:spPr>
      </p:pic>
      <p:pic>
        <p:nvPicPr>
          <p:cNvPr id="30" name="Picture 29" descr="A yellow star on a black background&#10;&#10;Description automatically generated">
            <a:extLst>
              <a:ext uri="{FF2B5EF4-FFF2-40B4-BE49-F238E27FC236}">
                <a16:creationId xmlns:a16="http://schemas.microsoft.com/office/drawing/2014/main" id="{2524C75B-9651-4AF4-9D20-566DA4C4E2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7294" y="2967253"/>
            <a:ext cx="1415280" cy="1316210"/>
          </a:xfrm>
          <a:prstGeom prst="rect">
            <a:avLst/>
          </a:prstGeom>
        </p:spPr>
      </p:pic>
      <p:pic>
        <p:nvPicPr>
          <p:cNvPr id="31" name="Picture 30" descr="A yellow star on a black background&#10;&#10;Description automatically generated">
            <a:extLst>
              <a:ext uri="{FF2B5EF4-FFF2-40B4-BE49-F238E27FC236}">
                <a16:creationId xmlns:a16="http://schemas.microsoft.com/office/drawing/2014/main" id="{844D33C5-D134-4DA0-8A63-EC7E8BC45C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8031" y="4163607"/>
            <a:ext cx="1415280" cy="1316210"/>
          </a:xfrm>
          <a:prstGeom prst="rect">
            <a:avLst/>
          </a:prstGeom>
        </p:spPr>
      </p:pic>
      <p:pic>
        <p:nvPicPr>
          <p:cNvPr id="32" name="Picture 31" descr="A yellow star on a black background&#10;&#10;Description automatically generated">
            <a:extLst>
              <a:ext uri="{FF2B5EF4-FFF2-40B4-BE49-F238E27FC236}">
                <a16:creationId xmlns:a16="http://schemas.microsoft.com/office/drawing/2014/main" id="{FD07D1F6-E49E-4C6C-8B96-B7E956A533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1182" y="3625358"/>
            <a:ext cx="1415280" cy="1316210"/>
          </a:xfrm>
          <a:prstGeom prst="rect">
            <a:avLst/>
          </a:prstGeom>
        </p:spPr>
      </p:pic>
      <p:pic>
        <p:nvPicPr>
          <p:cNvPr id="35" name="Picture 34" descr="A yellow star on a black background&#10;&#10;Description automatically generated">
            <a:extLst>
              <a:ext uri="{FF2B5EF4-FFF2-40B4-BE49-F238E27FC236}">
                <a16:creationId xmlns:a16="http://schemas.microsoft.com/office/drawing/2014/main" id="{A5E336A5-6EDB-4F35-AF6E-2258826BDD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31240" y="5412145"/>
            <a:ext cx="1415280" cy="1316210"/>
          </a:xfrm>
          <a:prstGeom prst="rect">
            <a:avLst/>
          </a:prstGeom>
        </p:spPr>
      </p:pic>
    </p:spTree>
    <p:extLst>
      <p:ext uri="{BB962C8B-B14F-4D97-AF65-F5344CB8AC3E}">
        <p14:creationId xmlns:p14="http://schemas.microsoft.com/office/powerpoint/2010/main" val="387240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3129660699"/>
              </p:ext>
            </p:extLst>
          </p:nvPr>
        </p:nvGraphicFramePr>
        <p:xfrm>
          <a:off x="119268" y="1426298"/>
          <a:ext cx="6026038" cy="338328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 What are you called?</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r>
                        <a:rPr lang="en-GB" sz="2400" dirty="0">
                          <a:latin typeface="Century Gothic" panose="020B0502020202020204" pitchFamily="34" charset="0"/>
                        </a:rPr>
                        <a:t>How are you?</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a:latin typeface="Century Gothic" panose="020B0502020202020204" pitchFamily="34" charset="0"/>
                        </a:rPr>
                        <a:t>I’m fine.  What do you do first in the morning?</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Me too. </a:t>
                      </a:r>
                      <a:r>
                        <a:rPr lang="en-GB" sz="2400" b="0" dirty="0">
                          <a:latin typeface="Century Gothic" panose="020B0502020202020204" pitchFamily="34" charset="0"/>
                        </a:rPr>
                        <a:t>Also, I get my brother up. </a:t>
                      </a:r>
                      <a:r>
                        <a:rPr lang="en-GB" sz="2400" dirty="0">
                          <a:latin typeface="Century Gothic" panose="020B0502020202020204" pitchFamily="34" charset="0"/>
                        </a:rPr>
                        <a:t>Do you wash?</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My dad, but I prepare my food for school.</a:t>
                      </a:r>
                    </a:p>
                  </a:txBody>
                  <a:tcPr/>
                </a:tc>
                <a:extLst>
                  <a:ext uri="{0D108BD9-81ED-4DB2-BD59-A6C34878D82A}">
                    <a16:rowId xmlns:a16="http://schemas.microsoft.com/office/drawing/2014/main" val="2017317331"/>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690057291"/>
              </p:ext>
            </p:extLst>
          </p:nvPr>
        </p:nvGraphicFramePr>
        <p:xfrm>
          <a:off x="6450106" y="2605113"/>
          <a:ext cx="5627594" cy="374904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21352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 I’m called …</a:t>
                      </a: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b="0" dirty="0">
                          <a:latin typeface="Century Gothic" panose="020B0502020202020204" pitchFamily="34" charset="0"/>
                        </a:rPr>
                        <a:t>Fine, thanks. And you?</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b="0" dirty="0">
                          <a:latin typeface="Century Gothic" panose="020B0502020202020204" pitchFamily="34" charset="0"/>
                        </a:rPr>
                        <a:t>I wake up, I get up, I put on clothes, I have breakfast and I get ready for school.</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Yes, of course!  Who prepares the food in your house in the morning?</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Me, too. Bye!</a:t>
                      </a:r>
                    </a:p>
                  </a:txBody>
                  <a:tcPr/>
                </a:tc>
                <a:extLst>
                  <a:ext uri="{0D108BD9-81ED-4DB2-BD59-A6C34878D82A}">
                    <a16:rowId xmlns:a16="http://schemas.microsoft.com/office/drawing/2014/main" val="2017317331"/>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96" y="662167"/>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a:t>Mi </a:t>
            </a:r>
            <a:r>
              <a:rPr lang="en-GB" dirty="0" err="1"/>
              <a:t>rutina</a:t>
            </a:r>
            <a:endParaRPr lang="en-GB" dirty="0"/>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0" y="792871"/>
            <a:ext cx="681572" cy="73609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307942" y="1881379"/>
            <a:ext cx="790073" cy="879615"/>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963" y="1273027"/>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8918291" y="1198040"/>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7522759" y="2037453"/>
            <a:ext cx="165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otra</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29919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9CA51BBE-5F67-C349-8217-E21160EECA48}"/>
              </a:ext>
            </a:extLst>
          </p:cNvPr>
          <p:cNvSpPr/>
          <p:nvPr/>
        </p:nvSpPr>
        <p:spPr>
          <a:xfrm>
            <a:off x="9944100" y="258166"/>
            <a:ext cx="19840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33A25D20-32F2-684E-8808-518CD59D1563}"/>
              </a:ext>
            </a:extLst>
          </p:cNvPr>
          <p:cNvSpPr>
            <a:spLocks noGrp="1"/>
          </p:cNvSpPr>
          <p:nvPr>
            <p:ph type="title"/>
          </p:nvPr>
        </p:nvSpPr>
        <p:spPr>
          <a:xfrm>
            <a:off x="9857859" y="225080"/>
            <a:ext cx="2226730" cy="513129"/>
          </a:xfrm>
        </p:spPr>
        <p:txBody>
          <a:bodyPr>
            <a:noAutofit/>
          </a:bodyPr>
          <a:lstStyle/>
          <a:p>
            <a:pPr algn="ctr"/>
            <a:r>
              <a:rPr lang="en-GB" sz="2000" b="1" dirty="0">
                <a:solidFill>
                  <a:schemeClr val="bg1"/>
                </a:solidFill>
              </a:rPr>
              <a:t>l</a:t>
            </a:r>
            <a:r>
              <a:rPr lang="x-none" sz="2000" b="1" dirty="0">
                <a:solidFill>
                  <a:schemeClr val="bg1"/>
                </a:solidFill>
              </a:rPr>
              <a:t>eer</a:t>
            </a:r>
            <a:r>
              <a:rPr lang="en-GB" sz="2000" b="1" dirty="0">
                <a:solidFill>
                  <a:schemeClr val="bg1"/>
                </a:solidFill>
              </a:rPr>
              <a:t> / </a:t>
            </a:r>
            <a:r>
              <a:rPr lang="en-GB" sz="2000" b="1" dirty="0" err="1">
                <a:solidFill>
                  <a:schemeClr val="bg1"/>
                </a:solidFill>
              </a:rPr>
              <a:t>escuchar</a:t>
            </a:r>
            <a:r>
              <a:rPr lang="en-GB" sz="2000" b="1" dirty="0">
                <a:solidFill>
                  <a:schemeClr val="bg1"/>
                </a:solidFill>
              </a:rPr>
              <a:t> </a:t>
            </a:r>
            <a:endParaRPr lang="x-none" sz="2000" b="1" dirty="0">
              <a:solidFill>
                <a:schemeClr val="bg1"/>
              </a:solidFill>
            </a:endParaRPr>
          </a:p>
        </p:txBody>
      </p:sp>
      <p:sp>
        <p:nvSpPr>
          <p:cNvPr id="5" name="CuadroTexto 4">
            <a:extLst>
              <a:ext uri="{FF2B5EF4-FFF2-40B4-BE49-F238E27FC236}">
                <a16:creationId xmlns:a16="http://schemas.microsoft.com/office/drawing/2014/main" id="{40AE1DAA-0FF0-6345-ABA2-F9E2C40C2ED3}"/>
              </a:ext>
            </a:extLst>
          </p:cNvPr>
          <p:cNvSpPr txBox="1"/>
          <p:nvPr/>
        </p:nvSpPr>
        <p:spPr>
          <a:xfrm>
            <a:off x="263857" y="1278205"/>
            <a:ext cx="8707250" cy="5170646"/>
          </a:xfrm>
          <a:prstGeom prst="rect">
            <a:avLst/>
          </a:prstGeom>
          <a:noFill/>
        </p:spPr>
        <p:txBody>
          <a:bodyPr wrap="square" rtlCol="0">
            <a:spAutoFit/>
          </a:bodyPr>
          <a:lstStyle/>
          <a:p>
            <a:pPr algn="just"/>
            <a:r>
              <a:rPr lang="x-none" sz="2150" dirty="0"/>
              <a:t>¡Hola, Lucía!</a:t>
            </a:r>
          </a:p>
          <a:p>
            <a:pPr algn="just"/>
            <a:endParaRPr lang="x-none" sz="2150" dirty="0"/>
          </a:p>
          <a:p>
            <a:pPr algn="just"/>
            <a:r>
              <a:rPr lang="x-none" sz="2150" dirty="0"/>
              <a:t>¿Qué tal? Yo estoy bien. Me presento: me llamo Amelia, soy de Estados Unidos pero vivo con mi familia en Inglaterra. Tu familia vive en el norte de España, ¿verdad? En este correo quiero hablar de un día normal en mi vida. Primero, me despierto muy temprano para ir a clase, aunque los fines de semana me levanto tarde. ¿Te levantas temprano o tarde? Después me lavo, me pongo un vestido, me miro en el espejo y luego desayuno. ¿Te pones </a:t>
            </a:r>
            <a:r>
              <a:rPr lang="en-GB" sz="2150" dirty="0"/>
              <a:t>un </a:t>
            </a:r>
            <a:r>
              <a:rPr lang="x-none" sz="2150" dirty="0"/>
              <a:t>vestido o </a:t>
            </a:r>
            <a:r>
              <a:rPr lang="en-GB" sz="2150" dirty="0"/>
              <a:t>un </a:t>
            </a:r>
            <a:r>
              <a:rPr lang="x-none" sz="2150" dirty="0"/>
              <a:t>pantalón para ir a la escuela? Mi padre prepara la comida mientras que mi madre toma café. ¿Quién prepara la comida en tu casa por la mañana? </a:t>
            </a:r>
          </a:p>
          <a:p>
            <a:pPr algn="just"/>
            <a:endParaRPr lang="x-none" sz="2150" dirty="0"/>
          </a:p>
          <a:p>
            <a:pPr algn="just"/>
            <a:r>
              <a:rPr lang="x-none" sz="2150" dirty="0"/>
              <a:t>Quiero leer tu respuesta. ¡Hasta pronto!</a:t>
            </a:r>
          </a:p>
        </p:txBody>
      </p:sp>
      <p:pic>
        <p:nvPicPr>
          <p:cNvPr id="6" name="Imagen 5">
            <a:extLst>
              <a:ext uri="{FF2B5EF4-FFF2-40B4-BE49-F238E27FC236}">
                <a16:creationId xmlns:a16="http://schemas.microsoft.com/office/drawing/2014/main" id="{64A21D32-4784-2C44-8FE2-256A84A871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1107" y="946110"/>
            <a:ext cx="1085899" cy="1085899"/>
          </a:xfrm>
          <a:prstGeom prst="rect">
            <a:avLst/>
          </a:prstGeom>
        </p:spPr>
      </p:pic>
      <p:sp>
        <p:nvSpPr>
          <p:cNvPr id="7" name="Rounded Rectangle 16">
            <a:extLst>
              <a:ext uri="{FF2B5EF4-FFF2-40B4-BE49-F238E27FC236}">
                <a16:creationId xmlns:a16="http://schemas.microsoft.com/office/drawing/2014/main" id="{1A5E8D9C-AC0F-B44C-A890-D83095436E14}"/>
              </a:ext>
            </a:extLst>
          </p:cNvPr>
          <p:cNvSpPr/>
          <p:nvPr/>
        </p:nvSpPr>
        <p:spPr>
          <a:xfrm>
            <a:off x="10252823" y="1729809"/>
            <a:ext cx="1246610" cy="17526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Custom 22">
            <a:hlinkClick r:id="" action="ppaction://noaction" highlightClick="1">
              <a:snd r:embed="rId6" name="Carta de Amelia 1.wav"/>
            </a:hlinkClick>
            <a:extLst>
              <a:ext uri="{FF2B5EF4-FFF2-40B4-BE49-F238E27FC236}">
                <a16:creationId xmlns:a16="http://schemas.microsoft.com/office/drawing/2014/main" id="{302BD106-D7FB-AF4A-9C0D-E218B18FF12E}"/>
              </a:ext>
            </a:extLst>
          </p:cNvPr>
          <p:cNvSpPr/>
          <p:nvPr/>
        </p:nvSpPr>
        <p:spPr>
          <a:xfrm>
            <a:off x="10424828" y="1855587"/>
            <a:ext cx="387388" cy="369703"/>
          </a:xfrm>
          <a:prstGeom prst="actionButtonBlank">
            <a:avLst/>
          </a:prstGeom>
          <a:solidFill>
            <a:srgbClr val="3A5EAB"/>
          </a:solidFill>
          <a:ln w="19050">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22">
            <a:hlinkClick r:id="" action="ppaction://noaction" highlightClick="1">
              <a:snd r:embed="rId7" name="Carta de Amelia 2.wav"/>
            </a:hlinkClick>
            <a:extLst>
              <a:ext uri="{FF2B5EF4-FFF2-40B4-BE49-F238E27FC236}">
                <a16:creationId xmlns:a16="http://schemas.microsoft.com/office/drawing/2014/main" id="{EF5ED06B-6F58-A44C-8A35-114C70A9500E}"/>
              </a:ext>
            </a:extLst>
          </p:cNvPr>
          <p:cNvSpPr/>
          <p:nvPr/>
        </p:nvSpPr>
        <p:spPr>
          <a:xfrm>
            <a:off x="10441724" y="2369748"/>
            <a:ext cx="387388" cy="369703"/>
          </a:xfrm>
          <a:prstGeom prst="actionButtonBlank">
            <a:avLst/>
          </a:prstGeom>
          <a:solidFill>
            <a:srgbClr val="3A5EAB"/>
          </a:solidFill>
          <a:ln w="19050">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22">
            <a:hlinkClick r:id="" action="ppaction://noaction" highlightClick="1">
              <a:snd r:embed="rId8" name="Carta de Amelia 3.wav"/>
            </a:hlinkClick>
            <a:extLst>
              <a:ext uri="{FF2B5EF4-FFF2-40B4-BE49-F238E27FC236}">
                <a16:creationId xmlns:a16="http://schemas.microsoft.com/office/drawing/2014/main" id="{5F2185EA-ED32-304C-88C2-18AE7CC29BD1}"/>
              </a:ext>
            </a:extLst>
          </p:cNvPr>
          <p:cNvSpPr/>
          <p:nvPr/>
        </p:nvSpPr>
        <p:spPr>
          <a:xfrm>
            <a:off x="10441724" y="2883909"/>
            <a:ext cx="387388" cy="369703"/>
          </a:xfrm>
          <a:prstGeom prst="actionButtonBlank">
            <a:avLst/>
          </a:prstGeom>
          <a:solidFill>
            <a:srgbClr val="3A5EAB"/>
          </a:solidFill>
          <a:ln w="19050">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22">
            <a:hlinkClick r:id="" action="ppaction://noaction" highlightClick="1">
              <a:snd r:embed="rId9" name="Carta de Amelia 4.wav"/>
            </a:hlinkClick>
            <a:extLst>
              <a:ext uri="{FF2B5EF4-FFF2-40B4-BE49-F238E27FC236}">
                <a16:creationId xmlns:a16="http://schemas.microsoft.com/office/drawing/2014/main" id="{B9E84E52-CF55-A04D-B245-F92BEC77542F}"/>
              </a:ext>
            </a:extLst>
          </p:cNvPr>
          <p:cNvSpPr/>
          <p:nvPr/>
        </p:nvSpPr>
        <p:spPr>
          <a:xfrm>
            <a:off x="10916228" y="1855587"/>
            <a:ext cx="387388" cy="369703"/>
          </a:xfrm>
          <a:prstGeom prst="actionButtonBlank">
            <a:avLst/>
          </a:prstGeom>
          <a:solidFill>
            <a:srgbClr val="3A5EAB"/>
          </a:solidFill>
          <a:ln w="19050">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22">
            <a:hlinkClick r:id="" action="ppaction://noaction" highlightClick="1">
              <a:snd r:embed="rId10" name="Carta de Amelia 5.wav"/>
            </a:hlinkClick>
            <a:extLst>
              <a:ext uri="{FF2B5EF4-FFF2-40B4-BE49-F238E27FC236}">
                <a16:creationId xmlns:a16="http://schemas.microsoft.com/office/drawing/2014/main" id="{9799ADF8-BB4A-384E-9A44-B22D91E7E1B8}"/>
              </a:ext>
            </a:extLst>
          </p:cNvPr>
          <p:cNvSpPr/>
          <p:nvPr/>
        </p:nvSpPr>
        <p:spPr>
          <a:xfrm>
            <a:off x="10933124" y="2369748"/>
            <a:ext cx="387388" cy="369703"/>
          </a:xfrm>
          <a:prstGeom prst="actionButtonBlank">
            <a:avLst/>
          </a:prstGeom>
          <a:solidFill>
            <a:srgbClr val="3A5EAB"/>
          </a:solidFill>
          <a:ln w="19050">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22">
            <a:hlinkClick r:id="" action="ppaction://noaction" highlightClick="1">
              <a:snd r:embed="rId11" name="Carta de Amelia 6.wav"/>
            </a:hlinkClick>
            <a:extLst>
              <a:ext uri="{FF2B5EF4-FFF2-40B4-BE49-F238E27FC236}">
                <a16:creationId xmlns:a16="http://schemas.microsoft.com/office/drawing/2014/main" id="{81111E39-C94E-804C-8B25-DFC2DBE630B8}"/>
              </a:ext>
            </a:extLst>
          </p:cNvPr>
          <p:cNvSpPr/>
          <p:nvPr/>
        </p:nvSpPr>
        <p:spPr>
          <a:xfrm>
            <a:off x="10933124" y="2883909"/>
            <a:ext cx="387388" cy="369703"/>
          </a:xfrm>
          <a:prstGeom prst="actionButtonBlank">
            <a:avLst/>
          </a:prstGeom>
          <a:solidFill>
            <a:srgbClr val="3A5EAB"/>
          </a:solidFill>
          <a:ln w="19050">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CuadroTexto 13">
            <a:extLst>
              <a:ext uri="{FF2B5EF4-FFF2-40B4-BE49-F238E27FC236}">
                <a16:creationId xmlns:a16="http://schemas.microsoft.com/office/drawing/2014/main" id="{07E4CCE2-EDBA-9646-9D15-C18C60194FED}"/>
              </a:ext>
            </a:extLst>
          </p:cNvPr>
          <p:cNvSpPr txBox="1"/>
          <p:nvPr/>
        </p:nvSpPr>
        <p:spPr>
          <a:xfrm>
            <a:off x="263857" y="170209"/>
            <a:ext cx="9545337" cy="1107996"/>
          </a:xfrm>
          <a:prstGeom prst="rect">
            <a:avLst/>
          </a:prstGeom>
          <a:noFill/>
        </p:spPr>
        <p:txBody>
          <a:bodyPr wrap="square" rtlCol="0">
            <a:spAutoFit/>
          </a:bodyPr>
          <a:lstStyle/>
          <a:p>
            <a:pPr algn="l"/>
            <a:r>
              <a:rPr lang="x-none" sz="2200" b="1" dirty="0"/>
              <a:t>Lucía escribe correos a una amiga en Inglaterra para practicar el idioma. Aquí tienes un correo de Amelia, una amiga nueva. </a:t>
            </a:r>
            <a:endParaRPr lang="en-GB" sz="2200" b="1" dirty="0"/>
          </a:p>
          <a:p>
            <a:pPr algn="l"/>
            <a:r>
              <a:rPr lang="x-none" sz="2200" b="1" dirty="0"/>
              <a:t>Lucía lee el correo.</a:t>
            </a:r>
          </a:p>
        </p:txBody>
      </p:sp>
      <p:pic>
        <p:nvPicPr>
          <p:cNvPr id="16" name="Imagen 15" descr="Imagen que contiene dibujo&#10;&#10;Descripción generada automáticamente">
            <a:extLst>
              <a:ext uri="{FF2B5EF4-FFF2-40B4-BE49-F238E27FC236}">
                <a16:creationId xmlns:a16="http://schemas.microsoft.com/office/drawing/2014/main" id="{10487D12-55A9-5343-84E3-84955444206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809194" y="3573458"/>
            <a:ext cx="1652448" cy="2875622"/>
          </a:xfrm>
          <a:prstGeom prst="rect">
            <a:avLst/>
          </a:prstGeom>
        </p:spPr>
      </p:pic>
      <p:sp>
        <p:nvSpPr>
          <p:cNvPr id="17" name="Llamada rectangular redondeada 16">
            <a:extLst>
              <a:ext uri="{FF2B5EF4-FFF2-40B4-BE49-F238E27FC236}">
                <a16:creationId xmlns:a16="http://schemas.microsoft.com/office/drawing/2014/main" id="{556EF015-A39F-9943-9F75-2A8596B01B74}"/>
              </a:ext>
            </a:extLst>
          </p:cNvPr>
          <p:cNvSpPr/>
          <p:nvPr/>
        </p:nvSpPr>
        <p:spPr>
          <a:xfrm>
            <a:off x="5738699" y="5430124"/>
            <a:ext cx="4514124" cy="769442"/>
          </a:xfrm>
          <a:prstGeom prst="wedgeRoundRectCallout">
            <a:avLst>
              <a:gd name="adj1" fmla="val 35053"/>
              <a:gd name="adj2" fmla="val -10257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chemeClr val="tx1"/>
                </a:solidFill>
              </a:rPr>
              <a:t>Deberes</a:t>
            </a:r>
            <a:r>
              <a:rPr lang="x-none" sz="2000" dirty="0">
                <a:solidFill>
                  <a:schemeClr val="tx1"/>
                </a:solidFill>
              </a:rPr>
              <a:t>: escribe un correo similar sobre un día normal en tu vida.</a:t>
            </a:r>
            <a:endParaRPr lang="x-none" sz="2000" u="sng" dirty="0">
              <a:solidFill>
                <a:schemeClr val="tx1"/>
              </a:solidFill>
            </a:endParaRPr>
          </a:p>
        </p:txBody>
      </p:sp>
      <p:pic>
        <p:nvPicPr>
          <p:cNvPr id="3" name="Carta de Amel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24312" y="813296"/>
            <a:ext cx="609600" cy="609600"/>
          </a:xfrm>
          <a:prstGeom prst="rect">
            <a:avLst/>
          </a:prstGeom>
        </p:spPr>
      </p:pic>
    </p:spTree>
    <p:extLst>
      <p:ext uri="{BB962C8B-B14F-4D97-AF65-F5344CB8AC3E}">
        <p14:creationId xmlns:p14="http://schemas.microsoft.com/office/powerpoint/2010/main" val="76717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59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2.2 Week 1)</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Y8 Term 1.2 Week 5</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75249" cy="647577"/>
          </a:xfrm>
        </p:spPr>
        <p:txBody>
          <a:bodyPr>
            <a:normAutofit/>
          </a:bodyPr>
          <a:lstStyle/>
          <a:p>
            <a:r>
              <a:rPr lang="en-GB" sz="28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2771372" y="1469681"/>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espejo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p:cNvSpPr txBox="1"/>
          <p:nvPr/>
        </p:nvSpPr>
        <p:spPr>
          <a:xfrm>
            <a:off x="2969340" y="559536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vestido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9021029" y="411341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desayunar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p:cNvSpPr txBox="1"/>
          <p:nvPr/>
        </p:nvSpPr>
        <p:spPr>
          <a:xfrm>
            <a:off x="2734194" y="3544934"/>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pantalón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9004991" y="1572010"/>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demasiado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7" name="Imagen 6">
            <a:extLst>
              <a:ext uri="{FF2B5EF4-FFF2-40B4-BE49-F238E27FC236}">
                <a16:creationId xmlns:a16="http://schemas.microsoft.com/office/drawing/2014/main" id="{BD8198A4-93EF-3C48-975F-4D71AD9FC9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68" y="1415809"/>
            <a:ext cx="1481952" cy="1481952"/>
          </a:xfrm>
          <a:prstGeom prst="rect">
            <a:avLst/>
          </a:prstGeom>
        </p:spPr>
      </p:pic>
      <p:pic>
        <p:nvPicPr>
          <p:cNvPr id="8" name="Imagen 7">
            <a:extLst>
              <a:ext uri="{FF2B5EF4-FFF2-40B4-BE49-F238E27FC236}">
                <a16:creationId xmlns:a16="http://schemas.microsoft.com/office/drawing/2014/main" id="{5A4642B1-966A-3742-BC3C-FD5645DFF5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451" y="3170813"/>
            <a:ext cx="1333019" cy="1333019"/>
          </a:xfrm>
          <a:prstGeom prst="rect">
            <a:avLst/>
          </a:prstGeom>
        </p:spPr>
      </p:pic>
      <p:pic>
        <p:nvPicPr>
          <p:cNvPr id="17" name="Imagen 16">
            <a:extLst>
              <a:ext uri="{FF2B5EF4-FFF2-40B4-BE49-F238E27FC236}">
                <a16:creationId xmlns:a16="http://schemas.microsoft.com/office/drawing/2014/main" id="{26220EB3-FDA2-904A-B220-94AC73751C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277" y="4698185"/>
            <a:ext cx="1037366" cy="1481952"/>
          </a:xfrm>
          <a:prstGeom prst="rect">
            <a:avLst/>
          </a:prstGeom>
        </p:spPr>
      </p:pic>
      <p:pic>
        <p:nvPicPr>
          <p:cNvPr id="21" name="Imagen 20">
            <a:extLst>
              <a:ext uri="{FF2B5EF4-FFF2-40B4-BE49-F238E27FC236}">
                <a16:creationId xmlns:a16="http://schemas.microsoft.com/office/drawing/2014/main" id="{064252F6-79AE-E44E-BF93-713D278EAB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9156" y="3544934"/>
            <a:ext cx="1935385" cy="1481952"/>
          </a:xfrm>
          <a:prstGeom prst="rect">
            <a:avLst/>
          </a:prstGeom>
        </p:spPr>
      </p:pic>
      <p:sp>
        <p:nvSpPr>
          <p:cNvPr id="32" name="Llamada rectangular redondeada 31">
            <a:extLst>
              <a:ext uri="{FF2B5EF4-FFF2-40B4-BE49-F238E27FC236}">
                <a16:creationId xmlns:a16="http://schemas.microsoft.com/office/drawing/2014/main" id="{D74BF605-A7B4-3B4B-92BA-80A40C7B43A4}"/>
              </a:ext>
            </a:extLst>
          </p:cNvPr>
          <p:cNvSpPr/>
          <p:nvPr/>
        </p:nvSpPr>
        <p:spPr>
          <a:xfrm>
            <a:off x="151841" y="1445732"/>
            <a:ext cx="5978542" cy="3006238"/>
          </a:xfrm>
          <a:prstGeom prst="wedgeRoundRectCallout">
            <a:avLst>
              <a:gd name="adj1" fmla="val 62165"/>
              <a:gd name="adj2" fmla="val -23926"/>
              <a:gd name="adj3" fmla="val 16667"/>
            </a:avLst>
          </a:prstGeom>
          <a:solidFill>
            <a:schemeClr val="accent4">
              <a:lumMod val="20000"/>
              <a:lumOff val="80000"/>
            </a:schemeClr>
          </a:solidFill>
          <a:ln>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rPr>
              <a:t>‘Demasiado’, like ‘mucho’ and ‘poco’, can be both an adjective and an adverb. </a:t>
            </a:r>
            <a:br>
              <a:rPr lang="en-GB" sz="2400" dirty="0">
                <a:solidFill>
                  <a:schemeClr val="tx1"/>
                </a:solidFill>
              </a:rPr>
            </a:br>
            <a:r>
              <a:rPr lang="x-none" sz="2400" dirty="0">
                <a:solidFill>
                  <a:schemeClr val="tx1"/>
                </a:solidFill>
              </a:rPr>
              <a:t>As an </a:t>
            </a:r>
            <a:r>
              <a:rPr lang="x-none" sz="2400" u="sng" dirty="0">
                <a:solidFill>
                  <a:schemeClr val="tx1"/>
                </a:solidFill>
              </a:rPr>
              <a:t>adverb</a:t>
            </a:r>
            <a:r>
              <a:rPr lang="x-none" sz="2400" dirty="0">
                <a:solidFill>
                  <a:schemeClr val="tx1"/>
                </a:solidFill>
              </a:rPr>
              <a:t> it needs </a:t>
            </a:r>
            <a:r>
              <a:rPr lang="x-none" sz="2400" b="1" dirty="0">
                <a:solidFill>
                  <a:schemeClr val="tx1"/>
                </a:solidFill>
              </a:rPr>
              <a:t>no</a:t>
            </a:r>
            <a:r>
              <a:rPr lang="x-none" sz="2400" dirty="0">
                <a:solidFill>
                  <a:schemeClr val="tx1"/>
                </a:solidFill>
              </a:rPr>
              <a:t> agreement</a:t>
            </a:r>
            <a:r>
              <a:rPr lang="en-GB" sz="2400" dirty="0">
                <a:solidFill>
                  <a:schemeClr val="tx1"/>
                </a:solidFill>
              </a:rPr>
              <a:t>; a</a:t>
            </a:r>
            <a:r>
              <a:rPr lang="x-none" sz="2400" dirty="0">
                <a:solidFill>
                  <a:schemeClr val="tx1"/>
                </a:solidFill>
              </a:rPr>
              <a:t>s an </a:t>
            </a:r>
            <a:r>
              <a:rPr lang="x-none" sz="2400" u="sng" dirty="0">
                <a:solidFill>
                  <a:schemeClr val="tx1"/>
                </a:solidFill>
              </a:rPr>
              <a:t>adjective</a:t>
            </a:r>
            <a:r>
              <a:rPr lang="x-none" sz="2400" dirty="0">
                <a:solidFill>
                  <a:schemeClr val="tx1"/>
                </a:solidFill>
              </a:rPr>
              <a:t> it does:</a:t>
            </a:r>
          </a:p>
          <a:p>
            <a:pPr marL="342900" indent="-342900" algn="ctr">
              <a:buFont typeface="Wingdings" pitchFamily="2" charset="2"/>
              <a:buChar char="à"/>
            </a:pPr>
            <a:r>
              <a:rPr lang="x-none" sz="2400" dirty="0">
                <a:solidFill>
                  <a:schemeClr val="tx1"/>
                </a:solidFill>
              </a:rPr>
              <a:t>come </a:t>
            </a:r>
            <a:r>
              <a:rPr lang="x-none" sz="2400" b="1" dirty="0">
                <a:solidFill>
                  <a:schemeClr val="tx1"/>
                </a:solidFill>
              </a:rPr>
              <a:t>demasiado</a:t>
            </a:r>
            <a:r>
              <a:rPr lang="x-none" sz="2400" dirty="0">
                <a:solidFill>
                  <a:schemeClr val="tx1"/>
                </a:solidFill>
              </a:rPr>
              <a:t> </a:t>
            </a:r>
          </a:p>
          <a:p>
            <a:pPr algn="ctr"/>
            <a:r>
              <a:rPr lang="x-none" sz="2400" dirty="0">
                <a:solidFill>
                  <a:schemeClr val="tx1"/>
                </a:solidFill>
                <a:sym typeface="Wingdings" pitchFamily="2" charset="2"/>
              </a:rPr>
              <a:t> </a:t>
            </a:r>
            <a:r>
              <a:rPr lang="x-none" sz="2400" dirty="0">
                <a:solidFill>
                  <a:schemeClr val="tx1"/>
                </a:solidFill>
              </a:rPr>
              <a:t>come </a:t>
            </a:r>
            <a:r>
              <a:rPr lang="x-none" sz="2400" b="1" dirty="0">
                <a:solidFill>
                  <a:schemeClr val="tx1"/>
                </a:solidFill>
              </a:rPr>
              <a:t>demasiado</a:t>
            </a:r>
            <a:r>
              <a:rPr lang="x-none" sz="2400" b="1" u="sng" dirty="0">
                <a:solidFill>
                  <a:schemeClr val="tx1"/>
                </a:solidFill>
              </a:rPr>
              <a:t>s</a:t>
            </a:r>
            <a:r>
              <a:rPr lang="x-none" sz="2400" dirty="0">
                <a:solidFill>
                  <a:schemeClr val="tx1"/>
                </a:solidFill>
              </a:rPr>
              <a:t> helado</a:t>
            </a:r>
            <a:r>
              <a:rPr lang="x-none" sz="2400" u="sng" dirty="0">
                <a:solidFill>
                  <a:schemeClr val="tx1"/>
                </a:solidFill>
              </a:rPr>
              <a:t>s</a:t>
            </a:r>
          </a:p>
        </p:txBody>
      </p:sp>
      <p:sp>
        <p:nvSpPr>
          <p:cNvPr id="3" name="TextBox 2"/>
          <p:cNvSpPr txBox="1"/>
          <p:nvPr/>
        </p:nvSpPr>
        <p:spPr>
          <a:xfrm>
            <a:off x="6566870" y="5120981"/>
            <a:ext cx="3653283" cy="830997"/>
          </a:xfrm>
          <a:prstGeom prst="rect">
            <a:avLst/>
          </a:prstGeom>
          <a:noFill/>
        </p:spPr>
        <p:txBody>
          <a:bodyPr wrap="square" rtlCol="0">
            <a:spAutoFit/>
          </a:bodyPr>
          <a:lstStyle/>
          <a:p>
            <a:pPr algn="l"/>
            <a:r>
              <a:rPr lang="en-GB" sz="2400" dirty="0"/>
              <a:t>[to have breakfast, having breakfast]</a:t>
            </a:r>
          </a:p>
        </p:txBody>
      </p:sp>
      <p:sp>
        <p:nvSpPr>
          <p:cNvPr id="18" name="TextBox 17"/>
          <p:cNvSpPr txBox="1"/>
          <p:nvPr/>
        </p:nvSpPr>
        <p:spPr>
          <a:xfrm>
            <a:off x="6666872" y="2204343"/>
            <a:ext cx="2017672" cy="830997"/>
          </a:xfrm>
          <a:prstGeom prst="rect">
            <a:avLst/>
          </a:prstGeom>
          <a:noFill/>
        </p:spPr>
        <p:txBody>
          <a:bodyPr wrap="square" rtlCol="0">
            <a:spAutoFit/>
          </a:bodyPr>
          <a:lstStyle/>
          <a:p>
            <a:pPr algn="l"/>
            <a:r>
              <a:rPr lang="en-GB" sz="2400" dirty="0"/>
              <a:t>[too much, too many]</a:t>
            </a:r>
          </a:p>
        </p:txBody>
      </p:sp>
      <p:pic>
        <p:nvPicPr>
          <p:cNvPr id="19" name="Imagen 21">
            <a:extLst>
              <a:ext uri="{FF2B5EF4-FFF2-40B4-BE49-F238E27FC236}">
                <a16:creationId xmlns:a16="http://schemas.microsoft.com/office/drawing/2014/main" id="{94D6147F-C770-6949-82B7-518D72DA80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85643" y="1163991"/>
            <a:ext cx="906158" cy="1022717"/>
          </a:xfrm>
          <a:prstGeom prst="rect">
            <a:avLst/>
          </a:prstGeom>
        </p:spPr>
      </p:pic>
    </p:spTree>
    <p:extLst>
      <p:ext uri="{BB962C8B-B14F-4D97-AF65-F5344CB8AC3E}">
        <p14:creationId xmlns:p14="http://schemas.microsoft.com/office/powerpoint/2010/main" val="3298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4" grpId="0"/>
      <p:bldP spid="34" grpId="1"/>
      <p:bldP spid="32" grpId="0" animBg="1"/>
      <p:bldP spid="32" grpId="1" animBg="1"/>
      <p:bldP spid="3" grpId="0"/>
      <p:bldP spid="3" grpId="1"/>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002"/>
            <a:ext cx="5663682" cy="851655"/>
          </a:xfrm>
        </p:spPr>
        <p:txBody>
          <a:bodyPr>
            <a:normAutofit fontScale="90000"/>
          </a:bodyPr>
          <a:lstStyle/>
          <a:p>
            <a:r>
              <a:rPr lang="en-GB" sz="2800" b="1" dirty="0">
                <a:solidFill>
                  <a:schemeClr val="bg1"/>
                </a:solidFill>
              </a:rPr>
              <a:t>Saying what you do to others:</a:t>
            </a:r>
            <a:br>
              <a:rPr lang="en-GB" sz="2800" b="1" dirty="0">
                <a:solidFill>
                  <a:schemeClr val="bg1"/>
                </a:solidFill>
              </a:rPr>
            </a:br>
            <a:r>
              <a:rPr lang="en-GB" sz="2800" b="1" dirty="0">
                <a:solidFill>
                  <a:schemeClr val="bg1"/>
                </a:solidFill>
              </a:rPr>
              <a:t>Personal ‘a’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722942"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a:t>
            </a:r>
            <a:r>
              <a:rPr lang="en-GB" sz="2600" dirty="0">
                <a:latin typeface="Century Gothic" panose="020B0502020202020204" pitchFamily="34" charset="0"/>
              </a:rPr>
              <a:t>use an ‘</a:t>
            </a:r>
            <a:r>
              <a:rPr lang="en-GB" sz="2600" b="1" dirty="0">
                <a:latin typeface="Century Gothic" panose="020B0502020202020204" pitchFamily="34" charset="0"/>
              </a:rPr>
              <a:t>a</a:t>
            </a:r>
            <a:r>
              <a:rPr lang="en-GB" sz="2600" dirty="0">
                <a:latin typeface="Century Gothic" panose="020B0502020202020204" pitchFamily="34" charset="0"/>
              </a:rPr>
              <a:t>’ after the verb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 Spanish</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when the direct object is a specific person or an animal (an animate object).</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3799929" y="3092846"/>
            <a:ext cx="2852063" cy="492443"/>
          </a:xfrm>
          <a:prstGeom prst="rect">
            <a:avLst/>
          </a:prstGeom>
          <a:noFill/>
        </p:spPr>
        <p:txBody>
          <a:bodyPr wrap="none" rtlCol="0">
            <a:spAutoFit/>
          </a:bodyPr>
          <a:lstStyle/>
          <a:p>
            <a:pPr algn="l"/>
            <a:r>
              <a:rPr lang="x-none" sz="2600" dirty="0"/>
              <a:t>Cuido </a:t>
            </a:r>
            <a:r>
              <a:rPr lang="x-none" sz="2600" b="1" dirty="0"/>
              <a:t>a</a:t>
            </a:r>
            <a:r>
              <a:rPr lang="x-none" sz="2600" dirty="0"/>
              <a:t> la niña</a:t>
            </a:r>
            <a:r>
              <a:rPr lang="en-GB" sz="2600" dirty="0"/>
              <a:t>.</a:t>
            </a:r>
            <a:r>
              <a:rPr lang="x-none" sz="2600" dirty="0"/>
              <a:t> </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3799929" y="2350975"/>
            <a:ext cx="3233578" cy="492443"/>
          </a:xfrm>
          <a:prstGeom prst="rect">
            <a:avLst/>
          </a:prstGeom>
          <a:noFill/>
        </p:spPr>
        <p:txBody>
          <a:bodyPr wrap="none" rtlCol="0">
            <a:spAutoFit/>
          </a:bodyPr>
          <a:lstStyle/>
          <a:p>
            <a:pPr algn="l"/>
            <a:r>
              <a:rPr lang="x-none" sz="2600" dirty="0"/>
              <a:t>Ayudo </a:t>
            </a:r>
            <a:r>
              <a:rPr lang="x-none" sz="2600" b="1" dirty="0"/>
              <a:t>a</a:t>
            </a:r>
            <a:r>
              <a:rPr lang="x-none" sz="2600" dirty="0"/>
              <a:t>l profesor</a:t>
            </a:r>
            <a:r>
              <a:rPr lang="en-GB" sz="2600" dirty="0"/>
              <a:t>.</a:t>
            </a:r>
            <a:r>
              <a:rPr lang="x-none" sz="2600" dirty="0"/>
              <a:t> </a:t>
            </a:r>
          </a:p>
        </p:txBody>
      </p:sp>
      <p:sp>
        <p:nvSpPr>
          <p:cNvPr id="39" name="CuadroTexto 38">
            <a:extLst>
              <a:ext uri="{FF2B5EF4-FFF2-40B4-BE49-F238E27FC236}">
                <a16:creationId xmlns:a16="http://schemas.microsoft.com/office/drawing/2014/main" id="{7E931495-72E7-0C45-8EA8-B8459F4B851A}"/>
              </a:ext>
            </a:extLst>
          </p:cNvPr>
          <p:cNvSpPr txBox="1"/>
          <p:nvPr/>
        </p:nvSpPr>
        <p:spPr>
          <a:xfrm>
            <a:off x="234529" y="2350975"/>
            <a:ext cx="3172663" cy="492443"/>
          </a:xfrm>
          <a:prstGeom prst="rect">
            <a:avLst/>
          </a:prstGeom>
          <a:noFill/>
        </p:spPr>
        <p:txBody>
          <a:bodyPr wrap="none" rtlCol="0">
            <a:spAutoFit/>
          </a:bodyPr>
          <a:lstStyle/>
          <a:p>
            <a:pPr algn="l"/>
            <a:r>
              <a:rPr lang="x-none" sz="2600" dirty="0"/>
              <a:t>I help the teacher</a:t>
            </a:r>
            <a:r>
              <a:rPr lang="en-GB" sz="2600" dirty="0"/>
              <a:t>.</a:t>
            </a:r>
            <a:endParaRPr lang="x-none" sz="2600" dirty="0"/>
          </a:p>
        </p:txBody>
      </p:sp>
      <p:sp>
        <p:nvSpPr>
          <p:cNvPr id="40" name="CuadroTexto 39">
            <a:extLst>
              <a:ext uri="{FF2B5EF4-FFF2-40B4-BE49-F238E27FC236}">
                <a16:creationId xmlns:a16="http://schemas.microsoft.com/office/drawing/2014/main" id="{CD7BE226-1986-EC46-B2FB-D745683556B7}"/>
              </a:ext>
            </a:extLst>
          </p:cNvPr>
          <p:cNvSpPr txBox="1"/>
          <p:nvPr/>
        </p:nvSpPr>
        <p:spPr>
          <a:xfrm>
            <a:off x="234529" y="3097178"/>
            <a:ext cx="3148619" cy="492443"/>
          </a:xfrm>
          <a:prstGeom prst="rect">
            <a:avLst/>
          </a:prstGeom>
          <a:noFill/>
        </p:spPr>
        <p:txBody>
          <a:bodyPr wrap="none" rtlCol="0">
            <a:spAutoFit/>
          </a:bodyPr>
          <a:lstStyle/>
          <a:p>
            <a:pPr algn="l"/>
            <a:r>
              <a:rPr lang="x-none" sz="2600" dirty="0"/>
              <a:t>I look after the girl</a:t>
            </a:r>
            <a:r>
              <a:rPr lang="en-GB" sz="2600" dirty="0"/>
              <a:t>.</a:t>
            </a:r>
            <a:endParaRPr lang="x-none" sz="2600" dirty="0"/>
          </a:p>
        </p:txBody>
      </p:sp>
      <p:sp>
        <p:nvSpPr>
          <p:cNvPr id="46" name="TextBox 7">
            <a:extLst>
              <a:ext uri="{FF2B5EF4-FFF2-40B4-BE49-F238E27FC236}">
                <a16:creationId xmlns:a16="http://schemas.microsoft.com/office/drawing/2014/main" id="{057D5E0D-1465-FE48-8955-CF235CBC28D2}"/>
              </a:ext>
            </a:extLst>
          </p:cNvPr>
          <p:cNvSpPr txBox="1"/>
          <p:nvPr/>
        </p:nvSpPr>
        <p:spPr>
          <a:xfrm>
            <a:off x="234529" y="3842304"/>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You only need the personal</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 when the direct object is a specific animate object.</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47" name="TextBox 7">
            <a:extLst>
              <a:ext uri="{FF2B5EF4-FFF2-40B4-BE49-F238E27FC236}">
                <a16:creationId xmlns:a16="http://schemas.microsoft.com/office/drawing/2014/main" id="{3CCC5A68-E6BF-3E44-B2E1-212F3F80C433}"/>
              </a:ext>
            </a:extLst>
          </p:cNvPr>
          <p:cNvSpPr txBox="1"/>
          <p:nvPr/>
        </p:nvSpPr>
        <p:spPr>
          <a:xfrm>
            <a:off x="3799929" y="5627610"/>
            <a:ext cx="4365631" cy="492443"/>
          </a:xfrm>
          <a:prstGeom prst="rect">
            <a:avLst/>
          </a:prstGeom>
          <a:noFill/>
        </p:spPr>
        <p:txBody>
          <a:bodyPr wrap="square" rtlCol="0">
            <a:spAutoFit/>
          </a:bodyPr>
          <a:lstStyle/>
          <a:p>
            <a:pPr lvl="0">
              <a:defRPr/>
            </a:pP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Busco</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48" name="TextBox 7">
            <a:extLst>
              <a:ext uri="{FF2B5EF4-FFF2-40B4-BE49-F238E27FC236}">
                <a16:creationId xmlns:a16="http://schemas.microsoft.com/office/drawing/2014/main" id="{EEF06C96-884F-A74A-9522-7B82B49AD8F8}"/>
              </a:ext>
            </a:extLst>
          </p:cNvPr>
          <p:cNvSpPr txBox="1"/>
          <p:nvPr/>
        </p:nvSpPr>
        <p:spPr>
          <a:xfrm>
            <a:off x="234530" y="5627611"/>
            <a:ext cx="2922564" cy="492443"/>
          </a:xfrm>
          <a:prstGeom prst="rect">
            <a:avLst/>
          </a:prstGeom>
          <a:noFill/>
        </p:spPr>
        <p:txBody>
          <a:bodyPr wrap="square" rtlCol="0">
            <a:spAutoFit/>
          </a:bodyPr>
          <a:lstStyle/>
          <a:p>
            <a:pPr lvl="0">
              <a:defRPr/>
            </a:pPr>
            <a:r>
              <a:rPr lang="en-GB" sz="2600" dirty="0">
                <a:latin typeface="Century Gothic" panose="020B0502020202020204" pitchFamily="34" charset="0"/>
              </a:rPr>
              <a:t>I look for a book.</a:t>
            </a:r>
            <a:endParaRPr kumimoji="0" lang="en-GB" sz="2600" b="0" u="none" strike="noStrike" kern="1200" cap="none" spc="0" normalizeH="0" baseline="0" noProof="0" dirty="0">
              <a:ln>
                <a:noFill/>
              </a:ln>
              <a:effectLst/>
              <a:uLnTx/>
              <a:uFillTx/>
              <a:latin typeface="Tw Cen MT" panose="020B0602020104020603"/>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3799929" y="4862705"/>
            <a:ext cx="3998672" cy="492443"/>
          </a:xfrm>
          <a:prstGeom prst="rect">
            <a:avLst/>
          </a:prstGeom>
          <a:noFill/>
        </p:spPr>
        <p:txBody>
          <a:bodyPr wrap="square" rtlCol="0">
            <a:spAutoFit/>
          </a:bodyPr>
          <a:lstStyle/>
          <a:p>
            <a:pPr lvl="0">
              <a:defRPr/>
            </a:pP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Busco</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Daniel.</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164026" y="4862705"/>
            <a:ext cx="2993067" cy="492443"/>
          </a:xfrm>
          <a:prstGeom prst="rect">
            <a:avLst/>
          </a:prstGeom>
          <a:noFill/>
        </p:spPr>
        <p:txBody>
          <a:bodyPr wrap="square" rtlCol="0">
            <a:spAutoFit/>
          </a:bodyPr>
          <a:lstStyle/>
          <a:p>
            <a:pPr lvl="0">
              <a:defRPr/>
            </a:pPr>
            <a:r>
              <a:rPr lang="en-GB" sz="2600" dirty="0">
                <a:latin typeface="Century Gothic" panose="020B0502020202020204" pitchFamily="34" charset="0"/>
              </a:rPr>
              <a:t> I look for Daniel.</a:t>
            </a:r>
            <a:endParaRPr kumimoji="0" lang="en-GB" sz="2600" b="0" u="none" strike="noStrike" kern="1200" cap="none" spc="0" normalizeH="0" baseline="0" noProof="0" dirty="0">
              <a:ln>
                <a:noFill/>
              </a:ln>
              <a:effectLst/>
              <a:uLnTx/>
              <a:uFillTx/>
              <a:latin typeface="Tw Cen MT" panose="020B0602020104020603"/>
            </a:endParaRPr>
          </a:p>
        </p:txBody>
      </p:sp>
      <p:sp>
        <p:nvSpPr>
          <p:cNvPr id="3" name="Multiplicación 2">
            <a:extLst>
              <a:ext uri="{FF2B5EF4-FFF2-40B4-BE49-F238E27FC236}">
                <a16:creationId xmlns:a16="http://schemas.microsoft.com/office/drawing/2014/main" id="{51989FF4-DE08-CD4E-9AD0-35555D87F296}"/>
              </a:ext>
            </a:extLst>
          </p:cNvPr>
          <p:cNvSpPr/>
          <p:nvPr/>
        </p:nvSpPr>
        <p:spPr>
          <a:xfrm>
            <a:off x="4802749" y="5627611"/>
            <a:ext cx="340963" cy="492443"/>
          </a:xfrm>
          <a:prstGeom prst="mathMultiply">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6" descr="Forma, Círculo&#10;&#10;Descripción generada automáticamente">
            <a:extLst>
              <a:ext uri="{FF2B5EF4-FFF2-40B4-BE49-F238E27FC236}">
                <a16:creationId xmlns:a16="http://schemas.microsoft.com/office/drawing/2014/main" id="{A0640F07-1D7E-4F20-8F8A-32A4495A5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2371" y="5393223"/>
            <a:ext cx="685892" cy="685892"/>
          </a:xfrm>
          <a:prstGeom prst="rect">
            <a:avLst/>
          </a:prstGeom>
        </p:spPr>
      </p:pic>
      <p:sp>
        <p:nvSpPr>
          <p:cNvPr id="2" name="Title 1"/>
          <p:cNvSpPr>
            <a:spLocks noGrp="1"/>
          </p:cNvSpPr>
          <p:nvPr>
            <p:ph type="title"/>
          </p:nvPr>
        </p:nvSpPr>
        <p:spPr>
          <a:xfrm>
            <a:off x="-1" y="213557"/>
            <a:ext cx="5010539" cy="918328"/>
          </a:xfrm>
        </p:spPr>
        <p:txBody>
          <a:bodyPr>
            <a:normAutofit/>
          </a:bodyPr>
          <a:lstStyle/>
          <a:p>
            <a:r>
              <a:rPr lang="en-GB" sz="2400" b="1" dirty="0">
                <a:solidFill>
                  <a:schemeClr val="lt1"/>
                </a:solidFill>
              </a:rPr>
              <a:t>Doing something to myself:</a:t>
            </a:r>
            <a:br>
              <a:rPr lang="en-GB" sz="2400" b="1" dirty="0">
                <a:solidFill>
                  <a:schemeClr val="lt1"/>
                </a:solidFill>
              </a:rPr>
            </a:br>
            <a:r>
              <a:rPr lang="en-GB" sz="2400" b="1" dirty="0">
                <a:solidFill>
                  <a:schemeClr val="lt1"/>
                </a:solidFill>
              </a:rPr>
              <a:t>Reflexive ‘me’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722942" cy="830997"/>
          </a:xfrm>
          <a:prstGeom prst="rect">
            <a:avLst/>
          </a:prstGeom>
          <a:noFill/>
        </p:spPr>
        <p:txBody>
          <a:bodyPr wrap="square" rtlCol="0">
            <a:spAutoFit/>
          </a:bodyPr>
          <a:lstStyle/>
          <a:p>
            <a:pPr lvl="0">
              <a:defRPr/>
            </a:pPr>
            <a:r>
              <a:rPr lang="en-GB" sz="2400" dirty="0">
                <a:latin typeface="Century Gothic" panose="020B0502020202020204" pitchFamily="34" charset="0"/>
              </a:rPr>
              <a:t>Sometimes, the ‘doer’ (subject) and ‘receiver’ (object) of an action are the same person. </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91765" y="2892994"/>
            <a:ext cx="9228808" cy="461665"/>
          </a:xfrm>
          <a:prstGeom prst="rect">
            <a:avLst/>
          </a:prstGeom>
          <a:noFill/>
        </p:spPr>
        <p:txBody>
          <a:bodyPr wrap="none" rtlCol="0">
            <a:spAutoFit/>
          </a:bodyPr>
          <a:lstStyle/>
          <a:p>
            <a:pPr lvl="0">
              <a:buClr>
                <a:srgbClr val="000000"/>
              </a:buClr>
              <a:buSzPts val="2000"/>
            </a:pPr>
            <a:r>
              <a:rPr lang="en-GB" sz="2400" dirty="0">
                <a:latin typeface="Century Gothic" panose="020B0502020202020204" pitchFamily="34" charset="0"/>
                <a:ea typeface="Century Gothic"/>
                <a:cs typeface="Century Gothic"/>
                <a:sym typeface="Century Gothic"/>
              </a:rPr>
              <a:t>Words like ‘myself’ or ‘yourself’ are called </a:t>
            </a:r>
            <a:r>
              <a:rPr lang="en-GB" sz="2400" b="1" dirty="0">
                <a:latin typeface="Century Gothic" panose="020B0502020202020204" pitchFamily="34" charset="0"/>
                <a:ea typeface="Century Gothic"/>
                <a:cs typeface="Century Gothic"/>
                <a:sym typeface="Century Gothic"/>
              </a:rPr>
              <a:t>reflexive pronouns</a:t>
            </a:r>
            <a:r>
              <a:rPr lang="en-GB" sz="2400" dirty="0">
                <a:latin typeface="Century Gothic" panose="020B0502020202020204" pitchFamily="34" charset="0"/>
                <a:ea typeface="Century Gothic"/>
                <a:cs typeface="Century Gothic"/>
                <a:sym typeface="Century Gothic"/>
              </a:rPr>
              <a:t>.</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11735" y="2239762"/>
            <a:ext cx="9174306" cy="461665"/>
          </a:xfrm>
          <a:prstGeom prst="rect">
            <a:avLst/>
          </a:prstGeom>
          <a:noFill/>
        </p:spPr>
        <p:txBody>
          <a:bodyPr wrap="none" rtlCol="0">
            <a:spAutoFit/>
          </a:bodyPr>
          <a:lstStyle/>
          <a:p>
            <a:r>
              <a:rPr lang="x-none" sz="2400" dirty="0"/>
              <a:t>For example</a:t>
            </a:r>
            <a:r>
              <a:rPr lang="en-GB" sz="2400" dirty="0"/>
              <a:t>,</a:t>
            </a:r>
            <a:r>
              <a:rPr lang="x-none" sz="2400" dirty="0"/>
              <a:t> </a:t>
            </a:r>
            <a:r>
              <a:rPr lang="en-GB" sz="2400" dirty="0">
                <a:latin typeface="Century Gothic" panose="020B0502020202020204" pitchFamily="34" charset="0"/>
                <a:ea typeface="Century Gothic"/>
                <a:cs typeface="Century Gothic"/>
                <a:sym typeface="Century Gothic"/>
              </a:rPr>
              <a:t>‘</a:t>
            </a:r>
            <a:r>
              <a:rPr lang="en-GB" sz="2400" b="1" u="sng" dirty="0">
                <a:latin typeface="Century Gothic" panose="020B0502020202020204" pitchFamily="34" charset="0"/>
                <a:ea typeface="Century Gothic"/>
                <a:cs typeface="Century Gothic"/>
                <a:sym typeface="Century Gothic"/>
              </a:rPr>
              <a:t>I</a:t>
            </a:r>
            <a:r>
              <a:rPr lang="en-GB" sz="2400" dirty="0">
                <a:latin typeface="Century Gothic" panose="020B0502020202020204" pitchFamily="34" charset="0"/>
                <a:ea typeface="Century Gothic"/>
                <a:cs typeface="Century Gothic"/>
                <a:sym typeface="Century Gothic"/>
              </a:rPr>
              <a:t> wash </a:t>
            </a:r>
            <a:r>
              <a:rPr lang="en-GB" sz="2400" b="1" u="sng" dirty="0">
                <a:latin typeface="Century Gothic" panose="020B0502020202020204" pitchFamily="34" charset="0"/>
                <a:ea typeface="Century Gothic"/>
                <a:cs typeface="Century Gothic"/>
                <a:sym typeface="Century Gothic"/>
              </a:rPr>
              <a:t>myself</a:t>
            </a:r>
            <a:r>
              <a:rPr lang="en-GB" sz="2400" dirty="0">
                <a:latin typeface="Century Gothic" panose="020B0502020202020204" pitchFamily="34" charset="0"/>
                <a:ea typeface="Century Gothic"/>
                <a:cs typeface="Century Gothic"/>
                <a:sym typeface="Century Gothic"/>
              </a:rPr>
              <a:t>’    or    ‘</a:t>
            </a:r>
            <a:r>
              <a:rPr lang="en-GB" sz="2400" b="1" u="sng" dirty="0">
                <a:latin typeface="Century Gothic" panose="020B0502020202020204" pitchFamily="34" charset="0"/>
                <a:ea typeface="Century Gothic"/>
                <a:cs typeface="Century Gothic"/>
                <a:sym typeface="Century Gothic"/>
              </a:rPr>
              <a:t>you</a:t>
            </a:r>
            <a:r>
              <a:rPr lang="en-GB" sz="2400" dirty="0">
                <a:latin typeface="Century Gothic" panose="020B0502020202020204" pitchFamily="34" charset="0"/>
                <a:ea typeface="Century Gothic"/>
                <a:cs typeface="Century Gothic"/>
                <a:sym typeface="Century Gothic"/>
              </a:rPr>
              <a:t> introduce </a:t>
            </a:r>
            <a:r>
              <a:rPr lang="en-GB" sz="2400" b="1" u="sng" dirty="0">
                <a:latin typeface="Century Gothic" panose="020B0502020202020204" pitchFamily="34" charset="0"/>
                <a:ea typeface="Century Gothic"/>
                <a:cs typeface="Century Gothic"/>
                <a:sym typeface="Century Gothic"/>
              </a:rPr>
              <a:t>yourself</a:t>
            </a:r>
            <a:r>
              <a:rPr lang="en-GB" sz="2400" dirty="0">
                <a:latin typeface="Century Gothic" panose="020B0502020202020204" pitchFamily="34" charset="0"/>
                <a:ea typeface="Century Gothic"/>
                <a:cs typeface="Century Gothic"/>
                <a:sym typeface="Century Gothic"/>
              </a:rPr>
              <a:t>’.  </a:t>
            </a:r>
            <a:endParaRPr lang="x-none" sz="2400" dirty="0">
              <a:sym typeface="Century Gothic"/>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191765" y="3611969"/>
            <a:ext cx="11425990" cy="461665"/>
          </a:xfrm>
          <a:prstGeom prst="rect">
            <a:avLst/>
          </a:prstGeom>
          <a:noFill/>
        </p:spPr>
        <p:txBody>
          <a:bodyPr wrap="square" rtlCol="0">
            <a:spAutoFit/>
          </a:bodyPr>
          <a:lstStyle/>
          <a:p>
            <a:pPr lvl="0">
              <a:buClr>
                <a:srgbClr val="000000"/>
              </a:buClr>
              <a:buSzPts val="2000"/>
            </a:pPr>
            <a:r>
              <a:rPr lang="en-GB" sz="2400" dirty="0">
                <a:latin typeface="Century Gothic" panose="020B0502020202020204" pitchFamily="34" charset="0"/>
                <a:ea typeface="Century Gothic"/>
                <a:cs typeface="Century Gothic"/>
                <a:sym typeface="Century Gothic"/>
              </a:rPr>
              <a:t>To mean ‘</a:t>
            </a:r>
            <a:r>
              <a:rPr lang="en-GB" sz="2400" b="1" dirty="0">
                <a:latin typeface="Century Gothic" panose="020B0502020202020204" pitchFamily="34" charset="0"/>
                <a:ea typeface="Century Gothic"/>
                <a:cs typeface="Century Gothic"/>
                <a:sym typeface="Century Gothic"/>
              </a:rPr>
              <a:t>myself</a:t>
            </a:r>
            <a:r>
              <a:rPr lang="en-GB" sz="2400" dirty="0">
                <a:latin typeface="Century Gothic" panose="020B0502020202020204" pitchFamily="34" charset="0"/>
                <a:ea typeface="Century Gothic"/>
                <a:cs typeface="Century Gothic"/>
                <a:sym typeface="Century Gothic"/>
              </a:rPr>
              <a:t>’ in Spanish use ‘</a:t>
            </a:r>
            <a:r>
              <a:rPr lang="en-GB" sz="2400" b="1" dirty="0">
                <a:latin typeface="Century Gothic" panose="020B0502020202020204" pitchFamily="34" charset="0"/>
                <a:ea typeface="Century Gothic"/>
                <a:cs typeface="Century Gothic"/>
                <a:sym typeface="Century Gothic"/>
              </a:rPr>
              <a:t>me</a:t>
            </a:r>
            <a:r>
              <a:rPr lang="en-GB" sz="2400" dirty="0">
                <a:latin typeface="Century Gothic" panose="020B0502020202020204" pitchFamily="34" charset="0"/>
                <a:ea typeface="Century Gothic"/>
                <a:cs typeface="Century Gothic"/>
                <a:sym typeface="Century Gothic"/>
              </a:rPr>
              <a:t>’ </a:t>
            </a:r>
            <a:r>
              <a:rPr lang="en-GB" sz="2400" u="sng" dirty="0">
                <a:latin typeface="Century Gothic" panose="020B0502020202020204" pitchFamily="34" charset="0"/>
                <a:ea typeface="Century Gothic"/>
                <a:cs typeface="Century Gothic"/>
                <a:sym typeface="Century Gothic"/>
              </a:rPr>
              <a:t>before</a:t>
            </a:r>
            <a:r>
              <a:rPr lang="en-GB" sz="2400" dirty="0">
                <a:latin typeface="Century Gothic" panose="020B0502020202020204" pitchFamily="34" charset="0"/>
                <a:ea typeface="Century Gothic"/>
                <a:cs typeface="Century Gothic"/>
                <a:sym typeface="Century Gothic"/>
              </a:rPr>
              <a:t> a verb. </a:t>
            </a:r>
          </a:p>
        </p:txBody>
      </p:sp>
      <p:sp>
        <p:nvSpPr>
          <p:cNvPr id="47" name="TextBox 7">
            <a:extLst>
              <a:ext uri="{FF2B5EF4-FFF2-40B4-BE49-F238E27FC236}">
                <a16:creationId xmlns:a16="http://schemas.microsoft.com/office/drawing/2014/main" id="{3CCC5A68-E6BF-3E44-B2E1-212F3F80C433}"/>
              </a:ext>
            </a:extLst>
          </p:cNvPr>
          <p:cNvSpPr txBox="1"/>
          <p:nvPr/>
        </p:nvSpPr>
        <p:spPr>
          <a:xfrm>
            <a:off x="211735" y="4738849"/>
            <a:ext cx="4365631" cy="461665"/>
          </a:xfrm>
          <a:prstGeom prst="rect">
            <a:avLst/>
          </a:prstGeom>
          <a:noFill/>
        </p:spPr>
        <p:txBody>
          <a:bodyPr wrap="square" rtlCol="0">
            <a:spAutoFit/>
          </a:bodyPr>
          <a:lstStyle/>
          <a:p>
            <a:pPr lvl="0">
              <a:defRPr/>
            </a:pPr>
            <a:r>
              <a:rPr kumimoji="0" lang="en-GB" sz="2400" b="1" i="0" strike="noStrike" kern="1200" cap="none" spc="0" normalizeH="0" baseline="0" noProof="0" dirty="0">
                <a:ln>
                  <a:noFill/>
                </a:ln>
                <a:effectLst/>
                <a:uLnTx/>
                <a:uFillTx/>
                <a:latin typeface="Century Gothic" panose="020B0502020202020204" pitchFamily="34" charset="0"/>
                <a:ea typeface="+mn-ea"/>
                <a:cs typeface="+mn-cs"/>
              </a:rPr>
              <a:t>Me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lavo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48" name="TextBox 7">
            <a:extLst>
              <a:ext uri="{FF2B5EF4-FFF2-40B4-BE49-F238E27FC236}">
                <a16:creationId xmlns:a16="http://schemas.microsoft.com/office/drawing/2014/main" id="{EEF06C96-884F-A74A-9522-7B82B49AD8F8}"/>
              </a:ext>
            </a:extLst>
          </p:cNvPr>
          <p:cNvSpPr txBox="1"/>
          <p:nvPr/>
        </p:nvSpPr>
        <p:spPr>
          <a:xfrm>
            <a:off x="2147557" y="4738849"/>
            <a:ext cx="2596538" cy="461665"/>
          </a:xfrm>
          <a:prstGeom prst="rect">
            <a:avLst/>
          </a:prstGeom>
          <a:noFill/>
        </p:spPr>
        <p:txBody>
          <a:bodyPr wrap="square" rtlCol="0">
            <a:spAutoFit/>
          </a:bodyPr>
          <a:lstStyle/>
          <a:p>
            <a:pPr lvl="0">
              <a:defRPr/>
            </a:pPr>
            <a:r>
              <a:rPr lang="en-GB" sz="2400" dirty="0">
                <a:latin typeface="Century Gothic" panose="020B0502020202020204" pitchFamily="34" charset="0"/>
              </a:rPr>
              <a:t>I wash </a:t>
            </a:r>
            <a:r>
              <a:rPr lang="en-GB" sz="2400" b="1" dirty="0">
                <a:latin typeface="Century Gothic" panose="020B0502020202020204" pitchFamily="34" charset="0"/>
              </a:rPr>
              <a:t>myself.</a:t>
            </a:r>
            <a:endParaRPr kumimoji="0" lang="en-GB" sz="2400" b="1" i="0" strike="noStrike" kern="1200" cap="none" spc="0" normalizeH="0" baseline="0" noProof="0" dirty="0">
              <a:ln>
                <a:noFill/>
              </a:ln>
              <a:effectLst/>
              <a:uLnTx/>
              <a:uFillTx/>
              <a:latin typeface="Tw Cen MT" panose="020B0602020104020603"/>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5421901" y="4701328"/>
            <a:ext cx="3998672"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Lavo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mi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perro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 </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8410852" y="4691257"/>
            <a:ext cx="2874516" cy="461665"/>
          </a:xfrm>
          <a:prstGeom prst="rect">
            <a:avLst/>
          </a:prstGeom>
          <a:noFill/>
        </p:spPr>
        <p:txBody>
          <a:bodyPr wrap="square" rtlCol="0">
            <a:spAutoFit/>
          </a:bodyPr>
          <a:lstStyle/>
          <a:p>
            <a:pPr lvl="0">
              <a:defRPr/>
            </a:pPr>
            <a:r>
              <a:rPr lang="en-GB" sz="2400" dirty="0">
                <a:latin typeface="Century Gothic" panose="020B0502020202020204" pitchFamily="34" charset="0"/>
              </a:rPr>
              <a:t>I wash my dog.</a:t>
            </a:r>
            <a:endParaRPr kumimoji="0" lang="en-GB" sz="2400" b="0" i="0" u="none" strike="noStrike" kern="1200" cap="none" spc="0" normalizeH="0" baseline="0" noProof="0" dirty="0">
              <a:ln>
                <a:noFill/>
              </a:ln>
              <a:effectLst/>
              <a:uLnTx/>
              <a:uFillTx/>
              <a:latin typeface="Tw Cen MT" panose="020B0602020104020603"/>
            </a:endParaRPr>
          </a:p>
        </p:txBody>
      </p:sp>
      <p:sp>
        <p:nvSpPr>
          <p:cNvPr id="13" name="TextBox 7">
            <a:extLst>
              <a:ext uri="{FF2B5EF4-FFF2-40B4-BE49-F238E27FC236}">
                <a16:creationId xmlns:a16="http://schemas.microsoft.com/office/drawing/2014/main" id="{5CFA3870-48F4-4279-A3AE-9D99E9BB0E2B}"/>
              </a:ext>
            </a:extLst>
          </p:cNvPr>
          <p:cNvSpPr txBox="1"/>
          <p:nvPr/>
        </p:nvSpPr>
        <p:spPr>
          <a:xfrm>
            <a:off x="211735" y="4212074"/>
            <a:ext cx="11425990" cy="461665"/>
          </a:xfrm>
          <a:prstGeom prst="rect">
            <a:avLst/>
          </a:prstGeom>
          <a:noFill/>
        </p:spPr>
        <p:txBody>
          <a:bodyPr wrap="square" rtlCol="0">
            <a:spAutoFit/>
          </a:bodyPr>
          <a:lstStyle/>
          <a:p>
            <a:pPr lvl="0">
              <a:buClr>
                <a:srgbClr val="000000"/>
              </a:buClr>
              <a:buSzPts val="2000"/>
            </a:pPr>
            <a:r>
              <a:rPr lang="en-GB" sz="2400" dirty="0">
                <a:latin typeface="Century Gothic" panose="020B0502020202020204" pitchFamily="34" charset="0"/>
                <a:ea typeface="Century Gothic"/>
                <a:cs typeface="Century Gothic"/>
                <a:sym typeface="Century Gothic"/>
              </a:rPr>
              <a:t>Compare:</a:t>
            </a:r>
          </a:p>
        </p:txBody>
      </p:sp>
      <p:pic>
        <p:nvPicPr>
          <p:cNvPr id="9" name="Picture 8" descr="A picture containing graphical user interface&#10;&#10;Description automatically generated">
            <a:extLst>
              <a:ext uri="{FF2B5EF4-FFF2-40B4-BE49-F238E27FC236}">
                <a16:creationId xmlns:a16="http://schemas.microsoft.com/office/drawing/2014/main" id="{174311D4-259B-437B-A6ED-840D4101F702}"/>
              </a:ext>
            </a:extLst>
          </p:cNvPr>
          <p:cNvPicPr>
            <a:picLocks noChangeAspect="1"/>
          </p:cNvPicPr>
          <p:nvPr/>
        </p:nvPicPr>
        <p:blipFill>
          <a:blip r:embed="rId4" cstate="print">
            <a:clrChange>
              <a:clrFrom>
                <a:srgbClr val="008FD1"/>
              </a:clrFrom>
              <a:clrTo>
                <a:srgbClr val="008FD1">
                  <a:alpha val="0"/>
                </a:srgbClr>
              </a:clrTo>
            </a:clrChange>
            <a:extLst>
              <a:ext uri="{28A0092B-C50C-407E-A947-70E740481C1C}">
                <a14:useLocalDpi xmlns:a14="http://schemas.microsoft.com/office/drawing/2010/main" val="0"/>
              </a:ext>
            </a:extLst>
          </a:blip>
          <a:stretch>
            <a:fillRect/>
          </a:stretch>
        </p:blipFill>
        <p:spPr>
          <a:xfrm>
            <a:off x="2229856" y="4979466"/>
            <a:ext cx="1988055" cy="1281881"/>
          </a:xfrm>
          <a:prstGeom prst="rect">
            <a:avLst/>
          </a:prstGeom>
        </p:spPr>
      </p:pic>
      <p:pic>
        <p:nvPicPr>
          <p:cNvPr id="11" name="Picture 10" descr="Diagram&#10;&#10;Description automatically generated">
            <a:extLst>
              <a:ext uri="{FF2B5EF4-FFF2-40B4-BE49-F238E27FC236}">
                <a16:creationId xmlns:a16="http://schemas.microsoft.com/office/drawing/2014/main" id="{77DE69DE-9E8A-425C-A11C-A0C708AB8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25" y="5453840"/>
            <a:ext cx="970225" cy="852990"/>
          </a:xfrm>
          <a:prstGeom prst="rect">
            <a:avLst/>
          </a:prstGeom>
        </p:spPr>
      </p:pic>
    </p:spTree>
    <p:extLst>
      <p:ext uri="{BB962C8B-B14F-4D97-AF65-F5344CB8AC3E}">
        <p14:creationId xmlns:p14="http://schemas.microsoft.com/office/powerpoint/2010/main" val="416974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28596" cy="647577"/>
          </a:xfrm>
        </p:spPr>
        <p:txBody>
          <a:bodyPr>
            <a:normAutofit/>
          </a:bodyPr>
          <a:lstStyle/>
          <a:p>
            <a:r>
              <a:rPr lang="en-GB" sz="28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Imagen 2">
            <a:extLst>
              <a:ext uri="{FF2B5EF4-FFF2-40B4-BE49-F238E27FC236}">
                <a16:creationId xmlns:a16="http://schemas.microsoft.com/office/drawing/2014/main" id="{8C558436-5263-5F4A-BAE6-5180B98208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5640" y="903535"/>
            <a:ext cx="1332158" cy="1234962"/>
          </a:xfrm>
          <a:prstGeom prst="rect">
            <a:avLst/>
          </a:prstGeom>
        </p:spPr>
      </p:pic>
      <p:pic>
        <p:nvPicPr>
          <p:cNvPr id="6" name="Imagen 5">
            <a:extLst>
              <a:ext uri="{FF2B5EF4-FFF2-40B4-BE49-F238E27FC236}">
                <a16:creationId xmlns:a16="http://schemas.microsoft.com/office/drawing/2014/main" id="{E1A8F3E5-3F7B-1E48-9068-46765EA196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0407" y="4255113"/>
            <a:ext cx="1429890" cy="1274842"/>
          </a:xfrm>
          <a:prstGeom prst="rect">
            <a:avLst/>
          </a:prstGeom>
        </p:spPr>
      </p:pic>
      <p:pic>
        <p:nvPicPr>
          <p:cNvPr id="9" name="Imagen 8">
            <a:extLst>
              <a:ext uri="{FF2B5EF4-FFF2-40B4-BE49-F238E27FC236}">
                <a16:creationId xmlns:a16="http://schemas.microsoft.com/office/drawing/2014/main" id="{75D6BD9C-EC92-2C40-A44D-A2C79842D2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7308" y="2382706"/>
            <a:ext cx="1116105" cy="1448456"/>
          </a:xfrm>
          <a:prstGeom prst="rect">
            <a:avLst/>
          </a:prstGeom>
        </p:spPr>
      </p:pic>
      <p:pic>
        <p:nvPicPr>
          <p:cNvPr id="12" name="Imagen 11">
            <a:extLst>
              <a:ext uri="{FF2B5EF4-FFF2-40B4-BE49-F238E27FC236}">
                <a16:creationId xmlns:a16="http://schemas.microsoft.com/office/drawing/2014/main" id="{90DCA2F5-6986-3444-AECE-2B6B76CFFC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06941" y="2481210"/>
            <a:ext cx="1426548" cy="1426548"/>
          </a:xfrm>
          <a:prstGeom prst="rect">
            <a:avLst/>
          </a:prstGeom>
        </p:spPr>
      </p:pic>
      <p:pic>
        <p:nvPicPr>
          <p:cNvPr id="14" name="Imagen 13">
            <a:extLst>
              <a:ext uri="{FF2B5EF4-FFF2-40B4-BE49-F238E27FC236}">
                <a16:creationId xmlns:a16="http://schemas.microsoft.com/office/drawing/2014/main" id="{D38F04A7-FB7B-B947-9E23-ACD134EFDC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359" b="94372" l="6881" r="89450">
                        <a14:foregroundMark x1="10092" y1="70996" x2="7339" y2="71429"/>
                        <a14:foregroundMark x1="70642" y1="9091" x2="69266" y2="8658"/>
                        <a14:foregroundMark x1="76606" y1="88745" x2="74771" y2="94805"/>
                        <a14:foregroundMark x1="89450" y1="45455" x2="89908" y2="43723"/>
                        <a14:foregroundMark x1="62844" y1="94372" x2="59633" y2="94372"/>
                      </a14:backgroundRemoval>
                    </a14:imgEffect>
                  </a14:imgLayer>
                </a14:imgProps>
              </a:ext>
            </a:extLst>
          </a:blip>
          <a:stretch>
            <a:fillRect/>
          </a:stretch>
        </p:blipFill>
        <p:spPr>
          <a:xfrm>
            <a:off x="10464851" y="4259779"/>
            <a:ext cx="1691917" cy="1792811"/>
          </a:xfrm>
          <a:prstGeom prst="rect">
            <a:avLst/>
          </a:prstGeom>
        </p:spPr>
      </p:pic>
      <p:pic>
        <p:nvPicPr>
          <p:cNvPr id="15" name="Imagen 14">
            <a:extLst>
              <a:ext uri="{FF2B5EF4-FFF2-40B4-BE49-F238E27FC236}">
                <a16:creationId xmlns:a16="http://schemas.microsoft.com/office/drawing/2014/main" id="{F8DDCAA7-79C2-9842-BD51-9ECFDA4B1C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3139" y="659901"/>
            <a:ext cx="1332158" cy="1298854"/>
          </a:xfrm>
          <a:prstGeom prst="rect">
            <a:avLst/>
          </a:prstGeom>
        </p:spPr>
      </p:pic>
      <p:sp>
        <p:nvSpPr>
          <p:cNvPr id="18" name="CuadroTexto 17">
            <a:extLst>
              <a:ext uri="{FF2B5EF4-FFF2-40B4-BE49-F238E27FC236}">
                <a16:creationId xmlns:a16="http://schemas.microsoft.com/office/drawing/2014/main" id="{73E49AE8-A815-0347-AC29-4EFA34F50D54}"/>
              </a:ext>
            </a:extLst>
          </p:cNvPr>
          <p:cNvSpPr txBox="1"/>
          <p:nvPr/>
        </p:nvSpPr>
        <p:spPr>
          <a:xfrm>
            <a:off x="2446126" y="82762"/>
            <a:ext cx="5991841" cy="830997"/>
          </a:xfrm>
          <a:prstGeom prst="rect">
            <a:avLst/>
          </a:prstGeom>
          <a:noFill/>
        </p:spPr>
        <p:txBody>
          <a:bodyPr wrap="square" rtlCol="0">
            <a:spAutoFit/>
          </a:bodyPr>
          <a:lstStyle/>
          <a:p>
            <a:pPr algn="l"/>
            <a:r>
              <a:rPr lang="x-none" sz="2400" dirty="0"/>
              <a:t>Lee las frase</a:t>
            </a:r>
            <a:r>
              <a:rPr lang="en-GB" sz="2400" dirty="0"/>
              <a:t>s. </a:t>
            </a:r>
            <a:r>
              <a:rPr lang="x-none" sz="2400" dirty="0"/>
              <a:t> </a:t>
            </a:r>
            <a:r>
              <a:rPr lang="en-GB" sz="2400" dirty="0"/>
              <a:t>Escribe 1-6 y la </a:t>
            </a:r>
            <a:r>
              <a:rPr lang="en-GB" sz="2400" dirty="0" err="1"/>
              <a:t>letra</a:t>
            </a:r>
            <a:r>
              <a:rPr lang="en-GB" sz="2400" dirty="0"/>
              <a:t> a-f.</a:t>
            </a:r>
            <a:br>
              <a:rPr lang="en-GB" sz="2400" dirty="0"/>
            </a:br>
            <a:r>
              <a:rPr lang="en-GB" sz="2400" dirty="0"/>
              <a:t>¿</a:t>
            </a:r>
            <a:r>
              <a:rPr lang="en-GB" sz="2400" dirty="0" err="1"/>
              <a:t>Qué</a:t>
            </a:r>
            <a:r>
              <a:rPr lang="en-GB" sz="2400" dirty="0"/>
              <a:t> </a:t>
            </a:r>
            <a:r>
              <a:rPr lang="en-GB" sz="2400" dirty="0" err="1"/>
              <a:t>significa</a:t>
            </a:r>
            <a:r>
              <a:rPr lang="en-GB" sz="2400" dirty="0"/>
              <a:t> </a:t>
            </a:r>
            <a:r>
              <a:rPr lang="en-GB" sz="2400" dirty="0" err="1"/>
              <a:t>en</a:t>
            </a:r>
            <a:r>
              <a:rPr lang="en-GB" sz="2400" dirty="0"/>
              <a:t> </a:t>
            </a:r>
            <a:r>
              <a:rPr lang="en-GB" sz="2400" dirty="0" err="1"/>
              <a:t>inglés</a:t>
            </a:r>
            <a:r>
              <a:rPr lang="en-GB" sz="2400" dirty="0"/>
              <a:t>?</a:t>
            </a:r>
            <a:endParaRPr lang="x-none" sz="2400" dirty="0"/>
          </a:p>
        </p:txBody>
      </p:sp>
      <p:graphicFrame>
        <p:nvGraphicFramePr>
          <p:cNvPr id="19" name="Tabla 18">
            <a:extLst>
              <a:ext uri="{FF2B5EF4-FFF2-40B4-BE49-F238E27FC236}">
                <a16:creationId xmlns:a16="http://schemas.microsoft.com/office/drawing/2014/main" id="{9516BF8E-1FA8-FC4A-81EF-6BD0C01F6166}"/>
              </a:ext>
            </a:extLst>
          </p:cNvPr>
          <p:cNvGraphicFramePr>
            <a:graphicFrameLocks noGrp="1"/>
          </p:cNvGraphicFramePr>
          <p:nvPr>
            <p:extLst>
              <p:ext uri="{D42A27DB-BD31-4B8C-83A1-F6EECF244321}">
                <p14:modId xmlns:p14="http://schemas.microsoft.com/office/powerpoint/2010/main" val="1163036868"/>
              </p:ext>
            </p:extLst>
          </p:nvPr>
        </p:nvGraphicFramePr>
        <p:xfrm>
          <a:off x="73584" y="1512600"/>
          <a:ext cx="8149212" cy="4259753"/>
        </p:xfrm>
        <a:graphic>
          <a:graphicData uri="http://schemas.openxmlformats.org/drawingml/2006/table">
            <a:tbl>
              <a:tblPr firstRow="1" bandRow="1">
                <a:tableStyleId>{5DA37D80-6434-44D0-A028-1B22A696006F}</a:tableStyleId>
              </a:tblPr>
              <a:tblGrid>
                <a:gridCol w="1746514">
                  <a:extLst>
                    <a:ext uri="{9D8B030D-6E8A-4147-A177-3AD203B41FA5}">
                      <a16:colId xmlns:a16="http://schemas.microsoft.com/office/drawing/2014/main" val="3273881090"/>
                    </a:ext>
                  </a:extLst>
                </a:gridCol>
                <a:gridCol w="2273452">
                  <a:extLst>
                    <a:ext uri="{9D8B030D-6E8A-4147-A177-3AD203B41FA5}">
                      <a16:colId xmlns:a16="http://schemas.microsoft.com/office/drawing/2014/main" val="1536593289"/>
                    </a:ext>
                  </a:extLst>
                </a:gridCol>
                <a:gridCol w="835508">
                  <a:extLst>
                    <a:ext uri="{9D8B030D-6E8A-4147-A177-3AD203B41FA5}">
                      <a16:colId xmlns:a16="http://schemas.microsoft.com/office/drawing/2014/main" val="3745278762"/>
                    </a:ext>
                  </a:extLst>
                </a:gridCol>
                <a:gridCol w="2503170">
                  <a:extLst>
                    <a:ext uri="{9D8B030D-6E8A-4147-A177-3AD203B41FA5}">
                      <a16:colId xmlns:a16="http://schemas.microsoft.com/office/drawing/2014/main" val="3332368897"/>
                    </a:ext>
                  </a:extLst>
                </a:gridCol>
                <a:gridCol w="790568">
                  <a:extLst>
                    <a:ext uri="{9D8B030D-6E8A-4147-A177-3AD203B41FA5}">
                      <a16:colId xmlns:a16="http://schemas.microsoft.com/office/drawing/2014/main" val="48208990"/>
                    </a:ext>
                  </a:extLst>
                </a:gridCol>
              </a:tblGrid>
              <a:tr h="440420">
                <a:tc>
                  <a:txBody>
                    <a:bodyPr/>
                    <a:lstStyle/>
                    <a:p>
                      <a:pPr algn="ctr"/>
                      <a:r>
                        <a:rPr lang="x-none" sz="2000" dirty="0">
                          <a:solidFill>
                            <a:schemeClr val="tx1"/>
                          </a:solidFill>
                        </a:rPr>
                        <a:t>Verbos</a:t>
                      </a:r>
                    </a:p>
                  </a:txBody>
                  <a:tcPr anchor="ctr">
                    <a:solidFill>
                      <a:schemeClr val="bg1"/>
                    </a:solidFill>
                  </a:tcPr>
                </a:tc>
                <a:tc>
                  <a:txBody>
                    <a:bodyPr/>
                    <a:lstStyle/>
                    <a:p>
                      <a:pPr algn="ctr"/>
                      <a:endParaRPr lang="x-none" sz="2000" dirty="0">
                        <a:solidFill>
                          <a:schemeClr val="tx1"/>
                        </a:solidFill>
                      </a:endParaRPr>
                    </a:p>
                  </a:txBody>
                  <a:tcPr anchor="ctr">
                    <a:solidFill>
                      <a:schemeClr val="bg1"/>
                    </a:solidFill>
                  </a:tcPr>
                </a:tc>
                <a:tc>
                  <a:txBody>
                    <a:bodyPr/>
                    <a:lstStyle/>
                    <a:p>
                      <a:pPr algn="ctr"/>
                      <a:r>
                        <a:rPr lang="x-none" sz="2000" dirty="0">
                          <a:solidFill>
                            <a:schemeClr val="tx1"/>
                          </a:solidFill>
                        </a:rPr>
                        <a:t>Letra</a:t>
                      </a:r>
                    </a:p>
                  </a:txBody>
                  <a:tcPr anchor="ctr"/>
                </a:tc>
                <a:tc>
                  <a:txBody>
                    <a:bodyPr/>
                    <a:lstStyle/>
                    <a:p>
                      <a:pPr algn="ctr"/>
                      <a:endParaRPr lang="x-none" sz="2000" dirty="0">
                        <a:solidFill>
                          <a:schemeClr val="tx1"/>
                        </a:solidFill>
                      </a:endParaRPr>
                    </a:p>
                  </a:txBody>
                  <a:tcPr anchor="ctr"/>
                </a:tc>
                <a:tc>
                  <a:txBody>
                    <a:bodyPr/>
                    <a:lstStyle/>
                    <a:p>
                      <a:pPr algn="ctr"/>
                      <a:r>
                        <a:rPr lang="x-none" sz="2000" dirty="0">
                          <a:solidFill>
                            <a:schemeClr val="tx1"/>
                          </a:solidFill>
                        </a:rPr>
                        <a:t>Letra</a:t>
                      </a:r>
                    </a:p>
                  </a:txBody>
                  <a:tcPr anchor="ctr"/>
                </a:tc>
                <a:extLst>
                  <a:ext uri="{0D108BD9-81ED-4DB2-BD59-A6C34878D82A}">
                    <a16:rowId xmlns:a16="http://schemas.microsoft.com/office/drawing/2014/main" val="594246721"/>
                  </a:ext>
                </a:extLst>
              </a:tr>
              <a:tr h="127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presentar</a:t>
                      </a:r>
                      <a:br>
                        <a:rPr lang="en-GB" sz="2000" b="1" dirty="0">
                          <a:solidFill>
                            <a:schemeClr val="tx1"/>
                          </a:solidFill>
                        </a:rPr>
                      </a:br>
                      <a:r>
                        <a:rPr lang="x-none" sz="2000" dirty="0">
                          <a:solidFill>
                            <a:schemeClr val="tx1"/>
                          </a:solidFill>
                        </a:rPr>
                        <a:t>to introduce</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sng"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1. Me</a:t>
                      </a:r>
                      <a:r>
                        <a:rPr lang="x-none" sz="2000" b="0" u="none" dirty="0">
                          <a:solidFill>
                            <a:schemeClr val="tx1"/>
                          </a:solidFill>
                        </a:rPr>
                        <a:t> </a:t>
                      </a:r>
                      <a:r>
                        <a:rPr lang="x-none" sz="2000" b="1" dirty="0">
                          <a:solidFill>
                            <a:schemeClr val="tx1"/>
                          </a:solidFill>
                        </a:rPr>
                        <a:t>present</a:t>
                      </a:r>
                      <a:r>
                        <a:rPr lang="en-GB" sz="2000" b="1" dirty="0">
                          <a:solidFill>
                            <a:schemeClr val="tx1"/>
                          </a:solidFill>
                        </a:rPr>
                        <a:t>o.</a:t>
                      </a:r>
                      <a:endParaRPr lang="x-none" sz="2000" b="1" dirty="0">
                        <a:solidFill>
                          <a:schemeClr val="tx1"/>
                        </a:solidFill>
                      </a:endParaRPr>
                    </a:p>
                  </a:txBody>
                  <a:tcPr/>
                </a:tc>
                <a:tc>
                  <a:txBody>
                    <a:bodyPr/>
                    <a:lstStyle/>
                    <a:p>
                      <a:endParaRPr lang="x-none" sz="200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2. P</a:t>
                      </a:r>
                      <a:r>
                        <a:rPr lang="x-none" sz="2000" b="1" dirty="0">
                          <a:solidFill>
                            <a:schemeClr val="tx1"/>
                          </a:solidFill>
                        </a:rPr>
                        <a:t>resento </a:t>
                      </a:r>
                      <a:r>
                        <a:rPr lang="x-none" sz="2000" b="1" u="sng" dirty="0">
                          <a:solidFill>
                            <a:schemeClr val="tx1"/>
                          </a:solidFill>
                        </a:rPr>
                        <a:t>a</a:t>
                      </a:r>
                      <a:r>
                        <a:rPr lang="en-GB" sz="2000" b="1" u="none" dirty="0">
                          <a:solidFill>
                            <a:schemeClr val="tx1"/>
                          </a:solidFill>
                        </a:rPr>
                        <a:t> [</a:t>
                      </a:r>
                      <a:r>
                        <a:rPr lang="x-none" sz="2000" b="1" u="none" dirty="0">
                          <a:solidFill>
                            <a:schemeClr val="tx1"/>
                          </a:solidFill>
                        </a:rPr>
                        <a:t>...</a:t>
                      </a:r>
                      <a:r>
                        <a:rPr lang="en-GB" sz="2000" b="1" u="none" dirty="0">
                          <a:solidFill>
                            <a:schemeClr val="tx1"/>
                          </a:solidFill>
                        </a:rPr>
                        <a:t>]</a:t>
                      </a:r>
                      <a:endParaRPr lang="x-none" sz="2000" b="1" u="sng" dirty="0">
                        <a:solidFill>
                          <a:schemeClr val="tx1"/>
                        </a:solidFill>
                      </a:endParaRPr>
                    </a:p>
                  </a:txBody>
                  <a:tcPr/>
                </a:tc>
                <a:tc>
                  <a:txBody>
                    <a:bodyPr/>
                    <a:lstStyle/>
                    <a:p>
                      <a:endParaRPr lang="x-none" sz="2000" dirty="0">
                        <a:solidFill>
                          <a:schemeClr val="tx1"/>
                        </a:solidFill>
                      </a:endParaRPr>
                    </a:p>
                  </a:txBody>
                  <a:tcPr anchor="ctr">
                    <a:solidFill>
                      <a:schemeClr val="bg1"/>
                    </a:solidFill>
                  </a:tcPr>
                </a:tc>
                <a:extLst>
                  <a:ext uri="{0D108BD9-81ED-4DB2-BD59-A6C34878D82A}">
                    <a16:rowId xmlns:a16="http://schemas.microsoft.com/office/drawing/2014/main" val="3819310860"/>
                  </a:ext>
                </a:extLst>
              </a:tr>
              <a:tr h="127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levantar</a:t>
                      </a:r>
                      <a:br>
                        <a:rPr lang="en-GB" sz="2000" b="1" dirty="0">
                          <a:solidFill>
                            <a:schemeClr val="tx1"/>
                          </a:solidFill>
                        </a:rPr>
                      </a:br>
                      <a:r>
                        <a:rPr lang="x-none" sz="2000" dirty="0">
                          <a:solidFill>
                            <a:schemeClr val="tx1"/>
                          </a:solidFill>
                        </a:rPr>
                        <a:t>to get up</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sng"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3. Me</a:t>
                      </a:r>
                      <a:r>
                        <a:rPr lang="x-none" sz="2000" b="1" u="none" dirty="0">
                          <a:solidFill>
                            <a:schemeClr val="tx1"/>
                          </a:solidFill>
                        </a:rPr>
                        <a:t> </a:t>
                      </a:r>
                      <a:r>
                        <a:rPr lang="x-none" sz="2000" b="1" dirty="0">
                          <a:solidFill>
                            <a:schemeClr val="tx1"/>
                          </a:solidFill>
                        </a:rPr>
                        <a:t>levanto</a:t>
                      </a:r>
                      <a:r>
                        <a:rPr lang="en-GB" sz="2000" b="1" dirty="0">
                          <a:solidFill>
                            <a:schemeClr val="tx1"/>
                          </a:solidFill>
                        </a:rPr>
                        <a:t>.</a:t>
                      </a:r>
                      <a:endParaRPr lang="x-none" sz="2000" b="1" dirty="0">
                        <a:solidFill>
                          <a:schemeClr val="tx1"/>
                        </a:solidFill>
                      </a:endParaRPr>
                    </a:p>
                  </a:txBody>
                  <a:tcPr>
                    <a:solidFill>
                      <a:schemeClr val="accent4">
                        <a:lumMod val="20000"/>
                        <a:lumOff val="80000"/>
                      </a:schemeClr>
                    </a:solidFill>
                  </a:tcPr>
                </a:tc>
                <a:tc>
                  <a:txBody>
                    <a:bodyPr/>
                    <a:lstStyle/>
                    <a:p>
                      <a:endParaRPr lang="x-none" sz="200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4. L</a:t>
                      </a:r>
                      <a:r>
                        <a:rPr lang="x-none" sz="2000" b="1" dirty="0">
                          <a:solidFill>
                            <a:schemeClr val="tx1"/>
                          </a:solidFill>
                        </a:rPr>
                        <a:t>evanto </a:t>
                      </a:r>
                      <a:r>
                        <a:rPr lang="x-none" sz="2000" b="1" u="sng" dirty="0">
                          <a:solidFill>
                            <a:schemeClr val="tx1"/>
                          </a:solidFill>
                        </a:rPr>
                        <a:t>a</a:t>
                      </a:r>
                      <a:r>
                        <a:rPr lang="en-GB" sz="2000" b="1" u="none" dirty="0">
                          <a:solidFill>
                            <a:schemeClr val="tx1"/>
                          </a:solidFill>
                        </a:rPr>
                        <a:t> [</a:t>
                      </a:r>
                      <a:r>
                        <a:rPr lang="x-none" sz="2000" b="1" dirty="0">
                          <a:solidFill>
                            <a:schemeClr val="tx1"/>
                          </a:solidFill>
                        </a:rPr>
                        <a:t>...</a:t>
                      </a:r>
                      <a:r>
                        <a:rPr lang="en-GB" sz="2000" b="1" dirty="0">
                          <a:solidFill>
                            <a:schemeClr val="tx1"/>
                          </a:solidFill>
                        </a:rPr>
                        <a:t>]</a:t>
                      </a:r>
                      <a:endParaRPr lang="x-none" sz="2000" b="1" dirty="0">
                        <a:solidFill>
                          <a:schemeClr val="tx1"/>
                        </a:solidFill>
                      </a:endParaRPr>
                    </a:p>
                  </a:txBody>
                  <a:tcPr>
                    <a:solidFill>
                      <a:schemeClr val="accent4">
                        <a:lumMod val="20000"/>
                        <a:lumOff val="80000"/>
                      </a:schemeClr>
                    </a:solidFill>
                  </a:tcPr>
                </a:tc>
                <a:tc>
                  <a:txBody>
                    <a:bodyPr/>
                    <a:lstStyle/>
                    <a:p>
                      <a:endParaRPr lang="x-none" sz="2000" dirty="0">
                        <a:solidFill>
                          <a:schemeClr val="tx1"/>
                        </a:solidFill>
                      </a:endParaRPr>
                    </a:p>
                  </a:txBody>
                  <a:tcPr anchor="ctr">
                    <a:solidFill>
                      <a:schemeClr val="bg1"/>
                    </a:solidFill>
                  </a:tcPr>
                </a:tc>
                <a:extLst>
                  <a:ext uri="{0D108BD9-81ED-4DB2-BD59-A6C34878D82A}">
                    <a16:rowId xmlns:a16="http://schemas.microsoft.com/office/drawing/2014/main" val="946440302"/>
                  </a:ext>
                </a:extLst>
              </a:tr>
              <a:tr h="127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despertar</a:t>
                      </a:r>
                      <a:r>
                        <a:rPr lang="x-none" sz="2000" dirty="0">
                          <a:solidFill>
                            <a:schemeClr val="tx1"/>
                          </a:solidFill>
                        </a:rPr>
                        <a:t> </a:t>
                      </a:r>
                      <a:br>
                        <a:rPr lang="en-GB" sz="2000" dirty="0">
                          <a:solidFill>
                            <a:schemeClr val="tx1"/>
                          </a:solidFill>
                        </a:rPr>
                      </a:br>
                      <a:r>
                        <a:rPr lang="x-none" sz="2000" dirty="0">
                          <a:solidFill>
                            <a:schemeClr val="tx1"/>
                          </a:solidFill>
                        </a:rPr>
                        <a:t>to wake up</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5. M</a:t>
                      </a:r>
                      <a:r>
                        <a:rPr lang="x-none" sz="2000" b="1" u="none" dirty="0">
                          <a:solidFill>
                            <a:schemeClr val="tx1"/>
                          </a:solidFill>
                        </a:rPr>
                        <a:t>e</a:t>
                      </a:r>
                      <a:r>
                        <a:rPr lang="en-GB" sz="2000" b="1" u="none" dirty="0">
                          <a:solidFill>
                            <a:schemeClr val="tx1"/>
                          </a:solidFill>
                        </a:rPr>
                        <a:t> </a:t>
                      </a:r>
                      <a:r>
                        <a:rPr lang="x-none" sz="2000" b="1" dirty="0">
                          <a:solidFill>
                            <a:schemeClr val="tx1"/>
                          </a:solidFill>
                        </a:rPr>
                        <a:t>despierto</a:t>
                      </a:r>
                      <a:r>
                        <a:rPr lang="en-GB" sz="2000" b="1" dirty="0">
                          <a:solidFill>
                            <a:schemeClr val="tx1"/>
                          </a:solidFill>
                        </a:rPr>
                        <a:t>.</a:t>
                      </a:r>
                      <a:endParaRPr lang="x-none" sz="2000" b="1" dirty="0">
                        <a:solidFill>
                          <a:schemeClr val="tx1"/>
                        </a:solidFill>
                      </a:endParaRPr>
                    </a:p>
                  </a:txBody>
                  <a:tcPr/>
                </a:tc>
                <a:tc>
                  <a:txBody>
                    <a:bodyPr/>
                    <a:lstStyle/>
                    <a:p>
                      <a:endParaRPr lang="x-none" sz="200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6. D</a:t>
                      </a:r>
                      <a:r>
                        <a:rPr lang="x-none" sz="2000" b="1" dirty="0">
                          <a:solidFill>
                            <a:schemeClr val="tx1"/>
                          </a:solidFill>
                        </a:rPr>
                        <a:t>espierto </a:t>
                      </a:r>
                      <a:r>
                        <a:rPr lang="x-none" sz="2000" b="1" u="sng" dirty="0">
                          <a:solidFill>
                            <a:schemeClr val="tx1"/>
                          </a:solidFill>
                        </a:rPr>
                        <a:t>a</a:t>
                      </a:r>
                      <a:r>
                        <a:rPr lang="en-GB" sz="2000" b="1" u="none" dirty="0">
                          <a:solidFill>
                            <a:schemeClr val="tx1"/>
                          </a:solidFill>
                        </a:rPr>
                        <a:t> [</a:t>
                      </a:r>
                      <a:r>
                        <a:rPr lang="x-none" sz="2000" b="1" dirty="0">
                          <a:solidFill>
                            <a:schemeClr val="tx1"/>
                          </a:solidFill>
                        </a:rPr>
                        <a:t>...</a:t>
                      </a:r>
                      <a:r>
                        <a:rPr lang="en-GB" sz="2000" b="1" dirty="0">
                          <a:solidFill>
                            <a:schemeClr val="tx1"/>
                          </a:solidFill>
                        </a:rPr>
                        <a:t>]</a:t>
                      </a:r>
                      <a:r>
                        <a:rPr lang="x-none" sz="2000" b="1" dirty="0">
                          <a:solidFill>
                            <a:schemeClr val="tx1"/>
                          </a:solidFill>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dirty="0">
                        <a:solidFill>
                          <a:schemeClr val="tx1"/>
                        </a:solidFill>
                      </a:endParaRPr>
                    </a:p>
                  </a:txBody>
                  <a:tcPr anchor="ctr">
                    <a:solidFill>
                      <a:schemeClr val="bg1"/>
                    </a:solidFill>
                  </a:tcPr>
                </a:tc>
                <a:extLst>
                  <a:ext uri="{0D108BD9-81ED-4DB2-BD59-A6C34878D82A}">
                    <a16:rowId xmlns:a16="http://schemas.microsoft.com/office/drawing/2014/main" val="2188826383"/>
                  </a:ext>
                </a:extLst>
              </a:tr>
            </a:tbl>
          </a:graphicData>
        </a:graphic>
      </p:graphicFrame>
      <p:sp>
        <p:nvSpPr>
          <p:cNvPr id="28" name="CuadroTexto 27">
            <a:extLst>
              <a:ext uri="{FF2B5EF4-FFF2-40B4-BE49-F238E27FC236}">
                <a16:creationId xmlns:a16="http://schemas.microsoft.com/office/drawing/2014/main" id="{AE4AD6CE-55F6-EA47-89C0-373EB33E4CD5}"/>
              </a:ext>
            </a:extLst>
          </p:cNvPr>
          <p:cNvSpPr txBox="1"/>
          <p:nvPr/>
        </p:nvSpPr>
        <p:spPr>
          <a:xfrm>
            <a:off x="8349249" y="1521016"/>
            <a:ext cx="394660"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a</a:t>
            </a:r>
          </a:p>
        </p:txBody>
      </p:sp>
      <p:sp>
        <p:nvSpPr>
          <p:cNvPr id="33" name="CuadroTexto 32">
            <a:extLst>
              <a:ext uri="{FF2B5EF4-FFF2-40B4-BE49-F238E27FC236}">
                <a16:creationId xmlns:a16="http://schemas.microsoft.com/office/drawing/2014/main" id="{380658F1-19F2-9E4F-8746-4F0C44258D4B}"/>
              </a:ext>
            </a:extLst>
          </p:cNvPr>
          <p:cNvSpPr txBox="1"/>
          <p:nvPr/>
        </p:nvSpPr>
        <p:spPr>
          <a:xfrm>
            <a:off x="9970329" y="1491608"/>
            <a:ext cx="388248"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b</a:t>
            </a:r>
          </a:p>
        </p:txBody>
      </p:sp>
      <p:sp>
        <p:nvSpPr>
          <p:cNvPr id="35" name="CuadroTexto 34">
            <a:extLst>
              <a:ext uri="{FF2B5EF4-FFF2-40B4-BE49-F238E27FC236}">
                <a16:creationId xmlns:a16="http://schemas.microsoft.com/office/drawing/2014/main" id="{B9A4AA9D-C846-BF47-8AE4-C9928BB7F26B}"/>
              </a:ext>
            </a:extLst>
          </p:cNvPr>
          <p:cNvSpPr txBox="1"/>
          <p:nvPr/>
        </p:nvSpPr>
        <p:spPr>
          <a:xfrm>
            <a:off x="8349979" y="3409917"/>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c</a:t>
            </a:r>
          </a:p>
        </p:txBody>
      </p:sp>
      <p:sp>
        <p:nvSpPr>
          <p:cNvPr id="36" name="CuadroTexto 35">
            <a:extLst>
              <a:ext uri="{FF2B5EF4-FFF2-40B4-BE49-F238E27FC236}">
                <a16:creationId xmlns:a16="http://schemas.microsoft.com/office/drawing/2014/main" id="{E84732BF-77E5-A049-9A35-59096835D8D8}"/>
              </a:ext>
            </a:extLst>
          </p:cNvPr>
          <p:cNvSpPr txBox="1"/>
          <p:nvPr/>
        </p:nvSpPr>
        <p:spPr>
          <a:xfrm>
            <a:off x="10021788" y="3409917"/>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d</a:t>
            </a:r>
          </a:p>
        </p:txBody>
      </p:sp>
      <p:sp>
        <p:nvSpPr>
          <p:cNvPr id="37" name="CuadroTexto 36">
            <a:extLst>
              <a:ext uri="{FF2B5EF4-FFF2-40B4-BE49-F238E27FC236}">
                <a16:creationId xmlns:a16="http://schemas.microsoft.com/office/drawing/2014/main" id="{D4BD440F-A833-6043-8063-A8E242D8779B}"/>
              </a:ext>
            </a:extLst>
          </p:cNvPr>
          <p:cNvSpPr txBox="1"/>
          <p:nvPr/>
        </p:nvSpPr>
        <p:spPr>
          <a:xfrm>
            <a:off x="8349249" y="5106151"/>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e</a:t>
            </a:r>
          </a:p>
        </p:txBody>
      </p:sp>
      <p:sp>
        <p:nvSpPr>
          <p:cNvPr id="38" name="CuadroTexto 37">
            <a:extLst>
              <a:ext uri="{FF2B5EF4-FFF2-40B4-BE49-F238E27FC236}">
                <a16:creationId xmlns:a16="http://schemas.microsoft.com/office/drawing/2014/main" id="{E4591842-DC9F-E746-A8ED-DFC84E1DA1B7}"/>
              </a:ext>
            </a:extLst>
          </p:cNvPr>
          <p:cNvSpPr txBox="1"/>
          <p:nvPr/>
        </p:nvSpPr>
        <p:spPr>
          <a:xfrm>
            <a:off x="10913115" y="5798639"/>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f</a:t>
            </a:r>
          </a:p>
        </p:txBody>
      </p:sp>
      <p:sp>
        <p:nvSpPr>
          <p:cNvPr id="39" name="CuadroTexto 38">
            <a:extLst>
              <a:ext uri="{FF2B5EF4-FFF2-40B4-BE49-F238E27FC236}">
                <a16:creationId xmlns:a16="http://schemas.microsoft.com/office/drawing/2014/main" id="{10E504C2-B42B-A546-BBB9-D9F4337D67F9}"/>
              </a:ext>
            </a:extLst>
          </p:cNvPr>
          <p:cNvSpPr txBox="1"/>
          <p:nvPr/>
        </p:nvSpPr>
        <p:spPr>
          <a:xfrm>
            <a:off x="7626751" y="2303965"/>
            <a:ext cx="394660"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a</a:t>
            </a:r>
          </a:p>
        </p:txBody>
      </p:sp>
      <p:sp>
        <p:nvSpPr>
          <p:cNvPr id="40" name="CuadroTexto 39">
            <a:extLst>
              <a:ext uri="{FF2B5EF4-FFF2-40B4-BE49-F238E27FC236}">
                <a16:creationId xmlns:a16="http://schemas.microsoft.com/office/drawing/2014/main" id="{093DA96F-3A6D-D443-80E9-AFDE72D527DB}"/>
              </a:ext>
            </a:extLst>
          </p:cNvPr>
          <p:cNvSpPr txBox="1"/>
          <p:nvPr/>
        </p:nvSpPr>
        <p:spPr>
          <a:xfrm>
            <a:off x="4340260" y="4956745"/>
            <a:ext cx="388248" cy="461665"/>
          </a:xfrm>
          <a:prstGeom prst="rect">
            <a:avLst/>
          </a:prstGeom>
          <a:noFill/>
          <a:ln>
            <a:solidFill>
              <a:schemeClr val="tx1"/>
            </a:solidFill>
          </a:ln>
        </p:spPr>
        <p:txBody>
          <a:bodyPr wrap="none" rtlCol="0" anchor="ctr">
            <a:spAutoFit/>
          </a:bodyPr>
          <a:lstStyle/>
          <a:p>
            <a:pPr algn="ctr"/>
            <a:r>
              <a:rPr lang="x-none" sz="2400" b="1" dirty="0">
                <a:solidFill>
                  <a:schemeClr val="accent5">
                    <a:lumMod val="50000"/>
                  </a:schemeClr>
                </a:solidFill>
              </a:rPr>
              <a:t>b</a:t>
            </a:r>
          </a:p>
        </p:txBody>
      </p:sp>
      <p:sp>
        <p:nvSpPr>
          <p:cNvPr id="42" name="CuadroTexto 41">
            <a:extLst>
              <a:ext uri="{FF2B5EF4-FFF2-40B4-BE49-F238E27FC236}">
                <a16:creationId xmlns:a16="http://schemas.microsoft.com/office/drawing/2014/main" id="{633236B8-7744-3C48-935F-43A1E53BBB42}"/>
              </a:ext>
            </a:extLst>
          </p:cNvPr>
          <p:cNvSpPr txBox="1"/>
          <p:nvPr/>
        </p:nvSpPr>
        <p:spPr>
          <a:xfrm>
            <a:off x="4333848" y="3613724"/>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c</a:t>
            </a:r>
          </a:p>
        </p:txBody>
      </p:sp>
      <p:sp>
        <p:nvSpPr>
          <p:cNvPr id="43" name="CuadroTexto 42">
            <a:extLst>
              <a:ext uri="{FF2B5EF4-FFF2-40B4-BE49-F238E27FC236}">
                <a16:creationId xmlns:a16="http://schemas.microsoft.com/office/drawing/2014/main" id="{74C86A4E-F49A-E14B-B5D9-3220C28E22A9}"/>
              </a:ext>
            </a:extLst>
          </p:cNvPr>
          <p:cNvSpPr txBox="1"/>
          <p:nvPr/>
        </p:nvSpPr>
        <p:spPr>
          <a:xfrm>
            <a:off x="7612869" y="3723590"/>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d</a:t>
            </a:r>
          </a:p>
        </p:txBody>
      </p:sp>
      <p:sp>
        <p:nvSpPr>
          <p:cNvPr id="44" name="CuadroTexto 43">
            <a:extLst>
              <a:ext uri="{FF2B5EF4-FFF2-40B4-BE49-F238E27FC236}">
                <a16:creationId xmlns:a16="http://schemas.microsoft.com/office/drawing/2014/main" id="{A7093BB4-C711-D949-B61F-0CB19B93F002}"/>
              </a:ext>
            </a:extLst>
          </p:cNvPr>
          <p:cNvSpPr txBox="1"/>
          <p:nvPr/>
        </p:nvSpPr>
        <p:spPr>
          <a:xfrm>
            <a:off x="7634192" y="4898456"/>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e</a:t>
            </a:r>
          </a:p>
        </p:txBody>
      </p:sp>
      <p:sp>
        <p:nvSpPr>
          <p:cNvPr id="45" name="CuadroTexto 44">
            <a:extLst>
              <a:ext uri="{FF2B5EF4-FFF2-40B4-BE49-F238E27FC236}">
                <a16:creationId xmlns:a16="http://schemas.microsoft.com/office/drawing/2014/main" id="{57B7CA06-6970-9A49-80DF-885932D58A5E}"/>
              </a:ext>
            </a:extLst>
          </p:cNvPr>
          <p:cNvSpPr txBox="1"/>
          <p:nvPr/>
        </p:nvSpPr>
        <p:spPr>
          <a:xfrm>
            <a:off x="4326274" y="2336851"/>
            <a:ext cx="394660" cy="461665"/>
          </a:xfrm>
          <a:prstGeom prst="rect">
            <a:avLst/>
          </a:prstGeom>
          <a:noFill/>
          <a:ln>
            <a:solidFill>
              <a:schemeClr val="tx1"/>
            </a:solidFill>
          </a:ln>
        </p:spPr>
        <p:txBody>
          <a:bodyPr wrap="square" rtlCol="0" anchor="ctr">
            <a:spAutoFit/>
          </a:bodyPr>
          <a:lstStyle/>
          <a:p>
            <a:pPr algn="ctr"/>
            <a:r>
              <a:rPr lang="x-none" sz="2400" b="1" dirty="0">
                <a:solidFill>
                  <a:schemeClr val="accent5">
                    <a:lumMod val="50000"/>
                  </a:schemeClr>
                </a:solidFill>
              </a:rPr>
              <a:t>f</a:t>
            </a:r>
          </a:p>
        </p:txBody>
      </p:sp>
      <p:sp>
        <p:nvSpPr>
          <p:cNvPr id="30" name="CuadroTexto 29">
            <a:extLst>
              <a:ext uri="{FF2B5EF4-FFF2-40B4-BE49-F238E27FC236}">
                <a16:creationId xmlns:a16="http://schemas.microsoft.com/office/drawing/2014/main" id="{5F4DDEB8-21D3-AD43-BB51-058C8503C37C}"/>
              </a:ext>
            </a:extLst>
          </p:cNvPr>
          <p:cNvSpPr txBox="1"/>
          <p:nvPr/>
        </p:nvSpPr>
        <p:spPr>
          <a:xfrm>
            <a:off x="2229858" y="5165376"/>
            <a:ext cx="1467068" cy="400110"/>
          </a:xfrm>
          <a:prstGeom prst="rect">
            <a:avLst/>
          </a:prstGeom>
          <a:noFill/>
        </p:spPr>
        <p:txBody>
          <a:bodyPr wrap="none" rtlCol="0">
            <a:spAutoFit/>
          </a:bodyPr>
          <a:lstStyle/>
          <a:p>
            <a:r>
              <a:rPr lang="x-none" sz="2000" dirty="0"/>
              <a:t>I wake up</a:t>
            </a:r>
            <a:r>
              <a:rPr lang="en-GB" sz="2000" dirty="0"/>
              <a:t>.</a:t>
            </a:r>
            <a:endParaRPr lang="x-none" sz="2000" dirty="0"/>
          </a:p>
        </p:txBody>
      </p:sp>
      <p:sp>
        <p:nvSpPr>
          <p:cNvPr id="47" name="CuadroTexto 46">
            <a:extLst>
              <a:ext uri="{FF2B5EF4-FFF2-40B4-BE49-F238E27FC236}">
                <a16:creationId xmlns:a16="http://schemas.microsoft.com/office/drawing/2014/main" id="{F34F0D1C-346B-2549-8A20-B19D4A0A0B98}"/>
              </a:ext>
            </a:extLst>
          </p:cNvPr>
          <p:cNvSpPr txBox="1"/>
          <p:nvPr/>
        </p:nvSpPr>
        <p:spPr>
          <a:xfrm>
            <a:off x="2335631" y="3946372"/>
            <a:ext cx="1210588" cy="400110"/>
          </a:xfrm>
          <a:prstGeom prst="rect">
            <a:avLst/>
          </a:prstGeom>
          <a:noFill/>
        </p:spPr>
        <p:txBody>
          <a:bodyPr wrap="none" rtlCol="0">
            <a:spAutoFit/>
          </a:bodyPr>
          <a:lstStyle/>
          <a:p>
            <a:r>
              <a:rPr lang="x-none" sz="2000" dirty="0">
                <a:solidFill>
                  <a:srgbClr val="203864"/>
                </a:solidFill>
              </a:rPr>
              <a:t>I get up</a:t>
            </a:r>
            <a:r>
              <a:rPr lang="en-GB" sz="2000" dirty="0">
                <a:solidFill>
                  <a:srgbClr val="203864"/>
                </a:solidFill>
              </a:rPr>
              <a:t>.</a:t>
            </a:r>
            <a:endParaRPr lang="x-none" sz="2000" dirty="0">
              <a:solidFill>
                <a:srgbClr val="203864"/>
              </a:solidFill>
            </a:endParaRPr>
          </a:p>
        </p:txBody>
      </p:sp>
      <p:sp>
        <p:nvSpPr>
          <p:cNvPr id="48" name="CuadroTexto 47">
            <a:extLst>
              <a:ext uri="{FF2B5EF4-FFF2-40B4-BE49-F238E27FC236}">
                <a16:creationId xmlns:a16="http://schemas.microsoft.com/office/drawing/2014/main" id="{56D5B22C-32D8-CA41-9794-08A4751CCE8B}"/>
              </a:ext>
            </a:extLst>
          </p:cNvPr>
          <p:cNvSpPr txBox="1"/>
          <p:nvPr/>
        </p:nvSpPr>
        <p:spPr>
          <a:xfrm>
            <a:off x="1564159" y="2655275"/>
            <a:ext cx="2834714" cy="400110"/>
          </a:xfrm>
          <a:prstGeom prst="rect">
            <a:avLst/>
          </a:prstGeom>
          <a:noFill/>
        </p:spPr>
        <p:txBody>
          <a:bodyPr wrap="square" rtlCol="0">
            <a:spAutoFit/>
          </a:bodyPr>
          <a:lstStyle/>
          <a:p>
            <a:pPr algn="ctr"/>
            <a:r>
              <a:rPr lang="x-none" sz="2000" dirty="0"/>
              <a:t>I introduce myself</a:t>
            </a:r>
            <a:r>
              <a:rPr lang="en-GB" sz="2000" dirty="0"/>
              <a:t>.</a:t>
            </a:r>
            <a:endParaRPr lang="x-none" sz="2000" dirty="0"/>
          </a:p>
        </p:txBody>
      </p:sp>
      <p:sp>
        <p:nvSpPr>
          <p:cNvPr id="49" name="CuadroTexto 48">
            <a:extLst>
              <a:ext uri="{FF2B5EF4-FFF2-40B4-BE49-F238E27FC236}">
                <a16:creationId xmlns:a16="http://schemas.microsoft.com/office/drawing/2014/main" id="{684F4250-4519-2E42-A6BF-B6B77352C107}"/>
              </a:ext>
            </a:extLst>
          </p:cNvPr>
          <p:cNvSpPr txBox="1"/>
          <p:nvPr/>
        </p:nvSpPr>
        <p:spPr>
          <a:xfrm>
            <a:off x="5077818" y="5064467"/>
            <a:ext cx="2210176" cy="707886"/>
          </a:xfrm>
          <a:prstGeom prst="rect">
            <a:avLst/>
          </a:prstGeom>
          <a:noFill/>
        </p:spPr>
        <p:txBody>
          <a:bodyPr wrap="square" rtlCol="0">
            <a:spAutoFit/>
          </a:bodyPr>
          <a:lstStyle/>
          <a:p>
            <a:pPr algn="ctr"/>
            <a:r>
              <a:rPr lang="x-none" sz="2000" dirty="0"/>
              <a:t>I wake [someone] up</a:t>
            </a:r>
            <a:r>
              <a:rPr lang="en-GB" sz="2000" dirty="0"/>
              <a:t>.</a:t>
            </a:r>
            <a:endParaRPr lang="x-none" sz="2000" dirty="0"/>
          </a:p>
        </p:txBody>
      </p:sp>
      <p:sp>
        <p:nvSpPr>
          <p:cNvPr id="50" name="CuadroTexto 49">
            <a:extLst>
              <a:ext uri="{FF2B5EF4-FFF2-40B4-BE49-F238E27FC236}">
                <a16:creationId xmlns:a16="http://schemas.microsoft.com/office/drawing/2014/main" id="{54D4FEE8-ABCA-294A-A1F0-95A0B6A5677D}"/>
              </a:ext>
            </a:extLst>
          </p:cNvPr>
          <p:cNvSpPr txBox="1"/>
          <p:nvPr/>
        </p:nvSpPr>
        <p:spPr>
          <a:xfrm>
            <a:off x="4873976" y="3982037"/>
            <a:ext cx="2617861" cy="400110"/>
          </a:xfrm>
          <a:prstGeom prst="rect">
            <a:avLst/>
          </a:prstGeom>
          <a:noFill/>
        </p:spPr>
        <p:txBody>
          <a:bodyPr wrap="square" rtlCol="0">
            <a:spAutoFit/>
          </a:bodyPr>
          <a:lstStyle/>
          <a:p>
            <a:pPr algn="ctr"/>
            <a:r>
              <a:rPr lang="x-none" sz="2000" dirty="0"/>
              <a:t>I get [someone] up</a:t>
            </a:r>
            <a:r>
              <a:rPr lang="en-GB" sz="2000" dirty="0"/>
              <a:t>.</a:t>
            </a:r>
            <a:endParaRPr lang="x-none" sz="2000" dirty="0"/>
          </a:p>
        </p:txBody>
      </p:sp>
      <p:sp>
        <p:nvSpPr>
          <p:cNvPr id="51" name="CuadroTexto 50">
            <a:extLst>
              <a:ext uri="{FF2B5EF4-FFF2-40B4-BE49-F238E27FC236}">
                <a16:creationId xmlns:a16="http://schemas.microsoft.com/office/drawing/2014/main" id="{B91AB771-1A7A-B04E-8F46-FAD018F8DB7D}"/>
              </a:ext>
            </a:extLst>
          </p:cNvPr>
          <p:cNvSpPr txBox="1"/>
          <p:nvPr/>
        </p:nvSpPr>
        <p:spPr>
          <a:xfrm>
            <a:off x="5196744" y="2522726"/>
            <a:ext cx="2007422" cy="707886"/>
          </a:xfrm>
          <a:prstGeom prst="rect">
            <a:avLst/>
          </a:prstGeom>
          <a:noFill/>
        </p:spPr>
        <p:txBody>
          <a:bodyPr wrap="square" rtlCol="0">
            <a:spAutoFit/>
          </a:bodyPr>
          <a:lstStyle/>
          <a:p>
            <a:pPr algn="ctr"/>
            <a:r>
              <a:rPr lang="x-none" sz="2000" dirty="0"/>
              <a:t>I introduce [someone]</a:t>
            </a:r>
            <a:r>
              <a:rPr lang="en-GB" sz="2000" dirty="0"/>
              <a:t>.</a:t>
            </a:r>
            <a:endParaRPr lang="x-none" sz="2000" dirty="0"/>
          </a:p>
        </p:txBody>
      </p:sp>
      <p:sp>
        <p:nvSpPr>
          <p:cNvPr id="52" name="Llamada rectangular redondeada 51">
            <a:extLst>
              <a:ext uri="{FF2B5EF4-FFF2-40B4-BE49-F238E27FC236}">
                <a16:creationId xmlns:a16="http://schemas.microsoft.com/office/drawing/2014/main" id="{B7C5B930-FC38-074E-B477-297C171F9922}"/>
              </a:ext>
            </a:extLst>
          </p:cNvPr>
          <p:cNvSpPr/>
          <p:nvPr/>
        </p:nvSpPr>
        <p:spPr>
          <a:xfrm>
            <a:off x="10236121" y="3990843"/>
            <a:ext cx="998865" cy="657798"/>
          </a:xfrm>
          <a:prstGeom prst="wedgeRoundRectCallout">
            <a:avLst>
              <a:gd name="adj1" fmla="val 74230"/>
              <a:gd name="adj2" fmla="val 55440"/>
              <a:gd name="adj3" fmla="val 16667"/>
            </a:avLst>
          </a:prstGeom>
          <a:solidFill>
            <a:srgbClr val="FBF0D5"/>
          </a:solidFill>
          <a:ln>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Soy Pepe.</a:t>
            </a:r>
            <a:endParaRPr lang="x-none" sz="2000" u="sng" dirty="0">
              <a:solidFill>
                <a:schemeClr val="tx1"/>
              </a:solidFill>
            </a:endParaRPr>
          </a:p>
        </p:txBody>
      </p:sp>
      <p:sp>
        <p:nvSpPr>
          <p:cNvPr id="53" name="Llamada rectangular redondeada 52">
            <a:extLst>
              <a:ext uri="{FF2B5EF4-FFF2-40B4-BE49-F238E27FC236}">
                <a16:creationId xmlns:a16="http://schemas.microsoft.com/office/drawing/2014/main" id="{ED4E7E3E-B108-2E42-BCD7-EF28A6A972D8}"/>
              </a:ext>
            </a:extLst>
          </p:cNvPr>
          <p:cNvSpPr/>
          <p:nvPr/>
        </p:nvSpPr>
        <p:spPr>
          <a:xfrm>
            <a:off x="9580957" y="72629"/>
            <a:ext cx="1293588" cy="657798"/>
          </a:xfrm>
          <a:prstGeom prst="wedgeRoundRectCallout">
            <a:avLst>
              <a:gd name="adj1" fmla="val -29293"/>
              <a:gd name="adj2" fmla="val 73671"/>
              <a:gd name="adj3" fmla="val 16667"/>
            </a:avLst>
          </a:prstGeom>
          <a:solidFill>
            <a:srgbClr val="FBF0D5"/>
          </a:solidFill>
          <a:ln>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Es el director.</a:t>
            </a:r>
            <a:endParaRPr lang="x-none" sz="2000" u="sng" dirty="0">
              <a:solidFill>
                <a:schemeClr val="tx1"/>
              </a:solidFill>
            </a:endParaRPr>
          </a:p>
        </p:txBody>
      </p:sp>
      <p:sp>
        <p:nvSpPr>
          <p:cNvPr id="54" name="Llamada rectangular redondeada 53">
            <a:extLst>
              <a:ext uri="{FF2B5EF4-FFF2-40B4-BE49-F238E27FC236}">
                <a16:creationId xmlns:a16="http://schemas.microsoft.com/office/drawing/2014/main" id="{990514F2-D7EE-3046-B07A-6F7A129904EA}"/>
              </a:ext>
            </a:extLst>
          </p:cNvPr>
          <p:cNvSpPr/>
          <p:nvPr/>
        </p:nvSpPr>
        <p:spPr>
          <a:xfrm>
            <a:off x="7678400" y="997525"/>
            <a:ext cx="974739" cy="442380"/>
          </a:xfrm>
          <a:prstGeom prst="wedgeRoundRectCallout">
            <a:avLst>
              <a:gd name="adj1" fmla="val 82394"/>
              <a:gd name="adj2" fmla="val -75636"/>
              <a:gd name="adj3" fmla="val 16667"/>
            </a:avLst>
          </a:prstGeom>
          <a:solidFill>
            <a:srgbClr val="FBF0D5"/>
          </a:solidFill>
          <a:ln>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¡Hola!</a:t>
            </a:r>
            <a:endParaRPr lang="x-none" sz="2000" u="sng" dirty="0">
              <a:solidFill>
                <a:schemeClr val="tx1"/>
              </a:solidFill>
            </a:endParaRPr>
          </a:p>
        </p:txBody>
      </p:sp>
      <p:sp>
        <p:nvSpPr>
          <p:cNvPr id="46" name="Llamada rectangular redondeada 45">
            <a:extLst>
              <a:ext uri="{FF2B5EF4-FFF2-40B4-BE49-F238E27FC236}">
                <a16:creationId xmlns:a16="http://schemas.microsoft.com/office/drawing/2014/main" id="{7E8EA3E5-B626-064B-A793-DDF927D6E1D9}"/>
              </a:ext>
            </a:extLst>
          </p:cNvPr>
          <p:cNvSpPr/>
          <p:nvPr/>
        </p:nvSpPr>
        <p:spPr>
          <a:xfrm>
            <a:off x="528796" y="2639500"/>
            <a:ext cx="4715809" cy="1819072"/>
          </a:xfrm>
          <a:prstGeom prst="wedgeRoundRectCallout">
            <a:avLst>
              <a:gd name="adj1" fmla="val 10893"/>
              <a:gd name="adj2" fmla="val 74382"/>
              <a:gd name="adj3" fmla="val 16667"/>
            </a:avLst>
          </a:prstGeom>
          <a:solidFill>
            <a:srgbClr val="3A5EAB"/>
          </a:solidFill>
          <a:ln>
            <a:solidFill>
              <a:srgbClr val="FBB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rPr>
              <a:t>In singular persons, the first ‘e’ changes to ‘ie’ in </a:t>
            </a:r>
            <a:r>
              <a:rPr lang="x-none" sz="2000" dirty="0">
                <a:solidFill>
                  <a:schemeClr val="bg2"/>
                </a:solidFill>
              </a:rPr>
              <a:t>‘</a:t>
            </a:r>
            <a:r>
              <a:rPr lang="en-GB" sz="2000" dirty="0">
                <a:solidFill>
                  <a:schemeClr val="bg2"/>
                </a:solidFill>
              </a:rPr>
              <a:t>d</a:t>
            </a:r>
            <a:r>
              <a:rPr lang="x-none" sz="2000" dirty="0">
                <a:solidFill>
                  <a:schemeClr val="bg2"/>
                </a:solidFill>
              </a:rPr>
              <a:t>espertar’</a:t>
            </a:r>
            <a:r>
              <a:rPr lang="en-GB" sz="2000" dirty="0">
                <a:solidFill>
                  <a:schemeClr val="bg2"/>
                </a:solidFill>
              </a:rPr>
              <a:t> (</a:t>
            </a:r>
            <a:r>
              <a:rPr lang="x-none" sz="2000" dirty="0">
                <a:solidFill>
                  <a:schemeClr val="bg2"/>
                </a:solidFill>
              </a:rPr>
              <a:t>like ‘perder’ and ‘empezar’</a:t>
            </a:r>
            <a:r>
              <a:rPr lang="en-GB" sz="2000" dirty="0">
                <a:solidFill>
                  <a:schemeClr val="bg2"/>
                </a:solidFill>
              </a:rPr>
              <a:t>)</a:t>
            </a:r>
            <a:r>
              <a:rPr lang="x-none" sz="2000" dirty="0">
                <a:solidFill>
                  <a:schemeClr val="bg2"/>
                </a:solidFill>
              </a:rPr>
              <a:t>: </a:t>
            </a:r>
            <a:br>
              <a:rPr lang="en-GB" sz="2000" dirty="0">
                <a:solidFill>
                  <a:schemeClr val="bg2"/>
                </a:solidFill>
              </a:rPr>
            </a:br>
            <a:r>
              <a:rPr lang="en-GB" sz="2000" dirty="0" err="1">
                <a:solidFill>
                  <a:schemeClr val="bg2"/>
                </a:solidFill>
              </a:rPr>
              <a:t>p</a:t>
            </a:r>
            <a:r>
              <a:rPr lang="en-GB" sz="2000" b="1" dirty="0" err="1">
                <a:solidFill>
                  <a:schemeClr val="bg2"/>
                </a:solidFill>
              </a:rPr>
              <a:t>e</a:t>
            </a:r>
            <a:r>
              <a:rPr lang="en-GB" sz="2000" dirty="0" err="1">
                <a:solidFill>
                  <a:schemeClr val="bg2"/>
                </a:solidFill>
              </a:rPr>
              <a:t>rder</a:t>
            </a:r>
            <a:r>
              <a:rPr lang="en-GB" sz="2000" dirty="0">
                <a:solidFill>
                  <a:schemeClr val="bg2"/>
                </a:solidFill>
              </a:rPr>
              <a:t> </a:t>
            </a:r>
            <a:r>
              <a:rPr lang="en-GB" sz="2000" dirty="0">
                <a:solidFill>
                  <a:schemeClr val="bg2"/>
                </a:solidFill>
                <a:sym typeface="Wingdings" panose="05000000000000000000" pitchFamily="2" charset="2"/>
              </a:rPr>
              <a:t> </a:t>
            </a:r>
            <a:r>
              <a:rPr lang="en-GB" sz="2000" dirty="0" err="1">
                <a:solidFill>
                  <a:schemeClr val="bg2"/>
                </a:solidFill>
                <a:sym typeface="Wingdings" panose="05000000000000000000" pitchFamily="2" charset="2"/>
              </a:rPr>
              <a:t>p</a:t>
            </a:r>
            <a:r>
              <a:rPr lang="en-GB" sz="2000" b="1" dirty="0" err="1">
                <a:solidFill>
                  <a:schemeClr val="bg2"/>
                </a:solidFill>
                <a:sym typeface="Wingdings" panose="05000000000000000000" pitchFamily="2" charset="2"/>
              </a:rPr>
              <a:t>ie</a:t>
            </a:r>
            <a:r>
              <a:rPr lang="en-GB" sz="2000" dirty="0" err="1">
                <a:solidFill>
                  <a:schemeClr val="bg2"/>
                </a:solidFill>
                <a:sym typeface="Wingdings" panose="05000000000000000000" pitchFamily="2" charset="2"/>
              </a:rPr>
              <a:t>rdo</a:t>
            </a:r>
            <a:br>
              <a:rPr lang="en-GB" sz="2000" dirty="0">
                <a:solidFill>
                  <a:schemeClr val="bg2"/>
                </a:solidFill>
                <a:sym typeface="Wingdings" panose="05000000000000000000" pitchFamily="2" charset="2"/>
              </a:rPr>
            </a:br>
            <a:r>
              <a:rPr lang="en-GB" sz="2000" dirty="0" err="1">
                <a:solidFill>
                  <a:schemeClr val="bg2"/>
                </a:solidFill>
                <a:sym typeface="Wingdings" panose="05000000000000000000" pitchFamily="2" charset="2"/>
              </a:rPr>
              <a:t>emp</a:t>
            </a:r>
            <a:r>
              <a:rPr lang="en-GB" sz="2000" b="1" dirty="0" err="1">
                <a:solidFill>
                  <a:schemeClr val="bg2"/>
                </a:solidFill>
                <a:sym typeface="Wingdings" panose="05000000000000000000" pitchFamily="2" charset="2"/>
              </a:rPr>
              <a:t>e</a:t>
            </a:r>
            <a:r>
              <a:rPr lang="en-GB" sz="2000" dirty="0" err="1">
                <a:solidFill>
                  <a:schemeClr val="bg2"/>
                </a:solidFill>
                <a:sym typeface="Wingdings" panose="05000000000000000000" pitchFamily="2" charset="2"/>
              </a:rPr>
              <a:t>zar</a:t>
            </a:r>
            <a:r>
              <a:rPr lang="en-GB" sz="2000" dirty="0">
                <a:solidFill>
                  <a:schemeClr val="bg2"/>
                </a:solidFill>
                <a:sym typeface="Wingdings" panose="05000000000000000000" pitchFamily="2" charset="2"/>
              </a:rPr>
              <a:t>  </a:t>
            </a:r>
            <a:r>
              <a:rPr lang="en-GB" sz="2000" dirty="0" err="1">
                <a:solidFill>
                  <a:schemeClr val="bg2"/>
                </a:solidFill>
                <a:sym typeface="Wingdings" panose="05000000000000000000" pitchFamily="2" charset="2"/>
              </a:rPr>
              <a:t>emp</a:t>
            </a:r>
            <a:r>
              <a:rPr lang="en-GB" sz="2000" b="1" dirty="0" err="1">
                <a:solidFill>
                  <a:schemeClr val="bg2"/>
                </a:solidFill>
                <a:sym typeface="Wingdings" panose="05000000000000000000" pitchFamily="2" charset="2"/>
              </a:rPr>
              <a:t>ie</a:t>
            </a:r>
            <a:r>
              <a:rPr lang="en-GB" sz="2000" dirty="0" err="1">
                <a:solidFill>
                  <a:schemeClr val="bg2"/>
                </a:solidFill>
                <a:sym typeface="Wingdings" panose="05000000000000000000" pitchFamily="2" charset="2"/>
              </a:rPr>
              <a:t>zo</a:t>
            </a:r>
            <a:br>
              <a:rPr lang="en-GB" sz="2000" dirty="0">
                <a:solidFill>
                  <a:schemeClr val="bg2"/>
                </a:solidFill>
                <a:sym typeface="Wingdings" panose="05000000000000000000" pitchFamily="2" charset="2"/>
              </a:rPr>
            </a:br>
            <a:r>
              <a:rPr lang="en-GB" sz="2000" dirty="0" err="1">
                <a:solidFill>
                  <a:schemeClr val="bg2"/>
                </a:solidFill>
                <a:sym typeface="Wingdings" panose="05000000000000000000" pitchFamily="2" charset="2"/>
              </a:rPr>
              <a:t>desp</a:t>
            </a:r>
            <a:r>
              <a:rPr lang="en-GB" sz="2000" b="1" dirty="0" err="1">
                <a:solidFill>
                  <a:schemeClr val="bg2"/>
                </a:solidFill>
                <a:sym typeface="Wingdings" panose="05000000000000000000" pitchFamily="2" charset="2"/>
              </a:rPr>
              <a:t>e</a:t>
            </a:r>
            <a:r>
              <a:rPr lang="en-GB" sz="2000" dirty="0" err="1">
                <a:solidFill>
                  <a:schemeClr val="bg2"/>
                </a:solidFill>
                <a:sym typeface="Wingdings" panose="05000000000000000000" pitchFamily="2" charset="2"/>
              </a:rPr>
              <a:t>rtar</a:t>
            </a:r>
            <a:r>
              <a:rPr lang="en-GB" sz="2000" dirty="0">
                <a:solidFill>
                  <a:schemeClr val="bg2"/>
                </a:solidFill>
                <a:sym typeface="Wingdings" panose="05000000000000000000" pitchFamily="2" charset="2"/>
              </a:rPr>
              <a:t>  </a:t>
            </a:r>
            <a:r>
              <a:rPr lang="en-GB" sz="2000" dirty="0" err="1">
                <a:solidFill>
                  <a:schemeClr val="bg2"/>
                </a:solidFill>
                <a:sym typeface="Wingdings" panose="05000000000000000000" pitchFamily="2" charset="2"/>
              </a:rPr>
              <a:t>desp</a:t>
            </a:r>
            <a:r>
              <a:rPr lang="en-GB" sz="2000" b="1" dirty="0" err="1">
                <a:solidFill>
                  <a:schemeClr val="bg2"/>
                </a:solidFill>
                <a:sym typeface="Wingdings" panose="05000000000000000000" pitchFamily="2" charset="2"/>
              </a:rPr>
              <a:t>ie</a:t>
            </a:r>
            <a:r>
              <a:rPr lang="en-GB" sz="2000" dirty="0" err="1">
                <a:solidFill>
                  <a:schemeClr val="bg2"/>
                </a:solidFill>
                <a:sym typeface="Wingdings" panose="05000000000000000000" pitchFamily="2" charset="2"/>
              </a:rPr>
              <a:t>rto</a:t>
            </a:r>
            <a:endParaRPr lang="x-none" sz="2000" u="sng" dirty="0">
              <a:solidFill>
                <a:schemeClr val="bg2"/>
              </a:solidFill>
            </a:endParaRPr>
          </a:p>
        </p:txBody>
      </p:sp>
    </p:spTree>
    <p:extLst>
      <p:ext uri="{BB962C8B-B14F-4D97-AF65-F5344CB8AC3E}">
        <p14:creationId xmlns:p14="http://schemas.microsoft.com/office/powerpoint/2010/main" val="192068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4" grpId="0" animBg="1"/>
      <p:bldP spid="45" grpId="0" animBg="1"/>
      <p:bldP spid="30" grpId="0"/>
      <p:bldP spid="47" grpId="0"/>
      <p:bldP spid="48" grpId="0"/>
      <p:bldP spid="49" grpId="0"/>
      <p:bldP spid="50" grpId="0"/>
      <p:bldP spid="51" grpId="0"/>
      <p:bldP spid="46" grpId="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51856390"/>
              </p:ext>
            </p:extLst>
          </p:nvPr>
        </p:nvGraphicFramePr>
        <p:xfrm>
          <a:off x="2783240" y="1048402"/>
          <a:ext cx="7676942" cy="5080932"/>
        </p:xfrm>
        <a:graphic>
          <a:graphicData uri="http://schemas.openxmlformats.org/drawingml/2006/table">
            <a:tbl>
              <a:tblPr firstRow="1" bandRow="1">
                <a:tableStyleId>{5DA37D80-6434-44D0-A028-1B22A696006F}</a:tableStyleId>
              </a:tblPr>
              <a:tblGrid>
                <a:gridCol w="971893">
                  <a:extLst>
                    <a:ext uri="{9D8B030D-6E8A-4147-A177-3AD203B41FA5}">
                      <a16:colId xmlns:a16="http://schemas.microsoft.com/office/drawing/2014/main" val="2707976010"/>
                    </a:ext>
                  </a:extLst>
                </a:gridCol>
                <a:gridCol w="3312912">
                  <a:extLst>
                    <a:ext uri="{9D8B030D-6E8A-4147-A177-3AD203B41FA5}">
                      <a16:colId xmlns:a16="http://schemas.microsoft.com/office/drawing/2014/main" val="614538447"/>
                    </a:ext>
                  </a:extLst>
                </a:gridCol>
                <a:gridCol w="3392137">
                  <a:extLst>
                    <a:ext uri="{9D8B030D-6E8A-4147-A177-3AD203B41FA5}">
                      <a16:colId xmlns:a16="http://schemas.microsoft.com/office/drawing/2014/main" val="4052351916"/>
                    </a:ext>
                  </a:extLst>
                </a:gridCol>
              </a:tblGrid>
              <a:tr h="564548">
                <a:tc>
                  <a:txBody>
                    <a:bodyPr/>
                    <a:lstStyle/>
                    <a:p>
                      <a:endParaRPr lang="en-GB" sz="2400" dirty="0">
                        <a:solidFill>
                          <a:schemeClr val="tx1"/>
                        </a:solidFill>
                        <a:latin typeface="Century Gothic" panose="020B0502020202020204" pitchFamily="34" charset="0"/>
                      </a:endParaRPr>
                    </a:p>
                  </a:txBody>
                  <a:tcPr/>
                </a:tc>
                <a:tc>
                  <a:txBody>
                    <a:bodyPr/>
                    <a:lstStyle/>
                    <a:p>
                      <a:pPr algn="ctr"/>
                      <a:r>
                        <a:rPr lang="en-GB" sz="2400" dirty="0">
                          <a:solidFill>
                            <a:schemeClr val="tx1"/>
                          </a:solidFill>
                          <a:latin typeface="Century Gothic" panose="020B0502020202020204" pitchFamily="34" charset="0"/>
                        </a:rPr>
                        <a:t>Imagen</a:t>
                      </a:r>
                      <a:r>
                        <a:rPr lang="en-GB" sz="2400" baseline="0" dirty="0">
                          <a:solidFill>
                            <a:schemeClr val="tx1"/>
                          </a:solidFill>
                          <a:latin typeface="Century Gothic" panose="020B0502020202020204" pitchFamily="34" charset="0"/>
                        </a:rPr>
                        <a:t> A</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a:solidFill>
                            <a:schemeClr val="tx1"/>
                          </a:solidFill>
                          <a:latin typeface="Century Gothic" panose="020B0502020202020204" pitchFamily="34" charset="0"/>
                        </a:rPr>
                        <a:t>Imagen B</a:t>
                      </a:r>
                    </a:p>
                  </a:txBody>
                  <a:tcPr anchor="ctr"/>
                </a:tc>
                <a:extLst>
                  <a:ext uri="{0D108BD9-81ED-4DB2-BD59-A6C34878D82A}">
                    <a16:rowId xmlns:a16="http://schemas.microsoft.com/office/drawing/2014/main" val="791576946"/>
                  </a:ext>
                </a:extLst>
              </a:tr>
              <a:tr h="564548">
                <a:tc>
                  <a:txBody>
                    <a:bodyPr/>
                    <a:lstStyle/>
                    <a:p>
                      <a:pPr algn="ctr"/>
                      <a:r>
                        <a:rPr lang="en-GB" sz="2400" b="1" dirty="0">
                          <a:solidFill>
                            <a:schemeClr val="tx1"/>
                          </a:solidFill>
                          <a:latin typeface="Century Gothic" panose="020B0502020202020204" pitchFamily="34" charset="0"/>
                        </a:rPr>
                        <a:t>1</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2057203793"/>
                  </a:ext>
                </a:extLst>
              </a:tr>
              <a:tr h="564548">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3820224318"/>
                  </a:ext>
                </a:extLst>
              </a:tr>
              <a:tr h="564548">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992794217"/>
                  </a:ext>
                </a:extLst>
              </a:tr>
              <a:tr h="564548">
                <a:tc>
                  <a:txBody>
                    <a:bodyPr/>
                    <a:lstStyle/>
                    <a:p>
                      <a:pPr algn="ctr"/>
                      <a:r>
                        <a:rPr lang="en-GB" sz="2400" b="1" dirty="0">
                          <a:solidFill>
                            <a:schemeClr val="tx1"/>
                          </a:solidFill>
                          <a:latin typeface="Century Gothic" panose="020B0502020202020204" pitchFamily="34" charset="0"/>
                        </a:rPr>
                        <a:t>4</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404888800"/>
                  </a:ext>
                </a:extLst>
              </a:tr>
              <a:tr h="564548">
                <a:tc>
                  <a:txBody>
                    <a:bodyPr/>
                    <a:lstStyle/>
                    <a:p>
                      <a:pPr algn="ctr"/>
                      <a:r>
                        <a:rPr lang="en-GB" sz="2400" b="1" dirty="0">
                          <a:solidFill>
                            <a:schemeClr val="tx1"/>
                          </a:solidFill>
                          <a:latin typeface="Century Gothic" panose="020B0502020202020204" pitchFamily="34" charset="0"/>
                        </a:rPr>
                        <a:t>5</a:t>
                      </a:r>
                    </a:p>
                  </a:txBody>
                  <a:tcPr anchor="ctr"/>
                </a:tc>
                <a:tc>
                  <a:txBody>
                    <a:bodyPr/>
                    <a:lstStyle/>
                    <a:p>
                      <a:endParaRPr lang="en-GB" sz="2400" dirty="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3091951630"/>
                  </a:ext>
                </a:extLst>
              </a:tr>
              <a:tr h="564548">
                <a:tc>
                  <a:txBody>
                    <a:bodyPr/>
                    <a:lstStyle/>
                    <a:p>
                      <a:pPr algn="ctr"/>
                      <a:r>
                        <a:rPr lang="en-GB" sz="2400" b="1" dirty="0">
                          <a:solidFill>
                            <a:schemeClr val="tx1"/>
                          </a:solidFill>
                          <a:latin typeface="Century Gothic" panose="020B0502020202020204" pitchFamily="34" charset="0"/>
                        </a:rPr>
                        <a:t>6</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2941162702"/>
                  </a:ext>
                </a:extLst>
              </a:tr>
              <a:tr h="564548">
                <a:tc>
                  <a:txBody>
                    <a:bodyPr/>
                    <a:lstStyle/>
                    <a:p>
                      <a:pPr algn="ctr"/>
                      <a:r>
                        <a:rPr lang="en-GB" sz="2400" b="1" dirty="0">
                          <a:solidFill>
                            <a:schemeClr val="tx1"/>
                          </a:solidFill>
                          <a:latin typeface="Century Gothic" panose="020B0502020202020204" pitchFamily="34" charset="0"/>
                        </a:rPr>
                        <a:t>7</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784767832"/>
                  </a:ext>
                </a:extLst>
              </a:tr>
              <a:tr h="564548">
                <a:tc>
                  <a:txBody>
                    <a:bodyPr/>
                    <a:lstStyle/>
                    <a:p>
                      <a:pPr algn="ctr"/>
                      <a:r>
                        <a:rPr lang="en-GB" sz="2400" b="1" dirty="0">
                          <a:solidFill>
                            <a:schemeClr val="tx1"/>
                          </a:solidFill>
                          <a:latin typeface="Century Gothic" panose="020B0502020202020204" pitchFamily="34" charset="0"/>
                        </a:rPr>
                        <a:t>8</a:t>
                      </a:r>
                    </a:p>
                  </a:txBody>
                  <a:tcPr anchor="ctr"/>
                </a:tc>
                <a:tc>
                  <a:txBody>
                    <a:bodyPr/>
                    <a:lstStyle/>
                    <a:p>
                      <a:endParaRPr lang="en-GB" sz="2400">
                        <a:solidFill>
                          <a:schemeClr val="tx1"/>
                        </a:solidFill>
                        <a:latin typeface="Century Gothic" panose="020B0502020202020204" pitchFamily="34" charset="0"/>
                      </a:endParaRPr>
                    </a:p>
                  </a:txBody>
                  <a:tcPr/>
                </a:tc>
                <a:tc>
                  <a:txBody>
                    <a:bodyPr/>
                    <a:lstStyle/>
                    <a:p>
                      <a:endParaRPr lang="en-GB" sz="2400" dirty="0">
                        <a:solidFill>
                          <a:schemeClr val="tx1"/>
                        </a:solidFill>
                        <a:latin typeface="Century Gothic" panose="020B0502020202020204" pitchFamily="34" charset="0"/>
                      </a:endParaRPr>
                    </a:p>
                  </a:txBody>
                  <a:tcPr/>
                </a:tc>
                <a:extLst>
                  <a:ext uri="{0D108BD9-81ED-4DB2-BD59-A6C34878D82A}">
                    <a16:rowId xmlns:a16="http://schemas.microsoft.com/office/drawing/2014/main" val="1314704675"/>
                  </a:ext>
                </a:extLst>
              </a:tr>
            </a:tbl>
          </a:graphicData>
        </a:graphic>
      </p:graphicFrame>
      <p:sp>
        <p:nvSpPr>
          <p:cNvPr id="5" name="TextBox 4"/>
          <p:cNvSpPr txBox="1"/>
          <p:nvPr/>
        </p:nvSpPr>
        <p:spPr>
          <a:xfrm>
            <a:off x="340610" y="232492"/>
            <a:ext cx="10119572" cy="769441"/>
          </a:xfrm>
          <a:prstGeom prst="rect">
            <a:avLst/>
          </a:prstGeom>
          <a:noFill/>
        </p:spPr>
        <p:txBody>
          <a:bodyPr wrap="square" rtlCol="0">
            <a:spAutoFit/>
          </a:bodyPr>
          <a:lstStyle/>
          <a:p>
            <a:r>
              <a:rPr lang="en-GB" sz="2200" b="1" dirty="0" err="1">
                <a:latin typeface="Century Gothic" panose="020B0502020202020204" pitchFamily="34" charset="0"/>
              </a:rPr>
              <a:t>Escucha</a:t>
            </a:r>
            <a:r>
              <a:rPr lang="en-GB" sz="2200" b="1" dirty="0">
                <a:latin typeface="Century Gothic" panose="020B0502020202020204" pitchFamily="34" charset="0"/>
              </a:rPr>
              <a:t> las </a:t>
            </a:r>
            <a:r>
              <a:rPr lang="en-GB" sz="2200" b="1" dirty="0" err="1">
                <a:latin typeface="Century Gothic" panose="020B0502020202020204" pitchFamily="34" charset="0"/>
              </a:rPr>
              <a:t>frases</a:t>
            </a:r>
            <a:r>
              <a:rPr lang="en-GB" sz="2200" b="1" dirty="0">
                <a:latin typeface="Century Gothic" panose="020B0502020202020204" pitchFamily="34" charset="0"/>
              </a:rPr>
              <a:t>. No </a:t>
            </a:r>
            <a:r>
              <a:rPr lang="en-GB" sz="2200" b="1" dirty="0" err="1">
                <a:latin typeface="Century Gothic" panose="020B0502020202020204" pitchFamily="34" charset="0"/>
              </a:rPr>
              <a:t>están</a:t>
            </a:r>
            <a:r>
              <a:rPr lang="en-GB" sz="2200" b="1" dirty="0">
                <a:latin typeface="Century Gothic" panose="020B0502020202020204" pitchFamily="34" charset="0"/>
              </a:rPr>
              <a:t> </a:t>
            </a:r>
            <a:r>
              <a:rPr lang="en-GB" sz="2200" b="1" dirty="0" err="1">
                <a:latin typeface="Century Gothic" panose="020B0502020202020204" pitchFamily="34" charset="0"/>
              </a:rPr>
              <a:t>completas</a:t>
            </a:r>
            <a:r>
              <a:rPr lang="en-GB" sz="2200" b="1" dirty="0">
                <a:latin typeface="Century Gothic" panose="020B0502020202020204" pitchFamily="34" charset="0"/>
              </a:rPr>
              <a:t>.</a:t>
            </a:r>
          </a:p>
          <a:p>
            <a:r>
              <a:rPr lang="en-GB" sz="2200" b="1" dirty="0">
                <a:latin typeface="Century Gothic" panose="020B0502020202020204" pitchFamily="34" charset="0"/>
              </a:rPr>
              <a:t>¿</a:t>
            </a:r>
            <a:r>
              <a:rPr lang="en-GB" sz="2200" b="1" dirty="0" err="1">
                <a:latin typeface="Century Gothic" panose="020B0502020202020204" pitchFamily="34" charset="0"/>
              </a:rPr>
              <a:t>Cuál</a:t>
            </a:r>
            <a:r>
              <a:rPr lang="en-GB" sz="2200" b="1" dirty="0">
                <a:latin typeface="Century Gothic" panose="020B0502020202020204" pitchFamily="34" charset="0"/>
              </a:rPr>
              <a:t> es la imagen </a:t>
            </a:r>
            <a:r>
              <a:rPr lang="en-GB" sz="2200" b="1" dirty="0" err="1">
                <a:latin typeface="Century Gothic" panose="020B0502020202020204" pitchFamily="34" charset="0"/>
              </a:rPr>
              <a:t>correcta</a:t>
            </a:r>
            <a:r>
              <a:rPr lang="en-GB" sz="2200" b="1" dirty="0">
                <a:latin typeface="Century Gothic" panose="020B0502020202020204" pitchFamily="34" charset="0"/>
              </a:rPr>
              <a:t> para </a:t>
            </a:r>
            <a:r>
              <a:rPr lang="en-GB" sz="2200" b="1" dirty="0" err="1">
                <a:latin typeface="Century Gothic" panose="020B0502020202020204" pitchFamily="34" charset="0"/>
              </a:rPr>
              <a:t>cada</a:t>
            </a:r>
            <a:r>
              <a:rPr lang="en-GB" sz="2200" b="1" dirty="0">
                <a:latin typeface="Century Gothic" panose="020B0502020202020204" pitchFamily="34" charset="0"/>
              </a:rPr>
              <a:t> </a:t>
            </a:r>
            <a:r>
              <a:rPr lang="en-GB" sz="2200" b="1" dirty="0" err="1">
                <a:latin typeface="Century Gothic" panose="020B0502020202020204" pitchFamily="34" charset="0"/>
              </a:rPr>
              <a:t>frase</a:t>
            </a:r>
            <a:r>
              <a:rPr lang="en-GB" sz="2200" b="1" dirty="0">
                <a:latin typeface="Century Gothic" panose="020B0502020202020204" pitchFamily="34" charset="0"/>
              </a:rPr>
              <a:t>? Escribe 1-8 y A o B. </a:t>
            </a:r>
          </a:p>
        </p:txBody>
      </p:sp>
      <p:sp>
        <p:nvSpPr>
          <p:cNvPr id="17" name="Rounded Rectangle 16"/>
          <p:cNvSpPr/>
          <p:nvPr/>
        </p:nvSpPr>
        <p:spPr>
          <a:xfrm>
            <a:off x="10460182" y="321441"/>
            <a:ext cx="1391208"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pic>
        <p:nvPicPr>
          <p:cNvPr id="3" name="Imagen 2" descr="Forma, Círculo&#10;&#10;Descripción generada automáticamente">
            <a:extLst>
              <a:ext uri="{FF2B5EF4-FFF2-40B4-BE49-F238E27FC236}">
                <a16:creationId xmlns:a16="http://schemas.microsoft.com/office/drawing/2014/main" id="{E8284AA9-D2CA-F641-89F3-00CB90CC6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036" y="3782291"/>
            <a:ext cx="1697182" cy="1697182"/>
          </a:xfrm>
          <a:prstGeom prst="rect">
            <a:avLst/>
          </a:prstGeom>
        </p:spPr>
      </p:pic>
      <p:pic>
        <p:nvPicPr>
          <p:cNvPr id="8" name="Imagen 7">
            <a:extLst>
              <a:ext uri="{FF2B5EF4-FFF2-40B4-BE49-F238E27FC236}">
                <a16:creationId xmlns:a16="http://schemas.microsoft.com/office/drawing/2014/main" id="{B64F1B92-5129-894E-984D-3D5A99550A4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862" b="90730" l="5714" r="90000">
                        <a14:foregroundMark x1="15357" y1="78107" x2="14405" y2="64497"/>
                        <a14:foregroundMark x1="19167" y1="90730" x2="18810" y2="83432"/>
                        <a14:foregroundMark x1="6667" y1="66075" x2="5714" y2="59566"/>
                        <a14:foregroundMark x1="30833" y1="62130" x2="33095" y2="58383"/>
                        <a14:foregroundMark x1="30119" y1="63116" x2="27024" y2="65483"/>
                        <a14:foregroundMark x1="32738" y1="53846" x2="27738" y2="48126"/>
                        <a14:foregroundMark x1="27738" y1="48126" x2="27024" y2="52071"/>
                        <a14:foregroundMark x1="24643" y1="75542" x2="24762" y2="78501"/>
                        <a14:foregroundMark x1="40595" y1="82249" x2="36548" y2="75148"/>
                        <a14:foregroundMark x1="40952" y1="60750" x2="46905" y2="45365"/>
                        <a14:foregroundMark x1="27976" y1="29586" x2="24524" y2="28600"/>
                        <a14:backgroundMark x1="57024" y1="44379" x2="60238" y2="51085"/>
                        <a14:backgroundMark x1="60238" y1="51085" x2="61429" y2="52465"/>
                      </a14:backgroundRemoval>
                    </a14:imgEffect>
                  </a14:imgLayer>
                </a14:imgProps>
              </a:ext>
              <a:ext uri="{28A0092B-C50C-407E-A947-70E740481C1C}">
                <a14:useLocalDpi xmlns:a14="http://schemas.microsoft.com/office/drawing/2010/main"/>
              </a:ext>
            </a:extLst>
          </a:blip>
          <a:srcRect t="7964" r="48441"/>
          <a:stretch/>
        </p:blipFill>
        <p:spPr>
          <a:xfrm>
            <a:off x="137180" y="1763834"/>
            <a:ext cx="1747038" cy="1882295"/>
          </a:xfrm>
          <a:prstGeom prst="rect">
            <a:avLst/>
          </a:prstGeom>
        </p:spPr>
      </p:pic>
    </p:spTree>
    <p:extLst>
      <p:ext uri="{BB962C8B-B14F-4D97-AF65-F5344CB8AC3E}">
        <p14:creationId xmlns:p14="http://schemas.microsoft.com/office/powerpoint/2010/main" val="1356780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Custom 9">
            <a:hlinkClick r:id="" action="ppaction://noaction" highlightClick="1">
              <a:snd r:embed="rId3" name="presento.wav"/>
            </a:hlinkClick>
          </p:cNvPr>
          <p:cNvSpPr/>
          <p:nvPr/>
        </p:nvSpPr>
        <p:spPr>
          <a:xfrm>
            <a:off x="339120" y="570260"/>
            <a:ext cx="417817" cy="366435"/>
          </a:xfrm>
          <a:prstGeom prst="actionButtonBlank">
            <a:avLst/>
          </a:prstGeom>
          <a:solidFill>
            <a:srgbClr val="3A5EAB"/>
          </a:solidFill>
          <a:ln>
            <a:solidFill>
              <a:srgbClr val="FBBF0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pic>
        <p:nvPicPr>
          <p:cNvPr id="7" name="Imagen 6">
            <a:extLst>
              <a:ext uri="{FF2B5EF4-FFF2-40B4-BE49-F238E27FC236}">
                <a16:creationId xmlns:a16="http://schemas.microsoft.com/office/drawing/2014/main" id="{DB1DDF6A-A800-9D4C-B4A5-1FBCF1681B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8369" y="2371724"/>
            <a:ext cx="4847989" cy="3356627"/>
          </a:xfrm>
          <a:prstGeom prst="rect">
            <a:avLst/>
          </a:prstGeom>
        </p:spPr>
      </p:pic>
      <p:pic>
        <p:nvPicPr>
          <p:cNvPr id="12" name="Imagen 11">
            <a:extLst>
              <a:ext uri="{FF2B5EF4-FFF2-40B4-BE49-F238E27FC236}">
                <a16:creationId xmlns:a16="http://schemas.microsoft.com/office/drawing/2014/main" id="{BCC7A4FF-596C-7446-9A2D-AFDD151373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2252" y="2158347"/>
            <a:ext cx="1976109" cy="3570004"/>
          </a:xfrm>
          <a:prstGeom prst="rect">
            <a:avLst/>
          </a:prstGeom>
        </p:spPr>
      </p:pic>
      <p:sp>
        <p:nvSpPr>
          <p:cNvPr id="8" name="Llamada rectangular redondeada 7">
            <a:extLst>
              <a:ext uri="{FF2B5EF4-FFF2-40B4-BE49-F238E27FC236}">
                <a16:creationId xmlns:a16="http://schemas.microsoft.com/office/drawing/2014/main" id="{F5509450-B174-D94A-8AF0-BE3BEA30FBC1}"/>
              </a:ext>
            </a:extLst>
          </p:cNvPr>
          <p:cNvSpPr/>
          <p:nvPr/>
        </p:nvSpPr>
        <p:spPr>
          <a:xfrm>
            <a:off x="3650299" y="1437577"/>
            <a:ext cx="1787499" cy="1162748"/>
          </a:xfrm>
          <a:prstGeom prst="wedgeRoundRectCallout">
            <a:avLst>
              <a:gd name="adj1" fmla="val -69258"/>
              <a:gd name="adj2" fmla="val 4658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rPr>
              <a:t>Hola, soy Pedro.</a:t>
            </a:r>
          </a:p>
        </p:txBody>
      </p:sp>
      <p:sp>
        <p:nvSpPr>
          <p:cNvPr id="13" name="Llamada rectangular redondeada 12">
            <a:extLst>
              <a:ext uri="{FF2B5EF4-FFF2-40B4-BE49-F238E27FC236}">
                <a16:creationId xmlns:a16="http://schemas.microsoft.com/office/drawing/2014/main" id="{7627A78B-2FB4-6941-88DF-5600E6AC8D48}"/>
              </a:ext>
            </a:extLst>
          </p:cNvPr>
          <p:cNvSpPr/>
          <p:nvPr/>
        </p:nvSpPr>
        <p:spPr>
          <a:xfrm>
            <a:off x="9109998" y="1089539"/>
            <a:ext cx="1787499" cy="547689"/>
          </a:xfrm>
          <a:prstGeom prst="wedgeRoundRectCallout">
            <a:avLst>
              <a:gd name="adj1" fmla="val -36487"/>
              <a:gd name="adj2" fmla="val 19527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rPr>
              <a:t>Él es Juan.</a:t>
            </a:r>
          </a:p>
        </p:txBody>
      </p:sp>
      <p:sp>
        <p:nvSpPr>
          <p:cNvPr id="14" name="Llamada rectangular redondeada 13">
            <a:extLst>
              <a:ext uri="{FF2B5EF4-FFF2-40B4-BE49-F238E27FC236}">
                <a16:creationId xmlns:a16="http://schemas.microsoft.com/office/drawing/2014/main" id="{BD3C840F-B9DF-764A-BE88-3400B0F376EA}"/>
              </a:ext>
            </a:extLst>
          </p:cNvPr>
          <p:cNvSpPr/>
          <p:nvPr/>
        </p:nvSpPr>
        <p:spPr>
          <a:xfrm>
            <a:off x="8110140" y="1580078"/>
            <a:ext cx="1144498" cy="786185"/>
          </a:xfrm>
          <a:prstGeom prst="wedgeRoundRectCallout">
            <a:avLst>
              <a:gd name="adj1" fmla="val -62765"/>
              <a:gd name="adj2" fmla="val 10608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rPr>
              <a:t>¡Hola, Juan!</a:t>
            </a:r>
          </a:p>
        </p:txBody>
      </p:sp>
      <p:sp>
        <p:nvSpPr>
          <p:cNvPr id="16" name="TextBox 10">
            <a:extLst>
              <a:ext uri="{FF2B5EF4-FFF2-40B4-BE49-F238E27FC236}">
                <a16:creationId xmlns:a16="http://schemas.microsoft.com/office/drawing/2014/main" id="{84030E69-140E-6C4F-906A-9CA2D8234535}"/>
              </a:ext>
            </a:extLst>
          </p:cNvPr>
          <p:cNvSpPr txBox="1"/>
          <p:nvPr/>
        </p:nvSpPr>
        <p:spPr>
          <a:xfrm>
            <a:off x="1406198" y="816810"/>
            <a:ext cx="794124" cy="523220"/>
          </a:xfrm>
          <a:prstGeom prst="rect">
            <a:avLst/>
          </a:prstGeom>
          <a:noFill/>
        </p:spPr>
        <p:txBody>
          <a:bodyPr wrap="square" rtlCol="0">
            <a:spAutoFit/>
          </a:bodyPr>
          <a:lstStyle/>
          <a:p>
            <a:r>
              <a:rPr lang="en-GB" sz="2800" b="1" dirty="0">
                <a:latin typeface="Century Gothic" panose="020B0502020202020204" pitchFamily="34" charset="0"/>
              </a:rPr>
              <a:t>1a.</a:t>
            </a:r>
          </a:p>
        </p:txBody>
      </p:sp>
      <p:sp>
        <p:nvSpPr>
          <p:cNvPr id="17" name="TextBox 12">
            <a:extLst>
              <a:ext uri="{FF2B5EF4-FFF2-40B4-BE49-F238E27FC236}">
                <a16:creationId xmlns:a16="http://schemas.microsoft.com/office/drawing/2014/main" id="{C953455A-0150-5344-9EEA-97EB588236CD}"/>
              </a:ext>
            </a:extLst>
          </p:cNvPr>
          <p:cNvSpPr txBox="1"/>
          <p:nvPr/>
        </p:nvSpPr>
        <p:spPr>
          <a:xfrm>
            <a:off x="6302675" y="819595"/>
            <a:ext cx="794124" cy="523220"/>
          </a:xfrm>
          <a:prstGeom prst="rect">
            <a:avLst/>
          </a:prstGeom>
          <a:noFill/>
        </p:spPr>
        <p:txBody>
          <a:bodyPr wrap="square" rtlCol="0">
            <a:spAutoFit/>
          </a:bodyPr>
          <a:lstStyle/>
          <a:p>
            <a:r>
              <a:rPr lang="en-GB" sz="2800" b="1" dirty="0">
                <a:latin typeface="Century Gothic" panose="020B0502020202020204" pitchFamily="34" charset="0"/>
              </a:rPr>
              <a:t>1b.</a:t>
            </a:r>
          </a:p>
        </p:txBody>
      </p:sp>
      <p:sp>
        <p:nvSpPr>
          <p:cNvPr id="18" name="Rounded Rectangle 16">
            <a:extLst>
              <a:ext uri="{FF2B5EF4-FFF2-40B4-BE49-F238E27FC236}">
                <a16:creationId xmlns:a16="http://schemas.microsoft.com/office/drawing/2014/main" id="{1CF98171-01AB-2B4A-9C65-181BA75C8740}"/>
              </a:ext>
            </a:extLst>
          </p:cNvPr>
          <p:cNvSpPr/>
          <p:nvPr/>
        </p:nvSpPr>
        <p:spPr>
          <a:xfrm>
            <a:off x="10460182" y="321441"/>
            <a:ext cx="1391208"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4181765141"/>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7138</Words>
  <Application>Microsoft Office PowerPoint</Application>
  <PresentationFormat>Widescreen</PresentationFormat>
  <Paragraphs>959</Paragraphs>
  <Slides>34</Slides>
  <Notes>34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Calibri Light</vt:lpstr>
      <vt:lpstr>Century Gothic</vt:lpstr>
      <vt:lpstr>Tw Cen MT</vt:lpstr>
      <vt:lpstr>Wingdings</vt:lpstr>
      <vt:lpstr>NCELP_German_2022</vt:lpstr>
      <vt:lpstr>Office Theme</vt:lpstr>
      <vt:lpstr>PowerPoint Presentation</vt:lpstr>
      <vt:lpstr>Fonética</vt:lpstr>
      <vt:lpstr>Viaje a los Estados Unidos</vt:lpstr>
      <vt:lpstr>Vocabulario</vt:lpstr>
      <vt:lpstr>Saying what you do to others: Personal ‘a’</vt:lpstr>
      <vt:lpstr>Doing something to myself: Reflexive ‘me’</vt:lpstr>
      <vt:lpstr>Vocabulario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hablar</vt:lpstr>
      <vt:lpstr>Estudiante A  - Round 1</vt:lpstr>
      <vt:lpstr>Respuestas – Round 1</vt:lpstr>
      <vt:lpstr>Respuestas – Round 2</vt:lpstr>
      <vt:lpstr>PowerPoint Presentation</vt:lpstr>
      <vt:lpstr>Escribe la letra correcta para cada palabra en español.</vt:lpstr>
      <vt:lpstr>Vocabulario</vt:lpstr>
      <vt:lpstr>Doing something to ‘yourself’: reflexive ‘te’</vt:lpstr>
      <vt:lpstr>Doing something to ‘yourself’: reflexive ‘te’</vt:lpstr>
      <vt:lpstr>¿Es ‘te’ o ‘tu’?</vt:lpstr>
      <vt:lpstr>escuchar / leer</vt:lpstr>
      <vt:lpstr>Mi rutina</vt:lpstr>
      <vt:lpstr>Mi rutina</vt:lpstr>
      <vt:lpstr>Mi rutina</vt:lpstr>
      <vt:lpstr>leer / escuchar </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2024-02-20T06:31:23Z</dcterms:created>
  <dcterms:modified xsi:type="dcterms:W3CDTF">2024-02-20T11:01:13Z</dcterms:modified>
</cp:coreProperties>
</file>