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30" r:id="rId2"/>
    <p:sldId id="425" r:id="rId3"/>
    <p:sldId id="570" r:id="rId4"/>
    <p:sldId id="539" r:id="rId5"/>
    <p:sldId id="531" r:id="rId6"/>
    <p:sldId id="592" r:id="rId7"/>
    <p:sldId id="528" r:id="rId8"/>
    <p:sldId id="848" r:id="rId9"/>
    <p:sldId id="813" r:id="rId10"/>
    <p:sldId id="551" r:id="rId11"/>
    <p:sldId id="849" r:id="rId12"/>
    <p:sldId id="850" r:id="rId13"/>
    <p:sldId id="851" r:id="rId14"/>
    <p:sldId id="852" r:id="rId15"/>
    <p:sldId id="853" r:id="rId16"/>
    <p:sldId id="854" r:id="rId17"/>
    <p:sldId id="855" r:id="rId18"/>
    <p:sldId id="856" r:id="rId19"/>
    <p:sldId id="857" r:id="rId20"/>
    <p:sldId id="858" r:id="rId21"/>
    <p:sldId id="859" r:id="rId22"/>
    <p:sldId id="588" r:id="rId23"/>
    <p:sldId id="513" r:id="rId24"/>
    <p:sldId id="572" r:id="rId25"/>
    <p:sldId id="536" r:id="rId26"/>
    <p:sldId id="563" r:id="rId27"/>
    <p:sldId id="564" r:id="rId28"/>
    <p:sldId id="590" r:id="rId29"/>
    <p:sldId id="591" r:id="rId30"/>
    <p:sldId id="565" r:id="rId31"/>
    <p:sldId id="589" r:id="rId32"/>
    <p:sldId id="8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EAC"/>
    <a:srgbClr val="FA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67098" autoAdjust="0"/>
  </p:normalViewPr>
  <p:slideViewPr>
    <p:cSldViewPr snapToGrid="0">
      <p:cViewPr>
        <p:scale>
          <a:sx n="60" d="100"/>
          <a:sy n="60" d="100"/>
        </p:scale>
        <p:origin x="2358" y="3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A69E7-A00F-466C-A677-4F63726EF721}" type="datetimeFigureOut">
              <a:rPr lang="en-GB" smtClean="0"/>
              <a:t>17/02/2024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23C26-1F5B-412F-AB0C-074ED515007F}" type="slidenum">
              <a:rPr lang="en-GB" smtClean="0"/>
              <a:t>‹#›</a:t>
            </a:fld>
            <a:endParaRPr lang="en-GB"/>
          </a:p>
        </p:txBody>
      </p:sp>
    </p:spTree>
    <p:extLst>
      <p:ext uri="{BB962C8B-B14F-4D97-AF65-F5344CB8AC3E}">
        <p14:creationId xmlns:p14="http://schemas.microsoft.com/office/powerpoint/2010/main" val="216921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quizlet.com/gb/540857651/year-8-spanish-term-21-week-4-vocabulary-mashup-a-flash-cards/?new"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quizlet.com/gb/540867516/year-8-spanish-term-21-week-4-vocabulary-mashup-c-flash-cards/" TargetMode="External"/><Relationship Id="rId4" Type="http://schemas.openxmlformats.org/officeDocument/2006/relationships/hyperlink" Target="https://quizlet.com/gb/540864234/year-8-spanish-term-21-week-4-vocabulary-mashup-b-flash-car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Inglaterra</a:t>
            </a:r>
            <a:r>
              <a:rPr lang="en-GB" b="1" u="sng" dirty="0">
                <a:solidFill>
                  <a:srgbClr val="FF0000"/>
                </a:solidFill>
              </a:rPr>
              <a:t>, </a:t>
            </a:r>
            <a:r>
              <a:rPr lang="en-GB" b="1" u="sng" dirty="0" err="1">
                <a:solidFill>
                  <a:srgbClr val="FF0000"/>
                </a:solidFill>
              </a:rPr>
              <a:t>pues</a:t>
            </a:r>
            <a:r>
              <a:rPr lang="en-GB" b="1" u="sng" dirty="0">
                <a:solidFill>
                  <a:srgbClr val="FF0000"/>
                </a:solidFill>
              </a:rPr>
              <a:t>, </a:t>
            </a:r>
            <a:r>
              <a:rPr lang="en-GB" b="1" u="sng" dirty="0" err="1">
                <a:solidFill>
                  <a:srgbClr val="FF0000"/>
                </a:solidFill>
              </a:rPr>
              <a:t>voluntario</a:t>
            </a:r>
            <a:br>
              <a:rPr lang="en-GB" b="1" u="sng" dirty="0">
                <a:solidFill>
                  <a:srgbClr val="FF0000"/>
                </a:solidFill>
              </a:rPr>
            </a:br>
            <a:r>
              <a:rPr lang="en-GB" b="1" u="none" dirty="0">
                <a:solidFill>
                  <a:srgbClr val="FF0000"/>
                </a:solidFill>
              </a:rPr>
              <a:t>ii) Edexcel list does not have </a:t>
            </a:r>
            <a:r>
              <a:rPr lang="en-GB" b="1" u="sng" dirty="0">
                <a:solidFill>
                  <a:srgbClr val="FF0000"/>
                </a:solidFill>
              </a:rPr>
              <a:t>fin, </a:t>
            </a:r>
            <a:r>
              <a:rPr lang="en-GB" b="1" u="sng" dirty="0" err="1">
                <a:solidFill>
                  <a:srgbClr val="FF0000"/>
                </a:solidFill>
              </a:rPr>
              <a:t>Inglaterra</a:t>
            </a:r>
            <a:r>
              <a:rPr lang="en-GB" b="1" u="sng" dirty="0">
                <a:solidFill>
                  <a:srgbClr val="FF0000"/>
                </a:solidFill>
              </a:rPr>
              <a:t>, </a:t>
            </a:r>
            <a:r>
              <a:rPr lang="en-GB" b="1" u="sng" dirty="0" err="1">
                <a:solidFill>
                  <a:srgbClr val="FF0000"/>
                </a:solidFill>
              </a:rPr>
              <a:t>sacar</a:t>
            </a:r>
            <a:r>
              <a:rPr lang="en-GB" b="1" u="sng" dirty="0">
                <a:solidFill>
                  <a:srgbClr val="FF0000"/>
                </a:solidFill>
              </a:rPr>
              <a:t>, </a:t>
            </a:r>
            <a:r>
              <a:rPr lang="en-GB" b="1" u="sng" dirty="0" err="1">
                <a:solidFill>
                  <a:srgbClr val="FF0000"/>
                </a:solidFill>
              </a:rPr>
              <a:t>voluntario</a:t>
            </a:r>
            <a:br>
              <a:rPr lang="en-GB" b="1" u="sng" dirty="0">
                <a:solidFill>
                  <a:srgbClr val="FF0000"/>
                </a:solidFill>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er</a:t>
            </a:r>
            <a:r>
              <a:rPr lang="en-US" sz="1200" kern="1200" baseline="0" dirty="0">
                <a:solidFill>
                  <a:schemeClr val="tx1"/>
                </a:solidFill>
                <a:effectLst/>
                <a:latin typeface="+mn-lt"/>
                <a:ea typeface="+mn-ea"/>
                <a:cs typeface="+mn-cs"/>
              </a:rPr>
              <a:t> &amp;</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 in the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1st, 2nd, 3rd person singular </a:t>
            </a:r>
            <a:r>
              <a:rPr lang="en-US" sz="1200" kern="1200" dirty="0" err="1">
                <a:solidFill>
                  <a:schemeClr val="tx1"/>
                </a:solidFill>
                <a:effectLst/>
                <a:latin typeface="+mn-lt"/>
                <a:ea typeface="+mn-ea"/>
                <a:cs typeface="+mn-cs"/>
              </a:rPr>
              <a:t>singular</a:t>
            </a:r>
            <a:r>
              <a:rPr lang="en-US" sz="1200" kern="1200" dirty="0">
                <a:solidFill>
                  <a:schemeClr val="tx1"/>
                </a:solidFill>
                <a:effectLst/>
                <a:latin typeface="+mn-lt"/>
                <a:ea typeface="+mn-ea"/>
                <a:cs typeface="+mn-cs"/>
              </a:rPr>
              <a:t> (-é, -</a:t>
            </a:r>
            <a:r>
              <a:rPr lang="en-US" sz="1200" kern="1200" dirty="0" err="1">
                <a:solidFill>
                  <a:schemeClr val="tx1"/>
                </a:solidFill>
                <a:effectLst/>
                <a:latin typeface="+mn-lt"/>
                <a:ea typeface="+mn-ea"/>
                <a:cs typeface="+mn-cs"/>
              </a:rPr>
              <a:t>aste</a:t>
            </a:r>
            <a:r>
              <a:rPr lang="en-US" sz="1200" kern="1200" dirty="0">
                <a:solidFill>
                  <a:schemeClr val="tx1"/>
                </a:solidFill>
                <a:effectLst/>
                <a:latin typeface="+mn-lt"/>
                <a:ea typeface="+mn-ea"/>
                <a:cs typeface="+mn-cs"/>
              </a:rPr>
              <a:t>, -ó)</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 subset of the Year 7 vocabulary</a:t>
            </a:r>
            <a:r>
              <a:rPr lang="en-GB" sz="1200" kern="1200" baseline="0" dirty="0">
                <a:solidFill>
                  <a:schemeClr val="tx1"/>
                </a:solidFill>
                <a:effectLst/>
                <a:latin typeface="+mn-lt"/>
                <a:ea typeface="+mn-ea"/>
                <a:cs typeface="+mn-cs"/>
              </a:rPr>
              <a:t> (see below)</a:t>
            </a:r>
            <a:endParaRPr lang="es-GB" sz="1200" kern="1200" dirty="0">
              <a:solidFill>
                <a:schemeClr val="tx1"/>
              </a:solidFill>
              <a:effectLst/>
              <a:latin typeface="+mn-lt"/>
              <a:ea typeface="+mn-ea"/>
              <a:cs typeface="+mn-cs"/>
            </a:endParaRPr>
          </a:p>
          <a:p>
            <a:br>
              <a:rPr lang="en-GB" baseline="0" dirty="0"/>
            </a:br>
            <a:r>
              <a:rPr lang="es-419" sz="1200" b="1" kern="1200" dirty="0">
                <a:solidFill>
                  <a:schemeClr val="tx1"/>
                </a:solidFill>
                <a:effectLst/>
                <a:latin typeface="+mn-lt"/>
                <a:ea typeface="+mn-ea"/>
                <a:cs typeface="+mn-cs"/>
              </a:rPr>
              <a:t>Vocabulary</a:t>
            </a:r>
            <a:r>
              <a:rPr lang="es-419" sz="1200" b="1" kern="1200" baseline="0" dirty="0">
                <a:solidFill>
                  <a:schemeClr val="tx1"/>
                </a:solidFill>
                <a:effectLst/>
                <a:latin typeface="+mn-lt"/>
                <a:ea typeface="+mn-ea"/>
                <a:cs typeface="+mn-cs"/>
              </a:rPr>
              <a:t> to be revisited</a:t>
            </a:r>
            <a:r>
              <a:rPr lang="es-419" sz="1200" b="1" kern="1200" dirty="0">
                <a:solidFill>
                  <a:schemeClr val="tx1"/>
                </a:solidFill>
                <a:effectLst/>
                <a:latin typeface="+mn-lt"/>
                <a:ea typeface="+mn-ea"/>
                <a:cs typeface="+mn-cs"/>
              </a:rPr>
              <a:t>:</a:t>
            </a:r>
          </a:p>
          <a:p>
            <a:r>
              <a:rPr lang="es-419" sz="1200" b="1" kern="1200" dirty="0">
                <a:solidFill>
                  <a:schemeClr val="tx1"/>
                </a:solidFill>
                <a:effectLst/>
                <a:latin typeface="+mn-lt"/>
                <a:ea typeface="+mn-ea"/>
                <a:cs typeface="+mn-cs"/>
              </a:rPr>
              <a:t>Y8 1.2.2: </a:t>
            </a:r>
            <a:r>
              <a:rPr lang="es-419" sz="1200" kern="1200" dirty="0">
                <a:solidFill>
                  <a:schemeClr val="tx1"/>
                </a:solidFill>
                <a:effectLst/>
                <a:latin typeface="+mn-lt"/>
                <a:ea typeface="+mn-ea"/>
                <a:cs typeface="+mn-cs"/>
              </a:rPr>
              <a:t>salir [114]; subir [410]; perder [195]; recoger [828]; partido [302]; fútbol [1471]; entrada [767]; billete [292];  pues¹ [73]; fin [182]; semana [301]; inglés² </a:t>
            </a:r>
            <a:r>
              <a:rPr lang="en-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[583]; jugador [1019]; (a) pie [365]</a:t>
            </a:r>
            <a:r>
              <a:rPr lang="es-GB" dirty="0">
                <a:effectLst/>
              </a:rPr>
              <a:t> </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1.2.7: </a:t>
            </a:r>
            <a:r>
              <a:rPr lang="es-419" sz="1200" b="0" kern="1200" baseline="0" dirty="0">
                <a:solidFill>
                  <a:schemeClr val="tx1"/>
                </a:solidFill>
                <a:effectLst/>
                <a:latin typeface="+mn-lt"/>
                <a:ea typeface="+mn-ea"/>
                <a:cs typeface="+mn-cs"/>
              </a:rPr>
              <a:t>n/a (consolidation week)</a:t>
            </a:r>
            <a:endParaRPr lang="en-GB" sz="1200" b="0" kern="1200" dirty="0">
              <a:solidFill>
                <a:schemeClr val="tx1"/>
              </a:solidFill>
              <a:effectLst/>
              <a:latin typeface="+mn-lt"/>
              <a:ea typeface="+mn-ea"/>
              <a:cs typeface="+mn-cs"/>
            </a:endParaRPr>
          </a:p>
          <a:p>
            <a:endParaRPr lang="en-GB" dirty="0"/>
          </a:p>
          <a:p>
            <a:r>
              <a:rPr lang="es-ES" b="1" baseline="0" dirty="0"/>
              <a:t>Year 7 vocabulary to revisit (50 items)</a:t>
            </a:r>
            <a:r>
              <a:rPr lang="es-ES" baseline="0" dirty="0"/>
              <a:t>: árbol [748]; producto [394]; voluntario [2732]; ayuda [784]; campo [342]; bolsa [1581]; cosa [69]; bicicleta [3684]; basura [2479]; naturaleza [712]; extranjero [675]; mundo [123]; problema [145]; barrio [940]; playa [1475]; periódico [1026]; caminar [514]; sacar [273]; limpiar [1713]; montar [1446]; viajar [902]; pasar</a:t>
            </a:r>
            <a:r>
              <a:rPr lang="es-ES" baseline="0" dirty="0">
                <a:latin typeface="Century Gothic" panose="020B0502020202020204" pitchFamily="34" charset="0"/>
              </a:rPr>
              <a:t>²</a:t>
            </a:r>
            <a:r>
              <a:rPr lang="es-ES" baseline="0" dirty="0"/>
              <a:t> [68]; recibir [316]; abrir [246]; importante [171]; verde [812]; nuevo [94]; divertido [2465]; luego [150]; lejos [833]; solo [95]; allí [197]; cerca [1042]; para [16]; como [20]; y [4]; Inglaterra [N/A]; muy [43]; otra vez [vez-59]; completamente [1185]; sin [54]; mi [37]; tu [53]; detrás [2044]; un [6]; una [6]; lunes [1370]; martes [3101]; jueves [1650]; domingo [693]</a:t>
            </a:r>
          </a:p>
          <a:p>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7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3 minutes</a:t>
            </a:r>
            <a:r>
              <a:rPr lang="en-GB" sz="1200" b="0" kern="1200" baseline="0" noProof="0" dirty="0">
                <a:solidFill>
                  <a:schemeClr val="tx1"/>
                </a:solidFill>
                <a:effectLst/>
                <a:latin typeface="+mn-lt"/>
                <a:ea typeface="+mn-ea"/>
                <a:cs typeface="+mn-cs"/>
              </a:rPr>
              <a:t> (12 slides)</a:t>
            </a:r>
            <a:endParaRPr lang="en-GB" sz="1200" b="0" kern="1200" noProof="0" dirty="0">
              <a:solidFill>
                <a:schemeClr val="tx1"/>
              </a:solidFill>
              <a:effectLst/>
              <a:latin typeface="+mn-lt"/>
              <a:ea typeface="+mn-ea"/>
              <a:cs typeface="+mn-cs"/>
            </a:endParaRPr>
          </a:p>
          <a:p>
            <a:endParaRPr lang="en-GB" b="1" noProof="0" dirty="0"/>
          </a:p>
          <a:p>
            <a:r>
              <a:rPr lang="en-GB" b="1" noProof="0" dirty="0"/>
              <a:t>Aim: </a:t>
            </a:r>
            <a:r>
              <a:rPr lang="en-GB" noProof="0" dirty="0"/>
              <a:t>To identify previously taught vocabulary</a:t>
            </a:r>
            <a:endParaRPr lang="en-GB" baseline="0" noProof="0" dirty="0"/>
          </a:p>
          <a:p>
            <a:endParaRPr lang="en-GB" noProof="0" dirty="0"/>
          </a:p>
          <a:p>
            <a:r>
              <a:rPr lang="en-GB" b="1" noProof="0" dirty="0"/>
              <a:t>Procedure:</a:t>
            </a:r>
          </a:p>
          <a:p>
            <a:pPr marL="228600" indent="-228600">
              <a:buAutoNum type="arabicPeriod"/>
            </a:pPr>
            <a:r>
              <a:rPr lang="en-GB" sz="1200" kern="1200" noProof="0" dirty="0">
                <a:solidFill>
                  <a:schemeClr val="tx1"/>
                </a:solidFill>
                <a:effectLst/>
                <a:latin typeface="+mn-lt"/>
                <a:ea typeface="+mn-ea"/>
                <a:cs typeface="+mn-cs"/>
              </a:rPr>
              <a:t>Students look at the picture or read the word in English and say out loud the corresponding word in Spanish from the list. NB: if the words are nouns, teachers should require students to produce the correct definite article as well. e.g. </a:t>
            </a:r>
            <a:r>
              <a:rPr lang="en-GB" sz="1200" b="1" i="1" kern="1200" noProof="0" dirty="0">
                <a:solidFill>
                  <a:schemeClr val="tx1"/>
                </a:solidFill>
                <a:effectLst/>
                <a:latin typeface="+mn-lt"/>
                <a:ea typeface="+mn-ea"/>
                <a:cs typeface="+mn-cs"/>
              </a:rPr>
              <a:t>el </a:t>
            </a:r>
            <a:r>
              <a:rPr lang="en-GB" sz="1200" kern="1200" noProof="0" dirty="0" err="1">
                <a:solidFill>
                  <a:schemeClr val="tx1"/>
                </a:solidFill>
                <a:effectLst/>
                <a:latin typeface="+mn-lt"/>
                <a:ea typeface="+mn-ea"/>
                <a:cs typeface="+mn-cs"/>
              </a:rPr>
              <a:t>periódico</a:t>
            </a:r>
            <a:r>
              <a:rPr lang="en-GB" sz="1200" kern="1200" noProof="0" dirty="0">
                <a:solidFill>
                  <a:schemeClr val="tx1"/>
                </a:solidFill>
                <a:effectLst/>
                <a:latin typeface="+mn-lt"/>
                <a:ea typeface="+mn-ea"/>
                <a:cs typeface="+mn-cs"/>
              </a:rPr>
              <a:t>.</a:t>
            </a:r>
          </a:p>
          <a:p>
            <a:pPr marL="228600" indent="-228600">
              <a:buAutoNum type="arabicPeriod"/>
            </a:pPr>
            <a:r>
              <a:rPr lang="en-GB" sz="1200" b="0" kern="1200" noProof="0" dirty="0">
                <a:solidFill>
                  <a:schemeClr val="tx1"/>
                </a:solidFill>
                <a:effectLst/>
                <a:latin typeface="+mn-lt"/>
                <a:ea typeface="+mn-ea"/>
                <a:cs typeface="+mn-cs"/>
              </a:rPr>
              <a:t>Teacher brings up the correct answer.</a:t>
            </a:r>
          </a:p>
          <a:p>
            <a:pPr marL="0" indent="0">
              <a:buNone/>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 </a:t>
            </a:r>
            <a:r>
              <a:rPr lang="en-GB" sz="1200" b="0" kern="1200" noProof="0" dirty="0">
                <a:solidFill>
                  <a:schemeClr val="tx1"/>
                </a:solidFill>
                <a:effectLst/>
                <a:latin typeface="+mn-lt"/>
                <a:ea typeface="+mn-ea"/>
                <a:cs typeface="+mn-cs"/>
              </a:rPr>
              <a:t>this activity focuses on identification of vocabulary</a:t>
            </a:r>
            <a:r>
              <a:rPr lang="en-GB" sz="1200" b="0" kern="1200" baseline="0" noProof="0" dirty="0">
                <a:solidFill>
                  <a:schemeClr val="tx1"/>
                </a:solidFill>
                <a:effectLst/>
                <a:latin typeface="+mn-lt"/>
                <a:ea typeface="+mn-ea"/>
                <a:cs typeface="+mn-cs"/>
              </a:rPr>
              <a:t>. T</a:t>
            </a:r>
            <a:r>
              <a:rPr lang="en-GB" sz="1200" b="0" kern="1200" noProof="0" dirty="0">
                <a:solidFill>
                  <a:schemeClr val="tx1"/>
                </a:solidFill>
                <a:effectLst/>
                <a:latin typeface="+mn-lt"/>
                <a:ea typeface="+mn-ea"/>
                <a:cs typeface="+mn-cs"/>
              </a:rPr>
              <a:t>he next activity (slide 30) requires students to recall the vocabulary themselves.</a:t>
            </a:r>
            <a:r>
              <a:rPr lang="en-GB" sz="1200" b="0" kern="1200" baseline="0" noProof="0" dirty="0">
                <a:solidFill>
                  <a:schemeClr val="tx1"/>
                </a:solidFill>
                <a:effectLst/>
                <a:latin typeface="+mn-lt"/>
                <a:ea typeface="+mn-ea"/>
                <a:cs typeface="+mn-cs"/>
              </a:rPr>
              <a:t> </a:t>
            </a:r>
            <a:br>
              <a:rPr lang="en-GB" sz="1200" b="0" kern="1200" baseline="0" noProof="0" dirty="0">
                <a:solidFill>
                  <a:schemeClr val="tx1"/>
                </a:solidFill>
                <a:effectLst/>
                <a:latin typeface="+mn-lt"/>
                <a:ea typeface="+mn-ea"/>
                <a:cs typeface="+mn-cs"/>
              </a:rPr>
            </a:br>
            <a:r>
              <a:rPr lang="en-GB" sz="1200" b="0" kern="1200" baseline="0" noProof="0" dirty="0">
                <a:solidFill>
                  <a:schemeClr val="tx1"/>
                </a:solidFill>
                <a:effectLst/>
                <a:latin typeface="+mn-lt"/>
                <a:ea typeface="+mn-ea"/>
                <a:cs typeface="+mn-cs"/>
              </a:rPr>
              <a:t>Teachers might wish to use these 12 slides as a lead in/recap ahead of the next activity. Alternatively, with a higher ability group, it may be preferable to go straight to slide 24.</a:t>
            </a:r>
            <a:endParaRPr lang="en-GB" sz="1200" b="1" kern="1200" noProof="0" dirty="0">
              <a:solidFill>
                <a:schemeClr val="tx1"/>
              </a:solidFill>
              <a:effectLst/>
              <a:latin typeface="+mn-lt"/>
              <a:ea typeface="+mn-ea"/>
              <a:cs typeface="+mn-cs"/>
            </a:endParaRP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10</a:t>
            </a:fld>
            <a:endParaRPr lang="en-GB"/>
          </a:p>
        </p:txBody>
      </p:sp>
    </p:spTree>
    <p:extLst>
      <p:ext uri="{BB962C8B-B14F-4D97-AF65-F5344CB8AC3E}">
        <p14:creationId xmlns:p14="http://schemas.microsoft.com/office/powerpoint/2010/main" val="310895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2/12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11</a:t>
            </a:fld>
            <a:endParaRPr lang="en-GB"/>
          </a:p>
        </p:txBody>
      </p:sp>
    </p:spTree>
    <p:extLst>
      <p:ext uri="{BB962C8B-B14F-4D97-AF65-F5344CB8AC3E}">
        <p14:creationId xmlns:p14="http://schemas.microsoft.com/office/powerpoint/2010/main" val="1452811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3/12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12</a:t>
            </a:fld>
            <a:endParaRPr lang="en-GB"/>
          </a:p>
        </p:txBody>
      </p:sp>
    </p:spTree>
    <p:extLst>
      <p:ext uri="{BB962C8B-B14F-4D97-AF65-F5344CB8AC3E}">
        <p14:creationId xmlns:p14="http://schemas.microsoft.com/office/powerpoint/2010/main" val="2691675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4/12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13</a:t>
            </a:fld>
            <a:endParaRPr lang="en-GB"/>
          </a:p>
        </p:txBody>
      </p:sp>
    </p:spTree>
    <p:extLst>
      <p:ext uri="{BB962C8B-B14F-4D97-AF65-F5344CB8AC3E}">
        <p14:creationId xmlns:p14="http://schemas.microsoft.com/office/powerpoint/2010/main" val="2869454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5/12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14</a:t>
            </a:fld>
            <a:endParaRPr lang="en-GB"/>
          </a:p>
        </p:txBody>
      </p:sp>
    </p:spTree>
    <p:extLst>
      <p:ext uri="{BB962C8B-B14F-4D97-AF65-F5344CB8AC3E}">
        <p14:creationId xmlns:p14="http://schemas.microsoft.com/office/powerpoint/2010/main" val="508751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6/12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15</a:t>
            </a:fld>
            <a:endParaRPr lang="en-GB"/>
          </a:p>
        </p:txBody>
      </p:sp>
    </p:spTree>
    <p:extLst>
      <p:ext uri="{BB962C8B-B14F-4D97-AF65-F5344CB8AC3E}">
        <p14:creationId xmlns:p14="http://schemas.microsoft.com/office/powerpoint/2010/main" val="2645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7/12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16</a:t>
            </a:fld>
            <a:endParaRPr lang="en-GB"/>
          </a:p>
        </p:txBody>
      </p:sp>
    </p:spTree>
    <p:extLst>
      <p:ext uri="{BB962C8B-B14F-4D97-AF65-F5344CB8AC3E}">
        <p14:creationId xmlns:p14="http://schemas.microsoft.com/office/powerpoint/2010/main" val="15038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8/12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17</a:t>
            </a:fld>
            <a:endParaRPr lang="en-GB"/>
          </a:p>
        </p:txBody>
      </p:sp>
    </p:spTree>
    <p:extLst>
      <p:ext uri="{BB962C8B-B14F-4D97-AF65-F5344CB8AC3E}">
        <p14:creationId xmlns:p14="http://schemas.microsoft.com/office/powerpoint/2010/main" val="1931704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9/12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18</a:t>
            </a:fld>
            <a:endParaRPr lang="en-GB"/>
          </a:p>
        </p:txBody>
      </p:sp>
    </p:spTree>
    <p:extLst>
      <p:ext uri="{BB962C8B-B14F-4D97-AF65-F5344CB8AC3E}">
        <p14:creationId xmlns:p14="http://schemas.microsoft.com/office/powerpoint/2010/main" val="333233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10/12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19</a:t>
            </a:fld>
            <a:endParaRPr lang="en-GB"/>
          </a:p>
        </p:txBody>
      </p:sp>
    </p:spTree>
    <p:extLst>
      <p:ext uri="{BB962C8B-B14F-4D97-AF65-F5344CB8AC3E}">
        <p14:creationId xmlns:p14="http://schemas.microsoft.com/office/powerpoint/2010/main" val="10026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a:t>
            </a:r>
            <a:r>
              <a:rPr lang="en-US" b="0" i="0" dirty="0"/>
              <a:t> minutes (two slides)</a:t>
            </a:r>
          </a:p>
          <a:p>
            <a:endParaRPr lang="en-US" b="1" dirty="0"/>
          </a:p>
          <a:p>
            <a:r>
              <a:rPr lang="en-US" b="1" dirty="0"/>
              <a:t>Aim: </a:t>
            </a:r>
            <a:r>
              <a:rPr lang="en-US" b="0" dirty="0"/>
              <a:t>To revisit Y7 vocabulary in</a:t>
            </a:r>
            <a:r>
              <a:rPr lang="en-US" b="0" baseline="0" dirty="0"/>
              <a:t> both receptive and productive modes of language use</a:t>
            </a:r>
            <a:r>
              <a:rPr lang="en-US" b="0" dirty="0"/>
              <a:t>. To consolidate understanding of word classes.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Students</a:t>
            </a:r>
            <a:r>
              <a:rPr lang="en-GB" baseline="0" dirty="0"/>
              <a:t> either work by themselves or in pairs, matching up words with the corresponding picture (1 minute)</a:t>
            </a:r>
            <a:br>
              <a:rPr lang="en-GB" baseline="0" dirty="0"/>
            </a:br>
            <a:r>
              <a:rPr lang="en-GB" b="1" baseline="0" dirty="0"/>
              <a:t>2. </a:t>
            </a:r>
            <a:r>
              <a:rPr lang="en-GB" baseline="0" dirty="0"/>
              <a:t>Then the teacher shows the answers one by one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aseline="0" dirty="0"/>
              <a:t>After one more click, the Spanish words are covered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 </a:t>
            </a:r>
            <a:r>
              <a:rPr lang="en-GB" baseline="0" dirty="0"/>
              <a:t>Students work in pairs. One says a random letter and the other says the word in Spanish as fast as possible. Students take turns (2 minutes).</a:t>
            </a:r>
            <a:br>
              <a:rPr lang="en-GB" baseline="0" dirty="0"/>
            </a:br>
            <a:r>
              <a:rPr lang="en-GB" b="1" baseline="0" dirty="0"/>
              <a:t>5. Move to the next slide. </a:t>
            </a:r>
            <a:r>
              <a:rPr lang="en-GB" baseline="0" dirty="0"/>
              <a:t>Finally, students write each of the 12 words in the corresponding column depending on the category it belongs to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6</a:t>
            </a:r>
            <a:r>
              <a:rPr lang="en-GB" baseline="0" dirty="0">
                <a:sym typeface="Wingdings" panose="05000000000000000000" pitchFamily="2" charset="2"/>
              </a:rPr>
              <a:t>. Teacher shows the answers (1 minute)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sym typeface="Wingdings" panose="05000000000000000000" pitchFamily="2" charset="2"/>
              </a:rPr>
              <a:t>Articles are not given in the Spanish words as this would make it very easy to identify the nouns.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To increase the level of difficulty for a higher-ability group, students could pass steps 1-3 and go straight to step 4 (production).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11/12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20</a:t>
            </a:fld>
            <a:endParaRPr lang="en-GB"/>
          </a:p>
        </p:txBody>
      </p:sp>
    </p:spTree>
    <p:extLst>
      <p:ext uri="{BB962C8B-B14F-4D97-AF65-F5344CB8AC3E}">
        <p14:creationId xmlns:p14="http://schemas.microsoft.com/office/powerpoint/2010/main" val="1819442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12/12</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21</a:t>
            </a:fld>
            <a:endParaRPr lang="en-GB"/>
          </a:p>
        </p:txBody>
      </p:sp>
    </p:spTree>
    <p:extLst>
      <p:ext uri="{BB962C8B-B14F-4D97-AF65-F5344CB8AC3E}">
        <p14:creationId xmlns:p14="http://schemas.microsoft.com/office/powerpoint/2010/main" val="3787183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3</a:t>
            </a:r>
            <a:r>
              <a:rPr lang="en-GB" baseline="0" dirty="0"/>
              <a:t> minutes  </a:t>
            </a:r>
          </a:p>
          <a:p>
            <a:endParaRPr lang="en-GB" baseline="0" dirty="0"/>
          </a:p>
          <a:p>
            <a:r>
              <a:rPr lang="en-GB" b="1" baseline="0" dirty="0"/>
              <a:t>Aim: </a:t>
            </a:r>
            <a:r>
              <a:rPr lang="en-GB" baseline="0" dirty="0"/>
              <a:t>to recall previously taught vocabulary</a:t>
            </a:r>
          </a:p>
          <a:p>
            <a:endParaRPr lang="en-GB" baseline="0" dirty="0"/>
          </a:p>
          <a:p>
            <a:r>
              <a:rPr lang="en-GB" b="1" baseline="0" dirty="0"/>
              <a:t>Procedure: </a:t>
            </a:r>
          </a:p>
          <a:p>
            <a:pPr marL="228600" indent="-228600">
              <a:buAutoNum type="arabicPeriod"/>
            </a:pPr>
            <a:r>
              <a:rPr lang="en-GB" b="0" baseline="0" dirty="0"/>
              <a:t>The teacher says the item number in Spanish. This can be done in any order, so can be useful for additional practice with numbers.</a:t>
            </a:r>
          </a:p>
          <a:p>
            <a:pPr marL="228600" indent="-228600">
              <a:buAutoNum type="arabicPeriod"/>
            </a:pPr>
            <a:r>
              <a:rPr lang="en-GB" b="0" baseline="0" dirty="0"/>
              <a:t>Students say the target Spanish word in chorus, with definite article if referring to a noun.</a:t>
            </a:r>
          </a:p>
          <a:p>
            <a:pPr marL="228600" indent="-228600">
              <a:buAutoNum type="arabicPeriod"/>
            </a:pPr>
            <a:r>
              <a:rPr lang="en-GB" b="0" baseline="0" dirty="0"/>
              <a:t>The teacher clicks on the pink text box to reveal the answer.</a:t>
            </a:r>
          </a:p>
          <a:p>
            <a:pPr marL="228600" indent="-228600">
              <a:buAutoNum type="arabicPeriod"/>
            </a:pPr>
            <a:r>
              <a:rPr lang="en-GB" b="0" dirty="0"/>
              <a:t>Further rounds could be done as</a:t>
            </a:r>
            <a:r>
              <a:rPr lang="en-GB" b="0" baseline="0" dirty="0"/>
              <a:t> a class or </a:t>
            </a:r>
            <a:r>
              <a:rPr lang="en-GB" b="0" dirty="0"/>
              <a:t>in pairs,</a:t>
            </a:r>
            <a:r>
              <a:rPr lang="en-GB" b="0" baseline="0" dirty="0"/>
              <a:t> with one partner saying a number and the other then saying the word. This could be done under time pressure to help automatisation (e.g. number of words that can be achieved in one minute by partner/team A vs partner/team B).</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46520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10 minutes (two slides)</a:t>
            </a:r>
          </a:p>
          <a:p>
            <a:endParaRPr lang="en-US" b="1" dirty="0"/>
          </a:p>
          <a:p>
            <a:r>
              <a:rPr lang="en-US" b="1" dirty="0"/>
              <a:t>Aim: </a:t>
            </a:r>
            <a:r>
              <a:rPr lang="en-US" dirty="0"/>
              <a:t>To revisit SSC [qui] and contrast it with [que]. To also revisit previously taught vocabulary.</a:t>
            </a:r>
          </a:p>
          <a:p>
            <a:endParaRPr lang="en-US" dirty="0"/>
          </a:p>
          <a:p>
            <a:r>
              <a:rPr lang="en-US" b="1" dirty="0"/>
              <a:t>Procedure:</a:t>
            </a:r>
            <a:br>
              <a:rPr lang="en-US" dirty="0"/>
            </a:br>
            <a:r>
              <a:rPr lang="en-US" dirty="0"/>
              <a:t>1. Students listen to each sentence.</a:t>
            </a:r>
          </a:p>
          <a:p>
            <a:r>
              <a:rPr lang="en-US" dirty="0"/>
              <a:t>2. Students write down the words with [qui] in the first column and the words with [que] in the second column.</a:t>
            </a:r>
          </a:p>
          <a:p>
            <a:r>
              <a:rPr lang="en-US" dirty="0"/>
              <a:t>3. Students write the meaning of </a:t>
            </a:r>
            <a:r>
              <a:rPr lang="en-US" i="1" dirty="0"/>
              <a:t>known </a:t>
            </a:r>
            <a:r>
              <a:rPr lang="en-US" i="0" dirty="0"/>
              <a:t>words in English. The meaning of</a:t>
            </a:r>
            <a:r>
              <a:rPr lang="en-US" i="0" baseline="0" dirty="0"/>
              <a:t> unknown words is already given in the table. The meanings of these unknown words </a:t>
            </a:r>
            <a:r>
              <a:rPr lang="en-US" i="1" baseline="0" dirty="0"/>
              <a:t>may</a:t>
            </a:r>
            <a:r>
              <a:rPr lang="en-US" i="0" baseline="0" dirty="0"/>
              <a:t> be learnt incidentally.</a:t>
            </a:r>
            <a:endParaRPr lang="en-US" i="1" dirty="0"/>
          </a:p>
          <a:p>
            <a:endParaRPr lang="en-US" dirty="0"/>
          </a:p>
          <a:p>
            <a:r>
              <a:rPr lang="en-US" b="1" dirty="0"/>
              <a:t>Note</a:t>
            </a:r>
            <a:r>
              <a:rPr lang="en-US" b="0" dirty="0"/>
              <a:t>:</a:t>
            </a:r>
            <a:r>
              <a:rPr lang="en-US" b="0" baseline="0" dirty="0"/>
              <a:t> </a:t>
            </a:r>
            <a:r>
              <a:rPr lang="en-US" dirty="0"/>
              <a:t>Unknown</a:t>
            </a:r>
            <a:r>
              <a:rPr lang="en-US" baseline="0" dirty="0"/>
              <a:t> words are included to ensure that SSC knowledge is needed to accurately spell some of the words. Other target words have been used in earlier phonics and/or vocabulary activities, so the task is also a chance to consolidate understanding of the meaning of these words.</a:t>
            </a:r>
          </a:p>
          <a:p>
            <a:endParaRPr lang="en-US" baseline="0" dirty="0"/>
          </a:p>
          <a:p>
            <a:r>
              <a:rPr lang="en-US" b="1" baseline="0" dirty="0"/>
              <a:t>Adaptive teaching:</a:t>
            </a:r>
            <a:br>
              <a:rPr lang="en-US" b="1" baseline="0" dirty="0"/>
            </a:br>
            <a:r>
              <a:rPr lang="en-US" b="0" baseline="0" dirty="0"/>
              <a:t>To reduce the challenge students could be asked only to write the words with [qui].  Teachers would remove the table with [que].</a:t>
            </a:r>
            <a:endParaRPr lang="en-US" b="1" dirty="0"/>
          </a:p>
          <a:p>
            <a:endParaRPr lang="en-US" b="1" dirty="0"/>
          </a:p>
          <a:p>
            <a:r>
              <a:rPr lang="en-US" b="1" dirty="0"/>
              <a:t>Transcript:</a:t>
            </a:r>
            <a:endParaRPr lang="en-US" b="0" dirty="0"/>
          </a:p>
          <a:p>
            <a:pPr marL="228600" indent="-228600">
              <a:buAutoNum type="arabicPeriod"/>
            </a:pPr>
            <a:r>
              <a:rPr lang="en-US" b="0" dirty="0"/>
              <a:t>¿El </a:t>
            </a:r>
            <a:r>
              <a:rPr lang="en-US" b="0" dirty="0" err="1"/>
              <a:t>inglés</a:t>
            </a:r>
            <a:r>
              <a:rPr lang="en-US" b="0" dirty="0"/>
              <a:t> </a:t>
            </a:r>
            <a:r>
              <a:rPr lang="en-US" b="1" dirty="0" err="1"/>
              <a:t>que</a:t>
            </a:r>
            <a:r>
              <a:rPr lang="en-US" b="0" dirty="0" err="1"/>
              <a:t>dó</a:t>
            </a:r>
            <a:r>
              <a:rPr lang="en-US" b="0" dirty="0"/>
              <a:t> con Lucía </a:t>
            </a:r>
            <a:r>
              <a:rPr lang="en-US" b="0" dirty="0" err="1"/>
              <a:t>en</a:t>
            </a:r>
            <a:r>
              <a:rPr lang="en-US" b="0" dirty="0"/>
              <a:t> la </a:t>
            </a:r>
            <a:r>
              <a:rPr lang="en-US" b="0" dirty="0" err="1"/>
              <a:t>es</a:t>
            </a:r>
            <a:r>
              <a:rPr lang="en-US" b="1" dirty="0" err="1"/>
              <a:t>qui</a:t>
            </a:r>
            <a:r>
              <a:rPr lang="en-US" b="0" dirty="0" err="1"/>
              <a:t>na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Quién</a:t>
            </a:r>
            <a:r>
              <a:rPr lang="en-US" b="0" baseline="0" dirty="0"/>
              <a:t> </a:t>
            </a:r>
            <a:r>
              <a:rPr lang="en-US" b="1" baseline="0" dirty="0" err="1"/>
              <a:t>qui</a:t>
            </a:r>
            <a:r>
              <a:rPr lang="en-US" b="0" baseline="0" dirty="0" err="1"/>
              <a:t>tó</a:t>
            </a:r>
            <a:r>
              <a:rPr lang="en-US" b="0" baseline="0" dirty="0"/>
              <a:t> la comida de la mesa?</a:t>
            </a:r>
            <a:endParaRPr lang="en-US" b="0" dirty="0"/>
          </a:p>
          <a:p>
            <a:pPr marL="228600" indent="-228600">
              <a:buAutoNum type="arabicPeriod"/>
            </a:pPr>
            <a:r>
              <a:rPr lang="en-US" b="0" dirty="0"/>
              <a:t>El </a:t>
            </a:r>
            <a:r>
              <a:rPr lang="en-US" b="0" dirty="0" err="1"/>
              <a:t>costo</a:t>
            </a:r>
            <a:r>
              <a:rPr lang="en-US" b="0" dirty="0"/>
              <a:t> de un </a:t>
            </a:r>
            <a:r>
              <a:rPr lang="en-US" b="0" dirty="0" err="1"/>
              <a:t>pa</a:t>
            </a:r>
            <a:r>
              <a:rPr lang="en-US" b="1" dirty="0" err="1"/>
              <a:t>que</a:t>
            </a:r>
            <a:r>
              <a:rPr lang="en-US" b="0" dirty="0" err="1"/>
              <a:t>te</a:t>
            </a:r>
            <a:r>
              <a:rPr lang="en-US" b="0" dirty="0"/>
              <a:t> </a:t>
            </a:r>
            <a:r>
              <a:rPr lang="en-US" b="0" dirty="0" err="1"/>
              <a:t>es</a:t>
            </a:r>
            <a:r>
              <a:rPr lang="en-US" b="0" dirty="0"/>
              <a:t> quince euros, </a:t>
            </a:r>
            <a:r>
              <a:rPr lang="en-US" b="0" dirty="0" err="1"/>
              <a:t>así</a:t>
            </a:r>
            <a:r>
              <a:rPr lang="en-US" b="0" dirty="0"/>
              <a:t> </a:t>
            </a:r>
            <a:r>
              <a:rPr lang="en-US" b="1" dirty="0"/>
              <a:t>que</a:t>
            </a:r>
            <a:r>
              <a:rPr lang="en-US" b="0" dirty="0"/>
              <a:t> </a:t>
            </a:r>
            <a:r>
              <a:rPr lang="en-US" b="0" dirty="0" err="1"/>
              <a:t>compré</a:t>
            </a:r>
            <a:r>
              <a:rPr lang="en-US" b="0" dirty="0"/>
              <a:t> dos.</a:t>
            </a:r>
            <a:endParaRPr lang="en-US" b="1" dirty="0"/>
          </a:p>
          <a:p>
            <a:pPr marL="228600" indent="-228600">
              <a:buAutoNum type="arabicPeriod"/>
            </a:pPr>
            <a:r>
              <a:rPr lang="en-US" b="0" dirty="0" err="1"/>
              <a:t>Q</a:t>
            </a:r>
            <a:r>
              <a:rPr lang="en-US" b="1" dirty="0" err="1"/>
              <a:t>ui</a:t>
            </a:r>
            <a:r>
              <a:rPr lang="en-US" b="0" dirty="0" err="1"/>
              <a:t>zás</a:t>
            </a:r>
            <a:r>
              <a:rPr lang="en-US" b="0" dirty="0"/>
              <a:t> </a:t>
            </a:r>
            <a:r>
              <a:rPr lang="en-US" b="1" dirty="0" err="1"/>
              <a:t>qui</a:t>
            </a:r>
            <a:r>
              <a:rPr lang="en-US" b="0" dirty="0" err="1"/>
              <a:t>eren</a:t>
            </a:r>
            <a:r>
              <a:rPr lang="en-US" b="0" dirty="0"/>
              <a:t> </a:t>
            </a:r>
            <a:r>
              <a:rPr lang="en-US" b="0" dirty="0" err="1"/>
              <a:t>pasar</a:t>
            </a:r>
            <a:r>
              <a:rPr lang="en-US" b="0" dirty="0"/>
              <a:t> un fin de </a:t>
            </a:r>
            <a:r>
              <a:rPr lang="en-US" b="0" dirty="0" err="1"/>
              <a:t>semana</a:t>
            </a:r>
            <a:r>
              <a:rPr lang="en-US" b="0" dirty="0"/>
              <a:t> </a:t>
            </a:r>
            <a:r>
              <a:rPr lang="en-US" b="0" dirty="0" err="1"/>
              <a:t>tran</a:t>
            </a:r>
            <a:r>
              <a:rPr lang="en-US" b="1" dirty="0" err="1"/>
              <a:t>qui</a:t>
            </a:r>
            <a:r>
              <a:rPr lang="en-US" b="0" dirty="0" err="1"/>
              <a:t>lo</a:t>
            </a:r>
            <a:r>
              <a:rPr lang="en-US" b="0" dirty="0"/>
              <a:t>.</a:t>
            </a:r>
          </a:p>
          <a:p>
            <a:pPr marL="228600" indent="-228600">
              <a:buAutoNum type="arabicPeriod"/>
            </a:pPr>
            <a:r>
              <a:rPr lang="en-US" sz="1200" b="0" kern="1200" dirty="0">
                <a:solidFill>
                  <a:schemeClr val="tx1"/>
                </a:solidFill>
                <a:effectLst/>
                <a:latin typeface="+mn-lt"/>
                <a:ea typeface="+mn-ea"/>
                <a:cs typeface="+mn-cs"/>
              </a:rPr>
              <a:t>¿Por qué no </a:t>
            </a:r>
            <a:r>
              <a:rPr lang="en-US" sz="1200" b="0" kern="1200" dirty="0" err="1">
                <a:solidFill>
                  <a:schemeClr val="tx1"/>
                </a:solidFill>
                <a:effectLst/>
                <a:latin typeface="+mn-lt"/>
                <a:ea typeface="+mn-ea"/>
                <a:cs typeface="+mn-cs"/>
              </a:rPr>
              <a:t>subiste</a:t>
            </a:r>
            <a:r>
              <a:rPr lang="en-US" sz="1200" b="0" kern="1200" dirty="0">
                <a:solidFill>
                  <a:schemeClr val="tx1"/>
                </a:solidFill>
                <a:effectLst/>
                <a:latin typeface="+mn-lt"/>
                <a:ea typeface="+mn-ea"/>
                <a:cs typeface="+mn-cs"/>
              </a:rPr>
              <a:t> la</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nta</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montaña</a:t>
            </a:r>
            <a:r>
              <a:rPr lang="en-US" sz="1200" b="0" kern="1200" dirty="0">
                <a:solidFill>
                  <a:schemeClr val="tx1"/>
                </a:solidFill>
                <a:effectLst/>
                <a:latin typeface="+mn-lt"/>
                <a:ea typeface="+mn-ea"/>
                <a:cs typeface="+mn-cs"/>
              </a:rPr>
              <a:t> a pie?</a:t>
            </a:r>
          </a:p>
          <a:p>
            <a:pPr marL="228600" indent="-228600">
              <a:buAutoNum type="arabicPeriod"/>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e</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po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empieza</a:t>
            </a:r>
            <a:r>
              <a:rPr lang="en-US" sz="1200" b="0" kern="1200" baseline="0" dirty="0">
                <a:solidFill>
                  <a:schemeClr val="tx1"/>
                </a:solidFill>
                <a:effectLst/>
                <a:latin typeface="+mn-lt"/>
                <a:ea typeface="+mn-ea"/>
                <a:cs typeface="+mn-cs"/>
              </a:rPr>
              <a:t> el </a:t>
            </a:r>
            <a:r>
              <a:rPr lang="en-US" sz="1200" b="0" kern="1200" baseline="0" dirty="0" err="1">
                <a:solidFill>
                  <a:schemeClr val="tx1"/>
                </a:solidFill>
                <a:effectLst/>
                <a:latin typeface="+mn-lt"/>
                <a:ea typeface="+mn-ea"/>
                <a:cs typeface="+mn-cs"/>
              </a:rPr>
              <a:t>ata</a:t>
            </a:r>
            <a:r>
              <a:rPr lang="en-US" sz="1200" b="1" kern="1200" baseline="0" dirty="0" err="1">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por la </a:t>
            </a:r>
            <a:r>
              <a:rPr lang="en-US" sz="1200" b="0" kern="1200" baseline="0" dirty="0" err="1">
                <a:solidFill>
                  <a:schemeClr val="tx1"/>
                </a:solidFill>
                <a:effectLst/>
                <a:latin typeface="+mn-lt"/>
                <a:ea typeface="+mn-ea"/>
                <a:cs typeface="+mn-cs"/>
              </a:rPr>
              <a:t>iz</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erda</a:t>
            </a:r>
            <a:r>
              <a:rPr lang="en-US"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err="1">
                <a:solidFill>
                  <a:schemeClr val="tx1"/>
                </a:solidFill>
                <a:effectLst/>
                <a:latin typeface="+mn-lt"/>
                <a:ea typeface="+mn-ea"/>
                <a:cs typeface="+mn-cs"/>
              </a:rPr>
              <a:t>quinto</a:t>
            </a:r>
            <a:r>
              <a:rPr lang="en-US" sz="1200" b="0" kern="1200" baseline="0" dirty="0">
                <a:solidFill>
                  <a:schemeClr val="tx1"/>
                </a:solidFill>
                <a:effectLst/>
                <a:latin typeface="+mn-lt"/>
                <a:ea typeface="+mn-ea"/>
                <a:cs typeface="+mn-cs"/>
              </a:rPr>
              <a:t> [1586]; </a:t>
            </a:r>
            <a:r>
              <a:rPr lang="en-US" sz="1200" b="0" kern="1200" baseline="0" dirty="0" err="1">
                <a:solidFill>
                  <a:schemeClr val="tx1"/>
                </a:solidFill>
                <a:effectLst/>
                <a:latin typeface="+mn-lt"/>
                <a:ea typeface="+mn-ea"/>
                <a:cs typeface="+mn-cs"/>
              </a:rPr>
              <a:t>esquina</a:t>
            </a:r>
            <a:r>
              <a:rPr lang="en-US" sz="1200" b="0" kern="1200" baseline="0" dirty="0">
                <a:solidFill>
                  <a:schemeClr val="tx1"/>
                </a:solidFill>
                <a:effectLst/>
                <a:latin typeface="+mn-lt"/>
                <a:ea typeface="+mn-ea"/>
                <a:cs typeface="+mn-cs"/>
              </a:rPr>
              <a:t> [1536]; </a:t>
            </a:r>
            <a:r>
              <a:rPr lang="en-US" sz="1200" b="0" kern="1200" baseline="0" dirty="0" err="1">
                <a:solidFill>
                  <a:schemeClr val="tx1"/>
                </a:solidFill>
                <a:effectLst/>
                <a:latin typeface="+mn-lt"/>
                <a:ea typeface="+mn-ea"/>
                <a:cs typeface="+mn-cs"/>
              </a:rPr>
              <a:t>ataque</a:t>
            </a:r>
            <a:r>
              <a:rPr lang="en-US" sz="1200" b="0" kern="1200" baseline="0" dirty="0">
                <a:solidFill>
                  <a:schemeClr val="tx1"/>
                </a:solidFill>
                <a:effectLst/>
                <a:latin typeface="+mn-lt"/>
                <a:ea typeface="+mn-ea"/>
                <a:cs typeface="+mn-cs"/>
              </a:rPr>
              <a:t> [1116]; </a:t>
            </a:r>
            <a:r>
              <a:rPr lang="en-US" sz="1200" b="0" kern="1200" baseline="0" dirty="0" err="1">
                <a:solidFill>
                  <a:schemeClr val="tx1"/>
                </a:solidFill>
                <a:effectLst/>
                <a:latin typeface="+mn-lt"/>
                <a:ea typeface="+mn-ea"/>
                <a:cs typeface="+mn-cs"/>
              </a:rPr>
              <a:t>paquete</a:t>
            </a:r>
            <a:r>
              <a:rPr lang="en-US" sz="1200" b="0" kern="1200" baseline="0" dirty="0">
                <a:solidFill>
                  <a:schemeClr val="tx1"/>
                </a:solidFill>
                <a:effectLst/>
                <a:latin typeface="+mn-lt"/>
                <a:ea typeface="+mn-ea"/>
                <a:cs typeface="+mn-cs"/>
              </a:rPr>
              <a:t> [2325]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16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s-GB" sz="1200" b="1" kern="1200" dirty="0">
                <a:solidFill>
                  <a:schemeClr val="tx1"/>
                </a:solidFill>
                <a:effectLst/>
                <a:latin typeface="+mn-lt"/>
                <a:ea typeface="+mn-ea"/>
                <a:cs typeface="+mn-cs"/>
              </a:rPr>
              <a:t> </a:t>
            </a:r>
            <a:r>
              <a:rPr lang="en-US" dirty="0"/>
              <a:t>to focus on other vocabulary items</a:t>
            </a:r>
            <a:r>
              <a:rPr lang="en-US" baseline="0" dirty="0"/>
              <a:t> from the sentences used in the previous task.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r>
              <a:rPr lang="en-US" b="0" dirty="0"/>
              <a:t>1. Students</a:t>
            </a:r>
            <a:r>
              <a:rPr lang="en-US" b="0" baseline="0" dirty="0"/>
              <a:t> listen to the sentences and complete them. The meanings of previously untaught words is given.</a:t>
            </a:r>
            <a:br>
              <a:rPr lang="en-US" dirty="0"/>
            </a:br>
            <a:endParaRPr lang="en-US" dirty="0"/>
          </a:p>
          <a:p>
            <a:r>
              <a:rPr lang="en-US" b="1" dirty="0"/>
              <a:t>Transcript:</a:t>
            </a:r>
            <a:endParaRPr lang="en-GB" b="1" dirty="0"/>
          </a:p>
          <a:p>
            <a:pPr marL="228600" indent="-228600">
              <a:buAutoNum type="arabicPeriod"/>
            </a:pPr>
            <a:r>
              <a:rPr lang="en-US" b="0" dirty="0"/>
              <a:t>El </a:t>
            </a:r>
            <a:r>
              <a:rPr lang="en-US" b="0" dirty="0" err="1"/>
              <a:t>inglés</a:t>
            </a:r>
            <a:r>
              <a:rPr lang="en-US" b="0" dirty="0"/>
              <a:t> </a:t>
            </a:r>
            <a:r>
              <a:rPr lang="en-US" b="1" dirty="0" err="1"/>
              <a:t>que</a:t>
            </a:r>
            <a:r>
              <a:rPr lang="en-US" b="0" dirty="0" err="1"/>
              <a:t>dó</a:t>
            </a:r>
            <a:r>
              <a:rPr lang="en-US" b="0" dirty="0"/>
              <a:t> con </a:t>
            </a:r>
            <a:r>
              <a:rPr lang="en-US" b="0" dirty="0" err="1"/>
              <a:t>Lucía</a:t>
            </a:r>
            <a:r>
              <a:rPr lang="en-US" b="0" dirty="0"/>
              <a:t> </a:t>
            </a:r>
            <a:r>
              <a:rPr lang="en-US" b="0" dirty="0" err="1"/>
              <a:t>en</a:t>
            </a:r>
            <a:r>
              <a:rPr lang="en-US" b="0" dirty="0"/>
              <a:t> la </a:t>
            </a:r>
            <a:r>
              <a:rPr lang="en-US" b="0" dirty="0" err="1"/>
              <a:t>es</a:t>
            </a:r>
            <a:r>
              <a:rPr lang="en-US" b="1" dirty="0" err="1"/>
              <a:t>qui</a:t>
            </a:r>
            <a:r>
              <a:rPr lang="en-US" b="0" dirty="0" err="1"/>
              <a:t>na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Quién</a:t>
            </a:r>
            <a:r>
              <a:rPr lang="en-US" b="0" baseline="0" dirty="0"/>
              <a:t> </a:t>
            </a:r>
            <a:r>
              <a:rPr lang="en-US" b="1" baseline="0" dirty="0" err="1"/>
              <a:t>qui</a:t>
            </a:r>
            <a:r>
              <a:rPr lang="en-US" b="0" baseline="0" dirty="0" err="1"/>
              <a:t>tó</a:t>
            </a:r>
            <a:r>
              <a:rPr lang="en-US" b="0" baseline="0" dirty="0"/>
              <a:t> la comida de la mesa?</a:t>
            </a:r>
            <a:endParaRPr lang="en-US" b="0" dirty="0"/>
          </a:p>
          <a:p>
            <a:pPr marL="228600" indent="-228600">
              <a:buAutoNum type="arabicPeriod"/>
            </a:pPr>
            <a:r>
              <a:rPr lang="en-US" b="0" dirty="0"/>
              <a:t>El </a:t>
            </a:r>
            <a:r>
              <a:rPr lang="en-US" b="0" dirty="0" err="1"/>
              <a:t>costo</a:t>
            </a:r>
            <a:r>
              <a:rPr lang="en-US" b="0" dirty="0"/>
              <a:t> de un </a:t>
            </a:r>
            <a:r>
              <a:rPr lang="en-US" b="0" dirty="0" err="1"/>
              <a:t>pa</a:t>
            </a:r>
            <a:r>
              <a:rPr lang="en-US" b="1" dirty="0" err="1"/>
              <a:t>que</a:t>
            </a:r>
            <a:r>
              <a:rPr lang="en-US" b="0" dirty="0" err="1"/>
              <a:t>te</a:t>
            </a:r>
            <a:r>
              <a:rPr lang="en-US" b="0" dirty="0"/>
              <a:t> </a:t>
            </a:r>
            <a:r>
              <a:rPr lang="en-US" b="0" dirty="0" err="1"/>
              <a:t>es</a:t>
            </a:r>
            <a:r>
              <a:rPr lang="en-US" b="0" dirty="0"/>
              <a:t> quince euros, </a:t>
            </a:r>
            <a:r>
              <a:rPr lang="en-US" b="0" dirty="0" err="1"/>
              <a:t>así</a:t>
            </a:r>
            <a:r>
              <a:rPr lang="en-US" b="0" dirty="0"/>
              <a:t> que </a:t>
            </a:r>
            <a:r>
              <a:rPr lang="en-US" b="0" dirty="0" err="1"/>
              <a:t>compré</a:t>
            </a:r>
            <a:r>
              <a:rPr lang="en-US" b="0" dirty="0"/>
              <a:t> dos.</a:t>
            </a:r>
            <a:endParaRPr lang="en-US" b="1" dirty="0"/>
          </a:p>
          <a:p>
            <a:pPr marL="228600" indent="-228600">
              <a:buAutoNum type="arabicPeriod"/>
            </a:pPr>
            <a:r>
              <a:rPr lang="en-US" b="0" dirty="0" err="1"/>
              <a:t>Q</a:t>
            </a:r>
            <a:r>
              <a:rPr lang="en-US" b="1" dirty="0" err="1"/>
              <a:t>ui</a:t>
            </a:r>
            <a:r>
              <a:rPr lang="en-US" b="0" dirty="0" err="1"/>
              <a:t>zás</a:t>
            </a:r>
            <a:r>
              <a:rPr lang="en-US" b="0" dirty="0"/>
              <a:t> </a:t>
            </a:r>
            <a:r>
              <a:rPr lang="en-US" b="1" dirty="0" err="1"/>
              <a:t>qui</a:t>
            </a:r>
            <a:r>
              <a:rPr lang="en-US" b="0" dirty="0" err="1"/>
              <a:t>eren</a:t>
            </a:r>
            <a:r>
              <a:rPr lang="en-US" b="0" dirty="0"/>
              <a:t> </a:t>
            </a:r>
            <a:r>
              <a:rPr lang="en-US" b="0" dirty="0" err="1"/>
              <a:t>pasar</a:t>
            </a:r>
            <a:r>
              <a:rPr lang="en-US" b="0" dirty="0"/>
              <a:t> un fin de </a:t>
            </a:r>
            <a:r>
              <a:rPr lang="en-US" b="0" dirty="0" err="1"/>
              <a:t>semana</a:t>
            </a:r>
            <a:r>
              <a:rPr lang="en-US" b="0" dirty="0"/>
              <a:t> </a:t>
            </a:r>
            <a:r>
              <a:rPr lang="en-US" b="0" dirty="0" err="1"/>
              <a:t>tran</a:t>
            </a:r>
            <a:r>
              <a:rPr lang="en-US" b="1" dirty="0" err="1"/>
              <a:t>qui</a:t>
            </a:r>
            <a:r>
              <a:rPr lang="en-US" b="0" dirty="0" err="1"/>
              <a:t>lo</a:t>
            </a:r>
            <a:r>
              <a:rPr lang="en-US" b="0" dirty="0"/>
              <a:t>.</a:t>
            </a:r>
          </a:p>
          <a:p>
            <a:pPr marL="228600" indent="-228600">
              <a:buAutoNum type="arabicPeriod"/>
            </a:pPr>
            <a:r>
              <a:rPr lang="en-US" sz="1200" b="0" kern="1200" dirty="0">
                <a:solidFill>
                  <a:schemeClr val="tx1"/>
                </a:solidFill>
                <a:effectLst/>
                <a:latin typeface="+mn-lt"/>
                <a:ea typeface="+mn-ea"/>
                <a:cs typeface="+mn-cs"/>
              </a:rPr>
              <a:t>¿Por qué no </a:t>
            </a:r>
            <a:r>
              <a:rPr lang="en-US" sz="1200" b="0" kern="1200" dirty="0" err="1">
                <a:solidFill>
                  <a:schemeClr val="tx1"/>
                </a:solidFill>
                <a:effectLst/>
                <a:latin typeface="+mn-lt"/>
                <a:ea typeface="+mn-ea"/>
                <a:cs typeface="+mn-cs"/>
              </a:rPr>
              <a:t>subiste</a:t>
            </a:r>
            <a:r>
              <a:rPr lang="en-US" sz="1200" b="0" kern="1200" dirty="0">
                <a:solidFill>
                  <a:schemeClr val="tx1"/>
                </a:solidFill>
                <a:effectLst/>
                <a:latin typeface="+mn-lt"/>
                <a:ea typeface="+mn-ea"/>
                <a:cs typeface="+mn-cs"/>
              </a:rPr>
              <a:t> la</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nta</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montaña</a:t>
            </a:r>
            <a:r>
              <a:rPr lang="en-US" sz="1200" b="0" kern="1200" dirty="0">
                <a:solidFill>
                  <a:schemeClr val="tx1"/>
                </a:solidFill>
                <a:effectLst/>
                <a:latin typeface="+mn-lt"/>
                <a:ea typeface="+mn-ea"/>
                <a:cs typeface="+mn-cs"/>
              </a:rPr>
              <a:t> a pie?</a:t>
            </a:r>
          </a:p>
          <a:p>
            <a:pPr marL="228600" indent="-228600">
              <a:buAutoNum type="arabicPeriod"/>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e</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po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empieza</a:t>
            </a:r>
            <a:r>
              <a:rPr lang="en-US" sz="1200" b="0" kern="1200" baseline="0" dirty="0">
                <a:solidFill>
                  <a:schemeClr val="tx1"/>
                </a:solidFill>
                <a:effectLst/>
                <a:latin typeface="+mn-lt"/>
                <a:ea typeface="+mn-ea"/>
                <a:cs typeface="+mn-cs"/>
              </a:rPr>
              <a:t> el </a:t>
            </a:r>
            <a:r>
              <a:rPr lang="en-US" sz="1200" b="0" kern="1200" baseline="0" dirty="0" err="1">
                <a:solidFill>
                  <a:schemeClr val="tx1"/>
                </a:solidFill>
                <a:effectLst/>
                <a:latin typeface="+mn-lt"/>
                <a:ea typeface="+mn-ea"/>
                <a:cs typeface="+mn-cs"/>
              </a:rPr>
              <a:t>ata</a:t>
            </a:r>
            <a:r>
              <a:rPr lang="en-US" sz="1200" b="1" kern="1200" baseline="0" dirty="0" err="1">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por la </a:t>
            </a:r>
            <a:r>
              <a:rPr lang="en-US" sz="1200" b="0" kern="1200" baseline="0" dirty="0" err="1">
                <a:solidFill>
                  <a:schemeClr val="tx1"/>
                </a:solidFill>
                <a:effectLst/>
                <a:latin typeface="+mn-lt"/>
                <a:ea typeface="+mn-ea"/>
                <a:cs typeface="+mn-cs"/>
              </a:rPr>
              <a:t>iz</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erda</a:t>
            </a:r>
            <a:r>
              <a:rPr lang="en-US" sz="1200" b="0" kern="1200" baseline="0" dirty="0">
                <a:solidFill>
                  <a:schemeClr val="tx1"/>
                </a:solidFill>
                <a:effectLst/>
                <a:latin typeface="+mn-lt"/>
                <a:ea typeface="+mn-ea"/>
                <a:cs typeface="+mn-cs"/>
              </a:rPr>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114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past tense for –er/–ir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71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consolidate understanding</a:t>
            </a:r>
            <a:r>
              <a:rPr lang="en-US" b="0" baseline="0" dirty="0"/>
              <a:t> of the </a:t>
            </a:r>
            <a:r>
              <a:rPr lang="en-US" b="0" dirty="0"/>
              <a:t>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–er/–ir verbs in the preterite</a:t>
            </a:r>
            <a:r>
              <a:rPr lang="en-GB" sz="1200" kern="1200" baseline="0" dirty="0">
                <a:solidFill>
                  <a:schemeClr val="tx1"/>
                </a:solidFill>
                <a:effectLst/>
                <a:latin typeface="+mn-lt"/>
                <a:ea typeface="+mn-ea"/>
                <a:cs typeface="+mn-cs"/>
              </a:rPr>
              <a:t>; to consolidate understanding of vocabulary</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first read the text and try to work out what words might go in the gaps, based on language</a:t>
            </a:r>
            <a:r>
              <a:rPr lang="en-US" b="0" baseline="0" dirty="0"/>
              <a:t> in the rest of each sentence</a:t>
            </a:r>
            <a:r>
              <a:rPr lang="en-US" b="0" dirty="0"/>
              <a:t>. They may be able to think of more than one possibility for a particular gap. Items 4 and 5 have infinitives after the gap, which</a:t>
            </a:r>
            <a:r>
              <a:rPr lang="en-US" b="0" baseline="0" dirty="0"/>
              <a:t> give them a clue about which verb might be needed (decidir, elegir). </a:t>
            </a:r>
            <a:endParaRPr lang="en-US" b="0" dirty="0"/>
          </a:p>
          <a:p>
            <a:pPr marL="228600" indent="-228600">
              <a:buAutoNum type="arabicPeriod"/>
            </a:pPr>
            <a:r>
              <a:rPr lang="en-US" b="0" baseline="0" dirty="0"/>
              <a:t>Students then listen to the audio (see audio icon in top right for audio player) and write down the words they hear. They can then verify their predictions. A key focus here is also to accurately write the verb ending, which may or may not need a written accent.</a:t>
            </a:r>
          </a:p>
          <a:p>
            <a:pPr marL="228600" indent="-228600">
              <a:buAutoNum type="arabicPeriod"/>
            </a:pPr>
            <a:r>
              <a:rPr lang="en-US" b="0" baseline="0" dirty="0"/>
              <a:t>The teacher checks answers with students and elicits oral translations of the sentences with these target words.</a:t>
            </a:r>
            <a:r>
              <a:rPr lang="en-US" b="1" dirty="0"/>
              <a:t> </a:t>
            </a:r>
          </a:p>
          <a:p>
            <a:pPr marL="228600" indent="-228600">
              <a:buAutoNum type="arabicPeriod"/>
            </a:pPr>
            <a:endParaRPr lang="en-US" b="1" dirty="0"/>
          </a:p>
          <a:p>
            <a:pPr marL="0" indent="0">
              <a:buNone/>
            </a:pPr>
            <a:r>
              <a:rPr lang="en-US" b="1" dirty="0"/>
              <a:t>Notes:</a:t>
            </a:r>
            <a:r>
              <a:rPr lang="en-US" b="1" baseline="0" dirty="0"/>
              <a:t> </a:t>
            </a:r>
          </a:p>
          <a:p>
            <a:pPr marL="228600" indent="-228600">
              <a:buAutoNum type="arabicPeriod"/>
            </a:pPr>
            <a:r>
              <a:rPr lang="en-US" b="0" baseline="0" dirty="0"/>
              <a:t>This text is written using close to 100% previously taught language. </a:t>
            </a:r>
          </a:p>
          <a:p>
            <a:pPr marL="228600" indent="-228600">
              <a:buAutoNum type="arabicPeriod"/>
            </a:pPr>
            <a:r>
              <a:rPr lang="en-US" b="0" baseline="0" dirty="0"/>
              <a:t>A callout highlights the presence of personal ‘a’ after ‘ayudar’. This feature will be taught in the next teaching week of the scheme of work (8.2.1.5).</a:t>
            </a:r>
          </a:p>
          <a:p>
            <a:pPr marL="0" indent="0">
              <a:buNone/>
            </a:pPr>
            <a:endParaRPr lang="en-US" b="0" baseline="0" dirty="0"/>
          </a:p>
          <a:p>
            <a:pPr marL="0" indent="0">
              <a:buNone/>
            </a:pPr>
            <a:r>
              <a:rPr lang="en-US" b="1" baseline="0" dirty="0"/>
              <a:t>Frequency of unknown/glossed words:</a:t>
            </a:r>
          </a:p>
          <a:p>
            <a:pPr marL="0" indent="0">
              <a:buNone/>
            </a:pPr>
            <a:r>
              <a:rPr lang="en-US" b="0" baseline="0" dirty="0"/>
              <a:t>blog [929]; artículo [458]</a:t>
            </a: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after the words 1-6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the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y mi madre</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third</a:t>
            </a:r>
            <a:r>
              <a:rPr lang="x-none" sz="1200" b="0" kern="1200" dirty="0">
                <a:solidFill>
                  <a:schemeClr val="tx1"/>
                </a:solidFill>
                <a:effectLst/>
                <a:latin typeface="+mn-lt"/>
                <a:ea typeface="+mn-ea"/>
                <a:cs typeface="+mn-cs"/>
              </a:rPr>
              <a:t> person</a:t>
            </a:r>
            <a:r>
              <a:rPr lang="en-GB" sz="1200" b="0" kern="1200" dirty="0">
                <a:solidFill>
                  <a:schemeClr val="tx1"/>
                </a:solidFill>
                <a:effectLst/>
                <a:latin typeface="+mn-lt"/>
                <a:ea typeface="+mn-ea"/>
                <a:cs typeface="+mn-cs"/>
              </a:rPr>
              <a:t> singular</a:t>
            </a:r>
            <a:r>
              <a:rPr lang="x-none"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preterite</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compartió ideas para</a:t>
            </a:r>
            <a:r>
              <a:rPr lang="x-none"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infinitive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following</a:t>
            </a:r>
            <a:r>
              <a:rPr lang="es-ES" sz="1200" b="0" kern="1200" dirty="0">
                <a:solidFill>
                  <a:schemeClr val="tx1"/>
                </a:solidFill>
                <a:effectLst/>
                <a:latin typeface="+mn-lt"/>
                <a:ea typeface="+mn-ea"/>
                <a:cs typeface="+mn-cs"/>
              </a:rPr>
              <a:t> ‘para’</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sz="1200" b="0" kern="1200" dirty="0">
                <a:solidFill>
                  <a:schemeClr val="tx1"/>
                </a:solidFill>
                <a:effectLst/>
                <a:latin typeface="+mn-lt"/>
                <a:ea typeface="+mn-ea"/>
                <a:cs typeface="+mn-cs"/>
              </a:rPr>
              <a:t>sin </a:t>
            </a:r>
            <a:r>
              <a:rPr lang="en-GB" sz="1200" b="0" kern="1200" dirty="0" err="1">
                <a:solidFill>
                  <a:schemeClr val="tx1"/>
                </a:solidFill>
                <a:effectLst/>
                <a:latin typeface="+mn-lt"/>
                <a:ea typeface="+mn-ea"/>
                <a:cs typeface="+mn-cs"/>
              </a:rPr>
              <a:t>productos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animales</a:t>
            </a:r>
            <a:r>
              <a:rPr lang="en-GB" sz="1200" b="0" kern="1200" dirty="0">
                <a:solidFill>
                  <a:schemeClr val="tx1"/>
                </a:solidFill>
                <a:effectLst/>
                <a:latin typeface="+mn-lt"/>
                <a:ea typeface="+mn-ea"/>
                <a:cs typeface="+mn-cs"/>
              </a:rPr>
              <a:t>, mientras que </a:t>
            </a:r>
            <a:r>
              <a:rPr lang="en-GB" sz="1200" b="0" kern="1200" dirty="0" err="1">
                <a:solidFill>
                  <a:schemeClr val="tx1"/>
                </a:solidFill>
                <a:effectLst/>
                <a:latin typeface="+mn-lt"/>
                <a:ea typeface="+mn-ea"/>
                <a:cs typeface="+mn-cs"/>
              </a:rPr>
              <a:t>yo</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first</a:t>
            </a:r>
            <a:r>
              <a:rPr lang="x-none" sz="1200" b="0" kern="1200" dirty="0">
                <a:solidFill>
                  <a:schemeClr val="tx1"/>
                </a:solidFill>
                <a:effectLst/>
                <a:latin typeface="+mn-lt"/>
                <a:ea typeface="+mn-ea"/>
                <a:cs typeface="+mn-cs"/>
              </a:rPr>
              <a:t> person singular </a:t>
            </a:r>
            <a:r>
              <a:rPr lang="en-GB" sz="1200" b="0" kern="1200" dirty="0" err="1">
                <a:solidFill>
                  <a:schemeClr val="tx1"/>
                </a:solidFill>
                <a:effectLst/>
                <a:latin typeface="+mn-lt"/>
                <a:ea typeface="+mn-ea"/>
                <a:cs typeface="+mn-cs"/>
              </a:rPr>
              <a:t>preterite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sz="1200" b="0" kern="1200" dirty="0" err="1">
                <a:solidFill>
                  <a:schemeClr val="tx1"/>
                </a:solidFill>
                <a:effectLst/>
                <a:latin typeface="+mn-lt"/>
                <a:ea typeface="+mn-ea"/>
                <a:cs typeface="+mn-cs"/>
              </a:rPr>
              <a:t>También</a:t>
            </a:r>
            <a:r>
              <a:rPr lang="en-GB" sz="1200" b="0" kern="1200" dirty="0">
                <a:solidFill>
                  <a:schemeClr val="tx1"/>
                </a:solidFill>
                <a:effectLst/>
                <a:latin typeface="+mn-lt"/>
                <a:ea typeface="+mn-ea"/>
                <a:cs typeface="+mn-cs"/>
              </a:rPr>
              <a:t>, mi </a:t>
            </a:r>
            <a:r>
              <a:rPr lang="en-GB" sz="1200" b="0" kern="1200" dirty="0" err="1">
                <a:solidFill>
                  <a:schemeClr val="tx1"/>
                </a:solidFill>
                <a:effectLst/>
                <a:latin typeface="+mn-lt"/>
                <a:ea typeface="+mn-ea"/>
                <a:cs typeface="+mn-cs"/>
              </a:rPr>
              <a:t>hermano</a:t>
            </a:r>
            <a:r>
              <a:rPr lang="en-GB" sz="1200" b="0" kern="1200" dirty="0">
                <a:solidFill>
                  <a:schemeClr val="tx1"/>
                </a:solidFill>
                <a:effectLst/>
                <a:latin typeface="+mn-lt"/>
                <a:ea typeface="+mn-ea"/>
                <a:cs typeface="+mn-cs"/>
              </a:rPr>
              <a:t>… (third person singular </a:t>
            </a:r>
            <a:r>
              <a:rPr lang="en-GB" sz="1200" b="0" kern="1200" dirty="0" err="1">
                <a:solidFill>
                  <a:schemeClr val="tx1"/>
                </a:solidFill>
                <a:effectLst/>
                <a:latin typeface="+mn-lt"/>
                <a:ea typeface="+mn-ea"/>
                <a:cs typeface="+mn-cs"/>
              </a:rPr>
              <a:t>preterite</a:t>
            </a:r>
            <a:r>
              <a:rPr lang="en-GB" sz="1200" b="0" kern="1200" dirty="0">
                <a:solidFill>
                  <a:schemeClr val="tx1"/>
                </a:solidFill>
                <a:effectLst/>
                <a:latin typeface="+mn-lt"/>
                <a:ea typeface="+mn-ea"/>
                <a:cs typeface="+mn-cs"/>
              </a:rPr>
              <a:t>)</a:t>
            </a:r>
            <a:endParaRPr lang="es-ES"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para……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infinitive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following</a:t>
            </a:r>
            <a:r>
              <a:rPr lang="es-ES" sz="1200" b="0" kern="1200" dirty="0">
                <a:solidFill>
                  <a:schemeClr val="tx1"/>
                </a:solidFill>
                <a:effectLst/>
                <a:latin typeface="+mn-lt"/>
                <a:ea typeface="+mn-ea"/>
                <a:cs typeface="+mn-cs"/>
              </a:rPr>
              <a:t> ‘para’</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cambio</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tú</a:t>
            </a:r>
            <a:r>
              <a:rPr lang="en-GB" sz="1200" b="0" kern="1200" baseline="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second</a:t>
            </a:r>
            <a:r>
              <a:rPr lang="x-none" sz="1200" b="0" kern="1200" dirty="0">
                <a:solidFill>
                  <a:schemeClr val="tx1"/>
                </a:solidFill>
                <a:effectLst/>
                <a:latin typeface="+mn-lt"/>
                <a:ea typeface="+mn-ea"/>
                <a:cs typeface="+mn-cs"/>
              </a:rPr>
              <a:t> person</a:t>
            </a:r>
            <a:r>
              <a:rPr lang="en-GB" sz="1200" b="0" kern="1200" dirty="0">
                <a:solidFill>
                  <a:schemeClr val="tx1"/>
                </a:solidFill>
                <a:effectLst/>
                <a:latin typeface="+mn-lt"/>
                <a:ea typeface="+mn-ea"/>
                <a:cs typeface="+mn-cs"/>
              </a:rPr>
              <a:t> singular</a:t>
            </a:r>
            <a:r>
              <a:rPr lang="x-none"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preterite</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0" dirty="0">
                <a:solidFill>
                  <a:srgbClr val="203864"/>
                </a:solidFill>
              </a:rPr>
              <a:t>Es importante hacer cosas para ayudar al planeta. La semana pasada yo leí un blog con información para una vida verde y mi madre escribió un artículo sobre la naturaleza. Ella compartió ideas para preparar platos sin productos animales, mientras que yo elegí preparar la comida. Además, ¡repartí la comida entre mis amigos! También, mi hermano decidió limpiar la basura en la playa y tú ofreciste tu ayuda como voluntaria para terminar antes. Él recogió las bolsas, en cambio tú recogiste las botellas.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59734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4 minutes</a:t>
            </a:r>
          </a:p>
          <a:p>
            <a:endParaRPr lang="en-GB" dirty="0"/>
          </a:p>
          <a:p>
            <a:r>
              <a:rPr lang="en-GB" b="1" dirty="0"/>
              <a:t>Aim:</a:t>
            </a:r>
            <a:r>
              <a:rPr lang="en-GB" b="1" baseline="0" dirty="0"/>
              <a:t> </a:t>
            </a:r>
            <a:r>
              <a:rPr lang="en-GB" b="0" baseline="0" dirty="0"/>
              <a:t>to</a:t>
            </a:r>
            <a:r>
              <a:rPr lang="en-GB" b="1" baseline="0" dirty="0"/>
              <a:t> </a:t>
            </a:r>
            <a:r>
              <a:rPr lang="en-GB" b="0" baseline="0" dirty="0"/>
              <a:t>practise productive oral recall of –</a:t>
            </a:r>
            <a:r>
              <a:rPr lang="en-GB" b="0" baseline="0" dirty="0" err="1"/>
              <a:t>er</a:t>
            </a:r>
            <a:r>
              <a:rPr lang="en-GB" b="0" baseline="0" dirty="0"/>
              <a:t>/–</a:t>
            </a:r>
            <a:r>
              <a:rPr lang="en-GB" b="0" baseline="0" dirty="0" err="1"/>
              <a:t>ir</a:t>
            </a:r>
            <a:r>
              <a:rPr lang="en-GB" b="0" baseline="0" dirty="0"/>
              <a:t> verbs in the </a:t>
            </a:r>
            <a:r>
              <a:rPr lang="en-GB" b="0" baseline="0" dirty="0" err="1"/>
              <a:t>preterite</a:t>
            </a:r>
            <a:r>
              <a:rPr lang="en-GB" b="0" baseline="0" dirty="0"/>
              <a:t> and vocabulary that was recapped in lesson 1 and lesson 2</a:t>
            </a:r>
          </a:p>
          <a:p>
            <a:endParaRPr lang="en-GB" b="0" baseline="0" dirty="0"/>
          </a:p>
          <a:p>
            <a:r>
              <a:rPr lang="en-GB" b="1" baseline="0" dirty="0"/>
              <a:t>Procedure: </a:t>
            </a:r>
          </a:p>
          <a:p>
            <a:pPr marL="228600" indent="-228600">
              <a:buAutoNum type="arabicPeriod"/>
            </a:pPr>
            <a:r>
              <a:rPr lang="en-GB" b="0" baseline="0" dirty="0"/>
              <a:t>Students talk to their partners for two minutes about how they would say the sentences in Spanish. </a:t>
            </a:r>
          </a:p>
          <a:p>
            <a:pPr marL="228600" indent="-228600">
              <a:buAutoNum type="arabicPeriod"/>
            </a:pPr>
            <a:r>
              <a:rPr lang="en-GB" b="0" baseline="0" dirty="0"/>
              <a:t>To keep the focus on oral production; students should be encouraged not to write down the translations.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To reveal an answer, click on the relevant textbox. Answers can be volunteered in any order. Alternatively, the answers are also provided on the next slide (see below).</a:t>
            </a:r>
          </a:p>
          <a:p>
            <a:pPr marL="228600" indent="-228600">
              <a:buAutoNum type="arabicPeriod"/>
            </a:pPr>
            <a:endParaRPr lang="en-GB" b="0" baseline="0" dirty="0"/>
          </a:p>
          <a:p>
            <a:pPr marL="0" indent="0">
              <a:buNone/>
            </a:pPr>
            <a:r>
              <a:rPr lang="en-GB" b="1" baseline="0" dirty="0"/>
              <a:t>Notes: </a:t>
            </a:r>
          </a:p>
          <a:p>
            <a:pPr marL="228600" indent="-228600">
              <a:buAutoNum type="arabicPeriod"/>
            </a:pPr>
            <a:r>
              <a:rPr lang="en-GB" b="0" baseline="0" dirty="0"/>
              <a:t>Because the sentences here are in isolation, the translations in Spanish leave the use of subject pronouns as optional. However, they would often be used in the context of making comparisons between what different people do, and will appear in the next activity, so it is worth pointing out why they could be included.</a:t>
            </a:r>
          </a:p>
          <a:p>
            <a:pPr marL="228600" indent="-228600">
              <a:buAutoNum type="arabicPeriod"/>
            </a:pPr>
            <a:r>
              <a:rPr lang="en-GB" b="0" baseline="0" dirty="0"/>
              <a:t>The answers are also provided on a separate answer slide (see next slide). This may be useful if the teacher wishes to display both the Spanish and English while giving feedback.</a:t>
            </a: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598522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answer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Spanish and English are both displayed on this slide. This may be useful if the teacher wishes to display both the prompts and answers while giving feedback (e.g. to compare specific aspects of the two languages).</a:t>
            </a: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40501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dirty="0"/>
              <a:t>Part</a:t>
            </a:r>
            <a:r>
              <a:rPr lang="en-GB" baseline="0" dirty="0"/>
              <a:t> [2/2] of the activity</a:t>
            </a:r>
          </a:p>
          <a:p>
            <a:r>
              <a:rPr lang="en-GB" baseline="0" dirty="0"/>
              <a:t>Note that some classes will not be able to complete both slides in 10 minutes and teacher may decide to omit this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622338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Timing: </a:t>
            </a:r>
            <a:r>
              <a:rPr lang="en-GB" b="0" i="0" noProof="0" dirty="0"/>
              <a:t>10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GB" baseline="0" noProof="0" dirty="0"/>
              <a:t>allow students to write more freely and creatively using 1</a:t>
            </a:r>
            <a:r>
              <a:rPr lang="en-GB" baseline="30000" noProof="0" dirty="0"/>
              <a:t>st</a:t>
            </a:r>
            <a:r>
              <a:rPr lang="en-GB" baseline="0" noProof="0" dirty="0"/>
              <a:t>, 2</a:t>
            </a:r>
            <a:r>
              <a:rPr lang="en-GB" baseline="30000" noProof="0" dirty="0"/>
              <a:t>nd</a:t>
            </a:r>
            <a:r>
              <a:rPr lang="en-GB" baseline="0" noProof="0" dirty="0"/>
              <a:t> and 3</a:t>
            </a:r>
            <a:r>
              <a:rPr lang="en-GB" baseline="30000" noProof="0" dirty="0"/>
              <a:t>rd</a:t>
            </a:r>
            <a:r>
              <a:rPr lang="en-GB" baseline="0" noProof="0" dirty="0"/>
              <a:t> person singular forms of –er and –</a:t>
            </a:r>
            <a:r>
              <a:rPr lang="en-GB" baseline="0" noProof="0" dirty="0" err="1"/>
              <a:t>ir</a:t>
            </a:r>
            <a:r>
              <a:rPr lang="en-GB" baseline="0" noProof="0" dirty="0"/>
              <a:t> verbs; to further consolidate use of subject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b="0" noProof="0" dirty="0"/>
              <a:t>After going through the</a:t>
            </a:r>
            <a:r>
              <a:rPr lang="en-GB" b="0" baseline="0" noProof="0" dirty="0"/>
              <a:t> instructions on this slide, the full text can be displayed (see next slide).</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Students write a new version of the text. They should replace</a:t>
            </a:r>
            <a:r>
              <a:rPr lang="en-GB" sz="1200" b="0" kern="1200" baseline="0" noProof="0" dirty="0">
                <a:solidFill>
                  <a:schemeClr val="tx1"/>
                </a:solidFill>
                <a:effectLst/>
                <a:latin typeface="+mn-lt"/>
                <a:ea typeface="+mn-ea"/>
                <a:cs typeface="+mn-cs"/>
              </a:rPr>
              <a:t> or modify the information in the 9 underlined parts of the text. This will include some or all of the following: 1) subject pronoun/person; 2) verb, including its ending; 3) vocabulary. Students can consider the surrounding discourse, e.g., the language that comes after the underlined sections, when they think about how they will change the sentence.</a:t>
            </a:r>
          </a:p>
          <a:p>
            <a:pPr marL="228600" indent="-228600">
              <a:buAutoNum type="arabicPeriod"/>
            </a:pPr>
            <a:r>
              <a:rPr lang="en-GB" sz="1200" b="0" kern="1200" noProof="0" dirty="0">
                <a:solidFill>
                  <a:schemeClr val="tx1"/>
                </a:solidFill>
                <a:effectLst/>
                <a:latin typeface="+mn-lt"/>
                <a:ea typeface="+mn-ea"/>
                <a:cs typeface="+mn-cs"/>
              </a:rPr>
              <a:t>The teacher circulates around the classroom to give feedback, monitoring and responding to any questions.</a:t>
            </a:r>
          </a:p>
          <a:p>
            <a:pPr marL="228600" indent="-228600">
              <a:buAutoNum type="arabicPeriod"/>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Notes:</a:t>
            </a:r>
            <a:r>
              <a:rPr lang="en-GB" sz="1200" b="1" kern="1200" baseline="0" noProof="0" dirty="0">
                <a:solidFill>
                  <a:schemeClr val="tx1"/>
                </a:solidFill>
                <a:effectLst/>
                <a:latin typeface="+mn-lt"/>
                <a:ea typeface="+mn-ea"/>
                <a:cs typeface="+mn-cs"/>
              </a:rPr>
              <a:t> </a:t>
            </a:r>
          </a:p>
          <a:p>
            <a:pPr marL="228600" indent="-228600">
              <a:buAutoNum type="arabicPeriod"/>
            </a:pPr>
            <a:r>
              <a:rPr lang="en-GB" sz="1200" b="0" kern="1200" baseline="0" noProof="0" dirty="0">
                <a:solidFill>
                  <a:schemeClr val="tx1"/>
                </a:solidFill>
                <a:effectLst/>
                <a:latin typeface="+mn-lt"/>
                <a:ea typeface="+mn-ea"/>
                <a:cs typeface="+mn-cs"/>
              </a:rPr>
              <a:t>Depending on the ability of the group / how they have coped with producing verbs in the last activity, teachers may wish to ask students to conjugate these verbs before beginning the next activity (i.e. as a warm-up).</a:t>
            </a:r>
          </a:p>
          <a:p>
            <a:pPr marL="228600" indent="-228600">
              <a:buAutoNum type="arabicPeriod"/>
            </a:pPr>
            <a:r>
              <a:rPr lang="en-GB" sz="1200" b="0" kern="1200" baseline="0" noProof="0" dirty="0">
                <a:solidFill>
                  <a:schemeClr val="tx1"/>
                </a:solidFill>
                <a:effectLst/>
                <a:latin typeface="+mn-lt"/>
                <a:ea typeface="+mn-ea"/>
                <a:cs typeface="+mn-cs"/>
              </a:rPr>
              <a:t>If working with a higher-attaining group, the teacher could ask students to adapt more parts of the text than those that are already underlined on the next slide. Students could also </a:t>
            </a:r>
            <a:r>
              <a:rPr lang="en-GB" sz="1200" b="0" kern="1200" baseline="0" noProof="0" dirty="0" err="1">
                <a:solidFill>
                  <a:schemeClr val="tx1"/>
                </a:solidFill>
                <a:effectLst/>
                <a:latin typeface="+mn-lt"/>
                <a:ea typeface="+mn-ea"/>
                <a:cs typeface="+mn-cs"/>
              </a:rPr>
              <a:t>also</a:t>
            </a:r>
            <a:r>
              <a:rPr lang="en-GB" sz="1200" b="0" kern="1200" baseline="0" noProof="0" dirty="0">
                <a:solidFill>
                  <a:schemeClr val="tx1"/>
                </a:solidFill>
                <a:effectLst/>
                <a:latin typeface="+mn-lt"/>
                <a:ea typeface="+mn-ea"/>
                <a:cs typeface="+mn-cs"/>
              </a:rPr>
              <a:t> be asked to add time markers in the text (e.g. el lunes, el fin de </a:t>
            </a:r>
            <a:r>
              <a:rPr lang="en-GB" sz="1200" b="0" kern="1200" baseline="0" noProof="0" dirty="0" err="1">
                <a:solidFill>
                  <a:schemeClr val="tx1"/>
                </a:solidFill>
                <a:effectLst/>
                <a:latin typeface="+mn-lt"/>
                <a:ea typeface="+mn-ea"/>
                <a:cs typeface="+mn-cs"/>
              </a:rPr>
              <a:t>semana</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en</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verano</a:t>
            </a:r>
            <a:r>
              <a:rPr lang="en-GB" sz="1200" b="0" kern="1200" baseline="0" noProof="0" dirty="0">
                <a:solidFill>
                  <a:schemeClr val="tx1"/>
                </a:solidFill>
                <a:effectLst/>
                <a:latin typeface="+mn-lt"/>
                <a:ea typeface="+mn-ea"/>
                <a:cs typeface="+mn-cs"/>
              </a:rPr>
              <a:t> etc.) An even freer variation of the activity would be for students to imagine that they just took part in an environment day themselves and to write a dialogue between two people saying what ‘I’, ‘you’ and ‘s/he’ did to help the planet (using the –</a:t>
            </a:r>
            <a:r>
              <a:rPr lang="en-GB" sz="1200" b="0" kern="1200" baseline="0" noProof="0" dirty="0" err="1">
                <a:solidFill>
                  <a:schemeClr val="tx1"/>
                </a:solidFill>
                <a:effectLst/>
                <a:latin typeface="+mn-lt"/>
                <a:ea typeface="+mn-ea"/>
                <a:cs typeface="+mn-cs"/>
              </a:rPr>
              <a:t>er</a:t>
            </a:r>
            <a:r>
              <a:rPr lang="en-GB" sz="1200" b="0" kern="1200" baseline="0" noProof="0" dirty="0">
                <a:solidFill>
                  <a:schemeClr val="tx1"/>
                </a:solidFill>
                <a:effectLst/>
                <a:latin typeface="+mn-lt"/>
                <a:ea typeface="+mn-ea"/>
                <a:cs typeface="+mn-cs"/>
              </a:rPr>
              <a:t> and –</a:t>
            </a:r>
            <a:r>
              <a:rPr lang="en-GB" sz="1200" b="0" kern="1200" baseline="0" noProof="0" dirty="0" err="1">
                <a:solidFill>
                  <a:schemeClr val="tx1"/>
                </a:solidFill>
                <a:effectLst/>
                <a:latin typeface="+mn-lt"/>
                <a:ea typeface="+mn-ea"/>
                <a:cs typeface="+mn-cs"/>
              </a:rPr>
              <a:t>ir</a:t>
            </a:r>
            <a:r>
              <a:rPr lang="en-GB" sz="1200" b="0" kern="1200" baseline="0" noProof="0" dirty="0">
                <a:solidFill>
                  <a:schemeClr val="tx1"/>
                </a:solidFill>
                <a:effectLst/>
                <a:latin typeface="+mn-lt"/>
                <a:ea typeface="+mn-ea"/>
                <a:cs typeface="+mn-cs"/>
              </a:rPr>
              <a:t> verbs on this slide and the –</a:t>
            </a:r>
            <a:r>
              <a:rPr lang="en-GB" sz="1200" b="0" kern="1200" baseline="0" noProof="0" dirty="0" err="1">
                <a:solidFill>
                  <a:schemeClr val="tx1"/>
                </a:solidFill>
                <a:effectLst/>
                <a:latin typeface="+mn-lt"/>
                <a:ea typeface="+mn-ea"/>
                <a:cs typeface="+mn-cs"/>
              </a:rPr>
              <a:t>ar</a:t>
            </a:r>
            <a:r>
              <a:rPr lang="en-GB" sz="1200" b="0" kern="1200" baseline="0" noProof="0" dirty="0">
                <a:solidFill>
                  <a:schemeClr val="tx1"/>
                </a:solidFill>
                <a:effectLst/>
                <a:latin typeface="+mn-lt"/>
                <a:ea typeface="+mn-ea"/>
                <a:cs typeface="+mn-cs"/>
              </a:rPr>
              <a:t> verbs from lesson 1, if desired).</a:t>
            </a:r>
          </a:p>
          <a:p>
            <a:pPr marL="228600" indent="-228600">
              <a:buAutoNum type="arabicPeriod"/>
            </a:pPr>
            <a:endParaRPr lang="en-GB" sz="1200" b="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21369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DISPLAY DURING ACTIVITY</a:t>
            </a:r>
          </a:p>
          <a:p>
            <a:r>
              <a:rPr lang="en-US" b="0" baseline="0" dirty="0"/>
              <a:t>Underlined parts are those that students can change.    </a:t>
            </a:r>
          </a:p>
          <a:p>
            <a:endParaRPr lang="en-US" b="0" baseline="0" dirty="0"/>
          </a:p>
          <a:p>
            <a:r>
              <a:rPr lang="en-US" b="1" baseline="0" dirty="0"/>
              <a:t>Note:</a:t>
            </a:r>
            <a:r>
              <a:rPr lang="en-US" b="0" baseline="0" dirty="0"/>
              <a:t> ‘subrayado’ is not a previously taught vocabulary item but has featured multiple times in task instructions, so a gloss is not given. Its meaning should be clarified as necessary.</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410838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three mashups of Y8 vocabulary are here: </a:t>
            </a:r>
            <a:br>
              <a:rPr lang="en-GB" b="0" i="0" dirty="0">
                <a:solidFill>
                  <a:srgbClr val="222222"/>
                </a:solidFill>
                <a:effectLst/>
                <a:latin typeface="Arial" panose="020B0604020202020204" pitchFamily="34" charset="0"/>
              </a:rPr>
            </a:br>
            <a:r>
              <a:rPr lang="en-GB" dirty="0">
                <a:hlinkClick r:id="rId3"/>
              </a:rPr>
              <a:t>https://quizlet.com/gb/540857651/year-8-spanish-term-21-week-4-vocabulary-mashup-a-flash-cards/?new</a:t>
            </a:r>
            <a:endParaRPr lang="en-GB" dirty="0"/>
          </a:p>
          <a:p>
            <a:r>
              <a:rPr lang="en-GB" dirty="0">
                <a:hlinkClick r:id="rId4"/>
              </a:rPr>
              <a:t>https://quizlet.com/gb/540864234/year-8-spanish-term-21-week-4-vocabulary-mashup-b-flash-cards/</a:t>
            </a:r>
            <a:endParaRPr lang="en-GB" dirty="0"/>
          </a:p>
          <a:p>
            <a:r>
              <a:rPr lang="en-GB" dirty="0">
                <a:hlinkClick r:id="rId5"/>
              </a:rPr>
              <a:t>https://quizlet.com/gb/540867516/year-8-spanish-term-21-week-4-vocabulary-mashup-c-flash-cards/</a:t>
            </a:r>
            <a:endParaRPr lang="en-GB" dirty="0"/>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and 3rd person past tense in the ‘Verb agreement (past)’ menu </a:t>
            </a:r>
            <a:endParaRPr lang="en-GB" sz="12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a:t>
            </a:r>
            <a:r>
              <a:rPr lang="en-GB" sz="1200" b="0" kern="1200" baseline="30000" dirty="0" err="1">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tense for  –ar/–er/–ir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10 minutes</a:t>
            </a:r>
          </a:p>
          <a:p>
            <a:endParaRPr lang="en-GB" b="1" noProof="0" dirty="0"/>
          </a:p>
          <a:p>
            <a:r>
              <a:rPr lang="en-GB" b="1" noProof="0" dirty="0"/>
              <a:t>Aim: </a:t>
            </a:r>
            <a:r>
              <a:rPr lang="en-GB" noProof="0" dirty="0"/>
              <a:t>to consolidate understanding of the 1</a:t>
            </a:r>
            <a:r>
              <a:rPr lang="en-GB" baseline="30000" noProof="0" dirty="0"/>
              <a:t>st</a:t>
            </a:r>
            <a:r>
              <a:rPr lang="en-GB" noProof="0" dirty="0"/>
              <a:t>, 2</a:t>
            </a:r>
            <a:r>
              <a:rPr lang="en-GB" baseline="30000" noProof="0" dirty="0"/>
              <a:t>nd</a:t>
            </a:r>
            <a:r>
              <a:rPr lang="en-GB" noProof="0" dirty="0"/>
              <a:t> and 3</a:t>
            </a:r>
            <a:r>
              <a:rPr lang="en-GB" baseline="30000" noProof="0" dirty="0"/>
              <a:t>rd</a:t>
            </a:r>
            <a:r>
              <a:rPr lang="en-GB" noProof="0" dirty="0"/>
              <a:t> person singular endings for –ar verbs and the use of subject pronouns in Spanish.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first read the text and write down </a:t>
            </a:r>
            <a:r>
              <a:rPr lang="en-GB" baseline="0" noProof="0" dirty="0"/>
              <a:t>any examples of things that one can do to help the planet. At this stage, the focus is on the meaning of vocabulary (e.g. walk to school), rather than particular verb forms.</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then decide which of the English sentences on the right are present in the text or not. It</a:t>
            </a:r>
            <a:r>
              <a:rPr lang="en-GB" baseline="0" noProof="0" dirty="0"/>
              <a:t> may help them to know that the true/false element here is the subject of the verb, rather than the vocabulary.</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When</a:t>
            </a:r>
            <a:r>
              <a:rPr lang="en-GB" baseline="0" noProof="0" dirty="0"/>
              <a:t> checking this part of the activity, students should be encouraged to explain why some of the sentences are not in the text (e.g. ¿Por qué no </a:t>
            </a:r>
            <a:r>
              <a:rPr lang="en-GB" baseline="0" noProof="0" dirty="0" err="1"/>
              <a:t>puede</a:t>
            </a:r>
            <a:r>
              <a:rPr lang="en-GB" baseline="0" noProof="0" dirty="0"/>
              <a:t> </a:t>
            </a:r>
            <a:r>
              <a:rPr lang="en-GB" baseline="0" noProof="0" dirty="0" err="1"/>
              <a:t>ser</a:t>
            </a:r>
            <a:r>
              <a:rPr lang="en-GB" baseline="0" noProof="0" dirty="0"/>
              <a:t> ‘she’? </a:t>
            </a:r>
            <a:r>
              <a:rPr lang="en-GB" baseline="0" noProof="0" dirty="0" err="1"/>
              <a:t>Sí</a:t>
            </a:r>
            <a:r>
              <a:rPr lang="en-GB" baseline="0" noProof="0" dirty="0"/>
              <a:t>, </a:t>
            </a:r>
            <a:r>
              <a:rPr lang="en-GB" baseline="0" noProof="0" dirty="0" err="1"/>
              <a:t>exacto</a:t>
            </a:r>
            <a:r>
              <a:rPr lang="en-GB" baseline="0" noProof="0" dirty="0"/>
              <a:t>, </a:t>
            </a:r>
            <a:r>
              <a:rPr lang="en-GB" baseline="0" noProof="0" dirty="0" err="1"/>
              <a:t>porque</a:t>
            </a:r>
            <a:r>
              <a:rPr lang="en-GB" baseline="0" noProof="0" dirty="0"/>
              <a:t> el </a:t>
            </a:r>
            <a:r>
              <a:rPr lang="en-GB" baseline="0" noProof="0" dirty="0" err="1"/>
              <a:t>verbo</a:t>
            </a:r>
            <a:r>
              <a:rPr lang="en-GB" baseline="0" noProof="0" dirty="0"/>
              <a:t> </a:t>
            </a:r>
            <a:r>
              <a:rPr lang="en-GB" baseline="0" noProof="0" dirty="0" err="1"/>
              <a:t>termina</a:t>
            </a:r>
            <a:r>
              <a:rPr lang="en-GB" baseline="0" noProof="0" dirty="0"/>
              <a:t> en –é). </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Finally, students write in the missing subject pronouns from 1 to 8</a:t>
            </a:r>
            <a:r>
              <a:rPr lang="en-GB" baseline="0" noProof="0" dirty="0"/>
              <a:t>. The verb in the text gives them the cue for each one. Ask students why we need to add these subject pronouns (anticipate: because the verbs in the text refer to different people and subject pronouns emphasise who is being referred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This text is written using close to 100% previously taught language. The only unknown word, ‘</a:t>
            </a:r>
            <a:r>
              <a:rPr lang="en-GB" b="0" baseline="0" noProof="0" dirty="0" err="1"/>
              <a:t>planeta</a:t>
            </a:r>
            <a:r>
              <a:rPr lang="en-GB" b="0" baseline="0" noProof="0" dirty="0"/>
              <a:t>’ [1496], is a near-cognate.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If working with a higher-attaining group, the 8 sentences on the right could be presented in a jumbled order. This would require students to locate the vocabulary related to each English statement within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To automatise this knowledge in oral production, the teacher could remove the subject pronouns and verbs from the text and replace them with English prompts. Students then read the text aloud to a partner, translating the English prompts into Spanish as they go. A slide with this option follows.</a:t>
            </a:r>
            <a:endParaRPr lang="en-GB" b="1"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1-2 minutes</a:t>
            </a:r>
          </a:p>
          <a:p>
            <a:endParaRPr lang="en-GB" b="1" noProof="0" dirty="0"/>
          </a:p>
          <a:p>
            <a:r>
              <a:rPr lang="en-GB" b="1" noProof="0" dirty="0"/>
              <a:t>Aim: </a:t>
            </a:r>
            <a:r>
              <a:rPr lang="en-GB" noProof="0" dirty="0"/>
              <a:t>to </a:t>
            </a:r>
            <a:r>
              <a:rPr lang="en-GB" b="0" baseline="0" noProof="0" dirty="0"/>
              <a:t>automatise knowledge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to a partner, translating the English prompts into Spanish as they go. They swap after each sentence, taking it in turns.</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356821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strike="noStrike" dirty="0"/>
              <a:t>Timing: </a:t>
            </a:r>
            <a:r>
              <a:rPr lang="en-US" b="0" strike="noStrike" dirty="0"/>
              <a:t>10 minutes</a:t>
            </a:r>
          </a:p>
          <a:p>
            <a:endParaRPr lang="en-US" b="1" strike="noStrike" dirty="0"/>
          </a:p>
          <a:p>
            <a:r>
              <a:rPr lang="en-US" b="1" strike="noStrike" dirty="0"/>
              <a:t>Aim: </a:t>
            </a:r>
            <a:r>
              <a:rPr lang="es-ES" b="0" strike="noStrike" dirty="0"/>
              <a:t>to </a:t>
            </a:r>
            <a:r>
              <a:rPr lang="es-ES" b="0" strike="noStrike" dirty="0" err="1"/>
              <a:t>consolidate</a:t>
            </a:r>
            <a:r>
              <a:rPr lang="es-ES" b="0" strike="noStrike" dirty="0"/>
              <a:t> </a:t>
            </a:r>
            <a:r>
              <a:rPr lang="es-ES" b="0" strike="noStrike" dirty="0" err="1"/>
              <a:t>understanding</a:t>
            </a:r>
            <a:r>
              <a:rPr lang="es-ES" b="0" strike="noStrike" dirty="0"/>
              <a:t> of</a:t>
            </a:r>
            <a:r>
              <a:rPr lang="es-ES" b="0" strike="noStrike" baseline="0" dirty="0"/>
              <a:t> </a:t>
            </a:r>
            <a:r>
              <a:rPr lang="es-ES" b="0" strike="noStrike" baseline="0" dirty="0" err="1"/>
              <a:t>the</a:t>
            </a:r>
            <a:r>
              <a:rPr lang="es-ES" b="0" strike="noStrike" baseline="0" dirty="0"/>
              <a:t> </a:t>
            </a:r>
            <a:r>
              <a:rPr lang="es-ES" b="0" strike="noStrike" baseline="0" dirty="0" err="1"/>
              <a:t>difference</a:t>
            </a:r>
            <a:r>
              <a:rPr lang="es-ES" b="0" strike="noStrike" baseline="0" dirty="0"/>
              <a:t> </a:t>
            </a:r>
            <a:r>
              <a:rPr lang="es-ES" b="0" strike="noStrike" baseline="0" dirty="0" err="1"/>
              <a:t>between</a:t>
            </a:r>
            <a:r>
              <a:rPr lang="es-ES" b="0" strike="noStrike" baseline="0" dirty="0"/>
              <a:t> </a:t>
            </a:r>
            <a:r>
              <a:rPr lang="es-ES" b="0" strike="noStrike" baseline="0" dirty="0" err="1"/>
              <a:t>the</a:t>
            </a:r>
            <a:r>
              <a:rPr lang="es-ES" b="0" strike="noStrike" baseline="0" dirty="0"/>
              <a:t> </a:t>
            </a:r>
            <a:r>
              <a:rPr lang="es-ES" b="0" strike="noStrike" dirty="0"/>
              <a:t>1st, 2nd and 3rd </a:t>
            </a:r>
            <a:r>
              <a:rPr lang="es-ES" b="0" strike="noStrike" dirty="0" err="1"/>
              <a:t>person</a:t>
            </a:r>
            <a:r>
              <a:rPr lang="es-ES" b="0" strike="noStrike" dirty="0"/>
              <a:t> singular </a:t>
            </a:r>
            <a:r>
              <a:rPr lang="es-ES" b="0" strike="noStrike" dirty="0" err="1"/>
              <a:t>preterite</a:t>
            </a:r>
            <a:r>
              <a:rPr lang="es-ES" b="0" strike="noStrike" dirty="0"/>
              <a:t> </a:t>
            </a:r>
            <a:r>
              <a:rPr lang="es-ES" b="0" strike="noStrike" dirty="0" err="1"/>
              <a:t>through</a:t>
            </a:r>
            <a:r>
              <a:rPr lang="es-ES" b="0" strike="noStrike" dirty="0"/>
              <a:t> </a:t>
            </a:r>
            <a:r>
              <a:rPr lang="es-ES" b="0" strike="noStrike" dirty="0" err="1"/>
              <a:t>listening</a:t>
            </a:r>
            <a:r>
              <a:rPr lang="es-ES" b="0" strike="noStrike" dirty="0"/>
              <a:t>;</a:t>
            </a:r>
            <a:r>
              <a:rPr lang="es-ES" b="0" strike="noStrike" baseline="0" dirty="0"/>
              <a:t> to </a:t>
            </a:r>
            <a:r>
              <a:rPr lang="es-ES" b="0" strike="noStrike" baseline="0" dirty="0" err="1"/>
              <a:t>consolidate</a:t>
            </a:r>
            <a:r>
              <a:rPr lang="es-ES" b="0" strike="noStrike" baseline="0" dirty="0"/>
              <a:t> </a:t>
            </a:r>
            <a:r>
              <a:rPr lang="es-ES" b="0" strike="noStrike" baseline="0" dirty="0" err="1"/>
              <a:t>understanding</a:t>
            </a:r>
            <a:r>
              <a:rPr lang="es-ES" b="0" strike="noStrike" baseline="0" dirty="0"/>
              <a:t> of </a:t>
            </a:r>
            <a:r>
              <a:rPr lang="es-ES" b="0" strike="noStrike" baseline="0" dirty="0" err="1"/>
              <a:t>vocabulary</a:t>
            </a:r>
            <a:r>
              <a:rPr lang="es-ES" b="0" strike="noStrike" baseline="0" dirty="0"/>
              <a:t>.</a:t>
            </a:r>
            <a:endParaRPr lang="es-ES" b="0" strike="noStrike" dirty="0"/>
          </a:p>
          <a:p>
            <a:endParaRPr lang="en-US" b="1" strike="noStrike" dirty="0"/>
          </a:p>
          <a:p>
            <a:r>
              <a:rPr lang="en-US" b="1" strike="noStrike" dirty="0"/>
              <a:t>Procedure:</a:t>
            </a:r>
          </a:p>
          <a:p>
            <a:pPr marL="228600" indent="-228600">
              <a:buAutoNum type="arabicPeriod"/>
            </a:pPr>
            <a:r>
              <a:rPr lang="en-US" b="0" strike="noStrike" dirty="0"/>
              <a:t>Students listen to each recording and tick the correct column depending on the verb ending that they hear.</a:t>
            </a:r>
          </a:p>
          <a:p>
            <a:pPr marL="228600" indent="-228600">
              <a:buAutoNum type="arabicPeriod"/>
            </a:pPr>
            <a:r>
              <a:rPr lang="en-US" b="0" strike="noStrike" baseline="0" dirty="0"/>
              <a:t>Students listen again to each recording and write in English the extra information: what happened and when.</a:t>
            </a:r>
          </a:p>
          <a:p>
            <a:pPr marL="228600" indent="-228600">
              <a:buAutoNum type="arabicPeriod"/>
            </a:pPr>
            <a:r>
              <a:rPr lang="en-US" b="0" strike="noStrike" baseline="0" dirty="0"/>
              <a:t>Teacher shows the answers one by one.</a:t>
            </a:r>
          </a:p>
          <a:p>
            <a:pPr marL="228600" indent="-228600">
              <a:buAutoNum type="arabicPeriod"/>
            </a:pPr>
            <a:r>
              <a:rPr lang="en-US" b="0" strike="noStrike" baseline="0" dirty="0"/>
              <a:t>The teacher could ask students why in this activity subject pronouns aren’t used (=because only one person is referred to in the sentence; it is already clear from the verb who is being referred to)</a:t>
            </a:r>
          </a:p>
          <a:p>
            <a:pPr marL="0" indent="0">
              <a:buNone/>
            </a:pPr>
            <a:endParaRPr lang="en-US" b="0" strike="noStrike" baseline="0" dirty="0"/>
          </a:p>
          <a:p>
            <a:pPr marL="0" indent="0">
              <a:buNone/>
            </a:pPr>
            <a:r>
              <a:rPr lang="en-US" b="1" strike="noStrike" baseline="0" dirty="0"/>
              <a:t>Transcript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lunes </a:t>
            </a:r>
            <a:r>
              <a:rPr lang="en-GB" sz="1200" b="0" i="0" u="none" strike="noStrike" kern="1200" cap="none" dirty="0" err="1">
                <a:solidFill>
                  <a:schemeClr val="tx1"/>
                </a:solidFill>
                <a:effectLst/>
                <a:latin typeface="+mn-lt"/>
                <a:ea typeface="Calibri"/>
                <a:cs typeface="Calibri"/>
                <a:sym typeface="Calibri"/>
              </a:rPr>
              <a:t>necesitaste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ayuda</a:t>
            </a:r>
            <a:r>
              <a:rPr lang="en-GB" sz="1200" b="0" i="0" u="none" strike="noStrike" kern="1200" cap="none" dirty="0">
                <a:solidFill>
                  <a:schemeClr val="tx1"/>
                </a:solidFill>
                <a:effectLst/>
                <a:latin typeface="+mn-lt"/>
                <a:ea typeface="Calibri"/>
                <a:cs typeface="Calibri"/>
                <a:sym typeface="Calibri"/>
              </a:rPr>
              <a:t> para </a:t>
            </a:r>
            <a:r>
              <a:rPr lang="en-GB" sz="1200" b="0" i="0" u="none" strike="noStrike" kern="1200" cap="none" dirty="0" err="1">
                <a:solidFill>
                  <a:schemeClr val="tx1"/>
                </a:solidFill>
                <a:effectLst/>
                <a:latin typeface="+mn-lt"/>
                <a:ea typeface="Calibri"/>
                <a:cs typeface="Calibri"/>
                <a:sym typeface="Calibri"/>
              </a:rPr>
              <a:t>recoger</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basura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a:t>
            </a:r>
            <a:r>
              <a:rPr lang="en-GB" sz="1200" b="0" i="0" u="none" strike="noStrike" kern="1200" cap="none" dirty="0" err="1">
                <a:solidFill>
                  <a:schemeClr val="tx1"/>
                </a:solidFill>
                <a:effectLst/>
                <a:latin typeface="+mn-lt"/>
                <a:ea typeface="Calibri"/>
                <a:cs typeface="Calibri"/>
                <a:sym typeface="Calibri"/>
              </a:rPr>
              <a:t>domingo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enseñó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interesantes</a:t>
            </a:r>
            <a:r>
              <a:rPr lang="en-GB" sz="1200" b="0" i="0" u="none" strike="noStrike" kern="1200" cap="none" dirty="0">
                <a:solidFill>
                  <a:schemeClr val="tx1"/>
                </a:solidFill>
                <a:effectLst/>
                <a:latin typeface="+mn-lt"/>
                <a:ea typeface="Calibri"/>
                <a:cs typeface="Calibri"/>
                <a:sym typeface="Calibri"/>
              </a:rPr>
              <a:t> sobre los </a:t>
            </a:r>
            <a:r>
              <a:rPr lang="en-GB" sz="1200" b="0" i="0" u="none" strike="noStrike" kern="1200" cap="none" dirty="0" err="1">
                <a:solidFill>
                  <a:schemeClr val="tx1"/>
                </a:solidFill>
                <a:effectLst/>
                <a:latin typeface="+mn-lt"/>
                <a:ea typeface="Calibri"/>
                <a:cs typeface="Calibri"/>
                <a:sym typeface="Calibri"/>
              </a:rPr>
              <a:t>árboles</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martes </a:t>
            </a:r>
            <a:r>
              <a:rPr lang="en-GB" sz="1200" b="0" i="0" u="none" strike="noStrike" kern="1200" cap="none" dirty="0" err="1">
                <a:solidFill>
                  <a:schemeClr val="tx1"/>
                </a:solidFill>
                <a:effectLst/>
                <a:latin typeface="+mn-lt"/>
                <a:ea typeface="Calibri"/>
                <a:cs typeface="Calibri"/>
                <a:sym typeface="Calibri"/>
              </a:rPr>
              <a:t>limpié</a:t>
            </a:r>
            <a:r>
              <a:rPr lang="en-GB" sz="1200" b="0" i="0" u="none" strike="noStrike" kern="1200" cap="none" dirty="0">
                <a:solidFill>
                  <a:schemeClr val="tx1"/>
                </a:solidFill>
                <a:effectLst/>
                <a:latin typeface="+mn-lt"/>
                <a:ea typeface="Calibri"/>
                <a:cs typeface="Calibri"/>
                <a:sym typeface="Calibri"/>
              </a:rPr>
              <a:t> las </a:t>
            </a:r>
            <a:r>
              <a:rPr lang="en-GB" sz="1200" b="0" i="0" u="none" strike="noStrike" kern="1200" cap="none" dirty="0" err="1">
                <a:solidFill>
                  <a:schemeClr val="tx1"/>
                </a:solidFill>
                <a:effectLst/>
                <a:latin typeface="+mn-lt"/>
                <a:ea typeface="Calibri"/>
                <a:cs typeface="Calibri"/>
                <a:sym typeface="Calibri"/>
              </a:rPr>
              <a:t>calles</a:t>
            </a:r>
            <a:r>
              <a:rPr lang="en-GB" sz="1200" b="0" i="0" u="none" strike="noStrike" kern="1200" cap="none" dirty="0">
                <a:solidFill>
                  <a:schemeClr val="tx1"/>
                </a:solidFill>
                <a:effectLst/>
                <a:latin typeface="+mn-lt"/>
                <a:ea typeface="Calibri"/>
                <a:cs typeface="Calibri"/>
                <a:sym typeface="Calibri"/>
              </a:rPr>
              <a:t> en el barrio.</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a:t>
            </a:r>
            <a:r>
              <a:rPr lang="en-GB" sz="1200" b="0" i="0" u="none" strike="noStrike" kern="1200" cap="none" dirty="0" err="1">
                <a:solidFill>
                  <a:schemeClr val="tx1"/>
                </a:solidFill>
                <a:effectLst/>
                <a:latin typeface="+mn-lt"/>
                <a:ea typeface="Calibri"/>
                <a:cs typeface="Calibri"/>
                <a:sym typeface="Calibri"/>
              </a:rPr>
              <a:t>jueves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llevó</a:t>
            </a:r>
            <a:r>
              <a:rPr lang="en-GB" sz="1200" b="0" i="0" u="none" strike="noStrike" kern="1200" cap="none" dirty="0">
                <a:solidFill>
                  <a:schemeClr val="tx1"/>
                </a:solidFill>
                <a:effectLst/>
                <a:latin typeface="+mn-lt"/>
                <a:ea typeface="Calibri"/>
                <a:cs typeface="Calibri"/>
                <a:sym typeface="Calibri"/>
              </a:rPr>
              <a:t> una planta a la </a:t>
            </a:r>
            <a:r>
              <a:rPr lang="en-GB" sz="1200" b="0" i="0" u="none" strike="noStrike" kern="1200" cap="none" dirty="0" err="1">
                <a:solidFill>
                  <a:schemeClr val="tx1"/>
                </a:solidFill>
                <a:effectLst/>
                <a:latin typeface="+mn-lt"/>
                <a:ea typeface="Calibri"/>
                <a:cs typeface="Calibri"/>
                <a:sym typeface="Calibri"/>
              </a:rPr>
              <a:t>clase</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En </a:t>
            </a:r>
            <a:r>
              <a:rPr lang="en-GB" sz="1200" b="0" i="0" u="none" strike="noStrike" kern="1200" cap="none" dirty="0" err="1">
                <a:solidFill>
                  <a:schemeClr val="tx1"/>
                </a:solidFill>
                <a:effectLst/>
                <a:latin typeface="+mn-lt"/>
                <a:ea typeface="Calibri"/>
                <a:cs typeface="Calibri"/>
                <a:sym typeface="Calibri"/>
              </a:rPr>
              <a:t>julio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pasó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tiempo</a:t>
            </a:r>
            <a:r>
              <a:rPr lang="en-GB" sz="1200" b="0" i="0" u="none" strike="noStrike" kern="1200" cap="none" dirty="0">
                <a:solidFill>
                  <a:schemeClr val="tx1"/>
                </a:solidFill>
                <a:effectLst/>
                <a:latin typeface="+mn-lt"/>
                <a:ea typeface="Calibri"/>
                <a:cs typeface="Calibri"/>
                <a:sym typeface="Calibri"/>
              </a:rPr>
              <a:t> en el </a:t>
            </a:r>
            <a:r>
              <a:rPr lang="en-GB" sz="1200" b="0" i="0" u="none" strike="noStrike" kern="1200" cap="none" dirty="0" err="1">
                <a:solidFill>
                  <a:schemeClr val="tx1"/>
                </a:solidFill>
                <a:effectLst/>
                <a:latin typeface="+mn-lt"/>
                <a:ea typeface="Calibri"/>
                <a:cs typeface="Calibri"/>
                <a:sym typeface="Calibri"/>
              </a:rPr>
              <a:t>extranjero</a:t>
            </a:r>
            <a:r>
              <a:rPr lang="en-GB" sz="1200" b="0" i="0" u="none" strike="noStrike" kern="1200" cap="none" dirty="0">
                <a:solidFill>
                  <a:schemeClr val="tx1"/>
                </a:solidFill>
                <a:effectLst/>
                <a:latin typeface="+mn-lt"/>
                <a:ea typeface="Calibri"/>
                <a:cs typeface="Calibri"/>
                <a:sym typeface="Calibri"/>
              </a:rPr>
              <a:t> con un </a:t>
            </a:r>
            <a:r>
              <a:rPr lang="en-GB" sz="1200" b="0" i="0" u="none" strike="noStrike" kern="1200" cap="none" dirty="0" err="1">
                <a:solidFill>
                  <a:schemeClr val="tx1"/>
                </a:solidFill>
                <a:effectLst/>
                <a:latin typeface="+mn-lt"/>
                <a:ea typeface="Calibri"/>
                <a:cs typeface="Calibri"/>
                <a:sym typeface="Calibri"/>
              </a:rPr>
              <a:t>equipo</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voluntarios</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En </a:t>
            </a:r>
            <a:r>
              <a:rPr lang="en-GB" sz="1200" b="0" i="0" u="none" strike="noStrike" kern="1200" cap="none" dirty="0" err="1">
                <a:solidFill>
                  <a:schemeClr val="tx1"/>
                </a:solidFill>
                <a:effectLst/>
                <a:latin typeface="+mn-lt"/>
                <a:ea typeface="Calibri"/>
                <a:cs typeface="Calibri"/>
                <a:sym typeface="Calibri"/>
              </a:rPr>
              <a:t>verano</a:t>
            </a:r>
            <a:r>
              <a:rPr lang="en-GB" sz="1200" b="0" i="0" u="none" strike="noStrike" kern="1200" cap="none" dirty="0">
                <a:solidFill>
                  <a:schemeClr val="tx1"/>
                </a:solidFill>
                <a:effectLst/>
                <a:latin typeface="+mn-lt"/>
                <a:ea typeface="Calibri"/>
                <a:cs typeface="Calibri"/>
                <a:sym typeface="Calibri"/>
              </a:rPr>
              <a:t> no </a:t>
            </a:r>
            <a:r>
              <a:rPr lang="en-GB" sz="1200" b="0" i="0" u="none" strike="noStrike" kern="1200" cap="none" dirty="0" err="1">
                <a:solidFill>
                  <a:schemeClr val="tx1"/>
                </a:solidFill>
                <a:effectLst/>
                <a:latin typeface="+mn-lt"/>
                <a:ea typeface="Calibri"/>
                <a:cs typeface="Calibri"/>
                <a:sym typeface="Calibri"/>
              </a:rPr>
              <a:t>compraste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ropa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nueva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La </a:t>
            </a:r>
            <a:r>
              <a:rPr lang="en-GB" sz="1200" b="0" i="0" u="none" strike="noStrike" kern="1200" cap="none" dirty="0" err="1">
                <a:solidFill>
                  <a:schemeClr val="tx1"/>
                </a:solidFill>
                <a:effectLst/>
                <a:latin typeface="+mn-lt"/>
                <a:ea typeface="Calibri"/>
                <a:cs typeface="Calibri"/>
                <a:sym typeface="Calibri"/>
              </a:rPr>
              <a:t>semana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pasada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viajaste</a:t>
            </a:r>
            <a:r>
              <a:rPr lang="en-GB" sz="1200" b="0" i="0" u="none" strike="noStrike" kern="1200" cap="none" dirty="0">
                <a:solidFill>
                  <a:schemeClr val="tx1"/>
                </a:solidFill>
                <a:effectLst/>
                <a:latin typeface="+mn-lt"/>
                <a:ea typeface="Calibri"/>
                <a:cs typeface="Calibri"/>
                <a:sym typeface="Calibri"/>
              </a:rPr>
              <a:t> en </a:t>
            </a:r>
            <a:r>
              <a:rPr lang="en-GB" sz="1200" b="0" i="0" u="none" strike="noStrike" kern="1200" cap="none" dirty="0" err="1">
                <a:solidFill>
                  <a:schemeClr val="tx1"/>
                </a:solidFill>
                <a:effectLst/>
                <a:latin typeface="+mn-lt"/>
                <a:ea typeface="Calibri"/>
                <a:cs typeface="Calibri"/>
                <a:sym typeface="Calibri"/>
              </a:rPr>
              <a:t>bicicleta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fin de </a:t>
            </a:r>
            <a:r>
              <a:rPr lang="en-GB" sz="1200" b="0" i="0" u="none" strike="noStrike" kern="1200" cap="none" dirty="0" err="1">
                <a:solidFill>
                  <a:schemeClr val="tx1"/>
                </a:solidFill>
                <a:effectLst/>
                <a:latin typeface="+mn-lt"/>
                <a:ea typeface="Calibri"/>
                <a:cs typeface="Calibri"/>
                <a:sym typeface="Calibri"/>
              </a:rPr>
              <a:t>semana</a:t>
            </a:r>
            <a:r>
              <a:rPr lang="en-GB" sz="1200" b="0" i="0" u="none" strike="noStrike" kern="1200" cap="none" dirty="0">
                <a:solidFill>
                  <a:schemeClr val="tx1"/>
                </a:solidFill>
                <a:effectLst/>
                <a:latin typeface="+mn-lt"/>
                <a:ea typeface="Calibri"/>
                <a:cs typeface="Calibri"/>
                <a:sym typeface="Calibri"/>
              </a:rPr>
              <a:t> solo </a:t>
            </a:r>
            <a:r>
              <a:rPr lang="en-GB" sz="1200" b="0" i="0" u="none" strike="noStrike" kern="1200" cap="none" dirty="0" err="1">
                <a:solidFill>
                  <a:schemeClr val="tx1"/>
                </a:solidFill>
                <a:effectLst/>
                <a:latin typeface="+mn-lt"/>
                <a:ea typeface="Calibri"/>
                <a:cs typeface="Calibri"/>
                <a:sym typeface="Calibri"/>
              </a:rPr>
              <a:t>usé</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productos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verdes</a:t>
            </a:r>
            <a:r>
              <a:rPr lang="en-GB" sz="1200" b="0" i="0" u="none" strike="noStrike" kern="1200" cap="none" dirty="0">
                <a:solidFill>
                  <a:schemeClr val="tx1"/>
                </a:solidFill>
                <a:effectLst/>
                <a:latin typeface="+mn-lt"/>
                <a:ea typeface="Calibri"/>
                <a:cs typeface="Calibri"/>
                <a:sym typeface="Calibri"/>
              </a:rPr>
              <a: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93552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written and spoken production and aural comprehension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Spanish) made up of translations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says their sentences to partner B in Spanish (challenging him/herself not to look at their Spanish notes but just use the English prompts displayed on the board, if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B listens.  If they have exactly the same sentence (by chance) they respond e.g., </a:t>
            </a:r>
            <a:r>
              <a:rPr lang="en-GB" sz="1200" b="0" dirty="0" err="1">
                <a:solidFill>
                  <a:srgbClr val="1F4E79"/>
                </a:solidFill>
                <a:effectLst/>
                <a:latin typeface="Century Gothic" panose="020B0502020202020204" pitchFamily="34" charset="0"/>
                <a:ea typeface="DengXian" panose="02010600030101010101" pitchFamily="2" charset="-122"/>
              </a:rPr>
              <a:t>Yo</a:t>
            </a:r>
            <a:r>
              <a:rPr lang="en-GB" sz="1200" b="0" dirty="0">
                <a:solidFill>
                  <a:srgbClr val="1F4E79"/>
                </a:solidFill>
                <a:effectLst/>
                <a:latin typeface="Century Gothic" panose="020B0502020202020204" pitchFamily="34" charset="0"/>
                <a:ea typeface="DengXian" panose="02010600030101010101" pitchFamily="2" charset="-122"/>
              </a:rPr>
              <a:t> </a:t>
            </a:r>
            <a:r>
              <a:rPr lang="en-GB" sz="1200" b="0" dirty="0" err="1">
                <a:solidFill>
                  <a:srgbClr val="1F4E79"/>
                </a:solidFill>
                <a:effectLst/>
                <a:latin typeface="Century Gothic" panose="020B0502020202020204" pitchFamily="34" charset="0"/>
                <a:ea typeface="DengXian" panose="02010600030101010101" pitchFamily="2" charset="-122"/>
              </a:rPr>
              <a:t>también</a:t>
            </a:r>
            <a:r>
              <a:rPr lang="en-GB" sz="1200" b="0" dirty="0">
                <a:solidFill>
                  <a:srgbClr val="1F4E79"/>
                </a:solidFill>
                <a:effectLst/>
                <a:latin typeface="Century Gothic" panose="020B0502020202020204" pitchFamily="34" charset="0"/>
                <a:ea typeface="DengXian" panose="02010600030101010101" pitchFamily="2" charset="-122"/>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roles and repeat the activity.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Inglaterra</a:t>
            </a:r>
            <a:r>
              <a:rPr lang="en-GB" b="1" u="sng" dirty="0">
                <a:solidFill>
                  <a:srgbClr val="FF0000"/>
                </a:solidFill>
              </a:rPr>
              <a:t>, </a:t>
            </a:r>
            <a:r>
              <a:rPr lang="en-GB" b="1" u="sng" dirty="0" err="1">
                <a:solidFill>
                  <a:srgbClr val="FF0000"/>
                </a:solidFill>
              </a:rPr>
              <a:t>pues</a:t>
            </a:r>
            <a:r>
              <a:rPr lang="en-GB" b="1" u="sng" dirty="0">
                <a:solidFill>
                  <a:srgbClr val="FF0000"/>
                </a:solidFill>
              </a:rPr>
              <a:t>, </a:t>
            </a:r>
            <a:r>
              <a:rPr lang="en-GB" b="1" u="sng" dirty="0" err="1">
                <a:solidFill>
                  <a:srgbClr val="FF0000"/>
                </a:solidFill>
              </a:rPr>
              <a:t>voluntario</a:t>
            </a:r>
            <a:br>
              <a:rPr lang="en-GB" b="1" u="sng" dirty="0">
                <a:solidFill>
                  <a:srgbClr val="FF0000"/>
                </a:solidFill>
              </a:rPr>
            </a:br>
            <a:r>
              <a:rPr lang="en-GB" b="1" u="none" dirty="0">
                <a:solidFill>
                  <a:srgbClr val="FF0000"/>
                </a:solidFill>
              </a:rPr>
              <a:t>ii) Edexcel list does not have </a:t>
            </a:r>
            <a:r>
              <a:rPr lang="en-GB" b="1" u="sng" dirty="0">
                <a:solidFill>
                  <a:srgbClr val="FF0000"/>
                </a:solidFill>
              </a:rPr>
              <a:t>fin, </a:t>
            </a:r>
            <a:r>
              <a:rPr lang="en-GB" b="1" u="sng" dirty="0" err="1">
                <a:solidFill>
                  <a:srgbClr val="FF0000"/>
                </a:solidFill>
              </a:rPr>
              <a:t>Inglaterra</a:t>
            </a:r>
            <a:r>
              <a:rPr lang="en-GB" b="1" u="sng" dirty="0">
                <a:solidFill>
                  <a:srgbClr val="FF0000"/>
                </a:solidFill>
              </a:rPr>
              <a:t>, </a:t>
            </a:r>
            <a:r>
              <a:rPr lang="en-GB" b="1" u="sng" dirty="0" err="1">
                <a:solidFill>
                  <a:srgbClr val="FF0000"/>
                </a:solidFill>
              </a:rPr>
              <a:t>sacar</a:t>
            </a:r>
            <a:r>
              <a:rPr lang="en-GB" b="1" u="sng" dirty="0">
                <a:solidFill>
                  <a:srgbClr val="FF0000"/>
                </a:solidFill>
              </a:rPr>
              <a:t>, </a:t>
            </a:r>
            <a:r>
              <a:rPr lang="en-GB" b="1" u="sng" dirty="0" err="1">
                <a:solidFill>
                  <a:srgbClr val="FF0000"/>
                </a:solidFill>
              </a:rPr>
              <a:t>voluntario</a:t>
            </a:r>
            <a:br>
              <a:rPr lang="en-GB" b="1" u="sng" dirty="0">
                <a:solidFill>
                  <a:srgbClr val="FF0000"/>
                </a:solidFill>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2):</a:t>
            </a:r>
          </a:p>
          <a:p>
            <a:r>
              <a:rPr lang="en-GB" b="0" dirty="0"/>
              <a:t>Consolidation of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er</a:t>
            </a:r>
            <a:r>
              <a:rPr lang="en-US" sz="1200" kern="1200" baseline="0" dirty="0">
                <a:solidFill>
                  <a:schemeClr val="tx1"/>
                </a:solidFill>
                <a:effectLst/>
                <a:latin typeface="+mn-lt"/>
                <a:ea typeface="+mn-ea"/>
                <a:cs typeface="+mn-cs"/>
              </a:rPr>
              <a:t> &amp;</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 in the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 1st, 2</a:t>
            </a:r>
            <a:r>
              <a:rPr lang="en-US" sz="1200" kern="1200" baseline="30000" dirty="0">
                <a:solidFill>
                  <a:schemeClr val="tx1"/>
                </a:solidFill>
                <a:effectLst/>
                <a:latin typeface="+mn-lt"/>
                <a:ea typeface="+mn-ea"/>
                <a:cs typeface="+mn-cs"/>
              </a:rPr>
              <a:t>nd</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3rd person singular (-í, -</a:t>
            </a:r>
            <a:r>
              <a:rPr lang="en-US" sz="1200" kern="1200" dirty="0" err="1">
                <a:solidFill>
                  <a:schemeClr val="tx1"/>
                </a:solidFill>
                <a:effectLst/>
                <a:latin typeface="+mn-lt"/>
                <a:ea typeface="+mn-ea"/>
                <a:cs typeface="+mn-cs"/>
              </a:rPr>
              <a:t>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ió</a:t>
            </a:r>
            <a:r>
              <a:rPr lang="en-US"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SSC [qui] (contrasted</a:t>
            </a:r>
            <a:r>
              <a:rPr lang="en-GB" sz="1200" kern="1200" baseline="0" dirty="0">
                <a:solidFill>
                  <a:schemeClr val="tx1"/>
                </a:solidFill>
                <a:effectLst/>
                <a:latin typeface="+mn-lt"/>
                <a:ea typeface="+mn-ea"/>
                <a:cs typeface="+mn-cs"/>
              </a:rPr>
              <a:t> with [que])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 subset of the Year 7 vocabulary</a:t>
            </a:r>
            <a:r>
              <a:rPr lang="en-GB" sz="1200" kern="1200" baseline="0" dirty="0">
                <a:solidFill>
                  <a:schemeClr val="tx1"/>
                </a:solidFill>
                <a:effectLst/>
                <a:latin typeface="+mn-lt"/>
                <a:ea typeface="+mn-ea"/>
                <a:cs typeface="+mn-cs"/>
              </a:rPr>
              <a:t> (see below)</a:t>
            </a:r>
            <a:endParaRPr lang="es-GB" sz="1200" kern="1200" dirty="0">
              <a:solidFill>
                <a:schemeClr val="tx1"/>
              </a:solidFill>
              <a:effectLst/>
              <a:latin typeface="+mn-lt"/>
              <a:ea typeface="+mn-ea"/>
              <a:cs typeface="+mn-cs"/>
            </a:endParaRPr>
          </a:p>
          <a:p>
            <a:br>
              <a:rPr lang="en-GB" baseline="0" dirty="0"/>
            </a:br>
            <a:r>
              <a:rPr lang="es-419" sz="1200" b="1" kern="1200" dirty="0">
                <a:solidFill>
                  <a:schemeClr val="tx1"/>
                </a:solidFill>
                <a:effectLst/>
                <a:latin typeface="+mn-lt"/>
                <a:ea typeface="+mn-ea"/>
                <a:cs typeface="+mn-cs"/>
              </a:rPr>
              <a:t>Vocabulary</a:t>
            </a:r>
            <a:r>
              <a:rPr lang="es-419" sz="1200" b="1" kern="1200" baseline="0" dirty="0">
                <a:solidFill>
                  <a:schemeClr val="tx1"/>
                </a:solidFill>
                <a:effectLst/>
                <a:latin typeface="+mn-lt"/>
                <a:ea typeface="+mn-ea"/>
                <a:cs typeface="+mn-cs"/>
              </a:rPr>
              <a:t> to be revisited</a:t>
            </a:r>
            <a:r>
              <a:rPr lang="es-419" sz="1200" b="1" kern="1200" dirty="0">
                <a:solidFill>
                  <a:schemeClr val="tx1"/>
                </a:solidFill>
                <a:effectLst/>
                <a:latin typeface="+mn-lt"/>
                <a:ea typeface="+mn-ea"/>
                <a:cs typeface="+mn-cs"/>
              </a:rPr>
              <a:t>:</a:t>
            </a:r>
          </a:p>
          <a:p>
            <a:r>
              <a:rPr lang="es-419" sz="1200" b="1" kern="1200" dirty="0">
                <a:solidFill>
                  <a:schemeClr val="tx1"/>
                </a:solidFill>
                <a:effectLst/>
                <a:latin typeface="+mn-lt"/>
                <a:ea typeface="+mn-ea"/>
                <a:cs typeface="+mn-cs"/>
              </a:rPr>
              <a:t>Y8 1.2.2: </a:t>
            </a:r>
            <a:r>
              <a:rPr lang="es-419" sz="1200" kern="1200" dirty="0">
                <a:solidFill>
                  <a:schemeClr val="tx1"/>
                </a:solidFill>
                <a:effectLst/>
                <a:latin typeface="+mn-lt"/>
                <a:ea typeface="+mn-ea"/>
                <a:cs typeface="+mn-cs"/>
              </a:rPr>
              <a:t>salir [114]; subir [410]; perder [195]; recoger [828]; partido [302]; fútbol [1471]; entrada [767]; billete [292];  pues¹ [73]; fin [182]; semana [301]; inglés² </a:t>
            </a:r>
            <a:r>
              <a:rPr lang="en-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[583]; jugador [1019]; (a) pie [365]</a:t>
            </a:r>
            <a:r>
              <a:rPr lang="es-GB" dirty="0">
                <a:effectLst/>
              </a:rPr>
              <a:t> </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1.2.7: </a:t>
            </a:r>
            <a:r>
              <a:rPr lang="es-419" sz="1200" b="0" kern="1200" baseline="0" dirty="0">
                <a:solidFill>
                  <a:schemeClr val="tx1"/>
                </a:solidFill>
                <a:effectLst/>
                <a:latin typeface="+mn-lt"/>
                <a:ea typeface="+mn-ea"/>
                <a:cs typeface="+mn-cs"/>
              </a:rPr>
              <a:t>n/a (consolidation week)</a:t>
            </a:r>
            <a:endParaRPr lang="en-GB" sz="1200" b="0" kern="1200" dirty="0">
              <a:solidFill>
                <a:schemeClr val="tx1"/>
              </a:solidFill>
              <a:effectLst/>
              <a:latin typeface="+mn-lt"/>
              <a:ea typeface="+mn-ea"/>
              <a:cs typeface="+mn-cs"/>
            </a:endParaRPr>
          </a:p>
          <a:p>
            <a:endParaRPr lang="en-GB" dirty="0"/>
          </a:p>
          <a:p>
            <a:r>
              <a:rPr lang="es-ES" b="1" baseline="0" dirty="0"/>
              <a:t>Year 7 vocabulary to revisit (50 items)</a:t>
            </a:r>
            <a:r>
              <a:rPr lang="es-ES" baseline="0" dirty="0"/>
              <a:t>: árbol [748]; producto [394]; voluntario [2732]; ayuda [784]; campo [342]; bolsa [1581]; cosa [69]; bicicleta [3684]; basura [2479]; naturaleza [712]; extranjero [675]; mundo [123]; problema [145]; barrio [940]; playa [1475]; periódico [1026]; caminar [514]; sacar [273]; limpiar [1713]; montar [1446]; viajar [902]; pasar</a:t>
            </a:r>
            <a:r>
              <a:rPr lang="es-ES" baseline="0" dirty="0">
                <a:latin typeface="Century Gothic" panose="020B0502020202020204" pitchFamily="34" charset="0"/>
              </a:rPr>
              <a:t>²</a:t>
            </a:r>
            <a:r>
              <a:rPr lang="es-ES" baseline="0" dirty="0"/>
              <a:t> [68]; recibir [316]; abrir [246]; importante [171]; verde [812]; nuevo [94]; divertido [2465]; luego [150]; lejos [833]; solo [95]; allí [197]; cerca [1042]; para [16]; como [20]; y [4]; Inglaterra [N/A]; muy [43]; otra vez [vez-59]; completamente [1185]; sin [54]; mi [37]; tu [53]; detrás [2044]; un [6]; una [6]; lunes [1370]; martes [3101]; jueves [1650]; domingo [693]</a:t>
            </a:r>
          </a:p>
          <a:p>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483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92577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612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3767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14151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1270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013932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398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10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87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9033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2660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8525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6170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384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2745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97920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3.tiff"/><Relationship Id="rId3" Type="http://schemas.openxmlformats.org/officeDocument/2006/relationships/image" Target="../media/image6.tiff"/><Relationship Id="rId7" Type="http://schemas.openxmlformats.org/officeDocument/2006/relationships/image" Target="../media/image9.tiff"/><Relationship Id="rId12"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16.tiff"/><Relationship Id="rId1" Type="http://schemas.openxmlformats.org/officeDocument/2006/relationships/slideLayout" Target="../slideLayouts/slideLayout15.xml"/><Relationship Id="rId6" Type="http://schemas.openxmlformats.org/officeDocument/2006/relationships/image" Target="../media/image8.jpe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5.tiff"/><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4.tiff"/></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24.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png"/><Relationship Id="rId5" Type="http://schemas.openxmlformats.org/officeDocument/2006/relationships/image" Target="../media/image4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1.wav"/><Relationship Id="rId3" Type="http://schemas.openxmlformats.org/officeDocument/2006/relationships/slideLayout" Target="../slideLayouts/slideLayout15.xml"/><Relationship Id="rId7" Type="http://schemas.openxmlformats.org/officeDocument/2006/relationships/audio" Target="../media/audio17.wav"/><Relationship Id="rId12" Type="http://schemas.openxmlformats.org/officeDocument/2006/relationships/image" Target="../media/image2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6.wav"/><Relationship Id="rId11" Type="http://schemas.openxmlformats.org/officeDocument/2006/relationships/image" Target="../media/image27.jpeg"/><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notesSlide" Target="../notesSlides/notesSlide27.xml"/><Relationship Id="rId9" Type="http://schemas.openxmlformats.org/officeDocument/2006/relationships/audio" Target="../media/audio19.wav"/><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3.tiff"/><Relationship Id="rId3" Type="http://schemas.openxmlformats.org/officeDocument/2006/relationships/image" Target="../media/image6.tiff"/><Relationship Id="rId7" Type="http://schemas.openxmlformats.org/officeDocument/2006/relationships/image" Target="../media/image9.tiff"/><Relationship Id="rId12"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16.tiff"/><Relationship Id="rId1" Type="http://schemas.openxmlformats.org/officeDocument/2006/relationships/slideLayout" Target="../slideLayouts/slideLayout15.xml"/><Relationship Id="rId6" Type="http://schemas.openxmlformats.org/officeDocument/2006/relationships/image" Target="../media/image8.jpe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5.tiff"/><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4.tiff"/></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33</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17.02.24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6" y="1825515"/>
            <a:ext cx="7918989" cy="879475"/>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Talking about community activities</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6" y="2265252"/>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solidFill>
                  <a:prstClr val="white"/>
                </a:solidFill>
              </a:rPr>
              <a:t>Things that helped the environment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 in the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preterite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9" name="Picture 2" descr="green earth png&#10;">
            <a:extLst>
              <a:ext uri="{FF2B5EF4-FFF2-40B4-BE49-F238E27FC236}">
                <a16:creationId xmlns:a16="http://schemas.microsoft.com/office/drawing/2014/main" id="{25303696-61BF-4894-B90D-8B7B83DAE0D0}"/>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08663" y="2957998"/>
            <a:ext cx="3368520" cy="318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(1/12)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pic>
        <p:nvPicPr>
          <p:cNvPr id="5" name="Imagen 4">
            <a:extLst>
              <a:ext uri="{FF2B5EF4-FFF2-40B4-BE49-F238E27FC236}">
                <a16:creationId xmlns:a16="http://schemas.microsoft.com/office/drawing/2014/main" id="{A63FF06F-EB55-0740-8AC8-9BD77CE67495}"/>
              </a:ext>
            </a:extLst>
          </p:cNvPr>
          <p:cNvPicPr>
            <a:picLocks noChangeAspect="1"/>
          </p:cNvPicPr>
          <p:nvPr/>
        </p:nvPicPr>
        <p:blipFill>
          <a:blip r:embed="rId3"/>
          <a:stretch>
            <a:fillRect/>
          </a:stretch>
        </p:blipFill>
        <p:spPr>
          <a:xfrm>
            <a:off x="5841600" y="1594514"/>
            <a:ext cx="3138286" cy="3336831"/>
          </a:xfrm>
          <a:prstGeom prst="rect">
            <a:avLst/>
          </a:prstGeom>
        </p:spPr>
      </p:pic>
      <p:sp>
        <p:nvSpPr>
          <p:cNvPr id="6" name="CuadroTexto 5">
            <a:extLst>
              <a:ext uri="{FF2B5EF4-FFF2-40B4-BE49-F238E27FC236}">
                <a16:creationId xmlns:a16="http://schemas.microsoft.com/office/drawing/2014/main" id="{2A3CFDDA-2549-F848-B912-29C81B44E0A3}"/>
              </a:ext>
            </a:extLst>
          </p:cNvPr>
          <p:cNvSpPr txBox="1"/>
          <p:nvPr/>
        </p:nvSpPr>
        <p:spPr>
          <a:xfrm>
            <a:off x="6453589" y="5022635"/>
            <a:ext cx="1914307" cy="461665"/>
          </a:xfrm>
          <a:prstGeom prst="rect">
            <a:avLst/>
          </a:prstGeom>
          <a:noFill/>
        </p:spPr>
        <p:txBody>
          <a:bodyPr wrap="none" rtlCol="0">
            <a:spAutoFit/>
          </a:bodyPr>
          <a:lstStyle/>
          <a:p>
            <a:pPr algn="l"/>
            <a:r>
              <a:rPr lang="es-GB" sz="2400" dirty="0"/>
              <a:t>[to receive]</a:t>
            </a:r>
          </a:p>
        </p:txBody>
      </p:sp>
      <p:sp>
        <p:nvSpPr>
          <p:cNvPr id="2" name="Rounded Rectangle 1"/>
          <p:cNvSpPr/>
          <p:nvPr/>
        </p:nvSpPr>
        <p:spPr>
          <a:xfrm>
            <a:off x="252879" y="3610428"/>
            <a:ext cx="1245721"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spTree>
    <p:extLst>
      <p:ext uri="{BB962C8B-B14F-4D97-AF65-F5344CB8AC3E}">
        <p14:creationId xmlns:p14="http://schemas.microsoft.com/office/powerpoint/2010/main" val="270711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(2/12)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1182499"/>
            <a:ext cx="1245721"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9" name="Imagen 4">
            <a:extLst>
              <a:ext uri="{FF2B5EF4-FFF2-40B4-BE49-F238E27FC236}">
                <a16:creationId xmlns:a16="http://schemas.microsoft.com/office/drawing/2014/main" id="{F1F02334-86DE-4EC5-A908-F6F832942E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0188" y="3069236"/>
            <a:ext cx="3901373" cy="1232941"/>
          </a:xfrm>
          <a:prstGeom prst="rect">
            <a:avLst/>
          </a:prstGeom>
        </p:spPr>
      </p:pic>
    </p:spTree>
    <p:extLst>
      <p:ext uri="{BB962C8B-B14F-4D97-AF65-F5344CB8AC3E}">
        <p14:creationId xmlns:p14="http://schemas.microsoft.com/office/powerpoint/2010/main" val="190409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(3/12)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3216728"/>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8" name="Imagen 1">
            <a:extLst>
              <a:ext uri="{FF2B5EF4-FFF2-40B4-BE49-F238E27FC236}">
                <a16:creationId xmlns:a16="http://schemas.microsoft.com/office/drawing/2014/main" id="{828D3578-7998-400A-ADEF-BDD8D29550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5300" y="2907210"/>
            <a:ext cx="4329735" cy="1029790"/>
          </a:xfrm>
          <a:prstGeom prst="rect">
            <a:avLst/>
          </a:prstGeom>
        </p:spPr>
      </p:pic>
    </p:spTree>
    <p:extLst>
      <p:ext uri="{BB962C8B-B14F-4D97-AF65-F5344CB8AC3E}">
        <p14:creationId xmlns:p14="http://schemas.microsoft.com/office/powerpoint/2010/main" val="7778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(4/12)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73623" y="5609281"/>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9" name="Imagen 4">
            <a:extLst>
              <a:ext uri="{FF2B5EF4-FFF2-40B4-BE49-F238E27FC236}">
                <a16:creationId xmlns:a16="http://schemas.microsoft.com/office/drawing/2014/main" id="{A3979AB9-19B4-4999-9B1A-E12C50D4A631}"/>
              </a:ext>
            </a:extLst>
          </p:cNvPr>
          <p:cNvPicPr>
            <a:picLocks noChangeAspect="1"/>
          </p:cNvPicPr>
          <p:nvPr/>
        </p:nvPicPr>
        <p:blipFill>
          <a:blip r:embed="rId3"/>
          <a:stretch>
            <a:fillRect/>
          </a:stretch>
        </p:blipFill>
        <p:spPr>
          <a:xfrm>
            <a:off x="6096000" y="1861929"/>
            <a:ext cx="4142088" cy="3469532"/>
          </a:xfrm>
          <a:prstGeom prst="rect">
            <a:avLst/>
          </a:prstGeom>
        </p:spPr>
      </p:pic>
    </p:spTree>
    <p:extLst>
      <p:ext uri="{BB962C8B-B14F-4D97-AF65-F5344CB8AC3E}">
        <p14:creationId xmlns:p14="http://schemas.microsoft.com/office/powerpoint/2010/main" val="375633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(5/12)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2382755"/>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8" name="Imagen 1">
            <a:extLst>
              <a:ext uri="{FF2B5EF4-FFF2-40B4-BE49-F238E27FC236}">
                <a16:creationId xmlns:a16="http://schemas.microsoft.com/office/drawing/2014/main" id="{19D6A84B-6AD5-485F-8B23-FF6C2DCF4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1681" y="1459389"/>
            <a:ext cx="3742044" cy="3939221"/>
          </a:xfrm>
          <a:prstGeom prst="rect">
            <a:avLst/>
          </a:prstGeom>
        </p:spPr>
      </p:pic>
      <p:sp>
        <p:nvSpPr>
          <p:cNvPr id="10" name="TextBox 9">
            <a:extLst>
              <a:ext uri="{FF2B5EF4-FFF2-40B4-BE49-F238E27FC236}">
                <a16:creationId xmlns:a16="http://schemas.microsoft.com/office/drawing/2014/main" id="{4B9A5E90-290E-4757-A247-A61A31D1BCE7}"/>
              </a:ext>
            </a:extLst>
          </p:cNvPr>
          <p:cNvSpPr txBox="1"/>
          <p:nvPr/>
        </p:nvSpPr>
        <p:spPr>
          <a:xfrm>
            <a:off x="8632740" y="3797869"/>
            <a:ext cx="3035300" cy="461665"/>
          </a:xfrm>
          <a:prstGeom prst="rect">
            <a:avLst/>
          </a:prstGeom>
          <a:noFill/>
        </p:spPr>
        <p:txBody>
          <a:bodyPr wrap="square" rtlCol="0">
            <a:spAutoFit/>
          </a:bodyPr>
          <a:lstStyle/>
          <a:p>
            <a:pPr algn="l"/>
            <a:r>
              <a:rPr lang="en-GB" sz="2400" dirty="0"/>
              <a:t>ticket (for a venue)</a:t>
            </a:r>
          </a:p>
        </p:txBody>
      </p:sp>
    </p:spTree>
    <p:extLst>
      <p:ext uri="{BB962C8B-B14F-4D97-AF65-F5344CB8AC3E}">
        <p14:creationId xmlns:p14="http://schemas.microsoft.com/office/powerpoint/2010/main" val="345682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(6/12)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96630" y="2774641"/>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9" name="Imagen 4">
            <a:extLst>
              <a:ext uri="{FF2B5EF4-FFF2-40B4-BE49-F238E27FC236}">
                <a16:creationId xmlns:a16="http://schemas.microsoft.com/office/drawing/2014/main" id="{807F032D-ACE7-4AA0-8297-5B62AA1D97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1312" y="2657006"/>
            <a:ext cx="4709403" cy="1543987"/>
          </a:xfrm>
          <a:prstGeom prst="rect">
            <a:avLst/>
          </a:prstGeom>
        </p:spPr>
      </p:pic>
    </p:spTree>
    <p:extLst>
      <p:ext uri="{BB962C8B-B14F-4D97-AF65-F5344CB8AC3E}">
        <p14:creationId xmlns:p14="http://schemas.microsoft.com/office/powerpoint/2010/main" val="19078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(7/12)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46270" y="4799383"/>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8" name="Imagen 1">
            <a:extLst>
              <a:ext uri="{FF2B5EF4-FFF2-40B4-BE49-F238E27FC236}">
                <a16:creationId xmlns:a16="http://schemas.microsoft.com/office/drawing/2014/main" id="{F3DA67F6-84F6-43F2-B0F6-A820D7E380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5940" y="2996419"/>
            <a:ext cx="3408797" cy="1026941"/>
          </a:xfrm>
          <a:prstGeom prst="rect">
            <a:avLst/>
          </a:prstGeom>
        </p:spPr>
      </p:pic>
    </p:spTree>
    <p:extLst>
      <p:ext uri="{BB962C8B-B14F-4D97-AF65-F5344CB8AC3E}">
        <p14:creationId xmlns:p14="http://schemas.microsoft.com/office/powerpoint/2010/main" val="276859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(8/12)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4015612"/>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sp>
        <p:nvSpPr>
          <p:cNvPr id="9" name="CuadroTexto 5">
            <a:extLst>
              <a:ext uri="{FF2B5EF4-FFF2-40B4-BE49-F238E27FC236}">
                <a16:creationId xmlns:a16="http://schemas.microsoft.com/office/drawing/2014/main" id="{59DFE00B-DF89-4F82-88BE-077A2AFAA69C}"/>
              </a:ext>
            </a:extLst>
          </p:cNvPr>
          <p:cNvSpPr txBox="1"/>
          <p:nvPr/>
        </p:nvSpPr>
        <p:spPr>
          <a:xfrm>
            <a:off x="7261145" y="5234351"/>
            <a:ext cx="1590500" cy="461665"/>
          </a:xfrm>
          <a:prstGeom prst="rect">
            <a:avLst/>
          </a:prstGeom>
          <a:noFill/>
        </p:spPr>
        <p:txBody>
          <a:bodyPr wrap="none" rtlCol="0">
            <a:spAutoFit/>
          </a:bodyPr>
          <a:lstStyle/>
          <a:p>
            <a:pPr algn="l"/>
            <a:r>
              <a:rPr lang="es-GB" sz="2400" dirty="0"/>
              <a:t>[to open]</a:t>
            </a:r>
          </a:p>
        </p:txBody>
      </p:sp>
      <p:pic>
        <p:nvPicPr>
          <p:cNvPr id="10" name="Imagen 1">
            <a:extLst>
              <a:ext uri="{FF2B5EF4-FFF2-40B4-BE49-F238E27FC236}">
                <a16:creationId xmlns:a16="http://schemas.microsoft.com/office/drawing/2014/main" id="{DBD59C60-D68D-4B35-80AB-9D2259171F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3198" y="1658963"/>
            <a:ext cx="2870200" cy="3484098"/>
          </a:xfrm>
          <a:prstGeom prst="rect">
            <a:avLst/>
          </a:prstGeom>
        </p:spPr>
      </p:pic>
    </p:spTree>
    <p:extLst>
      <p:ext uri="{BB962C8B-B14F-4D97-AF65-F5344CB8AC3E}">
        <p14:creationId xmlns:p14="http://schemas.microsoft.com/office/powerpoint/2010/main" val="34463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(9/12)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1580864"/>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11" name="Picture 10">
            <a:extLst>
              <a:ext uri="{FF2B5EF4-FFF2-40B4-BE49-F238E27FC236}">
                <a16:creationId xmlns:a16="http://schemas.microsoft.com/office/drawing/2014/main" id="{88B456A0-A108-4D5E-9B60-3134907D7024}"/>
              </a:ext>
            </a:extLst>
          </p:cNvPr>
          <p:cNvPicPr>
            <a:picLocks noChangeAspect="1"/>
          </p:cNvPicPr>
          <p:nvPr/>
        </p:nvPicPr>
        <p:blipFill>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717774" y="1738525"/>
            <a:ext cx="7013972" cy="3945359"/>
          </a:xfrm>
          <a:prstGeom prst="rect">
            <a:avLst/>
          </a:prstGeom>
        </p:spPr>
      </p:pic>
    </p:spTree>
    <p:extLst>
      <p:ext uri="{BB962C8B-B14F-4D97-AF65-F5344CB8AC3E}">
        <p14:creationId xmlns:p14="http://schemas.microsoft.com/office/powerpoint/2010/main" val="3491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(10/12)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2051127"/>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8" name="Imagen 4">
            <a:extLst>
              <a:ext uri="{FF2B5EF4-FFF2-40B4-BE49-F238E27FC236}">
                <a16:creationId xmlns:a16="http://schemas.microsoft.com/office/drawing/2014/main" id="{12C90AC3-6327-4117-9119-9862473973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2723" y="2349157"/>
            <a:ext cx="2713810" cy="2088443"/>
          </a:xfrm>
          <a:prstGeom prst="rect">
            <a:avLst/>
          </a:prstGeom>
        </p:spPr>
      </p:pic>
    </p:spTree>
    <p:extLst>
      <p:ext uri="{BB962C8B-B14F-4D97-AF65-F5344CB8AC3E}">
        <p14:creationId xmlns:p14="http://schemas.microsoft.com/office/powerpoint/2010/main" val="396709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2163985770"/>
              </p:ext>
            </p:extLst>
          </p:nvPr>
        </p:nvGraphicFramePr>
        <p:xfrm>
          <a:off x="331722" y="1222479"/>
          <a:ext cx="3530619" cy="5120640"/>
        </p:xfrm>
        <a:graphic>
          <a:graphicData uri="http://schemas.openxmlformats.org/drawingml/2006/table">
            <a:tbl>
              <a:tblPr firstRow="1" bandRow="1">
                <a:tableStyleId>{5DA37D80-6434-44D0-A028-1B22A696006F}</a:tableStyleId>
              </a:tblPr>
              <a:tblGrid>
                <a:gridCol w="443144">
                  <a:extLst>
                    <a:ext uri="{9D8B030D-6E8A-4147-A177-3AD203B41FA5}">
                      <a16:colId xmlns:a16="http://schemas.microsoft.com/office/drawing/2014/main" val="2621614823"/>
                    </a:ext>
                  </a:extLst>
                </a:gridCol>
                <a:gridCol w="1580423">
                  <a:extLst>
                    <a:ext uri="{9D8B030D-6E8A-4147-A177-3AD203B41FA5}">
                      <a16:colId xmlns:a16="http://schemas.microsoft.com/office/drawing/2014/main" val="2072288972"/>
                    </a:ext>
                  </a:extLst>
                </a:gridCol>
                <a:gridCol w="1507052">
                  <a:extLst>
                    <a:ext uri="{9D8B030D-6E8A-4147-A177-3AD203B41FA5}">
                      <a16:colId xmlns:a16="http://schemas.microsoft.com/office/drawing/2014/main" val="288637694"/>
                    </a:ext>
                  </a:extLst>
                </a:gridCol>
              </a:tblGrid>
              <a:tr h="342686">
                <a:tc>
                  <a:txBody>
                    <a:bodyPr/>
                    <a:lstStyle/>
                    <a:p>
                      <a:pPr algn="ctr"/>
                      <a:endParaRPr lang="es-GB" dirty="0">
                        <a:solidFill>
                          <a:schemeClr val="tx1"/>
                        </a:solidFill>
                      </a:endParaRPr>
                    </a:p>
                  </a:txBody>
                  <a:tcPr/>
                </a:tc>
                <a:tc>
                  <a:txBody>
                    <a:bodyPr/>
                    <a:lstStyle/>
                    <a:p>
                      <a:pPr algn="ctr"/>
                      <a:r>
                        <a:rPr lang="es-GB" dirty="0">
                          <a:solidFill>
                            <a:schemeClr val="tx1"/>
                          </a:solidFill>
                        </a:rPr>
                        <a:t>Palabras</a:t>
                      </a:r>
                    </a:p>
                  </a:txBody>
                  <a:tcPr anchor="ctr"/>
                </a:tc>
                <a:tc>
                  <a:txBody>
                    <a:bodyPr/>
                    <a:lstStyle/>
                    <a:p>
                      <a:pPr algn="ctr"/>
                      <a:r>
                        <a:rPr lang="es-GB" dirty="0">
                          <a:solidFill>
                            <a:schemeClr val="tx1"/>
                          </a:solidFill>
                        </a:rPr>
                        <a:t>¿Qué letra?</a:t>
                      </a:r>
                    </a:p>
                  </a:txBody>
                  <a:tcPr anchor="ctr"/>
                </a:tc>
                <a:extLst>
                  <a:ext uri="{0D108BD9-81ED-4DB2-BD59-A6C34878D82A}">
                    <a16:rowId xmlns:a16="http://schemas.microsoft.com/office/drawing/2014/main" val="3915319745"/>
                  </a:ext>
                </a:extLst>
              </a:tr>
              <a:tr h="371243">
                <a:tc>
                  <a:txBody>
                    <a:bodyPr/>
                    <a:lstStyle/>
                    <a:p>
                      <a:pPr algn="ctr"/>
                      <a:r>
                        <a:rPr lang="es-GB" b="1" dirty="0">
                          <a:solidFill>
                            <a:schemeClr val="tx1"/>
                          </a:solidFill>
                        </a:rPr>
                        <a:t>1</a:t>
                      </a:r>
                    </a:p>
                  </a:txBody>
                  <a:tcPr/>
                </a:tc>
                <a:tc>
                  <a:txBody>
                    <a:bodyPr/>
                    <a:lstStyle/>
                    <a:p>
                      <a:pPr algn="ctr"/>
                      <a:r>
                        <a:rPr lang="en-GB" sz="2000" dirty="0" err="1">
                          <a:solidFill>
                            <a:schemeClr val="tx1"/>
                          </a:solidFill>
                        </a:rPr>
                        <a:t>jugador</a:t>
                      </a:r>
                      <a:r>
                        <a:rPr lang="en-GB" sz="2000" dirty="0">
                          <a:solidFill>
                            <a:schemeClr val="tx1"/>
                          </a:solidFill>
                        </a:rPr>
                        <a:t>/a</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0031067"/>
                  </a:ext>
                </a:extLst>
              </a:tr>
              <a:tr h="371243">
                <a:tc>
                  <a:txBody>
                    <a:bodyPr/>
                    <a:lstStyle/>
                    <a:p>
                      <a:pPr algn="ctr"/>
                      <a:r>
                        <a:rPr lang="es-GB" b="1" dirty="0">
                          <a:solidFill>
                            <a:schemeClr val="tx1"/>
                          </a:solidFill>
                        </a:rPr>
                        <a:t>2</a:t>
                      </a:r>
                    </a:p>
                  </a:txBody>
                  <a:tcPr/>
                </a:tc>
                <a:tc>
                  <a:txBody>
                    <a:bodyPr/>
                    <a:lstStyle/>
                    <a:p>
                      <a:pPr algn="ctr"/>
                      <a:r>
                        <a:rPr lang="es-GB" sz="2000" dirty="0">
                          <a:solidFill>
                            <a:schemeClr val="tx1"/>
                          </a:solidFill>
                        </a:rPr>
                        <a:t>verde</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988676319"/>
                  </a:ext>
                </a:extLst>
              </a:tr>
              <a:tr h="371243">
                <a:tc>
                  <a:txBody>
                    <a:bodyPr/>
                    <a:lstStyle/>
                    <a:p>
                      <a:pPr algn="ctr"/>
                      <a:r>
                        <a:rPr lang="es-GB" b="1" dirty="0">
                          <a:solidFill>
                            <a:schemeClr val="tx1"/>
                          </a:solidFill>
                        </a:rPr>
                        <a:t>3</a:t>
                      </a:r>
                    </a:p>
                  </a:txBody>
                  <a:tcPr/>
                </a:tc>
                <a:tc>
                  <a:txBody>
                    <a:bodyPr/>
                    <a:lstStyle/>
                    <a:p>
                      <a:pPr algn="ctr"/>
                      <a:r>
                        <a:rPr lang="es-GB" sz="2000" dirty="0">
                          <a:solidFill>
                            <a:schemeClr val="tx1"/>
                          </a:solidFill>
                        </a:rPr>
                        <a:t>viajar</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881987401"/>
                  </a:ext>
                </a:extLst>
              </a:tr>
              <a:tr h="371243">
                <a:tc>
                  <a:txBody>
                    <a:bodyPr/>
                    <a:lstStyle/>
                    <a:p>
                      <a:pPr algn="ctr"/>
                      <a:r>
                        <a:rPr lang="es-GB" b="1" dirty="0">
                          <a:solidFill>
                            <a:schemeClr val="tx1"/>
                          </a:solidFill>
                        </a:rPr>
                        <a:t>4</a:t>
                      </a:r>
                    </a:p>
                  </a:txBody>
                  <a:tcPr/>
                </a:tc>
                <a:tc>
                  <a:txBody>
                    <a:bodyPr/>
                    <a:lstStyle/>
                    <a:p>
                      <a:pPr algn="ctr"/>
                      <a:r>
                        <a:rPr lang="es-GB" sz="2000" dirty="0">
                          <a:solidFill>
                            <a:schemeClr val="tx1"/>
                          </a:solidFill>
                        </a:rPr>
                        <a:t>playa</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46116003"/>
                  </a:ext>
                </a:extLst>
              </a:tr>
              <a:tr h="371243">
                <a:tc>
                  <a:txBody>
                    <a:bodyPr/>
                    <a:lstStyle/>
                    <a:p>
                      <a:pPr algn="ctr"/>
                      <a:r>
                        <a:rPr lang="es-GB" b="1" dirty="0">
                          <a:solidFill>
                            <a:schemeClr val="tx1"/>
                          </a:solidFill>
                        </a:rPr>
                        <a:t>5</a:t>
                      </a:r>
                    </a:p>
                  </a:txBody>
                  <a:tcPr/>
                </a:tc>
                <a:tc>
                  <a:txBody>
                    <a:bodyPr/>
                    <a:lstStyle/>
                    <a:p>
                      <a:pPr algn="ctr"/>
                      <a:r>
                        <a:rPr lang="es-GB" sz="2000" dirty="0">
                          <a:solidFill>
                            <a:schemeClr val="tx1"/>
                          </a:solidFill>
                        </a:rPr>
                        <a:t>mundo</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181519841"/>
                  </a:ext>
                </a:extLst>
              </a:tr>
              <a:tr h="371243">
                <a:tc>
                  <a:txBody>
                    <a:bodyPr/>
                    <a:lstStyle/>
                    <a:p>
                      <a:pPr algn="ctr"/>
                      <a:r>
                        <a:rPr lang="es-GB" b="1" dirty="0">
                          <a:solidFill>
                            <a:schemeClr val="tx1"/>
                          </a:solidFill>
                        </a:rPr>
                        <a:t>6</a:t>
                      </a:r>
                    </a:p>
                  </a:txBody>
                  <a:tcPr/>
                </a:tc>
                <a:tc>
                  <a:txBody>
                    <a:bodyPr/>
                    <a:lstStyle/>
                    <a:p>
                      <a:pPr algn="ctr"/>
                      <a:r>
                        <a:rPr lang="es-GB" sz="2000" dirty="0">
                          <a:solidFill>
                            <a:schemeClr val="tx1"/>
                          </a:solidFill>
                        </a:rPr>
                        <a:t>sacar</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839679555"/>
                  </a:ext>
                </a:extLst>
              </a:tr>
              <a:tr h="371243">
                <a:tc>
                  <a:txBody>
                    <a:bodyPr/>
                    <a:lstStyle/>
                    <a:p>
                      <a:pPr algn="ctr"/>
                      <a:r>
                        <a:rPr lang="es-GB" b="1" dirty="0">
                          <a:solidFill>
                            <a:schemeClr val="tx1"/>
                          </a:solidFill>
                        </a:rPr>
                        <a:t>7</a:t>
                      </a:r>
                    </a:p>
                  </a:txBody>
                  <a:tcPr/>
                </a:tc>
                <a:tc>
                  <a:txBody>
                    <a:bodyPr/>
                    <a:lstStyle/>
                    <a:p>
                      <a:pPr algn="ctr"/>
                      <a:r>
                        <a:rPr lang="es-GB" sz="2000" dirty="0">
                          <a:solidFill>
                            <a:schemeClr val="tx1"/>
                          </a:solidFill>
                        </a:rPr>
                        <a:t>caminar</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640096996"/>
                  </a:ext>
                </a:extLst>
              </a:tr>
              <a:tr h="371243">
                <a:tc>
                  <a:txBody>
                    <a:bodyPr/>
                    <a:lstStyle/>
                    <a:p>
                      <a:pPr algn="ctr"/>
                      <a:r>
                        <a:rPr lang="es-GB" b="1" dirty="0">
                          <a:solidFill>
                            <a:schemeClr val="tx1"/>
                          </a:solidFill>
                        </a:rPr>
                        <a:t>8</a:t>
                      </a:r>
                    </a:p>
                  </a:txBody>
                  <a:tcPr/>
                </a:tc>
                <a:tc>
                  <a:txBody>
                    <a:bodyPr/>
                    <a:lstStyle/>
                    <a:p>
                      <a:pPr algn="ctr"/>
                      <a:r>
                        <a:rPr lang="es-GB" sz="2000" dirty="0">
                          <a:solidFill>
                            <a:schemeClr val="tx1"/>
                          </a:solidFill>
                        </a:rPr>
                        <a:t>basura</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356760394"/>
                  </a:ext>
                </a:extLst>
              </a:tr>
              <a:tr h="371243">
                <a:tc>
                  <a:txBody>
                    <a:bodyPr/>
                    <a:lstStyle/>
                    <a:p>
                      <a:pPr algn="ctr"/>
                      <a:r>
                        <a:rPr lang="es-GB" b="1" dirty="0">
                          <a:solidFill>
                            <a:schemeClr val="tx1"/>
                          </a:solidFill>
                        </a:rPr>
                        <a:t>9</a:t>
                      </a:r>
                    </a:p>
                  </a:txBody>
                  <a:tcPr/>
                </a:tc>
                <a:tc>
                  <a:txBody>
                    <a:bodyPr/>
                    <a:lstStyle/>
                    <a:p>
                      <a:pPr algn="ctr"/>
                      <a:r>
                        <a:rPr lang="es-GB" sz="2000" dirty="0">
                          <a:solidFill>
                            <a:schemeClr val="tx1"/>
                          </a:solidFill>
                        </a:rPr>
                        <a:t>importante</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781982526"/>
                  </a:ext>
                </a:extLst>
              </a:tr>
              <a:tr h="371243">
                <a:tc>
                  <a:txBody>
                    <a:bodyPr/>
                    <a:lstStyle/>
                    <a:p>
                      <a:pPr algn="ctr"/>
                      <a:r>
                        <a:rPr lang="es-GB" b="1" dirty="0">
                          <a:solidFill>
                            <a:schemeClr val="tx1"/>
                          </a:solidFill>
                        </a:rPr>
                        <a:t>10</a:t>
                      </a:r>
                    </a:p>
                  </a:txBody>
                  <a:tcPr/>
                </a:tc>
                <a:tc>
                  <a:txBody>
                    <a:bodyPr/>
                    <a:lstStyle/>
                    <a:p>
                      <a:pPr algn="ctr"/>
                      <a:r>
                        <a:rPr lang="es-GB" sz="2000" dirty="0">
                          <a:solidFill>
                            <a:schemeClr val="tx1"/>
                          </a:solidFill>
                        </a:rPr>
                        <a:t>limpiar</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4188192"/>
                  </a:ext>
                </a:extLst>
              </a:tr>
              <a:tr h="371243">
                <a:tc>
                  <a:txBody>
                    <a:bodyPr/>
                    <a:lstStyle/>
                    <a:p>
                      <a:pPr algn="ctr"/>
                      <a:r>
                        <a:rPr lang="es-GB" b="1" dirty="0">
                          <a:solidFill>
                            <a:schemeClr val="tx1"/>
                          </a:solidFill>
                        </a:rPr>
                        <a:t>11</a:t>
                      </a:r>
                    </a:p>
                  </a:txBody>
                  <a:tcPr/>
                </a:tc>
                <a:tc>
                  <a:txBody>
                    <a:bodyPr/>
                    <a:lstStyle/>
                    <a:p>
                      <a:pPr algn="ctr"/>
                      <a:r>
                        <a:rPr lang="es-GB" sz="2000" dirty="0">
                          <a:solidFill>
                            <a:schemeClr val="tx1"/>
                          </a:solidFill>
                        </a:rPr>
                        <a:t>divertido</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702182975"/>
                  </a:ext>
                </a:extLst>
              </a:tr>
              <a:tr h="320067">
                <a:tc>
                  <a:txBody>
                    <a:bodyPr/>
                    <a:lstStyle/>
                    <a:p>
                      <a:pPr algn="ctr"/>
                      <a:r>
                        <a:rPr lang="es-GB" b="1" dirty="0">
                          <a:solidFill>
                            <a:schemeClr val="tx1"/>
                          </a:solidFill>
                        </a:rPr>
                        <a:t>12</a:t>
                      </a:r>
                    </a:p>
                  </a:txBody>
                  <a:tcPr/>
                </a:tc>
                <a:tc>
                  <a:txBody>
                    <a:bodyPr/>
                    <a:lstStyle/>
                    <a:p>
                      <a:pPr algn="ctr"/>
                      <a:r>
                        <a:rPr lang="es-GB" sz="2000" dirty="0">
                          <a:solidFill>
                            <a:schemeClr val="tx1"/>
                          </a:solidFill>
                        </a:rPr>
                        <a:t>nuevo</a:t>
                      </a: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526158312"/>
                  </a:ext>
                </a:extLst>
              </a:tr>
            </a:tbl>
          </a:graphicData>
        </a:graphic>
      </p:graphicFrame>
      <p:sp>
        <p:nvSpPr>
          <p:cNvPr id="15" name="CuadroTexto 14">
            <a:extLst>
              <a:ext uri="{FF2B5EF4-FFF2-40B4-BE49-F238E27FC236}">
                <a16:creationId xmlns:a16="http://schemas.microsoft.com/office/drawing/2014/main" id="{CD66F381-3521-A445-8C7F-3B0810A8951D}"/>
              </a:ext>
            </a:extLst>
          </p:cNvPr>
          <p:cNvSpPr txBox="1"/>
          <p:nvPr/>
        </p:nvSpPr>
        <p:spPr>
          <a:xfrm>
            <a:off x="226524" y="67927"/>
            <a:ext cx="10149375" cy="1446550"/>
          </a:xfrm>
          <a:prstGeom prst="rect">
            <a:avLst/>
          </a:prstGeom>
          <a:noFill/>
        </p:spPr>
        <p:txBody>
          <a:bodyPr wrap="square" rtlCol="0">
            <a:spAutoFit/>
          </a:bodyPr>
          <a:lstStyle/>
          <a:p>
            <a:r>
              <a:rPr lang="es-ES" sz="2200" dirty="0"/>
              <a:t>Escribe la letra correcta para cada palabra en español.</a:t>
            </a:r>
          </a:p>
          <a:p>
            <a:r>
              <a:rPr lang="es-ES" sz="2200" dirty="0"/>
              <a:t>Después, las palabras van a desaparecer. Debes decir una letra en español. Tu compañero debe decir la palabra en español. ¡Toma turnos!</a:t>
            </a:r>
          </a:p>
          <a:p>
            <a:r>
              <a:rPr lang="es-ES" sz="2200" dirty="0"/>
              <a:t> </a:t>
            </a:r>
          </a:p>
        </p:txBody>
      </p:sp>
      <p:pic>
        <p:nvPicPr>
          <p:cNvPr id="23" name="Imagen 22">
            <a:extLst>
              <a:ext uri="{FF2B5EF4-FFF2-40B4-BE49-F238E27FC236}">
                <a16:creationId xmlns:a16="http://schemas.microsoft.com/office/drawing/2014/main" id="{651C9459-4F53-B744-B4DA-45F8186D8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296" y="1538082"/>
            <a:ext cx="907987" cy="867128"/>
          </a:xfrm>
          <a:prstGeom prst="rect">
            <a:avLst/>
          </a:prstGeom>
        </p:spPr>
      </p:pic>
      <p:pic>
        <p:nvPicPr>
          <p:cNvPr id="24" name="Imagen 23">
            <a:extLst>
              <a:ext uri="{FF2B5EF4-FFF2-40B4-BE49-F238E27FC236}">
                <a16:creationId xmlns:a16="http://schemas.microsoft.com/office/drawing/2014/main" id="{6EBD0069-47BA-FA49-8BF0-2A6FE2AAC69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577" b="94038" l="10000" r="90000">
                        <a14:foregroundMark x1="52000" y1="5769" x2="60111" y2="41923"/>
                        <a14:foregroundMark x1="60111" y1="41923" x2="60222" y2="42308"/>
                        <a14:foregroundMark x1="59333" y1="92692" x2="42778" y2="94038"/>
                        <a14:foregroundMark x1="66556" y1="18269" x2="54111" y2="29808"/>
                        <a14:foregroundMark x1="54111" y1="29808" x2="48444" y2="26923"/>
                        <a14:foregroundMark x1="48444" y1="26923" x2="48111" y2="26538"/>
                      </a14:backgroundRemoval>
                    </a14:imgEffect>
                  </a14:imgLayer>
                </a14:imgProps>
              </a:ext>
              <a:ext uri="{28A0092B-C50C-407E-A947-70E740481C1C}">
                <a14:useLocalDpi xmlns:a14="http://schemas.microsoft.com/office/drawing/2010/main"/>
              </a:ext>
            </a:extLst>
          </a:blip>
          <a:stretch>
            <a:fillRect/>
          </a:stretch>
        </p:blipFill>
        <p:spPr>
          <a:xfrm>
            <a:off x="7779596" y="1538082"/>
            <a:ext cx="1500798" cy="867128"/>
          </a:xfrm>
          <a:prstGeom prst="rect">
            <a:avLst/>
          </a:prstGeom>
        </p:spPr>
      </p:pic>
      <p:pic>
        <p:nvPicPr>
          <p:cNvPr id="25" name="Imagen 24">
            <a:extLst>
              <a:ext uri="{FF2B5EF4-FFF2-40B4-BE49-F238E27FC236}">
                <a16:creationId xmlns:a16="http://schemas.microsoft.com/office/drawing/2014/main" id="{9856C437-64C1-A942-BE0B-A1A9A2EB16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7610" y="3084354"/>
            <a:ext cx="1056001" cy="792001"/>
          </a:xfrm>
          <a:prstGeom prst="rect">
            <a:avLst/>
          </a:prstGeom>
        </p:spPr>
      </p:pic>
      <p:pic>
        <p:nvPicPr>
          <p:cNvPr id="26" name="Imagen 25">
            <a:extLst>
              <a:ext uri="{FF2B5EF4-FFF2-40B4-BE49-F238E27FC236}">
                <a16:creationId xmlns:a16="http://schemas.microsoft.com/office/drawing/2014/main" id="{24D55BA2-0865-7E4C-AE03-1CB36102CA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6080" y="2858339"/>
            <a:ext cx="1015663" cy="1015663"/>
          </a:xfrm>
          <a:prstGeom prst="rect">
            <a:avLst/>
          </a:prstGeom>
        </p:spPr>
      </p:pic>
      <p:pic>
        <p:nvPicPr>
          <p:cNvPr id="27" name="Imagen 26">
            <a:extLst>
              <a:ext uri="{FF2B5EF4-FFF2-40B4-BE49-F238E27FC236}">
                <a16:creationId xmlns:a16="http://schemas.microsoft.com/office/drawing/2014/main" id="{C7870890-89A3-0344-B33E-0610871379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4587" y="2972523"/>
            <a:ext cx="1081847" cy="1015663"/>
          </a:xfrm>
          <a:prstGeom prst="rect">
            <a:avLst/>
          </a:prstGeom>
        </p:spPr>
      </p:pic>
      <p:pic>
        <p:nvPicPr>
          <p:cNvPr id="32" name="Imagen 31">
            <a:extLst>
              <a:ext uri="{FF2B5EF4-FFF2-40B4-BE49-F238E27FC236}">
                <a16:creationId xmlns:a16="http://schemas.microsoft.com/office/drawing/2014/main" id="{8CE9211B-F032-F746-AF7D-AF318C2A098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6033" b="90820" l="7841" r="90000">
                        <a14:foregroundMark x1="50568" y1="6033" x2="57500" y2="9574"/>
                        <a14:foregroundMark x1="87273" y1="85836" x2="78295" y2="88262"/>
                        <a14:foregroundMark x1="20227" y1="90820" x2="7841" y2="86557"/>
                      </a14:backgroundRemoval>
                    </a14:imgEffect>
                  </a14:imgLayer>
                </a14:imgProps>
              </a:ext>
              <a:ext uri="{28A0092B-C50C-407E-A947-70E740481C1C}">
                <a14:useLocalDpi xmlns:a14="http://schemas.microsoft.com/office/drawing/2010/main"/>
              </a:ext>
            </a:extLst>
          </a:blip>
          <a:stretch>
            <a:fillRect/>
          </a:stretch>
        </p:blipFill>
        <p:spPr>
          <a:xfrm>
            <a:off x="6163806" y="4504041"/>
            <a:ext cx="718297" cy="1244777"/>
          </a:xfrm>
          <a:prstGeom prst="rect">
            <a:avLst/>
          </a:prstGeom>
        </p:spPr>
      </p:pic>
      <p:pic>
        <p:nvPicPr>
          <p:cNvPr id="33" name="Imagen 32">
            <a:extLst>
              <a:ext uri="{FF2B5EF4-FFF2-40B4-BE49-F238E27FC236}">
                <a16:creationId xmlns:a16="http://schemas.microsoft.com/office/drawing/2014/main" id="{28BFCE26-545F-FE47-BAF0-00134B687D68}"/>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128" b="96647" l="4396" r="96429">
                        <a14:foregroundMark x1="38874" y1="5325" x2="37912" y2="24063"/>
                        <a14:foregroundMark x1="37912" y1="24063" x2="31319" y2="26036"/>
                        <a14:foregroundMark x1="31319" y1="26036" x2="23626" y2="33531"/>
                        <a14:foregroundMark x1="23626" y1="33531" x2="15385" y2="45365"/>
                        <a14:foregroundMark x1="15385" y1="45365" x2="13462" y2="61933"/>
                        <a14:foregroundMark x1="13462" y1="61933" x2="4396" y2="86588"/>
                        <a14:foregroundMark x1="4396" y1="86588" x2="4396" y2="86588"/>
                        <a14:foregroundMark x1="38049" y1="69625" x2="37500" y2="78501"/>
                        <a14:foregroundMark x1="37500" y1="78501" x2="32967" y2="87179"/>
                        <a14:foregroundMark x1="27610" y1="92110" x2="24451" y2="94675"/>
                        <a14:foregroundMark x1="33654" y1="93688" x2="33104" y2="96844"/>
                        <a14:foregroundMark x1="58791" y1="93491" x2="58104" y2="93294"/>
                        <a14:foregroundMark x1="72390" y1="79487" x2="73901" y2="84615"/>
                        <a14:foregroundMark x1="85027" y1="84024" x2="94093" y2="73964"/>
                        <a14:foregroundMark x1="94093" y1="73964" x2="98489" y2="64892"/>
                        <a14:foregroundMark x1="98489" y1="64892" x2="91621" y2="50296"/>
                        <a14:foregroundMark x1="91621" y1="50296" x2="90247" y2="40828"/>
                        <a14:foregroundMark x1="90247" y1="40828" x2="90247" y2="40631"/>
                        <a14:foregroundMark x1="92308" y1="50888" x2="93269" y2="72387"/>
                        <a14:foregroundMark x1="94643" y1="50493" x2="96429" y2="57199"/>
                        <a14:foregroundMark x1="43407" y1="72584" x2="41758" y2="78895"/>
                        <a14:foregroundMark x1="33516" y1="31164" x2="33104" y2="41815"/>
                        <a14:foregroundMark x1="27335" y1="46154" x2="21703" y2="51874"/>
                        <a14:foregroundMark x1="76374" y1="27613" x2="70879" y2="29389"/>
                        <a14:foregroundMark x1="70879" y1="29389" x2="63874" y2="26627"/>
                        <a14:foregroundMark x1="63874" y1="26627" x2="58379" y2="18935"/>
                        <a14:foregroundMark x1="58379" y1="18935" x2="51099" y2="16568"/>
                        <a14:foregroundMark x1="51099" y1="16568" x2="49038" y2="16765"/>
                        <a14:foregroundMark x1="64011" y1="15779" x2="58791" y2="13412"/>
                        <a14:foregroundMark x1="58791" y1="13412" x2="58379" y2="13018"/>
                        <a14:foregroundMark x1="58929" y1="7495" x2="59066" y2="9862"/>
                        <a14:foregroundMark x1="59341" y1="5128" x2="59615" y2="5917"/>
                      </a14:backgroundRemoval>
                    </a14:imgEffect>
                  </a14:imgLayer>
                </a14:imgProps>
              </a:ext>
              <a:ext uri="{28A0092B-C50C-407E-A947-70E740481C1C}">
                <a14:useLocalDpi xmlns:a14="http://schemas.microsoft.com/office/drawing/2010/main"/>
              </a:ext>
            </a:extLst>
          </a:blip>
          <a:stretch>
            <a:fillRect/>
          </a:stretch>
        </p:blipFill>
        <p:spPr>
          <a:xfrm>
            <a:off x="10044398" y="1203383"/>
            <a:ext cx="1660858" cy="1156669"/>
          </a:xfrm>
          <a:prstGeom prst="rect">
            <a:avLst/>
          </a:prstGeom>
        </p:spPr>
      </p:pic>
      <p:pic>
        <p:nvPicPr>
          <p:cNvPr id="59" name="Imagen 58">
            <a:extLst>
              <a:ext uri="{FF2B5EF4-FFF2-40B4-BE49-F238E27FC236}">
                <a16:creationId xmlns:a16="http://schemas.microsoft.com/office/drawing/2014/main" id="{9BBED444-3F8B-684D-8F6D-6C4480EC1D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4049" y="3045388"/>
            <a:ext cx="1589687" cy="869932"/>
          </a:xfrm>
          <a:prstGeom prst="rect">
            <a:avLst/>
          </a:prstGeom>
        </p:spPr>
      </p:pic>
      <p:pic>
        <p:nvPicPr>
          <p:cNvPr id="60" name="Imagen 59">
            <a:extLst>
              <a:ext uri="{FF2B5EF4-FFF2-40B4-BE49-F238E27FC236}">
                <a16:creationId xmlns:a16="http://schemas.microsoft.com/office/drawing/2014/main" id="{EC82000A-6B03-0F42-9930-81585BBB9F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39339" y="4484848"/>
            <a:ext cx="1283162" cy="1283162"/>
          </a:xfrm>
          <a:prstGeom prst="rect">
            <a:avLst/>
          </a:prstGeom>
        </p:spPr>
      </p:pic>
      <p:pic>
        <p:nvPicPr>
          <p:cNvPr id="61" name="Imagen 60">
            <a:extLst>
              <a:ext uri="{FF2B5EF4-FFF2-40B4-BE49-F238E27FC236}">
                <a16:creationId xmlns:a16="http://schemas.microsoft.com/office/drawing/2014/main" id="{B877C90A-E102-8E46-AF1C-32186B22121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95176" y="4682836"/>
            <a:ext cx="1692772" cy="1015663"/>
          </a:xfrm>
          <a:prstGeom prst="rect">
            <a:avLst/>
          </a:prstGeom>
        </p:spPr>
      </p:pic>
      <p:pic>
        <p:nvPicPr>
          <p:cNvPr id="62" name="Imagen 61">
            <a:extLst>
              <a:ext uri="{FF2B5EF4-FFF2-40B4-BE49-F238E27FC236}">
                <a16:creationId xmlns:a16="http://schemas.microsoft.com/office/drawing/2014/main" id="{283E7DB8-CB4C-5F49-A1D3-2CA56EF191C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316240" y="1591912"/>
            <a:ext cx="1378743" cy="759468"/>
          </a:xfrm>
          <a:prstGeom prst="rect">
            <a:avLst/>
          </a:prstGeom>
        </p:spPr>
      </p:pic>
      <p:sp>
        <p:nvSpPr>
          <p:cNvPr id="63" name="CuadroTexto 62">
            <a:extLst>
              <a:ext uri="{FF2B5EF4-FFF2-40B4-BE49-F238E27FC236}">
                <a16:creationId xmlns:a16="http://schemas.microsoft.com/office/drawing/2014/main" id="{65C11BF6-7CDE-FA4F-AA49-63AA0FEEE09F}"/>
              </a:ext>
            </a:extLst>
          </p:cNvPr>
          <p:cNvSpPr txBox="1"/>
          <p:nvPr/>
        </p:nvSpPr>
        <p:spPr>
          <a:xfrm>
            <a:off x="6184894" y="2323865"/>
            <a:ext cx="1104790" cy="400110"/>
          </a:xfrm>
          <a:prstGeom prst="rect">
            <a:avLst/>
          </a:prstGeom>
          <a:noFill/>
        </p:spPr>
        <p:txBody>
          <a:bodyPr wrap="none" rtlCol="0">
            <a:spAutoFit/>
          </a:bodyPr>
          <a:lstStyle/>
          <a:p>
            <a:pPr algn="l"/>
            <a:r>
              <a:rPr lang="es-GB" sz="2000" dirty="0"/>
              <a:t>[green]</a:t>
            </a:r>
          </a:p>
        </p:txBody>
      </p:sp>
      <p:sp>
        <p:nvSpPr>
          <p:cNvPr id="64" name="CuadroTexto 63">
            <a:extLst>
              <a:ext uri="{FF2B5EF4-FFF2-40B4-BE49-F238E27FC236}">
                <a16:creationId xmlns:a16="http://schemas.microsoft.com/office/drawing/2014/main" id="{B7B2B4EB-187C-F14E-9919-766C0ADC6D33}"/>
              </a:ext>
            </a:extLst>
          </p:cNvPr>
          <p:cNvSpPr txBox="1"/>
          <p:nvPr/>
        </p:nvSpPr>
        <p:spPr>
          <a:xfrm>
            <a:off x="7870980" y="2323123"/>
            <a:ext cx="1388522" cy="400110"/>
          </a:xfrm>
          <a:prstGeom prst="rect">
            <a:avLst/>
          </a:prstGeom>
          <a:noFill/>
        </p:spPr>
        <p:txBody>
          <a:bodyPr wrap="none" rtlCol="0">
            <a:spAutoFit/>
          </a:bodyPr>
          <a:lstStyle/>
          <a:p>
            <a:pPr algn="l"/>
            <a:r>
              <a:rPr lang="es-GB" sz="2000" dirty="0"/>
              <a:t>[to travel]</a:t>
            </a:r>
          </a:p>
        </p:txBody>
      </p:sp>
      <p:sp>
        <p:nvSpPr>
          <p:cNvPr id="65" name="CuadroTexto 64">
            <a:extLst>
              <a:ext uri="{FF2B5EF4-FFF2-40B4-BE49-F238E27FC236}">
                <a16:creationId xmlns:a16="http://schemas.microsoft.com/office/drawing/2014/main" id="{98718607-88C8-9448-8AF6-C722E368C8E7}"/>
              </a:ext>
            </a:extLst>
          </p:cNvPr>
          <p:cNvSpPr txBox="1"/>
          <p:nvPr/>
        </p:nvSpPr>
        <p:spPr>
          <a:xfrm>
            <a:off x="5990672" y="3885425"/>
            <a:ext cx="1726755" cy="400110"/>
          </a:xfrm>
          <a:prstGeom prst="rect">
            <a:avLst/>
          </a:prstGeom>
          <a:noFill/>
        </p:spPr>
        <p:txBody>
          <a:bodyPr wrap="none" rtlCol="0">
            <a:spAutoFit/>
          </a:bodyPr>
          <a:lstStyle/>
          <a:p>
            <a:pPr algn="l"/>
            <a:r>
              <a:rPr lang="es-GB" sz="2000" dirty="0"/>
              <a:t>[to take out]</a:t>
            </a:r>
          </a:p>
        </p:txBody>
      </p:sp>
      <p:sp>
        <p:nvSpPr>
          <p:cNvPr id="66" name="CuadroTexto 65">
            <a:extLst>
              <a:ext uri="{FF2B5EF4-FFF2-40B4-BE49-F238E27FC236}">
                <a16:creationId xmlns:a16="http://schemas.microsoft.com/office/drawing/2014/main" id="{35741533-7FCA-7546-9960-E5C73BB99D05}"/>
              </a:ext>
            </a:extLst>
          </p:cNvPr>
          <p:cNvSpPr txBox="1"/>
          <p:nvPr/>
        </p:nvSpPr>
        <p:spPr>
          <a:xfrm>
            <a:off x="5898232" y="5636763"/>
            <a:ext cx="1257075" cy="400110"/>
          </a:xfrm>
          <a:prstGeom prst="rect">
            <a:avLst/>
          </a:prstGeom>
          <a:noFill/>
        </p:spPr>
        <p:txBody>
          <a:bodyPr wrap="none" rtlCol="0">
            <a:spAutoFit/>
          </a:bodyPr>
          <a:lstStyle/>
          <a:p>
            <a:pPr algn="l"/>
            <a:r>
              <a:rPr lang="es-GB" sz="2000" dirty="0"/>
              <a:t>[to walk]</a:t>
            </a:r>
          </a:p>
        </p:txBody>
      </p:sp>
      <p:sp>
        <p:nvSpPr>
          <p:cNvPr id="67" name="CuadroTexto 66">
            <a:extLst>
              <a:ext uri="{FF2B5EF4-FFF2-40B4-BE49-F238E27FC236}">
                <a16:creationId xmlns:a16="http://schemas.microsoft.com/office/drawing/2014/main" id="{5F3EA310-E959-0248-856B-1F4AD6A49A6C}"/>
              </a:ext>
            </a:extLst>
          </p:cNvPr>
          <p:cNvSpPr txBox="1"/>
          <p:nvPr/>
        </p:nvSpPr>
        <p:spPr>
          <a:xfrm>
            <a:off x="7499419" y="5717460"/>
            <a:ext cx="1406154" cy="400110"/>
          </a:xfrm>
          <a:prstGeom prst="rect">
            <a:avLst/>
          </a:prstGeom>
          <a:noFill/>
        </p:spPr>
        <p:txBody>
          <a:bodyPr wrap="none" rtlCol="0">
            <a:spAutoFit/>
          </a:bodyPr>
          <a:lstStyle/>
          <a:p>
            <a:pPr algn="l"/>
            <a:r>
              <a:rPr lang="es-GB" sz="2000" dirty="0"/>
              <a:t>[to clean]</a:t>
            </a:r>
          </a:p>
        </p:txBody>
      </p:sp>
      <p:sp>
        <p:nvSpPr>
          <p:cNvPr id="68" name="CuadroTexto 67">
            <a:extLst>
              <a:ext uri="{FF2B5EF4-FFF2-40B4-BE49-F238E27FC236}">
                <a16:creationId xmlns:a16="http://schemas.microsoft.com/office/drawing/2014/main" id="{591FC7A1-8E1B-4146-8402-04372D687EA2}"/>
              </a:ext>
            </a:extLst>
          </p:cNvPr>
          <p:cNvSpPr txBox="1"/>
          <p:nvPr/>
        </p:nvSpPr>
        <p:spPr>
          <a:xfrm>
            <a:off x="4090056" y="1193257"/>
            <a:ext cx="452368" cy="400110"/>
          </a:xfrm>
          <a:prstGeom prst="rect">
            <a:avLst/>
          </a:prstGeom>
          <a:noFill/>
        </p:spPr>
        <p:txBody>
          <a:bodyPr wrap="none" rtlCol="0">
            <a:spAutoFit/>
          </a:bodyPr>
          <a:lstStyle/>
          <a:p>
            <a:pPr algn="l"/>
            <a:r>
              <a:rPr lang="es-GB" sz="2000" b="1" dirty="0"/>
              <a:t>a)</a:t>
            </a:r>
          </a:p>
        </p:txBody>
      </p:sp>
      <p:sp>
        <p:nvSpPr>
          <p:cNvPr id="69" name="CuadroTexto 68">
            <a:extLst>
              <a:ext uri="{FF2B5EF4-FFF2-40B4-BE49-F238E27FC236}">
                <a16:creationId xmlns:a16="http://schemas.microsoft.com/office/drawing/2014/main" id="{3941DE6E-4842-984A-9F7E-6A616FC97A73}"/>
              </a:ext>
            </a:extLst>
          </p:cNvPr>
          <p:cNvSpPr txBox="1"/>
          <p:nvPr/>
        </p:nvSpPr>
        <p:spPr>
          <a:xfrm>
            <a:off x="5898232" y="1193257"/>
            <a:ext cx="452368" cy="400110"/>
          </a:xfrm>
          <a:prstGeom prst="rect">
            <a:avLst/>
          </a:prstGeom>
          <a:noFill/>
        </p:spPr>
        <p:txBody>
          <a:bodyPr wrap="none" rtlCol="0">
            <a:spAutoFit/>
          </a:bodyPr>
          <a:lstStyle/>
          <a:p>
            <a:pPr algn="l"/>
            <a:r>
              <a:rPr lang="es-GB" sz="2000" b="1" dirty="0"/>
              <a:t>b)</a:t>
            </a:r>
          </a:p>
        </p:txBody>
      </p:sp>
      <p:sp>
        <p:nvSpPr>
          <p:cNvPr id="70" name="CuadroTexto 69">
            <a:extLst>
              <a:ext uri="{FF2B5EF4-FFF2-40B4-BE49-F238E27FC236}">
                <a16:creationId xmlns:a16="http://schemas.microsoft.com/office/drawing/2014/main" id="{859848EF-FD76-2D4F-9B38-956B7FD64D07}"/>
              </a:ext>
            </a:extLst>
          </p:cNvPr>
          <p:cNvSpPr txBox="1"/>
          <p:nvPr/>
        </p:nvSpPr>
        <p:spPr>
          <a:xfrm>
            <a:off x="7847058" y="1193257"/>
            <a:ext cx="445956" cy="400110"/>
          </a:xfrm>
          <a:prstGeom prst="rect">
            <a:avLst/>
          </a:prstGeom>
          <a:noFill/>
        </p:spPr>
        <p:txBody>
          <a:bodyPr wrap="none" rtlCol="0">
            <a:spAutoFit/>
          </a:bodyPr>
          <a:lstStyle/>
          <a:p>
            <a:pPr algn="l"/>
            <a:r>
              <a:rPr lang="es-GB" sz="2000" b="1" dirty="0"/>
              <a:t>c)</a:t>
            </a:r>
          </a:p>
        </p:txBody>
      </p:sp>
      <p:sp>
        <p:nvSpPr>
          <p:cNvPr id="71" name="CuadroTexto 70">
            <a:extLst>
              <a:ext uri="{FF2B5EF4-FFF2-40B4-BE49-F238E27FC236}">
                <a16:creationId xmlns:a16="http://schemas.microsoft.com/office/drawing/2014/main" id="{B4E5789A-F55D-5047-98F0-B677A33F8F00}"/>
              </a:ext>
            </a:extLst>
          </p:cNvPr>
          <p:cNvSpPr txBox="1"/>
          <p:nvPr/>
        </p:nvSpPr>
        <p:spPr>
          <a:xfrm>
            <a:off x="9650641" y="1193257"/>
            <a:ext cx="452368" cy="400110"/>
          </a:xfrm>
          <a:prstGeom prst="rect">
            <a:avLst/>
          </a:prstGeom>
          <a:noFill/>
        </p:spPr>
        <p:txBody>
          <a:bodyPr wrap="none" rtlCol="0">
            <a:spAutoFit/>
          </a:bodyPr>
          <a:lstStyle/>
          <a:p>
            <a:pPr algn="l"/>
            <a:r>
              <a:rPr lang="es-GB" sz="2000" b="1" dirty="0"/>
              <a:t>d)</a:t>
            </a:r>
          </a:p>
        </p:txBody>
      </p:sp>
      <p:sp>
        <p:nvSpPr>
          <p:cNvPr id="72" name="CuadroTexto 71">
            <a:extLst>
              <a:ext uri="{FF2B5EF4-FFF2-40B4-BE49-F238E27FC236}">
                <a16:creationId xmlns:a16="http://schemas.microsoft.com/office/drawing/2014/main" id="{483F78B0-0F39-424F-BEBA-C1108FADF5FF}"/>
              </a:ext>
            </a:extLst>
          </p:cNvPr>
          <p:cNvSpPr txBox="1"/>
          <p:nvPr/>
        </p:nvSpPr>
        <p:spPr>
          <a:xfrm>
            <a:off x="4134591" y="2723233"/>
            <a:ext cx="445956" cy="400110"/>
          </a:xfrm>
          <a:prstGeom prst="rect">
            <a:avLst/>
          </a:prstGeom>
          <a:noFill/>
        </p:spPr>
        <p:txBody>
          <a:bodyPr wrap="none" rtlCol="0">
            <a:spAutoFit/>
          </a:bodyPr>
          <a:lstStyle/>
          <a:p>
            <a:pPr algn="l"/>
            <a:r>
              <a:rPr lang="es-GB" sz="2000" b="1" dirty="0"/>
              <a:t>e)</a:t>
            </a:r>
          </a:p>
        </p:txBody>
      </p:sp>
      <p:sp>
        <p:nvSpPr>
          <p:cNvPr id="73" name="CuadroTexto 72">
            <a:extLst>
              <a:ext uri="{FF2B5EF4-FFF2-40B4-BE49-F238E27FC236}">
                <a16:creationId xmlns:a16="http://schemas.microsoft.com/office/drawing/2014/main" id="{E4870A6A-DC94-F84A-A5CB-C822EEF2459E}"/>
              </a:ext>
            </a:extLst>
          </p:cNvPr>
          <p:cNvSpPr txBox="1"/>
          <p:nvPr/>
        </p:nvSpPr>
        <p:spPr>
          <a:xfrm>
            <a:off x="5942767" y="2723233"/>
            <a:ext cx="354584" cy="400110"/>
          </a:xfrm>
          <a:prstGeom prst="rect">
            <a:avLst/>
          </a:prstGeom>
          <a:noFill/>
        </p:spPr>
        <p:txBody>
          <a:bodyPr wrap="none" rtlCol="0">
            <a:spAutoFit/>
          </a:bodyPr>
          <a:lstStyle/>
          <a:p>
            <a:pPr algn="l"/>
            <a:r>
              <a:rPr lang="es-GB" sz="2000" b="1" dirty="0"/>
              <a:t>f)</a:t>
            </a:r>
          </a:p>
        </p:txBody>
      </p:sp>
      <p:sp>
        <p:nvSpPr>
          <p:cNvPr id="74" name="CuadroTexto 73">
            <a:extLst>
              <a:ext uri="{FF2B5EF4-FFF2-40B4-BE49-F238E27FC236}">
                <a16:creationId xmlns:a16="http://schemas.microsoft.com/office/drawing/2014/main" id="{DB319842-FE1F-094C-8877-4279EE923C37}"/>
              </a:ext>
            </a:extLst>
          </p:cNvPr>
          <p:cNvSpPr txBox="1"/>
          <p:nvPr/>
        </p:nvSpPr>
        <p:spPr>
          <a:xfrm>
            <a:off x="7891593" y="2723233"/>
            <a:ext cx="452368" cy="400110"/>
          </a:xfrm>
          <a:prstGeom prst="rect">
            <a:avLst/>
          </a:prstGeom>
          <a:noFill/>
        </p:spPr>
        <p:txBody>
          <a:bodyPr wrap="none" rtlCol="0">
            <a:spAutoFit/>
          </a:bodyPr>
          <a:lstStyle/>
          <a:p>
            <a:pPr algn="l"/>
            <a:r>
              <a:rPr lang="es-GB" sz="2000" b="1" dirty="0"/>
              <a:t>g)</a:t>
            </a:r>
          </a:p>
        </p:txBody>
      </p:sp>
      <p:sp>
        <p:nvSpPr>
          <p:cNvPr id="75" name="CuadroTexto 74">
            <a:extLst>
              <a:ext uri="{FF2B5EF4-FFF2-40B4-BE49-F238E27FC236}">
                <a16:creationId xmlns:a16="http://schemas.microsoft.com/office/drawing/2014/main" id="{A0F527FA-4775-1A4A-8A13-EF41DEC2D87C}"/>
              </a:ext>
            </a:extLst>
          </p:cNvPr>
          <p:cNvSpPr txBox="1"/>
          <p:nvPr/>
        </p:nvSpPr>
        <p:spPr>
          <a:xfrm>
            <a:off x="9695176" y="2723233"/>
            <a:ext cx="436338" cy="400110"/>
          </a:xfrm>
          <a:prstGeom prst="rect">
            <a:avLst/>
          </a:prstGeom>
          <a:noFill/>
        </p:spPr>
        <p:txBody>
          <a:bodyPr wrap="none" rtlCol="0">
            <a:spAutoFit/>
          </a:bodyPr>
          <a:lstStyle/>
          <a:p>
            <a:pPr algn="l"/>
            <a:r>
              <a:rPr lang="es-GB" sz="2000" b="1" dirty="0"/>
              <a:t>h)</a:t>
            </a:r>
          </a:p>
        </p:txBody>
      </p:sp>
      <p:sp>
        <p:nvSpPr>
          <p:cNvPr id="76" name="CuadroTexto 75">
            <a:extLst>
              <a:ext uri="{FF2B5EF4-FFF2-40B4-BE49-F238E27FC236}">
                <a16:creationId xmlns:a16="http://schemas.microsoft.com/office/drawing/2014/main" id="{D22AC584-F5B5-D949-A4A0-B3CC7020B921}"/>
              </a:ext>
            </a:extLst>
          </p:cNvPr>
          <p:cNvSpPr txBox="1"/>
          <p:nvPr/>
        </p:nvSpPr>
        <p:spPr>
          <a:xfrm>
            <a:off x="4134591" y="4352939"/>
            <a:ext cx="343364" cy="400110"/>
          </a:xfrm>
          <a:prstGeom prst="rect">
            <a:avLst/>
          </a:prstGeom>
          <a:noFill/>
        </p:spPr>
        <p:txBody>
          <a:bodyPr wrap="none" rtlCol="0">
            <a:spAutoFit/>
          </a:bodyPr>
          <a:lstStyle/>
          <a:p>
            <a:pPr algn="l"/>
            <a:r>
              <a:rPr lang="es-GB" sz="2000" b="1" dirty="0"/>
              <a:t>i)</a:t>
            </a:r>
          </a:p>
        </p:txBody>
      </p:sp>
      <p:sp>
        <p:nvSpPr>
          <p:cNvPr id="77" name="CuadroTexto 76">
            <a:extLst>
              <a:ext uri="{FF2B5EF4-FFF2-40B4-BE49-F238E27FC236}">
                <a16:creationId xmlns:a16="http://schemas.microsoft.com/office/drawing/2014/main" id="{97A4C247-545C-5348-83C7-0BBA3B44B874}"/>
              </a:ext>
            </a:extLst>
          </p:cNvPr>
          <p:cNvSpPr txBox="1"/>
          <p:nvPr/>
        </p:nvSpPr>
        <p:spPr>
          <a:xfrm>
            <a:off x="5942767" y="4352939"/>
            <a:ext cx="349776" cy="400110"/>
          </a:xfrm>
          <a:prstGeom prst="rect">
            <a:avLst/>
          </a:prstGeom>
          <a:noFill/>
        </p:spPr>
        <p:txBody>
          <a:bodyPr wrap="none" rtlCol="0">
            <a:spAutoFit/>
          </a:bodyPr>
          <a:lstStyle/>
          <a:p>
            <a:pPr algn="l"/>
            <a:r>
              <a:rPr lang="es-GB" sz="2000" b="1" dirty="0"/>
              <a:t>j)</a:t>
            </a:r>
          </a:p>
        </p:txBody>
      </p:sp>
      <p:sp>
        <p:nvSpPr>
          <p:cNvPr id="78" name="CuadroTexto 77">
            <a:extLst>
              <a:ext uri="{FF2B5EF4-FFF2-40B4-BE49-F238E27FC236}">
                <a16:creationId xmlns:a16="http://schemas.microsoft.com/office/drawing/2014/main" id="{5DF5E46F-2A41-0947-8FE5-44DC389A619A}"/>
              </a:ext>
            </a:extLst>
          </p:cNvPr>
          <p:cNvSpPr txBox="1"/>
          <p:nvPr/>
        </p:nvSpPr>
        <p:spPr>
          <a:xfrm>
            <a:off x="7891593" y="4352939"/>
            <a:ext cx="431528" cy="400110"/>
          </a:xfrm>
          <a:prstGeom prst="rect">
            <a:avLst/>
          </a:prstGeom>
          <a:noFill/>
        </p:spPr>
        <p:txBody>
          <a:bodyPr wrap="none" rtlCol="0">
            <a:spAutoFit/>
          </a:bodyPr>
          <a:lstStyle/>
          <a:p>
            <a:pPr algn="l"/>
            <a:r>
              <a:rPr lang="es-GB" sz="2000" b="1" dirty="0"/>
              <a:t>k)</a:t>
            </a:r>
          </a:p>
        </p:txBody>
      </p:sp>
      <p:sp>
        <p:nvSpPr>
          <p:cNvPr id="79" name="CuadroTexto 78">
            <a:extLst>
              <a:ext uri="{FF2B5EF4-FFF2-40B4-BE49-F238E27FC236}">
                <a16:creationId xmlns:a16="http://schemas.microsoft.com/office/drawing/2014/main" id="{0183EADE-4003-AD4B-941F-38B1C1D79FF2}"/>
              </a:ext>
            </a:extLst>
          </p:cNvPr>
          <p:cNvSpPr txBox="1"/>
          <p:nvPr/>
        </p:nvSpPr>
        <p:spPr>
          <a:xfrm>
            <a:off x="9695176" y="4352939"/>
            <a:ext cx="343364" cy="400110"/>
          </a:xfrm>
          <a:prstGeom prst="rect">
            <a:avLst/>
          </a:prstGeom>
          <a:noFill/>
        </p:spPr>
        <p:txBody>
          <a:bodyPr wrap="none" rtlCol="0">
            <a:spAutoFit/>
          </a:bodyPr>
          <a:lstStyle/>
          <a:p>
            <a:pPr algn="l"/>
            <a:r>
              <a:rPr lang="es-GB" sz="2000" b="1" dirty="0"/>
              <a:t>l)</a:t>
            </a:r>
          </a:p>
        </p:txBody>
      </p:sp>
      <p:sp>
        <p:nvSpPr>
          <p:cNvPr id="80" name="CuadroTexto 79">
            <a:extLst>
              <a:ext uri="{FF2B5EF4-FFF2-40B4-BE49-F238E27FC236}">
                <a16:creationId xmlns:a16="http://schemas.microsoft.com/office/drawing/2014/main" id="{C55F6390-BA50-F84F-BCC5-695BD8887053}"/>
              </a:ext>
            </a:extLst>
          </p:cNvPr>
          <p:cNvSpPr txBox="1"/>
          <p:nvPr/>
        </p:nvSpPr>
        <p:spPr>
          <a:xfrm>
            <a:off x="2967045" y="1583185"/>
            <a:ext cx="258405" cy="461665"/>
          </a:xfrm>
          <a:prstGeom prst="rect">
            <a:avLst/>
          </a:prstGeom>
          <a:noFill/>
        </p:spPr>
        <p:txBody>
          <a:bodyPr wrap="none" rtlCol="0">
            <a:spAutoFit/>
          </a:bodyPr>
          <a:lstStyle/>
          <a:p>
            <a:pPr algn="ctr"/>
            <a:r>
              <a:rPr lang="es-GB" sz="2400" b="1" dirty="0">
                <a:solidFill>
                  <a:srgbClr val="3A5EAC"/>
                </a:solidFill>
              </a:rPr>
              <a:t>i</a:t>
            </a:r>
          </a:p>
        </p:txBody>
      </p:sp>
      <p:sp>
        <p:nvSpPr>
          <p:cNvPr id="81" name="CuadroTexto 80">
            <a:extLst>
              <a:ext uri="{FF2B5EF4-FFF2-40B4-BE49-F238E27FC236}">
                <a16:creationId xmlns:a16="http://schemas.microsoft.com/office/drawing/2014/main" id="{CA631B1B-E106-7F4A-BD3C-EA34BF4625C2}"/>
              </a:ext>
            </a:extLst>
          </p:cNvPr>
          <p:cNvSpPr txBox="1"/>
          <p:nvPr/>
        </p:nvSpPr>
        <p:spPr>
          <a:xfrm>
            <a:off x="3015470" y="1946467"/>
            <a:ext cx="235962" cy="461665"/>
          </a:xfrm>
          <a:prstGeom prst="rect">
            <a:avLst/>
          </a:prstGeom>
          <a:noFill/>
        </p:spPr>
        <p:txBody>
          <a:bodyPr wrap="square" rtlCol="0">
            <a:spAutoFit/>
          </a:bodyPr>
          <a:lstStyle/>
          <a:p>
            <a:pPr algn="ctr"/>
            <a:r>
              <a:rPr lang="es-GB" sz="2400" b="1" dirty="0">
                <a:solidFill>
                  <a:srgbClr val="3A5EAC"/>
                </a:solidFill>
              </a:rPr>
              <a:t>b</a:t>
            </a:r>
          </a:p>
        </p:txBody>
      </p:sp>
      <p:sp>
        <p:nvSpPr>
          <p:cNvPr id="82" name="CuadroTexto 81">
            <a:extLst>
              <a:ext uri="{FF2B5EF4-FFF2-40B4-BE49-F238E27FC236}">
                <a16:creationId xmlns:a16="http://schemas.microsoft.com/office/drawing/2014/main" id="{4B24AB42-31F0-584C-AB1E-5EAA88E03F46}"/>
              </a:ext>
            </a:extLst>
          </p:cNvPr>
          <p:cNvSpPr txBox="1"/>
          <p:nvPr/>
        </p:nvSpPr>
        <p:spPr>
          <a:xfrm>
            <a:off x="2929627" y="2324573"/>
            <a:ext cx="383439" cy="461665"/>
          </a:xfrm>
          <a:prstGeom prst="rect">
            <a:avLst/>
          </a:prstGeom>
          <a:noFill/>
        </p:spPr>
        <p:txBody>
          <a:bodyPr wrap="none" rtlCol="0">
            <a:spAutoFit/>
          </a:bodyPr>
          <a:lstStyle/>
          <a:p>
            <a:pPr algn="ctr"/>
            <a:r>
              <a:rPr lang="es-GB" sz="2400" b="1" dirty="0">
                <a:solidFill>
                  <a:srgbClr val="3A5EAC"/>
                </a:solidFill>
              </a:rPr>
              <a:t>c</a:t>
            </a:r>
          </a:p>
        </p:txBody>
      </p:sp>
      <p:sp>
        <p:nvSpPr>
          <p:cNvPr id="83" name="CuadroTexto 82">
            <a:extLst>
              <a:ext uri="{FF2B5EF4-FFF2-40B4-BE49-F238E27FC236}">
                <a16:creationId xmlns:a16="http://schemas.microsoft.com/office/drawing/2014/main" id="{299F7601-B92E-5843-8EFF-B75D0DBFAA40}"/>
              </a:ext>
            </a:extLst>
          </p:cNvPr>
          <p:cNvSpPr txBox="1"/>
          <p:nvPr/>
        </p:nvSpPr>
        <p:spPr>
          <a:xfrm>
            <a:off x="2929627" y="2740826"/>
            <a:ext cx="385042" cy="461665"/>
          </a:xfrm>
          <a:prstGeom prst="rect">
            <a:avLst/>
          </a:prstGeom>
          <a:noFill/>
        </p:spPr>
        <p:txBody>
          <a:bodyPr wrap="none" rtlCol="0">
            <a:spAutoFit/>
          </a:bodyPr>
          <a:lstStyle/>
          <a:p>
            <a:pPr algn="ctr"/>
            <a:r>
              <a:rPr lang="es-GB" sz="2400" b="1" dirty="0">
                <a:solidFill>
                  <a:srgbClr val="3A5EAC"/>
                </a:solidFill>
              </a:rPr>
              <a:t>e</a:t>
            </a:r>
          </a:p>
        </p:txBody>
      </p:sp>
      <p:sp>
        <p:nvSpPr>
          <p:cNvPr id="84" name="CuadroTexto 83">
            <a:extLst>
              <a:ext uri="{FF2B5EF4-FFF2-40B4-BE49-F238E27FC236}">
                <a16:creationId xmlns:a16="http://schemas.microsoft.com/office/drawing/2014/main" id="{EAF7C20A-07DE-BC47-B6AB-EC41089970B9}"/>
              </a:ext>
            </a:extLst>
          </p:cNvPr>
          <p:cNvSpPr txBox="1"/>
          <p:nvPr/>
        </p:nvSpPr>
        <p:spPr>
          <a:xfrm>
            <a:off x="2935359" y="3131693"/>
            <a:ext cx="391454" cy="461665"/>
          </a:xfrm>
          <a:prstGeom prst="rect">
            <a:avLst/>
          </a:prstGeom>
          <a:noFill/>
        </p:spPr>
        <p:txBody>
          <a:bodyPr wrap="none" rtlCol="0">
            <a:spAutoFit/>
          </a:bodyPr>
          <a:lstStyle/>
          <a:p>
            <a:pPr algn="ctr"/>
            <a:r>
              <a:rPr lang="es-GB" sz="2400" b="1" dirty="0">
                <a:solidFill>
                  <a:srgbClr val="3A5EAC"/>
                </a:solidFill>
              </a:rPr>
              <a:t>g</a:t>
            </a:r>
          </a:p>
        </p:txBody>
      </p:sp>
      <p:sp>
        <p:nvSpPr>
          <p:cNvPr id="86" name="CuadroTexto 85">
            <a:extLst>
              <a:ext uri="{FF2B5EF4-FFF2-40B4-BE49-F238E27FC236}">
                <a16:creationId xmlns:a16="http://schemas.microsoft.com/office/drawing/2014/main" id="{0E451B25-A972-2A4A-9DCD-75C1B706E635}"/>
              </a:ext>
            </a:extLst>
          </p:cNvPr>
          <p:cNvSpPr txBox="1"/>
          <p:nvPr/>
        </p:nvSpPr>
        <p:spPr>
          <a:xfrm>
            <a:off x="3005624" y="3548587"/>
            <a:ext cx="280846" cy="461665"/>
          </a:xfrm>
          <a:prstGeom prst="rect">
            <a:avLst/>
          </a:prstGeom>
          <a:noFill/>
        </p:spPr>
        <p:txBody>
          <a:bodyPr wrap="none" rtlCol="0">
            <a:spAutoFit/>
          </a:bodyPr>
          <a:lstStyle/>
          <a:p>
            <a:pPr algn="ctr"/>
            <a:r>
              <a:rPr lang="es-GB" sz="2400" b="1" dirty="0">
                <a:solidFill>
                  <a:srgbClr val="3A5EAC"/>
                </a:solidFill>
              </a:rPr>
              <a:t>f</a:t>
            </a:r>
          </a:p>
        </p:txBody>
      </p:sp>
      <p:sp>
        <p:nvSpPr>
          <p:cNvPr id="87" name="CuadroTexto 86">
            <a:extLst>
              <a:ext uri="{FF2B5EF4-FFF2-40B4-BE49-F238E27FC236}">
                <a16:creationId xmlns:a16="http://schemas.microsoft.com/office/drawing/2014/main" id="{9A66689C-067B-1749-B976-E61342E14EEA}"/>
              </a:ext>
            </a:extLst>
          </p:cNvPr>
          <p:cNvSpPr txBox="1"/>
          <p:nvPr/>
        </p:nvSpPr>
        <p:spPr>
          <a:xfrm>
            <a:off x="3027279" y="3939454"/>
            <a:ext cx="264817" cy="461665"/>
          </a:xfrm>
          <a:prstGeom prst="rect">
            <a:avLst/>
          </a:prstGeom>
          <a:noFill/>
        </p:spPr>
        <p:txBody>
          <a:bodyPr wrap="none" rtlCol="0">
            <a:spAutoFit/>
          </a:bodyPr>
          <a:lstStyle/>
          <a:p>
            <a:pPr algn="ctr"/>
            <a:r>
              <a:rPr lang="es-GB" sz="2400" b="1" dirty="0">
                <a:solidFill>
                  <a:srgbClr val="3A5EAC"/>
                </a:solidFill>
              </a:rPr>
              <a:t>j</a:t>
            </a:r>
          </a:p>
        </p:txBody>
      </p:sp>
      <p:sp>
        <p:nvSpPr>
          <p:cNvPr id="88" name="CuadroTexto 87">
            <a:extLst>
              <a:ext uri="{FF2B5EF4-FFF2-40B4-BE49-F238E27FC236}">
                <a16:creationId xmlns:a16="http://schemas.microsoft.com/office/drawing/2014/main" id="{6C8F2589-E6AC-DD44-82BC-330E7D441311}"/>
              </a:ext>
            </a:extLst>
          </p:cNvPr>
          <p:cNvSpPr txBox="1"/>
          <p:nvPr/>
        </p:nvSpPr>
        <p:spPr>
          <a:xfrm>
            <a:off x="2947916" y="4332070"/>
            <a:ext cx="396262" cy="461665"/>
          </a:xfrm>
          <a:prstGeom prst="rect">
            <a:avLst/>
          </a:prstGeom>
          <a:noFill/>
        </p:spPr>
        <p:txBody>
          <a:bodyPr wrap="none" rtlCol="0">
            <a:spAutoFit/>
          </a:bodyPr>
          <a:lstStyle/>
          <a:p>
            <a:pPr algn="ctr"/>
            <a:r>
              <a:rPr lang="es-GB" sz="2400" b="1" dirty="0">
                <a:solidFill>
                  <a:srgbClr val="3A5EAC"/>
                </a:solidFill>
              </a:rPr>
              <a:t>d</a:t>
            </a:r>
          </a:p>
        </p:txBody>
      </p:sp>
      <p:sp>
        <p:nvSpPr>
          <p:cNvPr id="89" name="CuadroTexto 88">
            <a:extLst>
              <a:ext uri="{FF2B5EF4-FFF2-40B4-BE49-F238E27FC236}">
                <a16:creationId xmlns:a16="http://schemas.microsoft.com/office/drawing/2014/main" id="{D473647D-17B0-6140-9CC0-C9CB354FB3C1}"/>
              </a:ext>
            </a:extLst>
          </p:cNvPr>
          <p:cNvSpPr txBox="1"/>
          <p:nvPr/>
        </p:nvSpPr>
        <p:spPr>
          <a:xfrm>
            <a:off x="2959938" y="4718663"/>
            <a:ext cx="372218" cy="461665"/>
          </a:xfrm>
          <a:prstGeom prst="rect">
            <a:avLst/>
          </a:prstGeom>
          <a:noFill/>
        </p:spPr>
        <p:txBody>
          <a:bodyPr wrap="none" rtlCol="0">
            <a:spAutoFit/>
          </a:bodyPr>
          <a:lstStyle/>
          <a:p>
            <a:pPr algn="ctr"/>
            <a:r>
              <a:rPr lang="es-GB" sz="2400" b="1" dirty="0">
                <a:solidFill>
                  <a:srgbClr val="3A5EAC"/>
                </a:solidFill>
              </a:rPr>
              <a:t>h</a:t>
            </a:r>
          </a:p>
        </p:txBody>
      </p:sp>
      <p:sp>
        <p:nvSpPr>
          <p:cNvPr id="90" name="CuadroTexto 89">
            <a:extLst>
              <a:ext uri="{FF2B5EF4-FFF2-40B4-BE49-F238E27FC236}">
                <a16:creationId xmlns:a16="http://schemas.microsoft.com/office/drawing/2014/main" id="{94B4C8D2-7504-B34A-9752-76D7EE000378}"/>
              </a:ext>
            </a:extLst>
          </p:cNvPr>
          <p:cNvSpPr txBox="1"/>
          <p:nvPr/>
        </p:nvSpPr>
        <p:spPr>
          <a:xfrm>
            <a:off x="2968394" y="5126429"/>
            <a:ext cx="362600" cy="461665"/>
          </a:xfrm>
          <a:prstGeom prst="rect">
            <a:avLst/>
          </a:prstGeom>
          <a:noFill/>
        </p:spPr>
        <p:txBody>
          <a:bodyPr wrap="none" rtlCol="0">
            <a:spAutoFit/>
          </a:bodyPr>
          <a:lstStyle/>
          <a:p>
            <a:pPr algn="ctr"/>
            <a:r>
              <a:rPr lang="es-GB" sz="2400" b="1" dirty="0">
                <a:solidFill>
                  <a:srgbClr val="3A5EAC"/>
                </a:solidFill>
              </a:rPr>
              <a:t>k</a:t>
            </a:r>
          </a:p>
        </p:txBody>
      </p:sp>
      <p:sp>
        <p:nvSpPr>
          <p:cNvPr id="91" name="CuadroTexto 90">
            <a:extLst>
              <a:ext uri="{FF2B5EF4-FFF2-40B4-BE49-F238E27FC236}">
                <a16:creationId xmlns:a16="http://schemas.microsoft.com/office/drawing/2014/main" id="{FF301C7E-06EB-8642-BFA5-C5DCEB1B2AE5}"/>
              </a:ext>
            </a:extLst>
          </p:cNvPr>
          <p:cNvSpPr txBox="1"/>
          <p:nvPr/>
        </p:nvSpPr>
        <p:spPr>
          <a:xfrm>
            <a:off x="3031287" y="5540938"/>
            <a:ext cx="258405" cy="461665"/>
          </a:xfrm>
          <a:prstGeom prst="rect">
            <a:avLst/>
          </a:prstGeom>
          <a:noFill/>
        </p:spPr>
        <p:txBody>
          <a:bodyPr wrap="none" rtlCol="0">
            <a:spAutoFit/>
          </a:bodyPr>
          <a:lstStyle/>
          <a:p>
            <a:pPr algn="ctr"/>
            <a:r>
              <a:rPr lang="es-GB" sz="2400" b="1" dirty="0">
                <a:solidFill>
                  <a:srgbClr val="3A5EAC"/>
                </a:solidFill>
              </a:rPr>
              <a:t>l</a:t>
            </a:r>
          </a:p>
        </p:txBody>
      </p:sp>
      <p:sp>
        <p:nvSpPr>
          <p:cNvPr id="92" name="CuadroTexto 91">
            <a:extLst>
              <a:ext uri="{FF2B5EF4-FFF2-40B4-BE49-F238E27FC236}">
                <a16:creationId xmlns:a16="http://schemas.microsoft.com/office/drawing/2014/main" id="{CE916EA9-1081-E441-A1BC-432C6234455E}"/>
              </a:ext>
            </a:extLst>
          </p:cNvPr>
          <p:cNvSpPr txBox="1"/>
          <p:nvPr/>
        </p:nvSpPr>
        <p:spPr>
          <a:xfrm>
            <a:off x="2963159" y="5899615"/>
            <a:ext cx="394660" cy="461665"/>
          </a:xfrm>
          <a:prstGeom prst="rect">
            <a:avLst/>
          </a:prstGeom>
          <a:noFill/>
        </p:spPr>
        <p:txBody>
          <a:bodyPr wrap="none" rtlCol="0">
            <a:spAutoFit/>
          </a:bodyPr>
          <a:lstStyle/>
          <a:p>
            <a:pPr algn="ctr"/>
            <a:r>
              <a:rPr lang="es-GB" sz="2400" b="1" dirty="0">
                <a:solidFill>
                  <a:srgbClr val="3A5EAC"/>
                </a:solidFill>
              </a:rPr>
              <a:t>a</a:t>
            </a:r>
          </a:p>
        </p:txBody>
      </p:sp>
      <p:sp>
        <p:nvSpPr>
          <p:cNvPr id="85" name="CuadroTexto 63">
            <a:extLst>
              <a:ext uri="{FF2B5EF4-FFF2-40B4-BE49-F238E27FC236}">
                <a16:creationId xmlns:a16="http://schemas.microsoft.com/office/drawing/2014/main" id="{B7B2B4EB-187C-F14E-9919-766C0ADC6D33}"/>
              </a:ext>
            </a:extLst>
          </p:cNvPr>
          <p:cNvSpPr txBox="1"/>
          <p:nvPr/>
        </p:nvSpPr>
        <p:spPr>
          <a:xfrm>
            <a:off x="10069213" y="2372988"/>
            <a:ext cx="1253869" cy="400110"/>
          </a:xfrm>
          <a:prstGeom prst="rect">
            <a:avLst/>
          </a:prstGeom>
          <a:noFill/>
        </p:spPr>
        <p:txBody>
          <a:bodyPr wrap="none" rtlCol="0">
            <a:spAutoFit/>
          </a:bodyPr>
          <a:lstStyle/>
          <a:p>
            <a:pPr algn="l"/>
            <a:r>
              <a:rPr lang="es-GB" sz="2000" dirty="0"/>
              <a:t>[</a:t>
            </a:r>
            <a:r>
              <a:rPr lang="en-GB" sz="2000" dirty="0"/>
              <a:t>rubbish</a:t>
            </a:r>
            <a:r>
              <a:rPr lang="es-GB" sz="2000" dirty="0"/>
              <a:t>]</a:t>
            </a:r>
          </a:p>
        </p:txBody>
      </p:sp>
      <p:sp>
        <p:nvSpPr>
          <p:cNvPr id="99"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780299" y="1594162"/>
            <a:ext cx="1546512" cy="4751207"/>
          </a:xfrm>
          <a:prstGeom prst="rect">
            <a:avLst/>
          </a:prstGeom>
          <a:solidFill>
            <a:schemeClr val="accent2">
              <a:lumMod val="20000"/>
              <a:lumOff val="8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259502" y="194540"/>
            <a:ext cx="2979121" cy="519073"/>
          </a:xfrm>
        </p:spPr>
        <p:txBody>
          <a:bodyPr>
            <a:normAutofit/>
          </a:bodyPr>
          <a:lstStyle/>
          <a:p>
            <a:pPr lvl="0" algn="ctr">
              <a:lnSpc>
                <a:spcPct val="100000"/>
              </a:lnSpc>
              <a:spcBef>
                <a:spcPts val="0"/>
              </a:spcBef>
              <a:defRPr/>
            </a:pPr>
            <a:r>
              <a:rPr lang="en-GB" sz="2000" b="1" dirty="0">
                <a:solidFill>
                  <a:prstClr val="white"/>
                </a:solidFill>
              </a:rPr>
              <a:t>leer / </a:t>
            </a:r>
            <a:r>
              <a:rPr lang="en-GB" sz="2000" b="1" dirty="0" err="1">
                <a:solidFill>
                  <a:prstClr val="white"/>
                </a:solidFill>
              </a:rPr>
              <a:t>hablar</a:t>
            </a:r>
            <a:endParaRPr lang="en-GB" sz="2000" b="1" dirty="0">
              <a:solidFill>
                <a:prstClr val="white"/>
              </a:solidFill>
            </a:endParaRPr>
          </a:p>
        </p:txBody>
      </p:sp>
      <p:sp>
        <p:nvSpPr>
          <p:cNvPr id="100" name="CuadroTexto 64">
            <a:extLst>
              <a:ext uri="{FF2B5EF4-FFF2-40B4-BE49-F238E27FC236}">
                <a16:creationId xmlns:a16="http://schemas.microsoft.com/office/drawing/2014/main" id="{98718607-88C8-9448-8AF6-C722E368C8E7}"/>
              </a:ext>
            </a:extLst>
          </p:cNvPr>
          <p:cNvSpPr txBox="1"/>
          <p:nvPr/>
        </p:nvSpPr>
        <p:spPr>
          <a:xfrm>
            <a:off x="8230594" y="3836045"/>
            <a:ext cx="1050288" cy="400110"/>
          </a:xfrm>
          <a:prstGeom prst="rect">
            <a:avLst/>
          </a:prstGeom>
          <a:noFill/>
        </p:spPr>
        <p:txBody>
          <a:bodyPr wrap="none" rtlCol="0">
            <a:spAutoFit/>
          </a:bodyPr>
          <a:lstStyle/>
          <a:p>
            <a:pPr algn="l"/>
            <a:r>
              <a:rPr lang="es-GB" sz="2000" dirty="0"/>
              <a:t>[</a:t>
            </a:r>
            <a:r>
              <a:rPr lang="en-GB" sz="2000" dirty="0"/>
              <a:t>world</a:t>
            </a:r>
            <a:r>
              <a:rPr lang="es-GB" sz="2000" dirty="0"/>
              <a:t>]</a:t>
            </a:r>
          </a:p>
        </p:txBody>
      </p:sp>
      <p:sp>
        <p:nvSpPr>
          <p:cNvPr id="101" name="CuadroTexto 64">
            <a:extLst>
              <a:ext uri="{FF2B5EF4-FFF2-40B4-BE49-F238E27FC236}">
                <a16:creationId xmlns:a16="http://schemas.microsoft.com/office/drawing/2014/main" id="{98718607-88C8-9448-8AF6-C722E368C8E7}"/>
              </a:ext>
            </a:extLst>
          </p:cNvPr>
          <p:cNvSpPr txBox="1"/>
          <p:nvPr/>
        </p:nvSpPr>
        <p:spPr>
          <a:xfrm>
            <a:off x="4471615" y="3872164"/>
            <a:ext cx="1204176" cy="400110"/>
          </a:xfrm>
          <a:prstGeom prst="rect">
            <a:avLst/>
          </a:prstGeom>
          <a:noFill/>
        </p:spPr>
        <p:txBody>
          <a:bodyPr wrap="none" rtlCol="0">
            <a:spAutoFit/>
          </a:bodyPr>
          <a:lstStyle/>
          <a:p>
            <a:pPr algn="l"/>
            <a:r>
              <a:rPr lang="es-GB" sz="2000" dirty="0"/>
              <a:t>[</a:t>
            </a:r>
            <a:r>
              <a:rPr lang="en-GB" sz="2000" dirty="0"/>
              <a:t>beach</a:t>
            </a:r>
            <a:r>
              <a:rPr lang="es-GB" sz="2000" dirty="0"/>
              <a:t>]</a:t>
            </a:r>
          </a:p>
        </p:txBody>
      </p:sp>
      <p:sp>
        <p:nvSpPr>
          <p:cNvPr id="6" name="TextBox 5"/>
          <p:cNvSpPr txBox="1"/>
          <p:nvPr/>
        </p:nvSpPr>
        <p:spPr>
          <a:xfrm>
            <a:off x="11206376" y="731592"/>
            <a:ext cx="997760" cy="461665"/>
          </a:xfrm>
          <a:prstGeom prst="rect">
            <a:avLst/>
          </a:prstGeom>
          <a:noFill/>
        </p:spPr>
        <p:txBody>
          <a:bodyPr wrap="square" rtlCol="0">
            <a:spAutoFit/>
          </a:bodyPr>
          <a:lstStyle/>
          <a:p>
            <a:pPr algn="l"/>
            <a:r>
              <a:rPr lang="en-GB" sz="2400" b="1" dirty="0"/>
              <a:t>[1/2]</a:t>
            </a:r>
          </a:p>
        </p:txBody>
      </p:sp>
      <p:sp>
        <p:nvSpPr>
          <p:cNvPr id="53" name="CuadroTexto 63">
            <a:extLst>
              <a:ext uri="{FF2B5EF4-FFF2-40B4-BE49-F238E27FC236}">
                <a16:creationId xmlns:a16="http://schemas.microsoft.com/office/drawing/2014/main" id="{B7B2B4EB-187C-F14E-9919-766C0ADC6D33}"/>
              </a:ext>
            </a:extLst>
          </p:cNvPr>
          <p:cNvSpPr txBox="1"/>
          <p:nvPr/>
        </p:nvSpPr>
        <p:spPr>
          <a:xfrm>
            <a:off x="4115479" y="5140828"/>
            <a:ext cx="1838965" cy="400110"/>
          </a:xfrm>
          <a:prstGeom prst="rect">
            <a:avLst/>
          </a:prstGeom>
          <a:noFill/>
        </p:spPr>
        <p:txBody>
          <a:bodyPr wrap="none" rtlCol="0">
            <a:spAutoFit/>
          </a:bodyPr>
          <a:lstStyle/>
          <a:p>
            <a:pPr algn="l"/>
            <a:r>
              <a:rPr lang="es-GB" sz="2000" dirty="0"/>
              <a:t>[</a:t>
            </a:r>
            <a:r>
              <a:rPr lang="en-GB" sz="2000" dirty="0"/>
              <a:t>player (m/f)</a:t>
            </a:r>
            <a:r>
              <a:rPr lang="es-GB" sz="2000" dirty="0"/>
              <a:t>]</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89" grpId="0"/>
      <p:bldP spid="90" grpId="0"/>
      <p:bldP spid="91" grpId="0"/>
      <p:bldP spid="9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(11/12)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5644657"/>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9" name="Imagen 1">
            <a:extLst>
              <a:ext uri="{FF2B5EF4-FFF2-40B4-BE49-F238E27FC236}">
                <a16:creationId xmlns:a16="http://schemas.microsoft.com/office/drawing/2014/main" id="{026C5F39-3C24-42A4-AD1B-E77A42053D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5212" y="2335237"/>
            <a:ext cx="4417256" cy="2461846"/>
          </a:xfrm>
          <a:prstGeom prst="rect">
            <a:avLst/>
          </a:prstGeom>
        </p:spPr>
      </p:pic>
      <p:sp>
        <p:nvSpPr>
          <p:cNvPr id="10" name="TextBox 9">
            <a:extLst>
              <a:ext uri="{FF2B5EF4-FFF2-40B4-BE49-F238E27FC236}">
                <a16:creationId xmlns:a16="http://schemas.microsoft.com/office/drawing/2014/main" id="{37BD53B8-6A71-462E-867C-2C5E510E23E6}"/>
              </a:ext>
            </a:extLst>
          </p:cNvPr>
          <p:cNvSpPr txBox="1"/>
          <p:nvPr/>
        </p:nvSpPr>
        <p:spPr>
          <a:xfrm>
            <a:off x="6346189" y="4797083"/>
            <a:ext cx="3355371" cy="461665"/>
          </a:xfrm>
          <a:prstGeom prst="rect">
            <a:avLst/>
          </a:prstGeom>
          <a:noFill/>
        </p:spPr>
        <p:txBody>
          <a:bodyPr wrap="square" rtlCol="0">
            <a:spAutoFit/>
          </a:bodyPr>
          <a:lstStyle/>
          <a:p>
            <a:pPr algn="l"/>
            <a:r>
              <a:rPr lang="en-GB" sz="2400" dirty="0"/>
              <a:t>ticket (for transport)</a:t>
            </a:r>
          </a:p>
        </p:txBody>
      </p:sp>
    </p:spTree>
    <p:extLst>
      <p:ext uri="{BB962C8B-B14F-4D97-AF65-F5344CB8AC3E}">
        <p14:creationId xmlns:p14="http://schemas.microsoft.com/office/powerpoint/2010/main" val="274028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Autofit/>
          </a:bodyPr>
          <a:lstStyle/>
          <a:p>
            <a:r>
              <a:rPr lang="en-GB" sz="2200" dirty="0" err="1"/>
              <a:t>Vocabulario</a:t>
            </a:r>
            <a:r>
              <a:rPr lang="en-GB" sz="2200" dirty="0"/>
              <a:t> </a:t>
            </a:r>
            <a:r>
              <a:rPr lang="en-GB" sz="2200" b="0" dirty="0"/>
              <a:t>(12/12)</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11051177" y="258166"/>
            <a:ext cx="87696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143310"/>
            <a:ext cx="2640466" cy="4934236"/>
          </a:xfrm>
          <a:prstGeom prst="rect">
            <a:avLst/>
          </a:prstGeom>
          <a:noFill/>
        </p:spPr>
        <p:txBody>
          <a:bodyPr wrap="none" rtlCol="0">
            <a:spAutoFit/>
          </a:bodyPr>
          <a:lstStyle/>
          <a:p>
            <a:pPr algn="l">
              <a:lnSpc>
                <a:spcPct val="110000"/>
              </a:lnSpc>
            </a:pPr>
            <a:r>
              <a:rPr lang="es-GB" sz="2400" dirty="0"/>
              <a:t>luego</a:t>
            </a:r>
          </a:p>
          <a:p>
            <a:pPr algn="l">
              <a:lnSpc>
                <a:spcPct val="110000"/>
              </a:lnSpc>
            </a:pPr>
            <a:r>
              <a:rPr lang="es-GB" sz="2400" dirty="0"/>
              <a:t>Inglaterra</a:t>
            </a:r>
          </a:p>
          <a:p>
            <a:pPr algn="l">
              <a:lnSpc>
                <a:spcPct val="110000"/>
              </a:lnSpc>
            </a:pPr>
            <a:r>
              <a:rPr lang="es-GB" sz="2400" dirty="0"/>
              <a:t>otra vez</a:t>
            </a:r>
          </a:p>
          <a:p>
            <a:pPr algn="l">
              <a:lnSpc>
                <a:spcPct val="110000"/>
              </a:lnSpc>
            </a:pPr>
            <a:r>
              <a:rPr lang="es-GB" sz="2400" dirty="0"/>
              <a:t>entrada</a:t>
            </a:r>
          </a:p>
          <a:p>
            <a:pPr algn="l">
              <a:lnSpc>
                <a:spcPct val="110000"/>
              </a:lnSpc>
            </a:pPr>
            <a:r>
              <a:rPr lang="es-GB" sz="2400" dirty="0"/>
              <a:t>tu</a:t>
            </a:r>
          </a:p>
          <a:p>
            <a:pPr algn="l">
              <a:lnSpc>
                <a:spcPct val="110000"/>
              </a:lnSpc>
            </a:pPr>
            <a:r>
              <a:rPr lang="es-GB" sz="2400" dirty="0"/>
              <a:t>completamente</a:t>
            </a:r>
          </a:p>
          <a:p>
            <a:pPr algn="l">
              <a:lnSpc>
                <a:spcPct val="110000"/>
              </a:lnSpc>
            </a:pPr>
            <a:r>
              <a:rPr lang="es-GB" sz="2400" dirty="0"/>
              <a:t>recibir</a:t>
            </a:r>
          </a:p>
          <a:p>
            <a:pPr algn="l">
              <a:lnSpc>
                <a:spcPct val="110000"/>
              </a:lnSpc>
            </a:pPr>
            <a:r>
              <a:rPr lang="es-GB" sz="2400" dirty="0"/>
              <a:t>abrir</a:t>
            </a:r>
          </a:p>
          <a:p>
            <a:pPr algn="l">
              <a:lnSpc>
                <a:spcPct val="110000"/>
              </a:lnSpc>
            </a:pPr>
            <a:r>
              <a:rPr lang="es-GB" sz="2400" dirty="0"/>
              <a:t>como</a:t>
            </a:r>
          </a:p>
          <a:p>
            <a:pPr algn="l">
              <a:lnSpc>
                <a:spcPct val="110000"/>
              </a:lnSpc>
            </a:pPr>
            <a:r>
              <a:rPr lang="es-GB" sz="2400" dirty="0"/>
              <a:t>cosa</a:t>
            </a:r>
          </a:p>
          <a:p>
            <a:pPr algn="l">
              <a:lnSpc>
                <a:spcPct val="110000"/>
              </a:lnSpc>
            </a:pPr>
            <a:r>
              <a:rPr lang="es-GB" sz="2400" dirty="0"/>
              <a:t>periódico</a:t>
            </a:r>
          </a:p>
          <a:p>
            <a:pPr algn="l">
              <a:lnSpc>
                <a:spcPct val="110000"/>
              </a:lnSpc>
            </a:pPr>
            <a:r>
              <a:rPr lang="es-GB" sz="2400" dirty="0"/>
              <a:t>billete</a:t>
            </a:r>
          </a:p>
        </p:txBody>
      </p:sp>
      <p:sp>
        <p:nvSpPr>
          <p:cNvPr id="2" name="Rounded Rectangle 1"/>
          <p:cNvSpPr/>
          <p:nvPr/>
        </p:nvSpPr>
        <p:spPr>
          <a:xfrm>
            <a:off x="252879" y="4438650"/>
            <a:ext cx="2640466"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B030AA8-D76C-442E-BE17-151848762A86}"/>
              </a:ext>
            </a:extLst>
          </p:cNvPr>
          <p:cNvSpPr txBox="1"/>
          <p:nvPr/>
        </p:nvSpPr>
        <p:spPr>
          <a:xfrm>
            <a:off x="4529546" y="273959"/>
            <a:ext cx="6133010" cy="461665"/>
          </a:xfrm>
          <a:prstGeom prst="rect">
            <a:avLst/>
          </a:prstGeom>
          <a:noFill/>
        </p:spPr>
        <p:txBody>
          <a:bodyPr wrap="square">
            <a:spAutoFit/>
          </a:bodyPr>
          <a:lstStyle/>
          <a:p>
            <a:r>
              <a:rPr lang="es-ES" sz="2400" b="1" dirty="0"/>
              <a:t>¿Cuál es la palabra en español?</a:t>
            </a:r>
            <a:endParaRPr lang="en-GB" sz="2400" b="1" dirty="0"/>
          </a:p>
        </p:txBody>
      </p:sp>
      <p:pic>
        <p:nvPicPr>
          <p:cNvPr id="11" name="Imagen 4">
            <a:extLst>
              <a:ext uri="{FF2B5EF4-FFF2-40B4-BE49-F238E27FC236}">
                <a16:creationId xmlns:a16="http://schemas.microsoft.com/office/drawing/2014/main" id="{6085BAA3-73FF-44A8-90CB-3DCCF5575B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5060" y="2821286"/>
            <a:ext cx="2239891" cy="1230014"/>
          </a:xfrm>
          <a:prstGeom prst="rect">
            <a:avLst/>
          </a:prstGeom>
        </p:spPr>
      </p:pic>
      <p:sp>
        <p:nvSpPr>
          <p:cNvPr id="13" name="TextBox 12">
            <a:extLst>
              <a:ext uri="{FF2B5EF4-FFF2-40B4-BE49-F238E27FC236}">
                <a16:creationId xmlns:a16="http://schemas.microsoft.com/office/drawing/2014/main" id="{7CD383BF-3508-4DE6-960B-1642134C3E93}"/>
              </a:ext>
            </a:extLst>
          </p:cNvPr>
          <p:cNvSpPr txBox="1"/>
          <p:nvPr/>
        </p:nvSpPr>
        <p:spPr>
          <a:xfrm>
            <a:off x="4420060" y="4173835"/>
            <a:ext cx="7289340" cy="461665"/>
          </a:xfrm>
          <a:prstGeom prst="rect">
            <a:avLst/>
          </a:prstGeom>
          <a:noFill/>
        </p:spPr>
        <p:txBody>
          <a:bodyPr wrap="square" rtlCol="0">
            <a:spAutoFit/>
          </a:bodyPr>
          <a:lstStyle/>
          <a:p>
            <a:pPr algn="l"/>
            <a:r>
              <a:rPr lang="en-GB" sz="2400" dirty="0"/>
              <a:t>(for comparisons, e.g. England is not </a:t>
            </a:r>
            <a:r>
              <a:rPr lang="en-GB" sz="2400" b="1" dirty="0"/>
              <a:t>like</a:t>
            </a:r>
            <a:r>
              <a:rPr lang="en-GB" sz="2400" dirty="0"/>
              <a:t> Spain)</a:t>
            </a:r>
          </a:p>
        </p:txBody>
      </p:sp>
    </p:spTree>
    <p:extLst>
      <p:ext uri="{BB962C8B-B14F-4D97-AF65-F5344CB8AC3E}">
        <p14:creationId xmlns:p14="http://schemas.microsoft.com/office/powerpoint/2010/main" val="21851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51" y="244150"/>
            <a:ext cx="9263849" cy="659085"/>
          </a:xfrm>
        </p:spPr>
        <p:txBody>
          <a:bodyPr>
            <a:noAutofit/>
          </a:bodyPr>
          <a:lstStyle/>
          <a:p>
            <a:r>
              <a:rPr lang="en-GB" sz="2800" b="1" dirty="0"/>
              <a:t>Ahora vamos a decir las palabras en español. </a:t>
            </a:r>
            <a:br>
              <a:rPr lang="en-GB" sz="2800" b="1" dirty="0"/>
            </a:br>
            <a:r>
              <a:rPr lang="en-GB" sz="2800" b="1" dirty="0"/>
              <a:t>Usa la palabra para ‘the’ si es un nombre.</a:t>
            </a:r>
          </a:p>
        </p:txBody>
      </p:sp>
      <p:sp>
        <p:nvSpPr>
          <p:cNvPr id="5" name="Rounded Rectangle 4">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35751" y="1164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a:t>
            </a:r>
          </a:p>
        </p:txBody>
      </p:sp>
      <p:sp>
        <p:nvSpPr>
          <p:cNvPr id="8" name="Rectangle 7"/>
          <p:cNvSpPr/>
          <p:nvPr/>
        </p:nvSpPr>
        <p:spPr>
          <a:xfrm>
            <a:off x="235751" y="2053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a:t>
            </a:r>
          </a:p>
        </p:txBody>
      </p:sp>
      <p:sp>
        <p:nvSpPr>
          <p:cNvPr id="9" name="Rectangle 8"/>
          <p:cNvSpPr/>
          <p:nvPr/>
        </p:nvSpPr>
        <p:spPr>
          <a:xfrm>
            <a:off x="235751" y="2942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a:t>
            </a:r>
          </a:p>
        </p:txBody>
      </p:sp>
      <p:sp>
        <p:nvSpPr>
          <p:cNvPr id="10" name="Rectangle 9"/>
          <p:cNvSpPr/>
          <p:nvPr/>
        </p:nvSpPr>
        <p:spPr>
          <a:xfrm>
            <a:off x="235751" y="3843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a:t>
            </a:r>
          </a:p>
        </p:txBody>
      </p:sp>
      <p:sp>
        <p:nvSpPr>
          <p:cNvPr id="11" name="Rectangle 10"/>
          <p:cNvSpPr/>
          <p:nvPr/>
        </p:nvSpPr>
        <p:spPr>
          <a:xfrm>
            <a:off x="235751" y="4732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a:t>
            </a:r>
          </a:p>
        </p:txBody>
      </p:sp>
      <p:sp>
        <p:nvSpPr>
          <p:cNvPr id="12" name="Rectangle 11"/>
          <p:cNvSpPr/>
          <p:nvPr/>
        </p:nvSpPr>
        <p:spPr>
          <a:xfrm>
            <a:off x="235751" y="5621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a:t>
            </a:r>
          </a:p>
        </p:txBody>
      </p:sp>
      <p:sp>
        <p:nvSpPr>
          <p:cNvPr id="13" name="Rectangle 12"/>
          <p:cNvSpPr/>
          <p:nvPr/>
        </p:nvSpPr>
        <p:spPr>
          <a:xfrm>
            <a:off x="6070600" y="1179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a:t>
            </a:r>
          </a:p>
        </p:txBody>
      </p:sp>
      <p:sp>
        <p:nvSpPr>
          <p:cNvPr id="14" name="Rectangle 13"/>
          <p:cNvSpPr/>
          <p:nvPr/>
        </p:nvSpPr>
        <p:spPr>
          <a:xfrm>
            <a:off x="6070600" y="2068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a:t>
            </a:r>
          </a:p>
        </p:txBody>
      </p:sp>
      <p:sp>
        <p:nvSpPr>
          <p:cNvPr id="15" name="Rectangle 14"/>
          <p:cNvSpPr/>
          <p:nvPr/>
        </p:nvSpPr>
        <p:spPr>
          <a:xfrm>
            <a:off x="6070600" y="2957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9</a:t>
            </a:r>
          </a:p>
        </p:txBody>
      </p:sp>
      <p:sp>
        <p:nvSpPr>
          <p:cNvPr id="16" name="Rectangle 15"/>
          <p:cNvSpPr/>
          <p:nvPr/>
        </p:nvSpPr>
        <p:spPr>
          <a:xfrm>
            <a:off x="6070600" y="3858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10</a:t>
            </a:r>
          </a:p>
        </p:txBody>
      </p:sp>
      <p:sp>
        <p:nvSpPr>
          <p:cNvPr id="17" name="Rectangle 16"/>
          <p:cNvSpPr/>
          <p:nvPr/>
        </p:nvSpPr>
        <p:spPr>
          <a:xfrm>
            <a:off x="6070600" y="4747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11</a:t>
            </a:r>
          </a:p>
        </p:txBody>
      </p:sp>
      <p:sp>
        <p:nvSpPr>
          <p:cNvPr id="18" name="Rectangle 17"/>
          <p:cNvSpPr/>
          <p:nvPr/>
        </p:nvSpPr>
        <p:spPr>
          <a:xfrm>
            <a:off x="6070600" y="5636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12</a:t>
            </a:r>
          </a:p>
        </p:txBody>
      </p:sp>
      <p:sp>
        <p:nvSpPr>
          <p:cNvPr id="20" name="TextBox 19"/>
          <p:cNvSpPr txBox="1"/>
          <p:nvPr/>
        </p:nvSpPr>
        <p:spPr>
          <a:xfrm>
            <a:off x="902501" y="1219200"/>
            <a:ext cx="1714500" cy="400110"/>
          </a:xfrm>
          <a:prstGeom prst="rect">
            <a:avLst/>
          </a:prstGeom>
          <a:noFill/>
        </p:spPr>
        <p:txBody>
          <a:bodyPr wrap="square" rtlCol="0">
            <a:spAutoFit/>
          </a:bodyPr>
          <a:lstStyle/>
          <a:p>
            <a:pPr algn="l"/>
            <a:r>
              <a:rPr lang="en-GB" sz="2000" dirty="0"/>
              <a:t>England</a:t>
            </a:r>
          </a:p>
        </p:txBody>
      </p:sp>
      <p:sp>
        <p:nvSpPr>
          <p:cNvPr id="21" name="TextBox 20"/>
          <p:cNvSpPr txBox="1"/>
          <p:nvPr/>
        </p:nvSpPr>
        <p:spPr>
          <a:xfrm>
            <a:off x="902501" y="2098185"/>
            <a:ext cx="2933700" cy="400110"/>
          </a:xfrm>
          <a:prstGeom prst="rect">
            <a:avLst/>
          </a:prstGeom>
          <a:noFill/>
        </p:spPr>
        <p:txBody>
          <a:bodyPr wrap="square" rtlCol="0">
            <a:spAutoFit/>
          </a:bodyPr>
          <a:lstStyle/>
          <a:p>
            <a:pPr algn="l"/>
            <a:r>
              <a:rPr lang="en-GB" sz="2000" dirty="0"/>
              <a:t>to open, opening</a:t>
            </a:r>
          </a:p>
        </p:txBody>
      </p:sp>
      <p:sp>
        <p:nvSpPr>
          <p:cNvPr id="22" name="TextBox 21"/>
          <p:cNvSpPr txBox="1"/>
          <p:nvPr/>
        </p:nvSpPr>
        <p:spPr>
          <a:xfrm>
            <a:off x="902501" y="3025745"/>
            <a:ext cx="2933700" cy="400110"/>
          </a:xfrm>
          <a:prstGeom prst="rect">
            <a:avLst/>
          </a:prstGeom>
          <a:noFill/>
        </p:spPr>
        <p:txBody>
          <a:bodyPr wrap="square" rtlCol="0">
            <a:spAutoFit/>
          </a:bodyPr>
          <a:lstStyle/>
          <a:p>
            <a:pPr algn="l"/>
            <a:r>
              <a:rPr lang="en-GB" sz="2000" dirty="0"/>
              <a:t>completely</a:t>
            </a:r>
          </a:p>
        </p:txBody>
      </p:sp>
      <p:sp>
        <p:nvSpPr>
          <p:cNvPr id="23" name="TextBox 22"/>
          <p:cNvSpPr txBox="1"/>
          <p:nvPr/>
        </p:nvSpPr>
        <p:spPr>
          <a:xfrm>
            <a:off x="902501" y="3898898"/>
            <a:ext cx="2933700" cy="400110"/>
          </a:xfrm>
          <a:prstGeom prst="rect">
            <a:avLst/>
          </a:prstGeom>
          <a:noFill/>
        </p:spPr>
        <p:txBody>
          <a:bodyPr wrap="square" rtlCol="0">
            <a:spAutoFit/>
          </a:bodyPr>
          <a:lstStyle/>
          <a:p>
            <a:pPr algn="l"/>
            <a:r>
              <a:rPr lang="en-GB" sz="2000" dirty="0"/>
              <a:t>to receive, receiving</a:t>
            </a:r>
          </a:p>
        </p:txBody>
      </p:sp>
      <p:sp>
        <p:nvSpPr>
          <p:cNvPr id="24" name="TextBox 23"/>
          <p:cNvSpPr txBox="1"/>
          <p:nvPr/>
        </p:nvSpPr>
        <p:spPr>
          <a:xfrm>
            <a:off x="902501" y="4787898"/>
            <a:ext cx="965200" cy="400110"/>
          </a:xfrm>
          <a:prstGeom prst="rect">
            <a:avLst/>
          </a:prstGeom>
          <a:noFill/>
        </p:spPr>
        <p:txBody>
          <a:bodyPr wrap="square" rtlCol="0">
            <a:spAutoFit/>
          </a:bodyPr>
          <a:lstStyle/>
          <a:p>
            <a:pPr algn="l"/>
            <a:r>
              <a:rPr lang="en-GB" sz="2000" dirty="0"/>
              <a:t>your</a:t>
            </a:r>
          </a:p>
        </p:txBody>
      </p:sp>
      <p:sp>
        <p:nvSpPr>
          <p:cNvPr id="25" name="TextBox 24"/>
          <p:cNvSpPr txBox="1"/>
          <p:nvPr/>
        </p:nvSpPr>
        <p:spPr>
          <a:xfrm>
            <a:off x="902501" y="5676898"/>
            <a:ext cx="965200" cy="400110"/>
          </a:xfrm>
          <a:prstGeom prst="rect">
            <a:avLst/>
          </a:prstGeom>
          <a:noFill/>
        </p:spPr>
        <p:txBody>
          <a:bodyPr wrap="square" rtlCol="0">
            <a:spAutoFit/>
          </a:bodyPr>
          <a:lstStyle/>
          <a:p>
            <a:pPr algn="l"/>
            <a:r>
              <a:rPr lang="en-GB" sz="2000" dirty="0"/>
              <a:t>then</a:t>
            </a:r>
          </a:p>
        </p:txBody>
      </p:sp>
      <p:sp>
        <p:nvSpPr>
          <p:cNvPr id="26" name="TextBox 25"/>
          <p:cNvSpPr txBox="1"/>
          <p:nvPr/>
        </p:nvSpPr>
        <p:spPr>
          <a:xfrm>
            <a:off x="6756400" y="1205168"/>
            <a:ext cx="2743200" cy="400110"/>
          </a:xfrm>
          <a:prstGeom prst="rect">
            <a:avLst/>
          </a:prstGeom>
          <a:noFill/>
        </p:spPr>
        <p:txBody>
          <a:bodyPr wrap="square" rtlCol="0">
            <a:spAutoFit/>
          </a:bodyPr>
          <a:lstStyle/>
          <a:p>
            <a:pPr algn="l"/>
            <a:r>
              <a:rPr lang="en-GB" sz="2000" dirty="0"/>
              <a:t>ticket (for transport)</a:t>
            </a:r>
          </a:p>
        </p:txBody>
      </p:sp>
      <p:sp>
        <p:nvSpPr>
          <p:cNvPr id="27" name="TextBox 26"/>
          <p:cNvSpPr txBox="1"/>
          <p:nvPr/>
        </p:nvSpPr>
        <p:spPr>
          <a:xfrm>
            <a:off x="6756400" y="2096330"/>
            <a:ext cx="2743200" cy="400110"/>
          </a:xfrm>
          <a:prstGeom prst="rect">
            <a:avLst/>
          </a:prstGeom>
          <a:noFill/>
        </p:spPr>
        <p:txBody>
          <a:bodyPr wrap="square" rtlCol="0">
            <a:spAutoFit/>
          </a:bodyPr>
          <a:lstStyle/>
          <a:p>
            <a:pPr algn="l"/>
            <a:r>
              <a:rPr lang="en-GB" sz="2000" dirty="0"/>
              <a:t>ticket (for an event)</a:t>
            </a:r>
          </a:p>
        </p:txBody>
      </p:sp>
      <p:sp>
        <p:nvSpPr>
          <p:cNvPr id="28" name="TextBox 27"/>
          <p:cNvSpPr txBox="1"/>
          <p:nvPr/>
        </p:nvSpPr>
        <p:spPr>
          <a:xfrm>
            <a:off x="6731000" y="2998428"/>
            <a:ext cx="3365500" cy="400110"/>
          </a:xfrm>
          <a:prstGeom prst="rect">
            <a:avLst/>
          </a:prstGeom>
          <a:noFill/>
        </p:spPr>
        <p:txBody>
          <a:bodyPr wrap="square" rtlCol="0">
            <a:spAutoFit/>
          </a:bodyPr>
          <a:lstStyle/>
          <a:p>
            <a:pPr algn="l"/>
            <a:r>
              <a:rPr lang="en-GB" sz="2000" dirty="0"/>
              <a:t>like (for comparisons)</a:t>
            </a:r>
          </a:p>
        </p:txBody>
      </p:sp>
      <p:sp>
        <p:nvSpPr>
          <p:cNvPr id="29" name="TextBox 28"/>
          <p:cNvSpPr txBox="1"/>
          <p:nvPr/>
        </p:nvSpPr>
        <p:spPr>
          <a:xfrm>
            <a:off x="6756400" y="3914771"/>
            <a:ext cx="3365500" cy="400110"/>
          </a:xfrm>
          <a:prstGeom prst="rect">
            <a:avLst/>
          </a:prstGeom>
          <a:noFill/>
        </p:spPr>
        <p:txBody>
          <a:bodyPr wrap="square" rtlCol="0">
            <a:spAutoFit/>
          </a:bodyPr>
          <a:lstStyle/>
          <a:p>
            <a:pPr algn="l"/>
            <a:r>
              <a:rPr lang="en-GB" sz="2000" dirty="0"/>
              <a:t>thing</a:t>
            </a:r>
          </a:p>
        </p:txBody>
      </p:sp>
      <p:sp>
        <p:nvSpPr>
          <p:cNvPr id="30" name="TextBox 29"/>
          <p:cNvSpPr txBox="1"/>
          <p:nvPr/>
        </p:nvSpPr>
        <p:spPr>
          <a:xfrm>
            <a:off x="6756400" y="4772649"/>
            <a:ext cx="3365500" cy="400110"/>
          </a:xfrm>
          <a:prstGeom prst="rect">
            <a:avLst/>
          </a:prstGeom>
          <a:noFill/>
        </p:spPr>
        <p:txBody>
          <a:bodyPr wrap="square" rtlCol="0">
            <a:spAutoFit/>
          </a:bodyPr>
          <a:lstStyle/>
          <a:p>
            <a:pPr algn="l"/>
            <a:r>
              <a:rPr lang="en-GB" sz="2000" dirty="0"/>
              <a:t>again</a:t>
            </a:r>
          </a:p>
        </p:txBody>
      </p:sp>
      <p:sp>
        <p:nvSpPr>
          <p:cNvPr id="31" name="TextBox 30"/>
          <p:cNvSpPr txBox="1"/>
          <p:nvPr/>
        </p:nvSpPr>
        <p:spPr>
          <a:xfrm>
            <a:off x="6756400" y="5661503"/>
            <a:ext cx="3365500" cy="400110"/>
          </a:xfrm>
          <a:prstGeom prst="rect">
            <a:avLst/>
          </a:prstGeom>
          <a:noFill/>
        </p:spPr>
        <p:txBody>
          <a:bodyPr wrap="square" rtlCol="0">
            <a:spAutoFit/>
          </a:bodyPr>
          <a:lstStyle/>
          <a:p>
            <a:pPr algn="l"/>
            <a:r>
              <a:rPr lang="en-GB" sz="2000" dirty="0"/>
              <a:t>newspaper</a:t>
            </a:r>
          </a:p>
        </p:txBody>
      </p:sp>
      <p:sp>
        <p:nvSpPr>
          <p:cNvPr id="33" name="Rounded Rectangle 32"/>
          <p:cNvSpPr/>
          <p:nvPr/>
        </p:nvSpPr>
        <p:spPr>
          <a:xfrm>
            <a:off x="3638550" y="116660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Inglaterra</a:t>
            </a:r>
          </a:p>
        </p:txBody>
      </p:sp>
      <p:sp>
        <p:nvSpPr>
          <p:cNvPr id="32" name="Rounded Rectangle 31"/>
          <p:cNvSpPr/>
          <p:nvPr/>
        </p:nvSpPr>
        <p:spPr>
          <a:xfrm>
            <a:off x="3638550" y="116441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5" name="Rounded Rectangle 34"/>
          <p:cNvSpPr/>
          <p:nvPr/>
        </p:nvSpPr>
        <p:spPr>
          <a:xfrm>
            <a:off x="3638550" y="2066631"/>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abrir</a:t>
            </a:r>
            <a:endParaRPr lang="en-GB" sz="2000" b="1" dirty="0">
              <a:solidFill>
                <a:srgbClr val="203864"/>
              </a:solidFill>
            </a:endParaRPr>
          </a:p>
        </p:txBody>
      </p:sp>
      <p:sp>
        <p:nvSpPr>
          <p:cNvPr id="36" name="Rounded Rectangle 35"/>
          <p:cNvSpPr/>
          <p:nvPr/>
        </p:nvSpPr>
        <p:spPr>
          <a:xfrm>
            <a:off x="3638550" y="206977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7" name="Rounded Rectangle 36"/>
          <p:cNvSpPr/>
          <p:nvPr/>
        </p:nvSpPr>
        <p:spPr>
          <a:xfrm>
            <a:off x="3638550" y="296050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completamente</a:t>
            </a:r>
          </a:p>
        </p:txBody>
      </p:sp>
      <p:sp>
        <p:nvSpPr>
          <p:cNvPr id="39" name="Rounded Rectangle 38"/>
          <p:cNvSpPr/>
          <p:nvPr/>
        </p:nvSpPr>
        <p:spPr>
          <a:xfrm>
            <a:off x="3638550" y="3822973"/>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recibir</a:t>
            </a:r>
            <a:endParaRPr lang="en-GB" sz="2000" b="1" dirty="0">
              <a:solidFill>
                <a:srgbClr val="203864"/>
              </a:solidFill>
            </a:endParaRPr>
          </a:p>
        </p:txBody>
      </p:sp>
      <p:sp>
        <p:nvSpPr>
          <p:cNvPr id="40" name="Rounded Rectangle 39"/>
          <p:cNvSpPr/>
          <p:nvPr/>
        </p:nvSpPr>
        <p:spPr>
          <a:xfrm>
            <a:off x="3645301" y="2960506"/>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1" name="Rounded Rectangle 40"/>
          <p:cNvSpPr/>
          <p:nvPr/>
        </p:nvSpPr>
        <p:spPr>
          <a:xfrm>
            <a:off x="3638550" y="47251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tu</a:t>
            </a:r>
            <a:endParaRPr lang="en-GB" sz="2000" b="1" dirty="0">
              <a:solidFill>
                <a:srgbClr val="203864"/>
              </a:solidFill>
            </a:endParaRPr>
          </a:p>
        </p:txBody>
      </p:sp>
      <p:sp>
        <p:nvSpPr>
          <p:cNvPr id="42" name="Rounded Rectangle 41"/>
          <p:cNvSpPr/>
          <p:nvPr/>
        </p:nvSpPr>
        <p:spPr>
          <a:xfrm>
            <a:off x="3638550" y="4723840"/>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3" name="Rounded Rectangle 42"/>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luego</a:t>
            </a:r>
            <a:endParaRPr lang="en-GB" sz="2000" b="1" dirty="0">
              <a:solidFill>
                <a:srgbClr val="203864"/>
              </a:solidFill>
            </a:endParaRPr>
          </a:p>
        </p:txBody>
      </p:sp>
      <p:sp>
        <p:nvSpPr>
          <p:cNvPr id="44" name="Rounded Rectangle 43"/>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5" name="Rounded Rectangle 44"/>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billete</a:t>
            </a:r>
            <a:endParaRPr lang="en-GB" sz="2000" b="1" dirty="0">
              <a:solidFill>
                <a:srgbClr val="203864"/>
              </a:solidFill>
            </a:endParaRPr>
          </a:p>
        </p:txBody>
      </p:sp>
      <p:sp>
        <p:nvSpPr>
          <p:cNvPr id="46" name="Rounded Rectangle 45"/>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7" name="Rounded Rectangle 46"/>
          <p:cNvSpPr/>
          <p:nvPr/>
        </p:nvSpPr>
        <p:spPr>
          <a:xfrm>
            <a:off x="9701561"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la entrada</a:t>
            </a:r>
          </a:p>
        </p:txBody>
      </p:sp>
      <p:sp>
        <p:nvSpPr>
          <p:cNvPr id="48" name="Rounded Rectangle 47"/>
          <p:cNvSpPr/>
          <p:nvPr/>
        </p:nvSpPr>
        <p:spPr>
          <a:xfrm>
            <a:off x="9701561" y="2082565"/>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9" name="Rounded Rectangle 48"/>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como</a:t>
            </a:r>
          </a:p>
        </p:txBody>
      </p:sp>
      <p:sp>
        <p:nvSpPr>
          <p:cNvPr id="50" name="Rounded Rectangle 49"/>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1" name="Rounded Rectangle 50"/>
          <p:cNvSpPr/>
          <p:nvPr/>
        </p:nvSpPr>
        <p:spPr>
          <a:xfrm>
            <a:off x="9721850" y="56239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periódico</a:t>
            </a:r>
            <a:endParaRPr lang="en-GB" sz="2000" b="1" dirty="0">
              <a:solidFill>
                <a:srgbClr val="203864"/>
              </a:solidFill>
            </a:endParaRPr>
          </a:p>
        </p:txBody>
      </p:sp>
      <p:sp>
        <p:nvSpPr>
          <p:cNvPr id="38" name="Rounded Rectangle 37"/>
          <p:cNvSpPr/>
          <p:nvPr/>
        </p:nvSpPr>
        <p:spPr>
          <a:xfrm>
            <a:off x="3645301" y="3817175"/>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2" name="Rounded Rectangle 51"/>
          <p:cNvSpPr/>
          <p:nvPr/>
        </p:nvSpPr>
        <p:spPr>
          <a:xfrm>
            <a:off x="9721850" y="56230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3" name="Rounded Rectangle 52"/>
          <p:cNvSpPr/>
          <p:nvPr/>
        </p:nvSpPr>
        <p:spPr>
          <a:xfrm>
            <a:off x="9701561"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otra </a:t>
            </a:r>
            <a:r>
              <a:rPr lang="en-GB" sz="2000" b="1" dirty="0" err="1">
                <a:solidFill>
                  <a:srgbClr val="203864"/>
                </a:solidFill>
              </a:rPr>
              <a:t>vez</a:t>
            </a:r>
            <a:endParaRPr lang="en-GB" sz="2000" b="1" dirty="0">
              <a:solidFill>
                <a:srgbClr val="203864"/>
              </a:solidFill>
            </a:endParaRPr>
          </a:p>
        </p:txBody>
      </p:sp>
      <p:sp>
        <p:nvSpPr>
          <p:cNvPr id="54" name="Rounded Rectangle 53"/>
          <p:cNvSpPr/>
          <p:nvPr/>
        </p:nvSpPr>
        <p:spPr>
          <a:xfrm>
            <a:off x="9701561" y="477264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5" name="Rounded Rectangle 54"/>
          <p:cNvSpPr/>
          <p:nvPr/>
        </p:nvSpPr>
        <p:spPr>
          <a:xfrm>
            <a:off x="9701561" y="387985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la </a:t>
            </a:r>
            <a:r>
              <a:rPr lang="en-GB" sz="2000" b="1" dirty="0" err="1">
                <a:solidFill>
                  <a:srgbClr val="203864"/>
                </a:solidFill>
              </a:rPr>
              <a:t>cosa</a:t>
            </a:r>
            <a:endParaRPr lang="en-GB" sz="2000" b="1" dirty="0">
              <a:solidFill>
                <a:srgbClr val="203864"/>
              </a:solidFill>
            </a:endParaRPr>
          </a:p>
        </p:txBody>
      </p:sp>
      <p:sp>
        <p:nvSpPr>
          <p:cNvPr id="56" name="Rounded Rectangle 55"/>
          <p:cNvSpPr/>
          <p:nvPr/>
        </p:nvSpPr>
        <p:spPr>
          <a:xfrm>
            <a:off x="9701561" y="388728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Tree>
    <p:extLst>
      <p:ext uri="{BB962C8B-B14F-4D97-AF65-F5344CB8AC3E}">
        <p14:creationId xmlns:p14="http://schemas.microsoft.com/office/powerpoint/2010/main" val="360483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32" grpId="0" animBg="1"/>
      <p:bldP spid="36" grpId="0" animBg="1"/>
      <p:bldP spid="40" grpId="0" animBg="1"/>
      <p:bldP spid="42" grpId="0" animBg="1"/>
      <p:bldP spid="44" grpId="0" animBg="1"/>
      <p:bldP spid="46" grpId="0" animBg="1"/>
      <p:bldP spid="48" grpId="0" animBg="1"/>
      <p:bldP spid="50" grpId="0" animBg="1"/>
      <p:bldP spid="38" grpId="0" animBg="1"/>
      <p:bldP spid="52" grpId="0" animBg="1"/>
      <p:bldP spid="54"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6691884" y="1838317"/>
          <a:ext cx="5330239" cy="4407109"/>
        </p:xfrm>
        <a:graphic>
          <a:graphicData uri="http://schemas.openxmlformats.org/drawingml/2006/table">
            <a:tbl>
              <a:tblPr firstRow="1" bandRow="1">
                <a:tableStyleId>{5DA37D80-6434-44D0-A028-1B22A696006F}</a:tableStyleId>
              </a:tblPr>
              <a:tblGrid>
                <a:gridCol w="2582745">
                  <a:extLst>
                    <a:ext uri="{9D8B030D-6E8A-4147-A177-3AD203B41FA5}">
                      <a16:colId xmlns:a16="http://schemas.microsoft.com/office/drawing/2014/main" val="898954876"/>
                    </a:ext>
                  </a:extLst>
                </a:gridCol>
                <a:gridCol w="2747494">
                  <a:extLst>
                    <a:ext uri="{9D8B030D-6E8A-4147-A177-3AD203B41FA5}">
                      <a16:colId xmlns:a16="http://schemas.microsoft.com/office/drawing/2014/main" val="3502043799"/>
                    </a:ext>
                  </a:extLst>
                </a:gridCol>
              </a:tblGrid>
              <a:tr h="629587">
                <a:tc gridSpan="2">
                  <a:txBody>
                    <a:bodyPr/>
                    <a:lstStyle/>
                    <a:p>
                      <a:pPr algn="ctr"/>
                      <a:r>
                        <a:rPr lang="es-GB" sz="2400" dirty="0">
                          <a:solidFill>
                            <a:schemeClr val="tx1"/>
                          </a:solidFill>
                        </a:rPr>
                        <a:t>[que]</a:t>
                      </a:r>
                    </a:p>
                  </a:txBody>
                  <a:tcPr anchor="ctr">
                    <a:solidFill>
                      <a:schemeClr val="accent2">
                        <a:lumMod val="20000"/>
                        <a:lumOff val="80000"/>
                      </a:schemeClr>
                    </a:solidFill>
                  </a:tcP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272410363"/>
                  </a:ext>
                </a:extLst>
              </a:tr>
              <a:tr h="629587">
                <a:tc>
                  <a:txBody>
                    <a:bodyPr/>
                    <a:lstStyle/>
                    <a:p>
                      <a:endParaRPr lang="es-GB" dirty="0">
                        <a:solidFill>
                          <a:schemeClr val="tx1"/>
                        </a:solidFill>
                      </a:endParaRPr>
                    </a:p>
                  </a:txBody>
                  <a:tcPr>
                    <a:noFill/>
                  </a:tcPr>
                </a:tc>
                <a:tc>
                  <a:txBody>
                    <a:bodyPr/>
                    <a:lstStyle/>
                    <a:p>
                      <a:endParaRPr lang="es-GB" dirty="0">
                        <a:solidFill>
                          <a:schemeClr val="tx1"/>
                        </a:solidFill>
                      </a:endParaRPr>
                    </a:p>
                  </a:txBody>
                  <a:tcPr>
                    <a:noFill/>
                  </a:tcPr>
                </a:tc>
                <a:extLst>
                  <a:ext uri="{0D108BD9-81ED-4DB2-BD59-A6C34878D82A}">
                    <a16:rowId xmlns:a16="http://schemas.microsoft.com/office/drawing/2014/main" val="2448748068"/>
                  </a:ext>
                </a:extLst>
              </a:tr>
              <a:tr h="629587">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3722751301"/>
                  </a:ext>
                </a:extLst>
              </a:tr>
              <a:tr h="629587">
                <a:tc>
                  <a:txBody>
                    <a:bodyPr/>
                    <a:lstStyle/>
                    <a:p>
                      <a:endParaRPr lang="es-GB" dirty="0">
                        <a:solidFill>
                          <a:schemeClr val="tx1"/>
                        </a:solidFill>
                      </a:endParaRPr>
                    </a:p>
                  </a:txBody>
                  <a:tcPr>
                    <a:noFill/>
                  </a:tcPr>
                </a:tc>
                <a:tc>
                  <a:txBody>
                    <a:bodyPr/>
                    <a:lstStyle/>
                    <a:p>
                      <a:endParaRPr lang="es-GB" dirty="0">
                        <a:solidFill>
                          <a:schemeClr val="tx1"/>
                        </a:solidFill>
                      </a:endParaRPr>
                    </a:p>
                  </a:txBody>
                  <a:tcPr>
                    <a:noFill/>
                  </a:tcPr>
                </a:tc>
                <a:extLst>
                  <a:ext uri="{0D108BD9-81ED-4DB2-BD59-A6C34878D82A}">
                    <a16:rowId xmlns:a16="http://schemas.microsoft.com/office/drawing/2014/main" val="560212063"/>
                  </a:ext>
                </a:extLst>
              </a:tr>
              <a:tr h="629587">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2301332342"/>
                  </a:ext>
                </a:extLst>
              </a:tr>
              <a:tr h="629587">
                <a:tc>
                  <a:txBody>
                    <a:bodyPr/>
                    <a:lstStyle/>
                    <a:p>
                      <a:endParaRPr lang="es-GB" dirty="0">
                        <a:solidFill>
                          <a:schemeClr val="tx1"/>
                        </a:solidFill>
                      </a:endParaRPr>
                    </a:p>
                  </a:txBody>
                  <a:tcPr>
                    <a:noFill/>
                  </a:tcPr>
                </a:tc>
                <a:tc>
                  <a:txBody>
                    <a:bodyPr/>
                    <a:lstStyle/>
                    <a:p>
                      <a:endParaRPr lang="es-GB" dirty="0">
                        <a:solidFill>
                          <a:schemeClr val="tx1"/>
                        </a:solidFill>
                      </a:endParaRPr>
                    </a:p>
                  </a:txBody>
                  <a:tcPr>
                    <a:noFill/>
                  </a:tcPr>
                </a:tc>
                <a:extLst>
                  <a:ext uri="{0D108BD9-81ED-4DB2-BD59-A6C34878D82A}">
                    <a16:rowId xmlns:a16="http://schemas.microsoft.com/office/drawing/2014/main" val="1698298656"/>
                  </a:ext>
                </a:extLst>
              </a:tr>
              <a:tr h="629587">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392725136"/>
                  </a:ext>
                </a:extLst>
              </a:tr>
            </a:tbl>
          </a:graphicData>
        </a:graphic>
      </p:graphicFrame>
      <p:sp>
        <p:nvSpPr>
          <p:cNvPr id="2" name="Title 1"/>
          <p:cNvSpPr>
            <a:spLocks noGrp="1"/>
          </p:cNvSpPr>
          <p:nvPr>
            <p:ph type="title"/>
          </p:nvPr>
        </p:nvSpPr>
        <p:spPr>
          <a:xfrm>
            <a:off x="0" y="213557"/>
            <a:ext cx="2036777" cy="647577"/>
          </a:xfrm>
        </p:spPr>
        <p:txBody>
          <a:bodyPr>
            <a:normAutofit/>
          </a:bodyPr>
          <a:lstStyle/>
          <a:p>
            <a:r>
              <a:rPr lang="en-GB" sz="2800" b="1" dirty="0" err="1">
                <a:solidFill>
                  <a:schemeClr val="bg1"/>
                </a:solidFill>
              </a:rPr>
              <a:t>Fonética</a:t>
            </a:r>
            <a:endParaRPr lang="en-GB" sz="28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0" y="917292"/>
            <a:ext cx="11690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A3838"/>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 las frases. Escribe las palabras con [qui] en la </a:t>
            </a:r>
            <a:r>
              <a:rPr kumimoji="0" lang="en-GB" sz="2000" b="1" i="0" u="none" strike="noStrike" kern="1200" cap="none" spc="0" normalizeH="0" baseline="0" noProof="0" dirty="0" err="1">
                <a:ln>
                  <a:noFill/>
                </a:ln>
                <a:solidFill>
                  <a:srgbClr val="3A3838"/>
                </a:solidFill>
                <a:effectLst/>
                <a:uLnTx/>
                <a:uFillTx/>
                <a:latin typeface="Century Gothic" panose="020F0302020204030204"/>
                <a:ea typeface="+mn-ea"/>
                <a:cs typeface="+mn-cs"/>
              </a:rPr>
              <a:t>primera</a:t>
            </a: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 y las palabras con [que] en la </a:t>
            </a:r>
            <a:r>
              <a:rPr kumimoji="0" lang="en-GB" sz="2000" b="1" i="0" u="none" strike="noStrike" kern="1200" cap="none" spc="0" normalizeH="0" baseline="0" noProof="0" dirty="0" err="1">
                <a:ln>
                  <a:noFill/>
                </a:ln>
                <a:solidFill>
                  <a:srgbClr val="3A3838"/>
                </a:solidFill>
                <a:effectLst/>
                <a:uLnTx/>
                <a:uFillTx/>
                <a:latin typeface="Century Gothic" panose="020F0302020204030204"/>
                <a:ea typeface="+mn-ea"/>
                <a:cs typeface="+mn-cs"/>
              </a:rPr>
              <a:t>segunda</a:t>
            </a: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nvGraphicFramePr>
        <p:xfrm>
          <a:off x="152402" y="1838317"/>
          <a:ext cx="6437394" cy="4407109"/>
        </p:xfrm>
        <a:graphic>
          <a:graphicData uri="http://schemas.openxmlformats.org/drawingml/2006/table">
            <a:tbl>
              <a:tblPr firstRow="1" bandRow="1">
                <a:tableStyleId>{5DA37D80-6434-44D0-A028-1B22A696006F}</a:tableStyleId>
              </a:tblPr>
              <a:tblGrid>
                <a:gridCol w="540270">
                  <a:extLst>
                    <a:ext uri="{9D8B030D-6E8A-4147-A177-3AD203B41FA5}">
                      <a16:colId xmlns:a16="http://schemas.microsoft.com/office/drawing/2014/main" val="4006178676"/>
                    </a:ext>
                  </a:extLst>
                </a:gridCol>
                <a:gridCol w="2747214">
                  <a:extLst>
                    <a:ext uri="{9D8B030D-6E8A-4147-A177-3AD203B41FA5}">
                      <a16:colId xmlns:a16="http://schemas.microsoft.com/office/drawing/2014/main" val="3341961501"/>
                    </a:ext>
                  </a:extLst>
                </a:gridCol>
                <a:gridCol w="3149910">
                  <a:extLst>
                    <a:ext uri="{9D8B030D-6E8A-4147-A177-3AD203B41FA5}">
                      <a16:colId xmlns:a16="http://schemas.microsoft.com/office/drawing/2014/main" val="2798617389"/>
                    </a:ext>
                  </a:extLst>
                </a:gridCol>
              </a:tblGrid>
              <a:tr h="629587">
                <a:tc>
                  <a:txBody>
                    <a:bodyPr/>
                    <a:lstStyle/>
                    <a:p>
                      <a:endParaRPr lang="es-GB" dirty="0"/>
                    </a:p>
                  </a:txBody>
                  <a:tcPr>
                    <a:lnL w="12700" cmpd="sng">
                      <a:noFill/>
                    </a:lnL>
                    <a:lnR w="12700" cap="flat" cmpd="sng" algn="ctr">
                      <a:solidFill>
                        <a:srgbClr val="F9BD00"/>
                      </a:solidFill>
                      <a:prstDash val="solid"/>
                      <a:round/>
                      <a:headEnd type="none" w="med" len="med"/>
                      <a:tailEnd type="none" w="med" len="med"/>
                    </a:lnR>
                    <a:lnT w="12700" cmpd="sng">
                      <a:noFill/>
                    </a:lnT>
                    <a:lnB w="12700" cap="flat" cmpd="sng" algn="ctr">
                      <a:solidFill>
                        <a:srgbClr val="F9BD0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s-GB" sz="2400" dirty="0">
                          <a:solidFill>
                            <a:schemeClr val="tx1"/>
                          </a:solidFill>
                        </a:rPr>
                        <a:t>[qui]</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solidFill>
                      <a:schemeClr val="accent4">
                        <a:lumMod val="20000"/>
                        <a:lumOff val="80000"/>
                      </a:schemeClr>
                    </a:solidFill>
                  </a:tcP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859885260"/>
                  </a:ext>
                </a:extLst>
              </a:tr>
              <a:tr h="629587">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extLst>
                  <a:ext uri="{0D108BD9-81ED-4DB2-BD59-A6C34878D82A}">
                    <a16:rowId xmlns:a16="http://schemas.microsoft.com/office/drawing/2014/main" val="2975470140"/>
                  </a:ext>
                </a:extLst>
              </a:tr>
              <a:tr h="629587">
                <a:tc>
                  <a:txBody>
                    <a:bodyPr/>
                    <a:lstStyle/>
                    <a:p>
                      <a:endParaRPr lang="es-GB" dirty="0"/>
                    </a:p>
                  </a:txBody>
                  <a:tcPr>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lnT w="12700" cap="flat" cmpd="sng" algn="ctr">
                      <a:solidFill>
                        <a:srgbClr val="F9BD00"/>
                      </a:solidFill>
                      <a:prstDash val="solid"/>
                      <a:round/>
                      <a:headEnd type="none" w="med" len="med"/>
                      <a:tailEnd type="none" w="med" len="med"/>
                    </a:lnT>
                    <a:noFill/>
                  </a:tcPr>
                </a:tc>
                <a:extLst>
                  <a:ext uri="{0D108BD9-81ED-4DB2-BD59-A6C34878D82A}">
                    <a16:rowId xmlns:a16="http://schemas.microsoft.com/office/drawing/2014/main" val="226974546"/>
                  </a:ext>
                </a:extLst>
              </a:tr>
              <a:tr h="629587">
                <a:tc>
                  <a:txBody>
                    <a:bodyPr/>
                    <a:lstStyle/>
                    <a:p>
                      <a:endParaRPr lang="es-GB"/>
                    </a:p>
                  </a:txBody>
                  <a:tcPr>
                    <a:lnR w="12700" cap="flat" cmpd="sng" algn="ctr">
                      <a:solidFill>
                        <a:srgbClr val="F9BD00"/>
                      </a:solidFill>
                      <a:prstDash val="solid"/>
                      <a:round/>
                      <a:headEnd type="none" w="med" len="med"/>
                      <a:tailEnd type="none" w="med" len="med"/>
                    </a:lnR>
                    <a:noFill/>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noFill/>
                  </a:tcPr>
                </a:tc>
                <a:extLst>
                  <a:ext uri="{0D108BD9-81ED-4DB2-BD59-A6C34878D82A}">
                    <a16:rowId xmlns:a16="http://schemas.microsoft.com/office/drawing/2014/main" val="162674300"/>
                  </a:ext>
                </a:extLst>
              </a:tr>
              <a:tr h="629587">
                <a:tc>
                  <a:txBody>
                    <a:bodyPr/>
                    <a:lstStyle/>
                    <a:p>
                      <a:endParaRPr lang="es-GB" dirty="0"/>
                    </a:p>
                  </a:txBody>
                  <a:tcPr>
                    <a:lnR w="12700" cap="flat" cmpd="sng" algn="ctr">
                      <a:solidFill>
                        <a:srgbClr val="F9BD00"/>
                      </a:solidFill>
                      <a:prstDash val="solid"/>
                      <a:round/>
                      <a:headEnd type="none" w="med" len="med"/>
                      <a:tailEnd type="none" w="med" len="med"/>
                    </a:lnR>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noFill/>
                  </a:tcPr>
                </a:tc>
                <a:extLst>
                  <a:ext uri="{0D108BD9-81ED-4DB2-BD59-A6C34878D82A}">
                    <a16:rowId xmlns:a16="http://schemas.microsoft.com/office/drawing/2014/main" val="1852700184"/>
                  </a:ext>
                </a:extLst>
              </a:tr>
              <a:tr h="629587">
                <a:tc>
                  <a:txBody>
                    <a:bodyPr/>
                    <a:lstStyle/>
                    <a:p>
                      <a:endParaRPr lang="es-GB" dirty="0"/>
                    </a:p>
                  </a:txBody>
                  <a:tcPr>
                    <a:lnR w="12700" cap="flat" cmpd="sng" algn="ctr">
                      <a:solidFill>
                        <a:srgbClr val="F9BD00"/>
                      </a:solidFill>
                      <a:prstDash val="solid"/>
                      <a:round/>
                      <a:headEnd type="none" w="med" len="med"/>
                      <a:tailEnd type="none" w="med" len="med"/>
                    </a:lnR>
                    <a:noFill/>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noFill/>
                  </a:tcPr>
                </a:tc>
                <a:extLst>
                  <a:ext uri="{0D108BD9-81ED-4DB2-BD59-A6C34878D82A}">
                    <a16:rowId xmlns:a16="http://schemas.microsoft.com/office/drawing/2014/main" val="3866621714"/>
                  </a:ext>
                </a:extLst>
              </a:tr>
              <a:tr h="629587">
                <a:tc>
                  <a:txBody>
                    <a:bodyPr/>
                    <a:lstStyle/>
                    <a:p>
                      <a:endParaRPr lang="es-GB" dirty="0"/>
                    </a:p>
                  </a:txBody>
                  <a:tcPr>
                    <a:lnR w="12700" cap="flat" cmpd="sng" algn="ctr">
                      <a:solidFill>
                        <a:srgbClr val="F9BD00"/>
                      </a:solidFill>
                      <a:prstDash val="solid"/>
                      <a:round/>
                      <a:headEnd type="none" w="med" len="med"/>
                      <a:tailEnd type="none" w="med" len="med"/>
                    </a:lnR>
                  </a:tcPr>
                </a:tc>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noFill/>
                  </a:tcPr>
                </a:tc>
                <a:tc>
                  <a:txBody>
                    <a:bodyPr/>
                    <a:lstStyle/>
                    <a:p>
                      <a:endParaRPr lang="es-GB" dirty="0"/>
                    </a:p>
                  </a:txBody>
                  <a:tcPr>
                    <a:lnL w="12700" cap="flat" cmpd="sng" algn="ctr">
                      <a:solidFill>
                        <a:srgbClr val="F9BD00"/>
                      </a:solidFill>
                      <a:prstDash val="solid"/>
                      <a:round/>
                      <a:headEnd type="none" w="med" len="med"/>
                      <a:tailEnd type="none" w="med" len="med"/>
                    </a:lnL>
                    <a:noFill/>
                  </a:tcPr>
                </a:tc>
                <a:extLst>
                  <a:ext uri="{0D108BD9-81ED-4DB2-BD59-A6C34878D82A}">
                    <a16:rowId xmlns:a16="http://schemas.microsoft.com/office/drawing/2014/main" val="900282138"/>
                  </a:ext>
                </a:extLst>
              </a:tr>
            </a:tbl>
          </a:graphicData>
        </a:graphic>
      </p:graphicFrame>
      <p:sp>
        <p:nvSpPr>
          <p:cNvPr id="18" name="Action Button: Custom 30">
            <a:hlinkClick r:id="" action="ppaction://noaction" highlightClick="1">
              <a:snd r:embed="rId3" name="El inglés quedó con Lucía en la esquina_.wav"/>
            </a:hlinkClick>
            <a:extLst>
              <a:ext uri="{FF2B5EF4-FFF2-40B4-BE49-F238E27FC236}">
                <a16:creationId xmlns:a16="http://schemas.microsoft.com/office/drawing/2014/main" id="{83C11B64-3180-E04F-A5A1-21980B14252B}"/>
              </a:ext>
            </a:extLst>
          </p:cNvPr>
          <p:cNvSpPr/>
          <p:nvPr/>
        </p:nvSpPr>
        <p:spPr>
          <a:xfrm>
            <a:off x="214038" y="2595354"/>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9" name="Action Button: Custom 30">
            <a:hlinkClick r:id="" action="ppaction://noaction" highlightClick="1">
              <a:snd r:embed="rId4" name="¿Quién quitó la comida de la mesa_.wav"/>
            </a:hlinkClick>
            <a:extLst>
              <a:ext uri="{FF2B5EF4-FFF2-40B4-BE49-F238E27FC236}">
                <a16:creationId xmlns:a16="http://schemas.microsoft.com/office/drawing/2014/main" id="{6B2A27BB-6317-124A-B0DA-34CE0DCC5AF0}"/>
              </a:ext>
            </a:extLst>
          </p:cNvPr>
          <p:cNvSpPr/>
          <p:nvPr/>
        </p:nvSpPr>
        <p:spPr>
          <a:xfrm>
            <a:off x="214038" y="3236850"/>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0" name="Action Button: Custom 30">
            <a:hlinkClick r:id="" action="ppaction://noaction" highlightClick="1">
              <a:snd r:embed="rId5" name="El costo de un paquete es quince euros, así que compré dos.wav"/>
            </a:hlinkClick>
            <a:extLst>
              <a:ext uri="{FF2B5EF4-FFF2-40B4-BE49-F238E27FC236}">
                <a16:creationId xmlns:a16="http://schemas.microsoft.com/office/drawing/2014/main" id="{DCFEE892-63E8-1248-A266-D26A5781F32D}"/>
              </a:ext>
            </a:extLst>
          </p:cNvPr>
          <p:cNvSpPr/>
          <p:nvPr/>
        </p:nvSpPr>
        <p:spPr>
          <a:xfrm>
            <a:off x="214038" y="3840933"/>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1" name="Action Button: Custom 30">
            <a:hlinkClick r:id="" action="ppaction://noaction" highlightClick="1">
              <a:snd r:embed="rId6" name="Quizás quieren pasar un fin de semana tranquilo.wav"/>
            </a:hlinkClick>
            <a:extLst>
              <a:ext uri="{FF2B5EF4-FFF2-40B4-BE49-F238E27FC236}">
                <a16:creationId xmlns:a16="http://schemas.microsoft.com/office/drawing/2014/main" id="{98BF4DCD-32A2-5C49-8DB4-9CF3DABF34C6}"/>
              </a:ext>
            </a:extLst>
          </p:cNvPr>
          <p:cNvSpPr/>
          <p:nvPr/>
        </p:nvSpPr>
        <p:spPr>
          <a:xfrm>
            <a:off x="214038" y="4468587"/>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2" name="Action Button: Custom 30">
            <a:hlinkClick r:id="" action="ppaction://noaction" highlightClick="1">
              <a:snd r:embed="rId7" name="¿Por qué no subiste la quinta montaña a pie_.wav"/>
            </a:hlinkClick>
            <a:extLst>
              <a:ext uri="{FF2B5EF4-FFF2-40B4-BE49-F238E27FC236}">
                <a16:creationId xmlns:a16="http://schemas.microsoft.com/office/drawing/2014/main" id="{EB9CDB1C-C00D-E244-8489-2B95822A7A5B}"/>
              </a:ext>
            </a:extLst>
          </p:cNvPr>
          <p:cNvSpPr/>
          <p:nvPr/>
        </p:nvSpPr>
        <p:spPr>
          <a:xfrm>
            <a:off x="214038" y="5081465"/>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3" name="Action Button: Custom 30">
            <a:hlinkClick r:id="" action="ppaction://noaction" highlightClick="1">
              <a:snd r:embed="rId8" name="El equipo empieza el ataque por la izquierda.wav"/>
            </a:hlinkClick>
            <a:extLst>
              <a:ext uri="{FF2B5EF4-FFF2-40B4-BE49-F238E27FC236}">
                <a16:creationId xmlns:a16="http://schemas.microsoft.com/office/drawing/2014/main" id="{1BFD1A0C-84EC-7549-B7AD-C93210009BE2}"/>
              </a:ext>
            </a:extLst>
          </p:cNvPr>
          <p:cNvSpPr/>
          <p:nvPr/>
        </p:nvSpPr>
        <p:spPr>
          <a:xfrm>
            <a:off x="214038" y="5707535"/>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8" name="CuadroTexto 7">
            <a:extLst>
              <a:ext uri="{FF2B5EF4-FFF2-40B4-BE49-F238E27FC236}">
                <a16:creationId xmlns:a16="http://schemas.microsoft.com/office/drawing/2014/main" id="{DDF89EF1-AAC0-4540-A277-5D91C84B7D0E}"/>
              </a:ext>
            </a:extLst>
          </p:cNvPr>
          <p:cNvSpPr txBox="1"/>
          <p:nvPr/>
        </p:nvSpPr>
        <p:spPr>
          <a:xfrm>
            <a:off x="1457652" y="3211170"/>
            <a:ext cx="15408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tó</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CuadroTexto 25">
            <a:extLst>
              <a:ext uri="{FF2B5EF4-FFF2-40B4-BE49-F238E27FC236}">
                <a16:creationId xmlns:a16="http://schemas.microsoft.com/office/drawing/2014/main" id="{30F95C67-7417-D24F-9BF0-2CBD54F82C97}"/>
              </a:ext>
            </a:extLst>
          </p:cNvPr>
          <p:cNvSpPr txBox="1"/>
          <p:nvPr/>
        </p:nvSpPr>
        <p:spPr>
          <a:xfrm>
            <a:off x="6259954" y="3831668"/>
            <a:ext cx="18556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así </a:t>
            </a: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que</a:t>
            </a:r>
          </a:p>
        </p:txBody>
      </p:sp>
      <p:sp>
        <p:nvSpPr>
          <p:cNvPr id="27" name="CuadroTexto 26">
            <a:extLst>
              <a:ext uri="{FF2B5EF4-FFF2-40B4-BE49-F238E27FC236}">
                <a16:creationId xmlns:a16="http://schemas.microsoft.com/office/drawing/2014/main" id="{69EBBDB6-7CB6-CB49-88C0-E99AC0AD7A91}"/>
              </a:ext>
            </a:extLst>
          </p:cNvPr>
          <p:cNvSpPr txBox="1"/>
          <p:nvPr/>
        </p:nvSpPr>
        <p:spPr>
          <a:xfrm>
            <a:off x="928781" y="4451863"/>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zás</a:t>
            </a:r>
          </a:p>
        </p:txBody>
      </p:sp>
      <p:sp>
        <p:nvSpPr>
          <p:cNvPr id="28" name="CuadroTexto 27">
            <a:extLst>
              <a:ext uri="{FF2B5EF4-FFF2-40B4-BE49-F238E27FC236}">
                <a16:creationId xmlns:a16="http://schemas.microsoft.com/office/drawing/2014/main" id="{E1928B91-9B99-C847-AB8C-B84078D995D9}"/>
              </a:ext>
            </a:extLst>
          </p:cNvPr>
          <p:cNvSpPr txBox="1"/>
          <p:nvPr/>
        </p:nvSpPr>
        <p:spPr>
          <a:xfrm>
            <a:off x="1681934" y="3816920"/>
            <a:ext cx="11918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nce</a:t>
            </a:r>
          </a:p>
        </p:txBody>
      </p:sp>
      <p:sp>
        <p:nvSpPr>
          <p:cNvPr id="31" name="CuadroTexto 30">
            <a:extLst>
              <a:ext uri="{FF2B5EF4-FFF2-40B4-BE49-F238E27FC236}">
                <a16:creationId xmlns:a16="http://schemas.microsoft.com/office/drawing/2014/main" id="{2FBCE970-824F-0A47-8181-B78FE5CB27DE}"/>
              </a:ext>
            </a:extLst>
          </p:cNvPr>
          <p:cNvSpPr txBox="1"/>
          <p:nvPr/>
        </p:nvSpPr>
        <p:spPr>
          <a:xfrm>
            <a:off x="1712013" y="5106417"/>
            <a:ext cx="1348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nta</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2" name="CuadroTexto 31">
            <a:extLst>
              <a:ext uri="{FF2B5EF4-FFF2-40B4-BE49-F238E27FC236}">
                <a16:creationId xmlns:a16="http://schemas.microsoft.com/office/drawing/2014/main" id="{B1A5482A-255B-FA4D-B8E6-C84C9040FDAA}"/>
              </a:ext>
            </a:extLst>
          </p:cNvPr>
          <p:cNvSpPr txBox="1"/>
          <p:nvPr/>
        </p:nvSpPr>
        <p:spPr>
          <a:xfrm>
            <a:off x="7270140" y="5072312"/>
            <a:ext cx="1561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¿por </a:t>
            </a: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qué</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5" name="CuadroTexto 34">
            <a:extLst>
              <a:ext uri="{FF2B5EF4-FFF2-40B4-BE49-F238E27FC236}">
                <a16:creationId xmlns:a16="http://schemas.microsoft.com/office/drawing/2014/main" id="{DEEBC342-51E5-A84F-B33E-BC2DC338289D}"/>
              </a:ext>
            </a:extLst>
          </p:cNvPr>
          <p:cNvSpPr txBox="1"/>
          <p:nvPr/>
        </p:nvSpPr>
        <p:spPr>
          <a:xfrm>
            <a:off x="7494693" y="5685561"/>
            <a:ext cx="1241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ata</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que</a:t>
            </a:r>
            <a:endParaRPr kumimoji="0" lang="es-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6" name="CuadroTexto 35">
            <a:extLst>
              <a:ext uri="{FF2B5EF4-FFF2-40B4-BE49-F238E27FC236}">
                <a16:creationId xmlns:a16="http://schemas.microsoft.com/office/drawing/2014/main" id="{FBE7F962-F9F3-234C-9876-15F1034CAD1C}"/>
              </a:ext>
            </a:extLst>
          </p:cNvPr>
          <p:cNvSpPr txBox="1"/>
          <p:nvPr/>
        </p:nvSpPr>
        <p:spPr>
          <a:xfrm>
            <a:off x="1796083" y="5713315"/>
            <a:ext cx="1919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iz</a:t>
            </a: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erda</a:t>
            </a:r>
            <a:endParaRPr kumimoji="0" lang="es-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8" name="CuadroTexto 37">
            <a:extLst>
              <a:ext uri="{FF2B5EF4-FFF2-40B4-BE49-F238E27FC236}">
                <a16:creationId xmlns:a16="http://schemas.microsoft.com/office/drawing/2014/main" id="{A0ECB499-7E64-6449-BE64-C05247D2D82B}"/>
              </a:ext>
            </a:extLst>
          </p:cNvPr>
          <p:cNvSpPr txBox="1"/>
          <p:nvPr/>
        </p:nvSpPr>
        <p:spPr>
          <a:xfrm>
            <a:off x="7460056" y="2605202"/>
            <a:ext cx="10654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que</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dó</a:t>
            </a:r>
          </a:p>
        </p:txBody>
      </p:sp>
      <p:sp>
        <p:nvSpPr>
          <p:cNvPr id="39" name="CuadroTexto 38">
            <a:extLst>
              <a:ext uri="{FF2B5EF4-FFF2-40B4-BE49-F238E27FC236}">
                <a16:creationId xmlns:a16="http://schemas.microsoft.com/office/drawing/2014/main" id="{EFEE1395-6272-154E-97AD-D0DF1EDE74EA}"/>
              </a:ext>
            </a:extLst>
          </p:cNvPr>
          <p:cNvSpPr txBox="1"/>
          <p:nvPr/>
        </p:nvSpPr>
        <p:spPr>
          <a:xfrm>
            <a:off x="2208543" y="4638239"/>
            <a:ext cx="13383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tran</a:t>
            </a:r>
            <a:r>
              <a:rPr kumimoji="0" lang="es-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lo</a:t>
            </a:r>
          </a:p>
        </p:txBody>
      </p:sp>
      <p:sp>
        <p:nvSpPr>
          <p:cNvPr id="40" name="TextBox 5">
            <a:extLst>
              <a:ext uri="{FF2B5EF4-FFF2-40B4-BE49-F238E27FC236}">
                <a16:creationId xmlns:a16="http://schemas.microsoft.com/office/drawing/2014/main" id="{1523C903-BC5C-4B42-80A2-7CC1B5E5F2A9}"/>
              </a:ext>
            </a:extLst>
          </p:cNvPr>
          <p:cNvSpPr txBox="1"/>
          <p:nvPr/>
        </p:nvSpPr>
        <p:spPr>
          <a:xfrm>
            <a:off x="4126429" y="1371921"/>
            <a:ext cx="7697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Luego escribe el </a:t>
            </a:r>
            <a:r>
              <a:rPr kumimoji="0" lang="en-GB" sz="2000" b="1" i="0" u="none" strike="noStrike" kern="1200" cap="none" spc="0" normalizeH="0" baseline="0" noProof="0" dirty="0" err="1">
                <a:ln>
                  <a:noFill/>
                </a:ln>
                <a:solidFill>
                  <a:srgbClr val="3A3838"/>
                </a:solidFill>
                <a:effectLst/>
                <a:uLnTx/>
                <a:uFillTx/>
                <a:latin typeface="Century Gothic" panose="020F0302020204030204"/>
                <a:ea typeface="+mn-ea"/>
                <a:cs typeface="+mn-cs"/>
              </a:rPr>
              <a:t>significado</a:t>
            </a:r>
            <a:r>
              <a:rPr kumimoji="0" lang="en-GB" sz="2000" b="1" i="0" u="none" strike="noStrike" kern="1200" cap="none" spc="0" normalizeH="0" baseline="0" noProof="0" dirty="0">
                <a:ln>
                  <a:noFill/>
                </a:ln>
                <a:solidFill>
                  <a:srgbClr val="3A3838"/>
                </a:solidFill>
                <a:effectLst/>
                <a:uLnTx/>
                <a:uFillTx/>
                <a:latin typeface="Century Gothic" panose="020F0302020204030204"/>
                <a:ea typeface="+mn-ea"/>
                <a:cs typeface="+mn-cs"/>
              </a:rPr>
              <a:t> de las palabras en inglés.</a:t>
            </a:r>
          </a:p>
        </p:txBody>
      </p:sp>
      <p:sp>
        <p:nvSpPr>
          <p:cNvPr id="72" name="CuadroTexto 71">
            <a:extLst>
              <a:ext uri="{FF2B5EF4-FFF2-40B4-BE49-F238E27FC236}">
                <a16:creationId xmlns:a16="http://schemas.microsoft.com/office/drawing/2014/main" id="{D88407EB-96EF-6B41-83F4-6A252E1F0AC4}"/>
              </a:ext>
            </a:extLst>
          </p:cNvPr>
          <p:cNvSpPr txBox="1"/>
          <p:nvPr/>
        </p:nvSpPr>
        <p:spPr>
          <a:xfrm>
            <a:off x="4587022" y="2595354"/>
            <a:ext cx="10741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corner</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3" name="CuadroTexto 72">
            <a:extLst>
              <a:ext uri="{FF2B5EF4-FFF2-40B4-BE49-F238E27FC236}">
                <a16:creationId xmlns:a16="http://schemas.microsoft.com/office/drawing/2014/main" id="{B23E1F18-B1D1-1F48-9689-2E2C41C1016A}"/>
              </a:ext>
            </a:extLst>
          </p:cNvPr>
          <p:cNvSpPr txBox="1"/>
          <p:nvPr/>
        </p:nvSpPr>
        <p:spPr>
          <a:xfrm>
            <a:off x="9534481" y="2595354"/>
            <a:ext cx="22820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[he] </a:t>
            </a:r>
            <a:r>
              <a:rPr kumimoji="0" lang="es-GB" sz="2000" b="0" i="0" u="none" strike="noStrike" kern="1200" cap="none" spc="0" normalizeH="0" baseline="0" noProof="0" dirty="0">
                <a:ln>
                  <a:noFill/>
                </a:ln>
                <a:solidFill>
                  <a:srgbClr val="3A3838"/>
                </a:solidFill>
                <a:effectLst/>
                <a:uLnTx/>
                <a:uFillTx/>
                <a:latin typeface="Century Gothic"/>
                <a:ea typeface="+mn-ea"/>
                <a:cs typeface="+mn-cs"/>
              </a:rPr>
              <a:t>met up</a:t>
            </a:r>
          </a:p>
        </p:txBody>
      </p:sp>
      <p:sp>
        <p:nvSpPr>
          <p:cNvPr id="74" name="CuadroTexto 73">
            <a:extLst>
              <a:ext uri="{FF2B5EF4-FFF2-40B4-BE49-F238E27FC236}">
                <a16:creationId xmlns:a16="http://schemas.microsoft.com/office/drawing/2014/main" id="{2DC4D832-C14D-DB4A-8718-1B92D585163C}"/>
              </a:ext>
            </a:extLst>
          </p:cNvPr>
          <p:cNvSpPr txBox="1"/>
          <p:nvPr/>
        </p:nvSpPr>
        <p:spPr>
          <a:xfrm>
            <a:off x="3822277" y="4443370"/>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maybe</a:t>
            </a:r>
          </a:p>
        </p:txBody>
      </p:sp>
      <p:sp>
        <p:nvSpPr>
          <p:cNvPr id="75" name="CuadroTexto 74">
            <a:extLst>
              <a:ext uri="{FF2B5EF4-FFF2-40B4-BE49-F238E27FC236}">
                <a16:creationId xmlns:a16="http://schemas.microsoft.com/office/drawing/2014/main" id="{CB5BC3E5-037A-B440-9146-1CB60306C71F}"/>
              </a:ext>
            </a:extLst>
          </p:cNvPr>
          <p:cNvSpPr txBox="1"/>
          <p:nvPr/>
        </p:nvSpPr>
        <p:spPr>
          <a:xfrm>
            <a:off x="5104907" y="4610176"/>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calm</a:t>
            </a:r>
          </a:p>
        </p:txBody>
      </p:sp>
      <p:sp>
        <p:nvSpPr>
          <p:cNvPr id="76" name="CuadroTexto 75">
            <a:extLst>
              <a:ext uri="{FF2B5EF4-FFF2-40B4-BE49-F238E27FC236}">
                <a16:creationId xmlns:a16="http://schemas.microsoft.com/office/drawing/2014/main" id="{A3C0F169-642F-5B48-96DD-78BFCA6AFFCF}"/>
              </a:ext>
            </a:extLst>
          </p:cNvPr>
          <p:cNvSpPr txBox="1"/>
          <p:nvPr/>
        </p:nvSpPr>
        <p:spPr>
          <a:xfrm>
            <a:off x="9444557" y="3826937"/>
            <a:ext cx="11079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so</a:t>
            </a:r>
          </a:p>
        </p:txBody>
      </p:sp>
      <p:sp>
        <p:nvSpPr>
          <p:cNvPr id="77" name="CuadroTexto 76">
            <a:extLst>
              <a:ext uri="{FF2B5EF4-FFF2-40B4-BE49-F238E27FC236}">
                <a16:creationId xmlns:a16="http://schemas.microsoft.com/office/drawing/2014/main" id="{2D743CFE-B0E6-3D49-AF73-38523B4057C7}"/>
              </a:ext>
            </a:extLst>
          </p:cNvPr>
          <p:cNvSpPr txBox="1"/>
          <p:nvPr/>
        </p:nvSpPr>
        <p:spPr>
          <a:xfrm>
            <a:off x="4599561" y="3857176"/>
            <a:ext cx="11079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fifteen</a:t>
            </a:r>
          </a:p>
        </p:txBody>
      </p:sp>
      <p:sp>
        <p:nvSpPr>
          <p:cNvPr id="78" name="CuadroTexto 77">
            <a:extLst>
              <a:ext uri="{FF2B5EF4-FFF2-40B4-BE49-F238E27FC236}">
                <a16:creationId xmlns:a16="http://schemas.microsoft.com/office/drawing/2014/main" id="{97A81224-6CC7-2B45-8F71-B6127503E3ED}"/>
              </a:ext>
            </a:extLst>
          </p:cNvPr>
          <p:cNvSpPr txBox="1"/>
          <p:nvPr/>
        </p:nvSpPr>
        <p:spPr>
          <a:xfrm>
            <a:off x="10328559" y="5089868"/>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why?</a:t>
            </a:r>
          </a:p>
        </p:txBody>
      </p:sp>
      <p:sp>
        <p:nvSpPr>
          <p:cNvPr id="79" name="CuadroTexto 78">
            <a:extLst>
              <a:ext uri="{FF2B5EF4-FFF2-40B4-BE49-F238E27FC236}">
                <a16:creationId xmlns:a16="http://schemas.microsoft.com/office/drawing/2014/main" id="{7F12ADDA-4CB7-0543-935C-CF2AD1CC0AA9}"/>
              </a:ext>
            </a:extLst>
          </p:cNvPr>
          <p:cNvSpPr txBox="1"/>
          <p:nvPr/>
        </p:nvSpPr>
        <p:spPr>
          <a:xfrm>
            <a:off x="4804825" y="5089002"/>
            <a:ext cx="7102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fifth</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0" name="CuadroTexto 79">
            <a:extLst>
              <a:ext uri="{FF2B5EF4-FFF2-40B4-BE49-F238E27FC236}">
                <a16:creationId xmlns:a16="http://schemas.microsoft.com/office/drawing/2014/main" id="{385A3299-9910-7940-9123-C327B84F556B}"/>
              </a:ext>
            </a:extLst>
          </p:cNvPr>
          <p:cNvSpPr txBox="1"/>
          <p:nvPr/>
        </p:nvSpPr>
        <p:spPr>
          <a:xfrm>
            <a:off x="5207873" y="5716293"/>
            <a:ext cx="11079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3A3838"/>
                </a:solidFill>
                <a:effectLst/>
                <a:uLnTx/>
                <a:uFillTx/>
                <a:latin typeface="Century Gothic"/>
                <a:ea typeface="+mn-ea"/>
                <a:cs typeface="+mn-cs"/>
              </a:rPr>
              <a:t>left</a:t>
            </a:r>
          </a:p>
        </p:txBody>
      </p:sp>
      <p:sp>
        <p:nvSpPr>
          <p:cNvPr id="81" name="CuadroTexto 80">
            <a:extLst>
              <a:ext uri="{FF2B5EF4-FFF2-40B4-BE49-F238E27FC236}">
                <a16:creationId xmlns:a16="http://schemas.microsoft.com/office/drawing/2014/main" id="{9EA41F3F-9BDC-3E49-8F27-342C57D9445D}"/>
              </a:ext>
            </a:extLst>
          </p:cNvPr>
          <p:cNvSpPr txBox="1"/>
          <p:nvPr/>
        </p:nvSpPr>
        <p:spPr>
          <a:xfrm>
            <a:off x="10243544" y="5681844"/>
            <a:ext cx="1114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attack</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8" name="CuadroTexto 27">
            <a:extLst>
              <a:ext uri="{FF2B5EF4-FFF2-40B4-BE49-F238E27FC236}">
                <a16:creationId xmlns:a16="http://schemas.microsoft.com/office/drawing/2014/main" id="{E1928B91-9B99-C847-AB8C-B84078D995D9}"/>
              </a:ext>
            </a:extLst>
          </p:cNvPr>
          <p:cNvSpPr txBox="1"/>
          <p:nvPr/>
        </p:nvSpPr>
        <p:spPr>
          <a:xfrm>
            <a:off x="7970812" y="3826937"/>
            <a:ext cx="13716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que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te</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9" name="CuadroTexto 27">
            <a:extLst>
              <a:ext uri="{FF2B5EF4-FFF2-40B4-BE49-F238E27FC236}">
                <a16:creationId xmlns:a16="http://schemas.microsoft.com/office/drawing/2014/main" id="{E1928B91-9B99-C847-AB8C-B84078D995D9}"/>
              </a:ext>
            </a:extLst>
          </p:cNvPr>
          <p:cNvSpPr txBox="1"/>
          <p:nvPr/>
        </p:nvSpPr>
        <p:spPr>
          <a:xfrm>
            <a:off x="10601509" y="3826937"/>
            <a:ext cx="13716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packet</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0" name="CuadroTexto 36">
            <a:extLst>
              <a:ext uri="{FF2B5EF4-FFF2-40B4-BE49-F238E27FC236}">
                <a16:creationId xmlns:a16="http://schemas.microsoft.com/office/drawing/2014/main" id="{7E5AD11D-B5CE-0B4E-B56B-17188B743849}"/>
              </a:ext>
            </a:extLst>
          </p:cNvPr>
          <p:cNvSpPr txBox="1"/>
          <p:nvPr/>
        </p:nvSpPr>
        <p:spPr>
          <a:xfrm>
            <a:off x="1465559" y="2595354"/>
            <a:ext cx="15472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es</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na</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1" name="CuadroTexto 70">
            <a:extLst>
              <a:ext uri="{FF2B5EF4-FFF2-40B4-BE49-F238E27FC236}">
                <a16:creationId xmlns:a16="http://schemas.microsoft.com/office/drawing/2014/main" id="{999E8FD4-A0B3-524C-B014-104D0501676B}"/>
              </a:ext>
            </a:extLst>
          </p:cNvPr>
          <p:cNvSpPr txBox="1"/>
          <p:nvPr/>
        </p:nvSpPr>
        <p:spPr>
          <a:xfrm>
            <a:off x="3324578" y="3186036"/>
            <a:ext cx="34508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[s/he] took off, removed</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Rounded Rectangular Callout 2"/>
          <p:cNvSpPr/>
          <p:nvPr/>
        </p:nvSpPr>
        <p:spPr>
          <a:xfrm>
            <a:off x="1081599" y="1894552"/>
            <a:ext cx="1260828" cy="532873"/>
          </a:xfrm>
          <a:prstGeom prst="wedgeRoundRectCallout">
            <a:avLst>
              <a:gd name="adj1" fmla="val 21227"/>
              <a:gd name="adj2" fmla="val 51176"/>
              <a:gd name="adj3" fmla="val 16667"/>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español</a:t>
            </a:r>
          </a:p>
        </p:txBody>
      </p:sp>
      <p:sp>
        <p:nvSpPr>
          <p:cNvPr id="52" name="Rounded Rectangular Callout 51"/>
          <p:cNvSpPr/>
          <p:nvPr/>
        </p:nvSpPr>
        <p:spPr>
          <a:xfrm>
            <a:off x="5123543" y="1886110"/>
            <a:ext cx="1297148" cy="532873"/>
          </a:xfrm>
          <a:prstGeom prst="wedgeRoundRectCallout">
            <a:avLst>
              <a:gd name="adj1" fmla="val -26158"/>
              <a:gd name="adj2" fmla="val 51176"/>
              <a:gd name="adj3" fmla="val 16667"/>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inglés</a:t>
            </a:r>
          </a:p>
        </p:txBody>
      </p:sp>
      <p:sp>
        <p:nvSpPr>
          <p:cNvPr id="56" name="Rounded Rectangular Callout 55"/>
          <p:cNvSpPr/>
          <p:nvPr/>
        </p:nvSpPr>
        <p:spPr>
          <a:xfrm>
            <a:off x="7414379" y="1918717"/>
            <a:ext cx="1260828" cy="532873"/>
          </a:xfrm>
          <a:prstGeom prst="wedgeRoundRectCallout">
            <a:avLst>
              <a:gd name="adj1" fmla="val 21227"/>
              <a:gd name="adj2" fmla="val 51176"/>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español</a:t>
            </a:r>
          </a:p>
        </p:txBody>
      </p:sp>
      <p:sp>
        <p:nvSpPr>
          <p:cNvPr id="57" name="Rounded Rectangular Callout 56"/>
          <p:cNvSpPr/>
          <p:nvPr/>
        </p:nvSpPr>
        <p:spPr>
          <a:xfrm>
            <a:off x="10879065" y="1894554"/>
            <a:ext cx="958918" cy="532873"/>
          </a:xfrm>
          <a:prstGeom prst="wedgeRoundRectCallout">
            <a:avLst>
              <a:gd name="adj1" fmla="val -26158"/>
              <a:gd name="adj2" fmla="val 51176"/>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a:ea typeface="+mn-ea"/>
                <a:cs typeface="+mn-cs"/>
              </a:rPr>
              <a:t>inglés</a:t>
            </a:r>
          </a:p>
        </p:txBody>
      </p:sp>
      <p:sp>
        <p:nvSpPr>
          <p:cNvPr id="58" name="Rounded Rectangle 11">
            <a:extLst>
              <a:ext uri="{FF2B5EF4-FFF2-40B4-BE49-F238E27FC236}">
                <a16:creationId xmlns:a16="http://schemas.microsoft.com/office/drawing/2014/main" id="{A316DD52-7894-4A75-969C-CA0645DA2978}"/>
              </a:ext>
            </a:extLst>
          </p:cNvPr>
          <p:cNvSpPr/>
          <p:nvPr/>
        </p:nvSpPr>
        <p:spPr>
          <a:xfrm>
            <a:off x="9342469" y="279400"/>
            <a:ext cx="2585674" cy="446026"/>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43" name="CuadroTexto 38">
            <a:extLst>
              <a:ext uri="{FF2B5EF4-FFF2-40B4-BE49-F238E27FC236}">
                <a16:creationId xmlns:a16="http://schemas.microsoft.com/office/drawing/2014/main" id="{EFEE1395-6272-154E-97AD-D0DF1EDE74EA}"/>
              </a:ext>
            </a:extLst>
          </p:cNvPr>
          <p:cNvSpPr txBox="1"/>
          <p:nvPr/>
        </p:nvSpPr>
        <p:spPr>
          <a:xfrm>
            <a:off x="2248523" y="4300612"/>
            <a:ext cx="12169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qui</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eren</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4" name="CuadroTexto 73">
            <a:extLst>
              <a:ext uri="{FF2B5EF4-FFF2-40B4-BE49-F238E27FC236}">
                <a16:creationId xmlns:a16="http://schemas.microsoft.com/office/drawing/2014/main" id="{2DC4D832-C14D-DB4A-8718-1B92D585163C}"/>
              </a:ext>
            </a:extLst>
          </p:cNvPr>
          <p:cNvSpPr txBox="1"/>
          <p:nvPr/>
        </p:nvSpPr>
        <p:spPr>
          <a:xfrm>
            <a:off x="5104907" y="4288100"/>
            <a:ext cx="1689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they want</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5" name="CuadroTexto 35">
            <a:extLst>
              <a:ext uri="{FF2B5EF4-FFF2-40B4-BE49-F238E27FC236}">
                <a16:creationId xmlns:a16="http://schemas.microsoft.com/office/drawing/2014/main" id="{FBE7F962-F9F3-234C-9876-15F1034CAD1C}"/>
              </a:ext>
            </a:extLst>
          </p:cNvPr>
          <p:cNvSpPr txBox="1"/>
          <p:nvPr/>
        </p:nvSpPr>
        <p:spPr>
          <a:xfrm>
            <a:off x="232592" y="5707964"/>
            <a:ext cx="1919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po</a:t>
            </a:r>
            <a:endParaRPr kumimoji="0" lang="es-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6" name="CuadroTexto 80">
            <a:extLst>
              <a:ext uri="{FF2B5EF4-FFF2-40B4-BE49-F238E27FC236}">
                <a16:creationId xmlns:a16="http://schemas.microsoft.com/office/drawing/2014/main" id="{9EA41F3F-9BDC-3E49-8F27-342C57D9445D}"/>
              </a:ext>
            </a:extLst>
          </p:cNvPr>
          <p:cNvSpPr txBox="1"/>
          <p:nvPr/>
        </p:nvSpPr>
        <p:spPr>
          <a:xfrm>
            <a:off x="3365072" y="5728103"/>
            <a:ext cx="1114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team</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170423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P spid="28" grpId="0"/>
      <p:bldP spid="31" grpId="0"/>
      <p:bldP spid="32" grpId="0"/>
      <p:bldP spid="35" grpId="0"/>
      <p:bldP spid="36" grpId="0"/>
      <p:bldP spid="38" grpId="0"/>
      <p:bldP spid="39" grpId="0"/>
      <p:bldP spid="73" grpId="0"/>
      <p:bldP spid="74" grpId="0"/>
      <p:bldP spid="75" grpId="0"/>
      <p:bldP spid="76" grpId="0"/>
      <p:bldP spid="78" grpId="0"/>
      <p:bldP spid="80" grpId="0"/>
      <p:bldP spid="48" grpId="0"/>
      <p:bldP spid="50" grpId="0"/>
      <p:bldP spid="43" grpId="0"/>
      <p:bldP spid="44" grpId="0"/>
      <p:bldP spid="45"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491537" y="258166"/>
            <a:ext cx="1436606"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0" y="213557"/>
            <a:ext cx="2844253" cy="647577"/>
          </a:xfrm>
        </p:spPr>
        <p:txBody>
          <a:bodyPr>
            <a:normAutofit/>
          </a:bodyPr>
          <a:lstStyle/>
          <a:p>
            <a:r>
              <a:rPr lang="es-GB" sz="28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14221" y="1208476"/>
            <a:ext cx="4934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Escucha y completa las frases.</a:t>
            </a:r>
            <a:endParaRPr kumimoji="0" lang="es-GB" sz="24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Action Button: Custom 30">
            <a:hlinkClick r:id="" action="ppaction://noaction" highlightClick="1">
              <a:snd r:embed="rId3" name="El inglés quedó con Lucía en la esquina_.wav"/>
            </a:hlinkClick>
            <a:extLst>
              <a:ext uri="{FF2B5EF4-FFF2-40B4-BE49-F238E27FC236}">
                <a16:creationId xmlns:a16="http://schemas.microsoft.com/office/drawing/2014/main" id="{84C42966-0FE3-1042-B4E5-EA81C2ED1679}"/>
              </a:ext>
            </a:extLst>
          </p:cNvPr>
          <p:cNvSpPr/>
          <p:nvPr/>
        </p:nvSpPr>
        <p:spPr>
          <a:xfrm>
            <a:off x="190418" y="1861830"/>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5" name="Action Button: Custom 30">
            <a:hlinkClick r:id="" action="ppaction://noaction" highlightClick="1">
              <a:snd r:embed="rId4" name="¿Quién quitó la comida de la mesa_.wav"/>
            </a:hlinkClick>
            <a:extLst>
              <a:ext uri="{FF2B5EF4-FFF2-40B4-BE49-F238E27FC236}">
                <a16:creationId xmlns:a16="http://schemas.microsoft.com/office/drawing/2014/main" id="{556653A5-0E0B-BD45-863B-1C54B36FC2ED}"/>
              </a:ext>
            </a:extLst>
          </p:cNvPr>
          <p:cNvSpPr/>
          <p:nvPr/>
        </p:nvSpPr>
        <p:spPr>
          <a:xfrm>
            <a:off x="183400" y="2612095"/>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7" name="Action Button: Custom 30">
            <a:hlinkClick r:id="" action="ppaction://noaction" highlightClick="1">
              <a:snd r:embed="rId5" name="El costo de un paquete es quince euros, así que compré dos.wav"/>
            </a:hlinkClick>
            <a:extLst>
              <a:ext uri="{FF2B5EF4-FFF2-40B4-BE49-F238E27FC236}">
                <a16:creationId xmlns:a16="http://schemas.microsoft.com/office/drawing/2014/main" id="{4846E45F-4F1B-A244-B58E-A60FA1E650BC}"/>
              </a:ext>
            </a:extLst>
          </p:cNvPr>
          <p:cNvSpPr/>
          <p:nvPr/>
        </p:nvSpPr>
        <p:spPr>
          <a:xfrm>
            <a:off x="183400" y="3384704"/>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9" name="Action Button: Custom 30">
            <a:hlinkClick r:id="" action="ppaction://noaction" highlightClick="1">
              <a:snd r:embed="rId6" name="Quizás quieren pasar un fin de semana tranquilo.wav"/>
            </a:hlinkClick>
            <a:extLst>
              <a:ext uri="{FF2B5EF4-FFF2-40B4-BE49-F238E27FC236}">
                <a16:creationId xmlns:a16="http://schemas.microsoft.com/office/drawing/2014/main" id="{E5168775-5893-AD47-AAD7-15AD8DD820DF}"/>
              </a:ext>
            </a:extLst>
          </p:cNvPr>
          <p:cNvSpPr/>
          <p:nvPr/>
        </p:nvSpPr>
        <p:spPr>
          <a:xfrm>
            <a:off x="183400" y="4140635"/>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1" name="Action Button: Custom 30">
            <a:hlinkClick r:id="" action="ppaction://noaction" highlightClick="1">
              <a:snd r:embed="rId7" name="¿Por qué no subiste la quinta montaña a pie_.wav"/>
            </a:hlinkClick>
            <a:extLst>
              <a:ext uri="{FF2B5EF4-FFF2-40B4-BE49-F238E27FC236}">
                <a16:creationId xmlns:a16="http://schemas.microsoft.com/office/drawing/2014/main" id="{D2544659-076A-1346-A200-5FB8A49960E8}"/>
              </a:ext>
            </a:extLst>
          </p:cNvPr>
          <p:cNvSpPr/>
          <p:nvPr/>
        </p:nvSpPr>
        <p:spPr>
          <a:xfrm>
            <a:off x="183400" y="4922379"/>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69" name="TextBox 68"/>
          <p:cNvSpPr txBox="1"/>
          <p:nvPr/>
        </p:nvSpPr>
        <p:spPr>
          <a:xfrm>
            <a:off x="827314" y="1840789"/>
            <a:ext cx="10363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______________________________________________on the corner?</a:t>
            </a:r>
          </a:p>
        </p:txBody>
      </p:sp>
      <p:sp>
        <p:nvSpPr>
          <p:cNvPr id="70" name="TextBox 69"/>
          <p:cNvSpPr txBox="1"/>
          <p:nvPr/>
        </p:nvSpPr>
        <p:spPr>
          <a:xfrm>
            <a:off x="903822" y="1832159"/>
            <a:ext cx="6895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Did the English person (m) meet up with Lucía</a:t>
            </a:r>
          </a:p>
        </p:txBody>
      </p:sp>
      <p:sp>
        <p:nvSpPr>
          <p:cNvPr id="71" name="TextBox 70"/>
          <p:cNvSpPr txBox="1"/>
          <p:nvPr/>
        </p:nvSpPr>
        <p:spPr>
          <a:xfrm>
            <a:off x="818618" y="2562011"/>
            <a:ext cx="11100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 took __________off___________?</a:t>
            </a:r>
          </a:p>
        </p:txBody>
      </p:sp>
      <p:sp>
        <p:nvSpPr>
          <p:cNvPr id="72" name="TextBox 71"/>
          <p:cNvSpPr txBox="1"/>
          <p:nvPr/>
        </p:nvSpPr>
        <p:spPr>
          <a:xfrm>
            <a:off x="1019879" y="2551084"/>
            <a:ext cx="1003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Who</a:t>
            </a:r>
          </a:p>
        </p:txBody>
      </p:sp>
      <p:sp>
        <p:nvSpPr>
          <p:cNvPr id="73" name="TextBox 72"/>
          <p:cNvSpPr txBox="1"/>
          <p:nvPr/>
        </p:nvSpPr>
        <p:spPr>
          <a:xfrm>
            <a:off x="2844253" y="2546282"/>
            <a:ext cx="1548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the food</a:t>
            </a:r>
          </a:p>
        </p:txBody>
      </p:sp>
      <p:sp>
        <p:nvSpPr>
          <p:cNvPr id="75" name="TextBox 74"/>
          <p:cNvSpPr txBox="1"/>
          <p:nvPr/>
        </p:nvSpPr>
        <p:spPr>
          <a:xfrm>
            <a:off x="848333" y="3348247"/>
            <a:ext cx="10559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_______________packet_____fifteen euros, __________________. </a:t>
            </a:r>
          </a:p>
        </p:txBody>
      </p:sp>
      <p:sp>
        <p:nvSpPr>
          <p:cNvPr id="76" name="TextBox 75"/>
          <p:cNvSpPr txBox="1"/>
          <p:nvPr/>
        </p:nvSpPr>
        <p:spPr>
          <a:xfrm>
            <a:off x="1019879" y="3334914"/>
            <a:ext cx="2350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The cost of a</a:t>
            </a:r>
          </a:p>
        </p:txBody>
      </p:sp>
      <p:sp>
        <p:nvSpPr>
          <p:cNvPr id="77" name="TextBox 76"/>
          <p:cNvSpPr txBox="1"/>
          <p:nvPr/>
        </p:nvSpPr>
        <p:spPr>
          <a:xfrm>
            <a:off x="7046541" y="3326895"/>
            <a:ext cx="2794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so I bought two</a:t>
            </a:r>
          </a:p>
        </p:txBody>
      </p:sp>
      <p:sp>
        <p:nvSpPr>
          <p:cNvPr id="78" name="TextBox 77"/>
          <p:cNvSpPr txBox="1"/>
          <p:nvPr/>
        </p:nvSpPr>
        <p:spPr>
          <a:xfrm>
            <a:off x="4524635" y="3341043"/>
            <a:ext cx="4861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is</a:t>
            </a:r>
          </a:p>
        </p:txBody>
      </p:sp>
      <p:sp>
        <p:nvSpPr>
          <p:cNvPr id="79" name="TextBox 78"/>
          <p:cNvSpPr txBox="1"/>
          <p:nvPr/>
        </p:nvSpPr>
        <p:spPr>
          <a:xfrm>
            <a:off x="848333" y="4912929"/>
            <a:ext cx="11100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______________________the fifth____________________?</a:t>
            </a:r>
          </a:p>
        </p:txBody>
      </p:sp>
      <p:sp>
        <p:nvSpPr>
          <p:cNvPr id="80" name="TextBox 79"/>
          <p:cNvSpPr txBox="1"/>
          <p:nvPr/>
        </p:nvSpPr>
        <p:spPr>
          <a:xfrm>
            <a:off x="852626" y="4868507"/>
            <a:ext cx="354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Why didn’t you go up</a:t>
            </a:r>
          </a:p>
        </p:txBody>
      </p:sp>
      <p:sp>
        <p:nvSpPr>
          <p:cNvPr id="81" name="TextBox 80"/>
          <p:cNvSpPr txBox="1"/>
          <p:nvPr/>
        </p:nvSpPr>
        <p:spPr>
          <a:xfrm>
            <a:off x="5604314" y="4886025"/>
            <a:ext cx="2853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mountain on foot</a:t>
            </a:r>
          </a:p>
        </p:txBody>
      </p:sp>
      <p:sp>
        <p:nvSpPr>
          <p:cNvPr id="82" name="TextBox 81"/>
          <p:cNvSpPr txBox="1"/>
          <p:nvPr/>
        </p:nvSpPr>
        <p:spPr>
          <a:xfrm>
            <a:off x="4865780" y="2546657"/>
            <a:ext cx="18421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the table</a:t>
            </a:r>
          </a:p>
        </p:txBody>
      </p:sp>
      <p:sp>
        <p:nvSpPr>
          <p:cNvPr id="83" name="TextBox 82"/>
          <p:cNvSpPr txBox="1"/>
          <p:nvPr/>
        </p:nvSpPr>
        <p:spPr>
          <a:xfrm>
            <a:off x="818617" y="4145853"/>
            <a:ext cx="11100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 </a:t>
            </a:r>
          </a:p>
        </p:txBody>
      </p:sp>
      <p:sp>
        <p:nvSpPr>
          <p:cNvPr id="88" name="Action Button: Custom 30">
            <a:hlinkClick r:id="" action="ppaction://noaction" highlightClick="1">
              <a:snd r:embed="rId8" name="El equipo empieza el ataque por la izquierda.wav"/>
            </a:hlinkClick>
            <a:extLst>
              <a:ext uri="{FF2B5EF4-FFF2-40B4-BE49-F238E27FC236}">
                <a16:creationId xmlns:a16="http://schemas.microsoft.com/office/drawing/2014/main" id="{D2544659-076A-1346-A200-5FB8A49960E8}"/>
              </a:ext>
            </a:extLst>
          </p:cNvPr>
          <p:cNvSpPr/>
          <p:nvPr/>
        </p:nvSpPr>
        <p:spPr>
          <a:xfrm>
            <a:off x="190418" y="5711293"/>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89" name="TextBox 88"/>
          <p:cNvSpPr txBox="1"/>
          <p:nvPr/>
        </p:nvSpPr>
        <p:spPr>
          <a:xfrm>
            <a:off x="825635" y="5640585"/>
            <a:ext cx="11100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________________the attack_______________.</a:t>
            </a:r>
          </a:p>
        </p:txBody>
      </p:sp>
      <p:sp>
        <p:nvSpPr>
          <p:cNvPr id="91" name="TextBox 90"/>
          <p:cNvSpPr txBox="1"/>
          <p:nvPr/>
        </p:nvSpPr>
        <p:spPr>
          <a:xfrm>
            <a:off x="903822" y="5624574"/>
            <a:ext cx="2466418" cy="4776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The team starts</a:t>
            </a:r>
          </a:p>
        </p:txBody>
      </p:sp>
      <p:sp>
        <p:nvSpPr>
          <p:cNvPr id="92" name="TextBox 91"/>
          <p:cNvSpPr txBox="1"/>
          <p:nvPr/>
        </p:nvSpPr>
        <p:spPr>
          <a:xfrm>
            <a:off x="833132" y="4121141"/>
            <a:ext cx="8078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Maybe they want to have a calm/quiet weekend.</a:t>
            </a:r>
          </a:p>
        </p:txBody>
      </p:sp>
      <p:sp>
        <p:nvSpPr>
          <p:cNvPr id="32" name="TextBox 31"/>
          <p:cNvSpPr txBox="1"/>
          <p:nvPr/>
        </p:nvSpPr>
        <p:spPr>
          <a:xfrm>
            <a:off x="5010763" y="5591842"/>
            <a:ext cx="2582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on/up the left</a:t>
            </a:r>
          </a:p>
        </p:txBody>
      </p:sp>
    </p:spTree>
    <p:extLst>
      <p:ext uri="{BB962C8B-B14F-4D97-AF65-F5344CB8AC3E}">
        <p14:creationId xmlns:p14="http://schemas.microsoft.com/office/powerpoint/2010/main" val="40415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6" grpId="0"/>
      <p:bldP spid="77" grpId="0"/>
      <p:bldP spid="78" grpId="0"/>
      <p:bldP spid="80" grpId="0"/>
      <p:bldP spid="81" grpId="0"/>
      <p:bldP spid="82" grpId="0"/>
      <p:bldP spid="91" grpId="0"/>
      <p:bldP spid="92"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2">
            <a:extLst>
              <a:ext uri="{FF2B5EF4-FFF2-40B4-BE49-F238E27FC236}">
                <a16:creationId xmlns:a16="http://schemas.microsoft.com/office/drawing/2014/main" id="{F51035FD-53ED-3A4E-A341-A988FF31803C}"/>
              </a:ext>
            </a:extLst>
          </p:cNvPr>
          <p:cNvSpPr/>
          <p:nvPr/>
        </p:nvSpPr>
        <p:spPr>
          <a:xfrm>
            <a:off x="5303278" y="5691779"/>
            <a:ext cx="4598191"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a:t>
            </a:r>
            <a:r>
              <a:rPr lang="en-GB" sz="2600" b="1" dirty="0">
                <a:latin typeface="Century Gothic" panose="020B0502020202020204" pitchFamily="34" charset="0"/>
              </a:rPr>
              <a:t> </a:t>
            </a:r>
            <a:r>
              <a:rPr lang="en-GB" sz="2600" dirty="0">
                <a:latin typeface="Century Gothic" panose="020B0502020202020204" pitchFamily="34" charset="0"/>
              </a:rPr>
              <a:t>went up = _______</a:t>
            </a:r>
          </a:p>
        </p:txBody>
      </p:sp>
      <p:sp>
        <p:nvSpPr>
          <p:cNvPr id="31" name="Rectangle 12">
            <a:extLst>
              <a:ext uri="{FF2B5EF4-FFF2-40B4-BE49-F238E27FC236}">
                <a16:creationId xmlns:a16="http://schemas.microsoft.com/office/drawing/2014/main" id="{ABDCA0DA-CD54-6046-82ED-2383C3A0901C}"/>
              </a:ext>
            </a:extLst>
          </p:cNvPr>
          <p:cNvSpPr/>
          <p:nvPr/>
        </p:nvSpPr>
        <p:spPr>
          <a:xfrm>
            <a:off x="5258829" y="2544684"/>
            <a:ext cx="5560618" cy="492443"/>
          </a:xfrm>
          <a:prstGeom prst="rect">
            <a:avLst/>
          </a:prstGeom>
        </p:spPr>
        <p:txBody>
          <a:bodyPr wrap="square">
            <a:spAutoFit/>
          </a:bodyPr>
          <a:lstStyle/>
          <a:p>
            <a:r>
              <a:rPr lang="en-GB" sz="2600" dirty="0">
                <a:latin typeface="Century Gothic" panose="020B0502020202020204" pitchFamily="34" charset="0"/>
              </a:rPr>
              <a:t>I chose (to) = ________</a:t>
            </a:r>
            <a:endParaRPr lang="en-GB" sz="2600" dirty="0"/>
          </a:p>
        </p:txBody>
      </p:sp>
      <p:sp>
        <p:nvSpPr>
          <p:cNvPr id="29" name="Rectangle 10">
            <a:extLst>
              <a:ext uri="{FF2B5EF4-FFF2-40B4-BE49-F238E27FC236}">
                <a16:creationId xmlns:a16="http://schemas.microsoft.com/office/drawing/2014/main" id="{6AA0189A-2E9D-9449-80D3-9711E5F30FF1}"/>
              </a:ext>
            </a:extLst>
          </p:cNvPr>
          <p:cNvSpPr/>
          <p:nvPr/>
        </p:nvSpPr>
        <p:spPr>
          <a:xfrm>
            <a:off x="260177" y="2554450"/>
            <a:ext cx="5048347" cy="892552"/>
          </a:xfrm>
          <a:prstGeom prst="rect">
            <a:avLst/>
          </a:prstGeom>
        </p:spPr>
        <p:txBody>
          <a:bodyPr wrap="square">
            <a:spAutoFit/>
          </a:bodyPr>
          <a:lstStyle/>
          <a:p>
            <a:r>
              <a:rPr lang="en-GB" sz="2600" dirty="0">
                <a:latin typeface="Century Gothic" panose="020B0502020202020204" pitchFamily="34" charset="0"/>
              </a:rPr>
              <a:t>I decided (to) =  ________</a:t>
            </a:r>
          </a:p>
          <a:p>
            <a:endParaRPr lang="en-GB" sz="2600" dirty="0"/>
          </a:p>
        </p:txBody>
      </p:sp>
      <p:sp>
        <p:nvSpPr>
          <p:cNvPr id="11" name="Rectangle 10"/>
          <p:cNvSpPr/>
          <p:nvPr/>
        </p:nvSpPr>
        <p:spPr>
          <a:xfrm>
            <a:off x="329233" y="4156388"/>
            <a:ext cx="5582667" cy="492443"/>
          </a:xfrm>
          <a:prstGeom prst="rect">
            <a:avLst/>
          </a:prstGeom>
        </p:spPr>
        <p:txBody>
          <a:bodyPr wrap="square">
            <a:spAutoFit/>
          </a:bodyPr>
          <a:lstStyle/>
          <a:p>
            <a:r>
              <a:rPr lang="en-GB" sz="2600" dirty="0">
                <a:latin typeface="Century Gothic" panose="020B0502020202020204" pitchFamily="34" charset="0"/>
              </a:rPr>
              <a:t>you went out = _______ </a:t>
            </a:r>
            <a:endParaRPr lang="en-GB" sz="2600" dirty="0"/>
          </a:p>
        </p:txBody>
      </p:sp>
      <p:sp>
        <p:nvSpPr>
          <p:cNvPr id="13" name="Rectangle 12"/>
          <p:cNvSpPr/>
          <p:nvPr/>
        </p:nvSpPr>
        <p:spPr>
          <a:xfrm>
            <a:off x="5303278" y="4104239"/>
            <a:ext cx="4836580" cy="492443"/>
          </a:xfrm>
          <a:prstGeom prst="rect">
            <a:avLst/>
          </a:prstGeom>
        </p:spPr>
        <p:txBody>
          <a:bodyPr wrap="none">
            <a:spAutoFit/>
          </a:bodyPr>
          <a:lstStyle/>
          <a:p>
            <a:r>
              <a:rPr lang="en-GB" sz="2600" dirty="0">
                <a:latin typeface="Century Gothic" panose="020B0502020202020204" pitchFamily="34" charset="0"/>
              </a:rPr>
              <a:t>you picked up =  ___________</a:t>
            </a:r>
          </a:p>
        </p:txBody>
      </p:sp>
      <p:sp>
        <p:nvSpPr>
          <p:cNvPr id="34" name="Rectangle 10">
            <a:extLst>
              <a:ext uri="{FF2B5EF4-FFF2-40B4-BE49-F238E27FC236}">
                <a16:creationId xmlns:a16="http://schemas.microsoft.com/office/drawing/2014/main" id="{80B914D3-88E4-1246-BCE5-D9C6F20E6286}"/>
              </a:ext>
            </a:extLst>
          </p:cNvPr>
          <p:cNvSpPr/>
          <p:nvPr/>
        </p:nvSpPr>
        <p:spPr>
          <a:xfrm>
            <a:off x="329233" y="5707351"/>
            <a:ext cx="3908442"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lost = ________</a:t>
            </a:r>
          </a:p>
        </p:txBody>
      </p:sp>
      <p:sp>
        <p:nvSpPr>
          <p:cNvPr id="2" name="Title 1"/>
          <p:cNvSpPr>
            <a:spLocks noGrp="1"/>
          </p:cNvSpPr>
          <p:nvPr>
            <p:ph type="title"/>
          </p:nvPr>
        </p:nvSpPr>
        <p:spPr>
          <a:xfrm>
            <a:off x="0" y="213557"/>
            <a:ext cx="6816478" cy="753215"/>
          </a:xfrm>
        </p:spPr>
        <p:txBody>
          <a:bodyPr>
            <a:normAutofit/>
          </a:bodyPr>
          <a:lstStyle/>
          <a:p>
            <a:r>
              <a:rPr lang="en-GB" sz="2000" b="1" dirty="0">
                <a:solidFill>
                  <a:schemeClr val="bg1"/>
                </a:solidFill>
              </a:rPr>
              <a:t>Talking about completed actions in the past: </a:t>
            </a:r>
            <a:br>
              <a:rPr lang="en-GB" sz="2000" b="1" dirty="0">
                <a:solidFill>
                  <a:schemeClr val="bg1"/>
                </a:solidFill>
              </a:rPr>
            </a:br>
            <a:r>
              <a:rPr lang="en-GB" sz="2000" b="1" dirty="0">
                <a:solidFill>
                  <a:schemeClr val="bg1"/>
                </a:solidFill>
              </a:rPr>
              <a:t>-er/-ir verbs in the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097"/>
            <a:ext cx="10966623" cy="892552"/>
          </a:xfrm>
          <a:prstGeom prst="rect">
            <a:avLst/>
          </a:prstGeom>
          <a:noFill/>
        </p:spPr>
        <p:txBody>
          <a:bodyPr wrap="square" rtlCol="0">
            <a:spAutoFit/>
          </a:bodyPr>
          <a:lstStyle/>
          <a:p>
            <a:pPr lvl="0">
              <a:defRPr/>
            </a:pPr>
            <a:r>
              <a:rPr kumimoji="0" lang="en-GB" sz="2600" b="0" i="0" u="none" strike="noStrike" kern="1200" cap="none" spc="0" normalizeH="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for a completed action in the past, remove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er</a:t>
            </a:r>
            <a:r>
              <a:rPr kumimoji="0" lang="en-GB" sz="2600" i="0" u="none" strike="noStrike" kern="1200" cap="none" spc="0" normalizeH="0" noProof="0" dirty="0">
                <a:ln>
                  <a:noFill/>
                </a:ln>
                <a:effectLst/>
                <a:uLnTx/>
                <a:uFillTx/>
                <a:latin typeface="Century Gothic" panose="020B0502020202020204" pitchFamily="34" charset="0"/>
                <a:ea typeface="+mn-ea"/>
                <a:cs typeface="+mn-cs"/>
              </a:rPr>
              <a:t> or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ir </a:t>
            </a:r>
            <a:r>
              <a:rPr kumimoji="0" lang="en-GB" sz="2600" i="0" u="none" strike="noStrike" kern="1200" cap="none" spc="0" normalizeH="0" noProof="0" dirty="0">
                <a:ln>
                  <a:noFill/>
                </a:ln>
                <a:effectLst/>
                <a:uLnTx/>
                <a:uFillTx/>
                <a:latin typeface="Century Gothic" panose="020B0502020202020204" pitchFamily="34" charset="0"/>
                <a:ea typeface="+mn-ea"/>
                <a:cs typeface="+mn-cs"/>
              </a:rPr>
              <a:t>and add </a:t>
            </a:r>
            <a:r>
              <a:rPr lang="en-GB" sz="2600" dirty="0">
                <a:latin typeface="Century Gothic" panose="020B0502020202020204" pitchFamily="34" charset="0"/>
              </a:rPr>
              <a:t>_____.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51659" y="3113246"/>
            <a:ext cx="11630046"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for a completed action in the past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remove –</a:t>
            </a:r>
            <a:r>
              <a:rPr lang="en-GB" sz="2600" b="1" dirty="0">
                <a:latin typeface="Century Gothic" panose="020B0502020202020204" pitchFamily="34" charset="0"/>
              </a:rPr>
              <a:t>e</a:t>
            </a:r>
            <a:r>
              <a:rPr kumimoji="0" lang="en-GB" sz="2600" b="1" i="0" u="none" strike="noStrike" kern="1200" cap="none" spc="0" normalizeH="0" baseline="0" noProof="0" dirty="0">
                <a:ln>
                  <a:noFill/>
                </a:ln>
                <a:effectLst/>
                <a:uLnTx/>
                <a:uFillTx/>
                <a:latin typeface="Century Gothic" panose="020B0502020202020204" pitchFamily="34" charset="0"/>
              </a:rPr>
              <a:t>r</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ir</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a:t>
            </a:r>
          </a:p>
        </p:txBody>
      </p:sp>
      <p:sp>
        <p:nvSpPr>
          <p:cNvPr id="3" name="Rectangle 2"/>
          <p:cNvSpPr/>
          <p:nvPr/>
        </p:nvSpPr>
        <p:spPr>
          <a:xfrm>
            <a:off x="1833368" y="3510312"/>
            <a:ext cx="891591"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iste</a:t>
            </a:r>
            <a:endParaRPr lang="en-GB" sz="2600" dirty="0"/>
          </a:p>
        </p:txBody>
      </p:sp>
      <p:sp>
        <p:nvSpPr>
          <p:cNvPr id="10" name="TextBox 9"/>
          <p:cNvSpPr txBox="1"/>
          <p:nvPr/>
        </p:nvSpPr>
        <p:spPr>
          <a:xfrm>
            <a:off x="2930943" y="4112562"/>
            <a:ext cx="11997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sal</a:t>
            </a:r>
            <a:r>
              <a:rPr lang="en-GB" sz="2600" dirty="0" err="1">
                <a:solidFill>
                  <a:srgbClr val="E25B00"/>
                </a:solidFill>
                <a:latin typeface="Century Gothic" panose="020B0502020202020204" pitchFamily="34" charset="0"/>
              </a:rPr>
              <a:t>iste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2" name="TextBox 11"/>
          <p:cNvSpPr txBox="1"/>
          <p:nvPr/>
        </p:nvSpPr>
        <p:spPr>
          <a:xfrm>
            <a:off x="8178599" y="4058912"/>
            <a:ext cx="17228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recog</a:t>
            </a:r>
            <a:r>
              <a:rPr lang="en-GB" sz="2600" dirty="0" err="1">
                <a:solidFill>
                  <a:srgbClr val="E25B00"/>
                </a:solidFill>
                <a:latin typeface="Century Gothic" panose="020B0502020202020204" pitchFamily="34" charset="0"/>
              </a:rPr>
              <a:t>iste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14" name="TextBox 13"/>
          <p:cNvSpPr txBox="1"/>
          <p:nvPr/>
        </p:nvSpPr>
        <p:spPr>
          <a:xfrm>
            <a:off x="298097" y="4799227"/>
            <a:ext cx="1122080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past, remove –er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or –ir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2063400" y="1593001"/>
            <a:ext cx="431528" cy="492443"/>
          </a:xfrm>
          <a:prstGeom prst="rect">
            <a:avLst/>
          </a:prstGeom>
        </p:spPr>
        <p:txBody>
          <a:bodyPr wrap="none">
            <a:spAutoFit/>
          </a:bodyPr>
          <a:lstStyle/>
          <a:p>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í</a:t>
            </a:r>
            <a:endParaRPr lang="en-GB" sz="2600" dirty="0">
              <a:solidFill>
                <a:srgbClr val="E25B00"/>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3019037" y="2506467"/>
            <a:ext cx="5020101" cy="492443"/>
          </a:xfrm>
          <a:prstGeom prst="rect">
            <a:avLst/>
          </a:prstGeom>
          <a:noFill/>
        </p:spPr>
        <p:txBody>
          <a:bodyPr wrap="square" rtlCol="0">
            <a:spAutoFit/>
          </a:bodyPr>
          <a:lstStyle/>
          <a:p>
            <a:pPr lvl="0">
              <a:defRPr/>
            </a:pPr>
            <a:r>
              <a:rPr lang="en-GB" sz="2600" dirty="0" err="1">
                <a:latin typeface="Century Gothic" panose="020B0502020202020204" pitchFamily="34" charset="0"/>
              </a:rPr>
              <a:t>decid</a:t>
            </a:r>
            <a:r>
              <a:rPr lang="en-GB" sz="2600" dirty="0" err="1">
                <a:solidFill>
                  <a:srgbClr val="E25B00"/>
                </a:solidFill>
                <a:latin typeface="Century Gothic" panose="020B0502020202020204" pitchFamily="34" charset="0"/>
              </a:rPr>
              <a:t>í</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637576" y="2502681"/>
            <a:ext cx="108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eleg</a:t>
            </a:r>
            <a:r>
              <a:rPr lang="en-GB" sz="2600" dirty="0" err="1">
                <a:solidFill>
                  <a:srgbClr val="E25B00"/>
                </a:solidFill>
                <a:latin typeface="Century Gothic" panose="020B0502020202020204" pitchFamily="34" charset="0"/>
              </a:rPr>
              <a:t>í</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2772541" y="5199336"/>
            <a:ext cx="644728" cy="492443"/>
          </a:xfrm>
          <a:prstGeom prst="rect">
            <a:avLst/>
          </a:prstGeom>
        </p:spPr>
        <p:txBody>
          <a:bodyPr wrap="none">
            <a:spAutoFit/>
          </a:bodyPr>
          <a:lstStyle/>
          <a:p>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ió</a:t>
            </a:r>
            <a:endParaRPr lang="en-GB" sz="2600" dirty="0">
              <a:solidFill>
                <a:srgbClr val="E25B00"/>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2772541" y="5691779"/>
            <a:ext cx="14173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perd</a:t>
            </a:r>
            <a:r>
              <a:rPr lang="en-GB" sz="2600" dirty="0" err="1">
                <a:solidFill>
                  <a:srgbClr val="E25B00"/>
                </a:solidFill>
                <a:latin typeface="Century Gothic" panose="020B0502020202020204" pitchFamily="34" charset="0"/>
              </a:rPr>
              <a:t>ió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8620621" y="5648102"/>
            <a:ext cx="111846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sub</a:t>
            </a:r>
            <a:r>
              <a:rPr lang="en-GB" sz="2600" dirty="0" err="1">
                <a:solidFill>
                  <a:srgbClr val="E25B00"/>
                </a:solidFill>
                <a:latin typeface="Century Gothic" panose="020B0502020202020204" pitchFamily="34" charset="0"/>
              </a:rPr>
              <a:t>ió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3" name="Llamada rectangular redondeada 22">
            <a:extLst>
              <a:ext uri="{FF2B5EF4-FFF2-40B4-BE49-F238E27FC236}">
                <a16:creationId xmlns:a16="http://schemas.microsoft.com/office/drawing/2014/main" id="{0760E210-5969-1E4E-A97B-843334400028}"/>
              </a:ext>
            </a:extLst>
          </p:cNvPr>
          <p:cNvSpPr/>
          <p:nvPr/>
        </p:nvSpPr>
        <p:spPr>
          <a:xfrm>
            <a:off x="6205487" y="3208879"/>
            <a:ext cx="5621120" cy="2086281"/>
          </a:xfrm>
          <a:prstGeom prst="wedgeRoundRectCallout">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Which of these endings have </a:t>
            </a:r>
          </a:p>
          <a:p>
            <a:pPr algn="ctr"/>
            <a:r>
              <a:rPr lang="en-US" sz="2200" dirty="0">
                <a:solidFill>
                  <a:schemeClr val="tx1"/>
                </a:solidFill>
              </a:rPr>
              <a:t>final syllable stress?</a:t>
            </a:r>
          </a:p>
          <a:p>
            <a:pPr algn="ctr"/>
            <a:endParaRPr lang="en-US" sz="2200" dirty="0">
              <a:solidFill>
                <a:schemeClr val="tx1"/>
              </a:solidFill>
            </a:endParaRPr>
          </a:p>
          <a:p>
            <a:pPr algn="ctr"/>
            <a:r>
              <a:rPr lang="en-US" sz="2200" dirty="0">
                <a:solidFill>
                  <a:schemeClr val="tx1"/>
                </a:solidFill>
              </a:rPr>
              <a:t>a) </a:t>
            </a:r>
            <a:r>
              <a:rPr lang="en-US" sz="2200" dirty="0" err="1">
                <a:solidFill>
                  <a:schemeClr val="tx1"/>
                </a:solidFill>
              </a:rPr>
              <a:t>abrí</a:t>
            </a:r>
            <a:r>
              <a:rPr lang="en-US" sz="2200" dirty="0">
                <a:solidFill>
                  <a:schemeClr val="tx1"/>
                </a:solidFill>
              </a:rPr>
              <a:t>  b) </a:t>
            </a:r>
            <a:r>
              <a:rPr lang="en-US" sz="2200" dirty="0" err="1">
                <a:solidFill>
                  <a:schemeClr val="tx1"/>
                </a:solidFill>
              </a:rPr>
              <a:t>comiste</a:t>
            </a:r>
            <a:r>
              <a:rPr lang="en-US" sz="2200" dirty="0">
                <a:solidFill>
                  <a:schemeClr val="tx1"/>
                </a:solidFill>
              </a:rPr>
              <a:t>  c) </a:t>
            </a:r>
            <a:r>
              <a:rPr lang="en-US" sz="2200" dirty="0" err="1">
                <a:solidFill>
                  <a:schemeClr val="tx1"/>
                </a:solidFill>
              </a:rPr>
              <a:t>corrió</a:t>
            </a:r>
            <a:r>
              <a:rPr lang="en-US" sz="2200" dirty="0">
                <a:solidFill>
                  <a:schemeClr val="tx1"/>
                </a:solidFill>
              </a:rPr>
              <a:t> </a:t>
            </a:r>
            <a:endParaRPr lang="es-GB" sz="2200" dirty="0">
              <a:solidFill>
                <a:schemeClr val="tx1"/>
              </a:solidFill>
            </a:endParaRPr>
          </a:p>
        </p:txBody>
      </p:sp>
      <p:sp>
        <p:nvSpPr>
          <p:cNvPr id="24" name="Anillo 23">
            <a:extLst>
              <a:ext uri="{FF2B5EF4-FFF2-40B4-BE49-F238E27FC236}">
                <a16:creationId xmlns:a16="http://schemas.microsoft.com/office/drawing/2014/main" id="{1AE0D705-69E0-D74C-BD28-BDF95423E542}"/>
              </a:ext>
            </a:extLst>
          </p:cNvPr>
          <p:cNvSpPr/>
          <p:nvPr/>
        </p:nvSpPr>
        <p:spPr>
          <a:xfrm>
            <a:off x="6816478" y="4488877"/>
            <a:ext cx="1345916" cy="508676"/>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6" name="Anillo 25">
            <a:extLst>
              <a:ext uri="{FF2B5EF4-FFF2-40B4-BE49-F238E27FC236}">
                <a16:creationId xmlns:a16="http://schemas.microsoft.com/office/drawing/2014/main" id="{D8A8B832-E979-9B46-9843-D45848156C4E}"/>
              </a:ext>
            </a:extLst>
          </p:cNvPr>
          <p:cNvSpPr/>
          <p:nvPr/>
        </p:nvSpPr>
        <p:spPr>
          <a:xfrm>
            <a:off x="9620688" y="4501001"/>
            <a:ext cx="1345916" cy="508676"/>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Tree>
    <p:extLst>
      <p:ext uri="{BB962C8B-B14F-4D97-AF65-F5344CB8AC3E}">
        <p14:creationId xmlns:p14="http://schemas.microsoft.com/office/powerpoint/2010/main" val="10964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11" grpId="0"/>
      <p:bldP spid="13" grpId="0"/>
      <p:bldP spid="34" grpId="0"/>
      <p:bldP spid="8" grpId="0"/>
      <p:bldP spid="9" grpId="0"/>
      <p:bldP spid="10" grpId="0"/>
      <p:bldP spid="27" grpId="0"/>
      <p:bldP spid="28" grpId="0"/>
      <p:bldP spid="30" grpId="0"/>
      <p:bldP spid="32" grpId="0"/>
      <p:bldP spid="33" grpId="0"/>
      <p:bldP spid="23" grpId="0" animBg="1"/>
      <p:bldP spid="24"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810"/>
          <a:stretch/>
        </p:blipFill>
        <p:spPr>
          <a:xfrm>
            <a:off x="311433" y="2727146"/>
            <a:ext cx="3037955" cy="3041261"/>
          </a:xfrm>
          <a:prstGeom prst="rect">
            <a:avLst/>
          </a:prstGeom>
        </p:spPr>
      </p:pic>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20727" y="769357"/>
            <a:ext cx="8275871" cy="363486"/>
          </a:xfrm>
        </p:spPr>
        <p:txBody>
          <a:bodyPr>
            <a:normAutofit fontScale="90000"/>
          </a:bodyPr>
          <a:lstStyle/>
          <a:p>
            <a:pPr>
              <a:lnSpc>
                <a:spcPct val="100000"/>
              </a:lnSpc>
            </a:pPr>
            <a:r>
              <a:rPr lang="en-GB" sz="2400" b="1" dirty="0"/>
              <a:t>Lucía</a:t>
            </a:r>
            <a:r>
              <a:rPr lang="es-GB" sz="2400" b="1" dirty="0"/>
              <a:t> habla </a:t>
            </a:r>
            <a:r>
              <a:rPr lang="en-GB" sz="2400" b="1" dirty="0"/>
              <a:t>con</a:t>
            </a:r>
            <a:r>
              <a:rPr lang="es-GB" sz="2400" b="1" dirty="0"/>
              <a:t> </a:t>
            </a:r>
            <a:r>
              <a:rPr lang="en-GB" sz="2400" b="1" dirty="0"/>
              <a:t>Nadia</a:t>
            </a:r>
            <a:r>
              <a:rPr lang="es-GB" sz="2400" b="1" dirty="0"/>
              <a:t>. </a:t>
            </a:r>
            <a:r>
              <a:rPr lang="es-GB" sz="2400" b="1" dirty="0">
                <a:solidFill>
                  <a:srgbClr val="203864"/>
                </a:solidFill>
              </a:rPr>
              <a:t>¿Qué palabras pueden ir en las partes en blanco?</a:t>
            </a:r>
            <a:r>
              <a:rPr lang="es-GB" sz="2400" b="1" dirty="0"/>
              <a:t> </a:t>
            </a:r>
            <a:r>
              <a:rPr lang="en-GB" sz="2400" b="1" dirty="0"/>
              <a:t>Luego</a:t>
            </a:r>
            <a:r>
              <a:rPr lang="es-GB" sz="2400" b="1" dirty="0"/>
              <a:t> escucha y </a:t>
            </a:r>
            <a:r>
              <a:rPr lang="en-GB" sz="2400" b="1" dirty="0"/>
              <a:t>completa el texto</a:t>
            </a:r>
            <a:r>
              <a:rPr lang="es-GB" sz="2400" b="1" dirty="0"/>
              <a:t>.</a:t>
            </a:r>
            <a:br>
              <a:rPr lang="es-GB" sz="2400" b="1" dirty="0"/>
            </a:br>
            <a:br>
              <a:rPr lang="es-GB" sz="2400" b="1" dirty="0">
                <a:solidFill>
                  <a:srgbClr val="203864"/>
                </a:solidFill>
              </a:rPr>
            </a:br>
            <a:endParaRPr lang="es-GB" sz="2400" b="1" dirty="0"/>
          </a:p>
        </p:txBody>
      </p:sp>
      <p:sp>
        <p:nvSpPr>
          <p:cNvPr id="5" name="Llamada rectangular redondeada 4">
            <a:extLst>
              <a:ext uri="{FF2B5EF4-FFF2-40B4-BE49-F238E27FC236}">
                <a16:creationId xmlns:a16="http://schemas.microsoft.com/office/drawing/2014/main" id="{60F91E55-20EF-794B-A29C-A546CC70D4AB}"/>
              </a:ext>
            </a:extLst>
          </p:cNvPr>
          <p:cNvSpPr/>
          <p:nvPr/>
        </p:nvSpPr>
        <p:spPr>
          <a:xfrm>
            <a:off x="3057625" y="2108178"/>
            <a:ext cx="8578755" cy="4169530"/>
          </a:xfrm>
          <a:prstGeom prst="wedgeRoundRectCallout">
            <a:avLst>
              <a:gd name="adj1" fmla="val -57155"/>
              <a:gd name="adj2" fmla="val 800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Es importante hacer cosas para ayudar al planeta. La semana pasada yo </a:t>
            </a:r>
            <a:r>
              <a:rPr lang="es-ES" sz="2000" b="1" dirty="0">
                <a:solidFill>
                  <a:schemeClr val="tx1"/>
                </a:solidFill>
              </a:rPr>
              <a:t>1) ________</a:t>
            </a:r>
            <a:r>
              <a:rPr lang="es-ES" sz="2000" dirty="0">
                <a:solidFill>
                  <a:schemeClr val="tx1"/>
                </a:solidFill>
              </a:rPr>
              <a:t> un blog con información para una vida verde y mi madre  </a:t>
            </a:r>
            <a:r>
              <a:rPr lang="es-ES" sz="2000" b="1" dirty="0">
                <a:solidFill>
                  <a:schemeClr val="tx1"/>
                </a:solidFill>
              </a:rPr>
              <a:t>2) ___________</a:t>
            </a:r>
            <a:r>
              <a:rPr lang="es-ES" sz="2000" dirty="0">
                <a:solidFill>
                  <a:schemeClr val="tx1"/>
                </a:solidFill>
              </a:rPr>
              <a:t> un artículo sobre la naturaleza. </a:t>
            </a:r>
          </a:p>
          <a:p>
            <a:pPr algn="ctr"/>
            <a:endParaRPr lang="es-ES" sz="2000" dirty="0">
              <a:solidFill>
                <a:schemeClr val="tx1"/>
              </a:solidFill>
            </a:endParaRPr>
          </a:p>
          <a:p>
            <a:pPr algn="ctr"/>
            <a:r>
              <a:rPr lang="es-ES" sz="2000" dirty="0">
                <a:solidFill>
                  <a:schemeClr val="tx1"/>
                </a:solidFill>
              </a:rPr>
              <a:t>Ella </a:t>
            </a:r>
            <a:r>
              <a:rPr lang="es-ES" sz="2000" b="1" dirty="0">
                <a:solidFill>
                  <a:schemeClr val="tx1"/>
                </a:solidFill>
              </a:rPr>
              <a:t>3) ___________</a:t>
            </a:r>
            <a:r>
              <a:rPr lang="es-ES" sz="2000" dirty="0">
                <a:solidFill>
                  <a:schemeClr val="tx1"/>
                </a:solidFill>
              </a:rPr>
              <a:t> ideas para preparar platos sin productos animales, mientras que yo </a:t>
            </a:r>
            <a:r>
              <a:rPr lang="es-ES" sz="2000" b="1" dirty="0">
                <a:solidFill>
                  <a:schemeClr val="tx1"/>
                </a:solidFill>
              </a:rPr>
              <a:t>4) ________</a:t>
            </a:r>
            <a:r>
              <a:rPr lang="es-ES" sz="2000" dirty="0">
                <a:solidFill>
                  <a:schemeClr val="tx1"/>
                </a:solidFill>
              </a:rPr>
              <a:t> preparar la comida. Además, </a:t>
            </a:r>
            <a:r>
              <a:rPr lang="es-ES" sz="2000" b="1" dirty="0">
                <a:solidFill>
                  <a:schemeClr val="tx1"/>
                </a:solidFill>
              </a:rPr>
              <a:t>5)</a:t>
            </a:r>
            <a:r>
              <a:rPr lang="es-ES" sz="2000" dirty="0">
                <a:solidFill>
                  <a:schemeClr val="tx1"/>
                </a:solidFill>
              </a:rPr>
              <a:t>_________ la comida entre mis amigos!</a:t>
            </a:r>
          </a:p>
          <a:p>
            <a:pPr algn="ctr"/>
            <a:endParaRPr lang="es-ES" sz="2000" dirty="0">
              <a:solidFill>
                <a:schemeClr val="tx1"/>
              </a:solidFill>
            </a:endParaRPr>
          </a:p>
          <a:p>
            <a:pPr algn="ctr"/>
            <a:r>
              <a:rPr lang="es-ES" sz="2000" dirty="0">
                <a:solidFill>
                  <a:schemeClr val="tx1"/>
                </a:solidFill>
              </a:rPr>
              <a:t>También, mi hermano</a:t>
            </a:r>
            <a:r>
              <a:rPr lang="es-ES" sz="2000" b="1" dirty="0">
                <a:solidFill>
                  <a:schemeClr val="tx1"/>
                </a:solidFill>
              </a:rPr>
              <a:t> 6) ___________</a:t>
            </a:r>
            <a:r>
              <a:rPr lang="es-ES" sz="2000" dirty="0">
                <a:solidFill>
                  <a:schemeClr val="tx1"/>
                </a:solidFill>
              </a:rPr>
              <a:t> limpiar la basura en la playa y tú </a:t>
            </a:r>
            <a:r>
              <a:rPr lang="es-ES" sz="2000" b="1" dirty="0">
                <a:solidFill>
                  <a:schemeClr val="tx1"/>
                </a:solidFill>
              </a:rPr>
              <a:t>7) ___________</a:t>
            </a:r>
            <a:r>
              <a:rPr lang="es-ES" sz="2000" dirty="0">
                <a:solidFill>
                  <a:schemeClr val="tx1"/>
                </a:solidFill>
              </a:rPr>
              <a:t> tu ayuda como voluntaria para terminar antes. Él </a:t>
            </a:r>
            <a:r>
              <a:rPr lang="es-ES" sz="2000" b="1" dirty="0">
                <a:solidFill>
                  <a:schemeClr val="tx1"/>
                </a:solidFill>
              </a:rPr>
              <a:t>8) __________</a:t>
            </a:r>
            <a:r>
              <a:rPr lang="es-ES" sz="2000" dirty="0">
                <a:solidFill>
                  <a:schemeClr val="tx1"/>
                </a:solidFill>
              </a:rPr>
              <a:t>las bolsas, en cambio  </a:t>
            </a:r>
          </a:p>
          <a:p>
            <a:pPr algn="ctr"/>
            <a:r>
              <a:rPr lang="es-ES" sz="2000" dirty="0">
                <a:solidFill>
                  <a:schemeClr val="tx1"/>
                </a:solidFill>
              </a:rPr>
              <a:t>tú </a:t>
            </a:r>
            <a:r>
              <a:rPr lang="es-ES" sz="2000" b="1" dirty="0">
                <a:solidFill>
                  <a:schemeClr val="tx1"/>
                </a:solidFill>
              </a:rPr>
              <a:t>9) ___________ </a:t>
            </a:r>
            <a:r>
              <a:rPr lang="es-ES" sz="2000" dirty="0">
                <a:solidFill>
                  <a:schemeClr val="tx1"/>
                </a:solidFill>
              </a:rPr>
              <a:t>las botellas. </a:t>
            </a:r>
          </a:p>
        </p:txBody>
      </p:sp>
      <p:sp>
        <p:nvSpPr>
          <p:cNvPr id="8" name="CuadroTexto 7">
            <a:extLst>
              <a:ext uri="{FF2B5EF4-FFF2-40B4-BE49-F238E27FC236}">
                <a16:creationId xmlns:a16="http://schemas.microsoft.com/office/drawing/2014/main" id="{1C35DEDA-CEBA-EB49-8679-E2F9FE0FF4A1}"/>
              </a:ext>
            </a:extLst>
          </p:cNvPr>
          <p:cNvSpPr txBox="1"/>
          <p:nvPr/>
        </p:nvSpPr>
        <p:spPr>
          <a:xfrm>
            <a:off x="6209986" y="2928406"/>
            <a:ext cx="1242590" cy="400110"/>
          </a:xfrm>
          <a:prstGeom prst="rect">
            <a:avLst/>
          </a:prstGeom>
          <a:noFill/>
          <a:ln>
            <a:noFill/>
          </a:ln>
        </p:spPr>
        <p:txBody>
          <a:bodyPr wrap="square" rtlCol="0">
            <a:spAutoFit/>
          </a:bodyPr>
          <a:lstStyle/>
          <a:p>
            <a:pPr algn="l"/>
            <a:r>
              <a:rPr lang="en-GB" sz="2000" b="1" dirty="0" err="1">
                <a:solidFill>
                  <a:schemeClr val="accent5">
                    <a:lumMod val="50000"/>
                  </a:schemeClr>
                </a:solidFill>
              </a:rPr>
              <a:t>escribió</a:t>
            </a:r>
            <a:endParaRPr lang="es-GB" sz="2000" b="1" dirty="0">
              <a:solidFill>
                <a:schemeClr val="accent5">
                  <a:lumMod val="50000"/>
                </a:schemeClr>
              </a:solidFill>
            </a:endParaRPr>
          </a:p>
        </p:txBody>
      </p:sp>
      <p:sp>
        <p:nvSpPr>
          <p:cNvPr id="9" name="CuadroTexto 8">
            <a:extLst>
              <a:ext uri="{FF2B5EF4-FFF2-40B4-BE49-F238E27FC236}">
                <a16:creationId xmlns:a16="http://schemas.microsoft.com/office/drawing/2014/main" id="{1F9BE8F5-E76C-4544-AB07-0DB4FF44FB5E}"/>
              </a:ext>
            </a:extLst>
          </p:cNvPr>
          <p:cNvSpPr txBox="1"/>
          <p:nvPr/>
        </p:nvSpPr>
        <p:spPr>
          <a:xfrm>
            <a:off x="5502228" y="2595265"/>
            <a:ext cx="707758" cy="400110"/>
          </a:xfrm>
          <a:prstGeom prst="rect">
            <a:avLst/>
          </a:prstGeom>
          <a:noFill/>
          <a:ln>
            <a:noFill/>
          </a:ln>
        </p:spPr>
        <p:txBody>
          <a:bodyPr wrap="square" rtlCol="0">
            <a:spAutoFit/>
          </a:bodyPr>
          <a:lstStyle/>
          <a:p>
            <a:pPr algn="l"/>
            <a:r>
              <a:rPr lang="en-GB" sz="2000" b="1" dirty="0" err="1">
                <a:solidFill>
                  <a:schemeClr val="accent5">
                    <a:lumMod val="50000"/>
                  </a:schemeClr>
                </a:solidFill>
              </a:rPr>
              <a:t>leí</a:t>
            </a:r>
            <a:endParaRPr lang="es-GB" sz="2000" b="1" dirty="0">
              <a:solidFill>
                <a:schemeClr val="accent5">
                  <a:lumMod val="50000"/>
                </a:schemeClr>
              </a:solidFill>
            </a:endParaRPr>
          </a:p>
        </p:txBody>
      </p:sp>
      <p:sp>
        <p:nvSpPr>
          <p:cNvPr id="10" name="CuadroTexto 9">
            <a:extLst>
              <a:ext uri="{FF2B5EF4-FFF2-40B4-BE49-F238E27FC236}">
                <a16:creationId xmlns:a16="http://schemas.microsoft.com/office/drawing/2014/main" id="{6B2D9576-26C0-A84A-BFED-331E5EC6DC62}"/>
              </a:ext>
            </a:extLst>
          </p:cNvPr>
          <p:cNvSpPr txBox="1"/>
          <p:nvPr/>
        </p:nvSpPr>
        <p:spPr>
          <a:xfrm>
            <a:off x="4506900" y="3530396"/>
            <a:ext cx="1990655" cy="400110"/>
          </a:xfrm>
          <a:prstGeom prst="rect">
            <a:avLst/>
          </a:prstGeom>
          <a:noFill/>
          <a:ln>
            <a:noFill/>
          </a:ln>
        </p:spPr>
        <p:txBody>
          <a:bodyPr wrap="square" rtlCol="0">
            <a:spAutoFit/>
          </a:bodyPr>
          <a:lstStyle/>
          <a:p>
            <a:pPr algn="l"/>
            <a:r>
              <a:rPr lang="es-GB" sz="2000" b="1" dirty="0">
                <a:solidFill>
                  <a:schemeClr val="accent5">
                    <a:lumMod val="50000"/>
                  </a:schemeClr>
                </a:solidFill>
              </a:rPr>
              <a:t>compartió</a:t>
            </a:r>
          </a:p>
        </p:txBody>
      </p:sp>
      <p:sp>
        <p:nvSpPr>
          <p:cNvPr id="11" name="CuadroTexto 10">
            <a:extLst>
              <a:ext uri="{FF2B5EF4-FFF2-40B4-BE49-F238E27FC236}">
                <a16:creationId xmlns:a16="http://schemas.microsoft.com/office/drawing/2014/main" id="{C9656096-B63E-AD49-8D1A-135CC943C12E}"/>
              </a:ext>
            </a:extLst>
          </p:cNvPr>
          <p:cNvSpPr txBox="1"/>
          <p:nvPr/>
        </p:nvSpPr>
        <p:spPr>
          <a:xfrm>
            <a:off x="7501271" y="3826484"/>
            <a:ext cx="995327" cy="400110"/>
          </a:xfrm>
          <a:prstGeom prst="rect">
            <a:avLst/>
          </a:prstGeom>
          <a:noFill/>
          <a:ln>
            <a:noFill/>
          </a:ln>
        </p:spPr>
        <p:txBody>
          <a:bodyPr wrap="square" rtlCol="0">
            <a:spAutoFit/>
          </a:bodyPr>
          <a:lstStyle/>
          <a:p>
            <a:pPr algn="l"/>
            <a:r>
              <a:rPr lang="en-GB" sz="2000" b="1" dirty="0">
                <a:solidFill>
                  <a:schemeClr val="accent5">
                    <a:lumMod val="50000"/>
                  </a:schemeClr>
                </a:solidFill>
              </a:rPr>
              <a:t>elegí</a:t>
            </a:r>
            <a:endParaRPr lang="es-GB" sz="2000" b="1" dirty="0">
              <a:solidFill>
                <a:schemeClr val="accent5">
                  <a:lumMod val="50000"/>
                </a:schemeClr>
              </a:solidFill>
            </a:endParaRPr>
          </a:p>
        </p:txBody>
      </p:sp>
      <p:sp>
        <p:nvSpPr>
          <p:cNvPr id="12" name="CuadroTexto 11">
            <a:extLst>
              <a:ext uri="{FF2B5EF4-FFF2-40B4-BE49-F238E27FC236}">
                <a16:creationId xmlns:a16="http://schemas.microsoft.com/office/drawing/2014/main" id="{3983AD83-4183-9641-8AD4-CF0B72289888}"/>
              </a:ext>
            </a:extLst>
          </p:cNvPr>
          <p:cNvSpPr txBox="1"/>
          <p:nvPr/>
        </p:nvSpPr>
        <p:spPr>
          <a:xfrm>
            <a:off x="6666239" y="5350955"/>
            <a:ext cx="1187889" cy="400110"/>
          </a:xfrm>
          <a:prstGeom prst="rect">
            <a:avLst/>
          </a:prstGeom>
          <a:noFill/>
          <a:ln>
            <a:noFill/>
          </a:ln>
        </p:spPr>
        <p:txBody>
          <a:bodyPr wrap="square" rtlCol="0">
            <a:spAutoFit/>
          </a:bodyPr>
          <a:lstStyle/>
          <a:p>
            <a:pPr algn="l"/>
            <a:r>
              <a:rPr lang="es-GB" sz="2000" b="1" dirty="0">
                <a:solidFill>
                  <a:schemeClr val="accent5">
                    <a:lumMod val="50000"/>
                  </a:schemeClr>
                </a:solidFill>
              </a:rPr>
              <a:t>recogió</a:t>
            </a:r>
          </a:p>
        </p:txBody>
      </p:sp>
      <p:sp>
        <p:nvSpPr>
          <p:cNvPr id="13" name="CuadroTexto 12">
            <a:extLst>
              <a:ext uri="{FF2B5EF4-FFF2-40B4-BE49-F238E27FC236}">
                <a16:creationId xmlns:a16="http://schemas.microsoft.com/office/drawing/2014/main" id="{8CCD7F3A-6E52-AD4A-AE07-554EF56EE8A8}"/>
              </a:ext>
            </a:extLst>
          </p:cNvPr>
          <p:cNvSpPr txBox="1"/>
          <p:nvPr/>
        </p:nvSpPr>
        <p:spPr>
          <a:xfrm>
            <a:off x="5503902" y="5054867"/>
            <a:ext cx="1575357" cy="400110"/>
          </a:xfrm>
          <a:prstGeom prst="rect">
            <a:avLst/>
          </a:prstGeom>
          <a:noFill/>
          <a:ln>
            <a:noFill/>
          </a:ln>
        </p:spPr>
        <p:txBody>
          <a:bodyPr wrap="square" rtlCol="0">
            <a:spAutoFit/>
          </a:bodyPr>
          <a:lstStyle/>
          <a:p>
            <a:pPr algn="l"/>
            <a:r>
              <a:rPr lang="es-GB" sz="2000" b="1" dirty="0">
                <a:solidFill>
                  <a:schemeClr val="accent5">
                    <a:lumMod val="50000"/>
                  </a:schemeClr>
                </a:solidFill>
              </a:rPr>
              <a:t>ofreciste</a:t>
            </a:r>
          </a:p>
        </p:txBody>
      </p:sp>
      <p:sp>
        <p:nvSpPr>
          <p:cNvPr id="14" name="CuadroTexto 13">
            <a:extLst>
              <a:ext uri="{FF2B5EF4-FFF2-40B4-BE49-F238E27FC236}">
                <a16:creationId xmlns:a16="http://schemas.microsoft.com/office/drawing/2014/main" id="{FC83588E-590A-EF4E-A526-CEE9BC01ACD1}"/>
              </a:ext>
            </a:extLst>
          </p:cNvPr>
          <p:cNvSpPr txBox="1"/>
          <p:nvPr/>
        </p:nvSpPr>
        <p:spPr>
          <a:xfrm>
            <a:off x="6267904" y="5666287"/>
            <a:ext cx="1571603" cy="400110"/>
          </a:xfrm>
          <a:prstGeom prst="rect">
            <a:avLst/>
          </a:prstGeom>
          <a:noFill/>
          <a:ln>
            <a:noFill/>
          </a:ln>
        </p:spPr>
        <p:txBody>
          <a:bodyPr wrap="square" rtlCol="0">
            <a:spAutoFit/>
          </a:bodyPr>
          <a:lstStyle/>
          <a:p>
            <a:pPr algn="l"/>
            <a:r>
              <a:rPr lang="es-GB" sz="2000" b="1" dirty="0">
                <a:solidFill>
                  <a:schemeClr val="accent5">
                    <a:lumMod val="50000"/>
                  </a:schemeClr>
                </a:solidFill>
              </a:rPr>
              <a:t>recogiste</a:t>
            </a:r>
          </a:p>
        </p:txBody>
      </p:sp>
      <p:sp>
        <p:nvSpPr>
          <p:cNvPr id="15" name="CuadroTexto 14">
            <a:extLst>
              <a:ext uri="{FF2B5EF4-FFF2-40B4-BE49-F238E27FC236}">
                <a16:creationId xmlns:a16="http://schemas.microsoft.com/office/drawing/2014/main" id="{B97D3F46-44B2-B848-BF50-196B858143EF}"/>
              </a:ext>
            </a:extLst>
          </p:cNvPr>
          <p:cNvSpPr txBox="1"/>
          <p:nvPr/>
        </p:nvSpPr>
        <p:spPr>
          <a:xfrm>
            <a:off x="6913280" y="4721726"/>
            <a:ext cx="1751749" cy="400110"/>
          </a:xfrm>
          <a:prstGeom prst="rect">
            <a:avLst/>
          </a:prstGeom>
          <a:noFill/>
          <a:ln>
            <a:noFill/>
          </a:ln>
        </p:spPr>
        <p:txBody>
          <a:bodyPr wrap="square" rtlCol="0">
            <a:spAutoFit/>
          </a:bodyPr>
          <a:lstStyle/>
          <a:p>
            <a:pPr algn="l"/>
            <a:r>
              <a:rPr lang="es-GB" sz="2000" b="1" dirty="0">
                <a:solidFill>
                  <a:schemeClr val="accent5">
                    <a:lumMod val="50000"/>
                  </a:schemeClr>
                </a:solidFill>
              </a:rPr>
              <a:t>decidió</a:t>
            </a:r>
          </a:p>
        </p:txBody>
      </p:sp>
      <p:sp>
        <p:nvSpPr>
          <p:cNvPr id="21" name="Llamada rectangular redondeada 20">
            <a:extLst>
              <a:ext uri="{FF2B5EF4-FFF2-40B4-BE49-F238E27FC236}">
                <a16:creationId xmlns:a16="http://schemas.microsoft.com/office/drawing/2014/main" id="{538CFBE3-A1A3-1341-93F8-98AF5FD321ED}"/>
              </a:ext>
            </a:extLst>
          </p:cNvPr>
          <p:cNvSpPr/>
          <p:nvPr/>
        </p:nvSpPr>
        <p:spPr>
          <a:xfrm>
            <a:off x="2828925" y="1070781"/>
            <a:ext cx="2365729" cy="966373"/>
          </a:xfrm>
          <a:prstGeom prst="wedgeRoundRectCallout">
            <a:avLst>
              <a:gd name="adj1" fmla="val 35349"/>
              <a:gd name="adj2" fmla="val 7513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Don’t forget the written accents!</a:t>
            </a:r>
          </a:p>
        </p:txBody>
      </p:sp>
      <p:sp>
        <p:nvSpPr>
          <p:cNvPr id="19" name="Rounded Rectangle 18">
            <a:extLst>
              <a:ext uri="{FF2B5EF4-FFF2-40B4-BE49-F238E27FC236}">
                <a16:creationId xmlns:a16="http://schemas.microsoft.com/office/drawing/2014/main" id="{210FBEF5-8E6C-AE4A-B97F-5C2DE4EF7833}"/>
              </a:ext>
            </a:extLst>
          </p:cNvPr>
          <p:cNvSpPr/>
          <p:nvPr/>
        </p:nvSpPr>
        <p:spPr>
          <a:xfrm>
            <a:off x="8665029" y="258166"/>
            <a:ext cx="326311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1905" r="22798"/>
          <a:stretch/>
        </p:blipFill>
        <p:spPr>
          <a:xfrm>
            <a:off x="419099" y="3551923"/>
            <a:ext cx="2209801" cy="2247883"/>
          </a:xfrm>
          <a:prstGeom prst="rect">
            <a:avLst/>
          </a:prstGeom>
        </p:spPr>
      </p:pic>
      <p:pic>
        <p:nvPicPr>
          <p:cNvPr id="3" name="Es importante hacer cosas...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714" y="1297871"/>
            <a:ext cx="609600" cy="609600"/>
          </a:xfrm>
          <a:prstGeom prst="rect">
            <a:avLst/>
          </a:prstGeom>
        </p:spPr>
      </p:pic>
      <p:sp>
        <p:nvSpPr>
          <p:cNvPr id="17" name="CuadroTexto 10">
            <a:extLst>
              <a:ext uri="{FF2B5EF4-FFF2-40B4-BE49-F238E27FC236}">
                <a16:creationId xmlns:a16="http://schemas.microsoft.com/office/drawing/2014/main" id="{C9656096-B63E-AD49-8D1A-135CC943C12E}"/>
              </a:ext>
            </a:extLst>
          </p:cNvPr>
          <p:cNvSpPr txBox="1"/>
          <p:nvPr/>
        </p:nvSpPr>
        <p:spPr>
          <a:xfrm>
            <a:off x="5793918" y="4143057"/>
            <a:ext cx="995327" cy="400110"/>
          </a:xfrm>
          <a:prstGeom prst="rect">
            <a:avLst/>
          </a:prstGeom>
          <a:noFill/>
          <a:ln>
            <a:noFill/>
          </a:ln>
        </p:spPr>
        <p:txBody>
          <a:bodyPr wrap="square" rtlCol="0">
            <a:spAutoFit/>
          </a:bodyPr>
          <a:lstStyle/>
          <a:p>
            <a:pPr algn="l"/>
            <a:r>
              <a:rPr lang="en-GB" sz="2000" b="1" dirty="0">
                <a:solidFill>
                  <a:schemeClr val="accent5">
                    <a:lumMod val="50000"/>
                  </a:schemeClr>
                </a:solidFill>
              </a:rPr>
              <a:t>repartí</a:t>
            </a:r>
            <a:endParaRPr lang="es-GB" sz="2000" b="1" dirty="0">
              <a:solidFill>
                <a:schemeClr val="accent5">
                  <a:lumMod val="50000"/>
                </a:schemeClr>
              </a:solidFill>
            </a:endParaRPr>
          </a:p>
        </p:txBody>
      </p:sp>
      <p:sp>
        <p:nvSpPr>
          <p:cNvPr id="4" name="Rounded Rectangular Callout 3"/>
          <p:cNvSpPr/>
          <p:nvPr/>
        </p:nvSpPr>
        <p:spPr>
          <a:xfrm>
            <a:off x="7756857" y="862627"/>
            <a:ext cx="4171286" cy="1112465"/>
          </a:xfrm>
          <a:prstGeom prst="wedgeRoundRectCallout">
            <a:avLst>
              <a:gd name="adj1" fmla="val -29287"/>
              <a:gd name="adj2" fmla="val 82744"/>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There is often an ‘a’ between ‘ayudar’ and the direct object. English doesn’t have this.</a:t>
            </a:r>
          </a:p>
        </p:txBody>
      </p:sp>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58568" fill="hold"/>
                                        <p:tgtEl>
                                          <p:spTgt spid="3"/>
                                        </p:tgtEl>
                                      </p:cBhvr>
                                    </p:cmd>
                                  </p:childTnLst>
                                </p:cTn>
                              </p:par>
                            </p:childTnLst>
                          </p:cTn>
                        </p:par>
                      </p:childTnLst>
                    </p:cTn>
                  </p:par>
                </p:childTnLst>
              </p:cTn>
              <p:nextCondLst>
                <p:cond evt="onClick" delay="0">
                  <p:tgtEl>
                    <p:spTgt spid="3"/>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P spid="12" grpId="0"/>
      <p:bldP spid="13" grpId="0"/>
      <p:bldP spid="14" grpId="0"/>
      <p:bldP spid="15" grpId="0"/>
      <p:bldP spid="17"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47650" y="184839"/>
            <a:ext cx="9089694" cy="547572"/>
          </a:xfrm>
        </p:spPr>
        <p:txBody>
          <a:bodyPr>
            <a:normAutofit fontScale="90000"/>
          </a:bodyPr>
          <a:lstStyle/>
          <a:p>
            <a:pPr>
              <a:lnSpc>
                <a:spcPct val="100000"/>
              </a:lnSpc>
            </a:pPr>
            <a:r>
              <a:rPr lang="en-GB" sz="2400" b="1" dirty="0" err="1"/>
              <a:t>Escucha</a:t>
            </a:r>
            <a:r>
              <a:rPr lang="en-GB" sz="2400" b="1" dirty="0"/>
              <a:t> y lee. Lucía y Nadia </a:t>
            </a:r>
            <a:r>
              <a:rPr lang="en-GB" sz="2400" b="1" dirty="0" err="1"/>
              <a:t>comparan</a:t>
            </a:r>
            <a:r>
              <a:rPr lang="en-GB" sz="2400" b="1" dirty="0"/>
              <a:t> las </a:t>
            </a:r>
            <a:r>
              <a:rPr lang="en-GB" sz="2400" b="1" dirty="0" err="1"/>
              <a:t>actividades</a:t>
            </a:r>
            <a:r>
              <a:rPr lang="en-GB" sz="2400" b="1" dirty="0"/>
              <a:t> para ayudar al </a:t>
            </a:r>
            <a:r>
              <a:rPr lang="en-GB" sz="2400" b="1" dirty="0" err="1"/>
              <a:t>planeta</a:t>
            </a:r>
            <a:r>
              <a:rPr lang="en-GB" sz="2400" b="1" dirty="0"/>
              <a:t>. ¿</a:t>
            </a:r>
            <a:r>
              <a:rPr lang="en-GB" sz="2400" b="1" dirty="0" err="1"/>
              <a:t>Puedes</a:t>
            </a:r>
            <a:r>
              <a:rPr lang="en-GB" sz="2400" b="1" dirty="0"/>
              <a:t> reemplazar* las palabras </a:t>
            </a:r>
            <a:r>
              <a:rPr lang="en-GB" sz="2400" b="1" dirty="0" err="1"/>
              <a:t>en</a:t>
            </a:r>
            <a:r>
              <a:rPr lang="en-GB" sz="2400" b="1" dirty="0"/>
              <a:t> el texto?  </a:t>
            </a:r>
            <a:endParaRPr lang="es-GB" sz="2400" dirty="0"/>
          </a:p>
        </p:txBody>
      </p:sp>
      <p:sp>
        <p:nvSpPr>
          <p:cNvPr id="22" name="Rounded Rectangle 16">
            <a:extLst>
              <a:ext uri="{FF2B5EF4-FFF2-40B4-BE49-F238E27FC236}">
                <a16:creationId xmlns:a16="http://schemas.microsoft.com/office/drawing/2014/main" id="{8B8223B8-A9D6-3D48-B01A-D763C895CC84}"/>
              </a:ext>
            </a:extLst>
          </p:cNvPr>
          <p:cNvSpPr/>
          <p:nvPr/>
        </p:nvSpPr>
        <p:spPr>
          <a:xfrm>
            <a:off x="247650" y="887466"/>
            <a:ext cx="1246610" cy="2184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Action Button: Custom 22">
            <a:hlinkClick r:id="" action="ppaction://noaction" highlightClick="1">
              <a:snd r:embed="rId5" name="Text part 1.wav"/>
            </a:hlinkClick>
            <a:extLst>
              <a:ext uri="{FF2B5EF4-FFF2-40B4-BE49-F238E27FC236}">
                <a16:creationId xmlns:a16="http://schemas.microsoft.com/office/drawing/2014/main" id="{54DE754B-CBC6-2744-8B59-53DDDFF1AFAB}"/>
              </a:ext>
            </a:extLst>
          </p:cNvPr>
          <p:cNvSpPr/>
          <p:nvPr/>
        </p:nvSpPr>
        <p:spPr>
          <a:xfrm>
            <a:off x="419655" y="1013244"/>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22">
            <a:hlinkClick r:id="" action="ppaction://noaction" highlightClick="1">
              <a:snd r:embed="rId6" name="Text part 2.wav"/>
            </a:hlinkClick>
            <a:extLst>
              <a:ext uri="{FF2B5EF4-FFF2-40B4-BE49-F238E27FC236}">
                <a16:creationId xmlns:a16="http://schemas.microsoft.com/office/drawing/2014/main" id="{0698876C-0246-2044-B143-54B793D64E5A}"/>
              </a:ext>
            </a:extLst>
          </p:cNvPr>
          <p:cNvSpPr/>
          <p:nvPr/>
        </p:nvSpPr>
        <p:spPr>
          <a:xfrm>
            <a:off x="436551" y="1527405"/>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22">
            <a:hlinkClick r:id="" action="ppaction://noaction" highlightClick="1">
              <a:snd r:embed="rId7" name="Text part 3.wav"/>
            </a:hlinkClick>
            <a:extLst>
              <a:ext uri="{FF2B5EF4-FFF2-40B4-BE49-F238E27FC236}">
                <a16:creationId xmlns:a16="http://schemas.microsoft.com/office/drawing/2014/main" id="{F46DDDF7-4C6F-6B4A-B4EB-3A97B575311B}"/>
              </a:ext>
            </a:extLst>
          </p:cNvPr>
          <p:cNvSpPr/>
          <p:nvPr/>
        </p:nvSpPr>
        <p:spPr>
          <a:xfrm>
            <a:off x="436551" y="2041566"/>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22">
            <a:hlinkClick r:id="" action="ppaction://noaction" highlightClick="1">
              <a:snd r:embed="rId8" name="Text part 4.wav"/>
            </a:hlinkClick>
            <a:extLst>
              <a:ext uri="{FF2B5EF4-FFF2-40B4-BE49-F238E27FC236}">
                <a16:creationId xmlns:a16="http://schemas.microsoft.com/office/drawing/2014/main" id="{97CCB70C-A2B9-2B4C-AED5-B4F0F4023718}"/>
              </a:ext>
            </a:extLst>
          </p:cNvPr>
          <p:cNvSpPr/>
          <p:nvPr/>
        </p:nvSpPr>
        <p:spPr>
          <a:xfrm>
            <a:off x="436551" y="2537047"/>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22">
            <a:hlinkClick r:id="" action="ppaction://noaction" highlightClick="1">
              <a:snd r:embed="rId9" name="Text part 5.wav"/>
            </a:hlinkClick>
            <a:extLst>
              <a:ext uri="{FF2B5EF4-FFF2-40B4-BE49-F238E27FC236}">
                <a16:creationId xmlns:a16="http://schemas.microsoft.com/office/drawing/2014/main" id="{88622238-DED8-114C-88F1-BF8D7D53EAA6}"/>
              </a:ext>
            </a:extLst>
          </p:cNvPr>
          <p:cNvSpPr/>
          <p:nvPr/>
        </p:nvSpPr>
        <p:spPr>
          <a:xfrm>
            <a:off x="927951" y="1013244"/>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22">
            <a:hlinkClick r:id="" action="ppaction://noaction" highlightClick="1">
              <a:snd r:embed="rId10" name="Text part 6.wav"/>
            </a:hlinkClick>
            <a:extLst>
              <a:ext uri="{FF2B5EF4-FFF2-40B4-BE49-F238E27FC236}">
                <a16:creationId xmlns:a16="http://schemas.microsoft.com/office/drawing/2014/main" id="{5A37F52D-4D64-E044-ABBF-5E37E6144551}"/>
              </a:ext>
            </a:extLst>
          </p:cNvPr>
          <p:cNvSpPr/>
          <p:nvPr/>
        </p:nvSpPr>
        <p:spPr>
          <a:xfrm>
            <a:off x="927951" y="1529051"/>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Rounded Rectangle 14">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l="26294"/>
          <a:stretch/>
        </p:blipFill>
        <p:spPr>
          <a:xfrm>
            <a:off x="306705" y="3174399"/>
            <a:ext cx="3588970" cy="2739022"/>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705" y="3497976"/>
            <a:ext cx="3996236" cy="2247883"/>
          </a:xfrm>
          <a:prstGeom prst="rect">
            <a:avLst/>
          </a:prstGeom>
        </p:spPr>
      </p:pic>
      <p:sp>
        <p:nvSpPr>
          <p:cNvPr id="29" name="Llamada rectangular redondeada 28">
            <a:extLst>
              <a:ext uri="{FF2B5EF4-FFF2-40B4-BE49-F238E27FC236}">
                <a16:creationId xmlns:a16="http://schemas.microsoft.com/office/drawing/2014/main" id="{2A598DD5-F5B1-5046-8D8A-3C1BE9E592E0}"/>
              </a:ext>
            </a:extLst>
          </p:cNvPr>
          <p:cNvSpPr/>
          <p:nvPr/>
        </p:nvSpPr>
        <p:spPr>
          <a:xfrm>
            <a:off x="4274624" y="854143"/>
            <a:ext cx="7452919" cy="5317474"/>
          </a:xfrm>
          <a:prstGeom prst="wedgeRoundRectCallout">
            <a:avLst>
              <a:gd name="adj1" fmla="val -62155"/>
              <a:gd name="adj2" fmla="val 19782"/>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tx1"/>
                </a:solidFill>
              </a:rPr>
              <a:t>Es importante hacer cosas para ayudar al planeta. La semana pasada yo leí un blog con información para una vida verde y mi madre escribió un artículo sobre la naturaleza. </a:t>
            </a:r>
          </a:p>
          <a:p>
            <a:pPr algn="ctr"/>
            <a:endParaRPr lang="es-ES" sz="2200" dirty="0">
              <a:solidFill>
                <a:schemeClr val="tx1"/>
              </a:solidFill>
            </a:endParaRPr>
          </a:p>
          <a:p>
            <a:pPr algn="ctr"/>
            <a:r>
              <a:rPr lang="es-ES" sz="2200" dirty="0">
                <a:solidFill>
                  <a:schemeClr val="tx1"/>
                </a:solidFill>
              </a:rPr>
              <a:t>Ella compartió ideas para preparar platos sin productos animales, mientras que yo elegí preparar la comida. Además, ¡repartí la comida entre mis amigos!</a:t>
            </a:r>
          </a:p>
          <a:p>
            <a:pPr algn="ctr"/>
            <a:endParaRPr lang="es-ES" sz="2200" dirty="0">
              <a:solidFill>
                <a:schemeClr val="tx1"/>
              </a:solidFill>
            </a:endParaRPr>
          </a:p>
          <a:p>
            <a:pPr algn="ctr"/>
            <a:r>
              <a:rPr lang="es-ES" sz="2200" dirty="0">
                <a:solidFill>
                  <a:schemeClr val="tx1"/>
                </a:solidFill>
              </a:rPr>
              <a:t>También, mi hermano decidió limpiar la basura en la playa y tú ofreciste tu ayuda como voluntaria para terminar antes. Él recogió las bolsas, en cambio tú recogiste las botellas. </a:t>
            </a:r>
          </a:p>
        </p:txBody>
      </p:sp>
      <p:sp>
        <p:nvSpPr>
          <p:cNvPr id="4" name="TextBox 3"/>
          <p:cNvSpPr txBox="1"/>
          <p:nvPr/>
        </p:nvSpPr>
        <p:spPr>
          <a:xfrm>
            <a:off x="247650" y="5913421"/>
            <a:ext cx="3275709" cy="400110"/>
          </a:xfrm>
          <a:prstGeom prst="rect">
            <a:avLst/>
          </a:prstGeom>
          <a:noFill/>
        </p:spPr>
        <p:txBody>
          <a:bodyPr wrap="square" rtlCol="0">
            <a:spAutoFit/>
          </a:bodyPr>
          <a:lstStyle/>
          <a:p>
            <a:pPr algn="l"/>
            <a:r>
              <a:rPr lang="en-GB" sz="2000" dirty="0"/>
              <a:t>*reemplazar = to replace</a:t>
            </a:r>
          </a:p>
        </p:txBody>
      </p:sp>
      <p:sp>
        <p:nvSpPr>
          <p:cNvPr id="18" name="Action Button: Custom 22">
            <a:hlinkClick r:id="" action="ppaction://noaction" highlightClick="1">
              <a:snd r:embed="rId13" name="Text part 7.wav"/>
            </a:hlinkClick>
            <a:extLst>
              <a:ext uri="{FF2B5EF4-FFF2-40B4-BE49-F238E27FC236}">
                <a16:creationId xmlns:a16="http://schemas.microsoft.com/office/drawing/2014/main" id="{5A37F52D-4D64-E044-ABBF-5E37E6144551}"/>
              </a:ext>
            </a:extLst>
          </p:cNvPr>
          <p:cNvSpPr/>
          <p:nvPr/>
        </p:nvSpPr>
        <p:spPr>
          <a:xfrm>
            <a:off x="927951" y="2052495"/>
            <a:ext cx="387388" cy="369703"/>
          </a:xfrm>
          <a:prstGeom prst="actionButtonBlank">
            <a:avLst/>
          </a:prstGeom>
          <a:solidFill>
            <a:srgbClr val="3A5EAC"/>
          </a:solidFill>
          <a:ln w="1905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9" name="Es importante hacer cosas...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79642" y="1627746"/>
            <a:ext cx="609600" cy="609600"/>
          </a:xfrm>
          <a:prstGeom prst="rect">
            <a:avLst/>
          </a:prstGeom>
        </p:spPr>
      </p:pic>
    </p:spTree>
    <p:extLst>
      <p:ext uri="{BB962C8B-B14F-4D97-AF65-F5344CB8AC3E}">
        <p14:creationId xmlns:p14="http://schemas.microsoft.com/office/powerpoint/2010/main" val="1530039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8"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p:nvPr/>
        </p:nvSpPr>
        <p:spPr>
          <a:xfrm>
            <a:off x="7728664" y="4793705"/>
            <a:ext cx="2535909" cy="1106130"/>
          </a:xfrm>
          <a:prstGeom prst="wedgeRoundRectCallout">
            <a:avLst>
              <a:gd name="adj1" fmla="val 72071"/>
              <a:gd name="adj2" fmla="val -201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Yo</a:t>
            </a:r>
            <a:r>
              <a:rPr lang="en-GB" sz="2200" dirty="0">
                <a:solidFill>
                  <a:schemeClr val="tx1"/>
                </a:solidFill>
              </a:rPr>
              <a:t>) </a:t>
            </a:r>
            <a:r>
              <a:rPr lang="en-GB" sz="2200" dirty="0" err="1">
                <a:solidFill>
                  <a:schemeClr val="tx1"/>
                </a:solidFill>
              </a:rPr>
              <a:t>elegí</a:t>
            </a:r>
            <a:r>
              <a:rPr lang="en-GB" sz="2200" dirty="0">
                <a:solidFill>
                  <a:schemeClr val="tx1"/>
                </a:solidFill>
              </a:rPr>
              <a:t> </a:t>
            </a:r>
            <a:r>
              <a:rPr lang="en-GB" sz="2200" dirty="0" err="1">
                <a:solidFill>
                  <a:schemeClr val="tx1"/>
                </a:solidFill>
              </a:rPr>
              <a:t>limpiar</a:t>
            </a:r>
            <a:r>
              <a:rPr lang="en-GB" sz="2200" dirty="0">
                <a:solidFill>
                  <a:schemeClr val="tx1"/>
                </a:solidFill>
              </a:rPr>
              <a:t> la playa!</a:t>
            </a:r>
          </a:p>
        </p:txBody>
      </p:sp>
      <p:sp>
        <p:nvSpPr>
          <p:cNvPr id="15" name="Rounded Rectangular Callout 14"/>
          <p:cNvSpPr/>
          <p:nvPr/>
        </p:nvSpPr>
        <p:spPr>
          <a:xfrm>
            <a:off x="4485831" y="3739172"/>
            <a:ext cx="2442028" cy="1054533"/>
          </a:xfrm>
          <a:prstGeom prst="wedgeRoundRectCallout">
            <a:avLst>
              <a:gd name="adj1" fmla="val -58252"/>
              <a:gd name="adj2" fmla="val 366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Tú</a:t>
            </a:r>
            <a:r>
              <a:rPr lang="en-GB" sz="2200" dirty="0">
                <a:solidFill>
                  <a:schemeClr val="tx1"/>
                </a:solidFill>
              </a:rPr>
              <a:t>) </a:t>
            </a:r>
            <a:r>
              <a:rPr lang="en-GB" sz="2200" dirty="0" err="1">
                <a:solidFill>
                  <a:schemeClr val="tx1"/>
                </a:solidFill>
              </a:rPr>
              <a:t>recogiste</a:t>
            </a:r>
            <a:r>
              <a:rPr lang="en-GB" sz="2200" dirty="0">
                <a:solidFill>
                  <a:schemeClr val="tx1"/>
                </a:solidFill>
              </a:rPr>
              <a:t> la </a:t>
            </a:r>
            <a:r>
              <a:rPr lang="en-GB" sz="2200" dirty="0" err="1">
                <a:solidFill>
                  <a:schemeClr val="tx1"/>
                </a:solidFill>
              </a:rPr>
              <a:t>basura</a:t>
            </a:r>
            <a:r>
              <a:rPr lang="en-GB" sz="2200" dirty="0">
                <a:solidFill>
                  <a:schemeClr val="tx1"/>
                </a:solidFill>
              </a:rPr>
              <a:t>!</a:t>
            </a:r>
          </a:p>
        </p:txBody>
      </p:sp>
      <p:sp>
        <p:nvSpPr>
          <p:cNvPr id="14" name="Rounded Rectangular Callout 13"/>
          <p:cNvSpPr/>
          <p:nvPr/>
        </p:nvSpPr>
        <p:spPr>
          <a:xfrm>
            <a:off x="9423077" y="1081279"/>
            <a:ext cx="2249714" cy="1231872"/>
          </a:xfrm>
          <a:prstGeom prst="wedgeRoundRectCallout">
            <a:avLst>
              <a:gd name="adj1" fmla="val -58252"/>
              <a:gd name="adj2" fmla="val 366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Él</a:t>
            </a:r>
            <a:r>
              <a:rPr lang="en-GB" sz="2200" dirty="0">
                <a:solidFill>
                  <a:schemeClr val="tx1"/>
                </a:solidFill>
              </a:rPr>
              <a:t>) </a:t>
            </a:r>
            <a:r>
              <a:rPr lang="en-GB" sz="2200" dirty="0" err="1">
                <a:solidFill>
                  <a:schemeClr val="tx1"/>
                </a:solidFill>
              </a:rPr>
              <a:t>decidió</a:t>
            </a:r>
            <a:r>
              <a:rPr lang="en-GB" sz="2200" dirty="0">
                <a:solidFill>
                  <a:schemeClr val="tx1"/>
                </a:solidFill>
              </a:rPr>
              <a:t> </a:t>
            </a:r>
            <a:r>
              <a:rPr lang="en-GB" sz="2200" dirty="0" err="1">
                <a:solidFill>
                  <a:schemeClr val="tx1"/>
                </a:solidFill>
              </a:rPr>
              <a:t>ir</a:t>
            </a:r>
            <a:r>
              <a:rPr lang="en-GB" sz="2200" dirty="0">
                <a:solidFill>
                  <a:schemeClr val="tx1"/>
                </a:solidFill>
              </a:rPr>
              <a:t> a pie!</a:t>
            </a:r>
          </a:p>
        </p:txBody>
      </p:sp>
      <p:sp>
        <p:nvSpPr>
          <p:cNvPr id="13" name="Rounded Rectangular Callout 12"/>
          <p:cNvSpPr/>
          <p:nvPr/>
        </p:nvSpPr>
        <p:spPr>
          <a:xfrm>
            <a:off x="1450554" y="1563734"/>
            <a:ext cx="2382242" cy="1429879"/>
          </a:xfrm>
          <a:prstGeom prst="wedgeRoundRectCallout">
            <a:avLst>
              <a:gd name="adj1" fmla="val -58252"/>
              <a:gd name="adj2" fmla="val 366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Yo</a:t>
            </a:r>
            <a:r>
              <a:rPr lang="en-GB" sz="2200" dirty="0">
                <a:solidFill>
                  <a:schemeClr val="tx1"/>
                </a:solidFill>
              </a:rPr>
              <a:t>) </a:t>
            </a:r>
            <a:r>
              <a:rPr lang="en-GB" sz="2200" dirty="0" err="1">
                <a:solidFill>
                  <a:schemeClr val="tx1"/>
                </a:solidFill>
              </a:rPr>
              <a:t>escribí</a:t>
            </a:r>
            <a:r>
              <a:rPr lang="en-GB" sz="2200" dirty="0">
                <a:solidFill>
                  <a:schemeClr val="tx1"/>
                </a:solidFill>
              </a:rPr>
              <a:t> </a:t>
            </a:r>
            <a:r>
              <a:rPr lang="en-GB" sz="2200" dirty="0" err="1">
                <a:solidFill>
                  <a:schemeClr val="tx1"/>
                </a:solidFill>
              </a:rPr>
              <a:t>sobre</a:t>
            </a:r>
            <a:r>
              <a:rPr lang="en-GB" sz="2200" dirty="0">
                <a:solidFill>
                  <a:schemeClr val="tx1"/>
                </a:solidFill>
              </a:rPr>
              <a:t> mi </a:t>
            </a:r>
            <a:r>
              <a:rPr lang="en-GB" sz="2200" dirty="0" err="1">
                <a:solidFill>
                  <a:schemeClr val="tx1"/>
                </a:solidFill>
              </a:rPr>
              <a:t>equipo</a:t>
            </a:r>
            <a:r>
              <a:rPr lang="en-GB" sz="2200" dirty="0">
                <a:solidFill>
                  <a:schemeClr val="tx1"/>
                </a:solidFill>
              </a:rPr>
              <a:t> de </a:t>
            </a:r>
            <a:r>
              <a:rPr lang="en-GB" sz="2200" dirty="0" err="1">
                <a:solidFill>
                  <a:schemeClr val="tx1"/>
                </a:solidFill>
              </a:rPr>
              <a:t>voluntarios</a:t>
            </a:r>
            <a:r>
              <a:rPr lang="en-GB" sz="2200" dirty="0">
                <a:solidFill>
                  <a:schemeClr val="tx1"/>
                </a:solidFill>
              </a:rPr>
              <a:t>!</a:t>
            </a:r>
          </a:p>
        </p:txBody>
      </p:sp>
      <p:sp>
        <p:nvSpPr>
          <p:cNvPr id="2" name="Title 1"/>
          <p:cNvSpPr>
            <a:spLocks noGrp="1"/>
          </p:cNvSpPr>
          <p:nvPr>
            <p:ph type="title"/>
          </p:nvPr>
        </p:nvSpPr>
        <p:spPr>
          <a:xfrm>
            <a:off x="371086" y="176444"/>
            <a:ext cx="9796486" cy="1325563"/>
          </a:xfrm>
        </p:spPr>
        <p:txBody>
          <a:bodyPr>
            <a:normAutofit/>
          </a:bodyPr>
          <a:lstStyle/>
          <a:p>
            <a:r>
              <a:rPr lang="en-GB" sz="2400" b="1" dirty="0" err="1"/>
              <a:t>Unos</a:t>
            </a:r>
            <a:r>
              <a:rPr lang="en-GB" sz="2400" b="1" dirty="0"/>
              <a:t> </a:t>
            </a:r>
            <a:r>
              <a:rPr lang="en-GB" sz="2400" b="1" dirty="0" err="1"/>
              <a:t>días</a:t>
            </a:r>
            <a:r>
              <a:rPr lang="en-GB" sz="2400" b="1" dirty="0"/>
              <a:t> </a:t>
            </a:r>
            <a:r>
              <a:rPr lang="en-GB" sz="2400" b="1" dirty="0" err="1"/>
              <a:t>después</a:t>
            </a:r>
            <a:r>
              <a:rPr lang="en-GB" sz="2400" b="1" dirty="0"/>
              <a:t> del </a:t>
            </a:r>
            <a:r>
              <a:rPr lang="en-GB" sz="2400" b="1" dirty="0" err="1"/>
              <a:t>día</a:t>
            </a:r>
            <a:r>
              <a:rPr lang="en-GB" sz="2400" b="1" dirty="0"/>
              <a:t> para ayudar al </a:t>
            </a:r>
            <a:r>
              <a:rPr lang="en-GB" sz="2400" b="1" dirty="0" err="1"/>
              <a:t>planeta</a:t>
            </a:r>
            <a:r>
              <a:rPr lang="en-GB" sz="2400" b="1" dirty="0"/>
              <a:t>, </a:t>
            </a:r>
            <a:r>
              <a:rPr lang="en-GB" sz="2400" b="1" dirty="0" err="1"/>
              <a:t>todos</a:t>
            </a:r>
            <a:r>
              <a:rPr lang="en-GB" sz="2400" b="1" dirty="0"/>
              <a:t> </a:t>
            </a:r>
            <a:r>
              <a:rPr lang="en-GB" sz="2400" b="1" dirty="0" err="1"/>
              <a:t>los</a:t>
            </a:r>
            <a:r>
              <a:rPr lang="en-GB" sz="2400" b="1" dirty="0"/>
              <a:t> amigos comparan las actividades. </a:t>
            </a:r>
            <a:br>
              <a:rPr lang="en-GB" sz="2400" b="1" dirty="0"/>
            </a:br>
            <a:r>
              <a:rPr lang="en-GB" sz="2400" b="1" dirty="0"/>
              <a:t>¿</a:t>
            </a:r>
            <a:r>
              <a:rPr lang="en-GB" sz="2400" b="1" dirty="0" err="1"/>
              <a:t>Puedes</a:t>
            </a:r>
            <a:r>
              <a:rPr lang="en-GB" sz="2400" b="1" dirty="0"/>
              <a:t> </a:t>
            </a:r>
            <a:r>
              <a:rPr lang="en-GB" sz="2400" b="1" dirty="0" err="1"/>
              <a:t>decir</a:t>
            </a:r>
            <a:r>
              <a:rPr lang="en-GB" sz="2400" b="1" dirty="0"/>
              <a:t> las </a:t>
            </a:r>
            <a:r>
              <a:rPr lang="en-GB" sz="2400" b="1" dirty="0" err="1"/>
              <a:t>frases</a:t>
            </a:r>
            <a:r>
              <a:rPr lang="en-GB" sz="2400" b="1" dirty="0"/>
              <a:t> </a:t>
            </a:r>
            <a:r>
              <a:rPr lang="en-GB" sz="2400" b="1" dirty="0" err="1"/>
              <a:t>en</a:t>
            </a:r>
            <a:r>
              <a:rPr lang="en-GB" sz="2400" b="1" dirty="0"/>
              <a:t> </a:t>
            </a:r>
            <a:r>
              <a:rPr lang="en-GB" sz="2400" b="1" dirty="0" err="1"/>
              <a:t>español</a:t>
            </a:r>
            <a:r>
              <a:rPr lang="en-GB" sz="2400" b="1" dirty="0"/>
              <a: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156" t="882" r="28818" b="-882"/>
          <a:stretch/>
        </p:blipFill>
        <p:spPr>
          <a:xfrm>
            <a:off x="10547934" y="3924392"/>
            <a:ext cx="1253859" cy="2516601"/>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282" r="46925"/>
          <a:stretch/>
        </p:blipFill>
        <p:spPr>
          <a:xfrm>
            <a:off x="150361" y="2089600"/>
            <a:ext cx="1300193" cy="28354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4740" r="48722"/>
          <a:stretch/>
        </p:blipFill>
        <p:spPr>
          <a:xfrm>
            <a:off x="2932690" y="3739172"/>
            <a:ext cx="1274022" cy="270045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8115" t="9612"/>
          <a:stretch/>
        </p:blipFill>
        <p:spPr>
          <a:xfrm>
            <a:off x="5768896" y="838346"/>
            <a:ext cx="4792036" cy="2975428"/>
          </a:xfrm>
          <a:prstGeom prst="rect">
            <a:avLst/>
          </a:prstGeom>
        </p:spPr>
      </p:pic>
      <p:sp>
        <p:nvSpPr>
          <p:cNvPr id="8" name="Rounded Rectangular Callout 7"/>
          <p:cNvSpPr/>
          <p:nvPr/>
        </p:nvSpPr>
        <p:spPr>
          <a:xfrm>
            <a:off x="1450554" y="1563734"/>
            <a:ext cx="2382242" cy="1443794"/>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 wrote about my team of volunteers! </a:t>
            </a:r>
          </a:p>
        </p:txBody>
      </p:sp>
      <p:sp>
        <p:nvSpPr>
          <p:cNvPr id="9" name="Rounded Rectangular Callout 8"/>
          <p:cNvSpPr/>
          <p:nvPr/>
        </p:nvSpPr>
        <p:spPr>
          <a:xfrm>
            <a:off x="4486057" y="3739172"/>
            <a:ext cx="2442028" cy="1054533"/>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You picked up the rubbish!</a:t>
            </a:r>
          </a:p>
        </p:txBody>
      </p:sp>
      <p:sp>
        <p:nvSpPr>
          <p:cNvPr id="10" name="Rounded Rectangular Callout 9"/>
          <p:cNvSpPr/>
          <p:nvPr/>
        </p:nvSpPr>
        <p:spPr>
          <a:xfrm>
            <a:off x="9423077" y="1081279"/>
            <a:ext cx="2249714" cy="1231872"/>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He decided to go on foot!</a:t>
            </a:r>
          </a:p>
        </p:txBody>
      </p:sp>
      <p:sp>
        <p:nvSpPr>
          <p:cNvPr id="11" name="Rounded Rectangular Callout 10"/>
          <p:cNvSpPr/>
          <p:nvPr/>
        </p:nvSpPr>
        <p:spPr>
          <a:xfrm>
            <a:off x="7703587" y="4793706"/>
            <a:ext cx="2560986" cy="1106129"/>
          </a:xfrm>
          <a:prstGeom prst="wedgeRoundRectCallout">
            <a:avLst>
              <a:gd name="adj1" fmla="val 72071"/>
              <a:gd name="adj2" fmla="val -201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 chose to clean the beach! </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150135" y="4793705"/>
            <a:ext cx="1240000" cy="461665"/>
          </a:xfrm>
          <a:prstGeom prst="rect">
            <a:avLst/>
          </a:prstGeom>
          <a:noFill/>
        </p:spPr>
        <p:txBody>
          <a:bodyPr wrap="square" rtlCol="0">
            <a:spAutoFit/>
          </a:bodyPr>
          <a:lstStyle/>
          <a:p>
            <a:pPr algn="l"/>
            <a:r>
              <a:rPr lang="en-GB" sz="2400" dirty="0"/>
              <a:t>Daniel</a:t>
            </a:r>
          </a:p>
        </p:txBody>
      </p:sp>
      <p:sp>
        <p:nvSpPr>
          <p:cNvPr id="17" name="TextBox 16"/>
          <p:cNvSpPr txBox="1"/>
          <p:nvPr/>
        </p:nvSpPr>
        <p:spPr>
          <a:xfrm>
            <a:off x="4073664" y="5899835"/>
            <a:ext cx="1240000" cy="461665"/>
          </a:xfrm>
          <a:prstGeom prst="rect">
            <a:avLst/>
          </a:prstGeom>
          <a:noFill/>
        </p:spPr>
        <p:txBody>
          <a:bodyPr wrap="square" rtlCol="0">
            <a:spAutoFit/>
          </a:bodyPr>
          <a:lstStyle/>
          <a:p>
            <a:pPr algn="l"/>
            <a:r>
              <a:rPr lang="en-GB" sz="2400" dirty="0"/>
              <a:t>Nadia</a:t>
            </a:r>
          </a:p>
        </p:txBody>
      </p:sp>
      <p:sp>
        <p:nvSpPr>
          <p:cNvPr id="18" name="TextBox 17"/>
          <p:cNvSpPr txBox="1"/>
          <p:nvPr/>
        </p:nvSpPr>
        <p:spPr>
          <a:xfrm>
            <a:off x="6664245" y="1726096"/>
            <a:ext cx="1240000" cy="461665"/>
          </a:xfrm>
          <a:prstGeom prst="rect">
            <a:avLst/>
          </a:prstGeom>
          <a:noFill/>
        </p:spPr>
        <p:txBody>
          <a:bodyPr wrap="square" rtlCol="0">
            <a:spAutoFit/>
          </a:bodyPr>
          <a:lstStyle/>
          <a:p>
            <a:pPr algn="l"/>
            <a:r>
              <a:rPr lang="en-GB" sz="2400" dirty="0"/>
              <a:t>Hugo</a:t>
            </a:r>
          </a:p>
        </p:txBody>
      </p:sp>
      <p:sp>
        <p:nvSpPr>
          <p:cNvPr id="19" name="TextBox 18"/>
          <p:cNvSpPr txBox="1"/>
          <p:nvPr/>
        </p:nvSpPr>
        <p:spPr>
          <a:xfrm>
            <a:off x="10922129" y="3813774"/>
            <a:ext cx="1240000" cy="461665"/>
          </a:xfrm>
          <a:prstGeom prst="rect">
            <a:avLst/>
          </a:prstGeom>
          <a:noFill/>
        </p:spPr>
        <p:txBody>
          <a:bodyPr wrap="square" rtlCol="0">
            <a:spAutoFit/>
          </a:bodyPr>
          <a:lstStyle/>
          <a:p>
            <a:pPr algn="l"/>
            <a:r>
              <a:rPr lang="en-GB" sz="2400" dirty="0"/>
              <a:t>Lucía</a:t>
            </a:r>
          </a:p>
        </p:txBody>
      </p:sp>
    </p:spTree>
    <p:extLst>
      <p:ext uri="{BB962C8B-B14F-4D97-AF65-F5344CB8AC3E}">
        <p14:creationId xmlns:p14="http://schemas.microsoft.com/office/powerpoint/2010/main" val="600286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p:nvPr/>
        </p:nvSpPr>
        <p:spPr>
          <a:xfrm>
            <a:off x="6414282" y="4793705"/>
            <a:ext cx="4133652" cy="633402"/>
          </a:xfrm>
          <a:prstGeom prst="wedgeRoundRectCallout">
            <a:avLst>
              <a:gd name="adj1" fmla="val 57675"/>
              <a:gd name="adj2" fmla="val -13473"/>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Yo</a:t>
            </a:r>
            <a:r>
              <a:rPr lang="en-GB" sz="2200" dirty="0">
                <a:solidFill>
                  <a:schemeClr val="tx1"/>
                </a:solidFill>
              </a:rPr>
              <a:t>) </a:t>
            </a:r>
            <a:r>
              <a:rPr lang="en-GB" sz="2200" dirty="0" err="1">
                <a:solidFill>
                  <a:schemeClr val="tx1"/>
                </a:solidFill>
              </a:rPr>
              <a:t>elegí</a:t>
            </a:r>
            <a:r>
              <a:rPr lang="en-GB" sz="2200" dirty="0">
                <a:solidFill>
                  <a:schemeClr val="tx1"/>
                </a:solidFill>
              </a:rPr>
              <a:t> </a:t>
            </a:r>
            <a:r>
              <a:rPr lang="en-GB" sz="2200" dirty="0" err="1">
                <a:solidFill>
                  <a:schemeClr val="tx1"/>
                </a:solidFill>
              </a:rPr>
              <a:t>limpiar</a:t>
            </a:r>
            <a:r>
              <a:rPr lang="en-GB" sz="2200" dirty="0">
                <a:solidFill>
                  <a:schemeClr val="tx1"/>
                </a:solidFill>
              </a:rPr>
              <a:t> la playa!</a:t>
            </a:r>
          </a:p>
        </p:txBody>
      </p:sp>
      <p:sp>
        <p:nvSpPr>
          <p:cNvPr id="15" name="Rounded Rectangular Callout 14"/>
          <p:cNvSpPr/>
          <p:nvPr/>
        </p:nvSpPr>
        <p:spPr>
          <a:xfrm>
            <a:off x="296665" y="5490419"/>
            <a:ext cx="3875314" cy="724190"/>
          </a:xfrm>
          <a:prstGeom prst="wedgeRoundRectCallout">
            <a:avLst>
              <a:gd name="adj1" fmla="val 58227"/>
              <a:gd name="adj2" fmla="val -5349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Tú</a:t>
            </a:r>
            <a:r>
              <a:rPr lang="en-GB" sz="2200" dirty="0">
                <a:solidFill>
                  <a:schemeClr val="tx1"/>
                </a:solidFill>
              </a:rPr>
              <a:t>) </a:t>
            </a:r>
            <a:r>
              <a:rPr lang="en-GB" sz="2200" dirty="0" err="1">
                <a:solidFill>
                  <a:schemeClr val="tx1"/>
                </a:solidFill>
              </a:rPr>
              <a:t>recogiste</a:t>
            </a:r>
            <a:r>
              <a:rPr lang="en-GB" sz="2200" dirty="0">
                <a:solidFill>
                  <a:schemeClr val="tx1"/>
                </a:solidFill>
              </a:rPr>
              <a:t> la </a:t>
            </a:r>
            <a:r>
              <a:rPr lang="en-GB" sz="2200" dirty="0" err="1">
                <a:solidFill>
                  <a:schemeClr val="tx1"/>
                </a:solidFill>
              </a:rPr>
              <a:t>basura</a:t>
            </a:r>
            <a:r>
              <a:rPr lang="en-GB" sz="2200" dirty="0">
                <a:solidFill>
                  <a:schemeClr val="tx1"/>
                </a:solidFill>
              </a:rPr>
              <a:t>!</a:t>
            </a:r>
          </a:p>
        </p:txBody>
      </p:sp>
      <p:sp>
        <p:nvSpPr>
          <p:cNvPr id="14" name="Rounded Rectangular Callout 13"/>
          <p:cNvSpPr/>
          <p:nvPr/>
        </p:nvSpPr>
        <p:spPr>
          <a:xfrm>
            <a:off x="8150472" y="2294309"/>
            <a:ext cx="3893154" cy="687890"/>
          </a:xfrm>
          <a:prstGeom prst="wedgeRoundRectCallout">
            <a:avLst>
              <a:gd name="adj1" fmla="val -57506"/>
              <a:gd name="adj2" fmla="val 28254"/>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Él</a:t>
            </a:r>
            <a:r>
              <a:rPr lang="en-GB" sz="2200" dirty="0">
                <a:solidFill>
                  <a:schemeClr val="tx1"/>
                </a:solidFill>
              </a:rPr>
              <a:t>) </a:t>
            </a:r>
            <a:r>
              <a:rPr lang="en-GB" sz="2200" dirty="0" err="1">
                <a:solidFill>
                  <a:schemeClr val="tx1"/>
                </a:solidFill>
              </a:rPr>
              <a:t>decidió</a:t>
            </a:r>
            <a:r>
              <a:rPr lang="en-GB" sz="2200" dirty="0">
                <a:solidFill>
                  <a:schemeClr val="tx1"/>
                </a:solidFill>
              </a:rPr>
              <a:t> </a:t>
            </a:r>
            <a:r>
              <a:rPr lang="en-GB" sz="2200" dirty="0" err="1">
                <a:solidFill>
                  <a:schemeClr val="tx1"/>
                </a:solidFill>
              </a:rPr>
              <a:t>ir</a:t>
            </a:r>
            <a:r>
              <a:rPr lang="en-GB" sz="2200" dirty="0">
                <a:solidFill>
                  <a:schemeClr val="tx1"/>
                </a:solidFill>
              </a:rPr>
              <a:t> a pie!</a:t>
            </a:r>
          </a:p>
        </p:txBody>
      </p:sp>
      <p:sp>
        <p:nvSpPr>
          <p:cNvPr id="13" name="Rounded Rectangular Callout 12"/>
          <p:cNvSpPr/>
          <p:nvPr/>
        </p:nvSpPr>
        <p:spPr>
          <a:xfrm>
            <a:off x="1242923" y="2773529"/>
            <a:ext cx="3519650" cy="903695"/>
          </a:xfrm>
          <a:prstGeom prst="wedgeRoundRectCallout">
            <a:avLst>
              <a:gd name="adj1" fmla="val -57015"/>
              <a:gd name="adj2" fmla="val -14701"/>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Yo</a:t>
            </a:r>
            <a:r>
              <a:rPr lang="en-GB" sz="2200" dirty="0">
                <a:solidFill>
                  <a:schemeClr val="tx1"/>
                </a:solidFill>
              </a:rPr>
              <a:t>) </a:t>
            </a:r>
            <a:r>
              <a:rPr lang="en-GB" sz="2200" dirty="0" err="1">
                <a:solidFill>
                  <a:schemeClr val="tx1"/>
                </a:solidFill>
              </a:rPr>
              <a:t>escribí</a:t>
            </a:r>
            <a:r>
              <a:rPr lang="en-GB" sz="2200" dirty="0">
                <a:solidFill>
                  <a:schemeClr val="tx1"/>
                </a:solidFill>
              </a:rPr>
              <a:t> </a:t>
            </a:r>
            <a:r>
              <a:rPr lang="en-GB" sz="2200" dirty="0" err="1">
                <a:solidFill>
                  <a:schemeClr val="tx1"/>
                </a:solidFill>
              </a:rPr>
              <a:t>sobre</a:t>
            </a:r>
            <a:r>
              <a:rPr lang="en-GB" sz="2200" dirty="0">
                <a:solidFill>
                  <a:schemeClr val="tx1"/>
                </a:solidFill>
              </a:rPr>
              <a:t> mi </a:t>
            </a:r>
            <a:r>
              <a:rPr lang="en-GB" sz="2200" dirty="0" err="1">
                <a:solidFill>
                  <a:schemeClr val="tx1"/>
                </a:solidFill>
              </a:rPr>
              <a:t>equipo</a:t>
            </a:r>
            <a:r>
              <a:rPr lang="en-GB" sz="2200" dirty="0">
                <a:solidFill>
                  <a:schemeClr val="tx1"/>
                </a:solidFill>
              </a:rPr>
              <a:t> de </a:t>
            </a:r>
            <a:r>
              <a:rPr lang="en-GB" sz="2200" dirty="0" err="1">
                <a:solidFill>
                  <a:schemeClr val="tx1"/>
                </a:solidFill>
              </a:rPr>
              <a:t>voluntarios</a:t>
            </a:r>
            <a:r>
              <a:rPr lang="en-GB" sz="2200" dirty="0">
                <a:solidFill>
                  <a:schemeClr val="tx1"/>
                </a:solidFill>
              </a:rPr>
              <a:t>!</a:t>
            </a:r>
          </a:p>
        </p:txBody>
      </p:sp>
      <p:sp>
        <p:nvSpPr>
          <p:cNvPr id="2" name="Title 1"/>
          <p:cNvSpPr>
            <a:spLocks noGrp="1"/>
          </p:cNvSpPr>
          <p:nvPr>
            <p:ph type="title"/>
          </p:nvPr>
        </p:nvSpPr>
        <p:spPr>
          <a:xfrm>
            <a:off x="184273" y="164692"/>
            <a:ext cx="1497043" cy="482641"/>
          </a:xfrm>
        </p:spPr>
        <p:txBody>
          <a:bodyPr>
            <a:normAutofit/>
          </a:bodyPr>
          <a:lstStyle/>
          <a:p>
            <a:r>
              <a:rPr lang="en-GB" sz="2400" b="1" dirty="0" err="1"/>
              <a:t>Solución</a:t>
            </a:r>
            <a:endParaRPr lang="en-GB" sz="2400" b="1"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156" t="882" r="28818" b="-882"/>
          <a:stretch/>
        </p:blipFill>
        <p:spPr>
          <a:xfrm>
            <a:off x="10547934" y="3924392"/>
            <a:ext cx="1253859" cy="2516601"/>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282" r="46925"/>
          <a:stretch/>
        </p:blipFill>
        <p:spPr>
          <a:xfrm>
            <a:off x="20037" y="1202877"/>
            <a:ext cx="1300193" cy="28354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4740" r="48722"/>
          <a:stretch/>
        </p:blipFill>
        <p:spPr>
          <a:xfrm>
            <a:off x="4600802" y="3504667"/>
            <a:ext cx="1384657" cy="293496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0307" t="10725" r="18595" b="-1114"/>
          <a:stretch/>
        </p:blipFill>
        <p:spPr>
          <a:xfrm>
            <a:off x="5202408" y="1166511"/>
            <a:ext cx="2832355" cy="2356928"/>
          </a:xfrm>
          <a:prstGeom prst="rect">
            <a:avLst/>
          </a:prstGeom>
        </p:spPr>
      </p:pic>
      <p:sp>
        <p:nvSpPr>
          <p:cNvPr id="8" name="Rounded Rectangular Callout 7"/>
          <p:cNvSpPr/>
          <p:nvPr/>
        </p:nvSpPr>
        <p:spPr>
          <a:xfrm>
            <a:off x="1242923" y="1727970"/>
            <a:ext cx="3519424" cy="869052"/>
          </a:xfrm>
          <a:prstGeom prst="wedgeRoundRectCallout">
            <a:avLst>
              <a:gd name="adj1" fmla="val -56172"/>
              <a:gd name="adj2" fmla="val -2568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 wrote about my team of volunteers! </a:t>
            </a:r>
          </a:p>
        </p:txBody>
      </p:sp>
      <p:sp>
        <p:nvSpPr>
          <p:cNvPr id="9" name="Rounded Rectangular Callout 8"/>
          <p:cNvSpPr/>
          <p:nvPr/>
        </p:nvSpPr>
        <p:spPr>
          <a:xfrm>
            <a:off x="296665" y="4663791"/>
            <a:ext cx="3904421" cy="631234"/>
          </a:xfrm>
          <a:prstGeom prst="wedgeRoundRectCallout">
            <a:avLst>
              <a:gd name="adj1" fmla="val 58474"/>
              <a:gd name="adj2" fmla="val 36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You picked up the rubbish!</a:t>
            </a:r>
          </a:p>
        </p:txBody>
      </p:sp>
      <p:sp>
        <p:nvSpPr>
          <p:cNvPr id="10" name="Rounded Rectangular Callout 9"/>
          <p:cNvSpPr/>
          <p:nvPr/>
        </p:nvSpPr>
        <p:spPr>
          <a:xfrm>
            <a:off x="8150472" y="1352116"/>
            <a:ext cx="3893154" cy="659715"/>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He decided to go on foot!</a:t>
            </a:r>
          </a:p>
        </p:txBody>
      </p:sp>
      <p:sp>
        <p:nvSpPr>
          <p:cNvPr id="11" name="Rounded Rectangular Callout 10"/>
          <p:cNvSpPr/>
          <p:nvPr/>
        </p:nvSpPr>
        <p:spPr>
          <a:xfrm>
            <a:off x="6410769" y="3950783"/>
            <a:ext cx="4133652" cy="638121"/>
          </a:xfrm>
          <a:prstGeom prst="wedgeRoundRectCallout">
            <a:avLst>
              <a:gd name="adj1" fmla="val 56271"/>
              <a:gd name="adj2" fmla="val 4120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 chose to clean the beach! </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133" y="3846793"/>
            <a:ext cx="1240000" cy="461665"/>
          </a:xfrm>
          <a:prstGeom prst="rect">
            <a:avLst/>
          </a:prstGeom>
          <a:noFill/>
        </p:spPr>
        <p:txBody>
          <a:bodyPr wrap="square" rtlCol="0">
            <a:spAutoFit/>
          </a:bodyPr>
          <a:lstStyle/>
          <a:p>
            <a:pPr algn="l"/>
            <a:r>
              <a:rPr lang="en-GB" sz="2400" dirty="0"/>
              <a:t>Daniel</a:t>
            </a:r>
          </a:p>
        </p:txBody>
      </p:sp>
      <p:sp>
        <p:nvSpPr>
          <p:cNvPr id="18" name="TextBox 17"/>
          <p:cNvSpPr txBox="1"/>
          <p:nvPr/>
        </p:nvSpPr>
        <p:spPr>
          <a:xfrm>
            <a:off x="5648820" y="5899835"/>
            <a:ext cx="1240000" cy="461665"/>
          </a:xfrm>
          <a:prstGeom prst="rect">
            <a:avLst/>
          </a:prstGeom>
          <a:noFill/>
        </p:spPr>
        <p:txBody>
          <a:bodyPr wrap="square" rtlCol="0">
            <a:spAutoFit/>
          </a:bodyPr>
          <a:lstStyle/>
          <a:p>
            <a:pPr algn="l"/>
            <a:r>
              <a:rPr lang="en-GB" sz="2400" dirty="0"/>
              <a:t>Nadia</a:t>
            </a:r>
          </a:p>
        </p:txBody>
      </p:sp>
      <p:sp>
        <p:nvSpPr>
          <p:cNvPr id="19" name="TextBox 18"/>
          <p:cNvSpPr txBox="1"/>
          <p:nvPr/>
        </p:nvSpPr>
        <p:spPr>
          <a:xfrm>
            <a:off x="6224523" y="3358833"/>
            <a:ext cx="1240000" cy="461665"/>
          </a:xfrm>
          <a:prstGeom prst="rect">
            <a:avLst/>
          </a:prstGeom>
          <a:noFill/>
        </p:spPr>
        <p:txBody>
          <a:bodyPr wrap="square" rtlCol="0">
            <a:spAutoFit/>
          </a:bodyPr>
          <a:lstStyle/>
          <a:p>
            <a:pPr algn="l"/>
            <a:r>
              <a:rPr lang="en-GB" sz="2400" dirty="0"/>
              <a:t>Hugo</a:t>
            </a:r>
          </a:p>
        </p:txBody>
      </p:sp>
      <p:sp>
        <p:nvSpPr>
          <p:cNvPr id="20" name="TextBox 19"/>
          <p:cNvSpPr txBox="1"/>
          <p:nvPr/>
        </p:nvSpPr>
        <p:spPr>
          <a:xfrm>
            <a:off x="9980085" y="5850896"/>
            <a:ext cx="1240000" cy="461665"/>
          </a:xfrm>
          <a:prstGeom prst="rect">
            <a:avLst/>
          </a:prstGeom>
          <a:noFill/>
        </p:spPr>
        <p:txBody>
          <a:bodyPr wrap="square" rtlCol="0">
            <a:spAutoFit/>
          </a:bodyPr>
          <a:lstStyle/>
          <a:p>
            <a:pPr algn="l"/>
            <a:r>
              <a:rPr lang="en-GB" sz="2400" dirty="0"/>
              <a:t>Lucía</a:t>
            </a:r>
          </a:p>
        </p:txBody>
      </p:sp>
    </p:spTree>
    <p:extLst>
      <p:ext uri="{BB962C8B-B14F-4D97-AF65-F5344CB8AC3E}">
        <p14:creationId xmlns:p14="http://schemas.microsoft.com/office/powerpoint/2010/main" val="40362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 name="Tabla 38">
            <a:extLst>
              <a:ext uri="{FF2B5EF4-FFF2-40B4-BE49-F238E27FC236}">
                <a16:creationId xmlns:a16="http://schemas.microsoft.com/office/drawing/2014/main" id="{CC2F5774-6FB0-324E-B468-9E8E8F4CB3CA}"/>
              </a:ext>
            </a:extLst>
          </p:cNvPr>
          <p:cNvGraphicFramePr>
            <a:graphicFrameLocks noGrp="1"/>
          </p:cNvGraphicFramePr>
          <p:nvPr>
            <p:extLst>
              <p:ext uri="{D42A27DB-BD31-4B8C-83A1-F6EECF244321}">
                <p14:modId xmlns:p14="http://schemas.microsoft.com/office/powerpoint/2010/main" val="1924870516"/>
              </p:ext>
            </p:extLst>
          </p:nvPr>
        </p:nvGraphicFramePr>
        <p:xfrm>
          <a:off x="2994373" y="4392086"/>
          <a:ext cx="6096000" cy="1859280"/>
        </p:xfrm>
        <a:graphic>
          <a:graphicData uri="http://schemas.openxmlformats.org/drawingml/2006/table">
            <a:tbl>
              <a:tblPr firstRow="1" bandRow="1">
                <a:tableStyleId>{5DA37D80-6434-44D0-A028-1B22A696006F}</a:tableStyleId>
              </a:tblPr>
              <a:tblGrid>
                <a:gridCol w="2032000">
                  <a:extLst>
                    <a:ext uri="{9D8B030D-6E8A-4147-A177-3AD203B41FA5}">
                      <a16:colId xmlns:a16="http://schemas.microsoft.com/office/drawing/2014/main" val="3868426935"/>
                    </a:ext>
                  </a:extLst>
                </a:gridCol>
                <a:gridCol w="2032000">
                  <a:extLst>
                    <a:ext uri="{9D8B030D-6E8A-4147-A177-3AD203B41FA5}">
                      <a16:colId xmlns:a16="http://schemas.microsoft.com/office/drawing/2014/main" val="2072288972"/>
                    </a:ext>
                  </a:extLst>
                </a:gridCol>
                <a:gridCol w="2032000">
                  <a:extLst>
                    <a:ext uri="{9D8B030D-6E8A-4147-A177-3AD203B41FA5}">
                      <a16:colId xmlns:a16="http://schemas.microsoft.com/office/drawing/2014/main" val="4282213797"/>
                    </a:ext>
                  </a:extLst>
                </a:gridCol>
              </a:tblGrid>
              <a:tr h="344459">
                <a:tc>
                  <a:txBody>
                    <a:bodyPr/>
                    <a:lstStyle/>
                    <a:p>
                      <a:pPr algn="ctr"/>
                      <a:r>
                        <a:rPr lang="es-GB" sz="2000" dirty="0">
                          <a:solidFill>
                            <a:schemeClr val="tx1"/>
                          </a:solidFill>
                        </a:rPr>
                        <a:t>Nombres</a:t>
                      </a:r>
                    </a:p>
                  </a:txBody>
                  <a:tcPr/>
                </a:tc>
                <a:tc>
                  <a:txBody>
                    <a:bodyPr/>
                    <a:lstStyle/>
                    <a:p>
                      <a:pPr algn="ctr"/>
                      <a:r>
                        <a:rPr lang="es-GB" sz="2000" dirty="0">
                          <a:solidFill>
                            <a:schemeClr val="tx1"/>
                          </a:solidFill>
                        </a:rPr>
                        <a:t>Adjetivos</a:t>
                      </a:r>
                    </a:p>
                  </a:txBody>
                  <a:tcPr/>
                </a:tc>
                <a:tc>
                  <a:txBody>
                    <a:bodyPr/>
                    <a:lstStyle/>
                    <a:p>
                      <a:pPr algn="ctr"/>
                      <a:r>
                        <a:rPr lang="es-GB" sz="2000" dirty="0">
                          <a:solidFill>
                            <a:schemeClr val="tx1"/>
                          </a:solidFill>
                        </a:rPr>
                        <a:t>Verbos</a:t>
                      </a:r>
                    </a:p>
                  </a:txBody>
                  <a:tcPr/>
                </a:tc>
                <a:extLst>
                  <a:ext uri="{0D108BD9-81ED-4DB2-BD59-A6C34878D82A}">
                    <a16:rowId xmlns:a16="http://schemas.microsoft.com/office/drawing/2014/main" val="3915319745"/>
                  </a:ext>
                </a:extLst>
              </a:tr>
              <a:tr h="344459">
                <a:tc>
                  <a:txBody>
                    <a:bodyPr/>
                    <a:lstStyle/>
                    <a:p>
                      <a:pPr algn="ctr"/>
                      <a:endParaRPr lang="es-GB" b="1" dirty="0">
                        <a:solidFill>
                          <a:schemeClr val="tx1"/>
                        </a:solidFill>
                      </a:endParaRPr>
                    </a:p>
                  </a:txBody>
                  <a:tcPr/>
                </a:tc>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0031067"/>
                  </a:ext>
                </a:extLst>
              </a:tr>
              <a:tr h="344459">
                <a:tc>
                  <a:txBody>
                    <a:bodyPr/>
                    <a:lstStyle/>
                    <a:p>
                      <a:pPr algn="ctr"/>
                      <a:endParaRPr lang="es-GB" b="1" dirty="0">
                        <a:solidFill>
                          <a:schemeClr val="tx1"/>
                        </a:solidFill>
                      </a:endParaRPr>
                    </a:p>
                  </a:txBody>
                  <a:tcPr/>
                </a:tc>
                <a:tc>
                  <a:txBody>
                    <a:bodyPr/>
                    <a:lstStyle/>
                    <a:p>
                      <a:pPr algn="ctr"/>
                      <a:endParaRPr lang="es-GB" dirty="0">
                        <a:solidFill>
                          <a:schemeClr val="tx1"/>
                        </a:solidFill>
                      </a:endParaRPr>
                    </a:p>
                  </a:txBody>
                  <a:tcPr/>
                </a:tc>
                <a:tc>
                  <a:txBody>
                    <a:bodyPr/>
                    <a:lstStyle/>
                    <a:p>
                      <a:pPr algn="ctr"/>
                      <a:endParaRPr lang="es-GB">
                        <a:solidFill>
                          <a:schemeClr val="tx1"/>
                        </a:solidFill>
                      </a:endParaRPr>
                    </a:p>
                  </a:txBody>
                  <a:tcPr/>
                </a:tc>
                <a:extLst>
                  <a:ext uri="{0D108BD9-81ED-4DB2-BD59-A6C34878D82A}">
                    <a16:rowId xmlns:a16="http://schemas.microsoft.com/office/drawing/2014/main" val="988676319"/>
                  </a:ext>
                </a:extLst>
              </a:tr>
              <a:tr h="344459">
                <a:tc>
                  <a:txBody>
                    <a:bodyPr/>
                    <a:lstStyle/>
                    <a:p>
                      <a:pPr algn="ctr"/>
                      <a:endParaRPr lang="es-GB" b="1" dirty="0">
                        <a:solidFill>
                          <a:schemeClr val="tx1"/>
                        </a:solidFill>
                      </a:endParaRPr>
                    </a:p>
                  </a:txBody>
                  <a:tcPr/>
                </a:tc>
                <a:tc>
                  <a:txBody>
                    <a:bodyPr/>
                    <a:lstStyle/>
                    <a:p>
                      <a:pPr algn="ctr"/>
                      <a:endParaRPr lang="es-GB">
                        <a:solidFill>
                          <a:schemeClr val="tx1"/>
                        </a:solidFill>
                      </a:endParaRPr>
                    </a:p>
                  </a:txBody>
                  <a:tcPr/>
                </a:tc>
                <a:tc>
                  <a:txBody>
                    <a:bodyPr/>
                    <a:lstStyle/>
                    <a:p>
                      <a:pPr algn="ctr"/>
                      <a:endParaRPr lang="es-GB">
                        <a:solidFill>
                          <a:schemeClr val="tx1"/>
                        </a:solidFill>
                      </a:endParaRPr>
                    </a:p>
                  </a:txBody>
                  <a:tcPr/>
                </a:tc>
                <a:extLst>
                  <a:ext uri="{0D108BD9-81ED-4DB2-BD59-A6C34878D82A}">
                    <a16:rowId xmlns:a16="http://schemas.microsoft.com/office/drawing/2014/main" val="1881987401"/>
                  </a:ext>
                </a:extLst>
              </a:tr>
              <a:tr h="344459">
                <a:tc>
                  <a:txBody>
                    <a:bodyPr/>
                    <a:lstStyle/>
                    <a:p>
                      <a:pPr algn="ctr"/>
                      <a:endParaRPr lang="es-GB" b="1" dirty="0">
                        <a:solidFill>
                          <a:schemeClr val="tx1"/>
                        </a:solidFill>
                      </a:endParaRPr>
                    </a:p>
                  </a:txBody>
                  <a:tcPr/>
                </a:tc>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46116003"/>
                  </a:ext>
                </a:extLst>
              </a:tr>
            </a:tbl>
          </a:graphicData>
        </a:graphic>
      </p:graphicFrame>
      <p:sp>
        <p:nvSpPr>
          <p:cNvPr id="5" name="CuadroTexto 16">
            <a:extLst>
              <a:ext uri="{FF2B5EF4-FFF2-40B4-BE49-F238E27FC236}">
                <a16:creationId xmlns:a16="http://schemas.microsoft.com/office/drawing/2014/main" id="{64783C52-D71D-7647-9B84-A79CE7B7FB32}"/>
              </a:ext>
            </a:extLst>
          </p:cNvPr>
          <p:cNvSpPr txBox="1"/>
          <p:nvPr/>
        </p:nvSpPr>
        <p:spPr>
          <a:xfrm>
            <a:off x="2985255" y="5849336"/>
            <a:ext cx="2095445" cy="400110"/>
          </a:xfrm>
          <a:prstGeom prst="rect">
            <a:avLst/>
          </a:prstGeom>
          <a:noFill/>
        </p:spPr>
        <p:txBody>
          <a:bodyPr wrap="none" rtlCol="0">
            <a:spAutoFit/>
          </a:bodyPr>
          <a:lstStyle/>
          <a:p>
            <a:pPr algn="l"/>
            <a:r>
              <a:rPr lang="en-GB" sz="2000" b="1" dirty="0" err="1">
                <a:solidFill>
                  <a:srgbClr val="3A5EAC"/>
                </a:solidFill>
              </a:rPr>
              <a:t>el</a:t>
            </a:r>
            <a:r>
              <a:rPr lang="en-GB" sz="2000" b="1" dirty="0">
                <a:solidFill>
                  <a:srgbClr val="3A5EAC"/>
                </a:solidFill>
              </a:rPr>
              <a:t>/la </a:t>
            </a:r>
            <a:r>
              <a:rPr lang="en-GB" sz="2000" b="1" dirty="0" err="1">
                <a:solidFill>
                  <a:srgbClr val="3A5EAC"/>
                </a:solidFill>
              </a:rPr>
              <a:t>jugador</a:t>
            </a:r>
            <a:r>
              <a:rPr lang="en-GB" sz="2000" b="1" dirty="0">
                <a:solidFill>
                  <a:srgbClr val="3A5EAC"/>
                </a:solidFill>
              </a:rPr>
              <a:t>/a</a:t>
            </a:r>
            <a:endParaRPr lang="es-GB" sz="2000" b="1" dirty="0">
              <a:solidFill>
                <a:srgbClr val="3A5EAC"/>
              </a:solidFill>
            </a:endParaRPr>
          </a:p>
        </p:txBody>
      </p:sp>
      <p:sp>
        <p:nvSpPr>
          <p:cNvPr id="6" name="CuadroTexto 39">
            <a:extLst>
              <a:ext uri="{FF2B5EF4-FFF2-40B4-BE49-F238E27FC236}">
                <a16:creationId xmlns:a16="http://schemas.microsoft.com/office/drawing/2014/main" id="{0BD3C6CB-BCD4-0841-9C88-60309BBAC2DB}"/>
              </a:ext>
            </a:extLst>
          </p:cNvPr>
          <p:cNvSpPr txBox="1"/>
          <p:nvPr/>
        </p:nvSpPr>
        <p:spPr>
          <a:xfrm>
            <a:off x="5651697" y="4752470"/>
            <a:ext cx="914033" cy="400110"/>
          </a:xfrm>
          <a:prstGeom prst="rect">
            <a:avLst/>
          </a:prstGeom>
          <a:noFill/>
        </p:spPr>
        <p:txBody>
          <a:bodyPr wrap="none" rtlCol="0">
            <a:spAutoFit/>
          </a:bodyPr>
          <a:lstStyle/>
          <a:p>
            <a:pPr algn="l"/>
            <a:r>
              <a:rPr lang="es-GB" sz="2000" b="1" dirty="0">
                <a:solidFill>
                  <a:srgbClr val="3A5EAC"/>
                </a:solidFill>
              </a:rPr>
              <a:t>verde</a:t>
            </a:r>
          </a:p>
        </p:txBody>
      </p:sp>
      <p:sp>
        <p:nvSpPr>
          <p:cNvPr id="7" name="CuadroTexto 43">
            <a:extLst>
              <a:ext uri="{FF2B5EF4-FFF2-40B4-BE49-F238E27FC236}">
                <a16:creationId xmlns:a16="http://schemas.microsoft.com/office/drawing/2014/main" id="{05D3E933-ED74-7648-A280-FA84392072A3}"/>
              </a:ext>
            </a:extLst>
          </p:cNvPr>
          <p:cNvSpPr txBox="1"/>
          <p:nvPr/>
        </p:nvSpPr>
        <p:spPr>
          <a:xfrm>
            <a:off x="7682477" y="4758816"/>
            <a:ext cx="878767" cy="400110"/>
          </a:xfrm>
          <a:prstGeom prst="rect">
            <a:avLst/>
          </a:prstGeom>
          <a:noFill/>
        </p:spPr>
        <p:txBody>
          <a:bodyPr wrap="none" rtlCol="0">
            <a:spAutoFit/>
          </a:bodyPr>
          <a:lstStyle/>
          <a:p>
            <a:pPr algn="l"/>
            <a:r>
              <a:rPr lang="es-GB" sz="2000" b="1" dirty="0">
                <a:solidFill>
                  <a:srgbClr val="3A5EAC"/>
                </a:solidFill>
              </a:rPr>
              <a:t>viajar</a:t>
            </a:r>
          </a:p>
        </p:txBody>
      </p:sp>
      <p:sp>
        <p:nvSpPr>
          <p:cNvPr id="8" name="CuadroTexto 48">
            <a:extLst>
              <a:ext uri="{FF2B5EF4-FFF2-40B4-BE49-F238E27FC236}">
                <a16:creationId xmlns:a16="http://schemas.microsoft.com/office/drawing/2014/main" id="{C7D7BD1F-21A7-5E4B-86E1-3737D2DBF094}"/>
              </a:ext>
            </a:extLst>
          </p:cNvPr>
          <p:cNvSpPr txBox="1"/>
          <p:nvPr/>
        </p:nvSpPr>
        <p:spPr>
          <a:xfrm>
            <a:off x="3629335" y="5130011"/>
            <a:ext cx="1207382" cy="400110"/>
          </a:xfrm>
          <a:prstGeom prst="rect">
            <a:avLst/>
          </a:prstGeom>
          <a:noFill/>
        </p:spPr>
        <p:txBody>
          <a:bodyPr wrap="none" rtlCol="0">
            <a:spAutoFit/>
          </a:bodyPr>
          <a:lstStyle/>
          <a:p>
            <a:pPr algn="l"/>
            <a:r>
              <a:rPr lang="en-GB" sz="2000" b="1" dirty="0">
                <a:solidFill>
                  <a:srgbClr val="3A5EAC"/>
                </a:solidFill>
              </a:rPr>
              <a:t>la </a:t>
            </a:r>
            <a:r>
              <a:rPr lang="es-GB" sz="2000" b="1" dirty="0">
                <a:solidFill>
                  <a:srgbClr val="3A5EAC"/>
                </a:solidFill>
              </a:rPr>
              <a:t>playa</a:t>
            </a:r>
          </a:p>
        </p:txBody>
      </p:sp>
      <p:sp>
        <p:nvSpPr>
          <p:cNvPr id="9" name="CuadroTexto 50">
            <a:extLst>
              <a:ext uri="{FF2B5EF4-FFF2-40B4-BE49-F238E27FC236}">
                <a16:creationId xmlns:a16="http://schemas.microsoft.com/office/drawing/2014/main" id="{76A38E42-2C63-C148-91A7-7741FB924A4A}"/>
              </a:ext>
            </a:extLst>
          </p:cNvPr>
          <p:cNvSpPr txBox="1"/>
          <p:nvPr/>
        </p:nvSpPr>
        <p:spPr>
          <a:xfrm>
            <a:off x="3537166" y="5505722"/>
            <a:ext cx="1362874" cy="400110"/>
          </a:xfrm>
          <a:prstGeom prst="rect">
            <a:avLst/>
          </a:prstGeom>
          <a:noFill/>
        </p:spPr>
        <p:txBody>
          <a:bodyPr wrap="none" rtlCol="0">
            <a:spAutoFit/>
          </a:bodyPr>
          <a:lstStyle/>
          <a:p>
            <a:pPr algn="l"/>
            <a:r>
              <a:rPr lang="en-GB" sz="2000" b="1" dirty="0" err="1">
                <a:solidFill>
                  <a:srgbClr val="3A5EAC"/>
                </a:solidFill>
              </a:rPr>
              <a:t>el</a:t>
            </a:r>
            <a:r>
              <a:rPr lang="en-GB" sz="2000" b="1" dirty="0">
                <a:solidFill>
                  <a:srgbClr val="3A5EAC"/>
                </a:solidFill>
              </a:rPr>
              <a:t> </a:t>
            </a:r>
            <a:r>
              <a:rPr lang="es-GB" sz="2000" b="1" dirty="0">
                <a:solidFill>
                  <a:srgbClr val="3A5EAC"/>
                </a:solidFill>
              </a:rPr>
              <a:t>mundo</a:t>
            </a:r>
          </a:p>
        </p:txBody>
      </p:sp>
      <p:sp>
        <p:nvSpPr>
          <p:cNvPr id="10" name="CuadroTexto 51">
            <a:extLst>
              <a:ext uri="{FF2B5EF4-FFF2-40B4-BE49-F238E27FC236}">
                <a16:creationId xmlns:a16="http://schemas.microsoft.com/office/drawing/2014/main" id="{B4EF0AB9-5ACA-2341-9AC3-19837F179149}"/>
              </a:ext>
            </a:extLst>
          </p:cNvPr>
          <p:cNvSpPr txBox="1"/>
          <p:nvPr/>
        </p:nvSpPr>
        <p:spPr>
          <a:xfrm>
            <a:off x="7672859" y="5120443"/>
            <a:ext cx="877163" cy="400110"/>
          </a:xfrm>
          <a:prstGeom prst="rect">
            <a:avLst/>
          </a:prstGeom>
          <a:noFill/>
        </p:spPr>
        <p:txBody>
          <a:bodyPr wrap="none" rtlCol="0">
            <a:spAutoFit/>
          </a:bodyPr>
          <a:lstStyle/>
          <a:p>
            <a:pPr algn="l"/>
            <a:r>
              <a:rPr lang="es-GB" sz="2000" b="1" dirty="0">
                <a:solidFill>
                  <a:srgbClr val="3A5EAC"/>
                </a:solidFill>
              </a:rPr>
              <a:t>sacar</a:t>
            </a:r>
          </a:p>
        </p:txBody>
      </p:sp>
      <p:sp>
        <p:nvSpPr>
          <p:cNvPr id="11" name="CuadroTexto 52">
            <a:extLst>
              <a:ext uri="{FF2B5EF4-FFF2-40B4-BE49-F238E27FC236}">
                <a16:creationId xmlns:a16="http://schemas.microsoft.com/office/drawing/2014/main" id="{B4288776-F5A6-F14D-AA34-C75828C80FB1}"/>
              </a:ext>
            </a:extLst>
          </p:cNvPr>
          <p:cNvSpPr txBox="1"/>
          <p:nvPr/>
        </p:nvSpPr>
        <p:spPr>
          <a:xfrm>
            <a:off x="7498131" y="5482070"/>
            <a:ext cx="1226618" cy="400110"/>
          </a:xfrm>
          <a:prstGeom prst="rect">
            <a:avLst/>
          </a:prstGeom>
          <a:noFill/>
        </p:spPr>
        <p:txBody>
          <a:bodyPr wrap="none" rtlCol="0">
            <a:spAutoFit/>
          </a:bodyPr>
          <a:lstStyle/>
          <a:p>
            <a:pPr algn="l"/>
            <a:r>
              <a:rPr lang="es-GB" sz="2000" b="1" dirty="0">
                <a:solidFill>
                  <a:srgbClr val="3A5EAC"/>
                </a:solidFill>
              </a:rPr>
              <a:t>caminar</a:t>
            </a:r>
          </a:p>
        </p:txBody>
      </p:sp>
      <p:sp>
        <p:nvSpPr>
          <p:cNvPr id="12" name="CuadroTexto 53">
            <a:extLst>
              <a:ext uri="{FF2B5EF4-FFF2-40B4-BE49-F238E27FC236}">
                <a16:creationId xmlns:a16="http://schemas.microsoft.com/office/drawing/2014/main" id="{6E28FA1E-3357-9F43-9F01-DFFA928FC1BC}"/>
              </a:ext>
            </a:extLst>
          </p:cNvPr>
          <p:cNvSpPr txBox="1"/>
          <p:nvPr/>
        </p:nvSpPr>
        <p:spPr>
          <a:xfrm>
            <a:off x="3494280" y="4769543"/>
            <a:ext cx="1345240" cy="400110"/>
          </a:xfrm>
          <a:prstGeom prst="rect">
            <a:avLst/>
          </a:prstGeom>
          <a:noFill/>
        </p:spPr>
        <p:txBody>
          <a:bodyPr wrap="none" rtlCol="0">
            <a:spAutoFit/>
          </a:bodyPr>
          <a:lstStyle/>
          <a:p>
            <a:pPr algn="l"/>
            <a:r>
              <a:rPr lang="en-GB" sz="2000" b="1" dirty="0">
                <a:solidFill>
                  <a:srgbClr val="3A5EAC"/>
                </a:solidFill>
              </a:rPr>
              <a:t>la </a:t>
            </a:r>
            <a:r>
              <a:rPr lang="es-GB" sz="2000" b="1" dirty="0">
                <a:solidFill>
                  <a:srgbClr val="3A5EAC"/>
                </a:solidFill>
              </a:rPr>
              <a:t>basura</a:t>
            </a:r>
          </a:p>
        </p:txBody>
      </p:sp>
      <p:sp>
        <p:nvSpPr>
          <p:cNvPr id="13" name="CuadroTexto 54">
            <a:extLst>
              <a:ext uri="{FF2B5EF4-FFF2-40B4-BE49-F238E27FC236}">
                <a16:creationId xmlns:a16="http://schemas.microsoft.com/office/drawing/2014/main" id="{95DF4745-D063-AD4A-9F50-9D2A62E4394C}"/>
              </a:ext>
            </a:extLst>
          </p:cNvPr>
          <p:cNvSpPr txBox="1"/>
          <p:nvPr/>
        </p:nvSpPr>
        <p:spPr>
          <a:xfrm>
            <a:off x="5324684" y="5453258"/>
            <a:ext cx="1568058" cy="400110"/>
          </a:xfrm>
          <a:prstGeom prst="rect">
            <a:avLst/>
          </a:prstGeom>
          <a:noFill/>
        </p:spPr>
        <p:txBody>
          <a:bodyPr wrap="none" rtlCol="0">
            <a:spAutoFit/>
          </a:bodyPr>
          <a:lstStyle/>
          <a:p>
            <a:pPr algn="l"/>
            <a:r>
              <a:rPr lang="es-GB" sz="2000" b="1" dirty="0">
                <a:solidFill>
                  <a:srgbClr val="3A5EAC"/>
                </a:solidFill>
              </a:rPr>
              <a:t>importante</a:t>
            </a:r>
          </a:p>
        </p:txBody>
      </p:sp>
      <p:sp>
        <p:nvSpPr>
          <p:cNvPr id="14" name="CuadroTexto 55">
            <a:extLst>
              <a:ext uri="{FF2B5EF4-FFF2-40B4-BE49-F238E27FC236}">
                <a16:creationId xmlns:a16="http://schemas.microsoft.com/office/drawing/2014/main" id="{2FD6CF6E-B4A2-B041-8492-3E1BD5EF7283}"/>
              </a:ext>
            </a:extLst>
          </p:cNvPr>
          <p:cNvSpPr txBox="1"/>
          <p:nvPr/>
        </p:nvSpPr>
        <p:spPr>
          <a:xfrm>
            <a:off x="7608739" y="5860811"/>
            <a:ext cx="1029449" cy="400110"/>
          </a:xfrm>
          <a:prstGeom prst="rect">
            <a:avLst/>
          </a:prstGeom>
          <a:noFill/>
        </p:spPr>
        <p:txBody>
          <a:bodyPr wrap="none" rtlCol="0">
            <a:spAutoFit/>
          </a:bodyPr>
          <a:lstStyle/>
          <a:p>
            <a:pPr algn="l"/>
            <a:r>
              <a:rPr lang="es-GB" sz="2000" b="1" dirty="0">
                <a:solidFill>
                  <a:srgbClr val="3A5EAC"/>
                </a:solidFill>
              </a:rPr>
              <a:t>limpiar</a:t>
            </a:r>
          </a:p>
        </p:txBody>
      </p:sp>
      <p:sp>
        <p:nvSpPr>
          <p:cNvPr id="15" name="CuadroTexto 56">
            <a:extLst>
              <a:ext uri="{FF2B5EF4-FFF2-40B4-BE49-F238E27FC236}">
                <a16:creationId xmlns:a16="http://schemas.microsoft.com/office/drawing/2014/main" id="{B6EF4334-5826-F54A-8DDA-E05B6513EAA4}"/>
              </a:ext>
            </a:extLst>
          </p:cNvPr>
          <p:cNvSpPr txBox="1"/>
          <p:nvPr/>
        </p:nvSpPr>
        <p:spPr>
          <a:xfrm>
            <a:off x="5468153" y="5845022"/>
            <a:ext cx="1281120" cy="400110"/>
          </a:xfrm>
          <a:prstGeom prst="rect">
            <a:avLst/>
          </a:prstGeom>
          <a:noFill/>
        </p:spPr>
        <p:txBody>
          <a:bodyPr wrap="none" rtlCol="0">
            <a:spAutoFit/>
          </a:bodyPr>
          <a:lstStyle/>
          <a:p>
            <a:pPr algn="l"/>
            <a:r>
              <a:rPr lang="es-GB" sz="2000" b="1" dirty="0">
                <a:solidFill>
                  <a:srgbClr val="3A5EAC"/>
                </a:solidFill>
              </a:rPr>
              <a:t>divertido</a:t>
            </a:r>
          </a:p>
        </p:txBody>
      </p:sp>
      <p:sp>
        <p:nvSpPr>
          <p:cNvPr id="16" name="CuadroTexto 57">
            <a:extLst>
              <a:ext uri="{FF2B5EF4-FFF2-40B4-BE49-F238E27FC236}">
                <a16:creationId xmlns:a16="http://schemas.microsoft.com/office/drawing/2014/main" id="{B946C3AB-53C4-C64D-A648-4188EA4A5DA8}"/>
              </a:ext>
            </a:extLst>
          </p:cNvPr>
          <p:cNvSpPr txBox="1"/>
          <p:nvPr/>
        </p:nvSpPr>
        <p:spPr>
          <a:xfrm>
            <a:off x="5580785" y="5076969"/>
            <a:ext cx="974947" cy="400110"/>
          </a:xfrm>
          <a:prstGeom prst="rect">
            <a:avLst/>
          </a:prstGeom>
          <a:noFill/>
        </p:spPr>
        <p:txBody>
          <a:bodyPr wrap="none" rtlCol="0">
            <a:spAutoFit/>
          </a:bodyPr>
          <a:lstStyle/>
          <a:p>
            <a:pPr algn="l"/>
            <a:r>
              <a:rPr lang="es-GB" sz="2000" b="1" dirty="0">
                <a:solidFill>
                  <a:srgbClr val="3A5EAC"/>
                </a:solidFill>
              </a:rPr>
              <a:t>nuevo</a:t>
            </a:r>
          </a:p>
        </p:txBody>
      </p:sp>
      <p:sp>
        <p:nvSpPr>
          <p:cNvPr id="18" name="Title 1"/>
          <p:cNvSpPr txBox="1">
            <a:spLocks/>
          </p:cNvSpPr>
          <p:nvPr/>
        </p:nvSpPr>
        <p:spPr>
          <a:xfrm>
            <a:off x="9906000" y="208594"/>
            <a:ext cx="1995622" cy="519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endParaRPr lang="en-GB" sz="2000" b="1" dirty="0">
              <a:solidFill>
                <a:prstClr val="white"/>
              </a:solidFill>
            </a:endParaRPr>
          </a:p>
        </p:txBody>
      </p:sp>
      <p:sp>
        <p:nvSpPr>
          <p:cNvPr id="19" name="TextBox 18"/>
          <p:cNvSpPr txBox="1"/>
          <p:nvPr/>
        </p:nvSpPr>
        <p:spPr>
          <a:xfrm>
            <a:off x="11206376" y="731592"/>
            <a:ext cx="997760" cy="461665"/>
          </a:xfrm>
          <a:prstGeom prst="rect">
            <a:avLst/>
          </a:prstGeom>
          <a:noFill/>
        </p:spPr>
        <p:txBody>
          <a:bodyPr wrap="square" rtlCol="0">
            <a:spAutoFit/>
          </a:bodyPr>
          <a:lstStyle/>
          <a:p>
            <a:pPr algn="l"/>
            <a:r>
              <a:rPr lang="en-GB" sz="2400" b="1" dirty="0"/>
              <a:t>[2/2]</a:t>
            </a:r>
          </a:p>
        </p:txBody>
      </p:sp>
      <p:sp>
        <p:nvSpPr>
          <p:cNvPr id="2" name="Title 1"/>
          <p:cNvSpPr>
            <a:spLocks noGrp="1"/>
          </p:cNvSpPr>
          <p:nvPr>
            <p:ph type="title"/>
          </p:nvPr>
        </p:nvSpPr>
        <p:spPr>
          <a:xfrm>
            <a:off x="10207684" y="145723"/>
            <a:ext cx="1387244" cy="644814"/>
          </a:xfrm>
        </p:spPr>
        <p:txBody>
          <a:bodyPr>
            <a:normAutofit/>
          </a:bodyPr>
          <a:lstStyle/>
          <a:p>
            <a:r>
              <a:rPr lang="en-GB" sz="2000" b="1" dirty="0">
                <a:solidFill>
                  <a:prstClr val="white"/>
                </a:solidFill>
              </a:rPr>
              <a:t>escribir</a:t>
            </a:r>
            <a:endParaRPr lang="en-GB" sz="2000" dirty="0"/>
          </a:p>
        </p:txBody>
      </p:sp>
      <p:sp>
        <p:nvSpPr>
          <p:cNvPr id="20" name="CuadroTexto 93">
            <a:extLst>
              <a:ext uri="{FF2B5EF4-FFF2-40B4-BE49-F238E27FC236}">
                <a16:creationId xmlns:a16="http://schemas.microsoft.com/office/drawing/2014/main" id="{71CF1383-703A-C144-9F8D-20FF9F11CF60}"/>
              </a:ext>
            </a:extLst>
          </p:cNvPr>
          <p:cNvSpPr txBox="1"/>
          <p:nvPr/>
        </p:nvSpPr>
        <p:spPr>
          <a:xfrm>
            <a:off x="164053" y="285034"/>
            <a:ext cx="9737484" cy="430887"/>
          </a:xfrm>
          <a:prstGeom prst="rect">
            <a:avLst/>
          </a:prstGeom>
          <a:noFill/>
        </p:spPr>
        <p:txBody>
          <a:bodyPr wrap="square" rtlCol="0">
            <a:spAutoFit/>
          </a:bodyPr>
          <a:lstStyle/>
          <a:p>
            <a:pPr algn="l"/>
            <a:r>
              <a:rPr lang="en-GB" sz="2200" dirty="0"/>
              <a:t>Ahora </a:t>
            </a:r>
            <a:r>
              <a:rPr lang="es-GB" sz="2200" dirty="0"/>
              <a:t>escribe cada palabra </a:t>
            </a:r>
            <a:r>
              <a:rPr lang="en-GB" sz="2200" dirty="0"/>
              <a:t>en español </a:t>
            </a:r>
            <a:r>
              <a:rPr lang="es-GB" sz="2200" dirty="0"/>
              <a:t>en la categoría correcta.</a:t>
            </a:r>
          </a:p>
        </p:txBody>
      </p:sp>
      <p:pic>
        <p:nvPicPr>
          <p:cNvPr id="22" name="Imagen 22">
            <a:extLst>
              <a:ext uri="{FF2B5EF4-FFF2-40B4-BE49-F238E27FC236}">
                <a16:creationId xmlns:a16="http://schemas.microsoft.com/office/drawing/2014/main" id="{651C9459-4F53-B744-B4DA-45F8186D8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7293" y="1221384"/>
            <a:ext cx="907987" cy="867128"/>
          </a:xfrm>
          <a:prstGeom prst="rect">
            <a:avLst/>
          </a:prstGeom>
        </p:spPr>
      </p:pic>
      <p:pic>
        <p:nvPicPr>
          <p:cNvPr id="23" name="Imagen 23">
            <a:extLst>
              <a:ext uri="{FF2B5EF4-FFF2-40B4-BE49-F238E27FC236}">
                <a16:creationId xmlns:a16="http://schemas.microsoft.com/office/drawing/2014/main" id="{6EBD0069-47BA-FA49-8BF0-2A6FE2AAC69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577" b="94038" l="10000" r="90000">
                        <a14:foregroundMark x1="52000" y1="5769" x2="60111" y2="41923"/>
                        <a14:foregroundMark x1="60111" y1="41923" x2="60222" y2="42308"/>
                        <a14:foregroundMark x1="59333" y1="92692" x2="42778" y2="94038"/>
                        <a14:foregroundMark x1="66556" y1="18269" x2="54111" y2="29808"/>
                        <a14:foregroundMark x1="54111" y1="29808" x2="48444" y2="26923"/>
                        <a14:foregroundMark x1="48444" y1="26923" x2="48111" y2="26538"/>
                      </a14:backgroundRemoval>
                    </a14:imgEffect>
                  </a14:imgLayer>
                </a14:imgProps>
              </a:ext>
              <a:ext uri="{28A0092B-C50C-407E-A947-70E740481C1C}">
                <a14:useLocalDpi xmlns:a14="http://schemas.microsoft.com/office/drawing/2010/main"/>
              </a:ext>
            </a:extLst>
          </a:blip>
          <a:stretch>
            <a:fillRect/>
          </a:stretch>
        </p:blipFill>
        <p:spPr>
          <a:xfrm>
            <a:off x="3853593" y="1221384"/>
            <a:ext cx="1500798" cy="867128"/>
          </a:xfrm>
          <a:prstGeom prst="rect">
            <a:avLst/>
          </a:prstGeom>
        </p:spPr>
      </p:pic>
      <p:pic>
        <p:nvPicPr>
          <p:cNvPr id="24" name="Imagen 24">
            <a:extLst>
              <a:ext uri="{FF2B5EF4-FFF2-40B4-BE49-F238E27FC236}">
                <a16:creationId xmlns:a16="http://schemas.microsoft.com/office/drawing/2014/main" id="{9856C437-64C1-A942-BE0B-A1A9A2EB16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3205" y="1201717"/>
            <a:ext cx="1056001" cy="792001"/>
          </a:xfrm>
          <a:prstGeom prst="rect">
            <a:avLst/>
          </a:prstGeom>
        </p:spPr>
      </p:pic>
      <p:pic>
        <p:nvPicPr>
          <p:cNvPr id="25" name="Imagen 25">
            <a:extLst>
              <a:ext uri="{FF2B5EF4-FFF2-40B4-BE49-F238E27FC236}">
                <a16:creationId xmlns:a16="http://schemas.microsoft.com/office/drawing/2014/main" id="{24D55BA2-0865-7E4C-AE03-1CB36102CA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312" y="2599219"/>
            <a:ext cx="1015663" cy="1015663"/>
          </a:xfrm>
          <a:prstGeom prst="rect">
            <a:avLst/>
          </a:prstGeom>
        </p:spPr>
      </p:pic>
      <p:pic>
        <p:nvPicPr>
          <p:cNvPr id="26" name="Imagen 26">
            <a:extLst>
              <a:ext uri="{FF2B5EF4-FFF2-40B4-BE49-F238E27FC236}">
                <a16:creationId xmlns:a16="http://schemas.microsoft.com/office/drawing/2014/main" id="{C7870890-89A3-0344-B33E-0610871379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00182" y="1089886"/>
            <a:ext cx="1081847" cy="1015663"/>
          </a:xfrm>
          <a:prstGeom prst="rect">
            <a:avLst/>
          </a:prstGeom>
        </p:spPr>
      </p:pic>
      <p:pic>
        <p:nvPicPr>
          <p:cNvPr id="27" name="Imagen 31">
            <a:extLst>
              <a:ext uri="{FF2B5EF4-FFF2-40B4-BE49-F238E27FC236}">
                <a16:creationId xmlns:a16="http://schemas.microsoft.com/office/drawing/2014/main" id="{8CE9211B-F032-F746-AF7D-AF318C2A098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6033" b="90820" l="7841" r="90000">
                        <a14:foregroundMark x1="50568" y1="6033" x2="57500" y2="9574"/>
                        <a14:foregroundMark x1="87273" y1="85836" x2="78295" y2="88262"/>
                        <a14:foregroundMark x1="20227" y1="90820" x2="7841" y2="86557"/>
                      </a14:backgroundRemoval>
                    </a14:imgEffect>
                  </a14:imgLayer>
                </a14:imgProps>
              </a:ext>
              <a:ext uri="{28A0092B-C50C-407E-A947-70E740481C1C}">
                <a14:useLocalDpi xmlns:a14="http://schemas.microsoft.com/office/drawing/2010/main"/>
              </a:ext>
            </a:extLst>
          </a:blip>
          <a:stretch>
            <a:fillRect/>
          </a:stretch>
        </p:blipFill>
        <p:spPr>
          <a:xfrm>
            <a:off x="6042373" y="2635009"/>
            <a:ext cx="718297" cy="1244777"/>
          </a:xfrm>
          <a:prstGeom prst="rect">
            <a:avLst/>
          </a:prstGeom>
        </p:spPr>
      </p:pic>
      <p:pic>
        <p:nvPicPr>
          <p:cNvPr id="28" name="Imagen 32">
            <a:extLst>
              <a:ext uri="{FF2B5EF4-FFF2-40B4-BE49-F238E27FC236}">
                <a16:creationId xmlns:a16="http://schemas.microsoft.com/office/drawing/2014/main" id="{28BFCE26-545F-FE47-BAF0-00134B687D68}"/>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128" b="96647" l="4396" r="96429">
                        <a14:foregroundMark x1="38874" y1="5325" x2="37912" y2="24063"/>
                        <a14:foregroundMark x1="37912" y1="24063" x2="31319" y2="26036"/>
                        <a14:foregroundMark x1="31319" y1="26036" x2="23626" y2="33531"/>
                        <a14:foregroundMark x1="23626" y1="33531" x2="15385" y2="45365"/>
                        <a14:foregroundMark x1="15385" y1="45365" x2="13462" y2="61933"/>
                        <a14:foregroundMark x1="13462" y1="61933" x2="4396" y2="86588"/>
                        <a14:foregroundMark x1="4396" y1="86588" x2="4396" y2="86588"/>
                        <a14:foregroundMark x1="38049" y1="69625" x2="37500" y2="78501"/>
                        <a14:foregroundMark x1="37500" y1="78501" x2="32967" y2="87179"/>
                        <a14:foregroundMark x1="27610" y1="92110" x2="24451" y2="94675"/>
                        <a14:foregroundMark x1="33654" y1="93688" x2="33104" y2="96844"/>
                        <a14:foregroundMark x1="58791" y1="93491" x2="58104" y2="93294"/>
                        <a14:foregroundMark x1="72390" y1="79487" x2="73901" y2="84615"/>
                        <a14:foregroundMark x1="85027" y1="84024" x2="94093" y2="73964"/>
                        <a14:foregroundMark x1="94093" y1="73964" x2="98489" y2="64892"/>
                        <a14:foregroundMark x1="98489" y1="64892" x2="91621" y2="50296"/>
                        <a14:foregroundMark x1="91621" y1="50296" x2="90247" y2="40828"/>
                        <a14:foregroundMark x1="90247" y1="40828" x2="90247" y2="40631"/>
                        <a14:foregroundMark x1="92308" y1="50888" x2="93269" y2="72387"/>
                        <a14:foregroundMark x1="94643" y1="50493" x2="96429" y2="57199"/>
                        <a14:foregroundMark x1="43407" y1="72584" x2="41758" y2="78895"/>
                        <a14:foregroundMark x1="33516" y1="31164" x2="33104" y2="41815"/>
                        <a14:foregroundMark x1="27335" y1="46154" x2="21703" y2="51874"/>
                        <a14:foregroundMark x1="76374" y1="27613" x2="70879" y2="29389"/>
                        <a14:foregroundMark x1="70879" y1="29389" x2="63874" y2="26627"/>
                        <a14:foregroundMark x1="63874" y1="26627" x2="58379" y2="18935"/>
                        <a14:foregroundMark x1="58379" y1="18935" x2="51099" y2="16568"/>
                        <a14:foregroundMark x1="51099" y1="16568" x2="49038" y2="16765"/>
                        <a14:foregroundMark x1="64011" y1="15779" x2="58791" y2="13412"/>
                        <a14:foregroundMark x1="58791" y1="13412" x2="58379" y2="13018"/>
                        <a14:foregroundMark x1="58929" y1="7495" x2="59066" y2="9862"/>
                        <a14:foregroundMark x1="59341" y1="5128" x2="59615" y2="5917"/>
                      </a14:backgroundRemoval>
                    </a14:imgEffect>
                  </a14:imgLayer>
                </a14:imgProps>
              </a:ext>
              <a:ext uri="{28A0092B-C50C-407E-A947-70E740481C1C}">
                <a14:useLocalDpi xmlns:a14="http://schemas.microsoft.com/office/drawing/2010/main"/>
              </a:ext>
            </a:extLst>
          </a:blip>
          <a:stretch>
            <a:fillRect/>
          </a:stretch>
        </p:blipFill>
        <p:spPr>
          <a:xfrm>
            <a:off x="6118395" y="886685"/>
            <a:ext cx="1660858" cy="1156669"/>
          </a:xfrm>
          <a:prstGeom prst="rect">
            <a:avLst/>
          </a:prstGeom>
        </p:spPr>
      </p:pic>
      <p:pic>
        <p:nvPicPr>
          <p:cNvPr id="29" name="Imagen 58">
            <a:extLst>
              <a:ext uri="{FF2B5EF4-FFF2-40B4-BE49-F238E27FC236}">
                <a16:creationId xmlns:a16="http://schemas.microsoft.com/office/drawing/2014/main" id="{9BBED444-3F8B-684D-8F6D-6C4480EC1D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44281" y="2786268"/>
            <a:ext cx="1589687" cy="869932"/>
          </a:xfrm>
          <a:prstGeom prst="rect">
            <a:avLst/>
          </a:prstGeom>
        </p:spPr>
      </p:pic>
      <p:pic>
        <p:nvPicPr>
          <p:cNvPr id="30" name="Imagen 59">
            <a:extLst>
              <a:ext uri="{FF2B5EF4-FFF2-40B4-BE49-F238E27FC236}">
                <a16:creationId xmlns:a16="http://schemas.microsoft.com/office/drawing/2014/main" id="{EC82000A-6B03-0F42-9930-81585BBB9F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19573" y="2609746"/>
            <a:ext cx="1283162" cy="1283162"/>
          </a:xfrm>
          <a:prstGeom prst="rect">
            <a:avLst/>
          </a:prstGeom>
        </p:spPr>
      </p:pic>
      <p:pic>
        <p:nvPicPr>
          <p:cNvPr id="31" name="Imagen 60">
            <a:extLst>
              <a:ext uri="{FF2B5EF4-FFF2-40B4-BE49-F238E27FC236}">
                <a16:creationId xmlns:a16="http://schemas.microsoft.com/office/drawing/2014/main" id="{B877C90A-E102-8E46-AF1C-32186B22121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64320" y="2797701"/>
            <a:ext cx="1692772" cy="1015663"/>
          </a:xfrm>
          <a:prstGeom prst="rect">
            <a:avLst/>
          </a:prstGeom>
        </p:spPr>
      </p:pic>
      <p:pic>
        <p:nvPicPr>
          <p:cNvPr id="32" name="Imagen 61">
            <a:extLst>
              <a:ext uri="{FF2B5EF4-FFF2-40B4-BE49-F238E27FC236}">
                <a16:creationId xmlns:a16="http://schemas.microsoft.com/office/drawing/2014/main" id="{283E7DB8-CB4C-5F49-A1D3-2CA56EF191C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90237" y="1275214"/>
            <a:ext cx="1378743" cy="759468"/>
          </a:xfrm>
          <a:prstGeom prst="rect">
            <a:avLst/>
          </a:prstGeom>
        </p:spPr>
      </p:pic>
      <p:sp>
        <p:nvSpPr>
          <p:cNvPr id="33" name="CuadroTexto 62">
            <a:extLst>
              <a:ext uri="{FF2B5EF4-FFF2-40B4-BE49-F238E27FC236}">
                <a16:creationId xmlns:a16="http://schemas.microsoft.com/office/drawing/2014/main" id="{65C11BF6-7CDE-FA4F-AA49-63AA0FEEE09F}"/>
              </a:ext>
            </a:extLst>
          </p:cNvPr>
          <p:cNvSpPr txBox="1"/>
          <p:nvPr/>
        </p:nvSpPr>
        <p:spPr>
          <a:xfrm>
            <a:off x="2258891" y="2007167"/>
            <a:ext cx="1104790" cy="400110"/>
          </a:xfrm>
          <a:prstGeom prst="rect">
            <a:avLst/>
          </a:prstGeom>
          <a:noFill/>
        </p:spPr>
        <p:txBody>
          <a:bodyPr wrap="none" rtlCol="0">
            <a:spAutoFit/>
          </a:bodyPr>
          <a:lstStyle/>
          <a:p>
            <a:pPr algn="l"/>
            <a:r>
              <a:rPr lang="es-GB" sz="2000" dirty="0"/>
              <a:t>[green]</a:t>
            </a:r>
          </a:p>
        </p:txBody>
      </p:sp>
      <p:sp>
        <p:nvSpPr>
          <p:cNvPr id="34" name="CuadroTexto 63">
            <a:extLst>
              <a:ext uri="{FF2B5EF4-FFF2-40B4-BE49-F238E27FC236}">
                <a16:creationId xmlns:a16="http://schemas.microsoft.com/office/drawing/2014/main" id="{B7B2B4EB-187C-F14E-9919-766C0ADC6D33}"/>
              </a:ext>
            </a:extLst>
          </p:cNvPr>
          <p:cNvSpPr txBox="1"/>
          <p:nvPr/>
        </p:nvSpPr>
        <p:spPr>
          <a:xfrm>
            <a:off x="3944977" y="2006425"/>
            <a:ext cx="1388522" cy="400110"/>
          </a:xfrm>
          <a:prstGeom prst="rect">
            <a:avLst/>
          </a:prstGeom>
          <a:noFill/>
        </p:spPr>
        <p:txBody>
          <a:bodyPr wrap="none" rtlCol="0">
            <a:spAutoFit/>
          </a:bodyPr>
          <a:lstStyle/>
          <a:p>
            <a:pPr algn="l"/>
            <a:r>
              <a:rPr lang="es-GB" sz="2000" dirty="0"/>
              <a:t>[to travel]</a:t>
            </a:r>
          </a:p>
        </p:txBody>
      </p:sp>
      <p:sp>
        <p:nvSpPr>
          <p:cNvPr id="35" name="CuadroTexto 64">
            <a:extLst>
              <a:ext uri="{FF2B5EF4-FFF2-40B4-BE49-F238E27FC236}">
                <a16:creationId xmlns:a16="http://schemas.microsoft.com/office/drawing/2014/main" id="{98718607-88C8-9448-8AF6-C722E368C8E7}"/>
              </a:ext>
            </a:extLst>
          </p:cNvPr>
          <p:cNvSpPr txBox="1"/>
          <p:nvPr/>
        </p:nvSpPr>
        <p:spPr>
          <a:xfrm>
            <a:off x="9864320" y="1981974"/>
            <a:ext cx="1726755" cy="400110"/>
          </a:xfrm>
          <a:prstGeom prst="rect">
            <a:avLst/>
          </a:prstGeom>
          <a:noFill/>
        </p:spPr>
        <p:txBody>
          <a:bodyPr wrap="none" rtlCol="0">
            <a:spAutoFit/>
          </a:bodyPr>
          <a:lstStyle/>
          <a:p>
            <a:pPr algn="l"/>
            <a:r>
              <a:rPr lang="es-GB" sz="2000" dirty="0"/>
              <a:t>[to take out]</a:t>
            </a:r>
          </a:p>
        </p:txBody>
      </p:sp>
      <p:sp>
        <p:nvSpPr>
          <p:cNvPr id="36" name="CuadroTexto 65">
            <a:extLst>
              <a:ext uri="{FF2B5EF4-FFF2-40B4-BE49-F238E27FC236}">
                <a16:creationId xmlns:a16="http://schemas.microsoft.com/office/drawing/2014/main" id="{35741533-7FCA-7546-9960-E5C73BB99D05}"/>
              </a:ext>
            </a:extLst>
          </p:cNvPr>
          <p:cNvSpPr txBox="1"/>
          <p:nvPr/>
        </p:nvSpPr>
        <p:spPr>
          <a:xfrm>
            <a:off x="5776799" y="3767731"/>
            <a:ext cx="1257075" cy="400110"/>
          </a:xfrm>
          <a:prstGeom prst="rect">
            <a:avLst/>
          </a:prstGeom>
          <a:noFill/>
        </p:spPr>
        <p:txBody>
          <a:bodyPr wrap="none" rtlCol="0">
            <a:spAutoFit/>
          </a:bodyPr>
          <a:lstStyle/>
          <a:p>
            <a:pPr algn="l"/>
            <a:r>
              <a:rPr lang="es-GB" sz="2000" dirty="0"/>
              <a:t>[to walk]</a:t>
            </a:r>
          </a:p>
        </p:txBody>
      </p:sp>
      <p:sp>
        <p:nvSpPr>
          <p:cNvPr id="37" name="CuadroTexto 66">
            <a:extLst>
              <a:ext uri="{FF2B5EF4-FFF2-40B4-BE49-F238E27FC236}">
                <a16:creationId xmlns:a16="http://schemas.microsoft.com/office/drawing/2014/main" id="{5F3EA310-E959-0248-856B-1F4AD6A49A6C}"/>
              </a:ext>
            </a:extLst>
          </p:cNvPr>
          <p:cNvSpPr txBox="1"/>
          <p:nvPr/>
        </p:nvSpPr>
        <p:spPr>
          <a:xfrm>
            <a:off x="7879653" y="3842358"/>
            <a:ext cx="1406154" cy="400110"/>
          </a:xfrm>
          <a:prstGeom prst="rect">
            <a:avLst/>
          </a:prstGeom>
          <a:noFill/>
        </p:spPr>
        <p:txBody>
          <a:bodyPr wrap="none" rtlCol="0">
            <a:spAutoFit/>
          </a:bodyPr>
          <a:lstStyle/>
          <a:p>
            <a:pPr algn="l"/>
            <a:r>
              <a:rPr lang="es-GB" sz="2000" dirty="0"/>
              <a:t>[to clean]</a:t>
            </a:r>
          </a:p>
        </p:txBody>
      </p:sp>
      <p:sp>
        <p:nvSpPr>
          <p:cNvPr id="38" name="CuadroTexto 67">
            <a:extLst>
              <a:ext uri="{FF2B5EF4-FFF2-40B4-BE49-F238E27FC236}">
                <a16:creationId xmlns:a16="http://schemas.microsoft.com/office/drawing/2014/main" id="{591FC7A1-8E1B-4146-8402-04372D687EA2}"/>
              </a:ext>
            </a:extLst>
          </p:cNvPr>
          <p:cNvSpPr txBox="1"/>
          <p:nvPr/>
        </p:nvSpPr>
        <p:spPr>
          <a:xfrm>
            <a:off x="164053" y="876559"/>
            <a:ext cx="452368" cy="400110"/>
          </a:xfrm>
          <a:prstGeom prst="rect">
            <a:avLst/>
          </a:prstGeom>
          <a:noFill/>
        </p:spPr>
        <p:txBody>
          <a:bodyPr wrap="none" rtlCol="0">
            <a:spAutoFit/>
          </a:bodyPr>
          <a:lstStyle/>
          <a:p>
            <a:pPr algn="l"/>
            <a:r>
              <a:rPr lang="es-GB" sz="2000" b="1" dirty="0"/>
              <a:t>a)</a:t>
            </a:r>
          </a:p>
        </p:txBody>
      </p:sp>
      <p:sp>
        <p:nvSpPr>
          <p:cNvPr id="39" name="CuadroTexto 68">
            <a:extLst>
              <a:ext uri="{FF2B5EF4-FFF2-40B4-BE49-F238E27FC236}">
                <a16:creationId xmlns:a16="http://schemas.microsoft.com/office/drawing/2014/main" id="{3941DE6E-4842-984A-9F7E-6A616FC97A73}"/>
              </a:ext>
            </a:extLst>
          </p:cNvPr>
          <p:cNvSpPr txBox="1"/>
          <p:nvPr/>
        </p:nvSpPr>
        <p:spPr>
          <a:xfrm>
            <a:off x="1972229" y="876559"/>
            <a:ext cx="452368" cy="400110"/>
          </a:xfrm>
          <a:prstGeom prst="rect">
            <a:avLst/>
          </a:prstGeom>
          <a:noFill/>
        </p:spPr>
        <p:txBody>
          <a:bodyPr wrap="none" rtlCol="0">
            <a:spAutoFit/>
          </a:bodyPr>
          <a:lstStyle/>
          <a:p>
            <a:pPr algn="l"/>
            <a:r>
              <a:rPr lang="es-GB" sz="2000" b="1" dirty="0"/>
              <a:t>b)</a:t>
            </a:r>
          </a:p>
        </p:txBody>
      </p:sp>
      <p:sp>
        <p:nvSpPr>
          <p:cNvPr id="40" name="CuadroTexto 69">
            <a:extLst>
              <a:ext uri="{FF2B5EF4-FFF2-40B4-BE49-F238E27FC236}">
                <a16:creationId xmlns:a16="http://schemas.microsoft.com/office/drawing/2014/main" id="{859848EF-FD76-2D4F-9B38-956B7FD64D07}"/>
              </a:ext>
            </a:extLst>
          </p:cNvPr>
          <p:cNvSpPr txBox="1"/>
          <p:nvPr/>
        </p:nvSpPr>
        <p:spPr>
          <a:xfrm>
            <a:off x="3921055" y="876559"/>
            <a:ext cx="445956" cy="400110"/>
          </a:xfrm>
          <a:prstGeom prst="rect">
            <a:avLst/>
          </a:prstGeom>
          <a:noFill/>
        </p:spPr>
        <p:txBody>
          <a:bodyPr wrap="none" rtlCol="0">
            <a:spAutoFit/>
          </a:bodyPr>
          <a:lstStyle/>
          <a:p>
            <a:pPr algn="l"/>
            <a:r>
              <a:rPr lang="es-GB" sz="2000" b="1" dirty="0"/>
              <a:t>c)</a:t>
            </a:r>
          </a:p>
        </p:txBody>
      </p:sp>
      <p:sp>
        <p:nvSpPr>
          <p:cNvPr id="41" name="CuadroTexto 70">
            <a:extLst>
              <a:ext uri="{FF2B5EF4-FFF2-40B4-BE49-F238E27FC236}">
                <a16:creationId xmlns:a16="http://schemas.microsoft.com/office/drawing/2014/main" id="{B4E5789A-F55D-5047-98F0-B677A33F8F00}"/>
              </a:ext>
            </a:extLst>
          </p:cNvPr>
          <p:cNvSpPr txBox="1"/>
          <p:nvPr/>
        </p:nvSpPr>
        <p:spPr>
          <a:xfrm>
            <a:off x="5724638" y="876559"/>
            <a:ext cx="452368" cy="400110"/>
          </a:xfrm>
          <a:prstGeom prst="rect">
            <a:avLst/>
          </a:prstGeom>
          <a:noFill/>
        </p:spPr>
        <p:txBody>
          <a:bodyPr wrap="none" rtlCol="0">
            <a:spAutoFit/>
          </a:bodyPr>
          <a:lstStyle/>
          <a:p>
            <a:pPr algn="l"/>
            <a:r>
              <a:rPr lang="es-GB" sz="2000" b="1" dirty="0"/>
              <a:t>d)</a:t>
            </a:r>
          </a:p>
        </p:txBody>
      </p:sp>
      <p:sp>
        <p:nvSpPr>
          <p:cNvPr id="42" name="CuadroTexto 71">
            <a:extLst>
              <a:ext uri="{FF2B5EF4-FFF2-40B4-BE49-F238E27FC236}">
                <a16:creationId xmlns:a16="http://schemas.microsoft.com/office/drawing/2014/main" id="{483F78B0-0F39-424F-BEBA-C1108FADF5FF}"/>
              </a:ext>
            </a:extLst>
          </p:cNvPr>
          <p:cNvSpPr txBox="1"/>
          <p:nvPr/>
        </p:nvSpPr>
        <p:spPr>
          <a:xfrm>
            <a:off x="7980186" y="840596"/>
            <a:ext cx="445956" cy="400110"/>
          </a:xfrm>
          <a:prstGeom prst="rect">
            <a:avLst/>
          </a:prstGeom>
          <a:noFill/>
        </p:spPr>
        <p:txBody>
          <a:bodyPr wrap="none" rtlCol="0">
            <a:spAutoFit/>
          </a:bodyPr>
          <a:lstStyle/>
          <a:p>
            <a:pPr algn="l"/>
            <a:r>
              <a:rPr lang="es-GB" sz="2000" b="1" dirty="0"/>
              <a:t>e)</a:t>
            </a:r>
          </a:p>
        </p:txBody>
      </p:sp>
      <p:sp>
        <p:nvSpPr>
          <p:cNvPr id="43" name="CuadroTexto 72">
            <a:extLst>
              <a:ext uri="{FF2B5EF4-FFF2-40B4-BE49-F238E27FC236}">
                <a16:creationId xmlns:a16="http://schemas.microsoft.com/office/drawing/2014/main" id="{E4870A6A-DC94-F84A-A5CB-C822EEF2459E}"/>
              </a:ext>
            </a:extLst>
          </p:cNvPr>
          <p:cNvSpPr txBox="1"/>
          <p:nvPr/>
        </p:nvSpPr>
        <p:spPr>
          <a:xfrm>
            <a:off x="9788362" y="840596"/>
            <a:ext cx="354584" cy="400110"/>
          </a:xfrm>
          <a:prstGeom prst="rect">
            <a:avLst/>
          </a:prstGeom>
          <a:noFill/>
        </p:spPr>
        <p:txBody>
          <a:bodyPr wrap="none" rtlCol="0">
            <a:spAutoFit/>
          </a:bodyPr>
          <a:lstStyle/>
          <a:p>
            <a:pPr algn="l"/>
            <a:r>
              <a:rPr lang="es-GB" sz="2000" b="1" dirty="0"/>
              <a:t>f)</a:t>
            </a:r>
          </a:p>
        </p:txBody>
      </p:sp>
      <p:sp>
        <p:nvSpPr>
          <p:cNvPr id="44" name="CuadroTexto 73">
            <a:extLst>
              <a:ext uri="{FF2B5EF4-FFF2-40B4-BE49-F238E27FC236}">
                <a16:creationId xmlns:a16="http://schemas.microsoft.com/office/drawing/2014/main" id="{DB319842-FE1F-094C-8877-4279EE923C37}"/>
              </a:ext>
            </a:extLst>
          </p:cNvPr>
          <p:cNvSpPr txBox="1"/>
          <p:nvPr/>
        </p:nvSpPr>
        <p:spPr>
          <a:xfrm>
            <a:off x="241825" y="2464113"/>
            <a:ext cx="452368" cy="400110"/>
          </a:xfrm>
          <a:prstGeom prst="rect">
            <a:avLst/>
          </a:prstGeom>
          <a:noFill/>
        </p:spPr>
        <p:txBody>
          <a:bodyPr wrap="none" rtlCol="0">
            <a:spAutoFit/>
          </a:bodyPr>
          <a:lstStyle/>
          <a:p>
            <a:pPr algn="l"/>
            <a:r>
              <a:rPr lang="es-GB" sz="2000" b="1" dirty="0"/>
              <a:t>g)</a:t>
            </a:r>
          </a:p>
        </p:txBody>
      </p:sp>
      <p:sp>
        <p:nvSpPr>
          <p:cNvPr id="45" name="CuadroTexto 74">
            <a:extLst>
              <a:ext uri="{FF2B5EF4-FFF2-40B4-BE49-F238E27FC236}">
                <a16:creationId xmlns:a16="http://schemas.microsoft.com/office/drawing/2014/main" id="{A0F527FA-4775-1A4A-8A13-EF41DEC2D87C}"/>
              </a:ext>
            </a:extLst>
          </p:cNvPr>
          <p:cNvSpPr txBox="1"/>
          <p:nvPr/>
        </p:nvSpPr>
        <p:spPr>
          <a:xfrm>
            <a:off x="2045408" y="2464113"/>
            <a:ext cx="436338" cy="400110"/>
          </a:xfrm>
          <a:prstGeom prst="rect">
            <a:avLst/>
          </a:prstGeom>
          <a:noFill/>
        </p:spPr>
        <p:txBody>
          <a:bodyPr wrap="none" rtlCol="0">
            <a:spAutoFit/>
          </a:bodyPr>
          <a:lstStyle/>
          <a:p>
            <a:pPr algn="l"/>
            <a:r>
              <a:rPr lang="es-GB" sz="2000" b="1" dirty="0"/>
              <a:t>h)</a:t>
            </a:r>
          </a:p>
        </p:txBody>
      </p:sp>
      <p:sp>
        <p:nvSpPr>
          <p:cNvPr id="46" name="CuadroTexto 75">
            <a:extLst>
              <a:ext uri="{FF2B5EF4-FFF2-40B4-BE49-F238E27FC236}">
                <a16:creationId xmlns:a16="http://schemas.microsoft.com/office/drawing/2014/main" id="{D22AC584-F5B5-D949-A4A0-B3CC7020B921}"/>
              </a:ext>
            </a:extLst>
          </p:cNvPr>
          <p:cNvSpPr txBox="1"/>
          <p:nvPr/>
        </p:nvSpPr>
        <p:spPr>
          <a:xfrm>
            <a:off x="3953152" y="2436109"/>
            <a:ext cx="343364" cy="400110"/>
          </a:xfrm>
          <a:prstGeom prst="rect">
            <a:avLst/>
          </a:prstGeom>
          <a:noFill/>
        </p:spPr>
        <p:txBody>
          <a:bodyPr wrap="none" rtlCol="0">
            <a:spAutoFit/>
          </a:bodyPr>
          <a:lstStyle/>
          <a:p>
            <a:pPr algn="l"/>
            <a:r>
              <a:rPr lang="es-GB" sz="2000" b="1" dirty="0"/>
              <a:t>i)</a:t>
            </a:r>
          </a:p>
        </p:txBody>
      </p:sp>
      <p:sp>
        <p:nvSpPr>
          <p:cNvPr id="47" name="CuadroTexto 76">
            <a:extLst>
              <a:ext uri="{FF2B5EF4-FFF2-40B4-BE49-F238E27FC236}">
                <a16:creationId xmlns:a16="http://schemas.microsoft.com/office/drawing/2014/main" id="{97A4C247-545C-5348-83C7-0BBA3B44B874}"/>
              </a:ext>
            </a:extLst>
          </p:cNvPr>
          <p:cNvSpPr txBox="1"/>
          <p:nvPr/>
        </p:nvSpPr>
        <p:spPr>
          <a:xfrm>
            <a:off x="5821334" y="2483907"/>
            <a:ext cx="349776" cy="400110"/>
          </a:xfrm>
          <a:prstGeom prst="rect">
            <a:avLst/>
          </a:prstGeom>
          <a:noFill/>
        </p:spPr>
        <p:txBody>
          <a:bodyPr wrap="none" rtlCol="0">
            <a:spAutoFit/>
          </a:bodyPr>
          <a:lstStyle/>
          <a:p>
            <a:pPr algn="l"/>
            <a:r>
              <a:rPr lang="es-GB" sz="2000" b="1" dirty="0"/>
              <a:t>j)</a:t>
            </a:r>
          </a:p>
        </p:txBody>
      </p:sp>
      <p:sp>
        <p:nvSpPr>
          <p:cNvPr id="48" name="CuadroTexto 77">
            <a:extLst>
              <a:ext uri="{FF2B5EF4-FFF2-40B4-BE49-F238E27FC236}">
                <a16:creationId xmlns:a16="http://schemas.microsoft.com/office/drawing/2014/main" id="{5DF5E46F-2A41-0947-8FE5-44DC389A619A}"/>
              </a:ext>
            </a:extLst>
          </p:cNvPr>
          <p:cNvSpPr txBox="1"/>
          <p:nvPr/>
        </p:nvSpPr>
        <p:spPr>
          <a:xfrm>
            <a:off x="8271827" y="2477837"/>
            <a:ext cx="431528" cy="400110"/>
          </a:xfrm>
          <a:prstGeom prst="rect">
            <a:avLst/>
          </a:prstGeom>
          <a:noFill/>
        </p:spPr>
        <p:txBody>
          <a:bodyPr wrap="none" rtlCol="0">
            <a:spAutoFit/>
          </a:bodyPr>
          <a:lstStyle/>
          <a:p>
            <a:pPr algn="l"/>
            <a:r>
              <a:rPr lang="es-GB" sz="2000" b="1" dirty="0"/>
              <a:t>k)</a:t>
            </a:r>
          </a:p>
        </p:txBody>
      </p:sp>
      <p:sp>
        <p:nvSpPr>
          <p:cNvPr id="49" name="CuadroTexto 78">
            <a:extLst>
              <a:ext uri="{FF2B5EF4-FFF2-40B4-BE49-F238E27FC236}">
                <a16:creationId xmlns:a16="http://schemas.microsoft.com/office/drawing/2014/main" id="{0183EADE-4003-AD4B-941F-38B1C1D79FF2}"/>
              </a:ext>
            </a:extLst>
          </p:cNvPr>
          <p:cNvSpPr txBox="1"/>
          <p:nvPr/>
        </p:nvSpPr>
        <p:spPr>
          <a:xfrm>
            <a:off x="9864320" y="2467804"/>
            <a:ext cx="343364" cy="400110"/>
          </a:xfrm>
          <a:prstGeom prst="rect">
            <a:avLst/>
          </a:prstGeom>
          <a:noFill/>
        </p:spPr>
        <p:txBody>
          <a:bodyPr wrap="none" rtlCol="0">
            <a:spAutoFit/>
          </a:bodyPr>
          <a:lstStyle/>
          <a:p>
            <a:pPr algn="l"/>
            <a:r>
              <a:rPr lang="es-GB" sz="2000" b="1" dirty="0"/>
              <a:t>l)</a:t>
            </a:r>
          </a:p>
        </p:txBody>
      </p:sp>
      <p:sp>
        <p:nvSpPr>
          <p:cNvPr id="50" name="CuadroTexto 63">
            <a:extLst>
              <a:ext uri="{FF2B5EF4-FFF2-40B4-BE49-F238E27FC236}">
                <a16:creationId xmlns:a16="http://schemas.microsoft.com/office/drawing/2014/main" id="{B7B2B4EB-187C-F14E-9919-766C0ADC6D33}"/>
              </a:ext>
            </a:extLst>
          </p:cNvPr>
          <p:cNvSpPr txBox="1"/>
          <p:nvPr/>
        </p:nvSpPr>
        <p:spPr>
          <a:xfrm>
            <a:off x="6143210" y="2056290"/>
            <a:ext cx="1253869" cy="400110"/>
          </a:xfrm>
          <a:prstGeom prst="rect">
            <a:avLst/>
          </a:prstGeom>
          <a:noFill/>
        </p:spPr>
        <p:txBody>
          <a:bodyPr wrap="none" rtlCol="0">
            <a:spAutoFit/>
          </a:bodyPr>
          <a:lstStyle/>
          <a:p>
            <a:pPr algn="l"/>
            <a:r>
              <a:rPr lang="es-GB" sz="2000" dirty="0"/>
              <a:t>[</a:t>
            </a:r>
            <a:r>
              <a:rPr lang="en-GB" sz="2000" dirty="0"/>
              <a:t>rubbish</a:t>
            </a:r>
            <a:r>
              <a:rPr lang="es-GB" sz="2000" dirty="0"/>
              <a:t>]</a:t>
            </a:r>
          </a:p>
        </p:txBody>
      </p:sp>
      <p:sp>
        <p:nvSpPr>
          <p:cNvPr id="51" name="CuadroTexto 64">
            <a:extLst>
              <a:ext uri="{FF2B5EF4-FFF2-40B4-BE49-F238E27FC236}">
                <a16:creationId xmlns:a16="http://schemas.microsoft.com/office/drawing/2014/main" id="{98718607-88C8-9448-8AF6-C722E368C8E7}"/>
              </a:ext>
            </a:extLst>
          </p:cNvPr>
          <p:cNvSpPr txBox="1"/>
          <p:nvPr/>
        </p:nvSpPr>
        <p:spPr>
          <a:xfrm>
            <a:off x="580826" y="3576925"/>
            <a:ext cx="1050288" cy="400110"/>
          </a:xfrm>
          <a:prstGeom prst="rect">
            <a:avLst/>
          </a:prstGeom>
          <a:noFill/>
        </p:spPr>
        <p:txBody>
          <a:bodyPr wrap="none" rtlCol="0">
            <a:spAutoFit/>
          </a:bodyPr>
          <a:lstStyle/>
          <a:p>
            <a:pPr algn="l"/>
            <a:r>
              <a:rPr lang="es-GB" sz="2000" dirty="0"/>
              <a:t>[</a:t>
            </a:r>
            <a:r>
              <a:rPr lang="en-GB" sz="2000" dirty="0"/>
              <a:t>world</a:t>
            </a:r>
            <a:r>
              <a:rPr lang="es-GB" sz="2000" dirty="0"/>
              <a:t>]</a:t>
            </a:r>
          </a:p>
        </p:txBody>
      </p:sp>
      <p:sp>
        <p:nvSpPr>
          <p:cNvPr id="52" name="CuadroTexto 64">
            <a:extLst>
              <a:ext uri="{FF2B5EF4-FFF2-40B4-BE49-F238E27FC236}">
                <a16:creationId xmlns:a16="http://schemas.microsoft.com/office/drawing/2014/main" id="{98718607-88C8-9448-8AF6-C722E368C8E7}"/>
              </a:ext>
            </a:extLst>
          </p:cNvPr>
          <p:cNvSpPr txBox="1"/>
          <p:nvPr/>
        </p:nvSpPr>
        <p:spPr>
          <a:xfrm>
            <a:off x="8317210" y="1989527"/>
            <a:ext cx="1204176" cy="400110"/>
          </a:xfrm>
          <a:prstGeom prst="rect">
            <a:avLst/>
          </a:prstGeom>
          <a:noFill/>
        </p:spPr>
        <p:txBody>
          <a:bodyPr wrap="none" rtlCol="0">
            <a:spAutoFit/>
          </a:bodyPr>
          <a:lstStyle/>
          <a:p>
            <a:pPr algn="l"/>
            <a:r>
              <a:rPr lang="es-GB" sz="2000" dirty="0"/>
              <a:t>[</a:t>
            </a:r>
            <a:r>
              <a:rPr lang="en-GB" sz="2000" dirty="0"/>
              <a:t>beach</a:t>
            </a:r>
            <a:r>
              <a:rPr lang="es-GB" sz="2000" dirty="0"/>
              <a:t>]</a:t>
            </a:r>
          </a:p>
        </p:txBody>
      </p:sp>
      <p:sp>
        <p:nvSpPr>
          <p:cNvPr id="54" name="CuadroTexto 63">
            <a:extLst>
              <a:ext uri="{FF2B5EF4-FFF2-40B4-BE49-F238E27FC236}">
                <a16:creationId xmlns:a16="http://schemas.microsoft.com/office/drawing/2014/main" id="{B7B2B4EB-187C-F14E-9919-766C0ADC6D33}"/>
              </a:ext>
            </a:extLst>
          </p:cNvPr>
          <p:cNvSpPr txBox="1"/>
          <p:nvPr/>
        </p:nvSpPr>
        <p:spPr>
          <a:xfrm>
            <a:off x="3921055" y="3007142"/>
            <a:ext cx="1838965" cy="400110"/>
          </a:xfrm>
          <a:prstGeom prst="rect">
            <a:avLst/>
          </a:prstGeom>
          <a:noFill/>
        </p:spPr>
        <p:txBody>
          <a:bodyPr wrap="none" rtlCol="0">
            <a:spAutoFit/>
          </a:bodyPr>
          <a:lstStyle/>
          <a:p>
            <a:pPr algn="l"/>
            <a:r>
              <a:rPr lang="es-GB" sz="2000" dirty="0"/>
              <a:t>[</a:t>
            </a:r>
            <a:r>
              <a:rPr lang="en-GB" sz="2000" dirty="0"/>
              <a:t>player (m/f)</a:t>
            </a:r>
            <a:r>
              <a:rPr lang="es-GB" sz="2000" dirty="0"/>
              <a:t>]</a:t>
            </a:r>
          </a:p>
        </p:txBody>
      </p:sp>
    </p:spTree>
    <p:extLst>
      <p:ext uri="{BB962C8B-B14F-4D97-AF65-F5344CB8AC3E}">
        <p14:creationId xmlns:p14="http://schemas.microsoft.com/office/powerpoint/2010/main" val="376809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es-GB" sz="2400" b="1" dirty="0"/>
              <a:t>¡Ahora tú escribes!</a:t>
            </a:r>
            <a:endParaRPr lang="es-GB" sz="24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7983276" cy="461665"/>
          </a:xfrm>
          <a:prstGeom prst="rect">
            <a:avLst/>
          </a:prstGeom>
          <a:noFill/>
        </p:spPr>
        <p:txBody>
          <a:bodyPr wrap="none" rtlCol="0">
            <a:spAutoFit/>
          </a:bodyPr>
          <a:lstStyle/>
          <a:p>
            <a:r>
              <a:rPr lang="es-GB" sz="2400" dirty="0"/>
              <a:t>Escribe el texto otra vez, pero debes cambiar cosas.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63857" y="1249609"/>
            <a:ext cx="10189959" cy="1200329"/>
          </a:xfrm>
          <a:prstGeom prst="rect">
            <a:avLst/>
          </a:prstGeom>
          <a:noFill/>
        </p:spPr>
        <p:txBody>
          <a:bodyPr wrap="square" rtlCol="0">
            <a:spAutoFit/>
          </a:bodyPr>
          <a:lstStyle/>
          <a:p>
            <a:pPr algn="l"/>
            <a:endParaRPr lang="en-GB" sz="2400" dirty="0"/>
          </a:p>
          <a:p>
            <a:pPr algn="l"/>
            <a:r>
              <a:rPr lang="es-GB" sz="2400" dirty="0"/>
              <a:t>Puedes usar una persona diferente (yo, tú, él, mi padre...).</a:t>
            </a:r>
          </a:p>
          <a:p>
            <a:pPr algn="l"/>
            <a:r>
              <a:rPr lang="es-GB" sz="2400" dirty="0"/>
              <a:t>También puedes cambiar los verbos y usar otros verbos en –er o –ir:</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787317" y="2896673"/>
            <a:ext cx="1590500" cy="461665"/>
          </a:xfrm>
          <a:prstGeom prst="rect">
            <a:avLst/>
          </a:prstGeom>
          <a:solidFill>
            <a:srgbClr val="FBF0D5"/>
          </a:solidFill>
          <a:ln>
            <a:solidFill>
              <a:srgbClr val="3A5EAC"/>
            </a:solidFill>
          </a:ln>
        </p:spPr>
        <p:txBody>
          <a:bodyPr wrap="none" rtlCol="0">
            <a:spAutoFit/>
          </a:bodyPr>
          <a:lstStyle/>
          <a:p>
            <a:pPr algn="l"/>
            <a:r>
              <a:rPr lang="es-GB" sz="2400" dirty="0"/>
              <a:t>aprender</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3774721" y="2896673"/>
            <a:ext cx="856325" cy="461665"/>
          </a:xfrm>
          <a:prstGeom prst="rect">
            <a:avLst/>
          </a:prstGeom>
          <a:solidFill>
            <a:srgbClr val="FBF0D5"/>
          </a:solidFill>
          <a:ln>
            <a:solidFill>
              <a:srgbClr val="3A5EAC"/>
            </a:solidFill>
          </a:ln>
        </p:spPr>
        <p:txBody>
          <a:bodyPr wrap="none" rtlCol="0">
            <a:spAutoFit/>
          </a:bodyPr>
          <a:lstStyle/>
          <a:p>
            <a:pPr algn="l"/>
            <a:r>
              <a:rPr lang="es-GB" sz="2400" dirty="0"/>
              <a:t>subir</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5027950" y="2896673"/>
            <a:ext cx="1192955" cy="461665"/>
          </a:xfrm>
          <a:prstGeom prst="rect">
            <a:avLst/>
          </a:prstGeom>
          <a:solidFill>
            <a:srgbClr val="FBF0D5"/>
          </a:solidFill>
          <a:ln>
            <a:solidFill>
              <a:srgbClr val="3A5EAC"/>
            </a:solidFill>
          </a:ln>
        </p:spPr>
        <p:txBody>
          <a:bodyPr wrap="none" rtlCol="0">
            <a:spAutoFit/>
          </a:bodyPr>
          <a:lstStyle/>
          <a:p>
            <a:pPr algn="l"/>
            <a:r>
              <a:rPr lang="es-GB" sz="2400" dirty="0"/>
              <a:t>perder</a:t>
            </a:r>
          </a:p>
        </p:txBody>
      </p:sp>
      <p:sp>
        <p:nvSpPr>
          <p:cNvPr id="31" name="CuadroTexto 30">
            <a:extLst>
              <a:ext uri="{FF2B5EF4-FFF2-40B4-BE49-F238E27FC236}">
                <a16:creationId xmlns:a16="http://schemas.microsoft.com/office/drawing/2014/main" id="{5B6B45AD-98DF-1E4A-9F95-291D06B9A7F6}"/>
              </a:ext>
            </a:extLst>
          </p:cNvPr>
          <p:cNvSpPr txBox="1"/>
          <p:nvPr/>
        </p:nvSpPr>
        <p:spPr>
          <a:xfrm>
            <a:off x="6617809" y="2896673"/>
            <a:ext cx="1569660" cy="461665"/>
          </a:xfrm>
          <a:prstGeom prst="rect">
            <a:avLst/>
          </a:prstGeom>
          <a:solidFill>
            <a:srgbClr val="FBF0D5"/>
          </a:solidFill>
          <a:ln>
            <a:solidFill>
              <a:srgbClr val="3A5EAC"/>
            </a:solidFill>
          </a:ln>
        </p:spPr>
        <p:txBody>
          <a:bodyPr wrap="none" rtlCol="0">
            <a:spAutoFit/>
          </a:bodyPr>
          <a:lstStyle/>
          <a:p>
            <a:pPr algn="l"/>
            <a:r>
              <a:rPr lang="es-GB" sz="2400" dirty="0"/>
              <a:t>entender</a:t>
            </a:r>
          </a:p>
        </p:txBody>
      </p:sp>
      <p:sp>
        <p:nvSpPr>
          <p:cNvPr id="32" name="CuadroTexto 31">
            <a:extLst>
              <a:ext uri="{FF2B5EF4-FFF2-40B4-BE49-F238E27FC236}">
                <a16:creationId xmlns:a16="http://schemas.microsoft.com/office/drawing/2014/main" id="{C22F8D95-528A-4242-999B-4487CE3FB01D}"/>
              </a:ext>
            </a:extLst>
          </p:cNvPr>
          <p:cNvSpPr txBox="1"/>
          <p:nvPr/>
        </p:nvSpPr>
        <p:spPr>
          <a:xfrm>
            <a:off x="8584373" y="2895119"/>
            <a:ext cx="1101584" cy="461665"/>
          </a:xfrm>
          <a:prstGeom prst="rect">
            <a:avLst/>
          </a:prstGeom>
          <a:solidFill>
            <a:srgbClr val="FBF0D5"/>
          </a:solidFill>
          <a:ln>
            <a:solidFill>
              <a:srgbClr val="3A5EAC"/>
            </a:solidFill>
          </a:ln>
        </p:spPr>
        <p:txBody>
          <a:bodyPr wrap="none" rtlCol="0">
            <a:spAutoFit/>
          </a:bodyPr>
          <a:lstStyle/>
          <a:p>
            <a:pPr algn="l"/>
            <a:r>
              <a:rPr lang="es-GB" sz="2400" dirty="0"/>
              <a:t>recibir</a:t>
            </a:r>
          </a:p>
        </p:txBody>
      </p:sp>
      <p:sp>
        <p:nvSpPr>
          <p:cNvPr id="33" name="CuadroTexto 32">
            <a:extLst>
              <a:ext uri="{FF2B5EF4-FFF2-40B4-BE49-F238E27FC236}">
                <a16:creationId xmlns:a16="http://schemas.microsoft.com/office/drawing/2014/main" id="{45AD9150-6B7C-C942-A9B3-D7752F6E56F2}"/>
              </a:ext>
            </a:extLst>
          </p:cNvPr>
          <p:cNvSpPr txBox="1"/>
          <p:nvPr/>
        </p:nvSpPr>
        <p:spPr>
          <a:xfrm>
            <a:off x="6231205" y="4284230"/>
            <a:ext cx="851515" cy="461665"/>
          </a:xfrm>
          <a:prstGeom prst="rect">
            <a:avLst/>
          </a:prstGeom>
          <a:solidFill>
            <a:srgbClr val="FBF0D5"/>
          </a:solidFill>
          <a:ln>
            <a:solidFill>
              <a:srgbClr val="3A5EAC"/>
            </a:solidFill>
          </a:ln>
        </p:spPr>
        <p:txBody>
          <a:bodyPr wrap="none" rtlCol="0">
            <a:spAutoFit/>
          </a:bodyPr>
          <a:lstStyle/>
          <a:p>
            <a:pPr algn="l"/>
            <a:r>
              <a:rPr lang="es-GB" sz="2400" dirty="0"/>
              <a:t>abrir</a:t>
            </a:r>
          </a:p>
        </p:txBody>
      </p:sp>
      <p:sp>
        <p:nvSpPr>
          <p:cNvPr id="34" name="CuadroTexto 33">
            <a:extLst>
              <a:ext uri="{FF2B5EF4-FFF2-40B4-BE49-F238E27FC236}">
                <a16:creationId xmlns:a16="http://schemas.microsoft.com/office/drawing/2014/main" id="{FD71F922-3911-E24C-8990-443B318CB684}"/>
              </a:ext>
            </a:extLst>
          </p:cNvPr>
          <p:cNvSpPr txBox="1"/>
          <p:nvPr/>
        </p:nvSpPr>
        <p:spPr>
          <a:xfrm>
            <a:off x="8834442" y="4284230"/>
            <a:ext cx="851515" cy="461665"/>
          </a:xfrm>
          <a:prstGeom prst="rect">
            <a:avLst/>
          </a:prstGeom>
          <a:solidFill>
            <a:srgbClr val="FBF0D5"/>
          </a:solidFill>
          <a:ln>
            <a:solidFill>
              <a:srgbClr val="3A5EAC"/>
            </a:solidFill>
          </a:ln>
        </p:spPr>
        <p:txBody>
          <a:bodyPr wrap="none" rtlCol="0">
            <a:spAutoFit/>
          </a:bodyPr>
          <a:lstStyle/>
          <a:p>
            <a:pPr algn="l"/>
            <a:r>
              <a:rPr lang="es-GB" sz="2400" dirty="0"/>
              <a:t>abrir</a:t>
            </a:r>
          </a:p>
        </p:txBody>
      </p:sp>
      <p:sp>
        <p:nvSpPr>
          <p:cNvPr id="35" name="CuadroTexto 34">
            <a:extLst>
              <a:ext uri="{FF2B5EF4-FFF2-40B4-BE49-F238E27FC236}">
                <a16:creationId xmlns:a16="http://schemas.microsoft.com/office/drawing/2014/main" id="{C207C65B-0BF4-674B-8806-48D664011E17}"/>
              </a:ext>
            </a:extLst>
          </p:cNvPr>
          <p:cNvSpPr txBox="1"/>
          <p:nvPr/>
        </p:nvSpPr>
        <p:spPr>
          <a:xfrm>
            <a:off x="1787317" y="3567980"/>
            <a:ext cx="1295547" cy="461665"/>
          </a:xfrm>
          <a:prstGeom prst="rect">
            <a:avLst/>
          </a:prstGeom>
          <a:solidFill>
            <a:srgbClr val="FBF0D5"/>
          </a:solidFill>
          <a:ln>
            <a:solidFill>
              <a:srgbClr val="3A5EAC"/>
            </a:solidFill>
          </a:ln>
        </p:spPr>
        <p:txBody>
          <a:bodyPr wrap="none" rtlCol="0">
            <a:spAutoFit/>
          </a:bodyPr>
          <a:lstStyle/>
          <a:p>
            <a:pPr algn="l"/>
            <a:r>
              <a:rPr lang="es-GB" sz="2400" dirty="0"/>
              <a:t>permitir</a:t>
            </a:r>
          </a:p>
        </p:txBody>
      </p:sp>
      <p:sp>
        <p:nvSpPr>
          <p:cNvPr id="36" name="CuadroTexto 35">
            <a:extLst>
              <a:ext uri="{FF2B5EF4-FFF2-40B4-BE49-F238E27FC236}">
                <a16:creationId xmlns:a16="http://schemas.microsoft.com/office/drawing/2014/main" id="{6DDC9850-D7DD-6946-8F20-E52D6D1A944E}"/>
              </a:ext>
            </a:extLst>
          </p:cNvPr>
          <p:cNvSpPr txBox="1"/>
          <p:nvPr/>
        </p:nvSpPr>
        <p:spPr>
          <a:xfrm>
            <a:off x="3348301" y="3567980"/>
            <a:ext cx="1221809" cy="461665"/>
          </a:xfrm>
          <a:prstGeom prst="rect">
            <a:avLst/>
          </a:prstGeom>
          <a:solidFill>
            <a:srgbClr val="FBF0D5"/>
          </a:solidFill>
          <a:ln>
            <a:solidFill>
              <a:srgbClr val="3A5EAC"/>
            </a:solidFill>
          </a:ln>
        </p:spPr>
        <p:txBody>
          <a:bodyPr wrap="none" rtlCol="0">
            <a:spAutoFit/>
          </a:bodyPr>
          <a:lstStyle/>
          <a:p>
            <a:pPr algn="l"/>
            <a:r>
              <a:rPr lang="es-GB" sz="2400" dirty="0"/>
              <a:t>decidir</a:t>
            </a:r>
          </a:p>
        </p:txBody>
      </p:sp>
      <p:sp>
        <p:nvSpPr>
          <p:cNvPr id="37" name="CuadroTexto 36">
            <a:extLst>
              <a:ext uri="{FF2B5EF4-FFF2-40B4-BE49-F238E27FC236}">
                <a16:creationId xmlns:a16="http://schemas.microsoft.com/office/drawing/2014/main" id="{2011FFC2-6341-FC44-8C0D-27EC16A0A3C6}"/>
              </a:ext>
            </a:extLst>
          </p:cNvPr>
          <p:cNvSpPr txBox="1"/>
          <p:nvPr/>
        </p:nvSpPr>
        <p:spPr>
          <a:xfrm>
            <a:off x="4835547" y="3567980"/>
            <a:ext cx="1027845" cy="461665"/>
          </a:xfrm>
          <a:prstGeom prst="rect">
            <a:avLst/>
          </a:prstGeom>
          <a:solidFill>
            <a:srgbClr val="FBF0D5"/>
          </a:solidFill>
          <a:ln>
            <a:solidFill>
              <a:srgbClr val="3A5EAC"/>
            </a:solidFill>
          </a:ln>
        </p:spPr>
        <p:txBody>
          <a:bodyPr wrap="none" rtlCol="0">
            <a:spAutoFit/>
          </a:bodyPr>
          <a:lstStyle/>
          <a:p>
            <a:pPr algn="l"/>
            <a:r>
              <a:rPr lang="es-GB" sz="2400" dirty="0"/>
              <a:t>cubrir</a:t>
            </a:r>
          </a:p>
        </p:txBody>
      </p:sp>
      <p:sp>
        <p:nvSpPr>
          <p:cNvPr id="38" name="CuadroTexto 37">
            <a:extLst>
              <a:ext uri="{FF2B5EF4-FFF2-40B4-BE49-F238E27FC236}">
                <a16:creationId xmlns:a16="http://schemas.microsoft.com/office/drawing/2014/main" id="{8C99F0E5-466A-9544-AAFE-37EF2CA64129}"/>
              </a:ext>
            </a:extLst>
          </p:cNvPr>
          <p:cNvSpPr txBox="1"/>
          <p:nvPr/>
        </p:nvSpPr>
        <p:spPr>
          <a:xfrm>
            <a:off x="6128829" y="3567980"/>
            <a:ext cx="1249060" cy="461665"/>
          </a:xfrm>
          <a:prstGeom prst="rect">
            <a:avLst/>
          </a:prstGeom>
          <a:solidFill>
            <a:srgbClr val="FBF0D5"/>
          </a:solidFill>
          <a:ln>
            <a:solidFill>
              <a:srgbClr val="3A5EAC"/>
            </a:solidFill>
          </a:ln>
        </p:spPr>
        <p:txBody>
          <a:bodyPr wrap="none" rtlCol="0">
            <a:spAutoFit/>
          </a:bodyPr>
          <a:lstStyle/>
          <a:p>
            <a:pPr algn="l"/>
            <a:r>
              <a:rPr lang="es-GB" sz="2400" dirty="0"/>
              <a:t>repartir</a:t>
            </a:r>
          </a:p>
        </p:txBody>
      </p:sp>
      <p:sp>
        <p:nvSpPr>
          <p:cNvPr id="39" name="CuadroTexto 38">
            <a:extLst>
              <a:ext uri="{FF2B5EF4-FFF2-40B4-BE49-F238E27FC236}">
                <a16:creationId xmlns:a16="http://schemas.microsoft.com/office/drawing/2014/main" id="{DBA63ECD-DFE8-F54A-BFB7-398D9F4E396A}"/>
              </a:ext>
            </a:extLst>
          </p:cNvPr>
          <p:cNvSpPr txBox="1"/>
          <p:nvPr/>
        </p:nvSpPr>
        <p:spPr>
          <a:xfrm>
            <a:off x="7643326" y="3567980"/>
            <a:ext cx="1053494" cy="461665"/>
          </a:xfrm>
          <a:prstGeom prst="rect">
            <a:avLst/>
          </a:prstGeom>
          <a:solidFill>
            <a:srgbClr val="FBF0D5"/>
          </a:solidFill>
          <a:ln>
            <a:solidFill>
              <a:srgbClr val="3A5EAC"/>
            </a:solidFill>
          </a:ln>
        </p:spPr>
        <p:txBody>
          <a:bodyPr wrap="none" rtlCol="0">
            <a:spAutoFit/>
          </a:bodyPr>
          <a:lstStyle/>
          <a:p>
            <a:pPr algn="l"/>
            <a:r>
              <a:rPr lang="es-GB" sz="2400" dirty="0"/>
              <a:t>dividir</a:t>
            </a:r>
          </a:p>
        </p:txBody>
      </p:sp>
      <p:sp>
        <p:nvSpPr>
          <p:cNvPr id="40" name="CuadroTexto 39">
            <a:extLst>
              <a:ext uri="{FF2B5EF4-FFF2-40B4-BE49-F238E27FC236}">
                <a16:creationId xmlns:a16="http://schemas.microsoft.com/office/drawing/2014/main" id="{58A949C0-E26C-0A40-9DF0-7480B21BEA92}"/>
              </a:ext>
            </a:extLst>
          </p:cNvPr>
          <p:cNvSpPr txBox="1"/>
          <p:nvPr/>
        </p:nvSpPr>
        <p:spPr>
          <a:xfrm>
            <a:off x="8962256" y="3567203"/>
            <a:ext cx="739305" cy="461665"/>
          </a:xfrm>
          <a:prstGeom prst="rect">
            <a:avLst/>
          </a:prstGeom>
          <a:solidFill>
            <a:srgbClr val="FBF0D5"/>
          </a:solidFill>
          <a:ln>
            <a:solidFill>
              <a:srgbClr val="3A5EAC"/>
            </a:solidFill>
          </a:ln>
        </p:spPr>
        <p:txBody>
          <a:bodyPr wrap="square" rtlCol="0">
            <a:spAutoFit/>
          </a:bodyPr>
          <a:lstStyle/>
          <a:p>
            <a:pPr algn="l"/>
            <a:r>
              <a:rPr lang="es-GB" sz="2400" dirty="0"/>
              <a:t>leer</a:t>
            </a:r>
          </a:p>
        </p:txBody>
      </p:sp>
      <p:sp>
        <p:nvSpPr>
          <p:cNvPr id="41" name="CuadroTexto 40">
            <a:extLst>
              <a:ext uri="{FF2B5EF4-FFF2-40B4-BE49-F238E27FC236}">
                <a16:creationId xmlns:a16="http://schemas.microsoft.com/office/drawing/2014/main" id="{AC1365EB-683A-BD48-85FE-A7537CDC014D}"/>
              </a:ext>
            </a:extLst>
          </p:cNvPr>
          <p:cNvSpPr txBox="1"/>
          <p:nvPr/>
        </p:nvSpPr>
        <p:spPr>
          <a:xfrm>
            <a:off x="7409391" y="4285784"/>
            <a:ext cx="1098378" cy="461665"/>
          </a:xfrm>
          <a:prstGeom prst="rect">
            <a:avLst/>
          </a:prstGeom>
          <a:solidFill>
            <a:srgbClr val="FBF0D5"/>
          </a:solidFill>
          <a:ln>
            <a:solidFill>
              <a:srgbClr val="3A5EAC"/>
            </a:solidFill>
          </a:ln>
        </p:spPr>
        <p:txBody>
          <a:bodyPr wrap="none" rtlCol="0">
            <a:spAutoFit/>
          </a:bodyPr>
          <a:lstStyle/>
          <a:p>
            <a:pPr algn="l"/>
            <a:r>
              <a:rPr lang="es-GB" sz="2400" dirty="0"/>
              <a:t>beber</a:t>
            </a:r>
          </a:p>
        </p:txBody>
      </p:sp>
      <p:sp>
        <p:nvSpPr>
          <p:cNvPr id="42" name="CuadroTexto 41">
            <a:extLst>
              <a:ext uri="{FF2B5EF4-FFF2-40B4-BE49-F238E27FC236}">
                <a16:creationId xmlns:a16="http://schemas.microsoft.com/office/drawing/2014/main" id="{B0B1F8B1-5156-E84E-87FB-0C4E9AB2E337}"/>
              </a:ext>
            </a:extLst>
          </p:cNvPr>
          <p:cNvSpPr txBox="1"/>
          <p:nvPr/>
        </p:nvSpPr>
        <p:spPr>
          <a:xfrm>
            <a:off x="1787317" y="4267266"/>
            <a:ext cx="1167307" cy="461665"/>
          </a:xfrm>
          <a:prstGeom prst="rect">
            <a:avLst/>
          </a:prstGeom>
          <a:solidFill>
            <a:srgbClr val="FBF0D5"/>
          </a:solidFill>
          <a:ln>
            <a:solidFill>
              <a:srgbClr val="3A5EAC"/>
            </a:solidFill>
          </a:ln>
        </p:spPr>
        <p:txBody>
          <a:bodyPr wrap="none" rtlCol="0">
            <a:spAutoFit/>
          </a:bodyPr>
          <a:lstStyle/>
          <a:p>
            <a:pPr algn="l"/>
            <a:r>
              <a:rPr lang="es-GB" sz="2400" dirty="0"/>
              <a:t>comer</a:t>
            </a:r>
          </a:p>
        </p:txBody>
      </p:sp>
      <p:sp>
        <p:nvSpPr>
          <p:cNvPr id="43" name="CuadroTexto 42">
            <a:extLst>
              <a:ext uri="{FF2B5EF4-FFF2-40B4-BE49-F238E27FC236}">
                <a16:creationId xmlns:a16="http://schemas.microsoft.com/office/drawing/2014/main" id="{E90825A0-C60C-8642-9098-2B7A0D9E7D99}"/>
              </a:ext>
            </a:extLst>
          </p:cNvPr>
          <p:cNvSpPr txBox="1"/>
          <p:nvPr/>
        </p:nvSpPr>
        <p:spPr>
          <a:xfrm>
            <a:off x="3281295" y="4270598"/>
            <a:ext cx="1064715" cy="461665"/>
          </a:xfrm>
          <a:prstGeom prst="rect">
            <a:avLst/>
          </a:prstGeom>
          <a:solidFill>
            <a:srgbClr val="FBF0D5"/>
          </a:solidFill>
          <a:ln>
            <a:solidFill>
              <a:srgbClr val="3A5EAC"/>
            </a:solidFill>
          </a:ln>
        </p:spPr>
        <p:txBody>
          <a:bodyPr wrap="none" rtlCol="0">
            <a:spAutoFit/>
          </a:bodyPr>
          <a:lstStyle/>
          <a:p>
            <a:pPr algn="l"/>
            <a:r>
              <a:rPr lang="es-GB" sz="2400" dirty="0"/>
              <a:t>correr</a:t>
            </a:r>
          </a:p>
        </p:txBody>
      </p:sp>
      <p:sp>
        <p:nvSpPr>
          <p:cNvPr id="44" name="CuadroTexto 43">
            <a:extLst>
              <a:ext uri="{FF2B5EF4-FFF2-40B4-BE49-F238E27FC236}">
                <a16:creationId xmlns:a16="http://schemas.microsoft.com/office/drawing/2014/main" id="{901D2EF6-00A6-FD4E-A885-E5F37EAA7952}"/>
              </a:ext>
            </a:extLst>
          </p:cNvPr>
          <p:cNvSpPr txBox="1"/>
          <p:nvPr/>
        </p:nvSpPr>
        <p:spPr>
          <a:xfrm>
            <a:off x="4672681" y="4284230"/>
            <a:ext cx="1247457" cy="461665"/>
          </a:xfrm>
          <a:prstGeom prst="rect">
            <a:avLst/>
          </a:prstGeom>
          <a:solidFill>
            <a:srgbClr val="FBF0D5"/>
          </a:solidFill>
          <a:ln>
            <a:solidFill>
              <a:srgbClr val="3A5EAC"/>
            </a:solidFill>
          </a:ln>
        </p:spPr>
        <p:txBody>
          <a:bodyPr wrap="none" rtlCol="0">
            <a:spAutoFit/>
          </a:bodyPr>
          <a:lstStyle/>
          <a:p>
            <a:pPr algn="l"/>
            <a:r>
              <a:rPr lang="es-GB" sz="2400" dirty="0"/>
              <a:t>vender</a:t>
            </a:r>
          </a:p>
        </p:txBody>
      </p:sp>
      <p:pic>
        <p:nvPicPr>
          <p:cNvPr id="6" name="Imagen 5">
            <a:extLst>
              <a:ext uri="{FF2B5EF4-FFF2-40B4-BE49-F238E27FC236}">
                <a16:creationId xmlns:a16="http://schemas.microsoft.com/office/drawing/2014/main" id="{21A2BD6E-99A4-A444-ADCD-5094AF00D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0432" y="2615704"/>
            <a:ext cx="1927895" cy="1485684"/>
          </a:xfrm>
          <a:prstGeom prst="rect">
            <a:avLst/>
          </a:prstGeom>
        </p:spPr>
      </p:pic>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9940671" y="4267265"/>
            <a:ext cx="1927895" cy="1022778"/>
          </a:xfrm>
          <a:prstGeom prst="wedgeRoundRectCallout">
            <a:avLst>
              <a:gd name="adj1" fmla="val -48540"/>
              <a:gd name="adj2" fmla="val -67716"/>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Usa</a:t>
            </a:r>
            <a:r>
              <a:rPr lang="en-GB" sz="2000" dirty="0">
                <a:solidFill>
                  <a:schemeClr val="tx1"/>
                </a:solidFill>
              </a:rPr>
              <a:t> ‘</a:t>
            </a:r>
            <a:r>
              <a:rPr lang="en-GB" sz="2000" dirty="0" err="1">
                <a:solidFill>
                  <a:schemeClr val="tx1"/>
                </a:solidFill>
              </a:rPr>
              <a:t>leyó</a:t>
            </a:r>
            <a:r>
              <a:rPr lang="en-GB" sz="2000" dirty="0">
                <a:solidFill>
                  <a:schemeClr val="tx1"/>
                </a:solidFill>
              </a:rPr>
              <a:t>’ para ‘</a:t>
            </a:r>
            <a:r>
              <a:rPr lang="en-GB" sz="2000" dirty="0" err="1">
                <a:solidFill>
                  <a:schemeClr val="tx1"/>
                </a:solidFill>
              </a:rPr>
              <a:t>él</a:t>
            </a:r>
            <a:r>
              <a:rPr lang="en-GB" sz="2000" dirty="0">
                <a:solidFill>
                  <a:schemeClr val="tx1"/>
                </a:solidFill>
              </a:rPr>
              <a:t>’ o ‘</a:t>
            </a:r>
            <a:r>
              <a:rPr lang="en-GB" sz="2000" dirty="0" err="1">
                <a:solidFill>
                  <a:schemeClr val="tx1"/>
                </a:solidFill>
              </a:rPr>
              <a:t>ella</a:t>
            </a:r>
            <a:r>
              <a:rPr lang="en-GB" sz="2000" dirty="0">
                <a:solidFill>
                  <a:schemeClr val="tx1"/>
                </a:solidFill>
              </a:rPr>
              <a:t>’</a:t>
            </a:r>
          </a:p>
        </p:txBody>
      </p:sp>
    </p:spTree>
    <p:extLst>
      <p:ext uri="{BB962C8B-B14F-4D97-AF65-F5344CB8AC3E}">
        <p14:creationId xmlns:p14="http://schemas.microsoft.com/office/powerpoint/2010/main" val="425505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294"/>
          <a:stretch/>
        </p:blipFill>
        <p:spPr>
          <a:xfrm>
            <a:off x="7747686" y="2301215"/>
            <a:ext cx="4313333" cy="3291840"/>
          </a:xfrm>
          <a:prstGeom prst="rect">
            <a:avLst/>
          </a:prstGeom>
        </p:spPr>
      </p:pic>
      <p:sp>
        <p:nvSpPr>
          <p:cNvPr id="5" name="Llamada rectangular redondeada 4">
            <a:extLst>
              <a:ext uri="{FF2B5EF4-FFF2-40B4-BE49-F238E27FC236}">
                <a16:creationId xmlns:a16="http://schemas.microsoft.com/office/drawing/2014/main" id="{60F91E55-20EF-794B-A29C-A546CC70D4AB}"/>
              </a:ext>
            </a:extLst>
          </p:cNvPr>
          <p:cNvSpPr/>
          <p:nvPr/>
        </p:nvSpPr>
        <p:spPr>
          <a:xfrm>
            <a:off x="147907" y="1248032"/>
            <a:ext cx="7216719" cy="5007625"/>
          </a:xfrm>
          <a:prstGeom prst="wedgeRoundRectCallout">
            <a:avLst>
              <a:gd name="adj1" fmla="val 55102"/>
              <a:gd name="adj2" fmla="val 572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tx1"/>
                </a:solidFill>
              </a:rPr>
              <a:t>Es importante hacer cosas para ayudar al planeta. La semana pasada </a:t>
            </a:r>
            <a:r>
              <a:rPr lang="es-ES" sz="2200" u="sng" dirty="0">
                <a:solidFill>
                  <a:schemeClr val="tx1"/>
                </a:solidFill>
              </a:rPr>
              <a:t>yo leí un blog </a:t>
            </a:r>
            <a:r>
              <a:rPr lang="es-ES" sz="2200" dirty="0">
                <a:solidFill>
                  <a:schemeClr val="tx1"/>
                </a:solidFill>
              </a:rPr>
              <a:t>con información para una vida verde y </a:t>
            </a:r>
            <a:r>
              <a:rPr lang="es-ES" sz="2200" u="sng" dirty="0">
                <a:solidFill>
                  <a:schemeClr val="tx1"/>
                </a:solidFill>
              </a:rPr>
              <a:t>mi madre escribió un artículo </a:t>
            </a:r>
            <a:r>
              <a:rPr lang="es-ES" sz="2200" dirty="0">
                <a:solidFill>
                  <a:schemeClr val="tx1"/>
                </a:solidFill>
              </a:rPr>
              <a:t>sobre la naturaleza. </a:t>
            </a:r>
          </a:p>
          <a:p>
            <a:pPr algn="ctr"/>
            <a:endParaRPr lang="es-ES" sz="2200" dirty="0">
              <a:solidFill>
                <a:schemeClr val="tx1"/>
              </a:solidFill>
            </a:endParaRPr>
          </a:p>
          <a:p>
            <a:pPr algn="ctr"/>
            <a:r>
              <a:rPr lang="es-ES" sz="2200" u="sng" dirty="0">
                <a:solidFill>
                  <a:schemeClr val="tx1"/>
                </a:solidFill>
              </a:rPr>
              <a:t>Ella compartió ideas para preparar </a:t>
            </a:r>
            <a:r>
              <a:rPr lang="es-ES" sz="2200" dirty="0">
                <a:solidFill>
                  <a:schemeClr val="tx1"/>
                </a:solidFill>
              </a:rPr>
              <a:t>platos sin productos animales, mientras que </a:t>
            </a:r>
            <a:r>
              <a:rPr lang="es-ES" sz="2200" u="sng" dirty="0">
                <a:solidFill>
                  <a:schemeClr val="tx1"/>
                </a:solidFill>
              </a:rPr>
              <a:t>yo elegí preparar la comida</a:t>
            </a:r>
            <a:r>
              <a:rPr lang="es-ES" sz="2200" dirty="0">
                <a:solidFill>
                  <a:schemeClr val="tx1"/>
                </a:solidFill>
              </a:rPr>
              <a:t>. Además, ¡</a:t>
            </a:r>
            <a:r>
              <a:rPr lang="es-ES" sz="2200" u="sng" dirty="0">
                <a:solidFill>
                  <a:schemeClr val="tx1"/>
                </a:solidFill>
              </a:rPr>
              <a:t>repartí la comida entre mis amigos</a:t>
            </a:r>
            <a:r>
              <a:rPr lang="es-ES" sz="2200" dirty="0">
                <a:solidFill>
                  <a:schemeClr val="tx1"/>
                </a:solidFill>
              </a:rPr>
              <a:t>!</a:t>
            </a:r>
          </a:p>
          <a:p>
            <a:pPr algn="ctr"/>
            <a:endParaRPr lang="es-ES" sz="2200" dirty="0">
              <a:solidFill>
                <a:schemeClr val="tx1"/>
              </a:solidFill>
            </a:endParaRPr>
          </a:p>
          <a:p>
            <a:pPr algn="ctr"/>
            <a:r>
              <a:rPr lang="es-ES" sz="2200" dirty="0">
                <a:solidFill>
                  <a:schemeClr val="tx1"/>
                </a:solidFill>
              </a:rPr>
              <a:t>También, </a:t>
            </a:r>
            <a:r>
              <a:rPr lang="es-ES" sz="2200" u="sng" dirty="0">
                <a:solidFill>
                  <a:schemeClr val="tx1"/>
                </a:solidFill>
              </a:rPr>
              <a:t>mi hermano decidió limpiar la basura</a:t>
            </a:r>
            <a:r>
              <a:rPr lang="es-ES" sz="2200" b="1" dirty="0">
                <a:solidFill>
                  <a:schemeClr val="tx1"/>
                </a:solidFill>
              </a:rPr>
              <a:t> </a:t>
            </a:r>
            <a:r>
              <a:rPr lang="es-ES" sz="2200" dirty="0">
                <a:solidFill>
                  <a:schemeClr val="tx1"/>
                </a:solidFill>
              </a:rPr>
              <a:t>en la playa y </a:t>
            </a:r>
            <a:r>
              <a:rPr lang="es-ES" sz="2200" u="sng" dirty="0">
                <a:solidFill>
                  <a:schemeClr val="tx1"/>
                </a:solidFill>
              </a:rPr>
              <a:t>tú ofreciste tu ayuda como voluntaria</a:t>
            </a:r>
            <a:r>
              <a:rPr lang="es-ES" sz="2200" b="1" dirty="0">
                <a:solidFill>
                  <a:schemeClr val="tx1"/>
                </a:solidFill>
              </a:rPr>
              <a:t> </a:t>
            </a:r>
            <a:r>
              <a:rPr lang="es-ES" sz="2200" dirty="0">
                <a:solidFill>
                  <a:schemeClr val="tx1"/>
                </a:solidFill>
              </a:rPr>
              <a:t>para terminar antes. </a:t>
            </a:r>
            <a:r>
              <a:rPr lang="es-ES" sz="2200" u="sng" dirty="0">
                <a:solidFill>
                  <a:schemeClr val="tx1"/>
                </a:solidFill>
              </a:rPr>
              <a:t>Él recogió las bolsas</a:t>
            </a:r>
            <a:r>
              <a:rPr lang="es-ES" sz="2200" dirty="0">
                <a:solidFill>
                  <a:schemeClr val="tx1"/>
                </a:solidFill>
              </a:rPr>
              <a:t>, en cambio </a:t>
            </a:r>
            <a:r>
              <a:rPr lang="es-ES" sz="2200" u="sng" dirty="0">
                <a:solidFill>
                  <a:schemeClr val="tx1"/>
                </a:solidFill>
              </a:rPr>
              <a:t>tú recogiste las botellas</a:t>
            </a:r>
            <a:r>
              <a:rPr lang="es-ES" sz="2200" b="1" dirty="0">
                <a:solidFill>
                  <a:schemeClr val="tx1"/>
                </a:solidFill>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783" y="3177609"/>
            <a:ext cx="3996236" cy="2247883"/>
          </a:xfrm>
          <a:prstGeom prst="rect">
            <a:avLst/>
          </a:prstGeom>
        </p:spPr>
      </p:pic>
      <p:sp>
        <p:nvSpPr>
          <p:cNvPr id="3" name="Title 2"/>
          <p:cNvSpPr>
            <a:spLocks noGrp="1"/>
          </p:cNvSpPr>
          <p:nvPr>
            <p:ph type="title"/>
          </p:nvPr>
        </p:nvSpPr>
        <p:spPr>
          <a:xfrm>
            <a:off x="259118" y="458625"/>
            <a:ext cx="8551250" cy="565582"/>
          </a:xfrm>
        </p:spPr>
        <p:txBody>
          <a:bodyPr>
            <a:normAutofit fontScale="90000"/>
          </a:bodyPr>
          <a:lstStyle/>
          <a:p>
            <a:r>
              <a:rPr lang="en-GB" sz="2800" b="1" dirty="0"/>
              <a:t>Escribe otra versión del texto. </a:t>
            </a:r>
            <a:br>
              <a:rPr lang="en-GB" sz="2800" b="1" dirty="0"/>
            </a:br>
            <a:r>
              <a:rPr lang="en-GB" sz="2800" b="1" dirty="0"/>
              <a:t>Puedes cambiar las partes subrayadas.</a:t>
            </a:r>
          </a:p>
        </p:txBody>
      </p:sp>
      <p:sp>
        <p:nvSpPr>
          <p:cNvPr id="17" name="Rounded Rectangle 16">
            <a:extLst>
              <a:ext uri="{FF2B5EF4-FFF2-40B4-BE49-F238E27FC236}">
                <a16:creationId xmlns:a16="http://schemas.microsoft.com/office/drawing/2014/main" id="{210FBEF5-8E6C-AE4A-B97F-5C2DE4EF7833}"/>
              </a:ext>
            </a:extLst>
          </p:cNvPr>
          <p:cNvSpPr/>
          <p:nvPr/>
        </p:nvSpPr>
        <p:spPr>
          <a:xfrm>
            <a:off x="8267699" y="258166"/>
            <a:ext cx="36604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6337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BF876FCD-C43F-4B1F-94DA-67BD3F6B3D1A}"/>
              </a:ext>
            </a:extLst>
          </p:cNvPr>
          <p:cNvSpPr txBox="1"/>
          <p:nvPr/>
        </p:nvSpPr>
        <p:spPr>
          <a:xfrm>
            <a:off x="175149" y="2268650"/>
            <a:ext cx="97507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There is no new vocabulary this week.  </a:t>
            </a:r>
            <a:b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There are three Y8 vocabulary mashups.</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347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2">
            <a:extLst>
              <a:ext uri="{FF2B5EF4-FFF2-40B4-BE49-F238E27FC236}">
                <a16:creationId xmlns:a16="http://schemas.microsoft.com/office/drawing/2014/main" id="{F51035FD-53ED-3A4E-A341-A988FF31803C}"/>
              </a:ext>
            </a:extLst>
          </p:cNvPr>
          <p:cNvSpPr/>
          <p:nvPr/>
        </p:nvSpPr>
        <p:spPr>
          <a:xfrm>
            <a:off x="5048508" y="5775300"/>
            <a:ext cx="6293711"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passed, spent (time) = _____.</a:t>
            </a:r>
            <a:endParaRPr lang="en-GB" sz="2600" dirty="0"/>
          </a:p>
        </p:txBody>
      </p:sp>
      <p:sp>
        <p:nvSpPr>
          <p:cNvPr id="34" name="Rectangle 10">
            <a:extLst>
              <a:ext uri="{FF2B5EF4-FFF2-40B4-BE49-F238E27FC236}">
                <a16:creationId xmlns:a16="http://schemas.microsoft.com/office/drawing/2014/main" id="{80B914D3-88E4-1246-BCE5-D9C6F20E6286}"/>
              </a:ext>
            </a:extLst>
          </p:cNvPr>
          <p:cNvSpPr/>
          <p:nvPr/>
        </p:nvSpPr>
        <p:spPr>
          <a:xfrm>
            <a:off x="257334" y="5790928"/>
            <a:ext cx="4440639"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rode = ________.</a:t>
            </a:r>
            <a:endParaRPr lang="en-GB" sz="2600" dirty="0"/>
          </a:p>
        </p:txBody>
      </p:sp>
      <p:sp>
        <p:nvSpPr>
          <p:cNvPr id="11" name="Rectangle 10"/>
          <p:cNvSpPr/>
          <p:nvPr/>
        </p:nvSpPr>
        <p:spPr>
          <a:xfrm>
            <a:off x="257334" y="4011500"/>
            <a:ext cx="4216219" cy="492443"/>
          </a:xfrm>
          <a:prstGeom prst="rect">
            <a:avLst/>
          </a:prstGeom>
        </p:spPr>
        <p:txBody>
          <a:bodyPr wrap="none">
            <a:spAutoFit/>
          </a:bodyPr>
          <a:lstStyle/>
          <a:p>
            <a:r>
              <a:rPr lang="en-GB" sz="2600" dirty="0">
                <a:latin typeface="Century Gothic" panose="020B0502020202020204" pitchFamily="34" charset="0"/>
              </a:rPr>
              <a:t>You took out = _________.</a:t>
            </a:r>
            <a:endParaRPr lang="en-GB" sz="2600" dirty="0"/>
          </a:p>
        </p:txBody>
      </p:sp>
      <p:sp>
        <p:nvSpPr>
          <p:cNvPr id="31" name="Rectangle 12">
            <a:extLst>
              <a:ext uri="{FF2B5EF4-FFF2-40B4-BE49-F238E27FC236}">
                <a16:creationId xmlns:a16="http://schemas.microsoft.com/office/drawing/2014/main" id="{ABDCA0DA-CD54-6046-82ED-2383C3A0901C}"/>
              </a:ext>
            </a:extLst>
          </p:cNvPr>
          <p:cNvSpPr/>
          <p:nvPr/>
        </p:nvSpPr>
        <p:spPr>
          <a:xfrm>
            <a:off x="5071756" y="2265596"/>
            <a:ext cx="3421129" cy="492443"/>
          </a:xfrm>
          <a:prstGeom prst="rect">
            <a:avLst/>
          </a:prstGeom>
        </p:spPr>
        <p:txBody>
          <a:bodyPr wrap="none">
            <a:spAutoFit/>
          </a:bodyPr>
          <a:lstStyle/>
          <a:p>
            <a:r>
              <a:rPr lang="en-GB" sz="2600" dirty="0">
                <a:latin typeface="Century Gothic" panose="020B0502020202020204" pitchFamily="34" charset="0"/>
              </a:rPr>
              <a:t>I travelled = _______.</a:t>
            </a:r>
            <a:endParaRPr lang="en-GB" sz="2600" dirty="0"/>
          </a:p>
        </p:txBody>
      </p:sp>
      <p:sp>
        <p:nvSpPr>
          <p:cNvPr id="13" name="Rectangle 12"/>
          <p:cNvSpPr/>
          <p:nvPr/>
        </p:nvSpPr>
        <p:spPr>
          <a:xfrm>
            <a:off x="5071756" y="4020362"/>
            <a:ext cx="4251485" cy="492443"/>
          </a:xfrm>
          <a:prstGeom prst="rect">
            <a:avLst/>
          </a:prstGeom>
        </p:spPr>
        <p:txBody>
          <a:bodyPr wrap="none">
            <a:spAutoFit/>
          </a:bodyPr>
          <a:lstStyle/>
          <a:p>
            <a:r>
              <a:rPr lang="en-GB" sz="2600" dirty="0">
                <a:latin typeface="Century Gothic" panose="020B0502020202020204" pitchFamily="34" charset="0"/>
              </a:rPr>
              <a:t>You cleaned = _________.</a:t>
            </a:r>
            <a:endParaRPr lang="en-GB" sz="2600" dirty="0"/>
          </a:p>
        </p:txBody>
      </p:sp>
      <p:sp>
        <p:nvSpPr>
          <p:cNvPr id="29" name="Rectangle 10">
            <a:extLst>
              <a:ext uri="{FF2B5EF4-FFF2-40B4-BE49-F238E27FC236}">
                <a16:creationId xmlns:a16="http://schemas.microsoft.com/office/drawing/2014/main" id="{6AA0189A-2E9D-9449-80D3-9711E5F30FF1}"/>
              </a:ext>
            </a:extLst>
          </p:cNvPr>
          <p:cNvSpPr/>
          <p:nvPr/>
        </p:nvSpPr>
        <p:spPr>
          <a:xfrm>
            <a:off x="245568" y="2311402"/>
            <a:ext cx="3684022" cy="492443"/>
          </a:xfrm>
          <a:prstGeom prst="rect">
            <a:avLst/>
          </a:prstGeom>
        </p:spPr>
        <p:txBody>
          <a:bodyPr wrap="none">
            <a:spAutoFit/>
          </a:bodyPr>
          <a:lstStyle/>
          <a:p>
            <a:r>
              <a:rPr lang="en-GB" sz="2600" dirty="0">
                <a:latin typeface="Century Gothic" panose="020B0502020202020204" pitchFamily="34" charset="0"/>
              </a:rPr>
              <a:t>I walked = __________.</a:t>
            </a:r>
            <a:endParaRPr lang="en-GB" sz="2600" dirty="0"/>
          </a:p>
        </p:txBody>
      </p:sp>
      <p:sp>
        <p:nvSpPr>
          <p:cNvPr id="2" name="Title 1"/>
          <p:cNvSpPr>
            <a:spLocks noGrp="1"/>
          </p:cNvSpPr>
          <p:nvPr>
            <p:ph type="title"/>
          </p:nvPr>
        </p:nvSpPr>
        <p:spPr>
          <a:xfrm>
            <a:off x="-1" y="213557"/>
            <a:ext cx="6749143" cy="809370"/>
          </a:xfrm>
        </p:spPr>
        <p:txBody>
          <a:bodyPr>
            <a:normAutofit/>
          </a:bodyPr>
          <a:lstStyle/>
          <a:p>
            <a:r>
              <a:rPr lang="en-GB" sz="2400" b="1" dirty="0">
                <a:solidFill>
                  <a:schemeClr val="bg1"/>
                </a:solidFill>
              </a:rPr>
              <a:t>Talking about things completed in the past: regular –AR verbs in the preterite</a:t>
            </a:r>
          </a:p>
        </p:txBody>
      </p:sp>
      <p:sp>
        <p:nvSpPr>
          <p:cNvPr id="8" name="TextBox 7"/>
          <p:cNvSpPr txBox="1"/>
          <p:nvPr/>
        </p:nvSpPr>
        <p:spPr>
          <a:xfrm>
            <a:off x="238013" y="1273247"/>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for a </a:t>
            </a:r>
            <a:r>
              <a:rPr kumimoji="0" lang="en-GB" sz="2600" i="1" u="none" strike="noStrike" kern="1200" cap="none" spc="0" normalizeH="0" noProof="0" dirty="0">
                <a:ln>
                  <a:noFill/>
                </a:ln>
                <a:effectLst/>
                <a:uLnTx/>
                <a:uFillTx/>
                <a:latin typeface="Century Gothic" panose="020B0502020202020204" pitchFamily="34" charset="0"/>
                <a:ea typeface="+mn-ea"/>
                <a:cs typeface="+mn-cs"/>
              </a:rPr>
              <a:t>completed action in the past</a:t>
            </a:r>
            <a:r>
              <a:rPr kumimoji="0" lang="en-GB" sz="2600" i="0" u="none" strike="noStrike" kern="1200" cap="none" spc="0" normalizeH="0" noProof="0" dirty="0">
                <a:ln>
                  <a:noFill/>
                </a:ln>
                <a:effectLst/>
                <a:uLnTx/>
                <a:uFillTx/>
                <a:latin typeface="Century Gothic" panose="020B0502020202020204" pitchFamily="34" charset="0"/>
                <a:ea typeface="+mn-ea"/>
                <a:cs typeface="+mn-cs"/>
              </a:rPr>
              <a:t>, remove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ar</a:t>
            </a:r>
            <a:r>
              <a:rPr kumimoji="0" lang="en-GB" sz="2600" i="0" u="none" strike="noStrike" kern="1200" cap="none" spc="0" normalizeH="0" noProof="0" dirty="0">
                <a:ln>
                  <a:noFill/>
                </a:ln>
                <a:effectLst/>
                <a:uLnTx/>
                <a:uFillTx/>
                <a:latin typeface="Century Gothic" panose="020B0502020202020204" pitchFamily="34" charset="0"/>
                <a:ea typeface="+mn-ea"/>
                <a:cs typeface="+mn-cs"/>
              </a:rPr>
              <a:t> and add </a:t>
            </a:r>
            <a:r>
              <a:rPr lang="en-GB" sz="2600" dirty="0">
                <a:latin typeface="Century Gothic" panose="020B0502020202020204" pitchFamily="34" charset="0"/>
              </a:rPr>
              <a:t>_____.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38013" y="3048159"/>
            <a:ext cx="10690479"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for a completed action in the past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remove –</a:t>
            </a:r>
            <a:r>
              <a:rPr lang="en-GB" sz="2600" b="1" dirty="0">
                <a:latin typeface="Century Gothic" panose="020B0502020202020204" pitchFamily="34" charset="0"/>
              </a:rPr>
              <a:t>ar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______.</a:t>
            </a:r>
          </a:p>
        </p:txBody>
      </p:sp>
      <p:sp>
        <p:nvSpPr>
          <p:cNvPr id="3" name="Rectangle 2"/>
          <p:cNvSpPr/>
          <p:nvPr/>
        </p:nvSpPr>
        <p:spPr>
          <a:xfrm>
            <a:off x="1811733" y="3442281"/>
            <a:ext cx="1031051"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aste</a:t>
            </a:r>
            <a:endParaRPr lang="en-GB" sz="2600" dirty="0"/>
          </a:p>
        </p:txBody>
      </p:sp>
      <p:sp>
        <p:nvSpPr>
          <p:cNvPr id="10" name="TextBox 9"/>
          <p:cNvSpPr txBox="1"/>
          <p:nvPr/>
        </p:nvSpPr>
        <p:spPr>
          <a:xfrm>
            <a:off x="2777489" y="3962299"/>
            <a:ext cx="16086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Sac</a:t>
            </a:r>
            <a:r>
              <a:rPr lang="en-GB" sz="2600" dirty="0" err="1">
                <a:solidFill>
                  <a:srgbClr val="E25B00"/>
                </a:solidFill>
                <a:latin typeface="Century Gothic" panose="020B0502020202020204" pitchFamily="34" charset="0"/>
              </a:rPr>
              <a:t>aste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2" name="TextBox 11"/>
          <p:cNvSpPr txBox="1"/>
          <p:nvPr/>
        </p:nvSpPr>
        <p:spPr>
          <a:xfrm>
            <a:off x="7538132" y="4001746"/>
            <a:ext cx="16916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Limpi</a:t>
            </a:r>
            <a:r>
              <a:rPr lang="en-GB" sz="2600" dirty="0" err="1">
                <a:solidFill>
                  <a:srgbClr val="E25B00"/>
                </a:solidFill>
                <a:latin typeface="Century Gothic" panose="020B0502020202020204" pitchFamily="34" charset="0"/>
              </a:rPr>
              <a:t>aste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4" name="TextBox 13"/>
          <p:cNvSpPr txBox="1"/>
          <p:nvPr/>
        </p:nvSpPr>
        <p:spPr>
          <a:xfrm>
            <a:off x="239870" y="4841691"/>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past,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3859478" y="1661607"/>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–é</a:t>
            </a:r>
            <a:endParaRPr lang="en-GB" sz="2600" dirty="0">
              <a:solidFill>
                <a:srgbClr val="E25B00"/>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179001" y="2269116"/>
            <a:ext cx="15991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Camin</a:t>
            </a:r>
            <a:r>
              <a:rPr lang="en-GB" sz="2600" dirty="0" err="1">
                <a:solidFill>
                  <a:srgbClr val="E25B00"/>
                </a:solidFill>
                <a:latin typeface="Century Gothic" panose="020B0502020202020204" pitchFamily="34" charset="0"/>
              </a:rPr>
              <a:t>é</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176493" y="2228854"/>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Viaj</a:t>
            </a:r>
            <a:r>
              <a:rPr lang="en-GB" sz="2600" dirty="0" err="1">
                <a:solidFill>
                  <a:srgbClr val="E25B00"/>
                </a:solidFill>
                <a:latin typeface="Century Gothic" panose="020B0502020202020204" pitchFamily="34" charset="0"/>
              </a:rPr>
              <a:t>é</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1981968" y="5241800"/>
            <a:ext cx="564578"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ó</a:t>
            </a:r>
            <a:endParaRPr lang="en-GB" sz="2600" dirty="0"/>
          </a:p>
        </p:txBody>
      </p:sp>
      <p:sp>
        <p:nvSpPr>
          <p:cNvPr id="33" name="TextBox 9">
            <a:extLst>
              <a:ext uri="{FF2B5EF4-FFF2-40B4-BE49-F238E27FC236}">
                <a16:creationId xmlns:a16="http://schemas.microsoft.com/office/drawing/2014/main" id="{4A7ED919-A625-3F44-BE01-63EA08DA8717}"/>
              </a:ext>
            </a:extLst>
          </p:cNvPr>
          <p:cNvSpPr txBox="1"/>
          <p:nvPr/>
        </p:nvSpPr>
        <p:spPr>
          <a:xfrm>
            <a:off x="3021695" y="5766007"/>
            <a:ext cx="1244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Mont</a:t>
            </a:r>
            <a:r>
              <a:rPr lang="en-GB" sz="2600" dirty="0" err="1">
                <a:solidFill>
                  <a:srgbClr val="E25B00"/>
                </a:solidFill>
                <a:latin typeface="Century Gothic" panose="020B0502020202020204" pitchFamily="34" charset="0"/>
              </a:rPr>
              <a:t>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10212151" y="5782131"/>
            <a:ext cx="10397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Pas</a:t>
            </a:r>
            <a:r>
              <a:rPr lang="en-GB" sz="2600" dirty="0" err="1">
                <a:solidFill>
                  <a:srgbClr val="E25B00"/>
                </a:solidFill>
                <a:latin typeface="Century Gothic" panose="020B0502020202020204" pitchFamily="34" charset="0"/>
              </a:rPr>
              <a:t>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6" name="Llamada rectangular redondeada 5">
            <a:extLst>
              <a:ext uri="{FF2B5EF4-FFF2-40B4-BE49-F238E27FC236}">
                <a16:creationId xmlns:a16="http://schemas.microsoft.com/office/drawing/2014/main" id="{1366E2C9-D5C1-094F-9CE6-2FD31135DA3A}"/>
              </a:ext>
            </a:extLst>
          </p:cNvPr>
          <p:cNvSpPr/>
          <p:nvPr/>
        </p:nvSpPr>
        <p:spPr>
          <a:xfrm>
            <a:off x="5806835" y="3633165"/>
            <a:ext cx="5458968" cy="2031137"/>
          </a:xfrm>
          <a:prstGeom prst="wedgeRoundRectCallout">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Which of these endings have </a:t>
            </a:r>
          </a:p>
          <a:p>
            <a:pPr algn="ctr"/>
            <a:r>
              <a:rPr lang="en-US" sz="2200" b="1" dirty="0">
                <a:solidFill>
                  <a:schemeClr val="tx1"/>
                </a:solidFill>
              </a:rPr>
              <a:t>final syllable stress?</a:t>
            </a:r>
          </a:p>
          <a:p>
            <a:pPr algn="ctr"/>
            <a:endParaRPr lang="en-US" sz="2200" b="1" dirty="0">
              <a:solidFill>
                <a:schemeClr val="tx1"/>
              </a:solidFill>
            </a:endParaRPr>
          </a:p>
          <a:p>
            <a:pPr algn="ctr"/>
            <a:r>
              <a:rPr lang="en-US" sz="2200" b="1" dirty="0">
                <a:solidFill>
                  <a:schemeClr val="tx1"/>
                </a:solidFill>
              </a:rPr>
              <a:t>a) </a:t>
            </a:r>
            <a:r>
              <a:rPr lang="en-US" sz="2200" b="1" dirty="0" err="1">
                <a:solidFill>
                  <a:schemeClr val="tx1"/>
                </a:solidFill>
              </a:rPr>
              <a:t>caminé</a:t>
            </a:r>
            <a:r>
              <a:rPr lang="en-US" sz="2200" b="1" dirty="0">
                <a:solidFill>
                  <a:schemeClr val="tx1"/>
                </a:solidFill>
              </a:rPr>
              <a:t>  b) </a:t>
            </a:r>
            <a:r>
              <a:rPr lang="en-US" sz="2200" b="1" dirty="0" err="1">
                <a:solidFill>
                  <a:schemeClr val="tx1"/>
                </a:solidFill>
              </a:rPr>
              <a:t>sacaste</a:t>
            </a:r>
            <a:r>
              <a:rPr lang="en-US" sz="2200" b="1" dirty="0">
                <a:solidFill>
                  <a:schemeClr val="tx1"/>
                </a:solidFill>
              </a:rPr>
              <a:t>  c) </a:t>
            </a:r>
            <a:r>
              <a:rPr lang="en-US" sz="2200" b="1" dirty="0" err="1">
                <a:solidFill>
                  <a:schemeClr val="tx1"/>
                </a:solidFill>
              </a:rPr>
              <a:t>montó</a:t>
            </a:r>
            <a:r>
              <a:rPr lang="en-US" sz="2200" b="1" dirty="0">
                <a:solidFill>
                  <a:schemeClr val="tx1"/>
                </a:solidFill>
              </a:rPr>
              <a:t> </a:t>
            </a:r>
            <a:endParaRPr lang="es-GB" sz="2200" b="1" dirty="0">
              <a:solidFill>
                <a:schemeClr val="tx1"/>
              </a:solidFill>
            </a:endParaRPr>
          </a:p>
        </p:txBody>
      </p:sp>
      <p:sp>
        <p:nvSpPr>
          <p:cNvPr id="24" name="Anillo 23">
            <a:extLst>
              <a:ext uri="{FF2B5EF4-FFF2-40B4-BE49-F238E27FC236}">
                <a16:creationId xmlns:a16="http://schemas.microsoft.com/office/drawing/2014/main" id="{223C8B7E-5890-E643-8CCB-AB630E070980}"/>
              </a:ext>
            </a:extLst>
          </p:cNvPr>
          <p:cNvSpPr/>
          <p:nvPr/>
        </p:nvSpPr>
        <p:spPr>
          <a:xfrm>
            <a:off x="6227608" y="4891430"/>
            <a:ext cx="1691612" cy="568932"/>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5" name="Anillo 24">
            <a:extLst>
              <a:ext uri="{FF2B5EF4-FFF2-40B4-BE49-F238E27FC236}">
                <a16:creationId xmlns:a16="http://schemas.microsoft.com/office/drawing/2014/main" id="{6035D0AD-80BD-B347-A3CC-C2CA8C983DB0}"/>
              </a:ext>
            </a:extLst>
          </p:cNvPr>
          <p:cNvSpPr/>
          <p:nvPr/>
        </p:nvSpPr>
        <p:spPr>
          <a:xfrm>
            <a:off x="9416334" y="4916481"/>
            <a:ext cx="1691612" cy="568932"/>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31" grpId="0"/>
      <p:bldP spid="13" grpId="0"/>
      <p:bldP spid="29" grpId="0"/>
      <p:bldP spid="8" grpId="0"/>
      <p:bldP spid="9" grpId="0"/>
      <p:bldP spid="10" grpId="0"/>
      <p:bldP spid="27" grpId="0"/>
      <p:bldP spid="28" grpId="0"/>
      <p:bldP spid="30" grpId="0"/>
      <p:bldP spid="32" grpId="0"/>
      <p:bldP spid="33" grpId="0"/>
      <p:bldP spid="6"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46711" y="634121"/>
            <a:ext cx="9855232" cy="362906"/>
          </a:xfrm>
        </p:spPr>
        <p:txBody>
          <a:bodyPr>
            <a:noAutofit/>
          </a:bodyPr>
          <a:lstStyle/>
          <a:p>
            <a:pPr>
              <a:lnSpc>
                <a:spcPct val="100000"/>
              </a:lnSpc>
            </a:pPr>
            <a:r>
              <a:rPr lang="en-GB" sz="2000" dirty="0"/>
              <a:t>¡Hoy es</a:t>
            </a:r>
            <a:r>
              <a:rPr lang="es-GB" sz="2000" dirty="0"/>
              <a:t> un día especial</a:t>
            </a:r>
            <a:r>
              <a:rPr lang="en-GB" sz="2000" dirty="0"/>
              <a:t> para ayudar al </a:t>
            </a:r>
            <a:r>
              <a:rPr lang="en-GB" sz="2000" dirty="0" err="1"/>
              <a:t>planeta</a:t>
            </a:r>
            <a:r>
              <a:rPr lang="en-GB" sz="2000" dirty="0"/>
              <a:t>! Lucía </a:t>
            </a:r>
            <a:r>
              <a:rPr lang="en-GB" sz="2000" dirty="0" err="1"/>
              <a:t>habla</a:t>
            </a:r>
            <a:r>
              <a:rPr lang="en-GB" sz="2000" dirty="0"/>
              <a:t> con Daniel y Nadia sobre las actividades. Decide si las frases en </a:t>
            </a:r>
            <a:r>
              <a:rPr lang="en-GB" sz="2000" dirty="0" err="1"/>
              <a:t>inglés</a:t>
            </a:r>
            <a:r>
              <a:rPr lang="en-GB" sz="2000" dirty="0"/>
              <a:t> están en el texto. Luego, escribe el </a:t>
            </a:r>
            <a:r>
              <a:rPr lang="en-GB" sz="2000" dirty="0" err="1"/>
              <a:t>pronombre</a:t>
            </a:r>
            <a:r>
              <a:rPr lang="en-GB" sz="2000" dirty="0"/>
              <a:t> (e.g. </a:t>
            </a:r>
            <a:r>
              <a:rPr lang="en-GB" sz="2000" dirty="0" err="1"/>
              <a:t>yo</a:t>
            </a:r>
            <a:r>
              <a:rPr lang="en-GB" sz="2000" dirty="0"/>
              <a:t>), </a:t>
            </a:r>
            <a:r>
              <a:rPr lang="en-GB" sz="2000" dirty="0" err="1"/>
              <a:t>según</a:t>
            </a:r>
            <a:r>
              <a:rPr lang="en-GB" sz="2000" dirty="0"/>
              <a:t> el </a:t>
            </a:r>
            <a:r>
              <a:rPr lang="en-GB" sz="2000" dirty="0" err="1"/>
              <a:t>verbo</a:t>
            </a:r>
            <a:r>
              <a:rPr lang="en-GB" sz="2000" dirty="0"/>
              <a:t>.</a:t>
            </a:r>
            <a:br>
              <a:rPr lang="es-GB" sz="2000" dirty="0"/>
            </a:br>
            <a:endParaRPr lang="es-GB" sz="20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1866" y="1258997"/>
            <a:ext cx="5133911" cy="4847265"/>
          </a:xfrm>
          <a:prstGeom prst="wedgeRectCallout">
            <a:avLst>
              <a:gd name="adj1" fmla="val 54661"/>
              <a:gd name="adj2" fmla="val -174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tx1"/>
                </a:solidFill>
              </a:rPr>
              <a:t>Pues</a:t>
            </a:r>
            <a:r>
              <a:rPr lang="en-GB" sz="2000" dirty="0">
                <a:solidFill>
                  <a:schemeClr val="tx1"/>
                </a:solidFill>
              </a:rPr>
              <a:t> p</a:t>
            </a:r>
            <a:r>
              <a:rPr lang="es-GB" sz="2000" dirty="0">
                <a:solidFill>
                  <a:schemeClr val="tx1"/>
                </a:solidFill>
              </a:rPr>
              <a:t>or la mañana 1) ____ caminé a la escuela porque no está muy lejos y 2) ____ montaste en bicicleta porque es bueno para el planeta. </a:t>
            </a:r>
          </a:p>
          <a:p>
            <a:r>
              <a:rPr lang="es-GB" sz="2000" dirty="0">
                <a:solidFill>
                  <a:schemeClr val="tx1"/>
                </a:solidFill>
              </a:rPr>
              <a:t>3) ____ no viajó en coche</a:t>
            </a:r>
            <a:r>
              <a:rPr lang="en-GB" sz="2000" dirty="0">
                <a:solidFill>
                  <a:schemeClr val="tx1"/>
                </a:solidFill>
              </a:rPr>
              <a:t>; </a:t>
            </a:r>
            <a:r>
              <a:rPr lang="es-GB" sz="2000" dirty="0">
                <a:solidFill>
                  <a:schemeClr val="tx1"/>
                </a:solidFill>
              </a:rPr>
              <a:t>llegó allí a pie. Luego 4) ____ sac</a:t>
            </a:r>
            <a:r>
              <a:rPr lang="en-GB" sz="2000" dirty="0" err="1">
                <a:solidFill>
                  <a:schemeClr val="tx1"/>
                </a:solidFill>
              </a:rPr>
              <a:t>aste</a:t>
            </a:r>
            <a:r>
              <a:rPr lang="es-GB" sz="2000" dirty="0">
                <a:solidFill>
                  <a:schemeClr val="tx1"/>
                </a:solidFill>
              </a:rPr>
              <a:t> unas bolsas y 5) ____ </a:t>
            </a:r>
            <a:r>
              <a:rPr lang="en-GB" sz="2000" dirty="0" err="1">
                <a:solidFill>
                  <a:schemeClr val="tx1"/>
                </a:solidFill>
              </a:rPr>
              <a:t>ayudó</a:t>
            </a:r>
            <a:r>
              <a:rPr lang="es-GB" sz="2000" dirty="0">
                <a:solidFill>
                  <a:schemeClr val="tx1"/>
                </a:solidFill>
              </a:rPr>
              <a:t> con la basura cerca del parque, mientras que 6) ____ trabajé en un equipo diferente. </a:t>
            </a:r>
            <a:endParaRPr lang="en-GB" sz="2000" dirty="0">
              <a:solidFill>
                <a:schemeClr val="tx1"/>
              </a:solidFill>
            </a:endParaRPr>
          </a:p>
          <a:p>
            <a:endParaRPr lang="en-GB" sz="2000" dirty="0">
              <a:solidFill>
                <a:schemeClr val="tx1"/>
              </a:solidFill>
            </a:endParaRPr>
          </a:p>
          <a:p>
            <a:r>
              <a:rPr lang="en-GB" sz="2000" dirty="0">
                <a:solidFill>
                  <a:schemeClr val="tx1"/>
                </a:solidFill>
              </a:rPr>
              <a:t>Por la tarde, </a:t>
            </a:r>
            <a:r>
              <a:rPr lang="es-GB" sz="2000" dirty="0">
                <a:solidFill>
                  <a:schemeClr val="tx1"/>
                </a:solidFill>
              </a:rPr>
              <a:t>7) ____ limpié la</a:t>
            </a:r>
            <a:r>
              <a:rPr lang="en-GB" sz="2000" dirty="0">
                <a:solidFill>
                  <a:schemeClr val="tx1"/>
                </a:solidFill>
              </a:rPr>
              <a:t>s </a:t>
            </a:r>
            <a:r>
              <a:rPr lang="en-GB" sz="2000" dirty="0" err="1">
                <a:solidFill>
                  <a:schemeClr val="tx1"/>
                </a:solidFill>
              </a:rPr>
              <a:t>calles</a:t>
            </a:r>
            <a:r>
              <a:rPr lang="es-GB" sz="2000" dirty="0">
                <a:solidFill>
                  <a:schemeClr val="tx1"/>
                </a:solidFill>
              </a:rPr>
              <a:t> con otros voluntarios y con la profesora, aunque 8) ____ </a:t>
            </a:r>
            <a:r>
              <a:rPr lang="en-GB" sz="2000" dirty="0">
                <a:solidFill>
                  <a:schemeClr val="tx1"/>
                </a:solidFill>
              </a:rPr>
              <a:t>limpiaste </a:t>
            </a:r>
            <a:r>
              <a:rPr lang="es-GB" sz="2000" dirty="0">
                <a:solidFill>
                  <a:schemeClr val="tx1"/>
                </a:solidFill>
              </a:rPr>
              <a:t>en el campo porque la basura en la naturaleza es un problema importante</a:t>
            </a:r>
            <a:r>
              <a:rPr lang="en-GB" sz="2000" dirty="0">
                <a:solidFill>
                  <a:schemeClr val="tx1"/>
                </a:solidFill>
              </a:rPr>
              <a:t> también.</a:t>
            </a:r>
            <a:endParaRPr lang="es-GB" sz="2000" dirty="0">
              <a:solidFill>
                <a:schemeClr val="tx1"/>
              </a:solidFill>
            </a:endParaRPr>
          </a:p>
        </p:txBody>
      </p:sp>
      <p:graphicFrame>
        <p:nvGraphicFramePr>
          <p:cNvPr id="36"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1313977561"/>
              </p:ext>
            </p:extLst>
          </p:nvPr>
        </p:nvGraphicFramePr>
        <p:xfrm>
          <a:off x="7072814" y="934406"/>
          <a:ext cx="4897619" cy="5361940"/>
        </p:xfrm>
        <a:graphic>
          <a:graphicData uri="http://schemas.openxmlformats.org/drawingml/2006/table">
            <a:tbl>
              <a:tblPr firstRow="1" bandRow="1">
                <a:tableStyleId>{5DA37D80-6434-44D0-A028-1B22A696006F}</a:tableStyleId>
              </a:tblPr>
              <a:tblGrid>
                <a:gridCol w="3571743">
                  <a:extLst>
                    <a:ext uri="{9D8B030D-6E8A-4147-A177-3AD203B41FA5}">
                      <a16:colId xmlns:a16="http://schemas.microsoft.com/office/drawing/2014/main" val="3248352957"/>
                    </a:ext>
                  </a:extLst>
                </a:gridCol>
                <a:gridCol w="1325876">
                  <a:extLst>
                    <a:ext uri="{9D8B030D-6E8A-4147-A177-3AD203B41FA5}">
                      <a16:colId xmlns:a16="http://schemas.microsoft.com/office/drawing/2014/main" val="3165570469"/>
                    </a:ext>
                  </a:extLst>
                </a:gridCol>
              </a:tblGrid>
              <a:tr h="690204">
                <a:tc>
                  <a:txBody>
                    <a:bodyPr/>
                    <a:lstStyle/>
                    <a:p>
                      <a:endParaRPr lang="es-GB" sz="2000" dirty="0">
                        <a:solidFill>
                          <a:schemeClr val="tx1"/>
                        </a:solidFill>
                      </a:endParaRPr>
                    </a:p>
                  </a:txBody>
                  <a:tcPr anchor="ctr"/>
                </a:tc>
                <a:tc>
                  <a:txBody>
                    <a:bodyPr/>
                    <a:lstStyle/>
                    <a:p>
                      <a:pPr algn="ctr"/>
                      <a:r>
                        <a:rPr lang="es-GB" sz="2000" dirty="0">
                          <a:solidFill>
                            <a:schemeClr val="tx1"/>
                          </a:solidFill>
                        </a:rPr>
                        <a:t>¿Está en el texto?</a:t>
                      </a:r>
                    </a:p>
                  </a:txBody>
                  <a:tcPr anchor="ctr"/>
                </a:tc>
                <a:extLst>
                  <a:ext uri="{0D108BD9-81ED-4DB2-BD59-A6C34878D82A}">
                    <a16:rowId xmlns:a16="http://schemas.microsoft.com/office/drawing/2014/main" val="1567962773"/>
                  </a:ext>
                </a:extLst>
              </a:tr>
              <a:tr h="511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1. </a:t>
                      </a:r>
                      <a:r>
                        <a:rPr lang="en-GB" sz="2000" dirty="0">
                          <a:solidFill>
                            <a:schemeClr val="tx1"/>
                          </a:solidFill>
                        </a:rPr>
                        <a:t>I</a:t>
                      </a:r>
                      <a:r>
                        <a:rPr lang="es-GB" sz="2000" dirty="0">
                          <a:solidFill>
                            <a:schemeClr val="tx1"/>
                          </a:solidFill>
                        </a:rPr>
                        <a:t> walked to school.</a:t>
                      </a:r>
                    </a:p>
                  </a:txBody>
                  <a:tcPr anchor="ctr"/>
                </a:tc>
                <a:tc>
                  <a:txBody>
                    <a:bodyPr/>
                    <a:lstStyle/>
                    <a:p>
                      <a:pPr algn="ctr"/>
                      <a:r>
                        <a:rPr lang="es-GB" sz="2000" dirty="0">
                          <a:solidFill>
                            <a:schemeClr val="tx1"/>
                          </a:solidFill>
                        </a:rPr>
                        <a:t>Sí / No</a:t>
                      </a:r>
                    </a:p>
                  </a:txBody>
                  <a:tcPr anchor="ctr"/>
                </a:tc>
                <a:extLst>
                  <a:ext uri="{0D108BD9-81ED-4DB2-BD59-A6C34878D82A}">
                    <a16:rowId xmlns:a16="http://schemas.microsoft.com/office/drawing/2014/main" val="2821069472"/>
                  </a:ext>
                </a:extLst>
              </a:tr>
              <a:tr h="511556">
                <a:tc>
                  <a:txBody>
                    <a:bodyPr/>
                    <a:lstStyle/>
                    <a:p>
                      <a:r>
                        <a:rPr lang="es-GB" sz="2000" dirty="0">
                          <a:solidFill>
                            <a:schemeClr val="tx1"/>
                          </a:solidFill>
                        </a:rPr>
                        <a:t>2. I rode a bike.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3873554345"/>
                  </a:ext>
                </a:extLst>
              </a:tr>
              <a:tr h="511556">
                <a:tc>
                  <a:txBody>
                    <a:bodyPr/>
                    <a:lstStyle/>
                    <a:p>
                      <a:r>
                        <a:rPr lang="es-GB" sz="2000" dirty="0">
                          <a:solidFill>
                            <a:schemeClr val="tx1"/>
                          </a:solidFill>
                        </a:rPr>
                        <a:t>3. She didn’t travel by car.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887760390"/>
                  </a:ext>
                </a:extLst>
              </a:tr>
              <a:tr h="511556">
                <a:tc>
                  <a:txBody>
                    <a:bodyPr/>
                    <a:lstStyle/>
                    <a:p>
                      <a:r>
                        <a:rPr lang="es-GB" sz="2000" dirty="0">
                          <a:solidFill>
                            <a:schemeClr val="tx1"/>
                          </a:solidFill>
                        </a:rPr>
                        <a:t>4. I took out some bags.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315101450"/>
                  </a:ext>
                </a:extLst>
              </a:tr>
              <a:tr h="690204">
                <a:tc>
                  <a:txBody>
                    <a:bodyPr/>
                    <a:lstStyle/>
                    <a:p>
                      <a:r>
                        <a:rPr lang="es-GB" sz="2000" dirty="0">
                          <a:solidFill>
                            <a:schemeClr val="tx1"/>
                          </a:solidFill>
                        </a:rPr>
                        <a:t>5. You helped with the rubbish.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4003594595"/>
                  </a:ext>
                </a:extLst>
              </a:tr>
              <a:tr h="690204">
                <a:tc>
                  <a:txBody>
                    <a:bodyPr/>
                    <a:lstStyle/>
                    <a:p>
                      <a:r>
                        <a:rPr lang="es-GB" sz="2000" dirty="0">
                          <a:solidFill>
                            <a:schemeClr val="tx1"/>
                          </a:solidFill>
                        </a:rPr>
                        <a:t>6. I worked in a different team.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2550724562"/>
                  </a:ext>
                </a:extLst>
              </a:tr>
              <a:tr h="511556">
                <a:tc>
                  <a:txBody>
                    <a:bodyPr/>
                    <a:lstStyle/>
                    <a:p>
                      <a:r>
                        <a:rPr lang="es-GB" sz="2000" dirty="0">
                          <a:solidFill>
                            <a:schemeClr val="tx1"/>
                          </a:solidFill>
                        </a:rPr>
                        <a:t>7. </a:t>
                      </a:r>
                      <a:r>
                        <a:rPr lang="en-GB" sz="2000" dirty="0">
                          <a:solidFill>
                            <a:schemeClr val="tx1"/>
                          </a:solidFill>
                        </a:rPr>
                        <a:t>She</a:t>
                      </a:r>
                      <a:r>
                        <a:rPr lang="es-GB" sz="2000" dirty="0">
                          <a:solidFill>
                            <a:schemeClr val="tx1"/>
                          </a:solidFill>
                        </a:rPr>
                        <a:t> cleaned the </a:t>
                      </a:r>
                      <a:r>
                        <a:rPr lang="en-GB" sz="2000" dirty="0">
                          <a:solidFill>
                            <a:schemeClr val="tx1"/>
                          </a:solidFill>
                        </a:rPr>
                        <a:t>streets</a:t>
                      </a:r>
                      <a:r>
                        <a:rPr lang="es-GB" sz="20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1464551375"/>
                  </a:ext>
                </a:extLst>
              </a:tr>
              <a:tr h="690204">
                <a:tc>
                  <a:txBody>
                    <a:bodyPr/>
                    <a:lstStyle/>
                    <a:p>
                      <a:r>
                        <a:rPr lang="es-GB" sz="2000" dirty="0">
                          <a:solidFill>
                            <a:schemeClr val="tx1"/>
                          </a:solidFill>
                        </a:rPr>
                        <a:t>8. </a:t>
                      </a:r>
                      <a:r>
                        <a:rPr lang="en-GB" sz="2000" dirty="0">
                          <a:solidFill>
                            <a:schemeClr val="tx1"/>
                          </a:solidFill>
                        </a:rPr>
                        <a:t>You</a:t>
                      </a:r>
                      <a:r>
                        <a:rPr lang="es-GB" sz="2000" dirty="0">
                          <a:solidFill>
                            <a:schemeClr val="tx1"/>
                          </a:solidFill>
                        </a:rPr>
                        <a:t> cleaned the countryside.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tc>
                <a:extLst>
                  <a:ext uri="{0D108BD9-81ED-4DB2-BD59-A6C34878D82A}">
                    <a16:rowId xmlns:a16="http://schemas.microsoft.com/office/drawing/2014/main" val="4017966419"/>
                  </a:ext>
                </a:extLst>
              </a:tr>
            </a:tbl>
          </a:graphicData>
        </a:graphic>
      </p:graphicFrame>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sp>
        <p:nvSpPr>
          <p:cNvPr id="38" name="Anillo 37">
            <a:extLst>
              <a:ext uri="{FF2B5EF4-FFF2-40B4-BE49-F238E27FC236}">
                <a16:creationId xmlns:a16="http://schemas.microsoft.com/office/drawing/2014/main" id="{033AA942-55E5-2B41-89E7-321FA61C175E}"/>
              </a:ext>
            </a:extLst>
          </p:cNvPr>
          <p:cNvSpPr/>
          <p:nvPr/>
        </p:nvSpPr>
        <p:spPr>
          <a:xfrm>
            <a:off x="10673712" y="1637258"/>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9" name="Anillo 38">
            <a:extLst>
              <a:ext uri="{FF2B5EF4-FFF2-40B4-BE49-F238E27FC236}">
                <a16:creationId xmlns:a16="http://schemas.microsoft.com/office/drawing/2014/main" id="{904016B2-C29B-B64C-BD6A-31FF105FA941}"/>
              </a:ext>
            </a:extLst>
          </p:cNvPr>
          <p:cNvSpPr/>
          <p:nvPr/>
        </p:nvSpPr>
        <p:spPr>
          <a:xfrm>
            <a:off x="11211112" y="2156315"/>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0" name="Anillo 39">
            <a:extLst>
              <a:ext uri="{FF2B5EF4-FFF2-40B4-BE49-F238E27FC236}">
                <a16:creationId xmlns:a16="http://schemas.microsoft.com/office/drawing/2014/main" id="{ABA4A466-BE90-0545-B0BF-349265EAC930}"/>
              </a:ext>
            </a:extLst>
          </p:cNvPr>
          <p:cNvSpPr/>
          <p:nvPr/>
        </p:nvSpPr>
        <p:spPr>
          <a:xfrm>
            <a:off x="10679324" y="266893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1" name="Anillo 40">
            <a:extLst>
              <a:ext uri="{FF2B5EF4-FFF2-40B4-BE49-F238E27FC236}">
                <a16:creationId xmlns:a16="http://schemas.microsoft.com/office/drawing/2014/main" id="{31B0CD4C-48B0-1249-AA58-F7843AC890B0}"/>
              </a:ext>
            </a:extLst>
          </p:cNvPr>
          <p:cNvSpPr/>
          <p:nvPr/>
        </p:nvSpPr>
        <p:spPr>
          <a:xfrm>
            <a:off x="11211112" y="318799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2" name="Anillo 41">
            <a:extLst>
              <a:ext uri="{FF2B5EF4-FFF2-40B4-BE49-F238E27FC236}">
                <a16:creationId xmlns:a16="http://schemas.microsoft.com/office/drawing/2014/main" id="{10065DF8-998B-C74A-B8B4-48D97BCF2C7E}"/>
              </a:ext>
            </a:extLst>
          </p:cNvPr>
          <p:cNvSpPr/>
          <p:nvPr/>
        </p:nvSpPr>
        <p:spPr>
          <a:xfrm>
            <a:off x="11211112" y="380320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3" name="Anillo 42">
            <a:extLst>
              <a:ext uri="{FF2B5EF4-FFF2-40B4-BE49-F238E27FC236}">
                <a16:creationId xmlns:a16="http://schemas.microsoft.com/office/drawing/2014/main" id="{E29D21DC-08BC-AC4F-B4D6-16648D431DCE}"/>
              </a:ext>
            </a:extLst>
          </p:cNvPr>
          <p:cNvSpPr/>
          <p:nvPr/>
        </p:nvSpPr>
        <p:spPr>
          <a:xfrm>
            <a:off x="10673712" y="451097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4" name="Anillo 43">
            <a:extLst>
              <a:ext uri="{FF2B5EF4-FFF2-40B4-BE49-F238E27FC236}">
                <a16:creationId xmlns:a16="http://schemas.microsoft.com/office/drawing/2014/main" id="{15E98374-5926-F24B-9CBD-6B51DE801341}"/>
              </a:ext>
            </a:extLst>
          </p:cNvPr>
          <p:cNvSpPr/>
          <p:nvPr/>
        </p:nvSpPr>
        <p:spPr>
          <a:xfrm>
            <a:off x="11211112" y="5093639"/>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5" name="Anillo 44">
            <a:extLst>
              <a:ext uri="{FF2B5EF4-FFF2-40B4-BE49-F238E27FC236}">
                <a16:creationId xmlns:a16="http://schemas.microsoft.com/office/drawing/2014/main" id="{F66329D7-B8CF-8E4E-9F56-5423DEF46574}"/>
              </a:ext>
            </a:extLst>
          </p:cNvPr>
          <p:cNvSpPr/>
          <p:nvPr/>
        </p:nvSpPr>
        <p:spPr>
          <a:xfrm>
            <a:off x="10673712" y="568646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6" name="CuadroTexto 45">
            <a:extLst>
              <a:ext uri="{FF2B5EF4-FFF2-40B4-BE49-F238E27FC236}">
                <a16:creationId xmlns:a16="http://schemas.microsoft.com/office/drawing/2014/main" id="{277BBDF5-FF7E-5F4D-8952-0268E7CBF729}"/>
              </a:ext>
            </a:extLst>
          </p:cNvPr>
          <p:cNvSpPr txBox="1"/>
          <p:nvPr/>
        </p:nvSpPr>
        <p:spPr>
          <a:xfrm>
            <a:off x="3245263" y="1279414"/>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47" name="CuadroTexto 46">
            <a:extLst>
              <a:ext uri="{FF2B5EF4-FFF2-40B4-BE49-F238E27FC236}">
                <a16:creationId xmlns:a16="http://schemas.microsoft.com/office/drawing/2014/main" id="{99B377B4-9CA6-5249-9D83-08835960E07E}"/>
              </a:ext>
            </a:extLst>
          </p:cNvPr>
          <p:cNvSpPr txBox="1"/>
          <p:nvPr/>
        </p:nvSpPr>
        <p:spPr>
          <a:xfrm>
            <a:off x="463702" y="1920734"/>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48" name="CuadroTexto 47">
            <a:extLst>
              <a:ext uri="{FF2B5EF4-FFF2-40B4-BE49-F238E27FC236}">
                <a16:creationId xmlns:a16="http://schemas.microsoft.com/office/drawing/2014/main" id="{9A3AEAE4-A61E-A747-BA8C-77EDE02D4544}"/>
              </a:ext>
            </a:extLst>
          </p:cNvPr>
          <p:cNvSpPr txBox="1"/>
          <p:nvPr/>
        </p:nvSpPr>
        <p:spPr>
          <a:xfrm>
            <a:off x="622126" y="2494042"/>
            <a:ext cx="696024" cy="461665"/>
          </a:xfrm>
          <a:prstGeom prst="rect">
            <a:avLst/>
          </a:prstGeom>
          <a:noFill/>
        </p:spPr>
        <p:txBody>
          <a:bodyPr wrap="none" rtlCol="0">
            <a:spAutoFit/>
          </a:bodyPr>
          <a:lstStyle/>
          <a:p>
            <a:pPr algn="l"/>
            <a:r>
              <a:rPr lang="es-GB" sz="2400" b="1" dirty="0">
                <a:solidFill>
                  <a:srgbClr val="F66400"/>
                </a:solidFill>
              </a:rPr>
              <a:t>Ella</a:t>
            </a:r>
          </a:p>
        </p:txBody>
      </p:sp>
      <p:pic>
        <p:nvPicPr>
          <p:cNvPr id="5" name="Imagen 4" descr="Imagen que contiene juguete, muñeca, dibujo&#10;&#10;Descripción generada automáticamente">
            <a:extLst>
              <a:ext uri="{FF2B5EF4-FFF2-40B4-BE49-F238E27FC236}">
                <a16:creationId xmlns:a16="http://schemas.microsoft.com/office/drawing/2014/main" id="{023A0E34-1ABC-8540-A201-781803A1A0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474563" y="3376206"/>
            <a:ext cx="1218833" cy="1765615"/>
          </a:xfrm>
          <a:prstGeom prst="rect">
            <a:avLst/>
          </a:prstGeom>
        </p:spPr>
      </p:pic>
      <p:sp>
        <p:nvSpPr>
          <p:cNvPr id="27" name="CuadroTexto 26">
            <a:extLst>
              <a:ext uri="{FF2B5EF4-FFF2-40B4-BE49-F238E27FC236}">
                <a16:creationId xmlns:a16="http://schemas.microsoft.com/office/drawing/2014/main" id="{9371DFE4-4989-884B-AC14-9A30DAB8AE51}"/>
              </a:ext>
            </a:extLst>
          </p:cNvPr>
          <p:cNvSpPr txBox="1"/>
          <p:nvPr/>
        </p:nvSpPr>
        <p:spPr>
          <a:xfrm>
            <a:off x="636654" y="3135751"/>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28" name="CuadroTexto 27">
            <a:extLst>
              <a:ext uri="{FF2B5EF4-FFF2-40B4-BE49-F238E27FC236}">
                <a16:creationId xmlns:a16="http://schemas.microsoft.com/office/drawing/2014/main" id="{F253A4B5-9B56-464E-8C52-C200DC0216AC}"/>
              </a:ext>
            </a:extLst>
          </p:cNvPr>
          <p:cNvSpPr txBox="1"/>
          <p:nvPr/>
        </p:nvSpPr>
        <p:spPr>
          <a:xfrm>
            <a:off x="2116564" y="2835866"/>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29" name="CuadroTexto 28">
            <a:extLst>
              <a:ext uri="{FF2B5EF4-FFF2-40B4-BE49-F238E27FC236}">
                <a16:creationId xmlns:a16="http://schemas.microsoft.com/office/drawing/2014/main" id="{736C484D-FE45-1A40-B255-10600E5E24FF}"/>
              </a:ext>
            </a:extLst>
          </p:cNvPr>
          <p:cNvSpPr txBox="1"/>
          <p:nvPr/>
        </p:nvSpPr>
        <p:spPr>
          <a:xfrm>
            <a:off x="3428362" y="3384543"/>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30" name="CuadroTexto 29">
            <a:extLst>
              <a:ext uri="{FF2B5EF4-FFF2-40B4-BE49-F238E27FC236}">
                <a16:creationId xmlns:a16="http://schemas.microsoft.com/office/drawing/2014/main" id="{F3A868B0-845D-6846-97EF-48640AAFA374}"/>
              </a:ext>
            </a:extLst>
          </p:cNvPr>
          <p:cNvSpPr txBox="1"/>
          <p:nvPr/>
        </p:nvSpPr>
        <p:spPr>
          <a:xfrm>
            <a:off x="2274894" y="4307402"/>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31" name="CuadroTexto 30">
            <a:extLst>
              <a:ext uri="{FF2B5EF4-FFF2-40B4-BE49-F238E27FC236}">
                <a16:creationId xmlns:a16="http://schemas.microsoft.com/office/drawing/2014/main" id="{E9E7807D-39C6-7D48-8FCD-6BE585271A4E}"/>
              </a:ext>
            </a:extLst>
          </p:cNvPr>
          <p:cNvSpPr txBox="1"/>
          <p:nvPr/>
        </p:nvSpPr>
        <p:spPr>
          <a:xfrm>
            <a:off x="1812908" y="4975999"/>
            <a:ext cx="461986" cy="461665"/>
          </a:xfrm>
          <a:prstGeom prst="rect">
            <a:avLst/>
          </a:prstGeom>
          <a:noFill/>
        </p:spPr>
        <p:txBody>
          <a:bodyPr wrap="none" rtlCol="0">
            <a:spAutoFit/>
          </a:bodyPr>
          <a:lstStyle/>
          <a:p>
            <a:pPr algn="l"/>
            <a:r>
              <a:rPr lang="en-GB" sz="2400" b="1" dirty="0" err="1">
                <a:solidFill>
                  <a:srgbClr val="F66400"/>
                </a:solidFill>
              </a:rPr>
              <a:t>tú</a:t>
            </a:r>
            <a:endParaRPr lang="es-GB" sz="2400" b="1" dirty="0">
              <a:solidFill>
                <a:srgbClr val="F66400"/>
              </a:solidFill>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839" t="11800" r="51428"/>
          <a:stretch/>
        </p:blipFill>
        <p:spPr>
          <a:xfrm flipH="1">
            <a:off x="6413192" y="3472003"/>
            <a:ext cx="837667" cy="1670798"/>
          </a:xfrm>
          <a:prstGeom prst="rect">
            <a:avLst/>
          </a:prstGeom>
        </p:spPr>
      </p:pic>
      <p:pic>
        <p:nvPicPr>
          <p:cNvPr id="1028" name="Picture 4" descr="earth with a white background&#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5365" y="1327197"/>
            <a:ext cx="824370" cy="8243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icycle Cartoon Images -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944" y="2395682"/>
            <a:ext cx="970342" cy="62637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21">
            <a:extLst>
              <a:ext uri="{FF2B5EF4-FFF2-40B4-BE49-F238E27FC236}">
                <a16:creationId xmlns:a16="http://schemas.microsoft.com/office/drawing/2014/main" id="{ECE3F290-F4B6-8B49-9DF8-84D341EC4D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6155" y="5119529"/>
            <a:ext cx="747118" cy="1163521"/>
          </a:xfrm>
          <a:prstGeom prst="rect">
            <a:avLst/>
          </a:prstGeom>
        </p:spPr>
      </p:pic>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331866" y="271538"/>
            <a:ext cx="9855232" cy="626374"/>
          </a:xfrm>
        </p:spPr>
        <p:txBody>
          <a:bodyPr>
            <a:noAutofit/>
          </a:bodyPr>
          <a:lstStyle/>
          <a:p>
            <a:pPr>
              <a:lnSpc>
                <a:spcPct val="100000"/>
              </a:lnSpc>
            </a:pPr>
            <a:r>
              <a:rPr lang="en-GB" sz="2400" dirty="0"/>
              <a:t>Lee el </a:t>
            </a:r>
            <a:r>
              <a:rPr lang="en-GB" sz="2400" dirty="0" err="1"/>
              <a:t>texto</a:t>
            </a:r>
            <a:r>
              <a:rPr lang="en-GB" sz="2400" dirty="0"/>
              <a:t> con </a:t>
            </a:r>
            <a:r>
              <a:rPr lang="en-GB" sz="2400" dirty="0" err="1"/>
              <a:t>tu</a:t>
            </a:r>
            <a:r>
              <a:rPr lang="en-GB" sz="2400" dirty="0"/>
              <a:t> </a:t>
            </a:r>
            <a:r>
              <a:rPr lang="en-GB" sz="2400" dirty="0" err="1"/>
              <a:t>compañero</a:t>
            </a:r>
            <a:r>
              <a:rPr lang="en-GB" sz="2400" dirty="0"/>
              <a:t>/a de </a:t>
            </a:r>
            <a:r>
              <a:rPr lang="en-GB" sz="2400" dirty="0" err="1"/>
              <a:t>clase</a:t>
            </a:r>
            <a:r>
              <a:rPr lang="en-GB" sz="2400" dirty="0"/>
              <a:t>.  </a:t>
            </a:r>
            <a:br>
              <a:rPr lang="en-GB" sz="2400" dirty="0"/>
            </a:br>
            <a:r>
              <a:rPr lang="en-GB" sz="2400" dirty="0"/>
              <a:t>Traduce* los </a:t>
            </a:r>
            <a:r>
              <a:rPr lang="en-GB" sz="2400" dirty="0" err="1"/>
              <a:t>verbos</a:t>
            </a:r>
            <a:r>
              <a:rPr lang="en-GB" sz="2400" dirty="0"/>
              <a:t> y los </a:t>
            </a:r>
            <a:r>
              <a:rPr lang="en-GB" sz="2400" dirty="0" err="1"/>
              <a:t>pronombres</a:t>
            </a:r>
            <a:r>
              <a:rPr lang="en-GB" sz="2400" dirty="0"/>
              <a:t> al </a:t>
            </a:r>
            <a:r>
              <a:rPr lang="en-GB" sz="2400" dirty="0" err="1"/>
              <a:t>español</a:t>
            </a:r>
            <a:r>
              <a:rPr lang="en-GB" sz="2400" dirty="0"/>
              <a:t>.</a:t>
            </a:r>
            <a:endParaRPr lang="es-GB" sz="24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473117" y="1241148"/>
            <a:ext cx="8874127" cy="4847265"/>
          </a:xfrm>
          <a:prstGeom prst="wedgeRectCallout">
            <a:avLst>
              <a:gd name="adj1" fmla="val 56931"/>
              <a:gd name="adj2" fmla="val -525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tx1"/>
                </a:solidFill>
              </a:rPr>
              <a:t>Pues</a:t>
            </a:r>
            <a:r>
              <a:rPr lang="en-GB" sz="2400" dirty="0">
                <a:solidFill>
                  <a:schemeClr val="tx1"/>
                </a:solidFill>
              </a:rPr>
              <a:t> p</a:t>
            </a:r>
            <a:r>
              <a:rPr lang="es-GB" sz="2400" dirty="0">
                <a:solidFill>
                  <a:schemeClr val="tx1"/>
                </a:solidFill>
              </a:rPr>
              <a:t>or la mañana </a:t>
            </a:r>
            <a:r>
              <a:rPr lang="es-GB" sz="2400" b="1" dirty="0">
                <a:solidFill>
                  <a:schemeClr val="tx1"/>
                </a:solidFill>
              </a:rPr>
              <a:t>1)</a:t>
            </a:r>
            <a:r>
              <a:rPr lang="en-GB" sz="2400" b="1" dirty="0">
                <a:solidFill>
                  <a:schemeClr val="tx1"/>
                </a:solidFill>
              </a:rPr>
              <a:t> </a:t>
            </a:r>
            <a:r>
              <a:rPr lang="en-GB" sz="2400" dirty="0">
                <a:solidFill>
                  <a:schemeClr val="tx1"/>
                </a:solidFill>
              </a:rPr>
              <a:t>[</a:t>
            </a:r>
            <a:r>
              <a:rPr lang="en-GB" sz="2400" b="1" dirty="0">
                <a:solidFill>
                  <a:schemeClr val="tx1"/>
                </a:solidFill>
              </a:rPr>
              <a:t>I walked</a:t>
            </a:r>
            <a:r>
              <a:rPr lang="en-GB" sz="2400" dirty="0">
                <a:solidFill>
                  <a:schemeClr val="tx1"/>
                </a:solidFill>
              </a:rPr>
              <a:t>] </a:t>
            </a:r>
            <a:r>
              <a:rPr lang="es-GB" sz="2400" dirty="0">
                <a:solidFill>
                  <a:schemeClr val="tx1"/>
                </a:solidFill>
              </a:rPr>
              <a:t>a la escuela porque no está muy lejos y </a:t>
            </a:r>
            <a:r>
              <a:rPr lang="es-GB" sz="2400" b="1" dirty="0">
                <a:solidFill>
                  <a:schemeClr val="tx1"/>
                </a:solidFill>
              </a:rPr>
              <a:t>2) </a:t>
            </a:r>
            <a:r>
              <a:rPr lang="en-GB" sz="2400" dirty="0">
                <a:solidFill>
                  <a:schemeClr val="tx1"/>
                </a:solidFill>
              </a:rPr>
              <a:t>[</a:t>
            </a:r>
            <a:r>
              <a:rPr lang="en-GB" sz="2400" b="1" dirty="0">
                <a:solidFill>
                  <a:schemeClr val="tx1"/>
                </a:solidFill>
              </a:rPr>
              <a:t>you rode/went</a:t>
            </a:r>
            <a:r>
              <a:rPr lang="en-GB" sz="2400" dirty="0">
                <a:solidFill>
                  <a:schemeClr val="tx1"/>
                </a:solidFill>
              </a:rPr>
              <a:t>] </a:t>
            </a:r>
            <a:r>
              <a:rPr lang="es-GB" sz="2400" dirty="0">
                <a:solidFill>
                  <a:schemeClr val="tx1"/>
                </a:solidFill>
              </a:rPr>
              <a:t>en bicicleta porque es bueno para el planeta. </a:t>
            </a:r>
          </a:p>
          <a:p>
            <a:r>
              <a:rPr lang="es-GB" sz="2400" b="1" dirty="0">
                <a:solidFill>
                  <a:schemeClr val="tx1"/>
                </a:solidFill>
              </a:rPr>
              <a:t>3) </a:t>
            </a:r>
            <a:r>
              <a:rPr lang="en-GB" sz="2400" dirty="0">
                <a:solidFill>
                  <a:schemeClr val="tx1"/>
                </a:solidFill>
              </a:rPr>
              <a:t>[</a:t>
            </a:r>
            <a:r>
              <a:rPr lang="en-GB" sz="2400" b="1" dirty="0">
                <a:solidFill>
                  <a:schemeClr val="tx1"/>
                </a:solidFill>
              </a:rPr>
              <a:t>she didn’t travel</a:t>
            </a:r>
            <a:r>
              <a:rPr lang="en-GB" sz="2400" dirty="0">
                <a:solidFill>
                  <a:schemeClr val="tx1"/>
                </a:solidFill>
              </a:rPr>
              <a:t>] </a:t>
            </a:r>
            <a:r>
              <a:rPr lang="es-GB" sz="2400" dirty="0">
                <a:solidFill>
                  <a:schemeClr val="tx1"/>
                </a:solidFill>
              </a:rPr>
              <a:t>en coche</a:t>
            </a:r>
            <a:r>
              <a:rPr lang="en-GB" sz="2400" dirty="0">
                <a:solidFill>
                  <a:schemeClr val="tx1"/>
                </a:solidFill>
              </a:rPr>
              <a:t>; </a:t>
            </a:r>
            <a:r>
              <a:rPr lang="es-GB" sz="2400" dirty="0">
                <a:solidFill>
                  <a:schemeClr val="tx1"/>
                </a:solidFill>
              </a:rPr>
              <a:t>llegó allí a pie. </a:t>
            </a:r>
            <a:br>
              <a:rPr lang="en-GB" sz="2400" dirty="0">
                <a:solidFill>
                  <a:schemeClr val="tx1"/>
                </a:solidFill>
              </a:rPr>
            </a:br>
            <a:r>
              <a:rPr lang="es-GB" sz="2400" dirty="0">
                <a:solidFill>
                  <a:schemeClr val="tx1"/>
                </a:solidFill>
              </a:rPr>
              <a:t>Luego </a:t>
            </a:r>
            <a:r>
              <a:rPr lang="es-GB" sz="2400" b="1" dirty="0">
                <a:solidFill>
                  <a:schemeClr val="tx1"/>
                </a:solidFill>
              </a:rPr>
              <a:t>4) </a:t>
            </a:r>
            <a:r>
              <a:rPr lang="en-GB" sz="2400" dirty="0">
                <a:solidFill>
                  <a:schemeClr val="tx1"/>
                </a:solidFill>
              </a:rPr>
              <a:t>[</a:t>
            </a:r>
            <a:r>
              <a:rPr lang="en-GB" sz="2400" b="1" dirty="0">
                <a:solidFill>
                  <a:schemeClr val="tx1"/>
                </a:solidFill>
              </a:rPr>
              <a:t>you took out</a:t>
            </a:r>
            <a:r>
              <a:rPr lang="en-GB" sz="2400" dirty="0">
                <a:solidFill>
                  <a:schemeClr val="tx1"/>
                </a:solidFill>
              </a:rPr>
              <a:t>] </a:t>
            </a:r>
            <a:r>
              <a:rPr lang="es-GB" sz="2400" dirty="0">
                <a:solidFill>
                  <a:schemeClr val="tx1"/>
                </a:solidFill>
              </a:rPr>
              <a:t>unas bolsas y </a:t>
            </a:r>
            <a:r>
              <a:rPr lang="es-GB" sz="2400" b="1" dirty="0">
                <a:solidFill>
                  <a:schemeClr val="tx1"/>
                </a:solidFill>
              </a:rPr>
              <a:t>5) </a:t>
            </a:r>
            <a:r>
              <a:rPr lang="en-GB" sz="2400" dirty="0">
                <a:solidFill>
                  <a:schemeClr val="tx1"/>
                </a:solidFill>
              </a:rPr>
              <a:t>[</a:t>
            </a:r>
            <a:r>
              <a:rPr lang="en-GB" sz="2400" b="1" dirty="0">
                <a:solidFill>
                  <a:schemeClr val="tx1"/>
                </a:solidFill>
              </a:rPr>
              <a:t>she helped</a:t>
            </a:r>
            <a:r>
              <a:rPr lang="en-GB" sz="2400" dirty="0">
                <a:solidFill>
                  <a:schemeClr val="tx1"/>
                </a:solidFill>
              </a:rPr>
              <a:t>] </a:t>
            </a:r>
            <a:r>
              <a:rPr lang="es-GB" sz="2400" dirty="0">
                <a:solidFill>
                  <a:schemeClr val="tx1"/>
                </a:solidFill>
              </a:rPr>
              <a:t>con la basura cerca del parque, mientras que </a:t>
            </a:r>
            <a:r>
              <a:rPr lang="es-GB" sz="2400" b="1" dirty="0">
                <a:solidFill>
                  <a:schemeClr val="tx1"/>
                </a:solidFill>
              </a:rPr>
              <a:t>6</a:t>
            </a:r>
            <a:r>
              <a:rPr lang="en-GB" sz="2400" b="1" dirty="0">
                <a:solidFill>
                  <a:schemeClr val="tx1"/>
                </a:solidFill>
              </a:rPr>
              <a:t>) </a:t>
            </a:r>
            <a:r>
              <a:rPr lang="en-GB" sz="2400" dirty="0">
                <a:solidFill>
                  <a:schemeClr val="tx1"/>
                </a:solidFill>
              </a:rPr>
              <a:t>[</a:t>
            </a:r>
            <a:r>
              <a:rPr lang="en-GB" sz="2400" b="1" dirty="0">
                <a:solidFill>
                  <a:schemeClr val="tx1"/>
                </a:solidFill>
              </a:rPr>
              <a:t>I worked</a:t>
            </a:r>
            <a:r>
              <a:rPr lang="en-GB" sz="2400" dirty="0">
                <a:solidFill>
                  <a:schemeClr val="tx1"/>
                </a:solidFill>
              </a:rPr>
              <a:t>]</a:t>
            </a:r>
            <a:r>
              <a:rPr lang="es-GB" sz="2400" dirty="0">
                <a:solidFill>
                  <a:schemeClr val="tx1"/>
                </a:solidFill>
              </a:rPr>
              <a:t> en un equipo diferente. </a:t>
            </a:r>
            <a:endParaRPr lang="en-GB" sz="2400" dirty="0">
              <a:solidFill>
                <a:schemeClr val="tx1"/>
              </a:solidFill>
            </a:endParaRPr>
          </a:p>
          <a:p>
            <a:endParaRPr lang="en-GB" sz="2400" dirty="0">
              <a:solidFill>
                <a:schemeClr val="tx1"/>
              </a:solidFill>
            </a:endParaRPr>
          </a:p>
          <a:p>
            <a:r>
              <a:rPr lang="en-GB" sz="2400" dirty="0">
                <a:solidFill>
                  <a:schemeClr val="tx1"/>
                </a:solidFill>
              </a:rPr>
              <a:t>Por la tarde, </a:t>
            </a:r>
            <a:r>
              <a:rPr lang="es-GB" sz="2400" b="1" dirty="0">
                <a:solidFill>
                  <a:schemeClr val="tx1"/>
                </a:solidFill>
              </a:rPr>
              <a:t>7) </a:t>
            </a:r>
            <a:r>
              <a:rPr lang="en-GB" sz="2400" dirty="0">
                <a:solidFill>
                  <a:schemeClr val="tx1"/>
                </a:solidFill>
              </a:rPr>
              <a:t>[</a:t>
            </a:r>
            <a:r>
              <a:rPr lang="en-GB" sz="2400" b="1" dirty="0">
                <a:solidFill>
                  <a:schemeClr val="tx1"/>
                </a:solidFill>
              </a:rPr>
              <a:t>I cleaned</a:t>
            </a:r>
            <a:r>
              <a:rPr lang="en-GB" sz="2400" dirty="0">
                <a:solidFill>
                  <a:schemeClr val="tx1"/>
                </a:solidFill>
              </a:rPr>
              <a:t>] </a:t>
            </a:r>
            <a:r>
              <a:rPr lang="es-GB" sz="2400" dirty="0">
                <a:solidFill>
                  <a:schemeClr val="tx1"/>
                </a:solidFill>
              </a:rPr>
              <a:t>la</a:t>
            </a:r>
            <a:r>
              <a:rPr lang="en-GB" sz="2400" dirty="0">
                <a:solidFill>
                  <a:schemeClr val="tx1"/>
                </a:solidFill>
              </a:rPr>
              <a:t>s </a:t>
            </a:r>
            <a:r>
              <a:rPr lang="en-GB" sz="2400" dirty="0" err="1">
                <a:solidFill>
                  <a:schemeClr val="tx1"/>
                </a:solidFill>
              </a:rPr>
              <a:t>calles</a:t>
            </a:r>
            <a:r>
              <a:rPr lang="es-GB" sz="2400" dirty="0">
                <a:solidFill>
                  <a:schemeClr val="tx1"/>
                </a:solidFill>
              </a:rPr>
              <a:t> con otros voluntarios y con la profesora, aunque </a:t>
            </a:r>
            <a:r>
              <a:rPr lang="es-GB" sz="2400" b="1" dirty="0">
                <a:solidFill>
                  <a:schemeClr val="tx1"/>
                </a:solidFill>
              </a:rPr>
              <a:t>8) </a:t>
            </a:r>
            <a:r>
              <a:rPr lang="en-GB" sz="2400" dirty="0">
                <a:solidFill>
                  <a:schemeClr val="tx1"/>
                </a:solidFill>
              </a:rPr>
              <a:t>[</a:t>
            </a:r>
            <a:r>
              <a:rPr lang="en-GB" sz="2400" b="1" dirty="0">
                <a:solidFill>
                  <a:schemeClr val="tx1"/>
                </a:solidFill>
              </a:rPr>
              <a:t>you cleaned</a:t>
            </a:r>
            <a:r>
              <a:rPr lang="en-GB" sz="2400" dirty="0">
                <a:solidFill>
                  <a:schemeClr val="tx1"/>
                </a:solidFill>
              </a:rPr>
              <a:t>] </a:t>
            </a:r>
            <a:r>
              <a:rPr lang="es-GB" sz="2400" dirty="0">
                <a:solidFill>
                  <a:schemeClr val="tx1"/>
                </a:solidFill>
              </a:rPr>
              <a:t>en el campo porque la basura en la naturaleza es un problema importante</a:t>
            </a:r>
            <a:r>
              <a:rPr lang="en-GB" sz="2400" dirty="0">
                <a:solidFill>
                  <a:schemeClr val="tx1"/>
                </a:solidFill>
              </a:rPr>
              <a:t> también.</a:t>
            </a:r>
            <a:endParaRPr lang="es-GB" sz="2400" dirty="0">
              <a:solidFill>
                <a:schemeClr val="tx1"/>
              </a:solidFill>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pic>
        <p:nvPicPr>
          <p:cNvPr id="5" name="Imagen 4" descr="Imagen que contiene juguete, muñeca, dibujo&#10;&#10;Descripción generada automáticamente">
            <a:extLst>
              <a:ext uri="{FF2B5EF4-FFF2-40B4-BE49-F238E27FC236}">
                <a16:creationId xmlns:a16="http://schemas.microsoft.com/office/drawing/2014/main" id="{023A0E34-1ABC-8540-A201-781803A1A0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982199" y="3181569"/>
            <a:ext cx="1218833" cy="1765615"/>
          </a:xfrm>
          <a:prstGeom prst="rect">
            <a:avLst/>
          </a:prstGeom>
        </p:spPr>
      </p:pic>
      <p:sp>
        <p:nvSpPr>
          <p:cNvPr id="33"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839" t="11800" r="51428"/>
          <a:stretch/>
        </p:blipFill>
        <p:spPr>
          <a:xfrm flipH="1">
            <a:off x="10998320" y="3276386"/>
            <a:ext cx="837667" cy="1670798"/>
          </a:xfrm>
          <a:prstGeom prst="rect">
            <a:avLst/>
          </a:prstGeom>
        </p:spPr>
      </p:pic>
      <p:pic>
        <p:nvPicPr>
          <p:cNvPr id="1028" name="Picture 4" descr="earth with a white background&#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2985" y="999542"/>
            <a:ext cx="824370" cy="8243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icycle Cartoon Images -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985" y="2164369"/>
            <a:ext cx="970342" cy="62637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21">
            <a:extLst>
              <a:ext uri="{FF2B5EF4-FFF2-40B4-BE49-F238E27FC236}">
                <a16:creationId xmlns:a16="http://schemas.microsoft.com/office/drawing/2014/main" id="{ECE3F290-F4B6-8B49-9DF8-84D341EC4D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73791" y="4924892"/>
            <a:ext cx="747118" cy="1163521"/>
          </a:xfrm>
          <a:prstGeom prst="rect">
            <a:avLst/>
          </a:prstGeom>
        </p:spPr>
      </p:pic>
      <p:sp>
        <p:nvSpPr>
          <p:cNvPr id="3" name="Speech Bubble: Rectangle with Corners Rounded 2">
            <a:extLst>
              <a:ext uri="{FF2B5EF4-FFF2-40B4-BE49-F238E27FC236}">
                <a16:creationId xmlns:a16="http://schemas.microsoft.com/office/drawing/2014/main" id="{B44067C5-9FD8-444D-91B8-23B7562BCE01}"/>
              </a:ext>
            </a:extLst>
          </p:cNvPr>
          <p:cNvSpPr/>
          <p:nvPr/>
        </p:nvSpPr>
        <p:spPr>
          <a:xfrm>
            <a:off x="8210158" y="81193"/>
            <a:ext cx="1394847" cy="824370"/>
          </a:xfrm>
          <a:prstGeom prst="wedgeRoundRectCallout">
            <a:avLst>
              <a:gd name="adj1" fmla="val -19722"/>
              <a:gd name="adj2" fmla="val 47460"/>
              <a:gd name="adj3" fmla="val 16667"/>
            </a:avLst>
          </a:prstGeom>
          <a:solidFill>
            <a:srgbClr val="FBF0D5"/>
          </a:solidFill>
          <a:ln>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r>
              <a:rPr lang="en-GB" dirty="0" err="1">
                <a:solidFill>
                  <a:schemeClr val="tx1"/>
                </a:solidFill>
              </a:rPr>
              <a:t>traducir</a:t>
            </a:r>
            <a:r>
              <a:rPr lang="en-GB" dirty="0">
                <a:solidFill>
                  <a:schemeClr val="tx1"/>
                </a:solidFill>
              </a:rPr>
              <a:t> - translate</a:t>
            </a:r>
          </a:p>
        </p:txBody>
      </p:sp>
    </p:spTree>
    <p:extLst>
      <p:ext uri="{BB962C8B-B14F-4D97-AF65-F5344CB8AC3E}">
        <p14:creationId xmlns:p14="http://schemas.microsoft.com/office/powerpoint/2010/main" val="3169220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32633" y="336991"/>
            <a:ext cx="10515600" cy="447661"/>
          </a:xfrm>
        </p:spPr>
        <p:txBody>
          <a:bodyPr>
            <a:noAutofit/>
          </a:bodyPr>
          <a:lstStyle/>
          <a:p>
            <a:r>
              <a:rPr lang="en-GB" sz="2000" dirty="0"/>
              <a:t>Lucía describe </a:t>
            </a:r>
            <a:r>
              <a:rPr lang="en-GB" sz="2000" dirty="0" err="1"/>
              <a:t>cómo</a:t>
            </a:r>
            <a:r>
              <a:rPr lang="en-GB" sz="2000" dirty="0"/>
              <a:t> </a:t>
            </a:r>
            <a:r>
              <a:rPr lang="en-GB" sz="2000" dirty="0" err="1"/>
              <a:t>cada</a:t>
            </a:r>
            <a:r>
              <a:rPr lang="en-GB" sz="2000" dirty="0"/>
              <a:t> persona </a:t>
            </a:r>
            <a:r>
              <a:rPr lang="en-GB" sz="2000" dirty="0" err="1"/>
              <a:t>continuó</a:t>
            </a:r>
            <a:r>
              <a:rPr lang="en-GB" sz="2000" dirty="0"/>
              <a:t> a ayudar al </a:t>
            </a:r>
            <a:r>
              <a:rPr lang="en-GB" sz="2000" dirty="0" err="1"/>
              <a:t>planeta</a:t>
            </a:r>
            <a:r>
              <a:rPr lang="en-GB" sz="2000" dirty="0"/>
              <a:t>.</a:t>
            </a:r>
            <a:br>
              <a:rPr lang="en-GB" sz="2000" dirty="0"/>
            </a:br>
            <a:r>
              <a:rPr lang="es-GB" sz="2000" dirty="0"/>
              <a:t>Escucha las frases: ¿quién es?</a:t>
            </a:r>
            <a:r>
              <a:rPr lang="en-GB" sz="2000" dirty="0"/>
              <a:t> Luego, e</a:t>
            </a:r>
            <a:r>
              <a:rPr lang="es-GB" sz="2000" dirty="0"/>
              <a:t>scribe la información extra en inglés.</a:t>
            </a:r>
            <a:br>
              <a:rPr lang="es-GB" sz="2000" dirty="0"/>
            </a:br>
            <a:endParaRPr lang="es-GB" sz="2000" dirty="0"/>
          </a:p>
        </p:txBody>
      </p:sp>
      <p:sp>
        <p:nvSpPr>
          <p:cNvPr id="4" name="Título 1">
            <a:extLst>
              <a:ext uri="{FF2B5EF4-FFF2-40B4-BE49-F238E27FC236}">
                <a16:creationId xmlns:a16="http://schemas.microsoft.com/office/drawing/2014/main" id="{CAF124EB-CA27-364B-818F-43E80F8FFB07}"/>
              </a:ext>
            </a:extLst>
          </p:cNvPr>
          <p:cNvSpPr txBox="1">
            <a:spLocks/>
          </p:cNvSpPr>
          <p:nvPr/>
        </p:nvSpPr>
        <p:spPr>
          <a:xfrm>
            <a:off x="190924" y="402012"/>
            <a:ext cx="6932890" cy="390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nvGraphicFramePr>
        <p:xfrm>
          <a:off x="232633" y="875302"/>
          <a:ext cx="3438063" cy="5286330"/>
        </p:xfrm>
        <a:graphic>
          <a:graphicData uri="http://schemas.openxmlformats.org/drawingml/2006/table">
            <a:tbl>
              <a:tblPr firstRow="1" bandRow="1">
                <a:tableStyleId>{5DA37D80-6434-44D0-A028-1B22A696006F}</a:tableStyleId>
              </a:tblPr>
              <a:tblGrid>
                <a:gridCol w="651285">
                  <a:extLst>
                    <a:ext uri="{9D8B030D-6E8A-4147-A177-3AD203B41FA5}">
                      <a16:colId xmlns:a16="http://schemas.microsoft.com/office/drawing/2014/main" val="2450722576"/>
                    </a:ext>
                  </a:extLst>
                </a:gridCol>
                <a:gridCol w="928926">
                  <a:extLst>
                    <a:ext uri="{9D8B030D-6E8A-4147-A177-3AD203B41FA5}">
                      <a16:colId xmlns:a16="http://schemas.microsoft.com/office/drawing/2014/main" val="2199670438"/>
                    </a:ext>
                  </a:extLst>
                </a:gridCol>
                <a:gridCol w="928926">
                  <a:extLst>
                    <a:ext uri="{9D8B030D-6E8A-4147-A177-3AD203B41FA5}">
                      <a16:colId xmlns:a16="http://schemas.microsoft.com/office/drawing/2014/main" val="2532695452"/>
                    </a:ext>
                  </a:extLst>
                </a:gridCol>
                <a:gridCol w="928926">
                  <a:extLst>
                    <a:ext uri="{9D8B030D-6E8A-4147-A177-3AD203B41FA5}">
                      <a16:colId xmlns:a16="http://schemas.microsoft.com/office/drawing/2014/main" val="1843032070"/>
                    </a:ext>
                  </a:extLst>
                </a:gridCol>
              </a:tblGrid>
              <a:tr h="587370">
                <a:tc>
                  <a:txBody>
                    <a:bodyPr/>
                    <a:lstStyle/>
                    <a:p>
                      <a:pPr algn="ctr"/>
                      <a:endParaRPr lang="es-GB" dirty="0">
                        <a:solidFill>
                          <a:srgbClr val="203864"/>
                        </a:solidFill>
                      </a:endParaRPr>
                    </a:p>
                  </a:txBody>
                  <a:tcPr/>
                </a:tc>
                <a:tc>
                  <a:txBody>
                    <a:bodyPr/>
                    <a:lstStyle/>
                    <a:p>
                      <a:pPr algn="ctr"/>
                      <a:r>
                        <a:rPr lang="es-GB" dirty="0">
                          <a:solidFill>
                            <a:srgbClr val="203864"/>
                          </a:solidFill>
                        </a:rPr>
                        <a:t>yo</a:t>
                      </a:r>
                    </a:p>
                  </a:txBody>
                  <a:tcPr anchor="ctr"/>
                </a:tc>
                <a:tc>
                  <a:txBody>
                    <a:bodyPr/>
                    <a:lstStyle/>
                    <a:p>
                      <a:pPr algn="ctr"/>
                      <a:r>
                        <a:rPr lang="es-GB" dirty="0">
                          <a:solidFill>
                            <a:srgbClr val="203864"/>
                          </a:solidFill>
                        </a:rPr>
                        <a:t>tú</a:t>
                      </a:r>
                    </a:p>
                  </a:txBody>
                  <a:tcPr anchor="ctr"/>
                </a:tc>
                <a:tc>
                  <a:txBody>
                    <a:bodyPr/>
                    <a:lstStyle/>
                    <a:p>
                      <a:pPr algn="ctr"/>
                      <a:r>
                        <a:rPr lang="es-GB" dirty="0">
                          <a:solidFill>
                            <a:srgbClr val="203864"/>
                          </a:solidFill>
                        </a:rPr>
                        <a:t>ella</a:t>
                      </a:r>
                    </a:p>
                  </a:txBody>
                  <a:tcPr anchor="ctr"/>
                </a:tc>
                <a:extLst>
                  <a:ext uri="{0D108BD9-81ED-4DB2-BD59-A6C34878D82A}">
                    <a16:rowId xmlns:a16="http://schemas.microsoft.com/office/drawing/2014/main" val="426368054"/>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EL lunes necesitaste ayuda para recoger basura.wav"/>
            </a:hlinkClick>
            <a:extLst>
              <a:ext uri="{FF2B5EF4-FFF2-40B4-BE49-F238E27FC236}">
                <a16:creationId xmlns:a16="http://schemas.microsoft.com/office/drawing/2014/main" id="{C1D7154A-00F0-8348-A771-891935738EA5}"/>
              </a:ext>
            </a:extLst>
          </p:cNvPr>
          <p:cNvSpPr/>
          <p:nvPr/>
        </p:nvSpPr>
        <p:spPr>
          <a:xfrm>
            <a:off x="312566" y="1543196"/>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4" name="El domingo enseñó cosas interesantes sobre los árboles.wav"/>
            </a:hlinkClick>
            <a:extLst>
              <a:ext uri="{FF2B5EF4-FFF2-40B4-BE49-F238E27FC236}">
                <a16:creationId xmlns:a16="http://schemas.microsoft.com/office/drawing/2014/main" id="{DBBA22FF-3A1B-4442-8720-90F13A0511B6}"/>
              </a:ext>
            </a:extLst>
          </p:cNvPr>
          <p:cNvSpPr/>
          <p:nvPr/>
        </p:nvSpPr>
        <p:spPr>
          <a:xfrm>
            <a:off x="312566" y="2124270"/>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5" name="El martes limpié las calles en el barrio.wav"/>
            </a:hlinkClick>
            <a:extLst>
              <a:ext uri="{FF2B5EF4-FFF2-40B4-BE49-F238E27FC236}">
                <a16:creationId xmlns:a16="http://schemas.microsoft.com/office/drawing/2014/main" id="{8329F690-DFAF-DA41-AD64-A29A074276AA}"/>
              </a:ext>
            </a:extLst>
          </p:cNvPr>
          <p:cNvSpPr/>
          <p:nvPr/>
        </p:nvSpPr>
        <p:spPr>
          <a:xfrm>
            <a:off x="312566" y="2706287"/>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6" name="El jueves llevó una planta a la clase.wav"/>
            </a:hlinkClick>
            <a:extLst>
              <a:ext uri="{FF2B5EF4-FFF2-40B4-BE49-F238E27FC236}">
                <a16:creationId xmlns:a16="http://schemas.microsoft.com/office/drawing/2014/main" id="{46706D74-7B07-D24A-B0D2-BE1A8109F96F}"/>
              </a:ext>
            </a:extLst>
          </p:cNvPr>
          <p:cNvSpPr/>
          <p:nvPr/>
        </p:nvSpPr>
        <p:spPr>
          <a:xfrm>
            <a:off x="312566" y="3298339"/>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7" name="En julio pasó tiempo en el extranjero con un equipo de voluntarios.wav"/>
            </a:hlinkClick>
            <a:extLst>
              <a:ext uri="{FF2B5EF4-FFF2-40B4-BE49-F238E27FC236}">
                <a16:creationId xmlns:a16="http://schemas.microsoft.com/office/drawing/2014/main" id="{C0B0CC88-5F46-1049-820B-D19B8B34A87B}"/>
              </a:ext>
            </a:extLst>
          </p:cNvPr>
          <p:cNvSpPr/>
          <p:nvPr/>
        </p:nvSpPr>
        <p:spPr>
          <a:xfrm>
            <a:off x="305918" y="3886072"/>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8" name="En verano no compraste ropa nueva.wav"/>
            </a:hlinkClick>
            <a:extLst>
              <a:ext uri="{FF2B5EF4-FFF2-40B4-BE49-F238E27FC236}">
                <a16:creationId xmlns:a16="http://schemas.microsoft.com/office/drawing/2014/main" id="{2FC734F0-1D50-6048-BDBB-417EAB890887}"/>
              </a:ext>
            </a:extLst>
          </p:cNvPr>
          <p:cNvSpPr/>
          <p:nvPr/>
        </p:nvSpPr>
        <p:spPr>
          <a:xfrm>
            <a:off x="296923" y="4478124"/>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20">
            <a:hlinkClick r:id="" action="ppaction://noaction" highlightClick="1">
              <a:snd r:embed="rId9" name="La semana pasada viajaste en bicicleta.wav"/>
            </a:hlinkClick>
            <a:extLst>
              <a:ext uri="{FF2B5EF4-FFF2-40B4-BE49-F238E27FC236}">
                <a16:creationId xmlns:a16="http://schemas.microsoft.com/office/drawing/2014/main" id="{9B471C4D-2DC0-4246-8AEC-5B14F249D4D4}"/>
              </a:ext>
            </a:extLst>
          </p:cNvPr>
          <p:cNvSpPr/>
          <p:nvPr/>
        </p:nvSpPr>
        <p:spPr>
          <a:xfrm>
            <a:off x="296923" y="5084721"/>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20">
            <a:hlinkClick r:id="" action="ppaction://noaction" highlightClick="1">
              <a:snd r:embed="rId10" name="El fin de semana solo usé productos verdes.wav"/>
            </a:hlinkClick>
            <a:extLst>
              <a:ext uri="{FF2B5EF4-FFF2-40B4-BE49-F238E27FC236}">
                <a16:creationId xmlns:a16="http://schemas.microsoft.com/office/drawing/2014/main" id="{A3AEE2F8-B636-FF42-A3DA-AC82F8BA1F08}"/>
              </a:ext>
            </a:extLst>
          </p:cNvPr>
          <p:cNvSpPr/>
          <p:nvPr/>
        </p:nvSpPr>
        <p:spPr>
          <a:xfrm>
            <a:off x="312566" y="5642158"/>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5501" y="1534634"/>
            <a:ext cx="406580" cy="423521"/>
          </a:xfrm>
          <a:prstGeom prst="rect">
            <a:avLst/>
          </a:prstGeom>
        </p:spPr>
      </p:pic>
      <p:graphicFrame>
        <p:nvGraphicFramePr>
          <p:cNvPr id="49" name="Tabla 48">
            <a:extLst>
              <a:ext uri="{FF2B5EF4-FFF2-40B4-BE49-F238E27FC236}">
                <a16:creationId xmlns:a16="http://schemas.microsoft.com/office/drawing/2014/main" id="{FBACC1C3-E08E-F341-A694-5E49FB5A359D}"/>
              </a:ext>
            </a:extLst>
          </p:cNvPr>
          <p:cNvGraphicFramePr>
            <a:graphicFrameLocks noGrp="1"/>
          </p:cNvGraphicFramePr>
          <p:nvPr>
            <p:extLst>
              <p:ext uri="{D42A27DB-BD31-4B8C-83A1-F6EECF244321}">
                <p14:modId xmlns:p14="http://schemas.microsoft.com/office/powerpoint/2010/main" val="1793976172"/>
              </p:ext>
            </p:extLst>
          </p:nvPr>
        </p:nvGraphicFramePr>
        <p:xfrm>
          <a:off x="4017283" y="851185"/>
          <a:ext cx="7983792" cy="5310450"/>
        </p:xfrm>
        <a:graphic>
          <a:graphicData uri="http://schemas.openxmlformats.org/drawingml/2006/table">
            <a:tbl>
              <a:tblPr firstRow="1" bandRow="1">
                <a:tableStyleId>{5DA37D80-6434-44D0-A028-1B22A696006F}</a:tableStyleId>
              </a:tblPr>
              <a:tblGrid>
                <a:gridCol w="2617433">
                  <a:extLst>
                    <a:ext uri="{9D8B030D-6E8A-4147-A177-3AD203B41FA5}">
                      <a16:colId xmlns:a16="http://schemas.microsoft.com/office/drawing/2014/main" val="2199670438"/>
                    </a:ext>
                  </a:extLst>
                </a:gridCol>
                <a:gridCol w="5366359">
                  <a:extLst>
                    <a:ext uri="{9D8B030D-6E8A-4147-A177-3AD203B41FA5}">
                      <a16:colId xmlns:a16="http://schemas.microsoft.com/office/drawing/2014/main" val="2532695452"/>
                    </a:ext>
                  </a:extLst>
                </a:gridCol>
              </a:tblGrid>
              <a:tr h="590050">
                <a:tc>
                  <a:txBody>
                    <a:bodyPr/>
                    <a:lstStyle/>
                    <a:p>
                      <a:pPr algn="ctr"/>
                      <a:r>
                        <a:rPr lang="es-GB" dirty="0">
                          <a:solidFill>
                            <a:schemeClr val="tx1"/>
                          </a:solidFill>
                        </a:rPr>
                        <a:t>¿cuándo?</a:t>
                      </a:r>
                    </a:p>
                  </a:txBody>
                  <a:tcPr anchor="ctr"/>
                </a:tc>
                <a:tc>
                  <a:txBody>
                    <a:bodyPr/>
                    <a:lstStyle/>
                    <a:p>
                      <a:pPr algn="ctr"/>
                      <a:r>
                        <a:rPr lang="es-GB" dirty="0">
                          <a:solidFill>
                            <a:schemeClr val="tx1"/>
                          </a:solidFill>
                        </a:rPr>
                        <a:t>¿qué?</a:t>
                      </a:r>
                    </a:p>
                  </a:txBody>
                  <a:tcPr anchor="ctr"/>
                </a:tc>
                <a:extLst>
                  <a:ext uri="{0D108BD9-81ED-4DB2-BD59-A6C34878D82A}">
                    <a16:rowId xmlns:a16="http://schemas.microsoft.com/office/drawing/2014/main" val="426368054"/>
                  </a:ext>
                </a:extLst>
              </a:tr>
              <a:tr h="590050">
                <a:tc>
                  <a:txBody>
                    <a:bodyPr/>
                    <a:lstStyle/>
                    <a:p>
                      <a:pPr algn="ctr"/>
                      <a:endParaRPr lang="es-GB" dirty="0">
                        <a:solidFill>
                          <a:schemeClr val="tx1"/>
                        </a:solidFill>
                      </a:endParaRPr>
                    </a:p>
                  </a:txBody>
                  <a:tcPr/>
                </a:tc>
                <a:tc>
                  <a:txBody>
                    <a:bodyPr/>
                    <a:lstStyle/>
                    <a:p>
                      <a:pPr algn="ctr"/>
                      <a:endParaRPr lang="es-GB">
                        <a:solidFill>
                          <a:schemeClr val="tx1"/>
                        </a:solidFill>
                      </a:endParaRPr>
                    </a:p>
                  </a:txBody>
                  <a:tcPr/>
                </a:tc>
                <a:extLst>
                  <a:ext uri="{0D108BD9-81ED-4DB2-BD59-A6C34878D82A}">
                    <a16:rowId xmlns:a16="http://schemas.microsoft.com/office/drawing/2014/main" val="2184961900"/>
                  </a:ext>
                </a:extLst>
              </a:tr>
              <a:tr h="590050">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294273858"/>
                  </a:ext>
                </a:extLst>
              </a:tr>
              <a:tr h="590050">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173943590"/>
                  </a:ext>
                </a:extLst>
              </a:tr>
              <a:tr h="590050">
                <a:tc>
                  <a:txBody>
                    <a:bodyPr/>
                    <a:lstStyle/>
                    <a:p>
                      <a:pPr algn="ctr"/>
                      <a:endParaRPr lang="es-GB" dirty="0">
                        <a:solidFill>
                          <a:schemeClr val="tx1"/>
                        </a:solidFill>
                      </a:endParaRPr>
                    </a:p>
                  </a:txBody>
                  <a:tcPr/>
                </a:tc>
                <a:tc>
                  <a:txBody>
                    <a:bodyPr/>
                    <a:lstStyle/>
                    <a:p>
                      <a:pPr algn="ctr"/>
                      <a:endParaRPr lang="es-GB">
                        <a:solidFill>
                          <a:schemeClr val="tx1"/>
                        </a:solidFill>
                      </a:endParaRPr>
                    </a:p>
                  </a:txBody>
                  <a:tcPr/>
                </a:tc>
                <a:extLst>
                  <a:ext uri="{0D108BD9-81ED-4DB2-BD59-A6C34878D82A}">
                    <a16:rowId xmlns:a16="http://schemas.microsoft.com/office/drawing/2014/main" val="2225568364"/>
                  </a:ext>
                </a:extLst>
              </a:tr>
              <a:tr h="590050">
                <a:tc>
                  <a:txBody>
                    <a:bodyPr/>
                    <a:lstStyle/>
                    <a:p>
                      <a:pPr algn="ctr"/>
                      <a:endParaRPr lang="es-GB">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726000417"/>
                  </a:ext>
                </a:extLst>
              </a:tr>
              <a:tr h="590050">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981116836"/>
                  </a:ext>
                </a:extLst>
              </a:tr>
              <a:tr h="590050">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675986333"/>
                  </a:ext>
                </a:extLst>
              </a:tr>
              <a:tr h="590050">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7571151"/>
                  </a:ext>
                </a:extLst>
              </a:tr>
            </a:tbl>
          </a:graphicData>
        </a:graphic>
      </p:graphicFrame>
      <p:pic>
        <p:nvPicPr>
          <p:cNvPr id="58" name="Picture 8" descr="green checkmark">
            <a:extLst>
              <a:ext uri="{FF2B5EF4-FFF2-40B4-BE49-F238E27FC236}">
                <a16:creationId xmlns:a16="http://schemas.microsoft.com/office/drawing/2014/main" id="{5C77E0CB-7A74-A64C-B841-660E652FE1F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06538" y="2127353"/>
            <a:ext cx="406580" cy="423521"/>
          </a:xfrm>
          <a:prstGeom prst="rect">
            <a:avLst/>
          </a:prstGeom>
        </p:spPr>
      </p:pic>
      <p:pic>
        <p:nvPicPr>
          <p:cNvPr id="59" name="Picture 8" descr="green checkmark">
            <a:extLst>
              <a:ext uri="{FF2B5EF4-FFF2-40B4-BE49-F238E27FC236}">
                <a16:creationId xmlns:a16="http://schemas.microsoft.com/office/drawing/2014/main" id="{AA4C45FA-7702-554B-9349-7849800D8A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0720" y="2712207"/>
            <a:ext cx="406580" cy="423521"/>
          </a:xfrm>
          <a:prstGeom prst="rect">
            <a:avLst/>
          </a:prstGeom>
        </p:spPr>
      </p:pic>
      <p:pic>
        <p:nvPicPr>
          <p:cNvPr id="60" name="Picture 8" descr="green checkmark">
            <a:extLst>
              <a:ext uri="{FF2B5EF4-FFF2-40B4-BE49-F238E27FC236}">
                <a16:creationId xmlns:a16="http://schemas.microsoft.com/office/drawing/2014/main" id="{4D75FA05-09FC-E440-8017-624105D9AC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06538" y="3306706"/>
            <a:ext cx="406580" cy="423521"/>
          </a:xfrm>
          <a:prstGeom prst="rect">
            <a:avLst/>
          </a:prstGeom>
        </p:spPr>
      </p:pic>
      <p:pic>
        <p:nvPicPr>
          <p:cNvPr id="61" name="Picture 8" descr="green checkmark">
            <a:extLst>
              <a:ext uri="{FF2B5EF4-FFF2-40B4-BE49-F238E27FC236}">
                <a16:creationId xmlns:a16="http://schemas.microsoft.com/office/drawing/2014/main" id="{C4E18EFC-E0BB-E24C-B950-F1F521B8D2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06538" y="3922055"/>
            <a:ext cx="406580" cy="423521"/>
          </a:xfrm>
          <a:prstGeom prst="rect">
            <a:avLst/>
          </a:prstGeom>
        </p:spPr>
      </p:pic>
      <p:pic>
        <p:nvPicPr>
          <p:cNvPr id="62" name="Picture 8" descr="green checkmark">
            <a:extLst>
              <a:ext uri="{FF2B5EF4-FFF2-40B4-BE49-F238E27FC236}">
                <a16:creationId xmlns:a16="http://schemas.microsoft.com/office/drawing/2014/main" id="{B1BABEDE-C017-0949-90F6-676E2A7E67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5501" y="4449439"/>
            <a:ext cx="406580" cy="423521"/>
          </a:xfrm>
          <a:prstGeom prst="rect">
            <a:avLst/>
          </a:prstGeom>
        </p:spPr>
      </p:pic>
      <p:pic>
        <p:nvPicPr>
          <p:cNvPr id="63" name="Picture 8" descr="green checkmark">
            <a:extLst>
              <a:ext uri="{FF2B5EF4-FFF2-40B4-BE49-F238E27FC236}">
                <a16:creationId xmlns:a16="http://schemas.microsoft.com/office/drawing/2014/main" id="{B3130B10-EE82-0444-BE25-6CBA64328B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6080" y="5036825"/>
            <a:ext cx="406580" cy="423521"/>
          </a:xfrm>
          <a:prstGeom prst="rect">
            <a:avLst/>
          </a:prstGeom>
        </p:spPr>
      </p:pic>
      <p:pic>
        <p:nvPicPr>
          <p:cNvPr id="64" name="Picture 8" descr="green checkmark">
            <a:extLst>
              <a:ext uri="{FF2B5EF4-FFF2-40B4-BE49-F238E27FC236}">
                <a16:creationId xmlns:a16="http://schemas.microsoft.com/office/drawing/2014/main" id="{955CF04B-B3D4-B842-9427-E3F5BBA6C0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0720" y="5633596"/>
            <a:ext cx="406580" cy="423521"/>
          </a:xfrm>
          <a:prstGeom prst="rect">
            <a:avLst/>
          </a:prstGeom>
        </p:spPr>
      </p:pic>
      <p:sp>
        <p:nvSpPr>
          <p:cNvPr id="7" name="CuadroTexto 6">
            <a:extLst>
              <a:ext uri="{FF2B5EF4-FFF2-40B4-BE49-F238E27FC236}">
                <a16:creationId xmlns:a16="http://schemas.microsoft.com/office/drawing/2014/main" id="{BB8BA461-5E16-A241-B79C-AE073A772E4F}"/>
              </a:ext>
            </a:extLst>
          </p:cNvPr>
          <p:cNvSpPr txBox="1"/>
          <p:nvPr/>
        </p:nvSpPr>
        <p:spPr>
          <a:xfrm>
            <a:off x="4407417" y="1528857"/>
            <a:ext cx="1630575" cy="400110"/>
          </a:xfrm>
          <a:prstGeom prst="rect">
            <a:avLst/>
          </a:prstGeom>
          <a:noFill/>
        </p:spPr>
        <p:txBody>
          <a:bodyPr wrap="none" rtlCol="0">
            <a:spAutoFit/>
          </a:bodyPr>
          <a:lstStyle/>
          <a:p>
            <a:pPr algn="l"/>
            <a:r>
              <a:rPr lang="en-GB" sz="2000" dirty="0"/>
              <a:t>on</a:t>
            </a:r>
            <a:r>
              <a:rPr lang="es-GB" sz="2000" dirty="0"/>
              <a:t> Monday</a:t>
            </a:r>
          </a:p>
        </p:txBody>
      </p:sp>
      <p:sp>
        <p:nvSpPr>
          <p:cNvPr id="65" name="CuadroTexto 64">
            <a:extLst>
              <a:ext uri="{FF2B5EF4-FFF2-40B4-BE49-F238E27FC236}">
                <a16:creationId xmlns:a16="http://schemas.microsoft.com/office/drawing/2014/main" id="{17FCCF83-882B-EC41-9477-F5BC0B41D343}"/>
              </a:ext>
            </a:extLst>
          </p:cNvPr>
          <p:cNvSpPr txBox="1"/>
          <p:nvPr/>
        </p:nvSpPr>
        <p:spPr>
          <a:xfrm>
            <a:off x="6621771" y="1527474"/>
            <a:ext cx="5218325" cy="400110"/>
          </a:xfrm>
          <a:prstGeom prst="rect">
            <a:avLst/>
          </a:prstGeom>
          <a:noFill/>
        </p:spPr>
        <p:txBody>
          <a:bodyPr wrap="square" rtlCol="0">
            <a:spAutoFit/>
          </a:bodyPr>
          <a:lstStyle/>
          <a:p>
            <a:pPr algn="l"/>
            <a:r>
              <a:rPr lang="es-GB" sz="2000" dirty="0"/>
              <a:t>needed help </a:t>
            </a:r>
            <a:r>
              <a:rPr lang="en-GB" sz="2000" dirty="0"/>
              <a:t>(in order) </a:t>
            </a:r>
            <a:r>
              <a:rPr lang="es-GB" sz="2000" dirty="0"/>
              <a:t>to collect rubbish</a:t>
            </a:r>
          </a:p>
        </p:txBody>
      </p:sp>
      <p:sp>
        <p:nvSpPr>
          <p:cNvPr id="66" name="CuadroTexto 65">
            <a:extLst>
              <a:ext uri="{FF2B5EF4-FFF2-40B4-BE49-F238E27FC236}">
                <a16:creationId xmlns:a16="http://schemas.microsoft.com/office/drawing/2014/main" id="{D811E867-C40B-7F46-ACEF-BE9BDD104100}"/>
              </a:ext>
            </a:extLst>
          </p:cNvPr>
          <p:cNvSpPr txBox="1"/>
          <p:nvPr/>
        </p:nvSpPr>
        <p:spPr>
          <a:xfrm>
            <a:off x="4622171" y="2121236"/>
            <a:ext cx="1564852" cy="400110"/>
          </a:xfrm>
          <a:prstGeom prst="rect">
            <a:avLst/>
          </a:prstGeom>
          <a:noFill/>
        </p:spPr>
        <p:txBody>
          <a:bodyPr wrap="none" rtlCol="0">
            <a:spAutoFit/>
          </a:bodyPr>
          <a:lstStyle/>
          <a:p>
            <a:pPr algn="l"/>
            <a:r>
              <a:rPr lang="en-GB" sz="2000" dirty="0"/>
              <a:t>on Sunday</a:t>
            </a:r>
            <a:endParaRPr lang="es-GB" sz="2000" dirty="0"/>
          </a:p>
        </p:txBody>
      </p:sp>
      <p:sp>
        <p:nvSpPr>
          <p:cNvPr id="67" name="CuadroTexto 66">
            <a:extLst>
              <a:ext uri="{FF2B5EF4-FFF2-40B4-BE49-F238E27FC236}">
                <a16:creationId xmlns:a16="http://schemas.microsoft.com/office/drawing/2014/main" id="{F5AADCA0-236F-D945-BBB1-29483CB52B44}"/>
              </a:ext>
            </a:extLst>
          </p:cNvPr>
          <p:cNvSpPr txBox="1"/>
          <p:nvPr/>
        </p:nvSpPr>
        <p:spPr>
          <a:xfrm>
            <a:off x="6621770" y="2106541"/>
            <a:ext cx="5218326" cy="400110"/>
          </a:xfrm>
          <a:prstGeom prst="rect">
            <a:avLst/>
          </a:prstGeom>
          <a:noFill/>
        </p:spPr>
        <p:txBody>
          <a:bodyPr wrap="square" rtlCol="0">
            <a:spAutoFit/>
          </a:bodyPr>
          <a:lstStyle/>
          <a:p>
            <a:pPr algn="l"/>
            <a:r>
              <a:rPr lang="es-GB" sz="2000" dirty="0"/>
              <a:t>taught interesting things about trees</a:t>
            </a:r>
          </a:p>
        </p:txBody>
      </p:sp>
      <p:sp>
        <p:nvSpPr>
          <p:cNvPr id="68" name="CuadroTexto 67">
            <a:extLst>
              <a:ext uri="{FF2B5EF4-FFF2-40B4-BE49-F238E27FC236}">
                <a16:creationId xmlns:a16="http://schemas.microsoft.com/office/drawing/2014/main" id="{5BFEDB63-7781-FA43-AA71-89B5E50DBB99}"/>
              </a:ext>
            </a:extLst>
          </p:cNvPr>
          <p:cNvSpPr txBox="1"/>
          <p:nvPr/>
        </p:nvSpPr>
        <p:spPr>
          <a:xfrm>
            <a:off x="4465926" y="2708246"/>
            <a:ext cx="1600118" cy="400110"/>
          </a:xfrm>
          <a:prstGeom prst="rect">
            <a:avLst/>
          </a:prstGeom>
          <a:noFill/>
        </p:spPr>
        <p:txBody>
          <a:bodyPr wrap="none" rtlCol="0">
            <a:spAutoFit/>
          </a:bodyPr>
          <a:lstStyle/>
          <a:p>
            <a:pPr algn="l"/>
            <a:r>
              <a:rPr lang="es-GB" sz="2000" dirty="0"/>
              <a:t>on Tuesday</a:t>
            </a:r>
          </a:p>
        </p:txBody>
      </p:sp>
      <p:sp>
        <p:nvSpPr>
          <p:cNvPr id="69" name="CuadroTexto 68">
            <a:extLst>
              <a:ext uri="{FF2B5EF4-FFF2-40B4-BE49-F238E27FC236}">
                <a16:creationId xmlns:a16="http://schemas.microsoft.com/office/drawing/2014/main" id="{4202FE63-C214-4340-9461-4931B7F83F11}"/>
              </a:ext>
            </a:extLst>
          </p:cNvPr>
          <p:cNvSpPr txBox="1"/>
          <p:nvPr/>
        </p:nvSpPr>
        <p:spPr>
          <a:xfrm>
            <a:off x="6621770" y="2703477"/>
            <a:ext cx="5462200" cy="400110"/>
          </a:xfrm>
          <a:prstGeom prst="rect">
            <a:avLst/>
          </a:prstGeom>
          <a:noFill/>
        </p:spPr>
        <p:txBody>
          <a:bodyPr wrap="square" rtlCol="0">
            <a:spAutoFit/>
          </a:bodyPr>
          <a:lstStyle/>
          <a:p>
            <a:pPr algn="l"/>
            <a:r>
              <a:rPr lang="es-GB" sz="2000" dirty="0"/>
              <a:t>cleaned the streets in </a:t>
            </a:r>
            <a:r>
              <a:rPr lang="en-GB" sz="2000" dirty="0"/>
              <a:t>the</a:t>
            </a:r>
            <a:r>
              <a:rPr lang="es-GB" sz="2000" dirty="0"/>
              <a:t> neighbourhood</a:t>
            </a:r>
          </a:p>
        </p:txBody>
      </p:sp>
      <p:sp>
        <p:nvSpPr>
          <p:cNvPr id="70" name="CuadroTexto 69">
            <a:extLst>
              <a:ext uri="{FF2B5EF4-FFF2-40B4-BE49-F238E27FC236}">
                <a16:creationId xmlns:a16="http://schemas.microsoft.com/office/drawing/2014/main" id="{87F469F0-2ECB-5749-86CA-7EFEBF94435B}"/>
              </a:ext>
            </a:extLst>
          </p:cNvPr>
          <p:cNvSpPr txBox="1"/>
          <p:nvPr/>
        </p:nvSpPr>
        <p:spPr>
          <a:xfrm>
            <a:off x="4465331" y="3299644"/>
            <a:ext cx="1667444" cy="400110"/>
          </a:xfrm>
          <a:prstGeom prst="rect">
            <a:avLst/>
          </a:prstGeom>
          <a:noFill/>
        </p:spPr>
        <p:txBody>
          <a:bodyPr wrap="none" rtlCol="0">
            <a:spAutoFit/>
          </a:bodyPr>
          <a:lstStyle/>
          <a:p>
            <a:pPr algn="l"/>
            <a:r>
              <a:rPr lang="es-GB" sz="2000" dirty="0"/>
              <a:t>on Thursday</a:t>
            </a:r>
          </a:p>
        </p:txBody>
      </p:sp>
      <p:sp>
        <p:nvSpPr>
          <p:cNvPr id="71" name="CuadroTexto 70">
            <a:extLst>
              <a:ext uri="{FF2B5EF4-FFF2-40B4-BE49-F238E27FC236}">
                <a16:creationId xmlns:a16="http://schemas.microsoft.com/office/drawing/2014/main" id="{07C084AA-03E6-C042-99D8-8ED1D5FEACE7}"/>
              </a:ext>
            </a:extLst>
          </p:cNvPr>
          <p:cNvSpPr txBox="1"/>
          <p:nvPr/>
        </p:nvSpPr>
        <p:spPr>
          <a:xfrm>
            <a:off x="6621770" y="3271769"/>
            <a:ext cx="5295889" cy="400110"/>
          </a:xfrm>
          <a:prstGeom prst="rect">
            <a:avLst/>
          </a:prstGeom>
          <a:noFill/>
        </p:spPr>
        <p:txBody>
          <a:bodyPr wrap="square" rtlCol="0">
            <a:spAutoFit/>
          </a:bodyPr>
          <a:lstStyle/>
          <a:p>
            <a:pPr algn="l"/>
            <a:r>
              <a:rPr lang="es-GB" sz="2000" dirty="0"/>
              <a:t>took a plant to </a:t>
            </a:r>
            <a:r>
              <a:rPr lang="en-GB" sz="2000" dirty="0"/>
              <a:t>class</a:t>
            </a:r>
            <a:endParaRPr lang="es-GB" sz="2000" dirty="0"/>
          </a:p>
        </p:txBody>
      </p:sp>
      <p:sp>
        <p:nvSpPr>
          <p:cNvPr id="72" name="CuadroTexto 71">
            <a:extLst>
              <a:ext uri="{FF2B5EF4-FFF2-40B4-BE49-F238E27FC236}">
                <a16:creationId xmlns:a16="http://schemas.microsoft.com/office/drawing/2014/main" id="{1E2EABEB-B524-F24D-BDB6-3168F56D39B9}"/>
              </a:ext>
            </a:extLst>
          </p:cNvPr>
          <p:cNvSpPr txBox="1"/>
          <p:nvPr/>
        </p:nvSpPr>
        <p:spPr>
          <a:xfrm>
            <a:off x="4853694" y="3891770"/>
            <a:ext cx="931665" cy="400110"/>
          </a:xfrm>
          <a:prstGeom prst="rect">
            <a:avLst/>
          </a:prstGeom>
          <a:noFill/>
        </p:spPr>
        <p:txBody>
          <a:bodyPr wrap="none" rtlCol="0">
            <a:spAutoFit/>
          </a:bodyPr>
          <a:lstStyle/>
          <a:p>
            <a:pPr algn="l"/>
            <a:r>
              <a:rPr lang="es-GB" sz="2000" dirty="0"/>
              <a:t>in July</a:t>
            </a:r>
          </a:p>
        </p:txBody>
      </p:sp>
      <p:sp>
        <p:nvSpPr>
          <p:cNvPr id="73" name="CuadroTexto 72">
            <a:extLst>
              <a:ext uri="{FF2B5EF4-FFF2-40B4-BE49-F238E27FC236}">
                <a16:creationId xmlns:a16="http://schemas.microsoft.com/office/drawing/2014/main" id="{D45E6516-DAAB-B340-A010-C594D69275FA}"/>
              </a:ext>
            </a:extLst>
          </p:cNvPr>
          <p:cNvSpPr txBox="1"/>
          <p:nvPr/>
        </p:nvSpPr>
        <p:spPr>
          <a:xfrm>
            <a:off x="6621770" y="3737882"/>
            <a:ext cx="5570230" cy="707886"/>
          </a:xfrm>
          <a:prstGeom prst="rect">
            <a:avLst/>
          </a:prstGeom>
          <a:noFill/>
        </p:spPr>
        <p:txBody>
          <a:bodyPr wrap="square" rtlCol="0">
            <a:spAutoFit/>
          </a:bodyPr>
          <a:lstStyle/>
          <a:p>
            <a:pPr algn="l"/>
            <a:r>
              <a:rPr lang="es-GB" sz="2000" dirty="0"/>
              <a:t>spent time abroad with a team of volunteers</a:t>
            </a:r>
          </a:p>
        </p:txBody>
      </p:sp>
      <p:sp>
        <p:nvSpPr>
          <p:cNvPr id="74" name="CuadroTexto 73">
            <a:extLst>
              <a:ext uri="{FF2B5EF4-FFF2-40B4-BE49-F238E27FC236}">
                <a16:creationId xmlns:a16="http://schemas.microsoft.com/office/drawing/2014/main" id="{3A57D52D-02E1-2C4E-8D37-248900CF5D99}"/>
              </a:ext>
            </a:extLst>
          </p:cNvPr>
          <p:cNvSpPr txBox="1"/>
          <p:nvPr/>
        </p:nvSpPr>
        <p:spPr>
          <a:xfrm>
            <a:off x="4623020" y="4479623"/>
            <a:ext cx="1443024" cy="400110"/>
          </a:xfrm>
          <a:prstGeom prst="rect">
            <a:avLst/>
          </a:prstGeom>
          <a:noFill/>
        </p:spPr>
        <p:txBody>
          <a:bodyPr wrap="none" rtlCol="0">
            <a:spAutoFit/>
          </a:bodyPr>
          <a:lstStyle/>
          <a:p>
            <a:pPr algn="l"/>
            <a:r>
              <a:rPr lang="es-GB" sz="2000" dirty="0"/>
              <a:t>in summer</a:t>
            </a:r>
          </a:p>
        </p:txBody>
      </p:sp>
      <p:sp>
        <p:nvSpPr>
          <p:cNvPr id="75" name="CuadroTexto 74">
            <a:extLst>
              <a:ext uri="{FF2B5EF4-FFF2-40B4-BE49-F238E27FC236}">
                <a16:creationId xmlns:a16="http://schemas.microsoft.com/office/drawing/2014/main" id="{B3FD7E01-4182-9140-8B8F-147B963922A1}"/>
              </a:ext>
            </a:extLst>
          </p:cNvPr>
          <p:cNvSpPr txBox="1"/>
          <p:nvPr/>
        </p:nvSpPr>
        <p:spPr>
          <a:xfrm>
            <a:off x="6621770" y="4498358"/>
            <a:ext cx="4538449" cy="400110"/>
          </a:xfrm>
          <a:prstGeom prst="rect">
            <a:avLst/>
          </a:prstGeom>
          <a:noFill/>
        </p:spPr>
        <p:txBody>
          <a:bodyPr wrap="square" rtlCol="0">
            <a:spAutoFit/>
          </a:bodyPr>
          <a:lstStyle/>
          <a:p>
            <a:pPr algn="l"/>
            <a:r>
              <a:rPr lang="es-GB" sz="2000" dirty="0"/>
              <a:t>didn’t buy new clothes</a:t>
            </a:r>
          </a:p>
        </p:txBody>
      </p:sp>
      <p:sp>
        <p:nvSpPr>
          <p:cNvPr id="76" name="CuadroTexto 75">
            <a:extLst>
              <a:ext uri="{FF2B5EF4-FFF2-40B4-BE49-F238E27FC236}">
                <a16:creationId xmlns:a16="http://schemas.microsoft.com/office/drawing/2014/main" id="{34281EC0-69D7-E743-BEF4-B39071673895}"/>
              </a:ext>
            </a:extLst>
          </p:cNvPr>
          <p:cNvSpPr txBox="1"/>
          <p:nvPr/>
        </p:nvSpPr>
        <p:spPr>
          <a:xfrm>
            <a:off x="4276087" y="5663596"/>
            <a:ext cx="2172390" cy="400110"/>
          </a:xfrm>
          <a:prstGeom prst="rect">
            <a:avLst/>
          </a:prstGeom>
          <a:noFill/>
        </p:spPr>
        <p:txBody>
          <a:bodyPr wrap="none" rtlCol="0">
            <a:spAutoFit/>
          </a:bodyPr>
          <a:lstStyle/>
          <a:p>
            <a:pPr algn="l"/>
            <a:r>
              <a:rPr lang="en-GB" sz="2000" dirty="0"/>
              <a:t>at</a:t>
            </a:r>
            <a:r>
              <a:rPr lang="es-GB" sz="2000" dirty="0"/>
              <a:t> the weekend</a:t>
            </a:r>
          </a:p>
        </p:txBody>
      </p:sp>
      <p:sp>
        <p:nvSpPr>
          <p:cNvPr id="77" name="CuadroTexto 76">
            <a:extLst>
              <a:ext uri="{FF2B5EF4-FFF2-40B4-BE49-F238E27FC236}">
                <a16:creationId xmlns:a16="http://schemas.microsoft.com/office/drawing/2014/main" id="{4495836C-8A76-2E4A-9A16-86EC71765746}"/>
              </a:ext>
            </a:extLst>
          </p:cNvPr>
          <p:cNvSpPr txBox="1"/>
          <p:nvPr/>
        </p:nvSpPr>
        <p:spPr>
          <a:xfrm>
            <a:off x="6621770" y="5654897"/>
            <a:ext cx="5267563" cy="400110"/>
          </a:xfrm>
          <a:prstGeom prst="rect">
            <a:avLst/>
          </a:prstGeom>
          <a:noFill/>
        </p:spPr>
        <p:txBody>
          <a:bodyPr wrap="square" rtlCol="0">
            <a:spAutoFit/>
          </a:bodyPr>
          <a:lstStyle/>
          <a:p>
            <a:pPr algn="l"/>
            <a:r>
              <a:rPr lang="es-GB" sz="2000" dirty="0"/>
              <a:t>only used green products</a:t>
            </a:r>
          </a:p>
        </p:txBody>
      </p:sp>
      <p:sp>
        <p:nvSpPr>
          <p:cNvPr id="38" name="CuadroTexto 37">
            <a:extLst>
              <a:ext uri="{FF2B5EF4-FFF2-40B4-BE49-F238E27FC236}">
                <a16:creationId xmlns:a16="http://schemas.microsoft.com/office/drawing/2014/main" id="{EB463B0B-E22B-3D48-BCC1-DF9D954B3325}"/>
              </a:ext>
            </a:extLst>
          </p:cNvPr>
          <p:cNvSpPr txBox="1"/>
          <p:nvPr/>
        </p:nvSpPr>
        <p:spPr>
          <a:xfrm>
            <a:off x="4724010" y="5048530"/>
            <a:ext cx="1342034" cy="400110"/>
          </a:xfrm>
          <a:prstGeom prst="rect">
            <a:avLst/>
          </a:prstGeom>
          <a:noFill/>
        </p:spPr>
        <p:txBody>
          <a:bodyPr wrap="none" rtlCol="0">
            <a:spAutoFit/>
          </a:bodyPr>
          <a:lstStyle/>
          <a:p>
            <a:pPr algn="l"/>
            <a:r>
              <a:rPr lang="es-GB" sz="2000" dirty="0"/>
              <a:t>last week</a:t>
            </a:r>
          </a:p>
        </p:txBody>
      </p:sp>
      <p:sp>
        <p:nvSpPr>
          <p:cNvPr id="39" name="CuadroTexto 38">
            <a:extLst>
              <a:ext uri="{FF2B5EF4-FFF2-40B4-BE49-F238E27FC236}">
                <a16:creationId xmlns:a16="http://schemas.microsoft.com/office/drawing/2014/main" id="{67113D04-309D-224D-B7D1-D736165754BE}"/>
              </a:ext>
            </a:extLst>
          </p:cNvPr>
          <p:cNvSpPr txBox="1"/>
          <p:nvPr/>
        </p:nvSpPr>
        <p:spPr>
          <a:xfrm>
            <a:off x="6638454" y="5060236"/>
            <a:ext cx="2252540" cy="400110"/>
          </a:xfrm>
          <a:prstGeom prst="rect">
            <a:avLst/>
          </a:prstGeom>
          <a:noFill/>
        </p:spPr>
        <p:txBody>
          <a:bodyPr wrap="none" rtlCol="0">
            <a:spAutoFit/>
          </a:bodyPr>
          <a:lstStyle/>
          <a:p>
            <a:pPr algn="l"/>
            <a:r>
              <a:rPr lang="es-GB" sz="2000" dirty="0"/>
              <a:t>travelled by bike</a:t>
            </a:r>
          </a:p>
        </p:txBody>
      </p:sp>
      <p:sp>
        <p:nvSpPr>
          <p:cNvPr id="8" name="Rounded Rectangular Callout 7"/>
          <p:cNvSpPr/>
          <p:nvPr/>
        </p:nvSpPr>
        <p:spPr>
          <a:xfrm>
            <a:off x="6545517" y="1452122"/>
            <a:ext cx="5266482" cy="3338248"/>
          </a:xfrm>
          <a:prstGeom prst="wedgeRoundRectCallout">
            <a:avLst>
              <a:gd name="adj1" fmla="val -62207"/>
              <a:gd name="adj2" fmla="val -36220"/>
              <a:gd name="adj3" fmla="val 16667"/>
            </a:avLst>
          </a:prstGeom>
          <a:solidFill>
            <a:srgbClr val="3A5EAC"/>
          </a:solid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rPr>
              <a:t>To talk about a day of the week in the past, you can use ‘</a:t>
            </a:r>
            <a:r>
              <a:rPr lang="en-GB" sz="2000" dirty="0" err="1">
                <a:solidFill>
                  <a:schemeClr val="bg2"/>
                </a:solidFill>
              </a:rPr>
              <a:t>pasado</a:t>
            </a:r>
            <a:r>
              <a:rPr lang="en-GB" sz="2000" dirty="0">
                <a:solidFill>
                  <a:schemeClr val="bg2"/>
                </a:solidFill>
              </a:rPr>
              <a:t>/a’.</a:t>
            </a:r>
          </a:p>
          <a:p>
            <a:pPr algn="ctr"/>
            <a:endParaRPr lang="en-GB" sz="2000" dirty="0">
              <a:solidFill>
                <a:schemeClr val="bg2"/>
              </a:solidFill>
            </a:endParaRPr>
          </a:p>
          <a:p>
            <a:pPr algn="ctr"/>
            <a:r>
              <a:rPr lang="en-GB" sz="2000" dirty="0">
                <a:solidFill>
                  <a:schemeClr val="bg2"/>
                </a:solidFill>
              </a:rPr>
              <a:t>e.g. el lunes </a:t>
            </a:r>
            <a:r>
              <a:rPr lang="en-GB" sz="2000" dirty="0" err="1">
                <a:solidFill>
                  <a:schemeClr val="bg2"/>
                </a:solidFill>
              </a:rPr>
              <a:t>pasado</a:t>
            </a:r>
            <a:r>
              <a:rPr lang="en-GB" sz="2000" dirty="0">
                <a:solidFill>
                  <a:schemeClr val="bg2"/>
                </a:solidFill>
              </a:rPr>
              <a:t>        last Monday</a:t>
            </a:r>
          </a:p>
          <a:p>
            <a:pPr algn="ctr"/>
            <a:endParaRPr lang="en-GB" sz="2000" dirty="0">
              <a:solidFill>
                <a:schemeClr val="bg2"/>
              </a:solidFill>
            </a:endParaRPr>
          </a:p>
          <a:p>
            <a:pPr algn="ctr"/>
            <a:r>
              <a:rPr lang="en-GB" sz="2000" dirty="0">
                <a:solidFill>
                  <a:schemeClr val="bg2"/>
                </a:solidFill>
              </a:rPr>
              <a:t>However, you can also just say ‘el lunes’ (on Monday). In context, the speaker will understand whether you are referring to the past or present.</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04678" y="749758"/>
            <a:ext cx="966995" cy="966995"/>
          </a:xfrm>
          <a:prstGeom prst="rect">
            <a:avLst/>
          </a:prstGeom>
        </p:spPr>
      </p:pic>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5" grpId="0"/>
      <p:bldP spid="66" grpId="0"/>
      <p:bldP spid="67" grpId="0"/>
      <p:bldP spid="68" grpId="0"/>
      <p:bldP spid="69" grpId="0"/>
      <p:bldP spid="70" grpId="0"/>
      <p:bldP spid="71" grpId="0"/>
      <p:bldP spid="72" grpId="0"/>
      <p:bldP spid="73" grpId="0"/>
      <p:bldP spid="74" grpId="0"/>
      <p:bldP spid="75" grpId="0"/>
      <p:bldP spid="76" grpId="0"/>
      <p:bldP spid="77" grpId="0"/>
      <p:bldP spid="38" grpId="0"/>
      <p:bldP spid="39"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err="1"/>
              <a:t>En</a:t>
            </a:r>
            <a:r>
              <a:rPr lang="en-GB" dirty="0"/>
              <a:t> pareja</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1664204469"/>
              </p:ext>
            </p:extLst>
          </p:nvPr>
        </p:nvGraphicFramePr>
        <p:xfrm>
          <a:off x="1573637" y="2352953"/>
          <a:ext cx="8769586" cy="3093909"/>
        </p:xfrm>
        <a:graphic>
          <a:graphicData uri="http://schemas.openxmlformats.org/drawingml/2006/table">
            <a:tbl>
              <a:tblPr firstRow="1" bandRow="1"/>
              <a:tblGrid>
                <a:gridCol w="2821578">
                  <a:extLst>
                    <a:ext uri="{9D8B030D-6E8A-4147-A177-3AD203B41FA5}">
                      <a16:colId xmlns:a16="http://schemas.microsoft.com/office/drawing/2014/main" val="2605482868"/>
                    </a:ext>
                  </a:extLst>
                </a:gridCol>
                <a:gridCol w="1097280">
                  <a:extLst>
                    <a:ext uri="{9D8B030D-6E8A-4147-A177-3AD203B41FA5}">
                      <a16:colId xmlns:a16="http://schemas.microsoft.com/office/drawing/2014/main" val="3998369992"/>
                    </a:ext>
                  </a:extLst>
                </a:gridCol>
                <a:gridCol w="4850728">
                  <a:extLst>
                    <a:ext uri="{9D8B030D-6E8A-4147-A177-3AD203B41FA5}">
                      <a16:colId xmlns:a16="http://schemas.microsoft.com/office/drawing/2014/main" val="1877817290"/>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On Saturday</a:t>
                      </a:r>
                    </a:p>
                    <a:p>
                      <a:pPr algn="ctr"/>
                      <a:r>
                        <a:rPr lang="en-GB" sz="2400" b="0" dirty="0">
                          <a:solidFill>
                            <a:schemeClr val="tx1"/>
                          </a:solidFill>
                          <a:latin typeface="Century Gothic" panose="020B0502020202020204" pitchFamily="34" charset="0"/>
                        </a:rPr>
                        <a:t>Last week</a:t>
                      </a:r>
                    </a:p>
                    <a:p>
                      <a:pPr algn="ctr"/>
                      <a:r>
                        <a:rPr lang="en-GB" sz="2400" b="0" dirty="0">
                          <a:solidFill>
                            <a:schemeClr val="tx1"/>
                          </a:solidFill>
                          <a:latin typeface="Century Gothic" panose="020B0502020202020204" pitchFamily="34" charset="0"/>
                        </a:rPr>
                        <a:t>At the weekend</a:t>
                      </a:r>
                    </a:p>
                    <a:p>
                      <a:pPr algn="ctr"/>
                      <a:r>
                        <a:rPr lang="en-GB" sz="2400" b="0" dirty="0">
                          <a:solidFill>
                            <a:schemeClr val="tx1"/>
                          </a:solidFill>
                          <a:latin typeface="Century Gothic" panose="020B0502020202020204" pitchFamily="34" charset="0"/>
                        </a:rPr>
                        <a:t>In April</a:t>
                      </a:r>
                    </a:p>
                    <a:p>
                      <a:pPr algn="ctr"/>
                      <a:r>
                        <a:rPr lang="en-GB" sz="2400" b="0" dirty="0">
                          <a:solidFill>
                            <a:schemeClr val="tx1"/>
                          </a:solidFill>
                          <a:latin typeface="Century Gothic" panose="020B0502020202020204" pitchFamily="34" charset="0"/>
                        </a:rPr>
                        <a:t>Yesterday</a:t>
                      </a:r>
                    </a:p>
                    <a:p>
                      <a:pPr algn="ctr"/>
                      <a:r>
                        <a:rPr lang="en-GB" sz="2400" b="0" dirty="0">
                          <a:solidFill>
                            <a:schemeClr val="tx1"/>
                          </a:solidFill>
                          <a:latin typeface="Century Gothic" panose="020B0502020202020204" pitchFamily="34" charset="0"/>
                        </a:rPr>
                        <a:t>On Thursday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i</a:t>
                      </a:r>
                    </a:p>
                    <a:p>
                      <a:pPr algn="ctr"/>
                      <a:r>
                        <a:rPr lang="en-GB" sz="2400" b="0" dirty="0">
                          <a:solidFill>
                            <a:schemeClr val="tx1"/>
                          </a:solidFill>
                          <a:latin typeface="Century Gothic" panose="020B0502020202020204" pitchFamily="34" charset="0"/>
                        </a:rPr>
                        <a:t>you</a:t>
                      </a:r>
                    </a:p>
                    <a:p>
                      <a:pPr algn="ctr"/>
                      <a:r>
                        <a:rPr lang="en-GB" sz="2400" b="0" dirty="0">
                          <a:solidFill>
                            <a:schemeClr val="tx1"/>
                          </a:solidFill>
                          <a:latin typeface="Century Gothic" panose="020B0502020202020204" pitchFamily="34" charset="0"/>
                        </a:rPr>
                        <a:t>he</a:t>
                      </a:r>
                    </a:p>
                    <a:p>
                      <a:pPr algn="ctr"/>
                      <a:r>
                        <a:rPr lang="en-GB" sz="2400" b="0" dirty="0">
                          <a:solidFill>
                            <a:schemeClr val="tx1"/>
                          </a:solidFill>
                          <a:latin typeface="Century Gothic" panose="020B0502020202020204" pitchFamily="34" charset="0"/>
                        </a:rPr>
                        <a:t>she</a:t>
                      </a:r>
                    </a:p>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400" b="0" dirty="0">
                          <a:solidFill>
                            <a:schemeClr val="tx1"/>
                          </a:solidFill>
                          <a:latin typeface="Century Gothic" panose="020B0502020202020204" pitchFamily="34" charset="0"/>
                        </a:rPr>
                        <a:t>helped to collect rubbish.</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didn’t use the car.</a:t>
                      </a:r>
                    </a:p>
                    <a:p>
                      <a:pPr algn="l"/>
                      <a:r>
                        <a:rPr lang="en-GB" sz="2400" b="0" dirty="0">
                          <a:solidFill>
                            <a:schemeClr val="tx1"/>
                          </a:solidFill>
                          <a:latin typeface="Century Gothic" panose="020B0502020202020204" pitchFamily="34" charset="0"/>
                        </a:rPr>
                        <a:t>didn’t buy new things.</a:t>
                      </a:r>
                    </a:p>
                    <a:p>
                      <a:pPr algn="l"/>
                      <a:r>
                        <a:rPr lang="en-GB" sz="2400" b="0" dirty="0">
                          <a:solidFill>
                            <a:schemeClr val="tx1"/>
                          </a:solidFill>
                          <a:latin typeface="Century Gothic" panose="020B0502020202020204" pitchFamily="34" charset="0"/>
                        </a:rPr>
                        <a:t>cleaned the neighbourhood.</a:t>
                      </a:r>
                    </a:p>
                    <a:p>
                      <a:pPr algn="l"/>
                      <a:r>
                        <a:rPr lang="en-GB" sz="2400" b="0" dirty="0">
                          <a:solidFill>
                            <a:schemeClr val="tx1"/>
                          </a:solidFill>
                          <a:latin typeface="Century Gothic" panose="020B0502020202020204" pitchFamily="34" charset="0"/>
                        </a:rPr>
                        <a:t>spent time in nature.</a:t>
                      </a:r>
                    </a:p>
                    <a:p>
                      <a:pPr algn="l"/>
                      <a:r>
                        <a:rPr lang="en-GB" sz="2400" b="0" dirty="0">
                          <a:solidFill>
                            <a:schemeClr val="tx1"/>
                          </a:solidFill>
                          <a:latin typeface="Century Gothic" panose="020B0502020202020204" pitchFamily="34" charset="0"/>
                        </a:rPr>
                        <a:t>rode a bike.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5010309" y="1019499"/>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 name="Rounded Rectangle 11">
            <a:extLst>
              <a:ext uri="{FF2B5EF4-FFF2-40B4-BE49-F238E27FC236}">
                <a16:creationId xmlns:a16="http://schemas.microsoft.com/office/drawing/2014/main" id="{CD43F218-2A11-4F2A-ABE3-7EEC0E04E8A6}"/>
              </a:ext>
            </a:extLst>
          </p:cNvPr>
          <p:cNvSpPr/>
          <p:nvPr/>
        </p:nvSpPr>
        <p:spPr>
          <a:xfrm>
            <a:off x="9636087" y="258166"/>
            <a:ext cx="2292057"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470313" y="110294"/>
            <a:ext cx="5251376"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5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br>
              <a:rPr kumimoji="0" lang="en-GB" sz="2400" b="0" i="0" u="none" strike="noStrike" kern="1200" cap="none" spc="0" normalizeH="0" baseline="0" noProof="0" dirty="0">
                <a:ln>
                  <a:noFill/>
                </a:ln>
                <a:solidFill>
                  <a:srgbClr val="FFFFFF"/>
                </a:solidFill>
                <a:effectLst/>
                <a:uLnTx/>
                <a:uFillTx/>
                <a:latin typeface="Century Gothic"/>
                <a:ea typeface="+mn-ea"/>
                <a:cs typeface="+mn-cs"/>
              </a:rPr>
            </a:b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4" name="Speech Bubble: Rectangle with Corners Rounded 3">
            <a:extLst>
              <a:ext uri="{FF2B5EF4-FFF2-40B4-BE49-F238E27FC236}">
                <a16:creationId xmlns:a16="http://schemas.microsoft.com/office/drawing/2014/main" id="{988B39B0-4715-4F98-AECA-554A9204AFE7}"/>
              </a:ext>
            </a:extLst>
          </p:cNvPr>
          <p:cNvSpPr/>
          <p:nvPr/>
        </p:nvSpPr>
        <p:spPr>
          <a:xfrm>
            <a:off x="1365857" y="1058178"/>
            <a:ext cx="3378338" cy="1056837"/>
          </a:xfrm>
          <a:prstGeom prst="wedgeRoundRectCallout">
            <a:avLst>
              <a:gd name="adj1" fmla="val 56941"/>
              <a:gd name="adj2" fmla="val 247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ayudaste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tu</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barrio?</a:t>
            </a:r>
          </a:p>
        </p:txBody>
      </p:sp>
      <p:pic>
        <p:nvPicPr>
          <p:cNvPr id="17" name="Picture 4" descr="Bicycle Cartoon Images - Clipart library">
            <a:extLst>
              <a:ext uri="{FF2B5EF4-FFF2-40B4-BE49-F238E27FC236}">
                <a16:creationId xmlns:a16="http://schemas.microsoft.com/office/drawing/2014/main" id="{897145D7-7B66-4669-B85B-F1A2788829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7802" y="4616368"/>
            <a:ext cx="970342" cy="62637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32">
            <a:extLst>
              <a:ext uri="{FF2B5EF4-FFF2-40B4-BE49-F238E27FC236}">
                <a16:creationId xmlns:a16="http://schemas.microsoft.com/office/drawing/2014/main" id="{F31DB9FD-667B-453D-9B65-C89CA44F5478}"/>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128" b="96647" l="4396" r="96429">
                        <a14:foregroundMark x1="38874" y1="5325" x2="37912" y2="24063"/>
                        <a14:foregroundMark x1="37912" y1="24063" x2="31319" y2="26036"/>
                        <a14:foregroundMark x1="31319" y1="26036" x2="23626" y2="33531"/>
                        <a14:foregroundMark x1="23626" y1="33531" x2="15385" y2="45365"/>
                        <a14:foregroundMark x1="15385" y1="45365" x2="13462" y2="61933"/>
                        <a14:foregroundMark x1="13462" y1="61933" x2="4396" y2="86588"/>
                        <a14:foregroundMark x1="4396" y1="86588" x2="4396" y2="86588"/>
                        <a14:foregroundMark x1="38049" y1="69625" x2="37500" y2="78501"/>
                        <a14:foregroundMark x1="37500" y1="78501" x2="32967" y2="87179"/>
                        <a14:foregroundMark x1="27610" y1="92110" x2="24451" y2="94675"/>
                        <a14:foregroundMark x1="33654" y1="93688" x2="33104" y2="96844"/>
                        <a14:foregroundMark x1="58791" y1="93491" x2="58104" y2="93294"/>
                        <a14:foregroundMark x1="72390" y1="79487" x2="73901" y2="84615"/>
                        <a14:foregroundMark x1="85027" y1="84024" x2="94093" y2="73964"/>
                        <a14:foregroundMark x1="94093" y1="73964" x2="98489" y2="64892"/>
                        <a14:foregroundMark x1="98489" y1="64892" x2="91621" y2="50296"/>
                        <a14:foregroundMark x1="91621" y1="50296" x2="90247" y2="40828"/>
                        <a14:foregroundMark x1="90247" y1="40828" x2="90247" y2="40631"/>
                        <a14:foregroundMark x1="92308" y1="50888" x2="93269" y2="72387"/>
                        <a14:foregroundMark x1="94643" y1="50493" x2="96429" y2="57199"/>
                        <a14:foregroundMark x1="43407" y1="72584" x2="41758" y2="78895"/>
                        <a14:foregroundMark x1="33516" y1="31164" x2="33104" y2="41815"/>
                        <a14:foregroundMark x1="27335" y1="46154" x2="21703" y2="51874"/>
                        <a14:foregroundMark x1="76374" y1="27613" x2="70879" y2="29389"/>
                        <a14:foregroundMark x1="70879" y1="29389" x2="63874" y2="26627"/>
                        <a14:foregroundMark x1="63874" y1="26627" x2="58379" y2="18935"/>
                        <a14:foregroundMark x1="58379" y1="18935" x2="51099" y2="16568"/>
                        <a14:foregroundMark x1="51099" y1="16568" x2="49038" y2="16765"/>
                        <a14:foregroundMark x1="64011" y1="15779" x2="58791" y2="13412"/>
                        <a14:foregroundMark x1="58791" y1="13412" x2="58379" y2="13018"/>
                        <a14:foregroundMark x1="58929" y1="7495" x2="59066" y2="9862"/>
                        <a14:foregroundMark x1="59341" y1="5128" x2="59615" y2="5917"/>
                      </a14:backgroundRemoval>
                    </a14:imgEffect>
                  </a14:imgLayer>
                </a14:imgProps>
              </a:ext>
              <a:ext uri="{28A0092B-C50C-407E-A947-70E740481C1C}">
                <a14:useLocalDpi xmlns:a14="http://schemas.microsoft.com/office/drawing/2010/main"/>
              </a:ext>
            </a:extLst>
          </a:blip>
          <a:stretch>
            <a:fillRect/>
          </a:stretch>
        </p:blipFill>
        <p:spPr>
          <a:xfrm>
            <a:off x="10606725" y="1456575"/>
            <a:ext cx="1321419" cy="920274"/>
          </a:xfrm>
          <a:prstGeom prst="rect">
            <a:avLst/>
          </a:prstGeom>
        </p:spPr>
      </p:pic>
      <p:pic>
        <p:nvPicPr>
          <p:cNvPr id="19" name="Imagen 59">
            <a:extLst>
              <a:ext uri="{FF2B5EF4-FFF2-40B4-BE49-F238E27FC236}">
                <a16:creationId xmlns:a16="http://schemas.microsoft.com/office/drawing/2014/main" id="{888766C6-E7BC-4BB6-8AE4-F270DCAD02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44982" y="2787316"/>
            <a:ext cx="1283162" cy="1283162"/>
          </a:xfrm>
          <a:prstGeom prst="rect">
            <a:avLst/>
          </a:prstGeom>
        </p:spPr>
      </p:pic>
    </p:spTree>
    <p:extLst>
      <p:ext uri="{BB962C8B-B14F-4D97-AF65-F5344CB8AC3E}">
        <p14:creationId xmlns:p14="http://schemas.microsoft.com/office/powerpoint/2010/main" val="284117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34</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17.02.24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6" y="1825515"/>
            <a:ext cx="8550361" cy="879475"/>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Talking about community activities </a:t>
            </a: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6" y="2265252"/>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Things that helped the environment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&amp;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 in the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preterite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[qui] revisited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DBF6332E-0540-460D-82E0-17A8DD02EC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4"/>
          <a:stretch/>
        </p:blipFill>
        <p:spPr>
          <a:xfrm>
            <a:off x="8603030" y="3041261"/>
            <a:ext cx="3588970" cy="2739022"/>
          </a:xfrm>
          <a:prstGeom prst="rect">
            <a:avLst/>
          </a:prstGeom>
        </p:spPr>
      </p:pic>
      <p:pic>
        <p:nvPicPr>
          <p:cNvPr id="8" name="Picture 7">
            <a:extLst>
              <a:ext uri="{FF2B5EF4-FFF2-40B4-BE49-F238E27FC236}">
                <a16:creationId xmlns:a16="http://schemas.microsoft.com/office/drawing/2014/main" id="{3B37841B-E425-497F-8D08-F4A7F38C2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030" y="3364838"/>
            <a:ext cx="3996236" cy="2247883"/>
          </a:xfrm>
          <a:prstGeom prst="rect">
            <a:avLst/>
          </a:prstGeom>
        </p:spPr>
      </p:pic>
    </p:spTree>
    <p:extLst>
      <p:ext uri="{BB962C8B-B14F-4D97-AF65-F5344CB8AC3E}">
        <p14:creationId xmlns:p14="http://schemas.microsoft.com/office/powerpoint/2010/main" val="2461074076"/>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6915</Words>
  <Application>Microsoft Office PowerPoint</Application>
  <PresentationFormat>Widescreen</PresentationFormat>
  <Paragraphs>947</Paragraphs>
  <Slides>32</Slides>
  <Notes>32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Tw Cen MT</vt:lpstr>
      <vt:lpstr>NCELP_German_2022</vt:lpstr>
      <vt:lpstr>PowerPoint Presentation</vt:lpstr>
      <vt:lpstr>leer / hablar</vt:lpstr>
      <vt:lpstr>escribir</vt:lpstr>
      <vt:lpstr>Talking about things completed in the past: regular –AR verbs in the preterite</vt:lpstr>
      <vt:lpstr>¡Hoy es un día especial para ayudar al planeta! Lucía habla con Daniel y Nadia sobre las actividades. Decide si las frases en inglés están en el texto. Luego, escribe el pronombre (e.g. yo), según el verbo. </vt:lpstr>
      <vt:lpstr>Lee el texto con tu compañero/a de clase.   Traduce* los verbos y los pronombres al español.</vt:lpstr>
      <vt:lpstr>Lucía describe cómo cada persona continuó a ayudar al planeta. Escucha las frases: ¿quién es? Luego, escribe la información extra en inglés. </vt:lpstr>
      <vt:lpstr>En pareja</vt:lpstr>
      <vt:lpstr>PowerPoint Presentation</vt:lpstr>
      <vt:lpstr>Vocabulario (1/12)</vt:lpstr>
      <vt:lpstr>Vocabulario (2/12)</vt:lpstr>
      <vt:lpstr>Vocabulario (3/12)</vt:lpstr>
      <vt:lpstr>Vocabulario (4/12)</vt:lpstr>
      <vt:lpstr>Vocabulario (5/12)</vt:lpstr>
      <vt:lpstr>Vocabulario (6/12)</vt:lpstr>
      <vt:lpstr>Vocabulario (7/12)</vt:lpstr>
      <vt:lpstr>Vocabulario (8/12)</vt:lpstr>
      <vt:lpstr>Vocabulario (9/12)</vt:lpstr>
      <vt:lpstr>Vocabulario (10/12)</vt:lpstr>
      <vt:lpstr>Vocabulario (11/12)</vt:lpstr>
      <vt:lpstr>Vocabulario (12/12)</vt:lpstr>
      <vt:lpstr>Ahora vamos a decir las palabras en español.  Usa la palabra para ‘the’ si es un nombre.</vt:lpstr>
      <vt:lpstr>Fonética</vt:lpstr>
      <vt:lpstr>Vocabulario</vt:lpstr>
      <vt:lpstr>Talking about completed actions in the past:  -er/-ir verbs in the preterite</vt:lpstr>
      <vt:lpstr>Lucía habla con Nadia. ¿Qué palabras pueden ir en las partes en blanco? Luego escucha y completa el texto.  </vt:lpstr>
      <vt:lpstr>Escucha y lee. Lucía y Nadia comparan las actividades para ayudar al planeta. ¿Puedes reemplazar* las palabras en el texto?  </vt:lpstr>
      <vt:lpstr>Unos días después del día para ayudar al planeta, todos los amigos comparan las actividades.  ¿Puedes decir las frases en español?</vt:lpstr>
      <vt:lpstr>Solución</vt:lpstr>
      <vt:lpstr>¡Ahora tú escribes!</vt:lpstr>
      <vt:lpstr>Escribe otra versión del texto.  Puedes cambiar las partes subrayadas.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14</cp:revision>
  <dcterms:created xsi:type="dcterms:W3CDTF">2024-02-17T17:32:51Z</dcterms:created>
  <dcterms:modified xsi:type="dcterms:W3CDTF">2024-02-17T21:00:14Z</dcterms:modified>
</cp:coreProperties>
</file>