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330" r:id="rId2"/>
    <p:sldId id="513" r:id="rId3"/>
    <p:sldId id="814" r:id="rId4"/>
    <p:sldId id="425" r:id="rId5"/>
    <p:sldId id="541" r:id="rId6"/>
    <p:sldId id="540" r:id="rId7"/>
    <p:sldId id="450" r:id="rId8"/>
    <p:sldId id="527" r:id="rId9"/>
    <p:sldId id="528" r:id="rId10"/>
    <p:sldId id="558" r:id="rId11"/>
    <p:sldId id="816" r:id="rId12"/>
    <p:sldId id="817" r:id="rId13"/>
    <p:sldId id="815" r:id="rId14"/>
    <p:sldId id="529" r:id="rId15"/>
    <p:sldId id="530" r:id="rId16"/>
    <p:sldId id="494" r:id="rId17"/>
    <p:sldId id="537" r:id="rId18"/>
    <p:sldId id="538" r:id="rId19"/>
    <p:sldId id="813" r:id="rId20"/>
    <p:sldId id="367" r:id="rId21"/>
    <p:sldId id="557" r:id="rId22"/>
    <p:sldId id="536" r:id="rId23"/>
    <p:sldId id="263" r:id="rId24"/>
    <p:sldId id="531" r:id="rId25"/>
    <p:sldId id="534" r:id="rId26"/>
    <p:sldId id="550" r:id="rId27"/>
    <p:sldId id="551" r:id="rId28"/>
    <p:sldId id="545" r:id="rId29"/>
    <p:sldId id="278" r:id="rId30"/>
    <p:sldId id="279" r:id="rId31"/>
    <p:sldId id="818" r:id="rId32"/>
    <p:sldId id="819" r:id="rId33"/>
    <p:sldId id="820" r:id="rId34"/>
    <p:sldId id="548" r:id="rId35"/>
    <p:sldId id="821" r:id="rId36"/>
    <p:sldId id="822" r:id="rId37"/>
    <p:sldId id="553" r:id="rId38"/>
    <p:sldId id="556" r:id="rId39"/>
    <p:sldId id="554" r:id="rId40"/>
    <p:sldId id="555" r:id="rId41"/>
    <p:sldId id="81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BD00"/>
    <a:srgbClr val="3860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534" autoAdjust="0"/>
    <p:restoredTop sz="63102" autoAdjust="0"/>
  </p:normalViewPr>
  <p:slideViewPr>
    <p:cSldViewPr snapToGrid="0">
      <p:cViewPr>
        <p:scale>
          <a:sx n="57" d="100"/>
          <a:sy n="57" d="100"/>
        </p:scale>
        <p:origin x="1812" y="31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0351C-208F-42A7-ADD6-277C034ECEC5}" type="datetimeFigureOut">
              <a:rPr lang="en-GB" smtClean="0"/>
              <a:t>17/02/2024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288E2-D8B3-425D-A64C-631C7551C5ED}" type="slidenum">
              <a:rPr lang="en-GB" smtClean="0"/>
              <a:t>‹#›</a:t>
            </a:fld>
            <a:endParaRPr lang="en-GB"/>
          </a:p>
        </p:txBody>
      </p:sp>
    </p:spTree>
    <p:extLst>
      <p:ext uri="{BB962C8B-B14F-4D97-AF65-F5344CB8AC3E}">
        <p14:creationId xmlns:p14="http://schemas.microsoft.com/office/powerpoint/2010/main" val="35994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quizlet.com/gb/535096801/y8-spanish-term-21-week-3-year-7-vocabulary-mashup-2-flash-cards/?new"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br>
              <a:rPr lang="en-GB" b="1" dirty="0">
                <a:solidFill>
                  <a:srgbClr val="FF0000"/>
                </a:solidFill>
              </a:rPr>
            </a:br>
            <a:r>
              <a:rPr lang="en-GB" b="1" dirty="0">
                <a:solidFill>
                  <a:srgbClr val="FF0000"/>
                </a:solidFill>
              </a:rPr>
              <a:t>i) AQA list does not have </a:t>
            </a:r>
            <a:r>
              <a:rPr lang="en-GB" b="1" u="sng" dirty="0" err="1">
                <a:solidFill>
                  <a:srgbClr val="FF0000"/>
                </a:solidFill>
              </a:rPr>
              <a:t>Estados</a:t>
            </a:r>
            <a:r>
              <a:rPr lang="en-GB" b="1" u="sng" dirty="0">
                <a:solidFill>
                  <a:srgbClr val="FF0000"/>
                </a:solidFill>
              </a:rPr>
              <a:t> Unidos, </a:t>
            </a:r>
            <a:r>
              <a:rPr lang="en-GB" b="1" u="sng" dirty="0" err="1">
                <a:solidFill>
                  <a:srgbClr val="FF0000"/>
                </a:solidFill>
              </a:rPr>
              <a:t>imprimir</a:t>
            </a:r>
            <a:br>
              <a:rPr lang="en-GB" b="1" u="sng" dirty="0">
                <a:solidFill>
                  <a:srgbClr val="FF0000"/>
                </a:solidFill>
              </a:rPr>
            </a:br>
            <a:r>
              <a:rPr lang="en-GB" b="1" u="none" dirty="0">
                <a:solidFill>
                  <a:srgbClr val="FF0000"/>
                </a:solidFill>
              </a:rPr>
              <a:t>ii) Edexcel list does not have </a:t>
            </a:r>
            <a:r>
              <a:rPr lang="en-GB" b="1" u="sng" dirty="0" err="1">
                <a:solidFill>
                  <a:srgbClr val="FF0000"/>
                </a:solidFill>
              </a:rPr>
              <a:t>apenas</a:t>
            </a:r>
            <a:r>
              <a:rPr lang="en-GB" b="1" u="sng" dirty="0">
                <a:solidFill>
                  <a:srgbClr val="FF0000"/>
                </a:solidFill>
              </a:rPr>
              <a:t>, </a:t>
            </a:r>
            <a:r>
              <a:rPr lang="en-GB" b="1" u="sng" dirty="0" err="1">
                <a:solidFill>
                  <a:srgbClr val="FF0000"/>
                </a:solidFill>
              </a:rPr>
              <a:t>diálogo</a:t>
            </a:r>
            <a:r>
              <a:rPr lang="en-GB" b="1" u="sng" dirty="0">
                <a:solidFill>
                  <a:srgbClr val="FF0000"/>
                </a:solidFill>
              </a:rPr>
              <a:t>, </a:t>
            </a:r>
            <a:r>
              <a:rPr lang="en-GB" b="1" u="sng" dirty="0" err="1">
                <a:solidFill>
                  <a:srgbClr val="FF0000"/>
                </a:solidFill>
              </a:rPr>
              <a:t>Estados</a:t>
            </a:r>
            <a:r>
              <a:rPr lang="en-GB" b="1" u="sng" dirty="0">
                <a:solidFill>
                  <a:srgbClr val="FF0000"/>
                </a:solidFill>
              </a:rPr>
              <a:t> Unidos, </a:t>
            </a:r>
            <a:r>
              <a:rPr lang="en-GB" b="1" u="sng" dirty="0" err="1">
                <a:solidFill>
                  <a:srgbClr val="FF0000"/>
                </a:solidFill>
              </a:rPr>
              <a:t>imprimir</a:t>
            </a:r>
            <a:br>
              <a:rPr lang="en-GB" b="1" u="sng" dirty="0">
                <a:solidFill>
                  <a:srgbClr val="FF0000"/>
                </a:solidFill>
              </a:rPr>
            </a:br>
            <a:r>
              <a:rPr lang="en-GB" b="1" u="none" dirty="0">
                <a:solidFill>
                  <a:srgbClr val="FF0000"/>
                </a:solidFill>
              </a:rPr>
              <a:t>iii) </a:t>
            </a:r>
            <a:r>
              <a:rPr lang="en-GB" b="1" u="none" dirty="0" err="1">
                <a:solidFill>
                  <a:srgbClr val="FF0000"/>
                </a:solidFill>
              </a:rPr>
              <a:t>Eduqas</a:t>
            </a:r>
            <a:r>
              <a:rPr lang="en-GB" b="1" u="none" dirty="0">
                <a:solidFill>
                  <a:srgbClr val="FF0000"/>
                </a:solidFill>
              </a:rPr>
              <a:t>/LDP list does not have </a:t>
            </a:r>
            <a:r>
              <a:rPr lang="en-GB" b="1" u="sng" dirty="0" err="1">
                <a:solidFill>
                  <a:srgbClr val="FF0000"/>
                </a:solidFill>
              </a:rPr>
              <a:t>diálogo</a:t>
            </a:r>
            <a:r>
              <a:rPr lang="en-GB" b="1" u="sng" dirty="0">
                <a:solidFill>
                  <a:srgbClr val="FF0000"/>
                </a:solidFill>
              </a:rPr>
              <a:t>, </a:t>
            </a:r>
            <a:r>
              <a:rPr lang="en-GB" b="1" u="sng" dirty="0" err="1">
                <a:solidFill>
                  <a:srgbClr val="FF0000"/>
                </a:solidFill>
              </a:rPr>
              <a:t>imprimir</a:t>
            </a:r>
            <a:endParaRPr lang="en-CA" sz="1200" b="0" i="0" u="sng"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endParaRPr lang="en-GB" b="1" dirty="0"/>
          </a:p>
          <a:p>
            <a:endParaRPr lang="en-GB" b="1" dirty="0"/>
          </a:p>
          <a:p>
            <a:r>
              <a:rPr lang="en-GB" b="1" dirty="0"/>
              <a:t>Learning outcomes: </a:t>
            </a:r>
          </a:p>
          <a:p>
            <a:r>
              <a:rPr lang="en-GB" sz="1200" b="0" kern="1200" dirty="0">
                <a:solidFill>
                  <a:schemeClr val="tx1"/>
                </a:solidFill>
                <a:effectLst/>
                <a:latin typeface="+mn-lt"/>
                <a:ea typeface="+mn-ea"/>
                <a:cs typeface="+mn-cs"/>
              </a:rPr>
              <a:t>Introduction of</a:t>
            </a:r>
            <a:r>
              <a:rPr lang="en-GB"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-er/-</a:t>
            </a:r>
            <a:r>
              <a:rPr lang="en-US" sz="1200" b="0" kern="1200" dirty="0" err="1">
                <a:solidFill>
                  <a:schemeClr val="tx1"/>
                </a:solidFill>
                <a:effectLst/>
                <a:latin typeface="+mn-lt"/>
                <a:ea typeface="+mn-ea"/>
                <a:cs typeface="+mn-cs"/>
              </a:rPr>
              <a:t>ir</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verbs 3rd person singular </a:t>
            </a:r>
            <a:r>
              <a:rPr lang="en-US" sz="1200" b="0" kern="1200" dirty="0" err="1">
                <a:solidFill>
                  <a:schemeClr val="tx1"/>
                </a:solidFill>
                <a:effectLst/>
                <a:latin typeface="+mn-lt"/>
                <a:ea typeface="+mn-ea"/>
                <a:cs typeface="+mn-cs"/>
              </a:rPr>
              <a:t>preterite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ió</a:t>
            </a:r>
            <a:r>
              <a:rPr lang="en-US"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Consolidation of -er/-</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verbs</a:t>
            </a:r>
            <a:r>
              <a:rPr lang="en-US" sz="1200" kern="1200" baseline="0" dirty="0">
                <a:solidFill>
                  <a:schemeClr val="tx1"/>
                </a:solidFill>
                <a:effectLst/>
                <a:latin typeface="+mn-lt"/>
                <a:ea typeface="+mn-ea"/>
                <a:cs typeface="+mn-cs"/>
              </a:rPr>
              <a:t> in</a:t>
            </a:r>
            <a:r>
              <a:rPr lang="en-US" sz="1200" kern="1200" dirty="0">
                <a:solidFill>
                  <a:schemeClr val="tx1"/>
                </a:solidFill>
                <a:effectLst/>
                <a:latin typeface="+mn-lt"/>
                <a:ea typeface="+mn-ea"/>
                <a:cs typeface="+mn-cs"/>
              </a:rPr>
              <a:t>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and 2nd person</a:t>
            </a:r>
            <a:r>
              <a:rPr lang="en-US" sz="1200" kern="1200" baseline="0" dirty="0">
                <a:solidFill>
                  <a:schemeClr val="tx1"/>
                </a:solidFill>
                <a:effectLst/>
                <a:latin typeface="+mn-lt"/>
                <a:ea typeface="+mn-ea"/>
                <a:cs typeface="+mn-cs"/>
              </a:rPr>
              <a:t> singular </a:t>
            </a:r>
            <a:r>
              <a:rPr lang="en-US" sz="1200" kern="1200" baseline="0" dirty="0" err="1">
                <a:solidFill>
                  <a:schemeClr val="tx1"/>
                </a:solidFill>
                <a:effectLst/>
                <a:latin typeface="+mn-lt"/>
                <a:ea typeface="+mn-ea"/>
                <a:cs typeface="+mn-cs"/>
              </a:rPr>
              <a:t>preterite</a:t>
            </a:r>
            <a:r>
              <a:rPr lang="en-US" sz="1200" kern="1200" baseline="0" dirty="0">
                <a:solidFill>
                  <a:schemeClr val="tx1"/>
                </a:solidFill>
                <a:effectLst/>
                <a:latin typeface="+mn-lt"/>
                <a:ea typeface="+mn-ea"/>
                <a:cs typeface="+mn-cs"/>
              </a:rPr>
              <a:t> (-í, -</a:t>
            </a:r>
            <a:r>
              <a:rPr lang="en-US" sz="1200" kern="1200" baseline="0" dirty="0" err="1">
                <a:solidFill>
                  <a:schemeClr val="tx1"/>
                </a:solidFill>
                <a:effectLst/>
                <a:latin typeface="+mn-lt"/>
                <a:ea typeface="+mn-ea"/>
                <a:cs typeface="+mn-cs"/>
              </a:rPr>
              <a:t>iste</a:t>
            </a:r>
            <a:r>
              <a:rPr lang="en-US" sz="1200" kern="1200" baseline="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endParaRPr lang="es-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Consolidation of 3rd person singular present (-e)</a:t>
            </a:r>
            <a:endParaRPr lang="en-US" sz="1200" b="1" u="none" kern="1200" dirty="0">
              <a:solidFill>
                <a:schemeClr val="tx1"/>
              </a:solidFill>
              <a:effectLst/>
              <a:latin typeface="+mn-lt"/>
              <a:ea typeface="+mn-ea"/>
              <a:cs typeface="+mn-cs"/>
            </a:endParaRPr>
          </a:p>
          <a:p>
            <a:r>
              <a:rPr lang="en-GB" sz="1200" b="0" u="none" kern="1200" dirty="0">
                <a:solidFill>
                  <a:schemeClr val="tx1"/>
                </a:solidFill>
                <a:effectLst/>
                <a:latin typeface="+mn-lt"/>
                <a:ea typeface="+mn-ea"/>
                <a:cs typeface="+mn-cs"/>
              </a:rPr>
              <a:t>Consolidation of</a:t>
            </a:r>
            <a:r>
              <a:rPr lang="en-GB" sz="1200" b="0" kern="1200" dirty="0">
                <a:solidFill>
                  <a:schemeClr val="tx1"/>
                </a:solidFill>
                <a:effectLst/>
                <a:latin typeface="+mn-lt"/>
                <a:ea typeface="+mn-ea"/>
                <a:cs typeface="+mn-cs"/>
              </a:rPr>
              <a:t> SSC [que]</a:t>
            </a:r>
            <a:endParaRPr lang="es-GB" sz="1200" b="0" kern="1200" dirty="0">
              <a:solidFill>
                <a:schemeClr val="tx1"/>
              </a:solidFill>
              <a:effectLst/>
              <a:latin typeface="+mn-lt"/>
              <a:ea typeface="+mn-ea"/>
              <a:cs typeface="+mn-cs"/>
            </a:endParaRPr>
          </a:p>
          <a:p>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in lesson 1): </a:t>
            </a:r>
            <a:r>
              <a:rPr lang="es-419" sz="1200" kern="1200" dirty="0">
                <a:solidFill>
                  <a:schemeClr val="tx1"/>
                </a:solidFill>
                <a:effectLst/>
                <a:latin typeface="+mn-lt"/>
                <a:ea typeface="+mn-ea"/>
                <a:cs typeface="+mn-cs"/>
              </a:rPr>
              <a:t>conocer [128]</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ofrecer [351]</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sufrir [504]</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romper [733]</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la cultura [469]</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apenas [486]</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 accidente [1661]</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los Estados Unidos [N/A]</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ya [39]</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pasar³ [68]</a:t>
            </a:r>
          </a:p>
          <a:p>
            <a:endParaRPr lang="es-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Vocabulary to revisit:</a:t>
            </a:r>
          </a:p>
          <a:p>
            <a:r>
              <a:rPr lang="es-419" sz="1200" b="1" kern="1200" dirty="0">
                <a:solidFill>
                  <a:schemeClr val="tx1"/>
                </a:solidFill>
                <a:effectLst/>
                <a:latin typeface="+mn-lt"/>
                <a:ea typeface="+mn-ea"/>
                <a:cs typeface="+mn-cs"/>
              </a:rPr>
              <a:t>Y8 1.2.6: </a:t>
            </a:r>
            <a:r>
              <a:rPr lang="es-419" sz="1200" kern="1200" dirty="0">
                <a:solidFill>
                  <a:schemeClr val="tx1"/>
                </a:solidFill>
                <a:effectLst/>
                <a:latin typeface="+mn-lt"/>
                <a:ea typeface="+mn-ea"/>
                <a:cs typeface="+mn-cs"/>
              </a:rPr>
              <a:t>paisaje [1685]; crecer [560]; desaparecer [655]; seco [1183]; lluvia [986]; clima [1675]; mejor [116]; frontera [1507]; ganar² [295]; mil [191]; altura [970]; suficiente [781]; dice [decir-31]; más [23]; vida [85]</a:t>
            </a:r>
            <a:r>
              <a:rPr lang="es-GB" dirty="0">
                <a:effectLst/>
              </a:rPr>
              <a:t> </a:t>
            </a:r>
          </a:p>
          <a:p>
            <a:endParaRPr lang="es-GB"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Y8 1.2.1: </a:t>
            </a:r>
            <a:r>
              <a:rPr lang="es-419" sz="1200" kern="1200" dirty="0">
                <a:solidFill>
                  <a:schemeClr val="tx1"/>
                </a:solidFill>
                <a:effectLst/>
                <a:latin typeface="+mn-lt"/>
                <a:ea typeface="+mn-ea"/>
                <a:cs typeface="+mn-cs"/>
              </a:rPr>
              <a:t>elegir [561]; elijo [561]; describir [1272]; compartir [579]; imprimir [2736]; diálogo [1466]; corto [1055]; largo [300]; finalmente [948]; mismo [55]; último [188]; primero [82]; segundo [223]; tercero [450]; propio [183];</a:t>
            </a:r>
            <a:r>
              <a:rPr lang="es-GB" dirty="0">
                <a:effectLst/>
              </a:rPr>
              <a:t> </a:t>
            </a:r>
          </a:p>
          <a:p>
            <a:endParaRPr lang="en-GB"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374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minutes</a:t>
            </a:r>
          </a:p>
          <a:p>
            <a:endParaRPr lang="en-GB" b="1" dirty="0"/>
          </a:p>
          <a:p>
            <a:r>
              <a:rPr lang="en-GB" b="1" dirty="0"/>
              <a:t>Aim: </a:t>
            </a:r>
            <a:r>
              <a:rPr lang="en-GB" b="0" dirty="0"/>
              <a:t>to produce the third person singular forms of –</a:t>
            </a:r>
            <a:r>
              <a:rPr lang="en-GB" b="0" dirty="0" err="1"/>
              <a:t>er</a:t>
            </a:r>
            <a:r>
              <a:rPr lang="en-GB" b="0" dirty="0"/>
              <a:t>/–</a:t>
            </a:r>
            <a:r>
              <a:rPr lang="en-GB" b="0" dirty="0" err="1"/>
              <a:t>ir</a:t>
            </a:r>
            <a:r>
              <a:rPr lang="en-GB" b="0" dirty="0"/>
              <a:t> verbs in present and preterite</a:t>
            </a:r>
            <a:r>
              <a:rPr lang="en-GB" b="0" baseline="0" dirty="0"/>
              <a:t> in writing; to produce vocabulary in writing</a:t>
            </a:r>
            <a:endParaRPr lang="en-GB" b="0" dirty="0"/>
          </a:p>
          <a:p>
            <a:endParaRPr lang="en-GB" b="1" dirty="0"/>
          </a:p>
          <a:p>
            <a:r>
              <a:rPr lang="en-GB" b="1" dirty="0"/>
              <a:t>Procedure:</a:t>
            </a:r>
          </a:p>
          <a:p>
            <a:pPr marL="228600" indent="-228600">
              <a:buAutoNum type="arabicPeriod"/>
            </a:pPr>
            <a:r>
              <a:rPr lang="en-GB" b="0" baseline="0" dirty="0"/>
              <a:t>Students read the English sentences, paying particular attention to whether the verb refers to habitual present or to a completed action in the past.</a:t>
            </a:r>
          </a:p>
          <a:p>
            <a:pPr marL="228600" indent="-228600">
              <a:buAutoNum type="arabicPeriod"/>
            </a:pPr>
            <a:r>
              <a:rPr lang="en-GB" b="0" baseline="0" dirty="0"/>
              <a:t>They write the sentence in Spanish.</a:t>
            </a:r>
            <a:endParaRPr lang="en-GB" b="0" dirty="0"/>
          </a:p>
          <a:p>
            <a:endParaRPr lang="en-GB" b="1" dirty="0"/>
          </a:p>
          <a:p>
            <a:r>
              <a:rPr lang="en-GB" b="1" dirty="0"/>
              <a:t>Notes: </a:t>
            </a:r>
          </a:p>
          <a:p>
            <a:pPr marL="228600" indent="-228600">
              <a:buAutoNum type="arabicPeriod"/>
            </a:pPr>
            <a:r>
              <a:rPr lang="en-GB" b="0" baseline="0" dirty="0"/>
              <a:t>Sentences 1 and 3 are based on real places in the Spanish-speaking world. A picture and caption are included as additional information about these.</a:t>
            </a:r>
          </a:p>
          <a:p>
            <a:pPr marL="228600" indent="-228600">
              <a:buAutoNum type="arabicPeriod"/>
            </a:pPr>
            <a:r>
              <a:rPr lang="en-GB" b="0" baseline="0" dirty="0"/>
              <a:t>The vast majority of the words in this activity have either been practised in the preceding activities or were taught in Y7 (e.g. iglesia). It may be worth recapping the word ‘hasta’ (taught in Year 8 Term 1) with students before the activity.</a:t>
            </a:r>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516759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noProof="0" dirty="0"/>
              <a:t>Timing: </a:t>
            </a:r>
            <a:r>
              <a:rPr lang="en-GB" b="0" noProof="0" dirty="0"/>
              <a:t>10 minutes</a:t>
            </a:r>
          </a:p>
          <a:p>
            <a:endParaRPr lang="en-GB" b="1" noProof="0" dirty="0"/>
          </a:p>
          <a:p>
            <a:r>
              <a:rPr lang="en-GB" b="1" noProof="0" dirty="0"/>
              <a:t>Aim: </a:t>
            </a:r>
            <a:r>
              <a:rPr lang="en-GB" b="0" noProof="0" dirty="0"/>
              <a:t>to practise producing and understanding the 1</a:t>
            </a:r>
            <a:r>
              <a:rPr lang="en-GB" b="0" baseline="30000" noProof="0" dirty="0"/>
              <a:t>st</a:t>
            </a:r>
            <a:r>
              <a:rPr lang="en-GB" b="0" noProof="0" dirty="0"/>
              <a:t> person singular present and 3</a:t>
            </a:r>
            <a:r>
              <a:rPr lang="en-GB" b="0" baseline="30000" noProof="0" dirty="0"/>
              <a:t>rd</a:t>
            </a:r>
            <a:r>
              <a:rPr lang="en-GB" b="0" noProof="0" dirty="0"/>
              <a:t> person singular preterite forms of –er and -</a:t>
            </a:r>
            <a:r>
              <a:rPr lang="en-GB" b="0" noProof="0" dirty="0" err="1"/>
              <a:t>ir</a:t>
            </a:r>
            <a:r>
              <a:rPr lang="en-GB" b="0" noProof="0" dirty="0"/>
              <a:t> verbs in the oral</a:t>
            </a:r>
            <a:r>
              <a:rPr lang="en-GB" b="0" baseline="0" noProof="0" dirty="0"/>
              <a:t> modality; to practise producing and understanding vocabulary</a:t>
            </a:r>
          </a:p>
          <a:p>
            <a:endParaRPr lang="en-GB" b="1" noProof="0" dirty="0"/>
          </a:p>
          <a:p>
            <a:r>
              <a:rPr lang="en-GB" b="1" noProof="0" dirty="0"/>
              <a:t>Procedure:</a:t>
            </a:r>
          </a:p>
          <a:p>
            <a:r>
              <a:rPr lang="en-GB" b="0" noProof="0" dirty="0"/>
              <a:t>1. Person A looks at odd numbered items 1, 3, 5, 7 and decides whether to use the present or past, writing down the name of the corresponding person. Person B does the same with items 2, 4, 6, 8.</a:t>
            </a:r>
          </a:p>
          <a:p>
            <a:r>
              <a:rPr lang="en-GB" b="0" noProof="0" dirty="0"/>
              <a:t>2. Person A says the card number and the statement e.g. Uno. </a:t>
            </a:r>
            <a:r>
              <a:rPr lang="en-GB" b="0" noProof="0" dirty="0" err="1"/>
              <a:t>Perdió</a:t>
            </a:r>
            <a:r>
              <a:rPr lang="en-GB" b="0" noProof="0" dirty="0"/>
              <a:t> una </a:t>
            </a:r>
            <a:r>
              <a:rPr lang="en-GB" b="0" noProof="0" dirty="0" err="1"/>
              <a:t>cámara</a:t>
            </a:r>
            <a:r>
              <a:rPr lang="en-GB" b="0" noProof="0" dirty="0"/>
              <a:t> / Uno. </a:t>
            </a:r>
            <a:r>
              <a:rPr lang="en-GB" b="0" noProof="0" dirty="0" err="1"/>
              <a:t>Pierde</a:t>
            </a:r>
            <a:r>
              <a:rPr lang="en-GB" b="0" noProof="0" dirty="0"/>
              <a:t> una </a:t>
            </a:r>
            <a:r>
              <a:rPr lang="en-GB" b="0" noProof="0" dirty="0" err="1"/>
              <a:t>cámara</a:t>
            </a:r>
            <a:r>
              <a:rPr lang="en-GB" b="0" noProof="0" dirty="0"/>
              <a:t>. (Saying</a:t>
            </a:r>
            <a:r>
              <a:rPr lang="en-GB" b="0" baseline="0" noProof="0" dirty="0"/>
              <a:t> the card number will help the partner to follow the order if they choose not to go in numerical order)</a:t>
            </a:r>
            <a:endParaRPr lang="en-GB" b="0" noProof="0" dirty="0"/>
          </a:p>
          <a:p>
            <a:r>
              <a:rPr lang="en-GB" b="0" noProof="0" dirty="0"/>
              <a:t>3. Person B </a:t>
            </a:r>
            <a:r>
              <a:rPr lang="en-GB" sz="1200" kern="1200" noProof="0" dirty="0">
                <a:solidFill>
                  <a:schemeClr val="tx1"/>
                </a:solidFill>
                <a:effectLst/>
                <a:latin typeface="+mn-lt"/>
                <a:ea typeface="+mn-ea"/>
                <a:cs typeface="+mn-cs"/>
              </a:rPr>
              <a:t>looks at the card displayed on the</a:t>
            </a:r>
            <a:r>
              <a:rPr lang="en-GB" sz="1200" kern="1200" baseline="0" noProof="0" dirty="0">
                <a:solidFill>
                  <a:schemeClr val="tx1"/>
                </a:solidFill>
                <a:effectLst/>
                <a:latin typeface="+mn-lt"/>
                <a:ea typeface="+mn-ea"/>
                <a:cs typeface="+mn-cs"/>
              </a:rPr>
              <a:t> interactive whiteboard </a:t>
            </a:r>
            <a:r>
              <a:rPr lang="en-GB" sz="1200" kern="1200" noProof="0" dirty="0">
                <a:solidFill>
                  <a:schemeClr val="tx1"/>
                </a:solidFill>
                <a:effectLst/>
                <a:latin typeface="+mn-lt"/>
                <a:ea typeface="+mn-ea"/>
                <a:cs typeface="+mn-cs"/>
              </a:rPr>
              <a:t>with the same number that s/he just heard. Depending</a:t>
            </a:r>
            <a:r>
              <a:rPr lang="en-GB" sz="1200" kern="1200" baseline="0" noProof="0" dirty="0">
                <a:solidFill>
                  <a:schemeClr val="tx1"/>
                </a:solidFill>
                <a:effectLst/>
                <a:latin typeface="+mn-lt"/>
                <a:ea typeface="+mn-ea"/>
                <a:cs typeface="+mn-cs"/>
              </a:rPr>
              <a:t> on what Person A says, Person B </a:t>
            </a:r>
            <a:r>
              <a:rPr lang="en-GB" sz="1200" kern="1200" noProof="0" dirty="0">
                <a:solidFill>
                  <a:schemeClr val="tx1"/>
                </a:solidFill>
                <a:effectLst/>
                <a:latin typeface="+mn-lt"/>
                <a:ea typeface="+mn-ea"/>
                <a:cs typeface="+mn-cs"/>
              </a:rPr>
              <a:t>write</a:t>
            </a:r>
            <a:r>
              <a:rPr lang="en-GB" sz="1200" kern="1200" baseline="0" noProof="0" dirty="0">
                <a:solidFill>
                  <a:schemeClr val="tx1"/>
                </a:solidFill>
                <a:effectLst/>
                <a:latin typeface="+mn-lt"/>
                <a:ea typeface="+mn-ea"/>
                <a:cs typeface="+mn-cs"/>
              </a:rPr>
              <a:t>s the name of the person that the sentence corresponds to (e.g. 1. Paula or Marta).</a:t>
            </a:r>
          </a:p>
          <a:p>
            <a:r>
              <a:rPr lang="en-GB" sz="1200" b="0" kern="1200" baseline="0" noProof="0" dirty="0">
                <a:solidFill>
                  <a:schemeClr val="tx1"/>
                </a:solidFill>
                <a:effectLst/>
                <a:latin typeface="+mn-lt"/>
                <a:ea typeface="+mn-ea"/>
                <a:cs typeface="+mn-cs"/>
              </a:rPr>
              <a:t>3. A &amp; B swap roles for the 2</a:t>
            </a:r>
            <a:r>
              <a:rPr lang="en-GB" sz="1200" b="0" kern="1200" baseline="30000" noProof="0" dirty="0">
                <a:solidFill>
                  <a:schemeClr val="tx1"/>
                </a:solidFill>
                <a:effectLst/>
                <a:latin typeface="+mn-lt"/>
                <a:ea typeface="+mn-ea"/>
                <a:cs typeface="+mn-cs"/>
              </a:rPr>
              <a:t>nd</a:t>
            </a:r>
            <a:r>
              <a:rPr lang="en-GB" sz="1200" b="0" kern="1200" baseline="0" noProof="0" dirty="0">
                <a:solidFill>
                  <a:schemeClr val="tx1"/>
                </a:solidFill>
                <a:effectLst/>
                <a:latin typeface="+mn-lt"/>
                <a:ea typeface="+mn-ea"/>
                <a:cs typeface="+mn-cs"/>
              </a:rPr>
              <a:t> item and keep alternating until all the items have been spoken about.</a:t>
            </a:r>
          </a:p>
          <a:p>
            <a:r>
              <a:rPr lang="en-GB" sz="1200" b="0" kern="1200" baseline="0" noProof="0" dirty="0">
                <a:solidFill>
                  <a:schemeClr val="tx1"/>
                </a:solidFill>
                <a:effectLst/>
                <a:latin typeface="+mn-lt"/>
                <a:ea typeface="+mn-ea"/>
                <a:cs typeface="+mn-cs"/>
              </a:rPr>
              <a:t>4. They check their answers with each other at the end to ensure they have matching names.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898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DISPLAY</a:t>
            </a:r>
            <a:r>
              <a:rPr lang="en-GB" b="1" dirty="0"/>
              <a:t> TO CLASS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While the other student reads his/her sentences aloud (see previous slide), the other student will be looking at these on the interactive</a:t>
            </a:r>
            <a:r>
              <a:rPr lang="en-GB" b="0" baseline="0" dirty="0"/>
              <a:t> white</a:t>
            </a:r>
            <a:r>
              <a:rPr lang="en-GB" b="0" dirty="0"/>
              <a:t>board,</a:t>
            </a:r>
            <a:r>
              <a:rPr lang="en-GB" b="0" baseline="0" dirty="0"/>
              <a:t> and will decide which person is referred to for each item.</a:t>
            </a: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950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noProof="0" dirty="0"/>
              <a:t>ALTERNATIVE VERSION OF THE SPEAKING ACTIVITY THAT REQUIRES HANDOUTS</a:t>
            </a:r>
            <a:br>
              <a:rPr lang="en-GB" b="1" noProof="0" dirty="0"/>
            </a:br>
            <a:br>
              <a:rPr lang="en-GB" b="1" noProof="0" dirty="0"/>
            </a:br>
            <a:r>
              <a:rPr lang="en-GB" b="1" noProof="0" dirty="0"/>
              <a:t>Timing: </a:t>
            </a:r>
            <a:r>
              <a:rPr lang="en-GB" b="0" noProof="0" dirty="0"/>
              <a:t>10 min.</a:t>
            </a:r>
          </a:p>
          <a:p>
            <a:endParaRPr lang="en-GB" b="1" noProof="0" dirty="0"/>
          </a:p>
          <a:p>
            <a:r>
              <a:rPr lang="en-GB" b="1" noProof="0" dirty="0"/>
              <a:t>Aim: </a:t>
            </a:r>
            <a:r>
              <a:rPr lang="en-GB" b="0" noProof="0" dirty="0"/>
              <a:t>to practise producing and understanding the 1</a:t>
            </a:r>
            <a:r>
              <a:rPr lang="en-GB" b="0" baseline="30000" noProof="0" dirty="0"/>
              <a:t>st</a:t>
            </a:r>
            <a:r>
              <a:rPr lang="en-GB" b="0" noProof="0" dirty="0"/>
              <a:t> person singular present and 3</a:t>
            </a:r>
            <a:r>
              <a:rPr lang="en-GB" b="0" baseline="30000" noProof="0" dirty="0"/>
              <a:t>rd</a:t>
            </a:r>
            <a:r>
              <a:rPr lang="en-GB" b="0" noProof="0" dirty="0"/>
              <a:t> person singular preterite forms of –er and -</a:t>
            </a:r>
            <a:r>
              <a:rPr lang="en-GB" b="0" noProof="0" dirty="0" err="1"/>
              <a:t>ir</a:t>
            </a:r>
            <a:r>
              <a:rPr lang="en-GB" b="0" noProof="0" dirty="0"/>
              <a:t> verbs in the oral</a:t>
            </a:r>
            <a:r>
              <a:rPr lang="en-GB" b="0" baseline="0" noProof="0" dirty="0"/>
              <a:t> modality; to practise producing and understanding vocabulary</a:t>
            </a:r>
          </a:p>
          <a:p>
            <a:endParaRPr lang="en-GB" b="1" noProof="0" dirty="0"/>
          </a:p>
          <a:p>
            <a:r>
              <a:rPr lang="en-GB" b="1" noProof="0" dirty="0"/>
              <a:t>Procedure:</a:t>
            </a:r>
          </a:p>
          <a:p>
            <a:r>
              <a:rPr lang="en-GB" b="0" noProof="0" dirty="0"/>
              <a:t>1. Person A says the card number and reads the question aloud in Spanish. (Saying</a:t>
            </a:r>
            <a:r>
              <a:rPr lang="en-GB" b="0" baseline="0" noProof="0" dirty="0"/>
              <a:t> the card number will help the partner to follow the order.)</a:t>
            </a:r>
            <a:endParaRPr lang="en-GB" b="0" noProof="0" dirty="0"/>
          </a:p>
          <a:p>
            <a:r>
              <a:rPr lang="en-GB" b="0" noProof="0" dirty="0"/>
              <a:t>2. Person B </a:t>
            </a:r>
            <a:r>
              <a:rPr lang="en-GB" sz="1200" kern="1200" noProof="0" dirty="0">
                <a:solidFill>
                  <a:schemeClr val="tx1"/>
                </a:solidFill>
                <a:effectLst/>
                <a:latin typeface="+mn-lt"/>
                <a:ea typeface="+mn-ea"/>
                <a:cs typeface="+mn-cs"/>
              </a:rPr>
              <a:t>looks at the card displayed on the</a:t>
            </a:r>
            <a:r>
              <a:rPr lang="en-GB" sz="1200" kern="1200" baseline="0" noProof="0" dirty="0">
                <a:solidFill>
                  <a:schemeClr val="tx1"/>
                </a:solidFill>
                <a:effectLst/>
                <a:latin typeface="+mn-lt"/>
                <a:ea typeface="+mn-ea"/>
                <a:cs typeface="+mn-cs"/>
              </a:rPr>
              <a:t> interactive whiteboard </a:t>
            </a:r>
            <a:r>
              <a:rPr lang="en-GB" sz="1200" kern="1200" noProof="0" dirty="0">
                <a:solidFill>
                  <a:schemeClr val="tx1"/>
                </a:solidFill>
                <a:effectLst/>
                <a:latin typeface="+mn-lt"/>
                <a:ea typeface="+mn-ea"/>
                <a:cs typeface="+mn-cs"/>
              </a:rPr>
              <a:t>with the same number that s/he just heard. Depending</a:t>
            </a:r>
            <a:r>
              <a:rPr lang="en-GB" sz="1200" kern="1200" baseline="0" noProof="0" dirty="0">
                <a:solidFill>
                  <a:schemeClr val="tx1"/>
                </a:solidFill>
                <a:effectLst/>
                <a:latin typeface="+mn-lt"/>
                <a:ea typeface="+mn-ea"/>
                <a:cs typeface="+mn-cs"/>
              </a:rPr>
              <a:t> on what Person A says, Person B </a:t>
            </a:r>
            <a:r>
              <a:rPr lang="en-GB" sz="1200" kern="1200" noProof="0" dirty="0">
                <a:solidFill>
                  <a:schemeClr val="tx1"/>
                </a:solidFill>
                <a:effectLst/>
                <a:latin typeface="+mn-lt"/>
                <a:ea typeface="+mn-ea"/>
                <a:cs typeface="+mn-cs"/>
              </a:rPr>
              <a:t>write</a:t>
            </a:r>
            <a:r>
              <a:rPr lang="en-GB" sz="1200" kern="1200" baseline="0" noProof="0" dirty="0">
                <a:solidFill>
                  <a:schemeClr val="tx1"/>
                </a:solidFill>
                <a:effectLst/>
                <a:latin typeface="+mn-lt"/>
                <a:ea typeface="+mn-ea"/>
                <a:cs typeface="+mn-cs"/>
              </a:rPr>
              <a:t>s the name of the person that the sentence corresponds to (e.g. 1. Paula).</a:t>
            </a:r>
          </a:p>
          <a:p>
            <a:endParaRPr lang="en-GB" sz="1200" b="1" kern="1200" baseline="0" noProof="0" dirty="0">
              <a:solidFill>
                <a:schemeClr val="tx1"/>
              </a:solidFill>
              <a:effectLst/>
              <a:latin typeface="+mn-lt"/>
              <a:ea typeface="+mn-ea"/>
              <a:cs typeface="+mn-cs"/>
            </a:endParaRPr>
          </a:p>
          <a:p>
            <a:r>
              <a:rPr lang="en-GB" sz="1200" b="1" kern="1200" baseline="0" noProof="0" dirty="0">
                <a:solidFill>
                  <a:schemeClr val="tx1"/>
                </a:solidFill>
                <a:effectLst/>
                <a:latin typeface="+mn-lt"/>
                <a:ea typeface="+mn-ea"/>
                <a:cs typeface="+mn-cs"/>
              </a:rPr>
              <a:t>Notes: </a:t>
            </a:r>
            <a:endParaRPr lang="en-GB" sz="1200" b="0" kern="1200" baseline="0" noProof="0" dirty="0">
              <a:solidFill>
                <a:schemeClr val="tx1"/>
              </a:solidFill>
              <a:effectLst/>
              <a:latin typeface="+mn-lt"/>
              <a:ea typeface="+mn-ea"/>
              <a:cs typeface="+mn-cs"/>
            </a:endParaRPr>
          </a:p>
          <a:p>
            <a:pPr marL="228600" indent="-228600">
              <a:buAutoNum type="arabicPeriod"/>
            </a:pPr>
            <a:r>
              <a:rPr lang="en-GB" sz="1200" b="0" kern="1200" baseline="0" noProof="0" dirty="0">
                <a:solidFill>
                  <a:schemeClr val="tx1"/>
                </a:solidFill>
                <a:effectLst/>
                <a:latin typeface="+mn-lt"/>
                <a:ea typeface="+mn-ea"/>
                <a:cs typeface="+mn-cs"/>
              </a:rPr>
              <a:t>The cards for the person speaking are on the next slide. These need to be printed. </a:t>
            </a:r>
          </a:p>
          <a:p>
            <a:pPr marL="228600" indent="-228600">
              <a:buAutoNum type="arabicPeriod"/>
            </a:pPr>
            <a:r>
              <a:rPr lang="en-GB" sz="1200" b="0" kern="1200" baseline="0" noProof="0" dirty="0">
                <a:solidFill>
                  <a:schemeClr val="tx1"/>
                </a:solidFill>
                <a:effectLst/>
                <a:latin typeface="+mn-lt"/>
                <a:ea typeface="+mn-ea"/>
                <a:cs typeface="+mn-cs"/>
              </a:rPr>
              <a:t>The cards for the person listening are on the following slide. These can be displayed on the board during the activity (no need to print).</a:t>
            </a:r>
            <a:endParaRPr lang="en-GB" b="1"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932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a:t>
            </a:r>
            <a:r>
              <a:rPr lang="en-GB" b="0" baseline="0" dirty="0"/>
              <a:t> printer-friendly version of these speaking cards is available with the resource.</a:t>
            </a:r>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956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DISPLAY</a:t>
            </a:r>
            <a:r>
              <a:rPr lang="en-GB" b="1" dirty="0"/>
              <a:t> TO CLASS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While the other student reads his/her sentences aloud (see previous slide), the other student will be looking at these on the interactive</a:t>
            </a:r>
            <a:r>
              <a:rPr lang="en-GB" b="0" baseline="0" dirty="0"/>
              <a:t> white</a:t>
            </a:r>
            <a:r>
              <a:rPr lang="en-GB" b="0" dirty="0"/>
              <a:t>board,</a:t>
            </a:r>
            <a:r>
              <a:rPr lang="en-GB" b="0" baseline="0" dirty="0"/>
              <a:t> and will decide which person is referred to for each item.</a:t>
            </a: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213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052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521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br>
              <a:rPr lang="en-GB" b="1" dirty="0">
                <a:solidFill>
                  <a:srgbClr val="FF0000"/>
                </a:solidFill>
              </a:rPr>
            </a:br>
            <a:r>
              <a:rPr lang="en-GB" b="1" dirty="0">
                <a:solidFill>
                  <a:srgbClr val="FF0000"/>
                </a:solidFill>
              </a:rPr>
              <a:t>i) AQA list does not have </a:t>
            </a:r>
            <a:r>
              <a:rPr lang="en-GB" b="1" u="sng" dirty="0" err="1">
                <a:solidFill>
                  <a:srgbClr val="FF0000"/>
                </a:solidFill>
              </a:rPr>
              <a:t>Estados</a:t>
            </a:r>
            <a:r>
              <a:rPr lang="en-GB" b="1" u="sng" dirty="0">
                <a:solidFill>
                  <a:srgbClr val="FF0000"/>
                </a:solidFill>
              </a:rPr>
              <a:t> Unidos, </a:t>
            </a:r>
            <a:r>
              <a:rPr lang="en-GB" b="1" u="sng" dirty="0" err="1">
                <a:solidFill>
                  <a:srgbClr val="FF0000"/>
                </a:solidFill>
              </a:rPr>
              <a:t>imprimir</a:t>
            </a:r>
            <a:br>
              <a:rPr lang="en-GB" b="1" u="sng" dirty="0">
                <a:solidFill>
                  <a:srgbClr val="FF0000"/>
                </a:solidFill>
              </a:rPr>
            </a:br>
            <a:r>
              <a:rPr lang="en-GB" b="1" u="none" dirty="0">
                <a:solidFill>
                  <a:srgbClr val="FF0000"/>
                </a:solidFill>
              </a:rPr>
              <a:t>ii) Edexcel list does not have </a:t>
            </a:r>
            <a:r>
              <a:rPr lang="en-GB" b="1" u="sng" dirty="0" err="1">
                <a:solidFill>
                  <a:srgbClr val="FF0000"/>
                </a:solidFill>
              </a:rPr>
              <a:t>apenas</a:t>
            </a:r>
            <a:r>
              <a:rPr lang="en-GB" b="1" u="sng" dirty="0">
                <a:solidFill>
                  <a:srgbClr val="FF0000"/>
                </a:solidFill>
              </a:rPr>
              <a:t>, </a:t>
            </a:r>
            <a:r>
              <a:rPr lang="en-GB" b="1" u="sng" dirty="0" err="1">
                <a:solidFill>
                  <a:srgbClr val="FF0000"/>
                </a:solidFill>
              </a:rPr>
              <a:t>diálogo</a:t>
            </a:r>
            <a:r>
              <a:rPr lang="en-GB" b="1" u="sng" dirty="0">
                <a:solidFill>
                  <a:srgbClr val="FF0000"/>
                </a:solidFill>
              </a:rPr>
              <a:t>, </a:t>
            </a:r>
            <a:r>
              <a:rPr lang="en-GB" b="1" u="sng" dirty="0" err="1">
                <a:solidFill>
                  <a:srgbClr val="FF0000"/>
                </a:solidFill>
              </a:rPr>
              <a:t>Estados</a:t>
            </a:r>
            <a:r>
              <a:rPr lang="en-GB" b="1" u="sng" dirty="0">
                <a:solidFill>
                  <a:srgbClr val="FF0000"/>
                </a:solidFill>
              </a:rPr>
              <a:t> Unidos, </a:t>
            </a:r>
            <a:r>
              <a:rPr lang="en-GB" b="1" u="sng" dirty="0" err="1">
                <a:solidFill>
                  <a:srgbClr val="FF0000"/>
                </a:solidFill>
              </a:rPr>
              <a:t>imprimir</a:t>
            </a:r>
            <a:br>
              <a:rPr lang="en-GB" b="1" u="sng" dirty="0">
                <a:solidFill>
                  <a:srgbClr val="FF0000"/>
                </a:solidFill>
              </a:rPr>
            </a:br>
            <a:r>
              <a:rPr lang="en-GB" b="1" u="none" dirty="0">
                <a:solidFill>
                  <a:srgbClr val="FF0000"/>
                </a:solidFill>
              </a:rPr>
              <a:t>iii) </a:t>
            </a:r>
            <a:r>
              <a:rPr lang="en-GB" b="1" u="none" dirty="0" err="1">
                <a:solidFill>
                  <a:srgbClr val="FF0000"/>
                </a:solidFill>
              </a:rPr>
              <a:t>Eduqas</a:t>
            </a:r>
            <a:r>
              <a:rPr lang="en-GB" b="1" u="none" dirty="0">
                <a:solidFill>
                  <a:srgbClr val="FF0000"/>
                </a:solidFill>
              </a:rPr>
              <a:t>/LDP list does not have </a:t>
            </a:r>
            <a:r>
              <a:rPr lang="en-GB" b="1" u="sng" dirty="0" err="1">
                <a:solidFill>
                  <a:srgbClr val="FF0000"/>
                </a:solidFill>
              </a:rPr>
              <a:t>diálogo</a:t>
            </a:r>
            <a:r>
              <a:rPr lang="en-GB" b="1" u="sng" dirty="0">
                <a:solidFill>
                  <a:srgbClr val="FF0000"/>
                </a:solidFill>
              </a:rPr>
              <a:t>, </a:t>
            </a:r>
            <a:r>
              <a:rPr lang="en-GB" b="1" u="sng" dirty="0" err="1">
                <a:solidFill>
                  <a:srgbClr val="FF0000"/>
                </a:solidFill>
              </a:rPr>
              <a:t>imprimir</a:t>
            </a:r>
            <a:endParaRPr lang="en-CA" sz="1200" b="0" i="0" u="sng"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endParaRPr lang="en-GB" b="1" dirty="0"/>
          </a:p>
          <a:p>
            <a:endParaRPr lang="en-GB" b="1" dirty="0"/>
          </a:p>
          <a:p>
            <a:r>
              <a:rPr lang="en-GB" b="1" dirty="0"/>
              <a:t>Learning outcomes L2: </a:t>
            </a:r>
          </a:p>
          <a:p>
            <a:r>
              <a:rPr lang="en-GB" sz="1200" b="0" kern="1200" dirty="0">
                <a:solidFill>
                  <a:schemeClr val="tx1"/>
                </a:solidFill>
                <a:effectLst/>
                <a:latin typeface="+mn-lt"/>
                <a:ea typeface="+mn-ea"/>
                <a:cs typeface="+mn-cs"/>
              </a:rPr>
              <a:t>Introduction of</a:t>
            </a:r>
            <a:r>
              <a:rPr lang="en-GB"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-er/-</a:t>
            </a:r>
            <a:r>
              <a:rPr lang="en-US" sz="1200" b="0" kern="1200" dirty="0" err="1">
                <a:solidFill>
                  <a:schemeClr val="tx1"/>
                </a:solidFill>
                <a:effectLst/>
                <a:latin typeface="+mn-lt"/>
                <a:ea typeface="+mn-ea"/>
                <a:cs typeface="+mn-cs"/>
              </a:rPr>
              <a:t>ir</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verbs 3rd person singular </a:t>
            </a:r>
            <a:r>
              <a:rPr lang="en-US" sz="1200" b="0" kern="1200" dirty="0" err="1">
                <a:solidFill>
                  <a:schemeClr val="tx1"/>
                </a:solidFill>
                <a:effectLst/>
                <a:latin typeface="+mn-lt"/>
                <a:ea typeface="+mn-ea"/>
                <a:cs typeface="+mn-cs"/>
              </a:rPr>
              <a:t>preterite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ió</a:t>
            </a:r>
            <a:r>
              <a:rPr lang="en-US"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Consolidation of -er/-</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verbs</a:t>
            </a:r>
            <a:r>
              <a:rPr lang="en-US" sz="1200" kern="1200" baseline="0" dirty="0">
                <a:solidFill>
                  <a:schemeClr val="tx1"/>
                </a:solidFill>
                <a:effectLst/>
                <a:latin typeface="+mn-lt"/>
                <a:ea typeface="+mn-ea"/>
                <a:cs typeface="+mn-cs"/>
              </a:rPr>
              <a:t> in</a:t>
            </a:r>
            <a:r>
              <a:rPr lang="en-US" sz="1200" kern="1200" dirty="0">
                <a:solidFill>
                  <a:schemeClr val="tx1"/>
                </a:solidFill>
                <a:effectLst/>
                <a:latin typeface="+mn-lt"/>
                <a:ea typeface="+mn-ea"/>
                <a:cs typeface="+mn-cs"/>
              </a:rPr>
              <a:t>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and 2nd person</a:t>
            </a:r>
            <a:r>
              <a:rPr lang="en-US" sz="1200" kern="1200" baseline="0" dirty="0">
                <a:solidFill>
                  <a:schemeClr val="tx1"/>
                </a:solidFill>
                <a:effectLst/>
                <a:latin typeface="+mn-lt"/>
                <a:ea typeface="+mn-ea"/>
                <a:cs typeface="+mn-cs"/>
              </a:rPr>
              <a:t> singular </a:t>
            </a:r>
            <a:r>
              <a:rPr lang="en-US" sz="1200" kern="1200" baseline="0" dirty="0" err="1">
                <a:solidFill>
                  <a:schemeClr val="tx1"/>
                </a:solidFill>
                <a:effectLst/>
                <a:latin typeface="+mn-lt"/>
                <a:ea typeface="+mn-ea"/>
                <a:cs typeface="+mn-cs"/>
              </a:rPr>
              <a:t>preterite</a:t>
            </a:r>
            <a:r>
              <a:rPr lang="en-US" sz="1200" kern="1200" baseline="0" dirty="0">
                <a:solidFill>
                  <a:schemeClr val="tx1"/>
                </a:solidFill>
                <a:effectLst/>
                <a:latin typeface="+mn-lt"/>
                <a:ea typeface="+mn-ea"/>
                <a:cs typeface="+mn-cs"/>
              </a:rPr>
              <a:t> (-í, -</a:t>
            </a:r>
            <a:r>
              <a:rPr lang="en-US" sz="1200" kern="1200" baseline="0" dirty="0" err="1">
                <a:solidFill>
                  <a:schemeClr val="tx1"/>
                </a:solidFill>
                <a:effectLst/>
                <a:latin typeface="+mn-lt"/>
                <a:ea typeface="+mn-ea"/>
                <a:cs typeface="+mn-cs"/>
              </a:rPr>
              <a:t>iste</a:t>
            </a:r>
            <a:r>
              <a:rPr lang="en-US" sz="1200" kern="1200" baseline="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endParaRPr lang="es-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Consolidation of 3rd person singular present (-e)</a:t>
            </a:r>
            <a:endParaRPr lang="en-US" sz="1200" b="1" u="none" kern="1200" dirty="0">
              <a:solidFill>
                <a:schemeClr val="tx1"/>
              </a:solidFill>
              <a:effectLst/>
              <a:latin typeface="+mn-lt"/>
              <a:ea typeface="+mn-ea"/>
              <a:cs typeface="+mn-cs"/>
            </a:endParaRPr>
          </a:p>
          <a:p>
            <a:r>
              <a:rPr lang="en-GB" sz="1200" b="0" u="none" kern="1200" dirty="0">
                <a:solidFill>
                  <a:schemeClr val="tx1"/>
                </a:solidFill>
                <a:effectLst/>
                <a:latin typeface="+mn-lt"/>
                <a:ea typeface="+mn-ea"/>
                <a:cs typeface="+mn-cs"/>
              </a:rPr>
              <a:t>Consolidation of</a:t>
            </a:r>
            <a:r>
              <a:rPr lang="en-GB" sz="1200" b="0" kern="1200" dirty="0">
                <a:solidFill>
                  <a:schemeClr val="tx1"/>
                </a:solidFill>
                <a:effectLst/>
                <a:latin typeface="+mn-lt"/>
                <a:ea typeface="+mn-ea"/>
                <a:cs typeface="+mn-cs"/>
              </a:rPr>
              <a:t> SSC [que]</a:t>
            </a:r>
            <a:endParaRPr lang="es-GB" sz="1200" b="0" kern="1200" dirty="0">
              <a:solidFill>
                <a:schemeClr val="tx1"/>
              </a:solidFill>
              <a:effectLst/>
              <a:latin typeface="+mn-lt"/>
              <a:ea typeface="+mn-ea"/>
              <a:cs typeface="+mn-cs"/>
            </a:endParaRPr>
          </a:p>
          <a:p>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in lesson 1): </a:t>
            </a:r>
            <a:r>
              <a:rPr lang="es-419" sz="1200" kern="1200" dirty="0">
                <a:solidFill>
                  <a:schemeClr val="tx1"/>
                </a:solidFill>
                <a:effectLst/>
                <a:latin typeface="+mn-lt"/>
                <a:ea typeface="+mn-ea"/>
                <a:cs typeface="+mn-cs"/>
              </a:rPr>
              <a:t>conocer [128]</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ofrecer [351]</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sufrir [504]</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romper [733]</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la cultura [469]</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apenas [486]</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 accidente [1661]</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los Estados Unidos [N/A]</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ya [39]</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pasar³ [68]</a:t>
            </a:r>
          </a:p>
          <a:p>
            <a:endParaRPr lang="es-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Vocabulary to revisit:</a:t>
            </a:r>
          </a:p>
          <a:p>
            <a:r>
              <a:rPr lang="es-419" sz="1200" b="1" kern="1200" dirty="0">
                <a:solidFill>
                  <a:schemeClr val="tx1"/>
                </a:solidFill>
                <a:effectLst/>
                <a:latin typeface="+mn-lt"/>
                <a:ea typeface="+mn-ea"/>
                <a:cs typeface="+mn-cs"/>
              </a:rPr>
              <a:t>Y8 1.2.6: </a:t>
            </a:r>
            <a:r>
              <a:rPr lang="es-419" sz="1200" kern="1200" dirty="0">
                <a:solidFill>
                  <a:schemeClr val="tx1"/>
                </a:solidFill>
                <a:effectLst/>
                <a:latin typeface="+mn-lt"/>
                <a:ea typeface="+mn-ea"/>
                <a:cs typeface="+mn-cs"/>
              </a:rPr>
              <a:t>paisaje [1685]; crecer [560]; desaparecer [655]; seco [1183]; lluvia [986]; clima [1675]; mejor [116]; frontera [1507]; ganar² [295]; mil [191]; altura [970]; suficiente [781]; dice [decir-31]; más [23]; vida [85]</a:t>
            </a:r>
            <a:r>
              <a:rPr lang="es-GB" dirty="0">
                <a:effectLst/>
              </a:rPr>
              <a:t> </a:t>
            </a:r>
          </a:p>
          <a:p>
            <a:endParaRPr lang="es-GB"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Y8 1.2.1: </a:t>
            </a:r>
            <a:r>
              <a:rPr lang="es-419" sz="1200" kern="1200" dirty="0">
                <a:solidFill>
                  <a:schemeClr val="tx1"/>
                </a:solidFill>
                <a:effectLst/>
                <a:latin typeface="+mn-lt"/>
                <a:ea typeface="+mn-ea"/>
                <a:cs typeface="+mn-cs"/>
              </a:rPr>
              <a:t>elegir [561]; elijo [561]; describir [1272]; compartir [579]; imprimir [2736]; diálogo [1466]; corto [1055]; largo [300]; finalmente [948]; mismo [55]; último [188]; primero [82]; segundo [223]; tercero [450]; propio [183];</a:t>
            </a:r>
            <a:r>
              <a:rPr lang="es-GB" dirty="0">
                <a:effectLst/>
              </a:rPr>
              <a:t> </a:t>
            </a:r>
          </a:p>
          <a:p>
            <a:endParaRPr lang="en-GB"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921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endParaRPr lang="en-US" b="1" dirty="0"/>
          </a:p>
          <a:p>
            <a:r>
              <a:rPr lang="en-US" b="1" dirty="0"/>
              <a:t>Aim: </a:t>
            </a:r>
            <a:r>
              <a:rPr lang="en-US" dirty="0"/>
              <a:t>To revisit vocabulary, first through listening and then oral production</a:t>
            </a:r>
          </a:p>
          <a:p>
            <a:endParaRPr lang="en-US" dirty="0"/>
          </a:p>
          <a:p>
            <a:r>
              <a:rPr lang="en-US" b="1" dirty="0"/>
              <a:t>Procedure:</a:t>
            </a:r>
          </a:p>
          <a:p>
            <a:r>
              <a:rPr lang="en-GB" sz="1200" kern="1200" dirty="0">
                <a:solidFill>
                  <a:schemeClr val="tx1"/>
                </a:solidFill>
                <a:effectLst/>
                <a:latin typeface="+mn-lt"/>
                <a:ea typeface="+mn-ea"/>
                <a:cs typeface="+mn-cs"/>
              </a:rPr>
              <a:t>1. Students first listen to sets of three Spanish words at a time. They listen and write the three English words in the order</a:t>
            </a:r>
            <a:r>
              <a:rPr lang="en-GB" sz="1200" kern="1200" baseline="0" dirty="0">
                <a:solidFill>
                  <a:schemeClr val="tx1"/>
                </a:solidFill>
                <a:effectLst/>
                <a:latin typeface="+mn-lt"/>
                <a:ea typeface="+mn-ea"/>
                <a:cs typeface="+mn-cs"/>
              </a:rPr>
              <a:t> that they hear them in Spanish</a:t>
            </a:r>
            <a:r>
              <a:rPr lang="en-GB" sz="1200" kern="1200" dirty="0">
                <a:solidFill>
                  <a:schemeClr val="tx1"/>
                </a:solidFill>
                <a:effectLst/>
                <a:latin typeface="+mn-lt"/>
                <a:ea typeface="+mn-ea"/>
                <a:cs typeface="+mn-cs"/>
              </a:rPr>
              <a:t>. This is likely to be quite straightforward</a:t>
            </a:r>
            <a:r>
              <a:rPr lang="en-GB" sz="1200" kern="1200" baseline="0" dirty="0">
                <a:solidFill>
                  <a:schemeClr val="tx1"/>
                </a:solidFill>
                <a:effectLst/>
                <a:latin typeface="+mn-lt"/>
                <a:ea typeface="+mn-ea"/>
                <a:cs typeface="+mn-cs"/>
              </a:rPr>
              <a:t> as some words have some similarity with the English equivalent. </a:t>
            </a:r>
            <a:endParaRPr lang="es-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The teacher goes through answers with students. The correct order of the words is revealed by</a:t>
            </a:r>
            <a:r>
              <a:rPr lang="en-GB" sz="1200" kern="1200" baseline="0" dirty="0">
                <a:solidFill>
                  <a:schemeClr val="tx1"/>
                </a:solidFill>
                <a:effectLst/>
                <a:latin typeface="+mn-lt"/>
                <a:ea typeface="+mn-ea"/>
                <a:cs typeface="+mn-cs"/>
              </a:rPr>
              <a:t> animation.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 Then, as a group,</a:t>
            </a:r>
            <a:r>
              <a:rPr lang="en-GB" sz="1200" kern="1200" baseline="0" dirty="0">
                <a:solidFill>
                  <a:schemeClr val="tx1"/>
                </a:solidFill>
                <a:effectLst/>
                <a:latin typeface="+mn-lt"/>
                <a:ea typeface="+mn-ea"/>
                <a:cs typeface="+mn-cs"/>
              </a:rPr>
              <a:t> students</a:t>
            </a:r>
            <a:r>
              <a:rPr lang="en-GB" sz="1200" kern="1200" dirty="0">
                <a:solidFill>
                  <a:schemeClr val="tx1"/>
                </a:solidFill>
                <a:effectLst/>
                <a:latin typeface="+mn-lt"/>
                <a:ea typeface="+mn-ea"/>
                <a:cs typeface="+mn-cs"/>
              </a:rPr>
              <a:t> say the Spanish words aloud in the order that they see the English words on the board. The teacher plays the audio after each time they do this, so that students are given immediate feedback</a:t>
            </a:r>
            <a:r>
              <a:rPr lang="en-GB" sz="1200" kern="1200" baseline="0" dirty="0">
                <a:solidFill>
                  <a:schemeClr val="tx1"/>
                </a:solidFill>
                <a:effectLst/>
                <a:latin typeface="+mn-lt"/>
                <a:ea typeface="+mn-ea"/>
                <a:cs typeface="+mn-cs"/>
              </a:rPr>
              <a:t> on their oral production.</a:t>
            </a:r>
            <a:endParaRPr lang="es-GB" sz="1200" kern="1200" dirty="0">
              <a:solidFill>
                <a:schemeClr val="tx1"/>
              </a:solidFill>
              <a:effectLst/>
              <a:latin typeface="+mn-lt"/>
              <a:ea typeface="+mn-ea"/>
              <a:cs typeface="+mn-cs"/>
            </a:endParaRPr>
          </a:p>
          <a:p>
            <a:pPr marL="228600" indent="-228600">
              <a:buAutoNum type="arabicPeriod"/>
            </a:pPr>
            <a:endParaRPr lang="en-GB" b="0" dirty="0"/>
          </a:p>
          <a:p>
            <a:pPr marL="0" indent="0">
              <a:buNone/>
            </a:pPr>
            <a:r>
              <a:rPr lang="en-GB" b="1" dirty="0"/>
              <a:t>Note:</a:t>
            </a:r>
            <a:r>
              <a:rPr lang="en-GB" b="1" baseline="0" dirty="0"/>
              <a:t> </a:t>
            </a:r>
            <a:r>
              <a:rPr lang="en-GB" b="0" baseline="0" dirty="0"/>
              <a:t>students could also be challenged to turn away from the board to complete part one of the activity without seeing the answer options. They would then turn back to check their answers and do the oral recall part of the activity. </a:t>
            </a:r>
          </a:p>
          <a:p>
            <a:pPr marL="0" indent="0">
              <a:buNone/>
            </a:pP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1" i="0" u="none" strike="noStrike" kern="1200" cap="none" dirty="0">
              <a:solidFill>
                <a:schemeClr val="tx1"/>
              </a:solidFill>
              <a:effectLst/>
              <a:latin typeface="+mn-lt"/>
              <a:ea typeface="+mn-ea"/>
              <a:cs typeface="Calibri"/>
              <a:sym typeface="Calibri"/>
            </a:endParaRP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compartir, frontera, crecer.</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diálogo, mejor, paisaje.</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clima, mil, largo.</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imprimir, lluvia, más.</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corto, altura, suficiente.</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seco, describir, elegir.</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desaparecer, elijo, dice.</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segundo, vida, finalmente.</a:t>
            </a:r>
            <a:endParaRPr lang="es-419"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119F9D-DE95-46FD-9DBD-380478876FF9}" type="slidenum">
              <a:rPr lang="en-GB" smtClean="0"/>
              <a:t>20</a:t>
            </a:fld>
            <a:endParaRPr lang="en-GB"/>
          </a:p>
        </p:txBody>
      </p:sp>
    </p:spTree>
    <p:extLst>
      <p:ext uri="{BB962C8B-B14F-4D97-AF65-F5344CB8AC3E}">
        <p14:creationId xmlns:p14="http://schemas.microsoft.com/office/powerpoint/2010/main" val="731767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endParaRPr lang="en-US" b="1" dirty="0"/>
          </a:p>
          <a:p>
            <a:r>
              <a:rPr lang="en-US" b="1" dirty="0"/>
              <a:t>Aim: </a:t>
            </a:r>
            <a:r>
              <a:rPr lang="en-US" dirty="0"/>
              <a:t>to revisit the SSC [que] and focus on</a:t>
            </a:r>
            <a:r>
              <a:rPr lang="en-US" baseline="0" dirty="0"/>
              <a:t> how it differs from </a:t>
            </a:r>
            <a:r>
              <a:rPr lang="en-US" dirty="0"/>
              <a:t>[cue];</a:t>
            </a:r>
            <a:r>
              <a:rPr lang="en-US" baseline="0" dirty="0"/>
              <a:t> to consolidate understanding of vocabulary</a:t>
            </a:r>
            <a:endParaRPr lang="en-US" dirty="0"/>
          </a:p>
          <a:p>
            <a:endParaRPr lang="en-US" dirty="0"/>
          </a:p>
          <a:p>
            <a:r>
              <a:rPr lang="en-US" b="1" dirty="0"/>
              <a:t>Procedure:</a:t>
            </a:r>
            <a:br>
              <a:rPr lang="en-US" dirty="0"/>
            </a:br>
            <a:r>
              <a:rPr lang="en-US" dirty="0"/>
              <a:t>1. Students copy 1-6 and the two-column grid</a:t>
            </a:r>
            <a:r>
              <a:rPr lang="en-US" baseline="0" dirty="0"/>
              <a:t> into their books.</a:t>
            </a:r>
            <a:endParaRPr lang="en-US" dirty="0"/>
          </a:p>
          <a:p>
            <a:r>
              <a:rPr lang="en-US" dirty="0"/>
              <a:t>2. They listen to each sentence</a:t>
            </a:r>
            <a:r>
              <a:rPr lang="en-US" baseline="0" dirty="0"/>
              <a:t> and write </a:t>
            </a:r>
            <a:r>
              <a:rPr lang="en-US" dirty="0"/>
              <a:t>down any words with [que] in the first column and any words with [cue] in the second column.</a:t>
            </a:r>
          </a:p>
          <a:p>
            <a:r>
              <a:rPr lang="en-US" dirty="0"/>
              <a:t>3. They then listen again and write the missing words in the English translation. Some</a:t>
            </a:r>
            <a:r>
              <a:rPr lang="en-US" baseline="0" dirty="0"/>
              <a:t> of the gaps to translate are the target words with [cue] and [que] that they students have just heard. Others are previously taught vocabulary items that also feature in the sentence.</a:t>
            </a:r>
          </a:p>
          <a:p>
            <a:endParaRPr lang="en-US" dirty="0"/>
          </a:p>
          <a:p>
            <a:r>
              <a:rPr lang="en-US" b="1" dirty="0"/>
              <a:t>Notes:</a:t>
            </a:r>
            <a:r>
              <a:rPr lang="en-US" b="0" dirty="0"/>
              <a:t> </a:t>
            </a:r>
          </a:p>
          <a:p>
            <a:pPr marL="228600" indent="-228600">
              <a:buAutoNum type="arabicPeriod"/>
            </a:pPr>
            <a:r>
              <a:rPr lang="en-US" b="0" dirty="0"/>
              <a:t>Vocabulary selection:</a:t>
            </a:r>
            <a:r>
              <a:rPr lang="en-US" b="0" baseline="0" dirty="0"/>
              <a:t> t</a:t>
            </a:r>
            <a:r>
              <a:rPr lang="en-US" b="0" dirty="0"/>
              <a:t>he activity includes a mix of better known and lesser known words</a:t>
            </a:r>
            <a:r>
              <a:rPr lang="en-US" b="0" baseline="0" dirty="0"/>
              <a:t>. Some words have appeared once before in a phonics activity (</a:t>
            </a:r>
            <a:r>
              <a:rPr lang="en-US" b="0" baseline="0" dirty="0" err="1"/>
              <a:t>cincuenta</a:t>
            </a:r>
            <a:r>
              <a:rPr lang="en-US" b="0" baseline="0" dirty="0"/>
              <a:t>, </a:t>
            </a:r>
            <a:r>
              <a:rPr lang="en-US" b="0" baseline="0" dirty="0" err="1"/>
              <a:t>frecuencia</a:t>
            </a:r>
            <a:r>
              <a:rPr lang="en-US" b="0" baseline="0" dirty="0"/>
              <a:t>, </a:t>
            </a:r>
            <a:r>
              <a:rPr lang="en-US" b="0" baseline="0" dirty="0" err="1"/>
              <a:t>consecuencia</a:t>
            </a:r>
            <a:r>
              <a:rPr lang="en-US" b="0" baseline="0" dirty="0"/>
              <a:t>, </a:t>
            </a:r>
            <a:r>
              <a:rPr lang="en-US" b="0" baseline="0" dirty="0" err="1"/>
              <a:t>cuello</a:t>
            </a:r>
            <a:r>
              <a:rPr lang="en-US" b="0" baseline="0" dirty="0"/>
              <a:t>). Two of these are near-cognates. The translation part of the activity aims to keep the meanings of these words in focus. Other words have been taught as vocabulary items (escuela, </a:t>
            </a:r>
            <a:r>
              <a:rPr lang="en-US" b="0" baseline="0" dirty="0" err="1"/>
              <a:t>quedamos</a:t>
            </a:r>
            <a:r>
              <a:rPr lang="en-US" b="0" baseline="0" dirty="0"/>
              <a:t>, que, </a:t>
            </a:r>
            <a:r>
              <a:rPr lang="en-US" b="0" baseline="0" dirty="0" err="1"/>
              <a:t>querer</a:t>
            </a:r>
            <a:r>
              <a:rPr lang="en-US" b="0" baseline="0" dirty="0"/>
              <a:t>, </a:t>
            </a:r>
            <a:r>
              <a:rPr lang="en-US" b="0" baseline="0" dirty="0" err="1"/>
              <a:t>parque</a:t>
            </a:r>
            <a:r>
              <a:rPr lang="en-US" b="0" baseline="0" dirty="0"/>
              <a:t>, </a:t>
            </a:r>
            <a:r>
              <a:rPr lang="en-US" b="0" baseline="0" dirty="0" err="1"/>
              <a:t>porque</a:t>
            </a:r>
            <a:r>
              <a:rPr lang="en-US" b="0" baseline="0" dirty="0"/>
              <a:t>, </a:t>
            </a:r>
            <a:r>
              <a:rPr lang="en-US" b="0" baseline="0" dirty="0" err="1"/>
              <a:t>pequeño</a:t>
            </a:r>
            <a:r>
              <a:rPr lang="en-US" b="0" baseline="0" dirty="0"/>
              <a:t>, qué, </a:t>
            </a:r>
            <a:r>
              <a:rPr lang="en-US" b="0" baseline="0" dirty="0" err="1"/>
              <a:t>así</a:t>
            </a:r>
            <a:r>
              <a:rPr lang="en-US" b="0" baseline="0" dirty="0"/>
              <a:t> que). As such, this is a hybrid phonics and vocabulary task.</a:t>
            </a:r>
          </a:p>
          <a:p>
            <a:pPr marL="228600" indent="-228600">
              <a:buAutoNum type="arabicPeriod"/>
            </a:pPr>
            <a:r>
              <a:rPr lang="en-US" b="0" baseline="0" dirty="0"/>
              <a:t>It could be pointed out in feedback for item 5 that when talking about body parts, Spanish uses the definite article (“</a:t>
            </a:r>
            <a:r>
              <a:rPr lang="en-US" b="0" baseline="0" dirty="0" err="1"/>
              <a:t>Es</a:t>
            </a:r>
            <a:r>
              <a:rPr lang="en-US" b="0" baseline="0" dirty="0"/>
              <a:t> un animal con el </a:t>
            </a:r>
            <a:r>
              <a:rPr lang="en-US" b="0" baseline="0" dirty="0" err="1"/>
              <a:t>cuello</a:t>
            </a:r>
            <a:r>
              <a:rPr lang="en-US" b="0" baseline="0" dirty="0"/>
              <a:t> </a:t>
            </a:r>
            <a:r>
              <a:rPr lang="en-US" b="0" baseline="0" dirty="0" err="1"/>
              <a:t>muy</a:t>
            </a:r>
            <a:r>
              <a:rPr lang="en-US" b="0" baseline="0" dirty="0"/>
              <a:t> largo”), whereas English would use the indefinite article (“with a long neck”). This is an incidental point and an opportunity for awareness raising, if appropriate.</a:t>
            </a:r>
          </a:p>
          <a:p>
            <a:pPr marL="228600" indent="-228600">
              <a:buAutoNum type="arabicPeriod"/>
            </a:pPr>
            <a:r>
              <a:rPr lang="en-US" b="0" baseline="0" dirty="0"/>
              <a:t>The activity could be adapted for a higher ability group by removing some or all of the scaffolding for the translations.</a:t>
            </a:r>
            <a:endParaRPr lang="en-US" b="1" dirty="0"/>
          </a:p>
          <a:p>
            <a:endParaRPr lang="en-US" dirty="0"/>
          </a:p>
          <a:p>
            <a:r>
              <a:rPr lang="en-US" b="1" dirty="0"/>
              <a:t>Transcript:</a:t>
            </a:r>
          </a:p>
          <a:p>
            <a:pPr marL="228600" indent="-228600">
              <a:buAutoNum type="arabicPeriod"/>
            </a:pPr>
            <a:r>
              <a:rPr lang="en-US" dirty="0" err="1"/>
              <a:t>Siempre</a:t>
            </a:r>
            <a:r>
              <a:rPr lang="en-US" dirty="0"/>
              <a:t> </a:t>
            </a:r>
            <a:r>
              <a:rPr lang="en-US" b="1" dirty="0" err="1"/>
              <a:t>quedamos</a:t>
            </a:r>
            <a:r>
              <a:rPr lang="en-US" b="1" dirty="0"/>
              <a:t> </a:t>
            </a:r>
            <a:r>
              <a:rPr lang="en-US" b="0" dirty="0" err="1"/>
              <a:t>fuera</a:t>
            </a:r>
            <a:r>
              <a:rPr lang="en-US" b="0" dirty="0"/>
              <a:t> de la </a:t>
            </a:r>
            <a:r>
              <a:rPr lang="en-US" b="1" dirty="0" err="1"/>
              <a:t>escuela</a:t>
            </a:r>
            <a:r>
              <a:rPr lang="en-US" b="0" dirty="0"/>
              <a:t>.</a:t>
            </a:r>
          </a:p>
          <a:p>
            <a:pPr marL="228600" indent="-228600">
              <a:buAutoNum type="arabicPeriod"/>
            </a:pPr>
            <a:r>
              <a:rPr lang="en-US" b="0" dirty="0"/>
              <a:t>¿</a:t>
            </a:r>
            <a:r>
              <a:rPr lang="en-US" b="0" dirty="0" err="1"/>
              <a:t>Tú</a:t>
            </a:r>
            <a:r>
              <a:rPr lang="en-US" b="0" dirty="0"/>
              <a:t> </a:t>
            </a:r>
            <a:r>
              <a:rPr lang="en-US" b="0" dirty="0" err="1"/>
              <a:t>sabes</a:t>
            </a:r>
            <a:r>
              <a:rPr lang="en-US" b="0" dirty="0"/>
              <a:t> la </a:t>
            </a:r>
            <a:r>
              <a:rPr lang="en-US" b="1" dirty="0" err="1"/>
              <a:t>frecuencia</a:t>
            </a:r>
            <a:r>
              <a:rPr lang="en-US" b="0" dirty="0"/>
              <a:t> de la palabra? </a:t>
            </a:r>
            <a:r>
              <a:rPr lang="en-US" b="0" dirty="0" err="1"/>
              <a:t>Yo</a:t>
            </a:r>
            <a:r>
              <a:rPr lang="en-US" b="0" baseline="0" dirty="0"/>
              <a:t> </a:t>
            </a:r>
            <a:r>
              <a:rPr lang="en-US" b="0" baseline="0" dirty="0" err="1"/>
              <a:t>sí</a:t>
            </a:r>
            <a:r>
              <a:rPr lang="en-US" b="0" baseline="0" dirty="0"/>
              <a:t>.</a:t>
            </a:r>
            <a:endParaRPr lang="en-US" b="0" dirty="0"/>
          </a:p>
          <a:p>
            <a:pPr marL="228600" indent="-228600">
              <a:buAutoNum type="arabicPeriod"/>
            </a:pPr>
            <a:r>
              <a:rPr lang="en-US" sz="1200" b="0" kern="1200" dirty="0">
                <a:solidFill>
                  <a:schemeClr val="tx1"/>
                </a:solidFill>
                <a:effectLst/>
                <a:latin typeface="+mn-lt"/>
                <a:ea typeface="+mn-ea"/>
                <a:cs typeface="+mn-cs"/>
              </a:rPr>
              <a:t>Ella</a:t>
            </a:r>
            <a:r>
              <a:rPr lang="en-US" sz="1200" b="0" kern="1200" baseline="0" dirty="0">
                <a:solidFill>
                  <a:schemeClr val="tx1"/>
                </a:solidFill>
                <a:effectLst/>
                <a:latin typeface="+mn-lt"/>
                <a:ea typeface="+mn-ea"/>
                <a:cs typeface="+mn-cs"/>
              </a:rPr>
              <a:t> dice </a:t>
            </a:r>
            <a:r>
              <a:rPr lang="en-US" sz="1200" b="1" kern="1200" baseline="0" dirty="0">
                <a:solidFill>
                  <a:schemeClr val="tx1"/>
                </a:solidFill>
                <a:effectLst/>
                <a:latin typeface="+mn-lt"/>
                <a:ea typeface="+mn-ea"/>
                <a:cs typeface="+mn-cs"/>
              </a:rPr>
              <a:t>que</a:t>
            </a:r>
            <a:r>
              <a:rPr lang="en-US" sz="1200" b="0" kern="1200" baseline="0" dirty="0">
                <a:solidFill>
                  <a:schemeClr val="tx1"/>
                </a:solidFill>
                <a:effectLst/>
                <a:latin typeface="+mn-lt"/>
                <a:ea typeface="+mn-ea"/>
                <a:cs typeface="+mn-cs"/>
              </a:rPr>
              <a:t> l</a:t>
            </a:r>
            <a:r>
              <a:rPr lang="en-US" sz="1200" b="0" kern="1200" dirty="0">
                <a:solidFill>
                  <a:schemeClr val="tx1"/>
                </a:solidFill>
                <a:effectLst/>
                <a:latin typeface="+mn-lt"/>
                <a:ea typeface="+mn-ea"/>
                <a:cs typeface="+mn-cs"/>
              </a:rPr>
              <a:t>as </a:t>
            </a:r>
            <a:r>
              <a:rPr lang="en-US" sz="1200" b="1" kern="1200" dirty="0" err="1">
                <a:solidFill>
                  <a:schemeClr val="tx1"/>
                </a:solidFill>
                <a:effectLst/>
                <a:latin typeface="+mn-lt"/>
                <a:ea typeface="+mn-ea"/>
                <a:cs typeface="+mn-cs"/>
              </a:rPr>
              <a:t>consecuencias</a:t>
            </a:r>
            <a:r>
              <a:rPr lang="en-US" sz="1200" b="0" kern="1200" dirty="0">
                <a:solidFill>
                  <a:schemeClr val="tx1"/>
                </a:solidFill>
                <a:effectLst/>
                <a:latin typeface="+mn-lt"/>
                <a:ea typeface="+mn-ea"/>
                <a:cs typeface="+mn-cs"/>
              </a:rPr>
              <a:t> del </a:t>
            </a:r>
            <a:r>
              <a:rPr lang="en-US" sz="1200" b="0" kern="1200" dirty="0" err="1">
                <a:solidFill>
                  <a:schemeClr val="tx1"/>
                </a:solidFill>
                <a:effectLst/>
                <a:latin typeface="+mn-lt"/>
                <a:ea typeface="+mn-ea"/>
                <a:cs typeface="+mn-cs"/>
              </a:rPr>
              <a:t>calor</a:t>
            </a:r>
            <a:r>
              <a:rPr lang="en-US" sz="1200" b="0" kern="1200" dirty="0">
                <a:solidFill>
                  <a:schemeClr val="tx1"/>
                </a:solidFill>
                <a:effectLst/>
                <a:latin typeface="+mn-lt"/>
                <a:ea typeface="+mn-ea"/>
                <a:cs typeface="+mn-cs"/>
              </a:rPr>
              <a:t> son </a:t>
            </a:r>
            <a:r>
              <a:rPr lang="en-US" sz="1200" b="0" kern="1200" dirty="0" err="1">
                <a:solidFill>
                  <a:schemeClr val="tx1"/>
                </a:solidFill>
                <a:effectLst/>
                <a:latin typeface="+mn-lt"/>
                <a:ea typeface="+mn-ea"/>
                <a:cs typeface="+mn-cs"/>
              </a:rPr>
              <a:t>importantes</a:t>
            </a:r>
            <a:r>
              <a:rPr lang="en-US" sz="1200" b="0" kern="1200" dirty="0">
                <a:solidFill>
                  <a:schemeClr val="tx1"/>
                </a:solidFill>
                <a:effectLst/>
                <a:latin typeface="+mn-lt"/>
                <a:ea typeface="+mn-ea"/>
                <a:cs typeface="+mn-cs"/>
              </a:rPr>
              <a:t>.</a:t>
            </a:r>
          </a:p>
          <a:p>
            <a:pPr marL="228600" indent="-228600">
              <a:buAutoNum type="arabicPeriod"/>
            </a:pPr>
            <a:r>
              <a:rPr lang="en-US" sz="1200" b="0" kern="1200" dirty="0">
                <a:solidFill>
                  <a:schemeClr val="tx1"/>
                </a:solidFill>
                <a:effectLst/>
                <a:latin typeface="+mn-lt"/>
                <a:ea typeface="+mn-ea"/>
                <a:cs typeface="+mn-cs"/>
              </a:rPr>
              <a:t>Es normal </a:t>
            </a:r>
            <a:r>
              <a:rPr lang="en-US" sz="1200" b="1" kern="1200" dirty="0" err="1">
                <a:solidFill>
                  <a:schemeClr val="tx1"/>
                </a:solidFill>
                <a:effectLst/>
                <a:latin typeface="+mn-lt"/>
                <a:ea typeface="+mn-ea"/>
                <a:cs typeface="+mn-cs"/>
              </a:rPr>
              <a:t>querer</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ir</a:t>
            </a:r>
            <a:r>
              <a:rPr lang="en-US" sz="1200" b="0" kern="1200" dirty="0">
                <a:solidFill>
                  <a:schemeClr val="tx1"/>
                </a:solidFill>
                <a:effectLst/>
                <a:latin typeface="+mn-lt"/>
                <a:ea typeface="+mn-ea"/>
                <a:cs typeface="+mn-cs"/>
              </a:rPr>
              <a:t> al </a:t>
            </a:r>
            <a:r>
              <a:rPr lang="en-US" sz="1200" b="1" kern="1200" dirty="0" err="1">
                <a:solidFill>
                  <a:schemeClr val="tx1"/>
                </a:solidFill>
                <a:effectLst/>
                <a:latin typeface="+mn-lt"/>
                <a:ea typeface="+mn-ea"/>
                <a:cs typeface="+mn-cs"/>
              </a:rPr>
              <a:t>parque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verano</a:t>
            </a:r>
            <a:r>
              <a:rPr lang="en-US" sz="1200" b="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porque</a:t>
            </a:r>
            <a:r>
              <a:rPr lang="en-US" sz="1200" b="0" kern="1200" dirty="0">
                <a:solidFill>
                  <a:schemeClr val="tx1"/>
                </a:solidFill>
                <a:effectLst/>
                <a:latin typeface="+mn-lt"/>
                <a:ea typeface="+mn-ea"/>
                <a:cs typeface="+mn-cs"/>
              </a:rPr>
              <a:t> el </a:t>
            </a:r>
            <a:r>
              <a:rPr lang="en-US" sz="1200" b="0" kern="1200" dirty="0" err="1">
                <a:solidFill>
                  <a:schemeClr val="tx1"/>
                </a:solidFill>
                <a:effectLst/>
                <a:latin typeface="+mn-lt"/>
                <a:ea typeface="+mn-ea"/>
                <a:cs typeface="+mn-cs"/>
              </a:rPr>
              <a:t>clima</a:t>
            </a:r>
            <a:r>
              <a:rPr lang="en-US" sz="1200" b="0" kern="1200" dirty="0">
                <a:solidFill>
                  <a:schemeClr val="tx1"/>
                </a:solidFill>
                <a:effectLst/>
                <a:latin typeface="+mn-lt"/>
                <a:ea typeface="+mn-ea"/>
                <a:cs typeface="+mn-cs"/>
              </a:rPr>
              <a:t> es </a:t>
            </a:r>
            <a:r>
              <a:rPr lang="en-US" sz="1200" b="0" kern="1200" dirty="0" err="1">
                <a:solidFill>
                  <a:schemeClr val="tx1"/>
                </a:solidFill>
                <a:effectLst/>
                <a:latin typeface="+mn-lt"/>
                <a:ea typeface="+mn-ea"/>
                <a:cs typeface="+mn-cs"/>
              </a:rPr>
              <a:t>mejor</a:t>
            </a:r>
            <a:r>
              <a:rPr lang="en-US" sz="1200" b="0" kern="1200" dirty="0">
                <a:solidFill>
                  <a:schemeClr val="tx1"/>
                </a:solidFill>
                <a:effectLst/>
                <a:latin typeface="+mn-lt"/>
                <a:ea typeface="+mn-ea"/>
                <a:cs typeface="+mn-cs"/>
              </a:rPr>
              <a:t>.</a:t>
            </a:r>
          </a:p>
          <a:p>
            <a:pPr marL="228600" indent="-228600">
              <a:buAutoNum type="arabicPeriod"/>
            </a:pPr>
            <a:r>
              <a:rPr lang="en-US" sz="1200" b="0" kern="1200" dirty="0">
                <a:solidFill>
                  <a:schemeClr val="tx1"/>
                </a:solidFill>
                <a:effectLst/>
                <a:latin typeface="+mn-lt"/>
                <a:ea typeface="+mn-ea"/>
                <a:cs typeface="+mn-cs"/>
              </a:rPr>
              <a:t>Es un animal con el </a:t>
            </a:r>
            <a:r>
              <a:rPr lang="en-US" sz="1200" b="1" kern="1200" dirty="0" err="1">
                <a:solidFill>
                  <a:schemeClr val="tx1"/>
                </a:solidFill>
                <a:effectLst/>
                <a:latin typeface="+mn-lt"/>
                <a:ea typeface="+mn-ea"/>
                <a:cs typeface="+mn-cs"/>
              </a:rPr>
              <a:t>cuello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muy</a:t>
            </a:r>
            <a:r>
              <a:rPr lang="en-US" sz="1200" b="0" kern="1200" dirty="0">
                <a:solidFill>
                  <a:schemeClr val="tx1"/>
                </a:solidFill>
                <a:effectLst/>
                <a:latin typeface="+mn-lt"/>
                <a:ea typeface="+mn-ea"/>
                <a:cs typeface="+mn-cs"/>
              </a:rPr>
              <a:t> largo. ¿</a:t>
            </a:r>
            <a:r>
              <a:rPr lang="en-US" sz="1200" b="1" kern="1200" dirty="0" err="1">
                <a:solidFill>
                  <a:schemeClr val="tx1"/>
                </a:solidFill>
                <a:effectLst/>
                <a:latin typeface="+mn-lt"/>
                <a:ea typeface="+mn-ea"/>
                <a:cs typeface="+mn-cs"/>
              </a:rPr>
              <a:t>Qué</a:t>
            </a:r>
            <a:r>
              <a:rPr lang="en-US" sz="1200" b="0" kern="1200" dirty="0">
                <a:solidFill>
                  <a:schemeClr val="tx1"/>
                </a:solidFill>
                <a:effectLst/>
                <a:latin typeface="+mn-lt"/>
                <a:ea typeface="+mn-ea"/>
                <a:cs typeface="+mn-cs"/>
              </a:rPr>
              <a:t> animal es?</a:t>
            </a:r>
          </a:p>
          <a:p>
            <a:pPr marL="228600" indent="-228600">
              <a:buAutoNum type="arabicPeriod"/>
            </a:pPr>
            <a:r>
              <a:rPr lang="en-US" sz="1200" b="0" kern="1200" dirty="0">
                <a:solidFill>
                  <a:schemeClr val="tx1"/>
                </a:solidFill>
                <a:effectLst/>
                <a:latin typeface="+mn-lt"/>
                <a:ea typeface="+mn-ea"/>
                <a:cs typeface="+mn-cs"/>
              </a:rPr>
              <a:t>No </a:t>
            </a:r>
            <a:r>
              <a:rPr lang="en-US" sz="1200" b="0" kern="1200" dirty="0" err="1">
                <a:solidFill>
                  <a:schemeClr val="tx1"/>
                </a:solidFill>
                <a:effectLst/>
                <a:latin typeface="+mn-lt"/>
                <a:ea typeface="+mn-ea"/>
                <a:cs typeface="+mn-cs"/>
              </a:rPr>
              <a:t>tengo</a:t>
            </a:r>
            <a:r>
              <a:rPr lang="en-US" sz="1200" b="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cincuenta</a:t>
            </a:r>
            <a:r>
              <a:rPr lang="en-US" sz="1200" b="0" kern="1200" dirty="0">
                <a:solidFill>
                  <a:schemeClr val="tx1"/>
                </a:solidFill>
                <a:effectLst/>
                <a:latin typeface="+mn-lt"/>
                <a:ea typeface="+mn-ea"/>
                <a:cs typeface="+mn-cs"/>
              </a:rPr>
              <a:t> euros, </a:t>
            </a:r>
            <a:r>
              <a:rPr lang="en-US" sz="1200" b="0" kern="1200" dirty="0" err="1">
                <a:solidFill>
                  <a:schemeClr val="tx1"/>
                </a:solidFill>
                <a:effectLst/>
                <a:latin typeface="+mn-lt"/>
                <a:ea typeface="+mn-ea"/>
                <a:cs typeface="+mn-cs"/>
              </a:rPr>
              <a:t>así</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que</a:t>
            </a:r>
            <a:r>
              <a:rPr lang="en-US" sz="1200" b="0" kern="1200" dirty="0">
                <a:solidFill>
                  <a:schemeClr val="tx1"/>
                </a:solidFill>
                <a:effectLst/>
                <a:latin typeface="+mn-lt"/>
                <a:ea typeface="+mn-ea"/>
                <a:cs typeface="+mn-cs"/>
              </a:rPr>
              <a:t> no </a:t>
            </a:r>
            <a:r>
              <a:rPr lang="en-US" sz="1200" b="0" kern="1200" dirty="0" err="1">
                <a:solidFill>
                  <a:schemeClr val="tx1"/>
                </a:solidFill>
                <a:effectLst/>
                <a:latin typeface="+mn-lt"/>
                <a:ea typeface="+mn-ea"/>
                <a:cs typeface="+mn-cs"/>
              </a:rPr>
              <a:t>puedo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comprar</a:t>
            </a:r>
            <a:r>
              <a:rPr lang="en-US" sz="1200" b="0" kern="1200" dirty="0">
                <a:solidFill>
                  <a:schemeClr val="tx1"/>
                </a:solidFill>
                <a:effectLst/>
                <a:latin typeface="+mn-lt"/>
                <a:ea typeface="+mn-ea"/>
                <a:cs typeface="+mn-cs"/>
              </a:rPr>
              <a:t> las entradas.</a:t>
            </a:r>
            <a:endParaRPr lang="es-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556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VARIATION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 this variation of activity,</a:t>
            </a:r>
            <a:r>
              <a:rPr lang="en-GB" b="0" baseline="0" dirty="0"/>
              <a:t> the answer options aren’t provided, so students are challenged write the words they hear in English without additional support. They could then complete the rest of the activity as described on the previous slide (checking answers with the teacher, and producing the words orally).</a:t>
            </a:r>
            <a:endParaRPr lang="en-GB" b="0" dirty="0"/>
          </a:p>
          <a:p>
            <a:pPr marL="0" indent="0">
              <a:buNone/>
            </a:pP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1" i="0" u="none" strike="noStrike" kern="1200" cap="none" dirty="0">
              <a:solidFill>
                <a:schemeClr val="tx1"/>
              </a:solidFill>
              <a:effectLst/>
              <a:latin typeface="+mn-lt"/>
              <a:ea typeface="+mn-ea"/>
              <a:cs typeface="Calibri"/>
              <a:sym typeface="Calibri"/>
            </a:endParaRP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compartir, frontera, crecer.</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diálogo, mejor, paisaje.</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clima, mil, largo.</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imprimir, lluvia, más.</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corto, altura, suficiente.</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seco, describir, elegir.</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desaparecer, elijo, dice.</a:t>
            </a:r>
          </a:p>
          <a:p>
            <a:pPr marL="228600" indent="-228600">
              <a:buAutoNum type="arabicPeriod"/>
            </a:pPr>
            <a:r>
              <a:rPr lang="es-ES" sz="1200" b="0" i="0" u="none" strike="noStrike" kern="1200" cap="none" dirty="0">
                <a:solidFill>
                  <a:schemeClr val="tx1"/>
                </a:solidFill>
                <a:effectLst/>
                <a:latin typeface="+mn-lt"/>
                <a:ea typeface="+mn-ea"/>
                <a:cs typeface="Calibri"/>
                <a:sym typeface="Calibri"/>
              </a:rPr>
              <a:t>segundo, vida, finalmente.</a:t>
            </a:r>
            <a:endParaRPr lang="es-419"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119F9D-DE95-46FD-9DBD-380478876FF9}" type="slidenum">
              <a:rPr lang="en-GB" smtClean="0"/>
              <a:t>21</a:t>
            </a:fld>
            <a:endParaRPr lang="en-GB"/>
          </a:p>
        </p:txBody>
      </p:sp>
    </p:spTree>
    <p:extLst>
      <p:ext uri="{BB962C8B-B14F-4D97-AF65-F5344CB8AC3E}">
        <p14:creationId xmlns:p14="http://schemas.microsoft.com/office/powerpoint/2010/main" val="20366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the 1</a:t>
            </a:r>
            <a:r>
              <a:rPr lang="en-US" b="0" baseline="30000" dirty="0"/>
              <a:t>st</a:t>
            </a:r>
            <a:r>
              <a:rPr lang="en-US" b="0" dirty="0"/>
              <a:t>, 2</a:t>
            </a:r>
            <a:r>
              <a:rPr lang="en-US" b="0" baseline="30000" dirty="0"/>
              <a:t>nd</a:t>
            </a:r>
            <a:r>
              <a:rPr lang="en-US" b="0" dirty="0"/>
              <a:t>, </a:t>
            </a:r>
            <a:r>
              <a:rPr lang="en-GB" sz="1200" b="0" kern="1200" dirty="0">
                <a:solidFill>
                  <a:schemeClr val="tx1"/>
                </a:solidFill>
                <a:effectLst/>
                <a:latin typeface="+mn-lt"/>
                <a:ea typeface="+mn-ea"/>
                <a:cs typeface="+mn-cs"/>
              </a:rPr>
              <a:t>and 3</a:t>
            </a:r>
            <a:r>
              <a:rPr lang="en-GB" sz="1200" b="0" kern="1200" baseline="30000" dirty="0">
                <a:solidFill>
                  <a:schemeClr val="tx1"/>
                </a:solidFill>
                <a:effectLst/>
                <a:latin typeface="+mn-lt"/>
                <a:ea typeface="+mn-ea"/>
                <a:cs typeface="+mn-cs"/>
              </a:rPr>
              <a:t>rd</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forms of –er/–ir verbs</a:t>
            </a:r>
            <a:r>
              <a:rPr lang="en-GB" sz="1200" kern="1200" baseline="0" dirty="0">
                <a:solidFill>
                  <a:schemeClr val="tx1"/>
                </a:solidFill>
                <a:effectLst/>
                <a:latin typeface="+mn-lt"/>
                <a:ea typeface="+mn-ea"/>
                <a:cs typeface="+mn-cs"/>
              </a:rPr>
              <a:t> in the preterite.</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171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recap subject pronouns</a:t>
            </a:r>
            <a:r>
              <a:rPr lang="en-US" b="0" baseline="0" dirty="0"/>
              <a:t> ahead of the following activity.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dirty="0"/>
              <a:t>Procedure: </a:t>
            </a:r>
            <a:r>
              <a:rPr lang="en-GB" b="0" dirty="0"/>
              <a:t>Clic</a:t>
            </a:r>
            <a:r>
              <a:rPr lang="en-GB" dirty="0"/>
              <a:t>k to bring up each part of the explanation in order.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595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9 minutes</a:t>
            </a:r>
          </a:p>
          <a:p>
            <a:endParaRPr lang="en-GB" b="1" noProof="0" dirty="0"/>
          </a:p>
          <a:p>
            <a:r>
              <a:rPr lang="en-GB" b="1" noProof="0" dirty="0"/>
              <a:t>Aim: </a:t>
            </a:r>
            <a:r>
              <a:rPr lang="en-GB" noProof="0" dirty="0"/>
              <a:t>To consolidate the 1</a:t>
            </a:r>
            <a:r>
              <a:rPr lang="en-GB" baseline="30000" noProof="0" dirty="0"/>
              <a:t>st</a:t>
            </a:r>
            <a:r>
              <a:rPr lang="en-GB" noProof="0" dirty="0"/>
              <a:t>, 2</a:t>
            </a:r>
            <a:r>
              <a:rPr lang="en-GB" baseline="30000" noProof="0" dirty="0"/>
              <a:t>nd</a:t>
            </a:r>
            <a:r>
              <a:rPr lang="en-GB" noProof="0" dirty="0"/>
              <a:t> and 3</a:t>
            </a:r>
            <a:r>
              <a:rPr lang="en-GB" baseline="30000" noProof="0" dirty="0"/>
              <a:t>rd</a:t>
            </a:r>
            <a:r>
              <a:rPr lang="en-GB" noProof="0" dirty="0"/>
              <a:t> person singular endings for –</a:t>
            </a:r>
            <a:r>
              <a:rPr lang="en-GB" noProof="0" dirty="0" err="1"/>
              <a:t>er</a:t>
            </a:r>
            <a:r>
              <a:rPr lang="en-GB" noProof="0" dirty="0"/>
              <a:t> and –</a:t>
            </a:r>
            <a:r>
              <a:rPr lang="en-GB" noProof="0" dirty="0" err="1"/>
              <a:t>ir</a:t>
            </a:r>
            <a:r>
              <a:rPr lang="en-GB" noProof="0" dirty="0"/>
              <a:t> verbs and to revisit the use of subject pronouns in Spanish.</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first read the text and decide if the English sentences are present in the text or not. The decision between true and false is purely based on person</a:t>
            </a:r>
            <a:r>
              <a:rPr lang="en-GB" baseline="0" noProof="0" dirty="0"/>
              <a:t> agreement (i.e., whether the verb ending refers to ‘I’, ‘you’ or ‘she’). Students will therefore need to pay attention to this, rather than to the meaning of the vocabulary (but see also the ideas for </a:t>
            </a:r>
            <a:r>
              <a:rPr lang="en-GB" baseline="0" noProof="0" dirty="0" err="1"/>
              <a:t>differentation</a:t>
            </a:r>
            <a:r>
              <a:rPr lang="en-GB" baseline="0" noProof="0" dirty="0"/>
              <a:t> below).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Students then write the missing subject pronouns from 1 to 8.</a:t>
            </a:r>
            <a:r>
              <a:rPr lang="en-GB" baseline="0" noProof="0" dirty="0"/>
              <a:t> The verb ending is the cue to know which pronoun is needed.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3. Finally, the teacher plays the recording of the text so that students can check their answers. An audio player is inserted for this task to give the teacher control over the audio. S/he may wish, for example, to pause after each answer is given, to check that students heard it correctly.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4. A callout provides an opportunity to help students to understand the two possible meanings of ‘</a:t>
            </a:r>
            <a:r>
              <a:rPr lang="en-GB" baseline="0" noProof="0" dirty="0" err="1"/>
              <a:t>subir</a:t>
            </a:r>
            <a:r>
              <a:rPr lang="en-GB" baseline="0" noProof="0" dirty="0"/>
              <a:t>’ in the text. The first of these is a point of cross-linguistic difference between Spanish and English, since English would not require a preposition. See further notes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Notes: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Some students may be able to complete steps 1 and 2 at the same time.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Students could be challenged further by removing the numbers in the text and/or jumbling the order of the English statements so that students have to search for the corresponding verb themselves.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Regarding the use of prepositions with ‘</a:t>
            </a:r>
            <a:r>
              <a:rPr lang="en-GB" b="0" baseline="0" noProof="0" dirty="0" err="1"/>
              <a:t>subir</a:t>
            </a:r>
            <a:r>
              <a:rPr lang="en-GB" b="0" baseline="0" noProof="0" dirty="0"/>
              <a:t>’, the RAE says the following: </a:t>
            </a:r>
          </a:p>
          <a:p>
            <a:pPr fontAlgn="base"/>
            <a:r>
              <a:rPr lang="es-ES" sz="1200" b="0" i="0" kern="1200" dirty="0">
                <a:solidFill>
                  <a:schemeClr val="tx1"/>
                </a:solidFill>
                <a:effectLst/>
                <a:latin typeface="+mn-lt"/>
                <a:ea typeface="+mn-ea"/>
                <a:cs typeface="+mn-cs"/>
              </a:rPr>
              <a:t>“Normalmente se construye como intransitivo, a menudo pronominal, con diferentes complementos preposicionales:</a:t>
            </a:r>
          </a:p>
          <a:p>
            <a:pPr fontAlgn="base"/>
            <a:r>
              <a:rPr lang="es-ES" sz="1200" b="1" i="0" kern="1200" dirty="0">
                <a:solidFill>
                  <a:schemeClr val="tx1"/>
                </a:solidFill>
                <a:effectLst/>
                <a:latin typeface="+mn-lt"/>
                <a:ea typeface="+mn-ea"/>
                <a:cs typeface="+mn-cs"/>
              </a:rPr>
              <a:t>a)</a:t>
            </a:r>
            <a:r>
              <a:rPr lang="es-ES" sz="1200" b="0" i="0" kern="1200" dirty="0">
                <a:solidFill>
                  <a:schemeClr val="tx1"/>
                </a:solidFill>
                <a:effectLst/>
                <a:latin typeface="+mn-lt"/>
                <a:ea typeface="+mn-ea"/>
                <a:cs typeface="+mn-cs"/>
              </a:rPr>
              <a:t> Cuando significa ‘ir o llegar a un lugar más alto’ suele llevar un complemento precedido de </a:t>
            </a:r>
            <a:r>
              <a:rPr lang="es-ES" sz="1200" b="0" i="1" kern="1200" dirty="0">
                <a:solidFill>
                  <a:schemeClr val="tx1"/>
                </a:solidFill>
                <a:effectLst/>
                <a:latin typeface="+mn-lt"/>
                <a:ea typeface="+mn-ea"/>
                <a:cs typeface="+mn-cs"/>
              </a:rPr>
              <a:t>a, hacia</a:t>
            </a:r>
            <a:r>
              <a:rPr lang="es-ES" sz="1200" b="0" i="0" kern="1200" dirty="0">
                <a:solidFill>
                  <a:schemeClr val="tx1"/>
                </a:solidFill>
                <a:effectLst/>
                <a:latin typeface="+mn-lt"/>
                <a:ea typeface="+mn-ea"/>
                <a:cs typeface="+mn-cs"/>
              </a:rPr>
              <a:t> o </a:t>
            </a:r>
            <a:r>
              <a:rPr lang="es-ES" sz="1200" b="0" i="1" kern="1200" dirty="0">
                <a:solidFill>
                  <a:schemeClr val="tx1"/>
                </a:solidFill>
                <a:effectLst/>
                <a:latin typeface="+mn-lt"/>
                <a:ea typeface="+mn-ea"/>
                <a:cs typeface="+mn-cs"/>
              </a:rPr>
              <a:t>hasta,</a:t>
            </a:r>
            <a:r>
              <a:rPr lang="es-ES" sz="1200" b="0" i="0" kern="1200" dirty="0">
                <a:solidFill>
                  <a:schemeClr val="tx1"/>
                </a:solidFill>
                <a:effectLst/>
                <a:latin typeface="+mn-lt"/>
                <a:ea typeface="+mn-ea"/>
                <a:cs typeface="+mn-cs"/>
              </a:rPr>
              <a:t> que expresa el lugar de destino”</a:t>
            </a:r>
          </a:p>
          <a:p>
            <a:pPr fontAlgn="base"/>
            <a:r>
              <a:rPr lang="en-GB" sz="1200" b="0" i="0" kern="1200" noProof="0" dirty="0">
                <a:solidFill>
                  <a:schemeClr val="tx1"/>
                </a:solidFill>
                <a:effectLst/>
                <a:latin typeface="+mn-lt"/>
                <a:ea typeface="+mn-ea"/>
                <a:cs typeface="+mn-cs"/>
              </a:rPr>
              <a:t>A Colombian native speaker also</a:t>
            </a:r>
            <a:r>
              <a:rPr lang="en-GB" sz="1200" b="0" i="0" kern="1200" baseline="0" noProof="0" dirty="0">
                <a:solidFill>
                  <a:schemeClr val="tx1"/>
                </a:solidFill>
                <a:effectLst/>
                <a:latin typeface="+mn-lt"/>
                <a:ea typeface="+mn-ea"/>
                <a:cs typeface="+mn-cs"/>
              </a:rPr>
              <a:t> found it acceptable to use ‘</a:t>
            </a:r>
            <a:r>
              <a:rPr lang="en-GB" sz="1200" b="0" i="0" kern="1200" baseline="0" noProof="0" dirty="0" err="1">
                <a:solidFill>
                  <a:schemeClr val="tx1"/>
                </a:solidFill>
                <a:effectLst/>
                <a:latin typeface="+mn-lt"/>
                <a:ea typeface="+mn-ea"/>
                <a:cs typeface="+mn-cs"/>
              </a:rPr>
              <a:t>subir</a:t>
            </a:r>
            <a:r>
              <a:rPr lang="en-GB" sz="1200" b="0" i="0" kern="1200" baseline="0" noProof="0" dirty="0">
                <a:solidFill>
                  <a:schemeClr val="tx1"/>
                </a:solidFill>
                <a:effectLst/>
                <a:latin typeface="+mn-lt"/>
                <a:ea typeface="+mn-ea"/>
                <a:cs typeface="+mn-cs"/>
              </a:rPr>
              <a:t> una </a:t>
            </a:r>
            <a:r>
              <a:rPr lang="en-GB" sz="1200" b="0" i="0" kern="1200" baseline="0" noProof="0" dirty="0" err="1">
                <a:solidFill>
                  <a:schemeClr val="tx1"/>
                </a:solidFill>
                <a:effectLst/>
                <a:latin typeface="+mn-lt"/>
                <a:ea typeface="+mn-ea"/>
                <a:cs typeface="+mn-cs"/>
              </a:rPr>
              <a:t>torre</a:t>
            </a:r>
            <a:r>
              <a:rPr lang="en-GB" sz="1200" b="0" i="0" kern="1200" baseline="0" noProof="0" dirty="0">
                <a:solidFill>
                  <a:schemeClr val="tx1"/>
                </a:solidFill>
                <a:effectLst/>
                <a:latin typeface="+mn-lt"/>
                <a:ea typeface="+mn-ea"/>
                <a:cs typeface="+mn-cs"/>
              </a:rPr>
              <a:t>’, in a more informal, conversational context.</a:t>
            </a:r>
            <a:endParaRPr lang="en-GB" b="0" baseline="0" noProof="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1017263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6 minutes</a:t>
            </a:r>
          </a:p>
          <a:p>
            <a:endParaRPr lang="en-US" b="1" dirty="0"/>
          </a:p>
          <a:p>
            <a:r>
              <a:rPr lang="en-US" b="1" dirty="0"/>
              <a:t>Aim: </a:t>
            </a:r>
            <a:r>
              <a:rPr lang="en-US" dirty="0"/>
              <a:t>to consolidate understanding of the 1</a:t>
            </a:r>
            <a:r>
              <a:rPr lang="en-US" baseline="30000" dirty="0"/>
              <a:t>st</a:t>
            </a:r>
            <a:r>
              <a:rPr lang="en-US" dirty="0"/>
              <a:t>, 2</a:t>
            </a:r>
            <a:r>
              <a:rPr lang="en-US" baseline="30000" dirty="0"/>
              <a:t>nd</a:t>
            </a:r>
            <a:r>
              <a:rPr lang="en-US" dirty="0"/>
              <a:t> and 3</a:t>
            </a:r>
            <a:r>
              <a:rPr lang="en-US" baseline="30000" dirty="0"/>
              <a:t>rd</a:t>
            </a:r>
            <a:r>
              <a:rPr lang="en-US" dirty="0"/>
              <a:t> person singular endings of –</a:t>
            </a:r>
            <a:r>
              <a:rPr lang="en-US" dirty="0" err="1"/>
              <a:t>er</a:t>
            </a:r>
            <a:r>
              <a:rPr lang="en-US" dirty="0"/>
              <a:t>/ –</a:t>
            </a:r>
            <a:r>
              <a:rPr lang="en-US" dirty="0" err="1"/>
              <a:t>ir</a:t>
            </a:r>
            <a:r>
              <a:rPr lang="en-US" dirty="0"/>
              <a:t> verbs in the preterite tense through listening.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t>
            </a:r>
            <a:r>
              <a:rPr lang="es-ES" dirty="0" err="1"/>
              <a:t>Students</a:t>
            </a:r>
            <a:r>
              <a:rPr lang="es-ES" dirty="0"/>
              <a:t> listen to </a:t>
            </a:r>
            <a:r>
              <a:rPr lang="es-ES" dirty="0" err="1"/>
              <a:t>each</a:t>
            </a:r>
            <a:r>
              <a:rPr lang="es-ES" dirty="0"/>
              <a:t> </a:t>
            </a:r>
            <a:r>
              <a:rPr lang="es-ES" dirty="0" err="1"/>
              <a:t>sentence</a:t>
            </a:r>
            <a:r>
              <a:rPr lang="es-ES" dirty="0"/>
              <a:t> and </a:t>
            </a:r>
            <a:r>
              <a:rPr lang="es-ES" dirty="0" err="1"/>
              <a:t>answer</a:t>
            </a:r>
            <a:r>
              <a:rPr lang="es-ES" dirty="0"/>
              <a:t> </a:t>
            </a:r>
            <a:r>
              <a:rPr lang="es-ES" dirty="0" err="1"/>
              <a:t>the</a:t>
            </a:r>
            <a:r>
              <a:rPr lang="es-ES" dirty="0"/>
              <a:t> </a:t>
            </a:r>
            <a:r>
              <a:rPr lang="es-ES" dirty="0" err="1"/>
              <a:t>questions</a:t>
            </a:r>
            <a:r>
              <a:rPr lang="es-ES" dirty="0"/>
              <a:t>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a:t>
            </a:r>
            <a:r>
              <a:rPr lang="es-ES" dirty="0" err="1"/>
              <a:t>Students</a:t>
            </a:r>
            <a:r>
              <a:rPr lang="es-ES" dirty="0"/>
              <a:t> </a:t>
            </a:r>
            <a:r>
              <a:rPr lang="es-ES" dirty="0" err="1"/>
              <a:t>tick</a:t>
            </a:r>
            <a:r>
              <a:rPr lang="es-ES" dirty="0"/>
              <a:t> ‘yo’, ‘tú’ or ‘el/ella’ </a:t>
            </a:r>
            <a:r>
              <a:rPr lang="es-ES" dirty="0" err="1"/>
              <a:t>depending</a:t>
            </a:r>
            <a:r>
              <a:rPr lang="es-ES" dirty="0"/>
              <a:t> </a:t>
            </a:r>
            <a:r>
              <a:rPr lang="es-ES" dirty="0" err="1"/>
              <a:t>on</a:t>
            </a:r>
            <a:r>
              <a:rPr lang="es-ES" dirty="0"/>
              <a:t> </a:t>
            </a:r>
            <a:r>
              <a:rPr lang="es-ES" dirty="0" err="1"/>
              <a:t>the</a:t>
            </a:r>
            <a:r>
              <a:rPr lang="es-ES" dirty="0"/>
              <a:t> </a:t>
            </a:r>
            <a:r>
              <a:rPr lang="es-ES" dirty="0" err="1"/>
              <a:t>verb</a:t>
            </a:r>
            <a:r>
              <a:rPr lang="es-ES" dirty="0"/>
              <a:t> </a:t>
            </a:r>
            <a:r>
              <a:rPr lang="es-ES" dirty="0" err="1"/>
              <a:t>ending</a:t>
            </a:r>
            <a:r>
              <a:rPr lang="es-ES" dirty="0"/>
              <a:t> </a:t>
            </a:r>
            <a:r>
              <a:rPr lang="es-ES" dirty="0" err="1"/>
              <a:t>that</a:t>
            </a:r>
            <a:r>
              <a:rPr lang="es-ES" dirty="0"/>
              <a:t> </a:t>
            </a:r>
            <a:r>
              <a:rPr lang="es-ES" dirty="0" err="1"/>
              <a:t>they</a:t>
            </a:r>
            <a:r>
              <a:rPr lang="es-ES" dirty="0"/>
              <a:t> </a:t>
            </a:r>
            <a:r>
              <a:rPr lang="es-ES" dirty="0" err="1"/>
              <a:t>hear</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Students listen to the full version of the audio (see beige action buttons) to check their answers to this part of the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Finally students use the English verb in the ‘Who…’ column and their answers to the first part of the activity (now checked) as prompts to write the verb in Spanish. This part of the activity is intended to be done without listening to the audio so that students are required to recall the verb themselves. In this way the activity acts as preparation for the written production activity that follows.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GB" dirty="0"/>
          </a:p>
          <a:p>
            <a:r>
              <a:rPr lang="es-GB" b="1" dirty="0"/>
              <a:t>Transcript:</a:t>
            </a:r>
          </a:p>
          <a:p>
            <a:r>
              <a:rPr lang="es-ES" sz="1200" kern="1200" dirty="0">
                <a:solidFill>
                  <a:schemeClr val="tx1"/>
                </a:solidFill>
                <a:effectLst/>
                <a:latin typeface="+mn-lt"/>
                <a:ea typeface="+mn-ea"/>
                <a:cs typeface="+mn-cs"/>
              </a:rPr>
              <a:t>1.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conocí Argentina, mientras que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conoció Perú. </a:t>
            </a:r>
            <a:endParaRPr lang="es-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2.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aprendió mucho español; en cambio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aprendiste poco.</a:t>
            </a:r>
            <a:endParaRPr lang="es-GB" sz="1200" kern="1200" dirty="0">
              <a:solidFill>
                <a:schemeClr val="tx1"/>
              </a:solidFill>
              <a:effectLst/>
              <a:latin typeface="+mn-lt"/>
              <a:ea typeface="+mn-ea"/>
              <a:cs typeface="+mn-cs"/>
            </a:endParaRPr>
          </a:p>
          <a:p>
            <a:r>
              <a:rPr lang="es-GB" sz="1200" kern="1200" dirty="0">
                <a:solidFill>
                  <a:schemeClr val="tx1"/>
                </a:solidFill>
                <a:effectLst/>
                <a:latin typeface="+mn-lt"/>
                <a:ea typeface="+mn-ea"/>
                <a:cs typeface="+mn-cs"/>
              </a:rPr>
              <a:t>3. </a:t>
            </a:r>
            <a:r>
              <a:rPr lang="es-ES" sz="1200" kern="1200" dirty="0">
                <a:solidFill>
                  <a:schemeClr val="tx1"/>
                </a:solidFill>
                <a:effectLst/>
                <a:latin typeface="+mn-lt"/>
                <a:ea typeface="+mn-ea"/>
                <a:cs typeface="+mn-cs"/>
              </a:rPr>
              <a:t>[</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ofreciste un regalo pero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ofreció comida.</a:t>
            </a:r>
          </a:p>
          <a:p>
            <a:r>
              <a:rPr lang="es-ES" sz="1200" kern="1200" dirty="0">
                <a:solidFill>
                  <a:schemeClr val="tx1"/>
                </a:solidFill>
                <a:effectLst/>
                <a:latin typeface="+mn-lt"/>
                <a:ea typeface="+mn-ea"/>
                <a:cs typeface="+mn-cs"/>
              </a:rPr>
              <a:t>4.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rompiste una cámara mientras que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rompí una bicicleta.</a:t>
            </a:r>
          </a:p>
          <a:p>
            <a:r>
              <a:rPr lang="es-ES" sz="1200" kern="1200" dirty="0">
                <a:solidFill>
                  <a:schemeClr val="tx1"/>
                </a:solidFill>
                <a:effectLst/>
                <a:latin typeface="+mn-lt"/>
                <a:ea typeface="+mn-ea"/>
                <a:cs typeface="+mn-cs"/>
              </a:rPr>
              <a:t>5.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perdió una camisa aunque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perdiste un zapato.</a:t>
            </a:r>
          </a:p>
          <a:p>
            <a:r>
              <a:rPr lang="es-ES" sz="1200" kern="1200" dirty="0">
                <a:solidFill>
                  <a:schemeClr val="tx1"/>
                </a:solidFill>
                <a:effectLst/>
                <a:latin typeface="+mn-lt"/>
                <a:ea typeface="+mn-ea"/>
                <a:cs typeface="+mn-cs"/>
              </a:rPr>
              <a:t>6.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compartí la cama y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compartió un helado.</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2130467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0" dirty="0"/>
          </a:p>
          <a:p>
            <a:r>
              <a:rPr lang="en-US" b="1" dirty="0"/>
              <a:t>Aim: </a:t>
            </a:r>
            <a:r>
              <a:rPr lang="en-US" b="0" dirty="0"/>
              <a:t>to briefly recap prenominal adjectives ahead of</a:t>
            </a:r>
            <a:r>
              <a:rPr lang="en-US" b="0" baseline="0" dirty="0"/>
              <a:t> the next activity.</a:t>
            </a:r>
          </a:p>
          <a:p>
            <a:endParaRPr lang="en-US" b="0" baseline="0" dirty="0"/>
          </a:p>
          <a:p>
            <a:r>
              <a:rPr lang="en-US" b="1" baseline="0" dirty="0"/>
              <a:t>Procedure: </a:t>
            </a:r>
            <a:r>
              <a:rPr lang="en-US" b="0" baseline="0" dirty="0"/>
              <a:t>click to bring up each part of the explanation and elicit the Spanish word when for each English prompt.</a:t>
            </a:r>
          </a:p>
          <a:p>
            <a:endParaRPr lang="en-US" b="0" baseline="0" dirty="0"/>
          </a:p>
          <a:p>
            <a:r>
              <a:rPr lang="en-US" b="1" baseline="0" dirty="0"/>
              <a:t>Note: </a:t>
            </a:r>
            <a:r>
              <a:rPr lang="en-US" b="0" baseline="0" dirty="0"/>
              <a:t>the words at the bottom of the slide are all also part of this week’s revisited vocabulary sets.</a:t>
            </a:r>
            <a:endParaRPr lang="en-GB" sz="1200" kern="1200" dirty="0">
              <a:solidFill>
                <a:schemeClr val="tx1"/>
              </a:solidFill>
              <a:effectLst/>
              <a:latin typeface="+mn-lt"/>
              <a:ea typeface="+mn-ea"/>
              <a:cs typeface="+mn-cs"/>
            </a:endParaRP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332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Grammar recap [2/2]</a:t>
            </a:r>
          </a:p>
          <a:p>
            <a:endParaRPr lang="en-US" b="1"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765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br>
              <a:rPr lang="en-GB" b="1" dirty="0"/>
            </a:br>
            <a:r>
              <a:rPr lang="en-GB" b="0" dirty="0"/>
              <a:t>A quick ’knowledge check’</a:t>
            </a:r>
            <a:r>
              <a:rPr lang="en-GB" b="0" baseline="0" dirty="0"/>
              <a:t> slide ahead of the final paired speaking/listening activity. This may or may not be needed, depending on the group. If words were covered in preceding activities in the same lesson, they may not be covered here.</a:t>
            </a:r>
          </a:p>
          <a:p>
            <a:br>
              <a:rPr lang="en-GB" b="0" baseline="0" dirty="0"/>
            </a:br>
            <a:r>
              <a:rPr lang="en-GB" b="1" baseline="0" dirty="0"/>
              <a:t>Timing: </a:t>
            </a:r>
            <a:r>
              <a:rPr lang="en-GB" b="0" baseline="0" dirty="0"/>
              <a:t>2 minutes</a:t>
            </a:r>
            <a:br>
              <a:rPr lang="en-GB" b="1" baseline="0" dirty="0"/>
            </a:br>
            <a:br>
              <a:rPr lang="en-GB" b="0" baseline="0" dirty="0"/>
            </a:br>
            <a:r>
              <a:rPr lang="en-GB" b="1" baseline="0" dirty="0"/>
              <a:t>Procedure:</a:t>
            </a:r>
          </a:p>
          <a:p>
            <a:pPr marL="228600" indent="-228600">
              <a:buAutoNum type="arabicPeriod"/>
            </a:pPr>
            <a:r>
              <a:rPr lang="en-GB" b="0" baseline="0" dirty="0"/>
              <a:t>The teacher asks students to say the words on the board in Spanish. This doesn’t need to be done in any particular order, as there is no pre-set animation order to reveal answers.</a:t>
            </a:r>
          </a:p>
          <a:p>
            <a:pPr marL="228600" indent="-228600">
              <a:buAutoNum type="arabicPeriod"/>
            </a:pPr>
            <a:r>
              <a:rPr lang="en-GB" b="0" baseline="0" dirty="0"/>
              <a:t>The teacher clicks on a box to reveal the word behind it.      </a:t>
            </a:r>
          </a:p>
          <a:p>
            <a:pPr marL="228600" indent="-228600">
              <a:buAutoNum type="arabicPeriod"/>
            </a:pPr>
            <a:endParaRPr lang="en-GB" b="0" baseline="0" dirty="0"/>
          </a:p>
          <a:p>
            <a:pPr marL="0" indent="0">
              <a:buNone/>
            </a:pPr>
            <a:r>
              <a:rPr lang="en-GB" b="1" baseline="0" dirty="0"/>
              <a:t>Note: </a:t>
            </a:r>
            <a:r>
              <a:rPr lang="en-GB" b="0" baseline="0" dirty="0"/>
              <a:t>ayuda (noun) is presented here with the singular definite article. In vocabulary activities, nouns tend are presented and revisited in resources with an article (partly to ensure understanding of their gender). However, it is worth noting that in the following activity, the article will not be needed (see slide 29 – ofreció ayuda). Teachers may wish to address this with their students, as needed.</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1170362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 </a:t>
            </a:r>
            <a:r>
              <a:rPr lang="en-US" b="0" baseline="0" dirty="0"/>
              <a:t>successfully write sentences using 1</a:t>
            </a:r>
            <a:r>
              <a:rPr lang="en-US" b="0" baseline="30000" dirty="0"/>
              <a:t>st</a:t>
            </a:r>
            <a:r>
              <a:rPr lang="en-US" b="0" baseline="0" dirty="0"/>
              <a:t>, 2</a:t>
            </a:r>
            <a:r>
              <a:rPr lang="en-US" b="0" baseline="30000" dirty="0"/>
              <a:t>nd</a:t>
            </a:r>
            <a:r>
              <a:rPr lang="en-US" b="0" baseline="0" dirty="0"/>
              <a:t> and 3</a:t>
            </a:r>
            <a:r>
              <a:rPr lang="en-US" b="0" baseline="30000" dirty="0"/>
              <a:t>rd</a:t>
            </a:r>
            <a:r>
              <a:rPr lang="en-US" b="0" baseline="0" dirty="0"/>
              <a:t> person singular endings of –</a:t>
            </a:r>
            <a:r>
              <a:rPr lang="en-US" b="0" baseline="0" dirty="0" err="1"/>
              <a:t>er</a:t>
            </a:r>
            <a:r>
              <a:rPr lang="en-US" b="0" baseline="0" dirty="0"/>
              <a:t>/–</a:t>
            </a:r>
            <a:r>
              <a:rPr lang="en-US" b="0" baseline="0" dirty="0" err="1"/>
              <a:t>ir</a:t>
            </a:r>
            <a:r>
              <a:rPr lang="en-US" b="0" baseline="0" dirty="0"/>
              <a:t> verbs in the preterite tense with the correct subject pronouns for the eight slides that follow.</a:t>
            </a:r>
            <a:endParaRPr lang="en-US" b="0" dirty="0"/>
          </a:p>
          <a:p>
            <a:endParaRPr lang="en-US" b="1" dirty="0"/>
          </a:p>
          <a:p>
            <a:r>
              <a:rPr lang="en-US" b="1" dirty="0"/>
              <a:t>Procedure:</a:t>
            </a:r>
          </a:p>
          <a:p>
            <a:pPr marL="228600" indent="-228600">
              <a:buAutoNum type="arabicPeriod"/>
            </a:pPr>
            <a:r>
              <a:rPr lang="en-US" b="0" dirty="0"/>
              <a:t>Students write</a:t>
            </a:r>
            <a:r>
              <a:rPr lang="en-US" b="0" baseline="0" dirty="0"/>
              <a:t> the sentence in Spanish as indicated by the text/images.</a:t>
            </a:r>
          </a:p>
          <a:p>
            <a:pPr marL="228600" indent="-228600">
              <a:buAutoNum type="arabicPeriod"/>
            </a:pPr>
            <a:r>
              <a:rPr lang="en-US" b="0" baseline="0" dirty="0"/>
              <a:t>If working on mini whiteboards, teacher can monitor and give feedback more easily, sentence by sentence.</a:t>
            </a:r>
          </a:p>
          <a:p>
            <a:pPr marL="228600" indent="-228600">
              <a:buAutoNum type="arabicPeriod"/>
            </a:pPr>
            <a:endParaRPr lang="en-US" b="0" baseline="0" dirty="0"/>
          </a:p>
          <a:p>
            <a:pPr marL="0" indent="0">
              <a:buNone/>
            </a:pPr>
            <a:r>
              <a:rPr lang="en-US" b="1" baseline="0" dirty="0"/>
              <a:t>Adaptive teaching:</a:t>
            </a:r>
          </a:p>
          <a:p>
            <a:pPr marL="0" indent="0">
              <a:buNone/>
            </a:pPr>
            <a:r>
              <a:rPr lang="en-US" b="0" baseline="0" dirty="0"/>
              <a:t>To reduce the overall load, students can pair up, e.g., As can write the first half of the sentence, Bs the 2</a:t>
            </a:r>
            <a:r>
              <a:rPr lang="en-US" b="0" baseline="30000" dirty="0"/>
              <a:t>nd</a:t>
            </a:r>
            <a:r>
              <a:rPr lang="en-US" b="0" baseline="0" dirty="0"/>
              <a:t> half.</a:t>
            </a:r>
            <a:br>
              <a:rPr lang="en-US" b="0" baseline="0" dirty="0"/>
            </a:br>
            <a:r>
              <a:rPr lang="en-US" b="0" baseline="0" dirty="0"/>
              <a:t>Alternatively, in groups of 4, one pair can write the first half and the 2</a:t>
            </a:r>
            <a:r>
              <a:rPr lang="en-US" b="0" baseline="30000" dirty="0"/>
              <a:t>nd</a:t>
            </a:r>
            <a:r>
              <a:rPr lang="en-US" b="0" baseline="0" dirty="0"/>
              <a:t> pair the second half.</a:t>
            </a:r>
          </a:p>
          <a:p>
            <a:pPr marL="228600" indent="-228600">
              <a:buAutoNum type="arabicPeriod"/>
            </a:pPr>
            <a:endParaRPr lang="en-US" b="0" baseline="0" dirty="0"/>
          </a:p>
          <a:p>
            <a:pPr marL="0" indent="0">
              <a:buNone/>
            </a:pPr>
            <a:r>
              <a:rPr lang="en-US" b="1" baseline="0" dirty="0"/>
              <a:t>Note: </a:t>
            </a:r>
            <a:r>
              <a:rPr lang="en-US" b="0" baseline="0" dirty="0"/>
              <a:t>the final sentence requires use of ‘primer’ before a singular masculine noun. The word is one of those from this week’s revisited vocabulary sets. It may help to remind students of this rule before starting the activity.</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456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73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[2/2]</a:t>
            </a:r>
            <a:endParaRPr lang="es-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453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984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3/6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118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966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(5/6)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2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(6/6)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711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minutes</a:t>
            </a:r>
          </a:p>
          <a:p>
            <a:endParaRPr lang="en-GB" b="1" dirty="0"/>
          </a:p>
          <a:p>
            <a:r>
              <a:rPr lang="en-GB" b="1" dirty="0"/>
              <a:t>Aim: </a:t>
            </a:r>
            <a:r>
              <a:rPr lang="en-GB" dirty="0"/>
              <a:t>to practise producing and understanding subject pronouns and –</a:t>
            </a:r>
            <a:r>
              <a:rPr lang="en-GB" dirty="0" err="1"/>
              <a:t>er</a:t>
            </a:r>
            <a:r>
              <a:rPr lang="en-GB" dirty="0"/>
              <a:t>/–</a:t>
            </a:r>
            <a:r>
              <a:rPr lang="en-GB" dirty="0" err="1"/>
              <a:t>ir</a:t>
            </a:r>
            <a:r>
              <a:rPr lang="en-GB" dirty="0"/>
              <a:t> verbs in the oral modality; to consolidate production</a:t>
            </a:r>
            <a:r>
              <a:rPr lang="en-GB" baseline="0" dirty="0"/>
              <a:t> and understanding of vocabulary</a:t>
            </a:r>
            <a:endParaRPr lang="en-GB" dirty="0"/>
          </a:p>
          <a:p>
            <a:endParaRPr lang="en-GB" dirty="0"/>
          </a:p>
          <a:p>
            <a:r>
              <a:rPr lang="en-GB" b="1" dirty="0"/>
              <a:t>Procedure:</a:t>
            </a:r>
          </a:p>
          <a:p>
            <a:pPr marL="228600" indent="-228600">
              <a:buAutoNum type="arabicPeriod"/>
            </a:pPr>
            <a:r>
              <a:rPr lang="en-GB" b="0" dirty="0"/>
              <a:t>Students will be taking turns to say what is on each card</a:t>
            </a:r>
            <a:r>
              <a:rPr lang="en-GB" b="0" baseline="0" dirty="0"/>
              <a:t> (e.g. for odd numbers student A speaks and for even numbers student B speaks). They proceed in numerical order.</a:t>
            </a:r>
          </a:p>
          <a:p>
            <a:pPr marL="228600" indent="-228600">
              <a:buAutoNum type="arabicPeriod"/>
            </a:pPr>
            <a:r>
              <a:rPr lang="en-GB" b="0" baseline="0" dirty="0"/>
              <a:t>The student speaking </a:t>
            </a:r>
            <a:r>
              <a:rPr lang="en-GB" b="0" dirty="0"/>
              <a:t>says the </a:t>
            </a:r>
            <a:r>
              <a:rPr lang="en-GB" b="0" baseline="0" dirty="0"/>
              <a:t>sentence in Spanish, using the information on the prompt cards. </a:t>
            </a:r>
          </a:p>
          <a:p>
            <a:pPr marL="228600" indent="-228600">
              <a:buAutoNum type="arabicPeriod"/>
            </a:pPr>
            <a:r>
              <a:rPr lang="en-GB" b="0" baseline="0" dirty="0"/>
              <a:t>The other student listens and looks at his/her own prompt cards, comparing it with what s/he hears. For some cards, the information heard will be identical; in some cases it will be slightly different in terms of who does what in the sentence. This is marked by the pronouns and verbs.</a:t>
            </a:r>
          </a:p>
          <a:p>
            <a:pPr marL="228600" indent="-228600">
              <a:buAutoNum type="arabicPeriod"/>
            </a:pPr>
            <a:r>
              <a:rPr lang="en-GB" b="0" baseline="0" dirty="0"/>
              <a:t>When the information that the listener hears is </a:t>
            </a:r>
            <a:r>
              <a:rPr lang="en-GB" b="0" i="1" baseline="0" dirty="0"/>
              <a:t>different</a:t>
            </a:r>
            <a:r>
              <a:rPr lang="en-GB" b="0" baseline="0" dirty="0"/>
              <a:t>, s/he should make a note of how this is different from the information on their own card.</a:t>
            </a:r>
          </a:p>
          <a:p>
            <a:pPr marL="228600" indent="-228600">
              <a:buAutoNum type="arabicPeriod"/>
            </a:pPr>
            <a:r>
              <a:rPr lang="en-GB" b="0" baseline="0" dirty="0"/>
              <a:t>Afterwards, the teacher can check the answers with the group, asking them which number cards were different for Student A and B, and how.</a:t>
            </a:r>
          </a:p>
          <a:p>
            <a:pPr marL="228600" indent="-228600">
              <a:buAutoNum type="arabicPeriod"/>
            </a:pPr>
            <a:endParaRPr lang="en-GB" b="0" baseline="0" dirty="0"/>
          </a:p>
          <a:p>
            <a:pPr marL="0" indent="0">
              <a:buNone/>
            </a:pPr>
            <a:r>
              <a:rPr lang="en-GB" b="1" baseline="0" dirty="0"/>
              <a:t>Note: </a:t>
            </a:r>
          </a:p>
          <a:p>
            <a:pPr marL="228600" indent="-228600">
              <a:buAutoNum type="arabicPeriod"/>
            </a:pPr>
            <a:r>
              <a:rPr lang="en-GB" b="0" baseline="0" dirty="0"/>
              <a:t>There are four differences in total between the two sets of cards (i.e. Students A and B will have four identical cards and four different ones in their respective sets). All of the differences relate to the subject of the verbs. Teachers may wish to tell students this beforehand. </a:t>
            </a:r>
          </a:p>
          <a:p>
            <a:pPr marL="228600" indent="-228600">
              <a:buAutoNum type="arabicPeriod"/>
            </a:pPr>
            <a:r>
              <a:rPr lang="en-GB" b="0" baseline="0" dirty="0"/>
              <a:t>For two of the differences, the difference is in the use of the pronoun (the verb form that follows is the same for </a:t>
            </a:r>
            <a:r>
              <a:rPr lang="en-GB" b="0" baseline="0" dirty="0" err="1"/>
              <a:t>él</a:t>
            </a:r>
            <a:r>
              <a:rPr lang="en-GB" b="0" baseline="0" dirty="0"/>
              <a:t> and </a:t>
            </a:r>
            <a:r>
              <a:rPr lang="en-GB" b="0" baseline="0" dirty="0" err="1"/>
              <a:t>ella</a:t>
            </a:r>
            <a:r>
              <a:rPr lang="en-GB" b="0" baseline="0" dirty="0"/>
              <a:t>). For the other two differences, the pronoun </a:t>
            </a:r>
            <a:r>
              <a:rPr lang="en-GB" b="0" i="0" baseline="0" dirty="0"/>
              <a:t>and</a:t>
            </a:r>
            <a:r>
              <a:rPr lang="en-GB" b="0" baseline="0" dirty="0"/>
              <a:t> verb will both be different.</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2923656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Student A speaking</a:t>
            </a:r>
            <a:r>
              <a:rPr lang="en-GB" b="1" baseline="0" dirty="0"/>
              <a:t> cards</a:t>
            </a:r>
            <a:br>
              <a:rPr lang="en-GB" b="1" baseline="0" dirty="0"/>
            </a:br>
            <a:r>
              <a:rPr lang="en-GB" b="1" baseline="0" dirty="0"/>
              <a:t>Reduce these on the photocopier to A5 size.</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34879608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Student B speaking</a:t>
            </a:r>
            <a:r>
              <a:rPr lang="en-GB" b="1" baseline="0" dirty="0"/>
              <a:t> cards</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3912874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list of Y7 Mashup vocabulary is here: </a:t>
            </a:r>
            <a:r>
              <a:rPr lang="en-GB" dirty="0">
                <a:hlinkClick r:id="rId3"/>
              </a:rPr>
              <a:t>https://quizlet.com/gb/535096801/y8-spanish-term-21-week-3-year-7-vocabulary-mashup-2-flash-cards/?new</a:t>
            </a: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This week: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3rd person present &amp; past tense in the ‘Verb agreement (past)’ menu </a:t>
            </a:r>
            <a:endParaRPr lang="en-GB" sz="1200" b="1"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66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4 minutes (two slides)</a:t>
            </a:r>
            <a:br>
              <a:rPr lang="en-US" b="0" i="0" dirty="0"/>
            </a:br>
            <a:br>
              <a:rPr lang="en-US" b="0" i="0" dirty="0"/>
            </a:br>
            <a:r>
              <a:rPr lang="en-US" b="1" i="0" dirty="0"/>
              <a:t>Aim</a:t>
            </a:r>
            <a:r>
              <a:rPr lang="en-US" b="0" i="0" dirty="0"/>
              <a:t>: to </a:t>
            </a:r>
            <a:r>
              <a:rPr lang="en-US" b="0" i="0" dirty="0" err="1"/>
              <a:t>practise</a:t>
            </a:r>
            <a:r>
              <a:rPr lang="en-US" b="0" i="0" dirty="0"/>
              <a:t> new vocabulary for this week.</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dirty="0"/>
              <a:t>Note: </a:t>
            </a:r>
            <a:r>
              <a:rPr lang="en-GB" dirty="0"/>
              <a:t>one of this week’s revisited words,</a:t>
            </a:r>
            <a:r>
              <a:rPr lang="en-GB" baseline="0" dirty="0"/>
              <a:t> ‘</a:t>
            </a:r>
            <a:r>
              <a:rPr lang="en-GB" baseline="0" dirty="0" err="1"/>
              <a:t>desaparecer</a:t>
            </a:r>
            <a:r>
              <a:rPr lang="en-GB" baseline="0" dirty="0"/>
              <a:t>’, is included on this slide for further consolidation.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06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baseline="0" dirty="0"/>
              <a:t>[2/2]</a:t>
            </a:r>
            <a:endParaRPr lang="en-US" b="1"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46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2 minutes</a:t>
            </a:r>
          </a:p>
          <a:p>
            <a:endParaRPr lang="en-GB" b="1" dirty="0"/>
          </a:p>
          <a:p>
            <a:r>
              <a:rPr lang="en-GB" b="1" dirty="0"/>
              <a:t>Aim: </a:t>
            </a:r>
            <a:r>
              <a:rPr lang="en-GB" dirty="0"/>
              <a:t>Slide to highlight the basic</a:t>
            </a:r>
            <a:r>
              <a:rPr lang="en-GB" baseline="0" dirty="0"/>
              <a:t> difference between ‘saber’ and ‘conocer’. </a:t>
            </a:r>
          </a:p>
          <a:p>
            <a:endParaRPr lang="en-GB" baseline="0" dirty="0"/>
          </a:p>
          <a:p>
            <a:r>
              <a:rPr lang="en-GB" b="1" baseline="0" dirty="0"/>
              <a:t>Procedure:</a:t>
            </a:r>
          </a:p>
          <a:p>
            <a:r>
              <a:rPr lang="en-GB" baseline="0" dirty="0"/>
              <a:t>1. Go through the explanation, eliciting the English translations of the Spanish examples.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2199765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3</a:t>
            </a:r>
            <a:r>
              <a:rPr lang="en-GB" sz="1200" b="0" kern="1200" baseline="30000" dirty="0">
                <a:solidFill>
                  <a:schemeClr val="tx1"/>
                </a:solidFill>
                <a:effectLst/>
                <a:latin typeface="+mn-lt"/>
                <a:ea typeface="+mn-ea"/>
                <a:cs typeface="+mn-cs"/>
              </a:rPr>
              <a:t>rd</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 of present tense for –er/–ir verbs (-e) and introduce</a:t>
            </a:r>
            <a:r>
              <a:rPr lang="en-GB" sz="1200" kern="1200" baseline="0" dirty="0">
                <a:solidFill>
                  <a:schemeClr val="tx1"/>
                </a:solidFill>
                <a:effectLst/>
                <a:latin typeface="+mn-lt"/>
                <a:ea typeface="+mn-ea"/>
                <a:cs typeface="+mn-cs"/>
              </a:rPr>
              <a:t> the 3rd  person singular preterite (-ió)</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605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s-ES" b="0" dirty="0"/>
              <a:t>to </a:t>
            </a:r>
            <a:r>
              <a:rPr lang="es-ES" b="0" dirty="0" err="1"/>
              <a:t>consolidate</a:t>
            </a:r>
            <a:r>
              <a:rPr lang="es-ES" b="0" dirty="0"/>
              <a:t> </a:t>
            </a:r>
            <a:r>
              <a:rPr lang="es-ES" b="0" dirty="0" err="1"/>
              <a:t>understanding</a:t>
            </a:r>
            <a:r>
              <a:rPr lang="es-ES" b="0" dirty="0"/>
              <a:t> of </a:t>
            </a:r>
            <a:r>
              <a:rPr lang="es-ES" b="0" dirty="0" err="1"/>
              <a:t>the</a:t>
            </a:r>
            <a:r>
              <a:rPr lang="es-ES" b="0" dirty="0"/>
              <a:t> </a:t>
            </a:r>
            <a:r>
              <a:rPr lang="es-ES" b="0" dirty="0" err="1"/>
              <a:t>difference</a:t>
            </a:r>
            <a:r>
              <a:rPr lang="es-ES" b="0" dirty="0"/>
              <a:t> </a:t>
            </a:r>
            <a:r>
              <a:rPr lang="es-ES" b="0" dirty="0" err="1"/>
              <a:t>between</a:t>
            </a:r>
            <a:r>
              <a:rPr lang="es-ES" b="0" dirty="0"/>
              <a:t> 3rd </a:t>
            </a:r>
            <a:r>
              <a:rPr lang="es-ES" b="0" dirty="0" err="1"/>
              <a:t>person</a:t>
            </a:r>
            <a:r>
              <a:rPr lang="es-ES" b="0" dirty="0"/>
              <a:t> singular </a:t>
            </a:r>
            <a:r>
              <a:rPr lang="es-ES" b="0" dirty="0" err="1"/>
              <a:t>present</a:t>
            </a:r>
            <a:r>
              <a:rPr lang="es-ES" b="0" dirty="0"/>
              <a:t> (-e) and </a:t>
            </a:r>
            <a:r>
              <a:rPr lang="es-ES" b="0" dirty="0" err="1"/>
              <a:t>preterite</a:t>
            </a:r>
            <a:r>
              <a:rPr lang="es-ES" b="0" dirty="0"/>
              <a:t> (-</a:t>
            </a:r>
            <a:r>
              <a:rPr lang="es-ES" b="0" dirty="0" err="1"/>
              <a:t>ió</a:t>
            </a:r>
            <a:r>
              <a:rPr lang="es-ES" b="0" dirty="0"/>
              <a:t>) </a:t>
            </a:r>
            <a:r>
              <a:rPr lang="es-ES" b="0" dirty="0" err="1"/>
              <a:t>through</a:t>
            </a:r>
            <a:r>
              <a:rPr lang="es-ES" b="0" dirty="0"/>
              <a:t> </a:t>
            </a:r>
            <a:r>
              <a:rPr lang="es-ES" b="0" dirty="0" err="1"/>
              <a:t>reading</a:t>
            </a:r>
            <a:r>
              <a:rPr lang="es-ES" b="0" dirty="0"/>
              <a:t>. To </a:t>
            </a:r>
            <a:r>
              <a:rPr lang="es-ES" b="0" dirty="0" err="1"/>
              <a:t>consolidate</a:t>
            </a:r>
            <a:r>
              <a:rPr lang="es-ES" b="0" dirty="0"/>
              <a:t> </a:t>
            </a:r>
            <a:r>
              <a:rPr lang="es-ES" b="0" dirty="0" err="1"/>
              <a:t>understanding</a:t>
            </a:r>
            <a:r>
              <a:rPr lang="es-ES" b="0" dirty="0"/>
              <a:t> of </a:t>
            </a:r>
            <a:r>
              <a:rPr lang="es-ES" b="0" dirty="0" err="1"/>
              <a:t>vocabulary</a:t>
            </a:r>
            <a:r>
              <a:rPr lang="es-ES" b="0" dirty="0"/>
              <a:t> </a:t>
            </a:r>
            <a:r>
              <a:rPr lang="es-ES" b="0" dirty="0" err="1"/>
              <a:t>through</a:t>
            </a:r>
            <a:r>
              <a:rPr lang="es-ES" b="0" dirty="0"/>
              <a:t> </a:t>
            </a:r>
            <a:r>
              <a:rPr lang="es-ES" b="0" dirty="0" err="1"/>
              <a:t>translation</a:t>
            </a:r>
            <a:r>
              <a:rPr lang="es-ES" b="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each sentence  and decide whether it refers to the present or the past.</a:t>
            </a:r>
          </a:p>
          <a:p>
            <a:pPr marL="228600" indent="-228600">
              <a:buAutoNum type="arabicPeriod"/>
            </a:pPr>
            <a:r>
              <a:rPr lang="en-US" b="0" baseline="0" dirty="0"/>
              <a:t>Students write each sentence in English.</a:t>
            </a:r>
            <a:endParaRPr lang="es-419"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the</a:t>
            </a:r>
            <a:r>
              <a:rPr lang="en-GB" sz="1200" b="0" kern="1200" baseline="0" dirty="0">
                <a:solidFill>
                  <a:schemeClr val="tx1"/>
                </a:solidFill>
                <a:effectLst/>
                <a:latin typeface="+mn-lt"/>
                <a:ea typeface="+mn-ea"/>
                <a:cs typeface="+mn-cs"/>
              </a:rPr>
              <a:t> use of ‘de’ for possession features in the first line of the instructions (‘Daniel </a:t>
            </a:r>
            <a:r>
              <a:rPr lang="en-GB" sz="1200" b="0" kern="1200" baseline="0" dirty="0" err="1">
                <a:solidFill>
                  <a:schemeClr val="tx1"/>
                </a:solidFill>
                <a:effectLst/>
                <a:latin typeface="+mn-lt"/>
                <a:ea typeface="+mn-ea"/>
                <a:cs typeface="+mn-cs"/>
              </a:rPr>
              <a:t>habla</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sobre</a:t>
            </a:r>
            <a:r>
              <a:rPr lang="en-GB" sz="1200" b="0" kern="1200" baseline="0" dirty="0">
                <a:solidFill>
                  <a:schemeClr val="tx1"/>
                </a:solidFill>
                <a:effectLst/>
                <a:latin typeface="+mn-lt"/>
                <a:ea typeface="+mn-ea"/>
                <a:cs typeface="+mn-cs"/>
              </a:rPr>
              <a:t> las </a:t>
            </a:r>
            <a:r>
              <a:rPr lang="en-GB" sz="1200" b="0" kern="1200" baseline="0" dirty="0" err="1">
                <a:solidFill>
                  <a:schemeClr val="tx1"/>
                </a:solidFill>
                <a:effectLst/>
                <a:latin typeface="+mn-lt"/>
                <a:ea typeface="+mn-ea"/>
                <a:cs typeface="+mn-cs"/>
              </a:rPr>
              <a:t>vacaciones</a:t>
            </a:r>
            <a:r>
              <a:rPr lang="en-GB" sz="1200" b="0" kern="1200" baseline="0" dirty="0">
                <a:solidFill>
                  <a:schemeClr val="tx1"/>
                </a:solidFill>
                <a:effectLst/>
                <a:latin typeface="+mn-lt"/>
                <a:ea typeface="+mn-ea"/>
                <a:cs typeface="+mn-cs"/>
              </a:rPr>
              <a:t> de una </a:t>
            </a:r>
            <a:r>
              <a:rPr lang="en-GB" sz="1200" b="0" kern="1200" baseline="0" dirty="0" err="1">
                <a:solidFill>
                  <a:schemeClr val="tx1"/>
                </a:solidFill>
                <a:effectLst/>
                <a:latin typeface="+mn-lt"/>
                <a:ea typeface="+mn-ea"/>
                <a:cs typeface="+mn-cs"/>
              </a:rPr>
              <a:t>amiga</a:t>
            </a:r>
            <a:r>
              <a:rPr lang="en-GB" sz="1200" b="0" kern="1200" baseline="0" dirty="0">
                <a:solidFill>
                  <a:schemeClr val="tx1"/>
                </a:solidFill>
                <a:effectLst/>
                <a:latin typeface="+mn-lt"/>
                <a:ea typeface="+mn-ea"/>
                <a:cs typeface="+mn-cs"/>
              </a:rPr>
              <a:t>’). This feature hasn’t yet been explicitly taught, but has appeared incidentally on occasions. If the meaning is unclear, it may be necessary to give this upfront.</a:t>
            </a:r>
            <a:endParaRPr lang="es-GB" sz="1200" b="1" kern="1200" dirty="0">
              <a:solidFill>
                <a:schemeClr val="tx1"/>
              </a:solidFill>
              <a:effectLst/>
              <a:latin typeface="+mn-lt"/>
              <a:ea typeface="+mn-ea"/>
              <a:cs typeface="+mn-cs"/>
            </a:endParaRPr>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1427803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1)</a:t>
            </a:r>
            <a:r>
              <a:rPr lang="en-US" b="1" dirty="0"/>
              <a:t> </a:t>
            </a:r>
            <a:r>
              <a:rPr lang="es-ES" b="0" dirty="0"/>
              <a:t>to </a:t>
            </a:r>
            <a:r>
              <a:rPr lang="es-ES" b="0" dirty="0" err="1"/>
              <a:t>consolidate</a:t>
            </a:r>
            <a:r>
              <a:rPr lang="es-ES" b="0" dirty="0"/>
              <a:t> </a:t>
            </a:r>
            <a:r>
              <a:rPr lang="es-ES" b="0" dirty="0" err="1"/>
              <a:t>understanding</a:t>
            </a:r>
            <a:r>
              <a:rPr lang="es-ES" b="0" dirty="0"/>
              <a:t> of </a:t>
            </a:r>
            <a:r>
              <a:rPr lang="es-ES" b="0" dirty="0" err="1"/>
              <a:t>the</a:t>
            </a:r>
            <a:r>
              <a:rPr lang="es-ES" b="0" dirty="0"/>
              <a:t> </a:t>
            </a:r>
            <a:r>
              <a:rPr lang="es-ES" b="0" dirty="0" err="1"/>
              <a:t>difference</a:t>
            </a:r>
            <a:r>
              <a:rPr lang="es-ES" b="0" dirty="0"/>
              <a:t> </a:t>
            </a:r>
            <a:r>
              <a:rPr lang="es-ES" b="0" dirty="0" err="1"/>
              <a:t>between</a:t>
            </a:r>
            <a:r>
              <a:rPr lang="es-ES" b="0" dirty="0"/>
              <a:t> 3rd </a:t>
            </a:r>
            <a:r>
              <a:rPr lang="es-ES" b="0" dirty="0" err="1"/>
              <a:t>person</a:t>
            </a:r>
            <a:r>
              <a:rPr lang="es-ES" b="0" dirty="0"/>
              <a:t> singular </a:t>
            </a:r>
            <a:r>
              <a:rPr lang="es-ES" b="0" dirty="0" err="1"/>
              <a:t>present</a:t>
            </a:r>
            <a:r>
              <a:rPr lang="es-ES" b="0" dirty="0"/>
              <a:t> (-e) and </a:t>
            </a:r>
            <a:r>
              <a:rPr lang="es-ES" b="0" dirty="0" err="1"/>
              <a:t>preterite</a:t>
            </a:r>
            <a:r>
              <a:rPr lang="es-ES" b="0" dirty="0"/>
              <a:t> (-</a:t>
            </a:r>
            <a:r>
              <a:rPr lang="es-ES" b="0" dirty="0" err="1"/>
              <a:t>ió</a:t>
            </a:r>
            <a:r>
              <a:rPr lang="es-ES" b="0" dirty="0"/>
              <a:t>) </a:t>
            </a:r>
            <a:r>
              <a:rPr lang="es-ES" b="0" dirty="0" err="1"/>
              <a:t>through</a:t>
            </a:r>
            <a:r>
              <a:rPr lang="es-ES" b="0" dirty="0"/>
              <a:t> </a:t>
            </a:r>
            <a:r>
              <a:rPr lang="es-ES" b="0" dirty="0" err="1"/>
              <a:t>listening</a:t>
            </a:r>
            <a:r>
              <a:rPr lang="es-ES" b="0" dirty="0"/>
              <a:t>; 2) to </a:t>
            </a:r>
            <a:r>
              <a:rPr lang="es-ES" b="0" dirty="0" err="1"/>
              <a:t>focus</a:t>
            </a:r>
            <a:r>
              <a:rPr lang="es-ES" b="0" dirty="0"/>
              <a:t> </a:t>
            </a:r>
            <a:r>
              <a:rPr lang="es-ES" b="0" dirty="0" err="1"/>
              <a:t>on</a:t>
            </a:r>
            <a:r>
              <a:rPr lang="es-ES" b="0" dirty="0"/>
              <a:t> </a:t>
            </a:r>
            <a:r>
              <a:rPr lang="es-ES" b="0" dirty="0" err="1"/>
              <a:t>the</a:t>
            </a:r>
            <a:r>
              <a:rPr lang="es-ES" b="0" dirty="0"/>
              <a:t> position of </a:t>
            </a:r>
            <a:r>
              <a:rPr lang="es-ES" b="0" dirty="0" err="1"/>
              <a:t>the</a:t>
            </a:r>
            <a:r>
              <a:rPr lang="es-ES" b="0" baseline="0" dirty="0"/>
              <a:t> stress and </a:t>
            </a:r>
            <a:r>
              <a:rPr lang="es-ES" b="0" baseline="0" dirty="0" err="1"/>
              <a:t>how</a:t>
            </a:r>
            <a:r>
              <a:rPr lang="es-ES" b="0" baseline="0" dirty="0"/>
              <a:t> </a:t>
            </a:r>
            <a:r>
              <a:rPr lang="es-ES" b="0" baseline="0" dirty="0" err="1"/>
              <a:t>this</a:t>
            </a:r>
            <a:r>
              <a:rPr lang="es-ES" b="0" baseline="0" dirty="0"/>
              <a:t> </a:t>
            </a:r>
            <a:r>
              <a:rPr lang="es-ES" b="0" baseline="0" dirty="0" err="1"/>
              <a:t>affects</a:t>
            </a:r>
            <a:r>
              <a:rPr lang="es-ES" b="0" baseline="0" dirty="0"/>
              <a:t> </a:t>
            </a:r>
            <a:r>
              <a:rPr lang="es-ES" b="0" baseline="0" dirty="0" err="1"/>
              <a:t>the</a:t>
            </a:r>
            <a:r>
              <a:rPr lang="es-ES" b="0" baseline="0" dirty="0"/>
              <a:t> use of </a:t>
            </a:r>
            <a:r>
              <a:rPr lang="es-ES" b="0" baseline="0" dirty="0" err="1"/>
              <a:t>the</a:t>
            </a:r>
            <a:r>
              <a:rPr lang="es-ES" b="0" baseline="0" dirty="0"/>
              <a:t> </a:t>
            </a:r>
            <a:r>
              <a:rPr lang="es-ES" b="0" baseline="0" dirty="0" err="1"/>
              <a:t>written</a:t>
            </a:r>
            <a:r>
              <a:rPr lang="es-ES" b="0" baseline="0" dirty="0"/>
              <a:t> </a:t>
            </a:r>
            <a:r>
              <a:rPr lang="es-ES" b="0" baseline="0" dirty="0" err="1"/>
              <a:t>accent</a:t>
            </a:r>
            <a:r>
              <a:rPr lang="es-ES" b="0" baseline="0" dirty="0"/>
              <a:t>.</a:t>
            </a:r>
            <a:endParaRPr lang="es-ES" b="0" dirty="0"/>
          </a:p>
          <a:p>
            <a:endParaRPr lang="en-US" b="1" dirty="0"/>
          </a:p>
          <a:p>
            <a:r>
              <a:rPr lang="en-US" b="1" dirty="0"/>
              <a:t>Procedure:</a:t>
            </a:r>
          </a:p>
          <a:p>
            <a:pPr marL="228600" indent="-228600">
              <a:buAutoNum type="arabicPeriod"/>
            </a:pPr>
            <a:r>
              <a:rPr lang="en-US" b="0" dirty="0"/>
              <a:t>Students</a:t>
            </a:r>
            <a:r>
              <a:rPr lang="en-US" b="0" baseline="0" dirty="0"/>
              <a:t> l</a:t>
            </a:r>
            <a:r>
              <a:rPr lang="en-US" b="0" dirty="0"/>
              <a:t>isten to each recording.</a:t>
            </a:r>
          </a:p>
          <a:p>
            <a:pPr marL="228600" indent="-228600">
              <a:buAutoNum type="arabicPeriod"/>
            </a:pPr>
            <a:r>
              <a:rPr lang="en-US" b="0" baseline="0" dirty="0"/>
              <a:t>They tick the correct column depending on whether the sentence refers to the present or to a completed action in the past.</a:t>
            </a:r>
          </a:p>
          <a:p>
            <a:pPr marL="228600" indent="-228600">
              <a:buAutoNum type="arabicPeriod"/>
            </a:pPr>
            <a:r>
              <a:rPr lang="en-US" b="0" baseline="0" dirty="0"/>
              <a:t>Students listen again. This time, they write the verb in Spanish and the activity in English.</a:t>
            </a:r>
          </a:p>
          <a:p>
            <a:pPr marL="228600" indent="-228600">
              <a:buAutoNum type="arabicPeriod"/>
            </a:pPr>
            <a:endParaRPr lang="en-US" b="0" baseline="0" dirty="0"/>
          </a:p>
          <a:p>
            <a:pPr marL="0" indent="0">
              <a:buNone/>
            </a:pPr>
            <a:r>
              <a:rPr lang="en-US" b="1" baseline="0" dirty="0"/>
              <a:t>Note: </a:t>
            </a:r>
          </a:p>
          <a:p>
            <a:pPr marL="228600" indent="-228600">
              <a:buAutoNum type="arabicPeriod"/>
            </a:pPr>
            <a:r>
              <a:rPr lang="en-US" b="0" baseline="0" dirty="0"/>
              <a:t>Some students may be able to complete the different parts in one go, rather than as separate steps.</a:t>
            </a:r>
          </a:p>
          <a:p>
            <a:pPr marL="0" indent="0">
              <a:buNone/>
            </a:pPr>
            <a:endParaRPr lang="en-US" b="0" baseline="0" dirty="0"/>
          </a:p>
          <a:p>
            <a:pPr marL="0" indent="0">
              <a:buNone/>
            </a:pPr>
            <a:r>
              <a:rPr lang="en-US" b="1" baseline="0" dirty="0"/>
              <a:t>Transcript</a:t>
            </a:r>
          </a:p>
          <a:p>
            <a:pPr marL="228600" indent="-228600">
              <a:buAutoNum type="arabicPeriod"/>
            </a:pPr>
            <a:r>
              <a:rPr lang="en-GB" sz="1200" b="0" i="0" u="none" strike="noStrike" kern="1200" cap="none" dirty="0" err="1">
                <a:solidFill>
                  <a:schemeClr val="tx1"/>
                </a:solidFill>
                <a:effectLst/>
                <a:latin typeface="+mn-lt"/>
                <a:ea typeface="Calibri"/>
                <a:cs typeface="Calibri"/>
                <a:sym typeface="Calibri"/>
              </a:rPr>
              <a:t>Vivió</a:t>
            </a:r>
            <a:r>
              <a:rPr lang="en-GB" sz="1200" b="0" i="0" u="none" strike="noStrike" kern="1200" cap="none" dirty="0">
                <a:solidFill>
                  <a:schemeClr val="tx1"/>
                </a:solidFill>
                <a:effectLst/>
                <a:latin typeface="+mn-lt"/>
                <a:ea typeface="Calibri"/>
                <a:cs typeface="Calibri"/>
                <a:sym typeface="Calibri"/>
              </a:rPr>
              <a:t> un año en México.</a:t>
            </a:r>
          </a:p>
          <a:p>
            <a:pPr marL="228600" indent="-228600">
              <a:buAutoNum type="arabicPeriod"/>
            </a:pPr>
            <a:r>
              <a:rPr lang="en-GB" sz="1200" b="0" i="0" u="none" strike="noStrike" kern="1200" cap="none" dirty="0" err="1">
                <a:solidFill>
                  <a:schemeClr val="tx1"/>
                </a:solidFill>
                <a:effectLst/>
                <a:latin typeface="+mn-lt"/>
                <a:ea typeface="Calibri"/>
                <a:cs typeface="Calibri"/>
                <a:sym typeface="Calibri"/>
              </a:rPr>
              <a:t>Conoce</a:t>
            </a:r>
            <a:r>
              <a:rPr lang="en-GB" sz="1200" b="0" i="0" u="none" strike="noStrike" kern="1200" cap="none" dirty="0">
                <a:solidFill>
                  <a:schemeClr val="tx1"/>
                </a:solidFill>
                <a:effectLst/>
                <a:latin typeface="+mn-lt"/>
                <a:ea typeface="Calibri"/>
                <a:cs typeface="Calibri"/>
                <a:sym typeface="Calibri"/>
              </a:rPr>
              <a:t> la </a:t>
            </a:r>
            <a:r>
              <a:rPr lang="en-GB" sz="1200" b="0" i="0" u="none" strike="noStrike" kern="1200" cap="none" dirty="0" err="1">
                <a:solidFill>
                  <a:schemeClr val="tx1"/>
                </a:solidFill>
                <a:effectLst/>
                <a:latin typeface="+mn-lt"/>
                <a:ea typeface="Calibri"/>
                <a:cs typeface="Calibri"/>
                <a:sym typeface="Calibri"/>
              </a:rPr>
              <a:t>frontera</a:t>
            </a:r>
            <a:r>
              <a:rPr lang="en-GB" sz="1200" b="0" i="0" u="none" strike="noStrike" kern="1200" cap="none" dirty="0">
                <a:solidFill>
                  <a:schemeClr val="tx1"/>
                </a:solidFill>
                <a:effectLst/>
                <a:latin typeface="+mn-lt"/>
                <a:ea typeface="Calibri"/>
                <a:cs typeface="Calibri"/>
                <a:sym typeface="Calibri"/>
              </a:rPr>
              <a:t> con </a:t>
            </a:r>
            <a:r>
              <a:rPr lang="en-GB" sz="1200" b="0" i="0" u="none" strike="noStrike" kern="1200" cap="none" dirty="0" err="1">
                <a:solidFill>
                  <a:schemeClr val="tx1"/>
                </a:solidFill>
                <a:effectLst/>
                <a:latin typeface="+mn-lt"/>
                <a:ea typeface="Calibri"/>
                <a:cs typeface="Calibri"/>
                <a:sym typeface="Calibri"/>
              </a:rPr>
              <a:t>Estados</a:t>
            </a:r>
            <a:r>
              <a:rPr lang="en-GB" sz="1200" b="0" i="0" u="none" strike="noStrike" kern="1200" cap="none" dirty="0">
                <a:solidFill>
                  <a:schemeClr val="tx1"/>
                </a:solidFill>
                <a:effectLst/>
                <a:latin typeface="+mn-lt"/>
                <a:ea typeface="Calibri"/>
                <a:cs typeface="Calibri"/>
                <a:sym typeface="Calibri"/>
              </a:rPr>
              <a:t> Unidos.</a:t>
            </a:r>
          </a:p>
          <a:p>
            <a:pPr marL="228600" indent="-228600">
              <a:buAutoNum type="arabicPeriod"/>
            </a:pPr>
            <a:r>
              <a:rPr lang="en-GB" sz="1200" b="0" i="0" u="none" strike="noStrike" kern="1200" cap="none" dirty="0" err="1">
                <a:solidFill>
                  <a:schemeClr val="tx1"/>
                </a:solidFill>
                <a:effectLst/>
                <a:latin typeface="+mn-lt"/>
                <a:ea typeface="Calibri"/>
                <a:cs typeface="Calibri"/>
                <a:sym typeface="Calibri"/>
              </a:rPr>
              <a:t>Sufrió</a:t>
            </a:r>
            <a:r>
              <a:rPr lang="en-GB" sz="1200" b="0" i="0" u="none" strike="noStrike" kern="1200" cap="none" dirty="0">
                <a:solidFill>
                  <a:schemeClr val="tx1"/>
                </a:solidFill>
                <a:effectLst/>
                <a:latin typeface="+mn-lt"/>
                <a:ea typeface="Calibri"/>
                <a:cs typeface="Calibri"/>
                <a:sym typeface="Calibri"/>
              </a:rPr>
              <a:t> un </a:t>
            </a:r>
            <a:r>
              <a:rPr lang="en-GB" sz="1200" b="0" i="0" u="none" strike="noStrike" kern="1200" cap="none" dirty="0" err="1">
                <a:solidFill>
                  <a:schemeClr val="tx1"/>
                </a:solidFill>
                <a:effectLst/>
                <a:latin typeface="+mn-lt"/>
                <a:ea typeface="Calibri"/>
                <a:cs typeface="Calibri"/>
                <a:sym typeface="Calibri"/>
              </a:rPr>
              <a:t>accidente</a:t>
            </a:r>
            <a:r>
              <a:rPr lang="en-GB" sz="1200" b="0" i="0" u="none" strike="noStrike" kern="1200" cap="none" dirty="0">
                <a:solidFill>
                  <a:schemeClr val="tx1"/>
                </a:solidFill>
                <a:effectLst/>
                <a:latin typeface="+mn-lt"/>
                <a:ea typeface="Calibri"/>
                <a:cs typeface="Calibri"/>
                <a:sym typeface="Calibri"/>
              </a:rPr>
              <a:t> de </a:t>
            </a:r>
            <a:r>
              <a:rPr lang="en-GB" sz="1200" b="0" i="0" u="none" strike="noStrike" kern="1200" cap="none" dirty="0" err="1">
                <a:solidFill>
                  <a:schemeClr val="tx1"/>
                </a:solidFill>
                <a:effectLst/>
                <a:latin typeface="+mn-lt"/>
                <a:ea typeface="Calibri"/>
                <a:cs typeface="Calibri"/>
                <a:sym typeface="Calibri"/>
              </a:rPr>
              <a:t>coche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allí</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Ofrece</a:t>
            </a:r>
            <a:r>
              <a:rPr lang="en-GB" sz="1200" b="0" i="0" u="none" strike="noStrike" kern="1200" cap="none" dirty="0">
                <a:solidFill>
                  <a:schemeClr val="tx1"/>
                </a:solidFill>
                <a:effectLst/>
                <a:latin typeface="+mn-lt"/>
                <a:ea typeface="Calibri"/>
                <a:cs typeface="Calibri"/>
                <a:sym typeface="Calibri"/>
              </a:rPr>
              <a:t> regalos a los amigos después de las </a:t>
            </a:r>
            <a:r>
              <a:rPr lang="en-GB" sz="1200" b="0" i="0" u="none" strike="noStrike" kern="1200" cap="none" dirty="0" err="1">
                <a:solidFill>
                  <a:schemeClr val="tx1"/>
                </a:solidFill>
                <a:effectLst/>
                <a:latin typeface="+mn-lt"/>
                <a:ea typeface="Calibri"/>
                <a:cs typeface="Calibri"/>
                <a:sym typeface="Calibri"/>
              </a:rPr>
              <a:t>vacaciones</a:t>
            </a:r>
            <a:r>
              <a:rPr lang="en-GB" sz="1200" b="0" i="0" u="none" strike="noStrike" kern="1200" cap="none" dirty="0">
                <a:solidFill>
                  <a:schemeClr val="tx1"/>
                </a:solidFill>
                <a:effectLst/>
                <a:latin typeface="+mn-lt"/>
                <a:ea typeface="Calibri"/>
                <a:cs typeface="Calibri"/>
                <a:sym typeface="Calibri"/>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Decide </a:t>
            </a:r>
            <a:r>
              <a:rPr lang="en-GB" sz="1200" b="0" i="0" u="none" strike="noStrike" kern="1200" cap="none" dirty="0" err="1">
                <a:solidFill>
                  <a:schemeClr val="tx1"/>
                </a:solidFill>
                <a:effectLst/>
                <a:latin typeface="+mn-lt"/>
                <a:ea typeface="Calibri"/>
                <a:cs typeface="Calibri"/>
                <a:sym typeface="Calibri"/>
              </a:rPr>
              <a:t>visitar</a:t>
            </a:r>
            <a:r>
              <a:rPr lang="en-GB" sz="1200" b="0" i="0" u="none" strike="noStrike" kern="1200" cap="none" dirty="0">
                <a:solidFill>
                  <a:schemeClr val="tx1"/>
                </a:solidFill>
                <a:effectLst/>
                <a:latin typeface="+mn-lt"/>
                <a:ea typeface="Calibri"/>
                <a:cs typeface="Calibri"/>
                <a:sym typeface="Calibri"/>
              </a:rPr>
              <a:t> pueblos </a:t>
            </a:r>
            <a:r>
              <a:rPr lang="en-GB" sz="1200" b="0" i="0" u="none" strike="noStrike" kern="1200" cap="none" dirty="0" err="1">
                <a:solidFill>
                  <a:schemeClr val="tx1"/>
                </a:solidFill>
                <a:effectLst/>
                <a:latin typeface="+mn-lt"/>
                <a:ea typeface="Calibri"/>
                <a:cs typeface="Calibri"/>
                <a:sym typeface="Calibri"/>
              </a:rPr>
              <a:t>antiguos</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Aprende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cosas</a:t>
            </a:r>
            <a:r>
              <a:rPr lang="en-GB" sz="1200" b="0" i="0" u="none" strike="noStrike" kern="1200" cap="none" dirty="0">
                <a:solidFill>
                  <a:schemeClr val="tx1"/>
                </a:solidFill>
                <a:effectLst/>
                <a:latin typeface="+mn-lt"/>
                <a:ea typeface="Calibri"/>
                <a:cs typeface="Calibri"/>
                <a:sym typeface="Calibri"/>
              </a:rPr>
              <a:t> sobre la </a:t>
            </a:r>
            <a:r>
              <a:rPr lang="en-GB" sz="1200" b="0" i="0" u="none" strike="noStrike" kern="1200" cap="none" dirty="0" err="1">
                <a:solidFill>
                  <a:schemeClr val="tx1"/>
                </a:solidFill>
                <a:effectLst/>
                <a:latin typeface="+mn-lt"/>
                <a:ea typeface="Calibri"/>
                <a:cs typeface="Calibri"/>
                <a:sym typeface="Calibri"/>
              </a:rPr>
              <a:t>cultura</a:t>
            </a:r>
            <a:r>
              <a:rPr lang="en-GB" sz="1200" b="0" i="0" u="none" strike="noStrike" kern="1200" cap="none" dirty="0">
                <a:solidFill>
                  <a:schemeClr val="tx1"/>
                </a:solidFill>
                <a:effectLst/>
                <a:latin typeface="+mn-lt"/>
                <a:ea typeface="Calibri"/>
                <a:cs typeface="Calibri"/>
                <a:sym typeface="Calibri"/>
              </a:rPr>
              <a:t> de las </a:t>
            </a:r>
            <a:r>
              <a:rPr lang="en-GB" sz="1200" b="0" i="0" u="none" strike="noStrike" kern="1200" cap="none" dirty="0" err="1">
                <a:solidFill>
                  <a:schemeClr val="tx1"/>
                </a:solidFill>
                <a:effectLst/>
                <a:latin typeface="+mn-lt"/>
                <a:ea typeface="Calibri"/>
                <a:cs typeface="Calibri"/>
                <a:sym typeface="Calibri"/>
              </a:rPr>
              <a:t>ciudades</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Rompió</a:t>
            </a:r>
            <a:r>
              <a:rPr lang="en-GB" sz="1200" b="0" i="0" u="none" strike="noStrike" kern="1200" cap="none" dirty="0">
                <a:solidFill>
                  <a:schemeClr val="tx1"/>
                </a:solidFill>
                <a:effectLst/>
                <a:latin typeface="+mn-lt"/>
                <a:ea typeface="Calibri"/>
                <a:cs typeface="Calibri"/>
                <a:sym typeface="Calibri"/>
              </a:rPr>
              <a:t> la </a:t>
            </a:r>
            <a:r>
              <a:rPr lang="en-GB" sz="1200" b="0" i="0" u="none" strike="noStrike" kern="1200" cap="none" dirty="0" err="1">
                <a:solidFill>
                  <a:schemeClr val="tx1"/>
                </a:solidFill>
                <a:effectLst/>
                <a:latin typeface="+mn-lt"/>
                <a:ea typeface="Calibri"/>
                <a:cs typeface="Calibri"/>
                <a:sym typeface="Calibri"/>
              </a:rPr>
              <a:t>cámara</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cerca</a:t>
            </a:r>
            <a:r>
              <a:rPr lang="en-GB" sz="1200" b="0" i="0" u="none" strike="noStrike" kern="1200" cap="none" dirty="0">
                <a:solidFill>
                  <a:schemeClr val="tx1"/>
                </a:solidFill>
                <a:effectLst/>
                <a:latin typeface="+mn-lt"/>
                <a:ea typeface="Calibri"/>
                <a:cs typeface="Calibri"/>
                <a:sym typeface="Calibri"/>
              </a:rPr>
              <a:t> de una </a:t>
            </a:r>
            <a:r>
              <a:rPr lang="en-GB" sz="1200" b="0" i="0" u="none" strike="noStrike" kern="1200" cap="none" dirty="0" err="1">
                <a:solidFill>
                  <a:schemeClr val="tx1"/>
                </a:solidFill>
                <a:effectLst/>
                <a:latin typeface="+mn-lt"/>
                <a:ea typeface="Calibri"/>
                <a:cs typeface="Calibri"/>
                <a:sym typeface="Calibri"/>
              </a:rPr>
              <a:t>montaña</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Salió</a:t>
            </a:r>
            <a:r>
              <a:rPr lang="en-GB" sz="1200" b="0" i="0" u="none" strike="noStrike" kern="1200" cap="none" dirty="0">
                <a:solidFill>
                  <a:schemeClr val="tx1"/>
                </a:solidFill>
                <a:effectLst/>
                <a:latin typeface="+mn-lt"/>
                <a:ea typeface="Calibri"/>
                <a:cs typeface="Calibri"/>
                <a:sym typeface="Calibri"/>
              </a:rPr>
              <a:t> con un amigo.</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29355298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113374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46745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77775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56701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38475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471813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67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005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46643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22228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51398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157651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11254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23752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95810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822351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tif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9.tiff"/><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6.wdp"/><Relationship Id="rId3" Type="http://schemas.openxmlformats.org/officeDocument/2006/relationships/image" Target="../media/image23.tiff"/><Relationship Id="rId7" Type="http://schemas.openxmlformats.org/officeDocument/2006/relationships/image" Target="../media/image27.tiff"/><Relationship Id="rId12" Type="http://schemas.openxmlformats.org/officeDocument/2006/relationships/image" Target="../media/image20.png"/><Relationship Id="rId17" Type="http://schemas.microsoft.com/office/2007/relationships/hdphoto" Target="../media/hdphoto8.wdp"/><Relationship Id="rId2" Type="http://schemas.openxmlformats.org/officeDocument/2006/relationships/notesSlide" Target="../notesSlides/notesSlide12.xml"/><Relationship Id="rId16"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26.tiff"/><Relationship Id="rId11" Type="http://schemas.microsoft.com/office/2007/relationships/hdphoto" Target="../media/hdphoto5.wdp"/><Relationship Id="rId5" Type="http://schemas.openxmlformats.org/officeDocument/2006/relationships/image" Target="../media/image25.tiff"/><Relationship Id="rId15" Type="http://schemas.microsoft.com/office/2007/relationships/hdphoto" Target="../media/hdphoto7.wdp"/><Relationship Id="rId10" Type="http://schemas.openxmlformats.org/officeDocument/2006/relationships/image" Target="../media/image29.png"/><Relationship Id="rId4" Type="http://schemas.openxmlformats.org/officeDocument/2006/relationships/image" Target="../media/image24.tiff"/><Relationship Id="rId9" Type="http://schemas.microsoft.com/office/2007/relationships/hdphoto" Target="../media/hdphoto4.wdp"/><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9.tiff"/><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6.wdp"/><Relationship Id="rId3" Type="http://schemas.openxmlformats.org/officeDocument/2006/relationships/image" Target="../media/image23.tiff"/><Relationship Id="rId7" Type="http://schemas.openxmlformats.org/officeDocument/2006/relationships/image" Target="../media/image27.tiff"/><Relationship Id="rId12" Type="http://schemas.openxmlformats.org/officeDocument/2006/relationships/image" Target="../media/image20.png"/><Relationship Id="rId17" Type="http://schemas.microsoft.com/office/2007/relationships/hdphoto" Target="../media/hdphoto8.wdp"/><Relationship Id="rId2" Type="http://schemas.openxmlformats.org/officeDocument/2006/relationships/notesSlide" Target="../notesSlides/notesSlide15.xml"/><Relationship Id="rId16"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26.tiff"/><Relationship Id="rId11" Type="http://schemas.microsoft.com/office/2007/relationships/hdphoto" Target="../media/hdphoto5.wdp"/><Relationship Id="rId5" Type="http://schemas.openxmlformats.org/officeDocument/2006/relationships/image" Target="../media/image25.tiff"/><Relationship Id="rId15" Type="http://schemas.microsoft.com/office/2007/relationships/hdphoto" Target="../media/hdphoto7.wdp"/><Relationship Id="rId10" Type="http://schemas.openxmlformats.org/officeDocument/2006/relationships/image" Target="../media/image29.png"/><Relationship Id="rId4" Type="http://schemas.openxmlformats.org/officeDocument/2006/relationships/image" Target="../media/image24.tiff"/><Relationship Id="rId9" Type="http://schemas.microsoft.com/office/2007/relationships/hdphoto" Target="../media/hdphoto4.wdp"/><Relationship Id="rId1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7.wdp"/><Relationship Id="rId3" Type="http://schemas.openxmlformats.org/officeDocument/2006/relationships/image" Target="../media/image23.tiff"/><Relationship Id="rId7" Type="http://schemas.openxmlformats.org/officeDocument/2006/relationships/image" Target="../media/image27.tiff"/><Relationship Id="rId12" Type="http://schemas.openxmlformats.org/officeDocument/2006/relationships/image" Target="../media/image21.png"/><Relationship Id="rId17" Type="http://schemas.microsoft.com/office/2007/relationships/hdphoto" Target="../media/hdphoto5.wdp"/><Relationship Id="rId2" Type="http://schemas.openxmlformats.org/officeDocument/2006/relationships/notesSlide" Target="../notesSlides/notesSlide16.xml"/><Relationship Id="rId16" Type="http://schemas.openxmlformats.org/officeDocument/2006/relationships/image" Target="../media/image29.png"/><Relationship Id="rId1" Type="http://schemas.openxmlformats.org/officeDocument/2006/relationships/slideLayout" Target="../slideLayouts/slideLayout15.xml"/><Relationship Id="rId6" Type="http://schemas.openxmlformats.org/officeDocument/2006/relationships/image" Target="../media/image26.tiff"/><Relationship Id="rId11" Type="http://schemas.microsoft.com/office/2007/relationships/hdphoto" Target="../media/hdphoto10.wdp"/><Relationship Id="rId5" Type="http://schemas.openxmlformats.org/officeDocument/2006/relationships/image" Target="../media/image25.tiff"/><Relationship Id="rId15" Type="http://schemas.microsoft.com/office/2007/relationships/hdphoto" Target="../media/hdphoto11.wdp"/><Relationship Id="rId10" Type="http://schemas.openxmlformats.org/officeDocument/2006/relationships/image" Target="../media/image20.png"/><Relationship Id="rId4" Type="http://schemas.openxmlformats.org/officeDocument/2006/relationships/image" Target="../media/image24.tiff"/><Relationship Id="rId9" Type="http://schemas.microsoft.com/office/2007/relationships/hdphoto" Target="../media/hdphoto9.wdp"/><Relationship Id="rId1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13.wdp"/><Relationship Id="rId18" Type="http://schemas.microsoft.com/office/2007/relationships/hdphoto" Target="../media/hdphoto15.wdp"/><Relationship Id="rId3" Type="http://schemas.openxmlformats.org/officeDocument/2006/relationships/image" Target="../media/image23.tiff"/><Relationship Id="rId7" Type="http://schemas.openxmlformats.org/officeDocument/2006/relationships/image" Target="../media/image27.tiff"/><Relationship Id="rId12" Type="http://schemas.openxmlformats.org/officeDocument/2006/relationships/image" Target="../media/image20.png"/><Relationship Id="rId17" Type="http://schemas.openxmlformats.org/officeDocument/2006/relationships/image" Target="../media/image32.png"/><Relationship Id="rId2" Type="http://schemas.openxmlformats.org/officeDocument/2006/relationships/notesSlide" Target="../notesSlides/notesSlide17.xml"/><Relationship Id="rId16"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26.tiff"/><Relationship Id="rId11" Type="http://schemas.microsoft.com/office/2007/relationships/hdphoto" Target="../media/hdphoto12.wdp"/><Relationship Id="rId5" Type="http://schemas.openxmlformats.org/officeDocument/2006/relationships/image" Target="../media/image25.tiff"/><Relationship Id="rId15" Type="http://schemas.microsoft.com/office/2007/relationships/hdphoto" Target="../media/hdphoto14.wdp"/><Relationship Id="rId10" Type="http://schemas.openxmlformats.org/officeDocument/2006/relationships/image" Target="../media/image31.png"/><Relationship Id="rId4" Type="http://schemas.openxmlformats.org/officeDocument/2006/relationships/image" Target="../media/image24.tiff"/><Relationship Id="rId9" Type="http://schemas.microsoft.com/office/2007/relationships/hdphoto" Target="../media/hdphoto4.wdp"/><Relationship Id="rId1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4.tiff"/><Relationship Id="rId4" Type="http://schemas.openxmlformats.org/officeDocument/2006/relationships/image" Target="../media/image12.tif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audio" Target="../media/audio17.wav"/><Relationship Id="rId7" Type="http://schemas.openxmlformats.org/officeDocument/2006/relationships/audio" Target="../media/audio21.wav"/><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audio" Target="../media/audio20.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s>
</file>

<file path=ppt/slides/_rels/slide21.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audio" Target="../media/audio17.wav"/><Relationship Id="rId7" Type="http://schemas.openxmlformats.org/officeDocument/2006/relationships/audio" Target="../media/audio21.wav"/><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audio" Target="../media/audio20.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2.tif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2.wav"/><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audio" Target="../media/audio31.wav"/><Relationship Id="rId17" Type="http://schemas.openxmlformats.org/officeDocument/2006/relationships/audio" Target="../media/audio36.wav"/><Relationship Id="rId2" Type="http://schemas.openxmlformats.org/officeDocument/2006/relationships/notesSlide" Target="../notesSlides/notesSlide24.xml"/><Relationship Id="rId16" Type="http://schemas.openxmlformats.org/officeDocument/2006/relationships/audio" Target="../media/audio35.wav"/><Relationship Id="rId1" Type="http://schemas.openxmlformats.org/officeDocument/2006/relationships/slideLayout" Target="../slideLayouts/slideLayout15.xml"/><Relationship Id="rId6" Type="http://schemas.openxmlformats.org/officeDocument/2006/relationships/audio" Target="../media/audio28.wav"/><Relationship Id="rId11" Type="http://schemas.openxmlformats.org/officeDocument/2006/relationships/image" Target="../media/image34.tiff"/><Relationship Id="rId5" Type="http://schemas.openxmlformats.org/officeDocument/2006/relationships/audio" Target="../media/audio27.wav"/><Relationship Id="rId15" Type="http://schemas.openxmlformats.org/officeDocument/2006/relationships/audio" Target="../media/audio34.wav"/><Relationship Id="rId10" Type="http://schemas.openxmlformats.org/officeDocument/2006/relationships/image" Target="../media/image37.tiff"/><Relationship Id="rId4" Type="http://schemas.openxmlformats.org/officeDocument/2006/relationships/audio" Target="../media/audio26.wav"/><Relationship Id="rId9" Type="http://schemas.openxmlformats.org/officeDocument/2006/relationships/image" Target="../media/image15.png"/><Relationship Id="rId14" Type="http://schemas.openxmlformats.org/officeDocument/2006/relationships/audio" Target="../media/audio33.wav"/></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9.png"/><Relationship Id="rId7" Type="http://schemas.microsoft.com/office/2007/relationships/hdphoto" Target="../media/hdphoto17.wdp"/><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6.wdp"/></Relationships>
</file>

<file path=ppt/slides/_rels/slide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audio" Target="../media/audio6.wav"/><Relationship Id="rId4" Type="http://schemas.openxmlformats.org/officeDocument/2006/relationships/audio" Target="../media/audio5.wav"/></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8.wdp"/></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7.png"/><Relationship Id="rId7"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0.gif"/><Relationship Id="rId5" Type="http://schemas.microsoft.com/office/2007/relationships/hdphoto" Target="../media/hdphoto19.wdp"/><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audio" Target="../media/audio8.wav"/></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16.tiff"/></Relationships>
</file>

<file path=ppt/slides/_rels/slide9.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8.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audio" Target="../media/audio12.wav"/><Relationship Id="rId11" Type="http://schemas.openxmlformats.org/officeDocument/2006/relationships/image" Target="../media/image15.png"/><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21FF4CF0-E3C2-44AE-A366-9A4DD2CFF60B}"/>
              </a:ext>
            </a:extLst>
          </p:cNvPr>
          <p:cNvSpPr txBox="1">
            <a:spLocks/>
          </p:cNvSpPr>
          <p:nvPr/>
        </p:nvSpPr>
        <p:spPr>
          <a:xfrm>
            <a:off x="214817" y="4994958"/>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2 – Lesson 31</a:t>
            </a:r>
          </a:p>
        </p:txBody>
      </p:sp>
      <p:sp>
        <p:nvSpPr>
          <p:cNvPr id="15" name="Title 3">
            <a:extLst>
              <a:ext uri="{FF2B5EF4-FFF2-40B4-BE49-F238E27FC236}">
                <a16:creationId xmlns:a16="http://schemas.microsoft.com/office/drawing/2014/main" id="{0E57611C-BC72-4376-AA40-1B28A5D95BD0}"/>
              </a:ext>
            </a:extLst>
          </p:cNvPr>
          <p:cNvSpPr txBox="1">
            <a:spLocks/>
          </p:cNvSpPr>
          <p:nvPr/>
        </p:nvSpPr>
        <p:spPr>
          <a:xfrm>
            <a:off x="214817" y="5780283"/>
            <a:ext cx="38369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16.02.24</a:t>
            </a:r>
          </a:p>
        </p:txBody>
      </p:sp>
      <p:sp>
        <p:nvSpPr>
          <p:cNvPr id="16" name="Title 1">
            <a:extLst>
              <a:ext uri="{FF2B5EF4-FFF2-40B4-BE49-F238E27FC236}">
                <a16:creationId xmlns:a16="http://schemas.microsoft.com/office/drawing/2014/main" id="{402351A7-21A5-4564-8299-0686A007631D}"/>
              </a:ext>
            </a:extLst>
          </p:cNvPr>
          <p:cNvSpPr txBox="1">
            <a:spLocks/>
          </p:cNvSpPr>
          <p:nvPr/>
        </p:nvSpPr>
        <p:spPr>
          <a:xfrm>
            <a:off x="214817" y="1825515"/>
            <a:ext cx="7043138" cy="879475"/>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Talking about travel</a:t>
            </a:r>
            <a:endParaRPr kumimoji="0" lang="en-US" sz="4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p:txBody>
      </p:sp>
      <p:sp>
        <p:nvSpPr>
          <p:cNvPr id="17" name="Subtitle 5">
            <a:extLst>
              <a:ext uri="{FF2B5EF4-FFF2-40B4-BE49-F238E27FC236}">
                <a16:creationId xmlns:a16="http://schemas.microsoft.com/office/drawing/2014/main" id="{052D01D6-2DF8-4526-ADD0-EF8AFA5B77A5}"/>
              </a:ext>
            </a:extLst>
          </p:cNvPr>
          <p:cNvSpPr txBox="1">
            <a:spLocks/>
          </p:cNvSpPr>
          <p:nvPr/>
        </p:nvSpPr>
        <p:spPr>
          <a:xfrm>
            <a:off x="214817" y="2447297"/>
            <a:ext cx="8032368" cy="143666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Contrasting past and present events</a:t>
            </a:r>
          </a:p>
          <a:p>
            <a:r>
              <a:rPr lang="en-GB" dirty="0">
                <a:solidFill>
                  <a:prstClr val="white"/>
                </a:solidFill>
              </a:rPr>
              <a:t>–er &amp; –</a:t>
            </a:r>
            <a:r>
              <a:rPr lang="en-GB" dirty="0" err="1">
                <a:solidFill>
                  <a:prstClr val="white"/>
                </a:solidFill>
              </a:rPr>
              <a:t>ir</a:t>
            </a:r>
            <a:r>
              <a:rPr lang="en-GB" dirty="0">
                <a:solidFill>
                  <a:prstClr val="white"/>
                </a:solidFill>
              </a:rPr>
              <a:t> verbs in 3rd person singular </a:t>
            </a:r>
            <a:r>
              <a:rPr lang="en-GB" dirty="0" err="1">
                <a:solidFill>
                  <a:prstClr val="white"/>
                </a:solidFill>
              </a:rPr>
              <a:t>preterite</a:t>
            </a:r>
            <a:r>
              <a:rPr lang="en-GB" dirty="0">
                <a:solidFill>
                  <a:prstClr val="white"/>
                </a:solidFill>
              </a:rPr>
              <a:t> (-</a:t>
            </a:r>
            <a:r>
              <a:rPr lang="en-GB" dirty="0" err="1">
                <a:solidFill>
                  <a:prstClr val="white"/>
                </a:solidFill>
              </a:rPr>
              <a:t>ió</a:t>
            </a:r>
            <a:r>
              <a:rPr lang="en-GB" dirty="0">
                <a:solidFill>
                  <a:prstClr val="white"/>
                </a:solidFill>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[que] revisited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Picture 2" descr="Las Lajas, Colombia, The Sanctuary, Bridge, Church">
            <a:extLst>
              <a:ext uri="{FF2B5EF4-FFF2-40B4-BE49-F238E27FC236}">
                <a16:creationId xmlns:a16="http://schemas.microsoft.com/office/drawing/2014/main" id="{416E5C17-95C6-4254-B8AD-CE3DB749C9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30" r="1748" b="1359"/>
          <a:stretch/>
        </p:blipFill>
        <p:spPr bwMode="auto">
          <a:xfrm>
            <a:off x="9671596" y="1711052"/>
            <a:ext cx="2520404" cy="35310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lobe with a map of the world&#10;&#10;Description automatically generated">
            <a:extLst>
              <a:ext uri="{FF2B5EF4-FFF2-40B4-BE49-F238E27FC236}">
                <a16:creationId xmlns:a16="http://schemas.microsoft.com/office/drawing/2014/main" id="{B07DA841-B100-4A43-ABFE-6CB56C1C7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0963" y="3762790"/>
            <a:ext cx="3137128" cy="2980272"/>
          </a:xfrm>
          <a:prstGeom prst="rect">
            <a:avLst/>
          </a:prstGeom>
        </p:spPr>
      </p:pic>
      <p:pic>
        <p:nvPicPr>
          <p:cNvPr id="11" name="Imagen 47">
            <a:extLst>
              <a:ext uri="{FF2B5EF4-FFF2-40B4-BE49-F238E27FC236}">
                <a16:creationId xmlns:a16="http://schemas.microsoft.com/office/drawing/2014/main" id="{5FE977CF-9D91-4AF0-8BA8-2926EC5343F4}"/>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37155" y="5355747"/>
            <a:ext cx="1146332" cy="1273702"/>
          </a:xfrm>
          <a:prstGeom prst="rect">
            <a:avLst/>
          </a:prstGeom>
        </p:spPr>
      </p:pic>
    </p:spTree>
    <p:extLst>
      <p:ext uri="{BB962C8B-B14F-4D97-AF65-F5344CB8AC3E}">
        <p14:creationId xmlns:p14="http://schemas.microsoft.com/office/powerpoint/2010/main" val="847969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09" y="27348"/>
            <a:ext cx="8651839" cy="1245170"/>
          </a:xfrm>
        </p:spPr>
        <p:txBody>
          <a:bodyPr>
            <a:noAutofit/>
          </a:bodyPr>
          <a:lstStyle/>
          <a:p>
            <a:pPr>
              <a:lnSpc>
                <a:spcPct val="100000"/>
              </a:lnSpc>
            </a:pPr>
            <a:r>
              <a:rPr lang="en-GB" sz="2200" b="1" dirty="0" err="1"/>
              <a:t>Ahora</a:t>
            </a:r>
            <a:r>
              <a:rPr lang="en-GB" sz="2200" b="1" dirty="0"/>
              <a:t> escribe </a:t>
            </a:r>
            <a:r>
              <a:rPr lang="en-GB" sz="2200" b="1" dirty="0" err="1"/>
              <a:t>unas</a:t>
            </a:r>
            <a:r>
              <a:rPr lang="en-GB" sz="2200" b="1" dirty="0"/>
              <a:t> </a:t>
            </a:r>
            <a:r>
              <a:rPr lang="en-GB" sz="2200" b="1" dirty="0" err="1"/>
              <a:t>frases</a:t>
            </a:r>
            <a:r>
              <a:rPr lang="en-GB" sz="2200" b="1" dirty="0"/>
              <a:t> </a:t>
            </a:r>
            <a:r>
              <a:rPr lang="en-GB" sz="2200" b="1" dirty="0" err="1"/>
              <a:t>sobre</a:t>
            </a:r>
            <a:r>
              <a:rPr lang="en-GB" sz="2200" b="1" dirty="0"/>
              <a:t> </a:t>
            </a:r>
            <a:r>
              <a:rPr lang="en-GB" sz="2200" b="1" dirty="0" err="1"/>
              <a:t>los</a:t>
            </a:r>
            <a:r>
              <a:rPr lang="en-GB" sz="2200" b="1" dirty="0"/>
              <a:t> </a:t>
            </a:r>
            <a:r>
              <a:rPr lang="en-GB" sz="2200" b="1" dirty="0" err="1"/>
              <a:t>viajes</a:t>
            </a:r>
            <a:r>
              <a:rPr lang="en-GB" sz="2200" b="1" dirty="0"/>
              <a:t> de Enrique. </a:t>
            </a:r>
            <a:r>
              <a:rPr lang="es-ES" sz="2200" b="1" dirty="0"/>
              <a:t>¿Son las vacaciones de antes o son las vacaciones cada año? </a:t>
            </a:r>
            <a:r>
              <a:rPr lang="en-GB" sz="2200" b="1" dirty="0" err="1"/>
              <a:t>Usa</a:t>
            </a:r>
            <a:r>
              <a:rPr lang="en-GB" sz="2200" b="1" dirty="0"/>
              <a:t> la forma </a:t>
            </a:r>
            <a:r>
              <a:rPr lang="en-GB" sz="2200" b="1" dirty="0" err="1"/>
              <a:t>correcta</a:t>
            </a:r>
            <a:r>
              <a:rPr lang="en-GB" sz="2200" b="1" dirty="0"/>
              <a:t> del </a:t>
            </a:r>
            <a:r>
              <a:rPr lang="en-GB" sz="2200" b="1" dirty="0" err="1"/>
              <a:t>verbo</a:t>
            </a:r>
            <a:r>
              <a:rPr lang="en-GB" sz="2200" b="1" dirty="0"/>
              <a:t> (‘–e’ o ‘–ió’), </a:t>
            </a:r>
            <a:r>
              <a:rPr lang="en-GB" sz="2200" b="1" dirty="0" err="1"/>
              <a:t>según</a:t>
            </a:r>
            <a:r>
              <a:rPr lang="en-GB" sz="2200" b="1" dirty="0"/>
              <a:t> la </a:t>
            </a:r>
            <a:r>
              <a:rPr lang="en-GB" sz="2200" b="1" dirty="0" err="1"/>
              <a:t>frase</a:t>
            </a:r>
            <a:r>
              <a:rPr lang="en-GB" sz="2200" b="1" dirty="0"/>
              <a:t>.</a:t>
            </a:r>
          </a:p>
        </p:txBody>
      </p:sp>
      <p:sp>
        <p:nvSpPr>
          <p:cNvPr id="5"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Imagen 47">
            <a:extLst>
              <a:ext uri="{FF2B5EF4-FFF2-40B4-BE49-F238E27FC236}">
                <a16:creationId xmlns:a16="http://schemas.microsoft.com/office/drawing/2014/main" id="{C18AEADC-5E59-9E45-80A8-8CAFB06E3E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2377" y="1078124"/>
            <a:ext cx="1146332" cy="1273702"/>
          </a:xfrm>
          <a:prstGeom prst="rect">
            <a:avLst/>
          </a:prstGeom>
        </p:spPr>
      </p:pic>
      <p:sp>
        <p:nvSpPr>
          <p:cNvPr id="14" name="TextBox 13"/>
          <p:cNvSpPr txBox="1"/>
          <p:nvPr/>
        </p:nvSpPr>
        <p:spPr>
          <a:xfrm>
            <a:off x="305084" y="1154678"/>
            <a:ext cx="7516678" cy="430887"/>
          </a:xfrm>
          <a:prstGeom prst="rect">
            <a:avLst/>
          </a:prstGeom>
          <a:noFill/>
        </p:spPr>
        <p:txBody>
          <a:bodyPr wrap="square" rtlCol="0">
            <a:spAutoFit/>
          </a:bodyPr>
          <a:lstStyle/>
          <a:p>
            <a:pPr algn="l"/>
            <a:r>
              <a:rPr lang="en-GB" sz="2200" dirty="0"/>
              <a:t>1. He got to know a famous church in Colombia.</a:t>
            </a:r>
          </a:p>
        </p:txBody>
      </p:sp>
      <p:sp>
        <p:nvSpPr>
          <p:cNvPr id="15" name="TextBox 14"/>
          <p:cNvSpPr txBox="1"/>
          <p:nvPr/>
        </p:nvSpPr>
        <p:spPr>
          <a:xfrm>
            <a:off x="297109" y="2930314"/>
            <a:ext cx="9156107" cy="430887"/>
          </a:xfrm>
          <a:prstGeom prst="rect">
            <a:avLst/>
          </a:prstGeom>
          <a:noFill/>
        </p:spPr>
        <p:txBody>
          <a:bodyPr wrap="square" rtlCol="0">
            <a:spAutoFit/>
          </a:bodyPr>
          <a:lstStyle/>
          <a:p>
            <a:pPr algn="l"/>
            <a:r>
              <a:rPr lang="en-GB" sz="2200" dirty="0"/>
              <a:t>3. He decided to travel up to/as far as the border with Ecuador.</a:t>
            </a:r>
          </a:p>
        </p:txBody>
      </p:sp>
      <p:pic>
        <p:nvPicPr>
          <p:cNvPr id="1026" name="Picture 2" descr="Las Lajas, Colombia, The Sanctuary, Bridge, Church"/>
          <p:cNvPicPr>
            <a:picLocks noChangeAspect="1" noChangeArrowheads="1"/>
          </p:cNvPicPr>
          <p:nvPr/>
        </p:nvPicPr>
        <p:blipFill rotWithShape="1">
          <a:blip r:embed="rId4">
            <a:extLst>
              <a:ext uri="{28A0092B-C50C-407E-A947-70E740481C1C}">
                <a14:useLocalDpi xmlns:a14="http://schemas.microsoft.com/office/drawing/2010/main" val="0"/>
              </a:ext>
            </a:extLst>
          </a:blip>
          <a:srcRect t="1330" r="1748" b="1359"/>
          <a:stretch/>
        </p:blipFill>
        <p:spPr bwMode="auto">
          <a:xfrm>
            <a:off x="9310272" y="1282682"/>
            <a:ext cx="2520404" cy="35310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462312" y="4813765"/>
            <a:ext cx="3729688" cy="1323439"/>
          </a:xfrm>
          <a:prstGeom prst="rect">
            <a:avLst/>
          </a:prstGeom>
          <a:noFill/>
        </p:spPr>
        <p:txBody>
          <a:bodyPr wrap="square" rtlCol="0">
            <a:spAutoFit/>
          </a:bodyPr>
          <a:lstStyle/>
          <a:p>
            <a:pPr algn="l"/>
            <a:r>
              <a:rPr lang="en-GB" sz="2000" dirty="0"/>
              <a:t>El </a:t>
            </a:r>
            <a:r>
              <a:rPr lang="en-GB" sz="2000" dirty="0" err="1"/>
              <a:t>Santuario</a:t>
            </a:r>
            <a:r>
              <a:rPr lang="en-GB" sz="2000" dirty="0"/>
              <a:t> de Las </a:t>
            </a:r>
            <a:r>
              <a:rPr lang="en-GB" sz="2000" dirty="0" err="1"/>
              <a:t>Lajas</a:t>
            </a:r>
            <a:r>
              <a:rPr lang="en-GB" sz="2000" dirty="0"/>
              <a:t> </a:t>
            </a:r>
            <a:r>
              <a:rPr lang="en-GB" sz="2000" dirty="0" err="1"/>
              <a:t>es</a:t>
            </a:r>
            <a:r>
              <a:rPr lang="en-GB" sz="2000" dirty="0"/>
              <a:t> una iglesia en el </a:t>
            </a:r>
            <a:r>
              <a:rPr lang="en-GB" sz="2000" dirty="0" err="1"/>
              <a:t>suroeste</a:t>
            </a:r>
            <a:r>
              <a:rPr lang="en-GB" sz="2000" dirty="0"/>
              <a:t> de Colombia. </a:t>
            </a:r>
            <a:r>
              <a:rPr lang="en-GB" sz="2000" dirty="0" err="1"/>
              <a:t>Está</a:t>
            </a:r>
            <a:r>
              <a:rPr lang="en-GB" sz="2000" dirty="0"/>
              <a:t> </a:t>
            </a:r>
            <a:r>
              <a:rPr lang="en-GB" sz="2000" dirty="0" err="1"/>
              <a:t>muy</a:t>
            </a:r>
            <a:r>
              <a:rPr lang="en-GB" sz="2000" dirty="0"/>
              <a:t> </a:t>
            </a:r>
            <a:r>
              <a:rPr lang="en-GB" sz="2000" dirty="0" err="1"/>
              <a:t>cerca</a:t>
            </a:r>
            <a:r>
              <a:rPr lang="en-GB" sz="2000" dirty="0"/>
              <a:t> de la </a:t>
            </a:r>
            <a:r>
              <a:rPr lang="en-GB" sz="2000" dirty="0" err="1"/>
              <a:t>frontera</a:t>
            </a:r>
            <a:r>
              <a:rPr lang="en-GB" sz="2000" dirty="0"/>
              <a:t> con Ecuador. </a:t>
            </a:r>
          </a:p>
        </p:txBody>
      </p:sp>
      <p:sp>
        <p:nvSpPr>
          <p:cNvPr id="18" name="TextBox 17"/>
          <p:cNvSpPr txBox="1"/>
          <p:nvPr/>
        </p:nvSpPr>
        <p:spPr>
          <a:xfrm>
            <a:off x="300322" y="2031242"/>
            <a:ext cx="9032512" cy="430887"/>
          </a:xfrm>
          <a:prstGeom prst="rect">
            <a:avLst/>
          </a:prstGeom>
          <a:noFill/>
        </p:spPr>
        <p:txBody>
          <a:bodyPr wrap="square" rtlCol="0">
            <a:spAutoFit/>
          </a:bodyPr>
          <a:lstStyle/>
          <a:p>
            <a:pPr algn="l"/>
            <a:r>
              <a:rPr lang="en-GB" sz="2200" dirty="0"/>
              <a:t>2. He always breaks something.</a:t>
            </a:r>
          </a:p>
        </p:txBody>
      </p:sp>
      <p:sp>
        <p:nvSpPr>
          <p:cNvPr id="19" name="TextBox 18"/>
          <p:cNvSpPr txBox="1"/>
          <p:nvPr/>
        </p:nvSpPr>
        <p:spPr>
          <a:xfrm>
            <a:off x="300322" y="3781044"/>
            <a:ext cx="9032512" cy="430887"/>
          </a:xfrm>
          <a:prstGeom prst="rect">
            <a:avLst/>
          </a:prstGeom>
          <a:noFill/>
        </p:spPr>
        <p:txBody>
          <a:bodyPr wrap="square" rtlCol="0">
            <a:spAutoFit/>
          </a:bodyPr>
          <a:lstStyle/>
          <a:p>
            <a:pPr algn="l"/>
            <a:r>
              <a:rPr lang="en-GB" sz="2200" dirty="0"/>
              <a:t>4. He suffers many accidents during the holidays.</a:t>
            </a:r>
          </a:p>
        </p:txBody>
      </p:sp>
      <p:sp>
        <p:nvSpPr>
          <p:cNvPr id="20" name="TextBox 19"/>
          <p:cNvSpPr txBox="1"/>
          <p:nvPr/>
        </p:nvSpPr>
        <p:spPr>
          <a:xfrm>
            <a:off x="318121" y="4619642"/>
            <a:ext cx="6924350" cy="430887"/>
          </a:xfrm>
          <a:prstGeom prst="rect">
            <a:avLst/>
          </a:prstGeom>
          <a:noFill/>
        </p:spPr>
        <p:txBody>
          <a:bodyPr wrap="square" rtlCol="0">
            <a:spAutoFit/>
          </a:bodyPr>
          <a:lstStyle/>
          <a:p>
            <a:pPr algn="l"/>
            <a:r>
              <a:rPr lang="en-GB" sz="2200" dirty="0"/>
              <a:t>5. He offers presents to some friends after the trips.</a:t>
            </a:r>
          </a:p>
        </p:txBody>
      </p:sp>
      <p:sp>
        <p:nvSpPr>
          <p:cNvPr id="21" name="TextBox 20"/>
          <p:cNvSpPr txBox="1"/>
          <p:nvPr/>
        </p:nvSpPr>
        <p:spPr>
          <a:xfrm>
            <a:off x="297109" y="5439181"/>
            <a:ext cx="6707374" cy="430887"/>
          </a:xfrm>
          <a:prstGeom prst="rect">
            <a:avLst/>
          </a:prstGeom>
          <a:noFill/>
        </p:spPr>
        <p:txBody>
          <a:bodyPr wrap="square" rtlCol="0">
            <a:spAutoFit/>
          </a:bodyPr>
          <a:lstStyle/>
          <a:p>
            <a:pPr algn="l"/>
            <a:r>
              <a:rPr lang="en-GB" sz="2200" dirty="0"/>
              <a:t>6. He barely learnt English in the United States.</a:t>
            </a:r>
          </a:p>
        </p:txBody>
      </p:sp>
      <p:sp>
        <p:nvSpPr>
          <p:cNvPr id="22" name="TextBox 21"/>
          <p:cNvSpPr txBox="1"/>
          <p:nvPr/>
        </p:nvSpPr>
        <p:spPr>
          <a:xfrm>
            <a:off x="318121" y="1521870"/>
            <a:ext cx="7516678" cy="430887"/>
          </a:xfrm>
          <a:prstGeom prst="rect">
            <a:avLst/>
          </a:prstGeom>
          <a:noFill/>
        </p:spPr>
        <p:txBody>
          <a:bodyPr wrap="square" rtlCol="0">
            <a:spAutoFit/>
          </a:bodyPr>
          <a:lstStyle/>
          <a:p>
            <a:pPr algn="l"/>
            <a:r>
              <a:rPr lang="en-GB" sz="2200" i="1" dirty="0">
                <a:solidFill>
                  <a:schemeClr val="accent5">
                    <a:lumMod val="50000"/>
                  </a:schemeClr>
                </a:solidFill>
              </a:rPr>
              <a:t>Conoció una iglesias famosa en Colombia.</a:t>
            </a:r>
          </a:p>
        </p:txBody>
      </p:sp>
      <p:sp>
        <p:nvSpPr>
          <p:cNvPr id="23" name="TextBox 22"/>
          <p:cNvSpPr txBox="1"/>
          <p:nvPr/>
        </p:nvSpPr>
        <p:spPr>
          <a:xfrm>
            <a:off x="305084" y="2393503"/>
            <a:ext cx="7516678" cy="430887"/>
          </a:xfrm>
          <a:prstGeom prst="rect">
            <a:avLst/>
          </a:prstGeom>
          <a:noFill/>
        </p:spPr>
        <p:txBody>
          <a:bodyPr wrap="square" rtlCol="0">
            <a:spAutoFit/>
          </a:bodyPr>
          <a:lstStyle/>
          <a:p>
            <a:pPr algn="l"/>
            <a:r>
              <a:rPr lang="en-GB" sz="2200" i="1" dirty="0" err="1">
                <a:solidFill>
                  <a:schemeClr val="accent5">
                    <a:lumMod val="50000"/>
                  </a:schemeClr>
                </a:solidFill>
              </a:rPr>
              <a:t>Siempre</a:t>
            </a:r>
            <a:r>
              <a:rPr lang="en-GB" sz="2200" i="1" dirty="0">
                <a:solidFill>
                  <a:schemeClr val="accent5">
                    <a:lumMod val="50000"/>
                  </a:schemeClr>
                </a:solidFill>
              </a:rPr>
              <a:t> </a:t>
            </a:r>
            <a:r>
              <a:rPr lang="en-GB" sz="2200" i="1" dirty="0" err="1">
                <a:solidFill>
                  <a:schemeClr val="accent5">
                    <a:lumMod val="50000"/>
                  </a:schemeClr>
                </a:solidFill>
              </a:rPr>
              <a:t>rompe</a:t>
            </a:r>
            <a:r>
              <a:rPr lang="en-GB" sz="2200" i="1" dirty="0">
                <a:solidFill>
                  <a:schemeClr val="accent5">
                    <a:lumMod val="50000"/>
                  </a:schemeClr>
                </a:solidFill>
              </a:rPr>
              <a:t> </a:t>
            </a:r>
            <a:r>
              <a:rPr lang="en-GB" sz="2200" i="1" dirty="0" err="1">
                <a:solidFill>
                  <a:schemeClr val="accent5">
                    <a:lumMod val="50000"/>
                  </a:schemeClr>
                </a:solidFill>
              </a:rPr>
              <a:t>algo</a:t>
            </a:r>
            <a:r>
              <a:rPr lang="en-GB" sz="2200" i="1" dirty="0">
                <a:solidFill>
                  <a:schemeClr val="accent5">
                    <a:lumMod val="50000"/>
                  </a:schemeClr>
                </a:solidFill>
              </a:rPr>
              <a:t>.</a:t>
            </a:r>
          </a:p>
        </p:txBody>
      </p:sp>
      <p:sp>
        <p:nvSpPr>
          <p:cNvPr id="24" name="TextBox 23"/>
          <p:cNvSpPr txBox="1"/>
          <p:nvPr/>
        </p:nvSpPr>
        <p:spPr>
          <a:xfrm>
            <a:off x="305084" y="3289207"/>
            <a:ext cx="7516678" cy="430887"/>
          </a:xfrm>
          <a:prstGeom prst="rect">
            <a:avLst/>
          </a:prstGeom>
          <a:noFill/>
        </p:spPr>
        <p:txBody>
          <a:bodyPr wrap="square" rtlCol="0">
            <a:spAutoFit/>
          </a:bodyPr>
          <a:lstStyle/>
          <a:p>
            <a:pPr algn="l"/>
            <a:r>
              <a:rPr lang="en-GB" sz="2200" i="1" dirty="0" err="1">
                <a:solidFill>
                  <a:schemeClr val="accent5">
                    <a:lumMod val="50000"/>
                  </a:schemeClr>
                </a:solidFill>
              </a:rPr>
              <a:t>Decidió</a:t>
            </a:r>
            <a:r>
              <a:rPr lang="en-GB" sz="2200" i="1" dirty="0">
                <a:solidFill>
                  <a:schemeClr val="accent5">
                    <a:lumMod val="50000"/>
                  </a:schemeClr>
                </a:solidFill>
              </a:rPr>
              <a:t> </a:t>
            </a:r>
            <a:r>
              <a:rPr lang="en-GB" sz="2200" i="1" dirty="0" err="1">
                <a:solidFill>
                  <a:schemeClr val="accent5">
                    <a:lumMod val="50000"/>
                  </a:schemeClr>
                </a:solidFill>
              </a:rPr>
              <a:t>viajar</a:t>
            </a:r>
            <a:r>
              <a:rPr lang="en-GB" sz="2200" i="1" dirty="0">
                <a:solidFill>
                  <a:schemeClr val="accent5">
                    <a:lumMod val="50000"/>
                  </a:schemeClr>
                </a:solidFill>
              </a:rPr>
              <a:t> hasta la </a:t>
            </a:r>
            <a:r>
              <a:rPr lang="en-GB" sz="2200" i="1" dirty="0" err="1">
                <a:solidFill>
                  <a:schemeClr val="accent5">
                    <a:lumMod val="50000"/>
                  </a:schemeClr>
                </a:solidFill>
              </a:rPr>
              <a:t>frontera</a:t>
            </a:r>
            <a:r>
              <a:rPr lang="en-GB" sz="2200" i="1" dirty="0">
                <a:solidFill>
                  <a:schemeClr val="accent5">
                    <a:lumMod val="50000"/>
                  </a:schemeClr>
                </a:solidFill>
              </a:rPr>
              <a:t> con Ecuador.</a:t>
            </a:r>
          </a:p>
        </p:txBody>
      </p:sp>
      <p:sp>
        <p:nvSpPr>
          <p:cNvPr id="25" name="TextBox 24"/>
          <p:cNvSpPr txBox="1"/>
          <p:nvPr/>
        </p:nvSpPr>
        <p:spPr>
          <a:xfrm>
            <a:off x="305084" y="4146864"/>
            <a:ext cx="7516678" cy="430887"/>
          </a:xfrm>
          <a:prstGeom prst="rect">
            <a:avLst/>
          </a:prstGeom>
          <a:noFill/>
        </p:spPr>
        <p:txBody>
          <a:bodyPr wrap="square" rtlCol="0">
            <a:spAutoFit/>
          </a:bodyPr>
          <a:lstStyle/>
          <a:p>
            <a:pPr algn="l"/>
            <a:r>
              <a:rPr lang="en-GB" sz="2200" i="1" dirty="0" err="1">
                <a:solidFill>
                  <a:schemeClr val="accent5">
                    <a:lumMod val="50000"/>
                  </a:schemeClr>
                </a:solidFill>
              </a:rPr>
              <a:t>Sufre</a:t>
            </a:r>
            <a:r>
              <a:rPr lang="en-GB" sz="2200" i="1" dirty="0">
                <a:solidFill>
                  <a:schemeClr val="accent5">
                    <a:lumMod val="50000"/>
                  </a:schemeClr>
                </a:solidFill>
              </a:rPr>
              <a:t> </a:t>
            </a:r>
            <a:r>
              <a:rPr lang="en-GB" sz="2200" i="1" dirty="0" err="1">
                <a:solidFill>
                  <a:schemeClr val="accent5">
                    <a:lumMod val="50000"/>
                  </a:schemeClr>
                </a:solidFill>
              </a:rPr>
              <a:t>muchos</a:t>
            </a:r>
            <a:r>
              <a:rPr lang="en-GB" sz="2200" i="1" dirty="0">
                <a:solidFill>
                  <a:schemeClr val="accent5">
                    <a:lumMod val="50000"/>
                  </a:schemeClr>
                </a:solidFill>
              </a:rPr>
              <a:t> </a:t>
            </a:r>
            <a:r>
              <a:rPr lang="en-GB" sz="2200" i="1" dirty="0" err="1">
                <a:solidFill>
                  <a:schemeClr val="accent5">
                    <a:lumMod val="50000"/>
                  </a:schemeClr>
                </a:solidFill>
              </a:rPr>
              <a:t>accidentes</a:t>
            </a:r>
            <a:r>
              <a:rPr lang="en-GB" sz="2200" i="1" dirty="0">
                <a:solidFill>
                  <a:schemeClr val="accent5">
                    <a:lumMod val="50000"/>
                  </a:schemeClr>
                </a:solidFill>
              </a:rPr>
              <a:t> </a:t>
            </a:r>
            <a:r>
              <a:rPr lang="en-GB" sz="2200" i="1" dirty="0" err="1">
                <a:solidFill>
                  <a:schemeClr val="accent5">
                    <a:lumMod val="50000"/>
                  </a:schemeClr>
                </a:solidFill>
              </a:rPr>
              <a:t>durante</a:t>
            </a:r>
            <a:r>
              <a:rPr lang="en-GB" sz="2200" i="1" dirty="0">
                <a:solidFill>
                  <a:schemeClr val="accent5">
                    <a:lumMod val="50000"/>
                  </a:schemeClr>
                </a:solidFill>
              </a:rPr>
              <a:t> las </a:t>
            </a:r>
            <a:r>
              <a:rPr lang="en-GB" sz="2200" i="1" dirty="0" err="1">
                <a:solidFill>
                  <a:schemeClr val="accent5">
                    <a:lumMod val="50000"/>
                  </a:schemeClr>
                </a:solidFill>
              </a:rPr>
              <a:t>vacaciones</a:t>
            </a:r>
            <a:r>
              <a:rPr lang="en-GB" sz="2200" i="1" dirty="0">
                <a:solidFill>
                  <a:schemeClr val="accent5">
                    <a:lumMod val="50000"/>
                  </a:schemeClr>
                </a:solidFill>
              </a:rPr>
              <a:t>.</a:t>
            </a:r>
          </a:p>
        </p:txBody>
      </p:sp>
      <p:sp>
        <p:nvSpPr>
          <p:cNvPr id="27" name="TextBox 26"/>
          <p:cNvSpPr txBox="1"/>
          <p:nvPr/>
        </p:nvSpPr>
        <p:spPr>
          <a:xfrm>
            <a:off x="318121" y="4966403"/>
            <a:ext cx="7516678" cy="430887"/>
          </a:xfrm>
          <a:prstGeom prst="rect">
            <a:avLst/>
          </a:prstGeom>
          <a:noFill/>
        </p:spPr>
        <p:txBody>
          <a:bodyPr wrap="square" rtlCol="0">
            <a:spAutoFit/>
          </a:bodyPr>
          <a:lstStyle/>
          <a:p>
            <a:pPr algn="l"/>
            <a:r>
              <a:rPr lang="en-GB" sz="2200" i="1" dirty="0" err="1">
                <a:solidFill>
                  <a:schemeClr val="accent5">
                    <a:lumMod val="50000"/>
                  </a:schemeClr>
                </a:solidFill>
              </a:rPr>
              <a:t>Ofrece</a:t>
            </a:r>
            <a:r>
              <a:rPr lang="en-GB" sz="2200" i="1" dirty="0">
                <a:solidFill>
                  <a:schemeClr val="accent5">
                    <a:lumMod val="50000"/>
                  </a:schemeClr>
                </a:solidFill>
              </a:rPr>
              <a:t> </a:t>
            </a:r>
            <a:r>
              <a:rPr lang="en-GB" sz="2200" i="1" dirty="0" err="1">
                <a:solidFill>
                  <a:schemeClr val="accent5">
                    <a:lumMod val="50000"/>
                  </a:schemeClr>
                </a:solidFill>
              </a:rPr>
              <a:t>regalos</a:t>
            </a:r>
            <a:r>
              <a:rPr lang="en-GB" sz="2200" i="1" dirty="0">
                <a:solidFill>
                  <a:schemeClr val="accent5">
                    <a:lumMod val="50000"/>
                  </a:schemeClr>
                </a:solidFill>
              </a:rPr>
              <a:t> a </a:t>
            </a:r>
            <a:r>
              <a:rPr lang="en-GB" sz="2200" i="1" dirty="0" err="1">
                <a:solidFill>
                  <a:schemeClr val="accent5">
                    <a:lumMod val="50000"/>
                  </a:schemeClr>
                </a:solidFill>
              </a:rPr>
              <a:t>unos</a:t>
            </a:r>
            <a:r>
              <a:rPr lang="en-GB" sz="2200" i="1" dirty="0">
                <a:solidFill>
                  <a:schemeClr val="accent5">
                    <a:lumMod val="50000"/>
                  </a:schemeClr>
                </a:solidFill>
              </a:rPr>
              <a:t> amigos </a:t>
            </a:r>
            <a:r>
              <a:rPr lang="en-GB" sz="2200" i="1" dirty="0" err="1">
                <a:solidFill>
                  <a:schemeClr val="accent5">
                    <a:lumMod val="50000"/>
                  </a:schemeClr>
                </a:solidFill>
              </a:rPr>
              <a:t>después</a:t>
            </a:r>
            <a:r>
              <a:rPr lang="en-GB" sz="2200" i="1" dirty="0">
                <a:solidFill>
                  <a:schemeClr val="accent5">
                    <a:lumMod val="50000"/>
                  </a:schemeClr>
                </a:solidFill>
              </a:rPr>
              <a:t> de </a:t>
            </a:r>
            <a:r>
              <a:rPr lang="en-GB" sz="2200" i="1" dirty="0" err="1">
                <a:solidFill>
                  <a:schemeClr val="accent5">
                    <a:lumMod val="50000"/>
                  </a:schemeClr>
                </a:solidFill>
              </a:rPr>
              <a:t>los</a:t>
            </a:r>
            <a:r>
              <a:rPr lang="en-GB" sz="2200" i="1" dirty="0">
                <a:solidFill>
                  <a:schemeClr val="accent5">
                    <a:lumMod val="50000"/>
                  </a:schemeClr>
                </a:solidFill>
              </a:rPr>
              <a:t> </a:t>
            </a:r>
            <a:r>
              <a:rPr lang="en-GB" sz="2200" i="1" dirty="0" err="1">
                <a:solidFill>
                  <a:schemeClr val="accent5">
                    <a:lumMod val="50000"/>
                  </a:schemeClr>
                </a:solidFill>
              </a:rPr>
              <a:t>viajes</a:t>
            </a:r>
            <a:r>
              <a:rPr lang="en-GB" sz="2200" i="1" dirty="0">
                <a:solidFill>
                  <a:schemeClr val="accent5">
                    <a:lumMod val="50000"/>
                  </a:schemeClr>
                </a:solidFill>
              </a:rPr>
              <a:t>.</a:t>
            </a:r>
          </a:p>
        </p:txBody>
      </p:sp>
      <p:sp>
        <p:nvSpPr>
          <p:cNvPr id="28" name="TextBox 27"/>
          <p:cNvSpPr txBox="1"/>
          <p:nvPr/>
        </p:nvSpPr>
        <p:spPr>
          <a:xfrm>
            <a:off x="305084" y="5769910"/>
            <a:ext cx="7516678" cy="430887"/>
          </a:xfrm>
          <a:prstGeom prst="rect">
            <a:avLst/>
          </a:prstGeom>
          <a:noFill/>
        </p:spPr>
        <p:txBody>
          <a:bodyPr wrap="square" rtlCol="0">
            <a:spAutoFit/>
          </a:bodyPr>
          <a:lstStyle/>
          <a:p>
            <a:pPr algn="l"/>
            <a:r>
              <a:rPr lang="en-GB" sz="2200" i="1" dirty="0" err="1">
                <a:solidFill>
                  <a:schemeClr val="accent5">
                    <a:lumMod val="50000"/>
                  </a:schemeClr>
                </a:solidFill>
              </a:rPr>
              <a:t>Apenas</a:t>
            </a:r>
            <a:r>
              <a:rPr lang="en-GB" sz="2200" i="1" dirty="0">
                <a:solidFill>
                  <a:schemeClr val="accent5">
                    <a:lumMod val="50000"/>
                  </a:schemeClr>
                </a:solidFill>
              </a:rPr>
              <a:t> </a:t>
            </a:r>
            <a:r>
              <a:rPr lang="en-GB" sz="2200" i="1" dirty="0" err="1">
                <a:solidFill>
                  <a:schemeClr val="accent5">
                    <a:lumMod val="50000"/>
                  </a:schemeClr>
                </a:solidFill>
              </a:rPr>
              <a:t>aprendió</a:t>
            </a:r>
            <a:r>
              <a:rPr lang="en-GB" sz="2200" i="1" dirty="0">
                <a:solidFill>
                  <a:schemeClr val="accent5">
                    <a:lumMod val="50000"/>
                  </a:schemeClr>
                </a:solidFill>
              </a:rPr>
              <a:t> </a:t>
            </a:r>
            <a:r>
              <a:rPr lang="en-GB" sz="2200" i="1" dirty="0" err="1">
                <a:solidFill>
                  <a:schemeClr val="accent5">
                    <a:lumMod val="50000"/>
                  </a:schemeClr>
                </a:solidFill>
              </a:rPr>
              <a:t>inglés</a:t>
            </a:r>
            <a:r>
              <a:rPr lang="en-GB" sz="2200" i="1" dirty="0">
                <a:solidFill>
                  <a:schemeClr val="accent5">
                    <a:lumMod val="50000"/>
                  </a:schemeClr>
                </a:solidFill>
              </a:rPr>
              <a:t> en </a:t>
            </a:r>
            <a:r>
              <a:rPr lang="en-GB" sz="2200" i="1" dirty="0" err="1">
                <a:solidFill>
                  <a:schemeClr val="accent5">
                    <a:lumMod val="50000"/>
                  </a:schemeClr>
                </a:solidFill>
              </a:rPr>
              <a:t>los</a:t>
            </a:r>
            <a:r>
              <a:rPr lang="en-GB" sz="2200" i="1" dirty="0">
                <a:solidFill>
                  <a:schemeClr val="accent5">
                    <a:lumMod val="50000"/>
                  </a:schemeClr>
                </a:solidFill>
              </a:rPr>
              <a:t> </a:t>
            </a:r>
            <a:r>
              <a:rPr lang="en-GB" sz="2200" i="1" dirty="0" err="1">
                <a:solidFill>
                  <a:schemeClr val="accent5">
                    <a:lumMod val="50000"/>
                  </a:schemeClr>
                </a:solidFill>
              </a:rPr>
              <a:t>Estados</a:t>
            </a:r>
            <a:r>
              <a:rPr lang="en-GB" sz="2200" i="1" dirty="0">
                <a:solidFill>
                  <a:schemeClr val="accent5">
                    <a:lumMod val="50000"/>
                  </a:schemeClr>
                </a:solidFill>
              </a:rPr>
              <a:t> </a:t>
            </a:r>
            <a:r>
              <a:rPr lang="en-GB" sz="2200" i="1" dirty="0" err="1">
                <a:solidFill>
                  <a:schemeClr val="accent5">
                    <a:lumMod val="50000"/>
                  </a:schemeClr>
                </a:solidFill>
              </a:rPr>
              <a:t>Unidos</a:t>
            </a:r>
            <a:r>
              <a:rPr lang="en-GB" sz="2200" i="1" dirty="0">
                <a:solidFill>
                  <a:schemeClr val="accent5">
                    <a:lumMod val="50000"/>
                  </a:schemeClr>
                </a:solidFill>
              </a:rPr>
              <a:t>.</a:t>
            </a:r>
          </a:p>
        </p:txBody>
      </p:sp>
      <p:sp>
        <p:nvSpPr>
          <p:cNvPr id="17" name="Rounded Rectangle 16"/>
          <p:cNvSpPr/>
          <p:nvPr/>
        </p:nvSpPr>
        <p:spPr>
          <a:xfrm>
            <a:off x="385383" y="1581423"/>
            <a:ext cx="5901117"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03864"/>
                </a:solidFill>
              </a:rPr>
              <a:t>?</a:t>
            </a:r>
          </a:p>
        </p:txBody>
      </p:sp>
      <p:sp>
        <p:nvSpPr>
          <p:cNvPr id="35" name="Rounded Rectangle 34"/>
          <p:cNvSpPr/>
          <p:nvPr/>
        </p:nvSpPr>
        <p:spPr>
          <a:xfrm>
            <a:off x="385383" y="2452847"/>
            <a:ext cx="5901117"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03864"/>
                </a:solidFill>
              </a:rPr>
              <a:t>?</a:t>
            </a:r>
          </a:p>
        </p:txBody>
      </p:sp>
      <p:sp>
        <p:nvSpPr>
          <p:cNvPr id="36" name="Rounded Rectangle 35"/>
          <p:cNvSpPr/>
          <p:nvPr/>
        </p:nvSpPr>
        <p:spPr>
          <a:xfrm>
            <a:off x="385382" y="3337111"/>
            <a:ext cx="6193217"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03864"/>
                </a:solidFill>
              </a:rPr>
              <a:t>?</a:t>
            </a:r>
          </a:p>
        </p:txBody>
      </p:sp>
      <p:sp>
        <p:nvSpPr>
          <p:cNvPr id="37" name="Rounded Rectangle 36"/>
          <p:cNvSpPr/>
          <p:nvPr/>
        </p:nvSpPr>
        <p:spPr>
          <a:xfrm>
            <a:off x="385382" y="4189938"/>
            <a:ext cx="7310818"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03864"/>
                </a:solidFill>
              </a:rPr>
              <a:t>?</a:t>
            </a:r>
          </a:p>
        </p:txBody>
      </p:sp>
      <p:sp>
        <p:nvSpPr>
          <p:cNvPr id="38" name="Rounded Rectangle 37"/>
          <p:cNvSpPr/>
          <p:nvPr/>
        </p:nvSpPr>
        <p:spPr>
          <a:xfrm>
            <a:off x="385382" y="5024602"/>
            <a:ext cx="7310818"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03864"/>
                </a:solidFill>
              </a:rPr>
              <a:t>?</a:t>
            </a:r>
          </a:p>
        </p:txBody>
      </p:sp>
      <p:sp>
        <p:nvSpPr>
          <p:cNvPr id="39" name="Rounded Rectangle 38"/>
          <p:cNvSpPr/>
          <p:nvPr/>
        </p:nvSpPr>
        <p:spPr>
          <a:xfrm>
            <a:off x="385382" y="5864288"/>
            <a:ext cx="7310818"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03864"/>
                </a:solidFill>
              </a:rPr>
              <a:t>?</a:t>
            </a:r>
          </a:p>
        </p:txBody>
      </p:sp>
    </p:spTree>
    <p:extLst>
      <p:ext uri="{BB962C8B-B14F-4D97-AF65-F5344CB8AC3E}">
        <p14:creationId xmlns:p14="http://schemas.microsoft.com/office/powerpoint/2010/main" val="1701521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5"/>
                                        </p:tgtEl>
                                      </p:cBhvr>
                                    </p:animEffect>
                                    <p:set>
                                      <p:cBhvr>
                                        <p:cTn id="1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9"/>
                                        </p:tgtEl>
                                      </p:cBhvr>
                                    </p:animEffect>
                                    <p:set>
                                      <p:cBhvr>
                                        <p:cTn id="3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7" grpId="0" animBg="1"/>
      <p:bldP spid="35" grpId="0" animBg="1"/>
      <p:bldP spid="36" grpId="0" animBg="1"/>
      <p:bldP spid="37" grpId="0" animBg="1"/>
      <p:bldP spid="38"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3A3838"/>
                </a:solidFill>
                <a:effectLst/>
                <a:uLnTx/>
                <a:uFillTx/>
                <a:latin typeface="Century Gothic"/>
                <a:ea typeface="+mn-ea"/>
                <a:cs typeface="+mn-cs"/>
              </a:rPr>
              <a:t>Hablamos</a:t>
            </a:r>
            <a:r>
              <a:rPr kumimoji="0" lang="en-US" sz="2200" b="1" i="0" u="none" strike="noStrike" kern="1200" cap="none" spc="0" normalizeH="0" baseline="0" noProof="0" dirty="0">
                <a:ln>
                  <a:noFill/>
                </a:ln>
                <a:solidFill>
                  <a:srgbClr val="3A3838"/>
                </a:solidFill>
                <a:effectLst/>
                <a:uLnTx/>
                <a:uFillTx/>
                <a:latin typeface="Century Gothic"/>
                <a:ea typeface="+mn-ea"/>
                <a:cs typeface="+mn-cs"/>
              </a:rPr>
              <a:t> de las </a:t>
            </a:r>
            <a:r>
              <a:rPr kumimoji="0" lang="en-US" sz="2200" b="1" i="0" u="none" strike="noStrike" kern="1200" cap="none" spc="0" normalizeH="0" baseline="0" noProof="0" dirty="0" err="1">
                <a:ln>
                  <a:noFill/>
                </a:ln>
                <a:solidFill>
                  <a:srgbClr val="3A3838"/>
                </a:solidFill>
                <a:effectLst/>
                <a:uLnTx/>
                <a:uFillTx/>
                <a:latin typeface="Century Gothic"/>
                <a:ea typeface="+mn-ea"/>
                <a:cs typeface="+mn-cs"/>
              </a:rPr>
              <a:t>vacaciones</a:t>
            </a:r>
            <a:r>
              <a:rPr kumimoji="0" lang="en-US" sz="22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5" name="TextBox 6">
            <a:extLst>
              <a:ext uri="{FF2B5EF4-FFF2-40B4-BE49-F238E27FC236}">
                <a16:creationId xmlns:a16="http://schemas.microsoft.com/office/drawing/2014/main" id="{C51E761F-383A-9442-AA22-F984E1D4E13F}"/>
              </a:ext>
            </a:extLst>
          </p:cNvPr>
          <p:cNvSpPr txBox="1"/>
          <p:nvPr/>
        </p:nvSpPr>
        <p:spPr>
          <a:xfrm>
            <a:off x="238837" y="802921"/>
            <a:ext cx="89518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A3838"/>
                </a:solidFill>
                <a:effectLst/>
                <a:uLnTx/>
                <a:uFillTx/>
                <a:latin typeface="Century Gothic"/>
                <a:ea typeface="+mn-ea"/>
                <a:cs typeface="+mn-cs"/>
              </a:rPr>
              <a:t>Persona A </a:t>
            </a:r>
            <a:r>
              <a:rPr kumimoji="0" lang="en-US" sz="2200" b="0" i="0" u="none" strike="noStrike" kern="1200" cap="none" spc="0" normalizeH="0" baseline="0" noProof="0" dirty="0" err="1">
                <a:ln>
                  <a:noFill/>
                </a:ln>
                <a:solidFill>
                  <a:srgbClr val="3A3838"/>
                </a:solidFill>
                <a:effectLst/>
                <a:uLnTx/>
                <a:uFillTx/>
                <a:latin typeface="Century Gothic"/>
                <a:ea typeface="+mn-ea"/>
                <a:cs typeface="+mn-cs"/>
              </a:rPr>
              <a:t>habla</a:t>
            </a:r>
            <a:r>
              <a:rPr kumimoji="0" lang="en-US"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US"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3A3838"/>
                </a:solidFill>
                <a:effectLst/>
                <a:uLnTx/>
                <a:uFillTx/>
                <a:latin typeface="Century Gothic"/>
                <a:ea typeface="+mn-ea"/>
                <a:cs typeface="+mn-cs"/>
              </a:rPr>
              <a:t>español</a:t>
            </a:r>
            <a:r>
              <a:rPr kumimoji="0" lang="en-US" sz="22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6" name="TextBox 6">
            <a:extLst>
              <a:ext uri="{FF2B5EF4-FFF2-40B4-BE49-F238E27FC236}">
                <a16:creationId xmlns:a16="http://schemas.microsoft.com/office/drawing/2014/main" id="{255B0A94-F5FC-C94E-809C-031675007925}"/>
              </a:ext>
            </a:extLst>
          </p:cNvPr>
          <p:cNvSpPr txBox="1"/>
          <p:nvPr/>
        </p:nvSpPr>
        <p:spPr>
          <a:xfrm>
            <a:off x="213437" y="1255774"/>
            <a:ext cx="10368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A3838"/>
                </a:solidFill>
                <a:effectLst/>
                <a:uLnTx/>
                <a:uFillTx/>
                <a:latin typeface="Century Gothic"/>
                <a:ea typeface="+mn-ea"/>
                <a:cs typeface="+mn-cs"/>
              </a:rPr>
              <a:t>Persona B </a:t>
            </a:r>
            <a:r>
              <a:rPr kumimoji="0" lang="en-US" sz="2200" b="0" i="0" u="none" strike="noStrike" kern="1200" cap="none" spc="0" normalizeH="0" baseline="0" noProof="0" dirty="0" err="1">
                <a:ln>
                  <a:noFill/>
                </a:ln>
                <a:solidFill>
                  <a:srgbClr val="3A3838"/>
                </a:solidFill>
                <a:effectLst/>
                <a:uLnTx/>
                <a:uFillTx/>
                <a:latin typeface="Century Gothic"/>
                <a:ea typeface="+mn-ea"/>
                <a:cs typeface="+mn-cs"/>
              </a:rPr>
              <a:t>mira</a:t>
            </a:r>
            <a:r>
              <a:rPr kumimoji="0" lang="en-US" sz="2200" b="0" i="0" u="none" strike="noStrike" kern="1200" cap="none" spc="0" normalizeH="0" baseline="0" noProof="0" dirty="0">
                <a:ln>
                  <a:noFill/>
                </a:ln>
                <a:solidFill>
                  <a:srgbClr val="3A3838"/>
                </a:solidFill>
                <a:effectLst/>
                <a:uLnTx/>
                <a:uFillTx/>
                <a:latin typeface="Century Gothic"/>
                <a:ea typeface="+mn-ea"/>
                <a:cs typeface="+mn-cs"/>
              </a:rPr>
              <a:t> las </a:t>
            </a:r>
            <a:r>
              <a:rPr kumimoji="0" lang="en-US" sz="2200" b="0" i="0" u="none" strike="noStrike" kern="1200" cap="none" spc="0" normalizeH="0" baseline="0" noProof="0" dirty="0" err="1">
                <a:ln>
                  <a:noFill/>
                </a:ln>
                <a:solidFill>
                  <a:srgbClr val="3A3838"/>
                </a:solidFill>
                <a:effectLst/>
                <a:uLnTx/>
                <a:uFillTx/>
                <a:latin typeface="Century Gothic"/>
                <a:ea typeface="+mn-ea"/>
                <a:cs typeface="+mn-cs"/>
              </a:rPr>
              <a:t>opciones</a:t>
            </a:r>
            <a:r>
              <a:rPr kumimoji="0" lang="en-US" sz="2200" b="0" i="0" u="none" strike="noStrike" kern="1200" cap="none" spc="0" normalizeH="0" baseline="0" noProof="0" dirty="0">
                <a:ln>
                  <a:noFill/>
                </a:ln>
                <a:solidFill>
                  <a:srgbClr val="3A3838"/>
                </a:solidFill>
                <a:effectLst/>
                <a:uLnTx/>
                <a:uFillTx/>
                <a:latin typeface="Century Gothic"/>
                <a:ea typeface="+mn-ea"/>
                <a:cs typeface="+mn-cs"/>
              </a:rPr>
              <a:t> y </a:t>
            </a:r>
            <a:r>
              <a:rPr kumimoji="0" lang="en-US" sz="2200" b="0" i="0" u="none" strike="noStrike" kern="1200" cap="none" spc="0" normalizeH="0" baseline="0" noProof="0" dirty="0" err="1">
                <a:ln>
                  <a:noFill/>
                </a:ln>
                <a:solidFill>
                  <a:srgbClr val="3A3838"/>
                </a:solidFill>
                <a:effectLst/>
                <a:uLnTx/>
                <a:uFillTx/>
                <a:latin typeface="Century Gothic"/>
                <a:ea typeface="+mn-ea"/>
                <a:cs typeface="+mn-cs"/>
              </a:rPr>
              <a:t>escucha</a:t>
            </a:r>
            <a:r>
              <a:rPr kumimoji="0" lang="en-US" sz="2200" b="0" i="0" u="none" strike="noStrike" kern="1200" cap="none" spc="0" normalizeH="0" baseline="0" noProof="0" dirty="0">
                <a:ln>
                  <a:noFill/>
                </a:ln>
                <a:solidFill>
                  <a:srgbClr val="3A3838"/>
                </a:solidFill>
                <a:effectLst/>
                <a:uLnTx/>
                <a:uFillTx/>
                <a:latin typeface="Century Gothic"/>
                <a:ea typeface="+mn-ea"/>
                <a:cs typeface="+mn-cs"/>
              </a:rPr>
              <a:t>: ¿es </a:t>
            </a:r>
            <a:r>
              <a:rPr kumimoji="0" lang="en-US" sz="2200" b="0" i="0" u="none" strike="noStrike" kern="1200" cap="none" spc="0" normalizeH="0" baseline="0" noProof="0" dirty="0" err="1">
                <a:ln>
                  <a:noFill/>
                </a:ln>
                <a:solidFill>
                  <a:srgbClr val="3A3838"/>
                </a:solidFill>
                <a:effectLst/>
                <a:uLnTx/>
                <a:uFillTx/>
                <a:latin typeface="Century Gothic"/>
                <a:ea typeface="+mn-ea"/>
                <a:cs typeface="+mn-cs"/>
              </a:rPr>
              <a:t>presente</a:t>
            </a:r>
            <a:r>
              <a:rPr kumimoji="0" lang="en-US" sz="2200" b="0" i="0" u="none" strike="noStrike" kern="1200" cap="none" spc="0" normalizeH="0" baseline="0" noProof="0" dirty="0">
                <a:ln>
                  <a:noFill/>
                </a:ln>
                <a:solidFill>
                  <a:srgbClr val="3A3838"/>
                </a:solidFill>
                <a:effectLst/>
                <a:uLnTx/>
                <a:uFillTx/>
                <a:latin typeface="Century Gothic"/>
                <a:ea typeface="+mn-ea"/>
                <a:cs typeface="+mn-cs"/>
              </a:rPr>
              <a:t> o </a:t>
            </a:r>
            <a:r>
              <a:rPr kumimoji="0" lang="en-US" sz="2200" b="0" i="0" u="none" strike="noStrike" kern="1200" cap="none" spc="0" normalizeH="0" baseline="0" noProof="0" dirty="0" err="1">
                <a:ln>
                  <a:noFill/>
                </a:ln>
                <a:solidFill>
                  <a:srgbClr val="3A3838"/>
                </a:solidFill>
                <a:effectLst/>
                <a:uLnTx/>
                <a:uFillTx/>
                <a:latin typeface="Century Gothic"/>
                <a:ea typeface="+mn-ea"/>
                <a:cs typeface="+mn-cs"/>
              </a:rPr>
              <a:t>pasado</a:t>
            </a:r>
            <a:r>
              <a:rPr kumimoji="0" lang="en-US" sz="2200" b="0" i="0" u="none" strike="noStrike" kern="1200" cap="none" spc="0" normalizeH="0" baseline="0" noProof="0" dirty="0">
                <a:ln>
                  <a:noFill/>
                </a:ln>
                <a:solidFill>
                  <a:srgbClr val="3A3838"/>
                </a:solidFill>
                <a:effectLst/>
                <a:uLnTx/>
                <a:uFillTx/>
                <a:latin typeface="Century Gothic"/>
                <a:ea typeface="+mn-ea"/>
                <a:cs typeface="+mn-cs"/>
              </a:rPr>
              <a:t>? </a:t>
            </a:r>
            <a:br>
              <a:rPr kumimoji="0" lang="en-US" sz="2200" b="0" i="0" u="none" strike="noStrike" kern="1200" cap="none" spc="0" normalizeH="0" baseline="0" noProof="0" dirty="0">
                <a:ln>
                  <a:noFill/>
                </a:ln>
                <a:solidFill>
                  <a:srgbClr val="3A3838"/>
                </a:solidFill>
                <a:effectLst/>
                <a:uLnTx/>
                <a:uFillTx/>
                <a:latin typeface="Century Gothic"/>
                <a:ea typeface="+mn-ea"/>
                <a:cs typeface="+mn-cs"/>
              </a:rPr>
            </a:br>
            <a:r>
              <a:rPr kumimoji="0" lang="en-US" sz="2200" b="0" i="0" u="none" strike="noStrike" kern="1200" cap="none" spc="0" normalizeH="0" baseline="0" noProof="0" dirty="0" err="1">
                <a:ln>
                  <a:noFill/>
                </a:ln>
                <a:solidFill>
                  <a:srgbClr val="3A3838"/>
                </a:solidFill>
                <a:effectLst/>
                <a:uLnTx/>
                <a:uFillTx/>
                <a:latin typeface="Century Gothic"/>
                <a:ea typeface="+mn-ea"/>
                <a:cs typeface="+mn-cs"/>
              </a:rPr>
              <a:t>Luego</a:t>
            </a:r>
            <a:r>
              <a:rPr kumimoji="0" lang="en-US" sz="2200" b="0" i="0" u="none" strike="noStrike" kern="1200" cap="none" spc="0" normalizeH="0" baseline="0" noProof="0" dirty="0">
                <a:ln>
                  <a:noFill/>
                </a:ln>
                <a:solidFill>
                  <a:srgbClr val="3A3838"/>
                </a:solidFill>
                <a:effectLst/>
                <a:uLnTx/>
                <a:uFillTx/>
                <a:latin typeface="Century Gothic"/>
                <a:ea typeface="+mn-ea"/>
                <a:cs typeface="+mn-cs"/>
              </a:rPr>
              <a:t>, escribe el </a:t>
            </a:r>
            <a:r>
              <a:rPr kumimoji="0" lang="en-US" sz="2200" b="0" i="0" u="none" strike="noStrike" kern="1200" cap="none" spc="0" normalizeH="0" baseline="0" noProof="0" dirty="0" err="1">
                <a:ln>
                  <a:noFill/>
                </a:ln>
                <a:solidFill>
                  <a:srgbClr val="3A3838"/>
                </a:solidFill>
                <a:effectLst/>
                <a:uLnTx/>
                <a:uFillTx/>
                <a:latin typeface="Century Gothic"/>
                <a:ea typeface="+mn-ea"/>
                <a:cs typeface="+mn-cs"/>
              </a:rPr>
              <a:t>nombre</a:t>
            </a:r>
            <a:r>
              <a:rPr kumimoji="0" lang="en-US"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3A3838"/>
                </a:solidFill>
                <a:effectLst/>
                <a:uLnTx/>
                <a:uFillTx/>
                <a:latin typeface="Century Gothic"/>
                <a:ea typeface="+mn-ea"/>
                <a:cs typeface="+mn-cs"/>
              </a:rPr>
              <a:t>correcto</a:t>
            </a:r>
            <a:r>
              <a:rPr kumimoji="0" lang="en-US"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3A3838"/>
                </a:solidFill>
                <a:effectLst/>
                <a:uLnTx/>
                <a:uFillTx/>
                <a:latin typeface="Century Gothic"/>
                <a:ea typeface="+mn-ea"/>
                <a:cs typeface="+mn-cs"/>
              </a:rPr>
              <a:t>según</a:t>
            </a:r>
            <a:r>
              <a:rPr kumimoji="0" lang="en-US" sz="2200" b="0" i="0" u="none" strike="noStrike" kern="1200" cap="none" spc="0" normalizeH="0" baseline="0" noProof="0" dirty="0">
                <a:ln>
                  <a:noFill/>
                </a:ln>
                <a:solidFill>
                  <a:srgbClr val="3A3838"/>
                </a:solidFill>
                <a:effectLst/>
                <a:uLnTx/>
                <a:uFillTx/>
                <a:latin typeface="Century Gothic"/>
                <a:ea typeface="+mn-ea"/>
                <a:cs typeface="+mn-cs"/>
              </a:rPr>
              <a:t> el verbo.</a:t>
            </a:r>
          </a:p>
        </p:txBody>
      </p:sp>
      <p:sp>
        <p:nvSpPr>
          <p:cNvPr id="27" name="TextBox 6">
            <a:extLst>
              <a:ext uri="{FF2B5EF4-FFF2-40B4-BE49-F238E27FC236}">
                <a16:creationId xmlns:a16="http://schemas.microsoft.com/office/drawing/2014/main" id="{F10C08D2-2A9A-A74E-AEF0-802DC2BD14D4}"/>
              </a:ext>
            </a:extLst>
          </p:cNvPr>
          <p:cNvSpPr txBox="1"/>
          <p:nvPr/>
        </p:nvSpPr>
        <p:spPr>
          <a:xfrm>
            <a:off x="262498" y="2083551"/>
            <a:ext cx="1465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3A3838"/>
                </a:solidFill>
                <a:effectLst/>
                <a:uLnTx/>
                <a:uFillTx/>
                <a:latin typeface="Century Gothic"/>
                <a:ea typeface="+mn-ea"/>
                <a:cs typeface="+mn-cs"/>
              </a:rPr>
              <a:t>Ejemplo</a:t>
            </a:r>
            <a:r>
              <a:rPr kumimoji="0" lang="en-US" sz="22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70180" y="2671069"/>
            <a:ext cx="53559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A3838"/>
                </a:solidFill>
                <a:effectLst/>
                <a:uLnTx/>
                <a:uFillTx/>
                <a:latin typeface="Century Gothic"/>
                <a:ea typeface="+mn-ea"/>
                <a:cs typeface="+mn-cs"/>
              </a:rPr>
              <a:t>Persona A </a:t>
            </a:r>
            <a:r>
              <a:rPr kumimoji="0" lang="en-US" sz="2200" b="0" i="0" u="none" strike="noStrike" kern="1200" cap="none" spc="0" normalizeH="0" baseline="0" noProof="0" dirty="0" err="1">
                <a:ln>
                  <a:noFill/>
                </a:ln>
                <a:solidFill>
                  <a:srgbClr val="3A3838"/>
                </a:solidFill>
                <a:effectLst/>
                <a:uLnTx/>
                <a:uFillTx/>
                <a:latin typeface="Century Gothic"/>
                <a:ea typeface="+mn-ea"/>
                <a:cs typeface="+mn-cs"/>
              </a:rPr>
              <a:t>habla</a:t>
            </a:r>
            <a:r>
              <a:rPr kumimoji="0" lang="en-US" sz="22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4683196" y="2396503"/>
            <a:ext cx="421718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03864"/>
                </a:solidFill>
                <a:effectLst/>
                <a:uLnTx/>
                <a:uFillTx/>
                <a:latin typeface="Century Gothic"/>
                <a:ea typeface="+mn-ea"/>
                <a:cs typeface="+mn-cs"/>
              </a:rPr>
              <a:t>Persona B </a:t>
            </a:r>
            <a:r>
              <a:rPr kumimoji="0" lang="en-US" sz="2200" b="0" i="0" u="none" strike="noStrike" kern="1200" cap="none" spc="0" normalizeH="0" baseline="0" noProof="0" dirty="0" err="1">
                <a:ln>
                  <a:noFill/>
                </a:ln>
                <a:solidFill>
                  <a:srgbClr val="203864"/>
                </a:solidFill>
                <a:effectLst/>
                <a:uLnTx/>
                <a:uFillTx/>
                <a:latin typeface="Century Gothic"/>
                <a:ea typeface="+mn-ea"/>
                <a:cs typeface="+mn-cs"/>
              </a:rPr>
              <a:t>escucha</a:t>
            </a:r>
            <a:r>
              <a:rPr kumimoji="0" lang="en-US" sz="2200" b="0" i="0" u="none" strike="noStrike" kern="1200" cap="none" spc="0" normalizeH="0" baseline="0" noProof="0" dirty="0">
                <a:ln>
                  <a:noFill/>
                </a:ln>
                <a:solidFill>
                  <a:srgbClr val="203864"/>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203864"/>
                </a:solidFill>
                <a:effectLst/>
                <a:uLnTx/>
                <a:uFillTx/>
                <a:latin typeface="Century Gothic"/>
                <a:ea typeface="+mn-ea"/>
                <a:cs typeface="+mn-cs"/>
              </a:rPr>
              <a:t>mira</a:t>
            </a:r>
            <a:r>
              <a:rPr kumimoji="0" lang="en-US" sz="2200" b="0" i="0" u="none" strike="noStrike" kern="1200" cap="none" spc="0" normalizeH="0" baseline="0" noProof="0" dirty="0">
                <a:ln>
                  <a:noFill/>
                </a:ln>
                <a:solidFill>
                  <a:srgbClr val="203864"/>
                </a:solidFill>
                <a:effectLst/>
                <a:uLnTx/>
                <a:uFillTx/>
                <a:latin typeface="Century Gothic"/>
                <a:ea typeface="+mn-ea"/>
                <a:cs typeface="+mn-cs"/>
              </a:rPr>
              <a:t> las </a:t>
            </a:r>
            <a:r>
              <a:rPr kumimoji="0" lang="en-US" sz="2200" b="0" i="0" u="none" strike="noStrike" kern="1200" cap="none" spc="0" normalizeH="0" baseline="0" noProof="0" dirty="0" err="1">
                <a:ln>
                  <a:noFill/>
                </a:ln>
                <a:solidFill>
                  <a:srgbClr val="203864"/>
                </a:solidFill>
                <a:effectLst/>
                <a:uLnTx/>
                <a:uFillTx/>
                <a:latin typeface="Century Gothic"/>
                <a:ea typeface="+mn-ea"/>
                <a:cs typeface="+mn-cs"/>
              </a:rPr>
              <a:t>opciones</a:t>
            </a:r>
            <a:r>
              <a:rPr kumimoji="0" lang="en-US" sz="2200" b="0" i="0" u="none" strike="noStrike" kern="1200" cap="none" spc="0" normalizeH="0" baseline="0" noProof="0" dirty="0">
                <a:ln>
                  <a:noFill/>
                </a:ln>
                <a:solidFill>
                  <a:srgbClr val="203864"/>
                </a:solidFill>
                <a:effectLst/>
                <a:uLnTx/>
                <a:uFillTx/>
                <a:latin typeface="Century Gothic"/>
                <a:ea typeface="+mn-ea"/>
                <a:cs typeface="+mn-cs"/>
              </a:rPr>
              <a:t> y escribe el </a:t>
            </a:r>
            <a:r>
              <a:rPr kumimoji="0" lang="en-US" sz="2200" b="0" i="0" u="none" strike="noStrike" kern="1200" cap="none" spc="0" normalizeH="0" baseline="0" noProof="0" dirty="0" err="1">
                <a:ln>
                  <a:noFill/>
                </a:ln>
                <a:solidFill>
                  <a:srgbClr val="203864"/>
                </a:solidFill>
                <a:effectLst/>
                <a:uLnTx/>
                <a:uFillTx/>
                <a:latin typeface="Century Gothic"/>
                <a:ea typeface="+mn-ea"/>
                <a:cs typeface="+mn-cs"/>
              </a:rPr>
              <a:t>nombre</a:t>
            </a:r>
            <a:r>
              <a:rPr kumimoji="0" lang="en-US" sz="2200" b="0" i="0" u="none" strike="noStrike" kern="1200" cap="none" spc="0" normalizeH="0" baseline="0" noProof="0" dirty="0">
                <a:ln>
                  <a:noFill/>
                </a:ln>
                <a:solidFill>
                  <a:srgbClr val="203864"/>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203864"/>
                </a:solidFill>
                <a:effectLst/>
                <a:uLnTx/>
                <a:uFillTx/>
                <a:latin typeface="Century Gothic"/>
                <a:ea typeface="+mn-ea"/>
                <a:cs typeface="+mn-cs"/>
              </a:rPr>
              <a:t>correcto</a:t>
            </a:r>
            <a:r>
              <a:rPr kumimoji="0" lang="en-US" sz="2200" b="0" i="0" u="none" strike="noStrike" kern="1200" cap="none" spc="0" normalizeH="0" baseline="0" noProof="0" dirty="0">
                <a:ln>
                  <a:noFill/>
                </a:ln>
                <a:solidFill>
                  <a:srgbClr val="203864"/>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203864"/>
                </a:solidFill>
                <a:effectLst/>
                <a:uLnTx/>
                <a:uFillTx/>
                <a:latin typeface="Century Gothic"/>
                <a:ea typeface="+mn-ea"/>
                <a:cs typeface="+mn-cs"/>
              </a:rPr>
              <a:t>en</a:t>
            </a:r>
            <a:r>
              <a:rPr kumimoji="0" lang="en-US" sz="2200" b="0" i="0" u="none" strike="noStrike" kern="1200" cap="none" spc="0" normalizeH="0" baseline="0" noProof="0" dirty="0">
                <a:ln>
                  <a:noFill/>
                </a:ln>
                <a:solidFill>
                  <a:srgbClr val="203864"/>
                </a:solidFill>
                <a:effectLst/>
                <a:uLnTx/>
                <a:uFillTx/>
                <a:latin typeface="Century Gothic"/>
                <a:ea typeface="+mn-ea"/>
                <a:cs typeface="+mn-cs"/>
              </a:rPr>
              <a:t> una </a:t>
            </a:r>
            <a:r>
              <a:rPr kumimoji="0" lang="en-US" sz="2200" b="0" i="0" u="none" strike="noStrike" kern="1200" cap="none" spc="0" normalizeH="0" baseline="0" noProof="0" dirty="0" err="1">
                <a:ln>
                  <a:noFill/>
                </a:ln>
                <a:solidFill>
                  <a:srgbClr val="203864"/>
                </a:solidFill>
                <a:effectLst/>
                <a:uLnTx/>
                <a:uFillTx/>
                <a:latin typeface="Century Gothic"/>
                <a:ea typeface="+mn-ea"/>
                <a:cs typeface="+mn-cs"/>
              </a:rPr>
              <a:t>lista</a:t>
            </a:r>
            <a:r>
              <a:rPr kumimoji="0" lang="en-US" sz="2200" b="0" i="0" u="none" strike="noStrike" kern="1200" cap="none" spc="0" normalizeH="0" baseline="0" noProof="0" dirty="0">
                <a:ln>
                  <a:noFill/>
                </a:ln>
                <a:solidFill>
                  <a:srgbClr val="203864"/>
                </a:solidFill>
                <a:effectLst/>
                <a:uLnTx/>
                <a:uFillTx/>
                <a:latin typeface="Century Gothic"/>
                <a:ea typeface="+mn-ea"/>
                <a:cs typeface="+mn-cs"/>
              </a:rPr>
              <a:t>:</a:t>
            </a:r>
          </a:p>
        </p:txBody>
      </p:sp>
      <p:sp>
        <p:nvSpPr>
          <p:cNvPr id="21" name="Rectangle 1">
            <a:extLst>
              <a:ext uri="{FF2B5EF4-FFF2-40B4-BE49-F238E27FC236}">
                <a16:creationId xmlns:a16="http://schemas.microsoft.com/office/drawing/2014/main" id="{2644006F-A92B-EA48-83E5-A6A318E84B93}"/>
              </a:ext>
            </a:extLst>
          </p:cNvPr>
          <p:cNvSpPr/>
          <p:nvPr/>
        </p:nvSpPr>
        <p:spPr>
          <a:xfrm>
            <a:off x="661279" y="436690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2" name="Text Box 2">
            <a:extLst>
              <a:ext uri="{FF2B5EF4-FFF2-40B4-BE49-F238E27FC236}">
                <a16:creationId xmlns:a16="http://schemas.microsoft.com/office/drawing/2014/main" id="{AB4E9271-56C6-BF4B-B56D-E0CD21C80991}"/>
              </a:ext>
            </a:extLst>
          </p:cNvPr>
          <p:cNvSpPr txBox="1">
            <a:spLocks noChangeArrowheads="1"/>
          </p:cNvSpPr>
          <p:nvPr/>
        </p:nvSpPr>
        <p:spPr bwMode="auto">
          <a:xfrm>
            <a:off x="771795" y="4869481"/>
            <a:ext cx="1912611"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srgbClr val="3A3838"/>
                </a:solidFill>
                <a:effectLst/>
                <a:uLnTx/>
                <a:uFillTx/>
                <a:latin typeface="Century Gothic"/>
                <a:ea typeface="Calibri" panose="020F0502020204030204" pitchFamily="34" charset="0"/>
                <a:cs typeface="Times New Roman" panose="02020603050405020304" pitchFamily="18" charset="0"/>
              </a:rPr>
              <a:t> S/he lost a camera.</a:t>
            </a:r>
            <a:endParaRPr kumimoji="0" lang="es-GB" sz="2000" b="1" i="0" u="none" strike="noStrike" kern="1200" cap="none" spc="0" normalizeH="0" baseline="0" noProof="0" dirty="0">
              <a:ln>
                <a:noFill/>
              </a:ln>
              <a:solidFill>
                <a:srgbClr val="3A3838"/>
              </a:solidFill>
              <a:effectLst/>
              <a:uLnTx/>
              <a:uFillTx/>
              <a:latin typeface="Century Gothic"/>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srgbClr val="3A3838"/>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2691818" y="3101956"/>
            <a:ext cx="1896471" cy="1255860"/>
          </a:xfrm>
          <a:prstGeom prst="wedgeRoundRectCallout">
            <a:avLst>
              <a:gd name="adj1" fmla="val -112203"/>
              <a:gd name="adj2" fmla="val 7588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3A3838"/>
                </a:solidFill>
                <a:effectLst/>
                <a:uLnTx/>
                <a:uFillTx/>
                <a:latin typeface="Century Gothic"/>
                <a:ea typeface="+mn-ea"/>
                <a:cs typeface="+mn-cs"/>
              </a:rPr>
              <a:t>Perdió una cámara.</a:t>
            </a:r>
          </a:p>
        </p:txBody>
      </p:sp>
      <p:sp>
        <p:nvSpPr>
          <p:cNvPr id="8" name="CuadroTexto 7">
            <a:extLst>
              <a:ext uri="{FF2B5EF4-FFF2-40B4-BE49-F238E27FC236}">
                <a16:creationId xmlns:a16="http://schemas.microsoft.com/office/drawing/2014/main" id="{40B63D64-DC3D-3A40-8803-0998D3719536}"/>
              </a:ext>
            </a:extLst>
          </p:cNvPr>
          <p:cNvSpPr txBox="1"/>
          <p:nvPr/>
        </p:nvSpPr>
        <p:spPr>
          <a:xfrm>
            <a:off x="2893142" y="5833419"/>
            <a:ext cx="65520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Después, Persona B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habla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Persona 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escucha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endParaRPr kumimoji="0" lang="es-GB" sz="20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5" name="Imagen 4">
            <a:extLst>
              <a:ext uri="{FF2B5EF4-FFF2-40B4-BE49-F238E27FC236}">
                <a16:creationId xmlns:a16="http://schemas.microsoft.com/office/drawing/2014/main" id="{A9FAC5B8-4E8C-9A45-B46D-FEBBDDA5D2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0112" y="1654789"/>
            <a:ext cx="1571485" cy="846234"/>
          </a:xfrm>
          <a:prstGeom prst="rect">
            <a:avLst/>
          </a:prstGeom>
        </p:spPr>
      </p:pic>
      <p:sp>
        <p:nvSpPr>
          <p:cNvPr id="31" name="Rectangle 1">
            <a:extLst>
              <a:ext uri="{FF2B5EF4-FFF2-40B4-BE49-F238E27FC236}">
                <a16:creationId xmlns:a16="http://schemas.microsoft.com/office/drawing/2014/main" id="{19DD7021-1199-7344-998E-C542ACB3E60F}"/>
              </a:ext>
            </a:extLst>
          </p:cNvPr>
          <p:cNvSpPr/>
          <p:nvPr/>
        </p:nvSpPr>
        <p:spPr>
          <a:xfrm>
            <a:off x="4895836" y="3719711"/>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32" name="Text Box 10">
            <a:extLst>
              <a:ext uri="{FF2B5EF4-FFF2-40B4-BE49-F238E27FC236}">
                <a16:creationId xmlns:a16="http://schemas.microsoft.com/office/drawing/2014/main" id="{EFC67971-E8E7-C047-A44D-37FE4E34F8A5}"/>
              </a:ext>
            </a:extLst>
          </p:cNvPr>
          <p:cNvSpPr txBox="1">
            <a:spLocks noChangeArrowheads="1"/>
          </p:cNvSpPr>
          <p:nvPr/>
        </p:nvSpPr>
        <p:spPr bwMode="auto">
          <a:xfrm>
            <a:off x="4963905" y="382243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srgbClr val="3A3838"/>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3" name="CuadroTexto 32">
            <a:extLst>
              <a:ext uri="{FF2B5EF4-FFF2-40B4-BE49-F238E27FC236}">
                <a16:creationId xmlns:a16="http://schemas.microsoft.com/office/drawing/2014/main" id="{D67A9580-91A0-9B49-8DA1-EC908D1DDEF2}"/>
              </a:ext>
            </a:extLst>
          </p:cNvPr>
          <p:cNvSpPr txBox="1"/>
          <p:nvPr/>
        </p:nvSpPr>
        <p:spPr>
          <a:xfrm>
            <a:off x="4977946" y="4296937"/>
            <a:ext cx="14605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loses a camera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3A3838"/>
                </a:solidFill>
                <a:effectLst/>
                <a:uLnTx/>
                <a:uFillTx/>
                <a:latin typeface="Century Gothic"/>
                <a:ea typeface="+mn-ea"/>
                <a:cs typeface="+mn-cs"/>
              </a:rPr>
              <a:t>[Marta]</a:t>
            </a:r>
          </a:p>
        </p:txBody>
      </p:sp>
      <p:sp>
        <p:nvSpPr>
          <p:cNvPr id="34" name="CuadroTexto 33">
            <a:extLst>
              <a:ext uri="{FF2B5EF4-FFF2-40B4-BE49-F238E27FC236}">
                <a16:creationId xmlns:a16="http://schemas.microsoft.com/office/drawing/2014/main" id="{5F2028A6-5B0B-5940-9849-28047EB73C5B}"/>
              </a:ext>
            </a:extLst>
          </p:cNvPr>
          <p:cNvSpPr txBox="1"/>
          <p:nvPr/>
        </p:nvSpPr>
        <p:spPr>
          <a:xfrm>
            <a:off x="6613860" y="4296937"/>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lost</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a camera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3A3838"/>
                </a:solidFill>
                <a:effectLst/>
                <a:uLnTx/>
                <a:uFillTx/>
                <a:latin typeface="Century Gothic"/>
                <a:ea typeface="+mn-ea"/>
                <a:cs typeface="+mn-cs"/>
              </a:rPr>
              <a:t>[Paula]</a:t>
            </a:r>
          </a:p>
        </p:txBody>
      </p:sp>
      <p:pic>
        <p:nvPicPr>
          <p:cNvPr id="35" name="Picture 7">
            <a:extLst>
              <a:ext uri="{FF2B5EF4-FFF2-40B4-BE49-F238E27FC236}">
                <a16:creationId xmlns:a16="http://schemas.microsoft.com/office/drawing/2014/main" id="{F2BFE075-592E-434B-A43C-357FA0E1DD2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5411593" y="3779874"/>
            <a:ext cx="593300" cy="581018"/>
          </a:xfrm>
          <a:prstGeom prst="rect">
            <a:avLst/>
          </a:prstGeom>
        </p:spPr>
      </p:pic>
      <p:pic>
        <p:nvPicPr>
          <p:cNvPr id="36" name="Picture 8">
            <a:extLst>
              <a:ext uri="{FF2B5EF4-FFF2-40B4-BE49-F238E27FC236}">
                <a16:creationId xmlns:a16="http://schemas.microsoft.com/office/drawing/2014/main" id="{5128030D-11FF-814B-A5A4-32AED8E48DE4}"/>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7287931" y="3750024"/>
            <a:ext cx="569970" cy="604125"/>
          </a:xfrm>
          <a:prstGeom prst="rect">
            <a:avLst/>
          </a:prstGeom>
        </p:spPr>
      </p:pic>
      <p:graphicFrame>
        <p:nvGraphicFramePr>
          <p:cNvPr id="10" name="Tabla 9">
            <a:extLst>
              <a:ext uri="{FF2B5EF4-FFF2-40B4-BE49-F238E27FC236}">
                <a16:creationId xmlns:a16="http://schemas.microsoft.com/office/drawing/2014/main" id="{84C6D649-61EE-CD41-9636-3FE98CCB0002}"/>
              </a:ext>
            </a:extLst>
          </p:cNvPr>
          <p:cNvGraphicFramePr>
            <a:graphicFrameLocks noGrp="1"/>
          </p:cNvGraphicFramePr>
          <p:nvPr/>
        </p:nvGraphicFramePr>
        <p:xfrm>
          <a:off x="8995290" y="2671069"/>
          <a:ext cx="2079631" cy="3291840"/>
        </p:xfrm>
        <a:graphic>
          <a:graphicData uri="http://schemas.openxmlformats.org/drawingml/2006/table">
            <a:tbl>
              <a:tblPr firstRow="1" bandRow="1">
                <a:tableStyleId>{5DA37D80-6434-44D0-A028-1B22A696006F}</a:tableStyleId>
              </a:tblPr>
              <a:tblGrid>
                <a:gridCol w="422656">
                  <a:extLst>
                    <a:ext uri="{9D8B030D-6E8A-4147-A177-3AD203B41FA5}">
                      <a16:colId xmlns:a16="http://schemas.microsoft.com/office/drawing/2014/main" val="3769206215"/>
                    </a:ext>
                  </a:extLst>
                </a:gridCol>
                <a:gridCol w="1656975">
                  <a:extLst>
                    <a:ext uri="{9D8B030D-6E8A-4147-A177-3AD203B41FA5}">
                      <a16:colId xmlns:a16="http://schemas.microsoft.com/office/drawing/2014/main" val="2039333093"/>
                    </a:ext>
                  </a:extLst>
                </a:gridCol>
              </a:tblGrid>
              <a:tr h="321203">
                <a:tc>
                  <a:txBody>
                    <a:bodyPr/>
                    <a:lstStyle/>
                    <a:p>
                      <a:endParaRPr lang="es-GB" dirty="0"/>
                    </a:p>
                  </a:txBody>
                  <a:tcPr/>
                </a:tc>
                <a:tc>
                  <a:txBody>
                    <a:bodyPr/>
                    <a:lstStyle/>
                    <a:p>
                      <a:pPr algn="ctr"/>
                      <a:r>
                        <a:rPr lang="es-GB" dirty="0">
                          <a:solidFill>
                            <a:srgbClr val="203864"/>
                          </a:solidFill>
                        </a:rPr>
                        <a:t>Nombres</a:t>
                      </a:r>
                    </a:p>
                  </a:txBody>
                  <a:tcPr/>
                </a:tc>
                <a:extLst>
                  <a:ext uri="{0D108BD9-81ED-4DB2-BD59-A6C34878D82A}">
                    <a16:rowId xmlns:a16="http://schemas.microsoft.com/office/drawing/2014/main" val="1808010557"/>
                  </a:ext>
                </a:extLst>
              </a:tr>
              <a:tr h="321203">
                <a:tc>
                  <a:txBody>
                    <a:bodyPr/>
                    <a:lstStyle/>
                    <a:p>
                      <a:pPr algn="ctr"/>
                      <a:r>
                        <a:rPr lang="es-GB" dirty="0">
                          <a:solidFill>
                            <a:srgbClr val="203864"/>
                          </a:solidFill>
                        </a:rPr>
                        <a:t>1</a:t>
                      </a:r>
                    </a:p>
                  </a:txBody>
                  <a:tcPr/>
                </a:tc>
                <a:tc>
                  <a:txBody>
                    <a:bodyPr/>
                    <a:lstStyle/>
                    <a:p>
                      <a:endParaRPr lang="es-GB" dirty="0"/>
                    </a:p>
                  </a:txBody>
                  <a:tcPr/>
                </a:tc>
                <a:extLst>
                  <a:ext uri="{0D108BD9-81ED-4DB2-BD59-A6C34878D82A}">
                    <a16:rowId xmlns:a16="http://schemas.microsoft.com/office/drawing/2014/main" val="731240697"/>
                  </a:ext>
                </a:extLst>
              </a:tr>
              <a:tr h="321203">
                <a:tc>
                  <a:txBody>
                    <a:bodyPr/>
                    <a:lstStyle/>
                    <a:p>
                      <a:pPr algn="ctr"/>
                      <a:r>
                        <a:rPr lang="es-GB" dirty="0">
                          <a:solidFill>
                            <a:srgbClr val="203864"/>
                          </a:solidFill>
                        </a:rPr>
                        <a:t>2</a:t>
                      </a:r>
                    </a:p>
                  </a:txBody>
                  <a:tcPr/>
                </a:tc>
                <a:tc>
                  <a:txBody>
                    <a:bodyPr/>
                    <a:lstStyle/>
                    <a:p>
                      <a:endParaRPr lang="es-GB" dirty="0"/>
                    </a:p>
                  </a:txBody>
                  <a:tcPr/>
                </a:tc>
                <a:extLst>
                  <a:ext uri="{0D108BD9-81ED-4DB2-BD59-A6C34878D82A}">
                    <a16:rowId xmlns:a16="http://schemas.microsoft.com/office/drawing/2014/main" val="3889413453"/>
                  </a:ext>
                </a:extLst>
              </a:tr>
              <a:tr h="321203">
                <a:tc>
                  <a:txBody>
                    <a:bodyPr/>
                    <a:lstStyle/>
                    <a:p>
                      <a:pPr algn="ctr"/>
                      <a:r>
                        <a:rPr lang="es-GB" dirty="0">
                          <a:solidFill>
                            <a:srgbClr val="203864"/>
                          </a:solidFill>
                        </a:rPr>
                        <a:t>3</a:t>
                      </a:r>
                    </a:p>
                  </a:txBody>
                  <a:tcPr/>
                </a:tc>
                <a:tc>
                  <a:txBody>
                    <a:bodyPr/>
                    <a:lstStyle/>
                    <a:p>
                      <a:endParaRPr lang="es-GB"/>
                    </a:p>
                  </a:txBody>
                  <a:tcPr/>
                </a:tc>
                <a:extLst>
                  <a:ext uri="{0D108BD9-81ED-4DB2-BD59-A6C34878D82A}">
                    <a16:rowId xmlns:a16="http://schemas.microsoft.com/office/drawing/2014/main" val="2966517930"/>
                  </a:ext>
                </a:extLst>
              </a:tr>
              <a:tr h="321203">
                <a:tc>
                  <a:txBody>
                    <a:bodyPr/>
                    <a:lstStyle/>
                    <a:p>
                      <a:pPr algn="ctr"/>
                      <a:r>
                        <a:rPr lang="es-GB" dirty="0">
                          <a:solidFill>
                            <a:srgbClr val="203864"/>
                          </a:solidFill>
                        </a:rPr>
                        <a:t>4</a:t>
                      </a:r>
                    </a:p>
                  </a:txBody>
                  <a:tcPr/>
                </a:tc>
                <a:tc>
                  <a:txBody>
                    <a:bodyPr/>
                    <a:lstStyle/>
                    <a:p>
                      <a:endParaRPr lang="es-GB" dirty="0"/>
                    </a:p>
                  </a:txBody>
                  <a:tcPr/>
                </a:tc>
                <a:extLst>
                  <a:ext uri="{0D108BD9-81ED-4DB2-BD59-A6C34878D82A}">
                    <a16:rowId xmlns:a16="http://schemas.microsoft.com/office/drawing/2014/main" val="3578226277"/>
                  </a:ext>
                </a:extLst>
              </a:tr>
              <a:tr h="321203">
                <a:tc>
                  <a:txBody>
                    <a:bodyPr/>
                    <a:lstStyle/>
                    <a:p>
                      <a:pPr algn="ctr"/>
                      <a:r>
                        <a:rPr lang="es-GB" dirty="0">
                          <a:solidFill>
                            <a:srgbClr val="203864"/>
                          </a:solidFill>
                        </a:rPr>
                        <a:t>5</a:t>
                      </a:r>
                    </a:p>
                  </a:txBody>
                  <a:tcPr/>
                </a:tc>
                <a:tc>
                  <a:txBody>
                    <a:bodyPr/>
                    <a:lstStyle/>
                    <a:p>
                      <a:endParaRPr lang="es-GB"/>
                    </a:p>
                  </a:txBody>
                  <a:tcPr/>
                </a:tc>
                <a:extLst>
                  <a:ext uri="{0D108BD9-81ED-4DB2-BD59-A6C34878D82A}">
                    <a16:rowId xmlns:a16="http://schemas.microsoft.com/office/drawing/2014/main" val="3280699391"/>
                  </a:ext>
                </a:extLst>
              </a:tr>
              <a:tr h="321203">
                <a:tc>
                  <a:txBody>
                    <a:bodyPr/>
                    <a:lstStyle/>
                    <a:p>
                      <a:pPr algn="ctr"/>
                      <a:r>
                        <a:rPr lang="es-GB" dirty="0">
                          <a:solidFill>
                            <a:srgbClr val="203864"/>
                          </a:solidFill>
                        </a:rPr>
                        <a:t>6</a:t>
                      </a:r>
                    </a:p>
                  </a:txBody>
                  <a:tcPr/>
                </a:tc>
                <a:tc>
                  <a:txBody>
                    <a:bodyPr/>
                    <a:lstStyle/>
                    <a:p>
                      <a:endParaRPr lang="es-GB"/>
                    </a:p>
                  </a:txBody>
                  <a:tcPr/>
                </a:tc>
                <a:extLst>
                  <a:ext uri="{0D108BD9-81ED-4DB2-BD59-A6C34878D82A}">
                    <a16:rowId xmlns:a16="http://schemas.microsoft.com/office/drawing/2014/main" val="3795461113"/>
                  </a:ext>
                </a:extLst>
              </a:tr>
              <a:tr h="321203">
                <a:tc>
                  <a:txBody>
                    <a:bodyPr/>
                    <a:lstStyle/>
                    <a:p>
                      <a:pPr algn="ctr"/>
                      <a:r>
                        <a:rPr lang="es-GB" dirty="0">
                          <a:solidFill>
                            <a:srgbClr val="203864"/>
                          </a:solidFill>
                        </a:rPr>
                        <a:t>7</a:t>
                      </a:r>
                    </a:p>
                  </a:txBody>
                  <a:tcPr/>
                </a:tc>
                <a:tc>
                  <a:txBody>
                    <a:bodyPr/>
                    <a:lstStyle/>
                    <a:p>
                      <a:endParaRPr lang="es-GB"/>
                    </a:p>
                  </a:txBody>
                  <a:tcPr/>
                </a:tc>
                <a:extLst>
                  <a:ext uri="{0D108BD9-81ED-4DB2-BD59-A6C34878D82A}">
                    <a16:rowId xmlns:a16="http://schemas.microsoft.com/office/drawing/2014/main" val="790129317"/>
                  </a:ext>
                </a:extLst>
              </a:tr>
              <a:tr h="321203">
                <a:tc>
                  <a:txBody>
                    <a:bodyPr/>
                    <a:lstStyle/>
                    <a:p>
                      <a:pPr algn="ctr"/>
                      <a:r>
                        <a:rPr lang="es-GB" dirty="0">
                          <a:solidFill>
                            <a:srgbClr val="203864"/>
                          </a:solidFill>
                        </a:rPr>
                        <a:t>8</a:t>
                      </a:r>
                    </a:p>
                  </a:txBody>
                  <a:tcPr/>
                </a:tc>
                <a:tc>
                  <a:txBody>
                    <a:bodyPr/>
                    <a:lstStyle/>
                    <a:p>
                      <a:endParaRPr lang="es-GB" dirty="0"/>
                    </a:p>
                  </a:txBody>
                  <a:tcPr/>
                </a:tc>
                <a:extLst>
                  <a:ext uri="{0D108BD9-81ED-4DB2-BD59-A6C34878D82A}">
                    <a16:rowId xmlns:a16="http://schemas.microsoft.com/office/drawing/2014/main" val="737910659"/>
                  </a:ext>
                </a:extLst>
              </a:tr>
            </a:tbl>
          </a:graphicData>
        </a:graphic>
      </p:graphicFrame>
      <p:pic>
        <p:nvPicPr>
          <p:cNvPr id="37" name="Imagen 36">
            <a:extLst>
              <a:ext uri="{FF2B5EF4-FFF2-40B4-BE49-F238E27FC236}">
                <a16:creationId xmlns:a16="http://schemas.microsoft.com/office/drawing/2014/main" id="{509AD524-5D54-5443-860A-9744CD6364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32407" y="2541987"/>
            <a:ext cx="1025806" cy="817029"/>
          </a:xfrm>
          <a:prstGeom prst="rect">
            <a:avLst/>
          </a:prstGeom>
        </p:spPr>
      </p:pic>
      <p:sp>
        <p:nvSpPr>
          <p:cNvPr id="11" name="CuadroTexto 10">
            <a:extLst>
              <a:ext uri="{FF2B5EF4-FFF2-40B4-BE49-F238E27FC236}">
                <a16:creationId xmlns:a16="http://schemas.microsoft.com/office/drawing/2014/main" id="{5CE52D03-5B6B-8847-A831-722896AC056C}"/>
              </a:ext>
            </a:extLst>
          </p:cNvPr>
          <p:cNvSpPr txBox="1"/>
          <p:nvPr/>
        </p:nvSpPr>
        <p:spPr>
          <a:xfrm>
            <a:off x="9712130" y="3011161"/>
            <a:ext cx="96372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3A3838"/>
                </a:solidFill>
                <a:effectLst/>
                <a:uLnTx/>
                <a:uFillTx/>
                <a:latin typeface="Century Gothic"/>
                <a:ea typeface="+mn-ea"/>
                <a:cs typeface="+mn-cs"/>
              </a:rPr>
              <a:t>Paula</a:t>
            </a:r>
          </a:p>
        </p:txBody>
      </p:sp>
      <p:sp>
        <p:nvSpPr>
          <p:cNvPr id="30" name="Rounded Rectangle 11">
            <a:extLst>
              <a:ext uri="{FF2B5EF4-FFF2-40B4-BE49-F238E27FC236}">
                <a16:creationId xmlns:a16="http://schemas.microsoft.com/office/drawing/2014/main" id="{A316DD52-7894-4A75-969C-CA0645DA2978}"/>
              </a:ext>
            </a:extLst>
          </p:cNvPr>
          <p:cNvSpPr/>
          <p:nvPr/>
        </p:nvSpPr>
        <p:spPr>
          <a:xfrm>
            <a:off x="9347200" y="258166"/>
            <a:ext cx="2580943"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452811" y="143836"/>
            <a:ext cx="2579247" cy="659085"/>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Tree>
    <p:extLst>
      <p:ext uri="{BB962C8B-B14F-4D97-AF65-F5344CB8AC3E}">
        <p14:creationId xmlns:p14="http://schemas.microsoft.com/office/powerpoint/2010/main" val="283822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21" grpId="0" animBg="1"/>
      <p:bldP spid="22" grpId="0"/>
      <p:bldP spid="23" grpId="0" animBg="1"/>
      <p:bldP spid="43" grpId="0" animBg="1"/>
      <p:bldP spid="8" grpId="0"/>
      <p:bldP spid="31" grpId="0" animBg="1"/>
      <p:bldP spid="32" grpId="0"/>
      <p:bldP spid="33" grpId="0"/>
      <p:bldP spid="34"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24464" y="36937"/>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srgbClr val="3A3838"/>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suffers</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accidents</a:t>
            </a:r>
            <a:endParaRPr kumimoji="0" lang="es-ES_tradnl" sz="20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3A3838"/>
                </a:solidFill>
                <a:effectLst/>
                <a:uLnTx/>
                <a:uFillTx/>
                <a:latin typeface="Century Gothic"/>
                <a:ea typeface="+mn-ea"/>
                <a:cs typeface="+mn-cs"/>
              </a:rPr>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suffered</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accidents</a:t>
            </a:r>
            <a:endParaRPr kumimoji="0" lang="es-ES_tradnl" sz="20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3A3838"/>
                </a:solidFill>
                <a:effectLst/>
                <a:uLnTx/>
                <a:uFillTx/>
                <a:latin typeface="Century Gothic"/>
                <a:ea typeface="+mn-ea"/>
                <a:cs typeface="+mn-cs"/>
              </a:rPr>
              <a:t>[Paula]</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srgbClr val="3A3838"/>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breaks</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a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mobile</a:t>
            </a:r>
            <a:endParaRPr kumimoji="0" lang="es-ES_tradnl" sz="20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3A3838"/>
                </a:solidFill>
                <a:effectLst/>
                <a:uLnTx/>
                <a:uFillTx/>
                <a:latin typeface="Century Gothic"/>
                <a:ea typeface="+mn-ea"/>
                <a:cs typeface="+mn-cs"/>
              </a:rPr>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broke</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a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mobile</a:t>
            </a:r>
            <a:endParaRPr kumimoji="0" lang="es-ES_tradnl" sz="20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3A3838"/>
                </a:solidFill>
                <a:effectLst/>
                <a:uLnTx/>
                <a:uFillTx/>
                <a:latin typeface="Century Gothic"/>
                <a:ea typeface="+mn-ea"/>
                <a:cs typeface="+mn-cs"/>
              </a:rPr>
              <a:t>[Quique]</a:t>
            </a: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srgbClr val="3A3838"/>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73954" y="3172840"/>
            <a:ext cx="16771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shares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an</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ice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cream</a:t>
            </a:r>
            <a:endParaRPr kumimoji="0" lang="es-ES_tradnl" sz="20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3A3838"/>
                </a:solidFill>
                <a:effectLst/>
                <a:uLnTx/>
                <a:uFillTx/>
                <a:latin typeface="Century Gothic"/>
                <a:ea typeface="+mn-ea"/>
                <a:cs typeface="+mn-cs"/>
              </a:rPr>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shared</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an</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ice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cream</a:t>
            </a:r>
            <a:endParaRPr kumimoji="0" lang="es-ES_tradnl" sz="20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3A3838"/>
                </a:solidFill>
                <a:effectLst/>
                <a:uLnTx/>
                <a:uFillTx/>
                <a:latin typeface="Century Gothic"/>
                <a:ea typeface="+mn-ea"/>
                <a:cs typeface="+mn-cs"/>
              </a:rPr>
              <a:t>[Adrián]</a:t>
            </a: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srgbClr val="3A3838"/>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322357" y="3466222"/>
            <a:ext cx="20372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offers</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drinks</a:t>
            </a:r>
            <a:endParaRPr kumimoji="0" lang="es-ES_tradnl" sz="20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3A3838"/>
                </a:solidFill>
                <a:effectLst/>
                <a:uLnTx/>
                <a:uFillTx/>
                <a:latin typeface="Century Gothic"/>
                <a:ea typeface="+mn-ea"/>
                <a:cs typeface="+mn-cs"/>
              </a:rPr>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455248"/>
            <a:ext cx="1915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offered</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drinks</a:t>
            </a:r>
            <a:endParaRPr kumimoji="0" lang="es-ES_tradnl" sz="20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3A3838"/>
                </a:solidFill>
                <a:effectLst/>
                <a:uLnTx/>
                <a:uFillTx/>
                <a:latin typeface="Century Gothic"/>
                <a:ea typeface="+mn-ea"/>
                <a:cs typeface="+mn-cs"/>
              </a:rPr>
              <a:t>[Álvaro]</a:t>
            </a: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dirty="0">
              <a:ln>
                <a:noFill/>
              </a:ln>
              <a:solidFill>
                <a:srgbClr val="3A3838"/>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lives</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in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the</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United</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Stated</a:t>
            </a:r>
            <a:endParaRPr kumimoji="0" lang="es-ES_tradnl" sz="20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3A3838"/>
                </a:solidFill>
                <a:effectLst/>
                <a:uLnTx/>
                <a:uFillTx/>
                <a:latin typeface="Century Gothic"/>
                <a:ea typeface="+mn-ea"/>
                <a:cs typeface="+mn-cs"/>
              </a:rPr>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lived</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in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the</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United</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Stated</a:t>
            </a:r>
            <a:endParaRPr kumimoji="0" lang="es-ES_tradnl" sz="20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3A3838"/>
                </a:solidFill>
                <a:effectLst/>
                <a:uLnTx/>
                <a:uFillTx/>
                <a:latin typeface="Century Gothic"/>
                <a:ea typeface="+mn-ea"/>
                <a:cs typeface="+mn-cs"/>
              </a:rPr>
              <a:t>[Adrián]</a:t>
            </a: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dirty="0">
              <a:ln>
                <a:noFill/>
              </a:ln>
              <a:solidFill>
                <a:srgbClr val="3A3838"/>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gets</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to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know</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3A3838"/>
                </a:solidFill>
                <a:effectLst/>
                <a:uLnTx/>
                <a:uFillTx/>
                <a:latin typeface="Century Gothic"/>
                <a:ea typeface="+mn-ea"/>
                <a:cs typeface="+mn-cs"/>
              </a:rPr>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got</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to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know</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3A3838"/>
                </a:solidFill>
                <a:effectLst/>
                <a:uLnTx/>
                <a:uFillTx/>
                <a:latin typeface="Century Gothic"/>
                <a:ea typeface="+mn-ea"/>
                <a:cs typeface="+mn-cs"/>
              </a:rPr>
              <a:t>[Álvaro]</a:t>
            </a: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srgbClr val="3A3838"/>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learns</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about</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the</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3A3838"/>
                </a:solidFill>
                <a:effectLst/>
                <a:uLnTx/>
                <a:uFillTx/>
                <a:latin typeface="Century Gothic"/>
                <a:ea typeface="+mn-ea"/>
                <a:cs typeface="+mn-cs"/>
              </a:rPr>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learnt</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about</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the</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3A3838"/>
                </a:solidFill>
                <a:effectLst/>
                <a:uLnTx/>
                <a:uFillTx/>
                <a:latin typeface="Century Gothic"/>
                <a:ea typeface="+mn-ea"/>
                <a:cs typeface="+mn-cs"/>
              </a:rPr>
              <a:t>[David]</a:t>
            </a: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srgbClr val="3A3838"/>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prints</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the</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3A3838"/>
                </a:solidFill>
                <a:effectLst/>
                <a:uLnTx/>
                <a:uFillTx/>
                <a:latin typeface="Century Gothic"/>
                <a:ea typeface="+mn-ea"/>
                <a:cs typeface="+mn-cs"/>
              </a:rPr>
              <a:t>[Pablo]</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printed</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2000" b="1" i="0" u="none" strike="noStrike" kern="1200" cap="none" spc="0" normalizeH="0" baseline="0" noProof="0" dirty="0" err="1">
                <a:ln>
                  <a:noFill/>
                </a:ln>
                <a:solidFill>
                  <a:srgbClr val="3A3838"/>
                </a:solidFill>
                <a:effectLst/>
                <a:uLnTx/>
                <a:uFillTx/>
                <a:latin typeface="Century Gothic"/>
                <a:ea typeface="+mn-ea"/>
                <a:cs typeface="+mn-cs"/>
              </a:rPr>
              <a:t>the</a:t>
            </a:r>
            <a:r>
              <a:rPr kumimoji="0" lang="es-ES_tradnl" sz="2000" b="1" i="0" u="none" strike="noStrike" kern="1200" cap="none" spc="0" normalizeH="0" baseline="0" noProof="0" dirty="0">
                <a:ln>
                  <a:noFill/>
                </a:ln>
                <a:solidFill>
                  <a:srgbClr val="3A3838"/>
                </a:solidFill>
                <a:effectLst/>
                <a:uLnTx/>
                <a:uFillTx/>
                <a:latin typeface="Century Gothic"/>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3A3838"/>
                </a:solidFill>
                <a:effectLst/>
                <a:uLnTx/>
                <a:uFillTx/>
                <a:latin typeface="Century Gothic"/>
                <a:ea typeface="+mn-ea"/>
                <a:cs typeface="+mn-cs"/>
              </a:rPr>
              <a:t>[Marta]</a:t>
            </a:r>
          </a:p>
        </p:txBody>
      </p:sp>
      <p:pic>
        <p:nvPicPr>
          <p:cNvPr id="9" name="Imagen 8">
            <a:extLst>
              <a:ext uri="{FF2B5EF4-FFF2-40B4-BE49-F238E27FC236}">
                <a16:creationId xmlns:a16="http://schemas.microsoft.com/office/drawing/2014/main" id="{98841167-35F3-6444-AAD7-A19602F05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a:extLst>
              <a:ext uri="{FF2B5EF4-FFF2-40B4-BE49-F238E27FC236}">
                <a16:creationId xmlns:a16="http://schemas.microsoft.com/office/drawing/2014/main" id="{58D7D1D2-F6BA-D043-805A-17DCBE1A5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pic>
        <p:nvPicPr>
          <p:cNvPr id="11" name="Imagen 10">
            <a:extLst>
              <a:ext uri="{FF2B5EF4-FFF2-40B4-BE49-F238E27FC236}">
                <a16:creationId xmlns:a16="http://schemas.microsoft.com/office/drawing/2014/main" id="{8E4D0F54-5DFB-EC49-BA85-E84168DD11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2" name="Imagen 11">
            <a:extLst>
              <a:ext uri="{FF2B5EF4-FFF2-40B4-BE49-F238E27FC236}">
                <a16:creationId xmlns:a16="http://schemas.microsoft.com/office/drawing/2014/main" id="{BE128E12-079B-9043-988A-B1C140A71D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4470" y="2694259"/>
            <a:ext cx="625454" cy="686783"/>
          </a:xfrm>
          <a:prstGeom prst="rect">
            <a:avLst/>
          </a:prstGeom>
        </p:spPr>
      </p:pic>
      <p:pic>
        <p:nvPicPr>
          <p:cNvPr id="13" name="Imagen 12">
            <a:extLst>
              <a:ext uri="{FF2B5EF4-FFF2-40B4-BE49-F238E27FC236}">
                <a16:creationId xmlns:a16="http://schemas.microsoft.com/office/drawing/2014/main" id="{772B484F-1495-3345-A5AF-CC4EC6D59C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pic>
        <p:nvPicPr>
          <p:cNvPr id="14" name="Imagen 13">
            <a:extLst>
              <a:ext uri="{FF2B5EF4-FFF2-40B4-BE49-F238E27FC236}">
                <a16:creationId xmlns:a16="http://schemas.microsoft.com/office/drawing/2014/main" id="{072E07A4-3CC1-B946-A442-8FCE6B8C127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668818"/>
            <a:ext cx="602121" cy="801734"/>
          </a:xfrm>
          <a:prstGeom prst="rect">
            <a:avLst/>
          </a:prstGeom>
        </p:spPr>
      </p:pic>
      <p:pic>
        <p:nvPicPr>
          <p:cNvPr id="80" name="Picture 6">
            <a:extLst>
              <a:ext uri="{FF2B5EF4-FFF2-40B4-BE49-F238E27FC236}">
                <a16:creationId xmlns:a16="http://schemas.microsoft.com/office/drawing/2014/main" id="{51642B41-3F65-E546-9AFE-E71F07E2350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pic>
        <p:nvPicPr>
          <p:cNvPr id="81" name="Picture 7">
            <a:extLst>
              <a:ext uri="{FF2B5EF4-FFF2-40B4-BE49-F238E27FC236}">
                <a16:creationId xmlns:a16="http://schemas.microsoft.com/office/drawing/2014/main" id="{A92FC993-430D-024B-8EF6-1C7A25082C7D}"/>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a:extLst>
              <a:ext uri="{FF2B5EF4-FFF2-40B4-BE49-F238E27FC236}">
                <a16:creationId xmlns:a16="http://schemas.microsoft.com/office/drawing/2014/main" id="{65F8D8AA-436C-064B-AC96-329F3115F3F1}"/>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pic>
        <p:nvPicPr>
          <p:cNvPr id="83" name="Picture 9">
            <a:extLst>
              <a:ext uri="{FF2B5EF4-FFF2-40B4-BE49-F238E27FC236}">
                <a16:creationId xmlns:a16="http://schemas.microsoft.com/office/drawing/2014/main" id="{8CDD476E-962C-D945-84E0-EC1EE3A4594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17308951">
            <a:off x="6701786" y="811614"/>
            <a:ext cx="565572" cy="564887"/>
          </a:xfrm>
          <a:prstGeom prst="rect">
            <a:avLst/>
          </a:prstGeom>
        </p:spPr>
      </p:pic>
      <p:pic>
        <p:nvPicPr>
          <p:cNvPr id="84" name="Imagen 83">
            <a:extLst>
              <a:ext uri="{FF2B5EF4-FFF2-40B4-BE49-F238E27FC236}">
                <a16:creationId xmlns:a16="http://schemas.microsoft.com/office/drawing/2014/main" id="{04706611-C921-9F45-B21D-4956EED484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85" name="Imagen 84">
            <a:extLst>
              <a:ext uri="{FF2B5EF4-FFF2-40B4-BE49-F238E27FC236}">
                <a16:creationId xmlns:a16="http://schemas.microsoft.com/office/drawing/2014/main" id="{A5DE94E3-5F06-AA4C-9B34-49B7F1EC73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8" name="Picture 7">
            <a:extLst>
              <a:ext uri="{FF2B5EF4-FFF2-40B4-BE49-F238E27FC236}">
                <a16:creationId xmlns:a16="http://schemas.microsoft.com/office/drawing/2014/main" id="{E2A3F44A-D04E-604F-AF32-7F2CA97529BD}"/>
              </a:ext>
            </a:extLst>
          </p:cNvPr>
          <p:cNvPicPr>
            <a:picLocks noChangeAspect="1"/>
          </p:cNvPicPr>
          <p:nvPr/>
        </p:nvPicPr>
        <p:blipFill rotWithShape="1">
          <a:blip r:embed="rId12" cstate="screen">
            <a:extLst>
              <a:ext uri="{BEBA8EAE-BF5A-486C-A8C5-ECC9F3942E4B}">
                <a14:imgProps xmlns:a14="http://schemas.microsoft.com/office/drawing/2010/main">
                  <a14:imgLayer r:embed="rId17">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pic>
        <p:nvPicPr>
          <p:cNvPr id="89" name="Imagen 88">
            <a:extLst>
              <a:ext uri="{FF2B5EF4-FFF2-40B4-BE49-F238E27FC236}">
                <a16:creationId xmlns:a16="http://schemas.microsoft.com/office/drawing/2014/main" id="{0EF9FE87-CAA1-674F-B4EF-7A6FC2513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pic>
        <p:nvPicPr>
          <p:cNvPr id="90" name="Imagen 89">
            <a:extLst>
              <a:ext uri="{FF2B5EF4-FFF2-40B4-BE49-F238E27FC236}">
                <a16:creationId xmlns:a16="http://schemas.microsoft.com/office/drawing/2014/main" id="{5E7E5F4E-51BD-A948-BB25-9A8D94F154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pic>
        <p:nvPicPr>
          <p:cNvPr id="69" name="Picture 6">
            <a:extLst>
              <a:ext uri="{FF2B5EF4-FFF2-40B4-BE49-F238E27FC236}">
                <a16:creationId xmlns:a16="http://schemas.microsoft.com/office/drawing/2014/main" id="{8D312040-4D8A-4F46-9A13-ADBD11BE8A3F}"/>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745292" y="2711476"/>
            <a:ext cx="580018" cy="624705"/>
          </a:xfrm>
          <a:prstGeom prst="rect">
            <a:avLst/>
          </a:prstGeom>
        </p:spPr>
      </p:pic>
    </p:spTree>
    <p:extLst>
      <p:ext uri="{BB962C8B-B14F-4D97-AF65-F5344CB8AC3E}">
        <p14:creationId xmlns:p14="http://schemas.microsoft.com/office/powerpoint/2010/main" val="3460371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8258-A24B-4314-917F-369E03C94E2A}"/>
              </a:ext>
            </a:extLst>
          </p:cNvPr>
          <p:cNvSpPr>
            <a:spLocks noGrp="1"/>
          </p:cNvSpPr>
          <p:nvPr>
            <p:ph type="title"/>
          </p:nvPr>
        </p:nvSpPr>
        <p:spPr>
          <a:xfrm>
            <a:off x="838200" y="2518058"/>
            <a:ext cx="10515600" cy="1325563"/>
          </a:xfrm>
        </p:spPr>
        <p:txBody>
          <a:bodyPr>
            <a:normAutofit fontScale="90000"/>
          </a:bodyPr>
          <a:lstStyle/>
          <a:p>
            <a:pPr algn="ctr"/>
            <a:r>
              <a:rPr lang="en-GB" sz="4000" dirty="0"/>
              <a:t>Alternative version of the speaking activity </a:t>
            </a:r>
            <a:br>
              <a:rPr lang="en-GB" sz="4000" dirty="0"/>
            </a:br>
            <a:r>
              <a:rPr lang="en-GB" sz="4000" dirty="0"/>
              <a:t>(with handouts)</a:t>
            </a:r>
          </a:p>
        </p:txBody>
      </p:sp>
    </p:spTree>
    <p:extLst>
      <p:ext uri="{BB962C8B-B14F-4D97-AF65-F5344CB8AC3E}">
        <p14:creationId xmlns:p14="http://schemas.microsoft.com/office/powerpoint/2010/main" val="2178247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r>
              <a:rPr lang="en-US" sz="2200" b="1" dirty="0" err="1"/>
              <a:t>Hablamos</a:t>
            </a:r>
            <a:r>
              <a:rPr lang="en-US" sz="2200" b="1" dirty="0"/>
              <a:t> de las </a:t>
            </a:r>
            <a:r>
              <a:rPr lang="en-US" sz="2200" b="1" dirty="0" err="1"/>
              <a:t>vacaciones</a:t>
            </a:r>
            <a:r>
              <a:rPr lang="en-US" sz="2200" b="1" dirty="0"/>
              <a:t>.</a:t>
            </a:r>
          </a:p>
        </p:txBody>
      </p:sp>
      <p:sp>
        <p:nvSpPr>
          <p:cNvPr id="25" name="TextBox 6">
            <a:extLst>
              <a:ext uri="{FF2B5EF4-FFF2-40B4-BE49-F238E27FC236}">
                <a16:creationId xmlns:a16="http://schemas.microsoft.com/office/drawing/2014/main" id="{C51E761F-383A-9442-AA22-F984E1D4E13F}"/>
              </a:ext>
            </a:extLst>
          </p:cNvPr>
          <p:cNvSpPr txBox="1"/>
          <p:nvPr/>
        </p:nvSpPr>
        <p:spPr>
          <a:xfrm>
            <a:off x="238837" y="802921"/>
            <a:ext cx="8951885" cy="430887"/>
          </a:xfrm>
          <a:prstGeom prst="rect">
            <a:avLst/>
          </a:prstGeom>
          <a:noFill/>
        </p:spPr>
        <p:txBody>
          <a:bodyPr wrap="square" rtlCol="0">
            <a:spAutoFit/>
          </a:bodyPr>
          <a:lstStyle/>
          <a:p>
            <a:r>
              <a:rPr lang="en-US" sz="2200" dirty="0"/>
              <a:t>Persona A lee </a:t>
            </a:r>
            <a:r>
              <a:rPr lang="en-US" sz="2200" dirty="0" err="1"/>
              <a:t>cada</a:t>
            </a:r>
            <a:r>
              <a:rPr lang="en-US" sz="2200" dirty="0"/>
              <a:t> </a:t>
            </a:r>
            <a:r>
              <a:rPr lang="en-US" sz="2200" dirty="0" err="1"/>
              <a:t>tarjeta</a:t>
            </a:r>
            <a:r>
              <a:rPr lang="en-US" sz="2200" dirty="0"/>
              <a:t> </a:t>
            </a:r>
            <a:r>
              <a:rPr lang="en-US" sz="2200" dirty="0" err="1"/>
              <a:t>en</a:t>
            </a:r>
            <a:r>
              <a:rPr lang="en-US" sz="2200" dirty="0"/>
              <a:t> </a:t>
            </a:r>
            <a:r>
              <a:rPr lang="en-US" sz="2200" dirty="0" err="1"/>
              <a:t>inglés</a:t>
            </a:r>
            <a:r>
              <a:rPr lang="en-US" sz="2200" dirty="0"/>
              <a:t> y </a:t>
            </a:r>
            <a:r>
              <a:rPr lang="en-US" sz="2200" dirty="0" err="1"/>
              <a:t>habla</a:t>
            </a:r>
            <a:r>
              <a:rPr lang="en-US" sz="2200" dirty="0"/>
              <a:t> </a:t>
            </a:r>
            <a:r>
              <a:rPr lang="en-US" sz="2200" dirty="0" err="1"/>
              <a:t>en</a:t>
            </a:r>
            <a:r>
              <a:rPr lang="en-US" sz="2200" dirty="0"/>
              <a:t> </a:t>
            </a:r>
            <a:r>
              <a:rPr lang="en-US" sz="2200" dirty="0" err="1"/>
              <a:t>español</a:t>
            </a:r>
            <a:r>
              <a:rPr lang="en-US" sz="2200" dirty="0"/>
              <a:t>.</a:t>
            </a:r>
          </a:p>
        </p:txBody>
      </p:sp>
      <p:sp>
        <p:nvSpPr>
          <p:cNvPr id="26" name="TextBox 6">
            <a:extLst>
              <a:ext uri="{FF2B5EF4-FFF2-40B4-BE49-F238E27FC236}">
                <a16:creationId xmlns:a16="http://schemas.microsoft.com/office/drawing/2014/main" id="{255B0A94-F5FC-C94E-809C-031675007925}"/>
              </a:ext>
            </a:extLst>
          </p:cNvPr>
          <p:cNvSpPr txBox="1"/>
          <p:nvPr/>
        </p:nvSpPr>
        <p:spPr>
          <a:xfrm>
            <a:off x="213437" y="1255774"/>
            <a:ext cx="10368712" cy="769441"/>
          </a:xfrm>
          <a:prstGeom prst="rect">
            <a:avLst/>
          </a:prstGeom>
          <a:noFill/>
        </p:spPr>
        <p:txBody>
          <a:bodyPr wrap="square" rtlCol="0">
            <a:spAutoFit/>
          </a:bodyPr>
          <a:lstStyle/>
          <a:p>
            <a:r>
              <a:rPr lang="en-US" sz="2200" dirty="0"/>
              <a:t>Persona B </a:t>
            </a:r>
            <a:r>
              <a:rPr lang="en-US" sz="2200" dirty="0" err="1"/>
              <a:t>mira</a:t>
            </a:r>
            <a:r>
              <a:rPr lang="en-US" sz="2200" dirty="0"/>
              <a:t> las </a:t>
            </a:r>
            <a:r>
              <a:rPr lang="en-US" sz="2200" dirty="0" err="1"/>
              <a:t>opciones</a:t>
            </a:r>
            <a:r>
              <a:rPr lang="en-US" sz="2200" dirty="0"/>
              <a:t> con el </a:t>
            </a:r>
            <a:r>
              <a:rPr lang="en-US" sz="2200" dirty="0" err="1"/>
              <a:t>mismo</a:t>
            </a:r>
            <a:r>
              <a:rPr lang="en-US" sz="2200" dirty="0"/>
              <a:t> </a:t>
            </a:r>
            <a:r>
              <a:rPr lang="en-US" sz="2200" dirty="0" err="1"/>
              <a:t>número</a:t>
            </a:r>
            <a:r>
              <a:rPr lang="en-US" sz="2200" dirty="0"/>
              <a:t> y </a:t>
            </a:r>
            <a:r>
              <a:rPr lang="en-US" sz="2200" dirty="0" err="1"/>
              <a:t>escucha</a:t>
            </a:r>
            <a:r>
              <a:rPr lang="en-US" sz="2200" dirty="0"/>
              <a:t>: ¿es </a:t>
            </a:r>
            <a:r>
              <a:rPr lang="en-US" sz="2200" dirty="0" err="1"/>
              <a:t>presente</a:t>
            </a:r>
            <a:r>
              <a:rPr lang="en-US" sz="2200" dirty="0"/>
              <a:t> o </a:t>
            </a:r>
            <a:r>
              <a:rPr lang="en-US" sz="2200" dirty="0" err="1"/>
              <a:t>pasado</a:t>
            </a:r>
            <a:r>
              <a:rPr lang="en-US" sz="2200" dirty="0"/>
              <a:t>? </a:t>
            </a:r>
            <a:r>
              <a:rPr lang="en-US" sz="2200" dirty="0" err="1"/>
              <a:t>Luego</a:t>
            </a:r>
            <a:r>
              <a:rPr lang="en-US" sz="2200" dirty="0"/>
              <a:t>, escribe el </a:t>
            </a:r>
            <a:r>
              <a:rPr lang="en-US" sz="2200" dirty="0" err="1"/>
              <a:t>nombre</a:t>
            </a:r>
            <a:r>
              <a:rPr lang="en-US" sz="2200" dirty="0"/>
              <a:t> </a:t>
            </a:r>
            <a:r>
              <a:rPr lang="en-US" sz="2200" dirty="0" err="1"/>
              <a:t>correcto</a:t>
            </a:r>
            <a:r>
              <a:rPr lang="en-US" sz="2200" dirty="0"/>
              <a:t>, </a:t>
            </a:r>
            <a:r>
              <a:rPr lang="en-US" sz="2200" dirty="0" err="1"/>
              <a:t>según</a:t>
            </a:r>
            <a:r>
              <a:rPr lang="en-US" sz="2200" dirty="0"/>
              <a:t> el </a:t>
            </a:r>
            <a:r>
              <a:rPr lang="en-US" sz="2200" dirty="0" err="1"/>
              <a:t>verbo</a:t>
            </a:r>
            <a:r>
              <a:rPr lang="en-US" sz="2200" dirty="0"/>
              <a:t>.</a:t>
            </a:r>
          </a:p>
        </p:txBody>
      </p:sp>
      <p:sp>
        <p:nvSpPr>
          <p:cNvPr id="27" name="TextBox 6">
            <a:extLst>
              <a:ext uri="{FF2B5EF4-FFF2-40B4-BE49-F238E27FC236}">
                <a16:creationId xmlns:a16="http://schemas.microsoft.com/office/drawing/2014/main" id="{F10C08D2-2A9A-A74E-AEF0-802DC2BD14D4}"/>
              </a:ext>
            </a:extLst>
          </p:cNvPr>
          <p:cNvSpPr txBox="1"/>
          <p:nvPr/>
        </p:nvSpPr>
        <p:spPr>
          <a:xfrm>
            <a:off x="262498" y="2083551"/>
            <a:ext cx="1465603" cy="430887"/>
          </a:xfrm>
          <a:prstGeom prst="rect">
            <a:avLst/>
          </a:prstGeom>
          <a:noFill/>
        </p:spPr>
        <p:txBody>
          <a:bodyPr wrap="square" rtlCol="0">
            <a:spAutoFit/>
          </a:bodyPr>
          <a:lstStyle/>
          <a:p>
            <a:r>
              <a:rPr lang="en-US" sz="2200" b="1" dirty="0" err="1"/>
              <a:t>Ejemplo</a:t>
            </a:r>
            <a:r>
              <a:rPr lang="en-US" sz="2200" dirty="0"/>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70180" y="2671069"/>
            <a:ext cx="5355919" cy="430887"/>
          </a:xfrm>
          <a:prstGeom prst="rect">
            <a:avLst/>
          </a:prstGeom>
          <a:noFill/>
        </p:spPr>
        <p:txBody>
          <a:bodyPr wrap="square" rtlCol="0">
            <a:spAutoFit/>
          </a:bodyPr>
          <a:lstStyle/>
          <a:p>
            <a:r>
              <a:rPr lang="en-US" sz="2200" dirty="0"/>
              <a:t>Persona A </a:t>
            </a:r>
            <a:r>
              <a:rPr lang="en-US" sz="2200" dirty="0" err="1"/>
              <a:t>habla</a:t>
            </a:r>
            <a:r>
              <a:rPr lang="en-US" sz="2200" dirty="0"/>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4683196" y="2396503"/>
            <a:ext cx="4217186" cy="1107996"/>
          </a:xfrm>
          <a:prstGeom prst="rect">
            <a:avLst/>
          </a:prstGeom>
          <a:noFill/>
        </p:spPr>
        <p:txBody>
          <a:bodyPr wrap="square" rtlCol="0">
            <a:spAutoFit/>
          </a:bodyPr>
          <a:lstStyle/>
          <a:p>
            <a:r>
              <a:rPr lang="en-US" sz="2200" dirty="0">
                <a:solidFill>
                  <a:srgbClr val="203864"/>
                </a:solidFill>
              </a:rPr>
              <a:t>Persona B </a:t>
            </a:r>
            <a:r>
              <a:rPr lang="en-US" sz="2200" dirty="0" err="1">
                <a:solidFill>
                  <a:srgbClr val="203864"/>
                </a:solidFill>
              </a:rPr>
              <a:t>escucha</a:t>
            </a:r>
            <a:r>
              <a:rPr lang="en-US" sz="2200" dirty="0">
                <a:solidFill>
                  <a:srgbClr val="203864"/>
                </a:solidFill>
              </a:rPr>
              <a:t>, </a:t>
            </a:r>
            <a:r>
              <a:rPr lang="en-US" sz="2200" dirty="0" err="1">
                <a:solidFill>
                  <a:srgbClr val="203864"/>
                </a:solidFill>
              </a:rPr>
              <a:t>mira</a:t>
            </a:r>
            <a:r>
              <a:rPr lang="en-US" sz="2200" dirty="0">
                <a:solidFill>
                  <a:srgbClr val="203864"/>
                </a:solidFill>
              </a:rPr>
              <a:t> las </a:t>
            </a:r>
            <a:r>
              <a:rPr lang="en-US" sz="2200" dirty="0" err="1">
                <a:solidFill>
                  <a:srgbClr val="203864"/>
                </a:solidFill>
              </a:rPr>
              <a:t>opciones</a:t>
            </a:r>
            <a:r>
              <a:rPr lang="en-US" sz="2200" dirty="0">
                <a:solidFill>
                  <a:srgbClr val="203864"/>
                </a:solidFill>
              </a:rPr>
              <a:t> y escribe el </a:t>
            </a:r>
            <a:r>
              <a:rPr lang="en-US" sz="2200" dirty="0" err="1">
                <a:solidFill>
                  <a:srgbClr val="203864"/>
                </a:solidFill>
              </a:rPr>
              <a:t>nombre</a:t>
            </a:r>
            <a:r>
              <a:rPr lang="en-US" sz="2200" dirty="0">
                <a:solidFill>
                  <a:srgbClr val="203864"/>
                </a:solidFill>
              </a:rPr>
              <a:t> </a:t>
            </a:r>
            <a:r>
              <a:rPr lang="en-US" sz="2200" dirty="0" err="1">
                <a:solidFill>
                  <a:srgbClr val="203864"/>
                </a:solidFill>
              </a:rPr>
              <a:t>correcto</a:t>
            </a:r>
            <a:r>
              <a:rPr lang="en-US" sz="2200" dirty="0">
                <a:solidFill>
                  <a:srgbClr val="203864"/>
                </a:solidFill>
              </a:rPr>
              <a:t> </a:t>
            </a:r>
            <a:r>
              <a:rPr lang="en-US" sz="2200" dirty="0" err="1">
                <a:solidFill>
                  <a:srgbClr val="203864"/>
                </a:solidFill>
              </a:rPr>
              <a:t>en</a:t>
            </a:r>
            <a:r>
              <a:rPr lang="en-US" sz="2200" dirty="0">
                <a:solidFill>
                  <a:srgbClr val="203864"/>
                </a:solidFill>
              </a:rPr>
              <a:t> una </a:t>
            </a:r>
            <a:r>
              <a:rPr lang="en-US" sz="2200" dirty="0" err="1">
                <a:solidFill>
                  <a:srgbClr val="203864"/>
                </a:solidFill>
              </a:rPr>
              <a:t>lista</a:t>
            </a:r>
            <a:r>
              <a:rPr lang="en-US" sz="2200" dirty="0">
                <a:solidFill>
                  <a:srgbClr val="203864"/>
                </a:solidFill>
              </a:rPr>
              <a:t>:</a:t>
            </a:r>
          </a:p>
        </p:txBody>
      </p:sp>
      <p:sp>
        <p:nvSpPr>
          <p:cNvPr id="21" name="Rectangle 1">
            <a:extLst>
              <a:ext uri="{FF2B5EF4-FFF2-40B4-BE49-F238E27FC236}">
                <a16:creationId xmlns:a16="http://schemas.microsoft.com/office/drawing/2014/main" id="{2644006F-A92B-EA48-83E5-A6A318E84B93}"/>
              </a:ext>
            </a:extLst>
          </p:cNvPr>
          <p:cNvSpPr/>
          <p:nvPr/>
        </p:nvSpPr>
        <p:spPr>
          <a:xfrm>
            <a:off x="661279" y="436690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2" name="Text Box 2">
            <a:extLst>
              <a:ext uri="{FF2B5EF4-FFF2-40B4-BE49-F238E27FC236}">
                <a16:creationId xmlns:a16="http://schemas.microsoft.com/office/drawing/2014/main" id="{AB4E9271-56C6-BF4B-B56D-E0CD21C80991}"/>
              </a:ext>
            </a:extLst>
          </p:cNvPr>
          <p:cNvSpPr txBox="1">
            <a:spLocks noChangeArrowheads="1"/>
          </p:cNvSpPr>
          <p:nvPr/>
        </p:nvSpPr>
        <p:spPr bwMode="auto">
          <a:xfrm>
            <a:off x="771795" y="4869481"/>
            <a:ext cx="1912611"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a typeface="Calibri" panose="020F0502020204030204" pitchFamily="34" charset="0"/>
                <a:cs typeface="Times New Roman" panose="02020603050405020304" pitchFamily="18" charset="0"/>
              </a:rPr>
              <a:t>Say:</a:t>
            </a:r>
            <a:r>
              <a:rPr lang="en-GB" sz="2000" dirty="0">
                <a:ea typeface="Calibri" panose="020F0502020204030204" pitchFamily="34" charset="0"/>
                <a:cs typeface="Times New Roman" panose="02020603050405020304" pitchFamily="18" charset="0"/>
              </a:rPr>
              <a:t> S/he lost a camera.</a:t>
            </a:r>
            <a:endParaRPr lang="es-GB" sz="2000" b="1" dirty="0">
              <a:effectLst/>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2691818" y="3101956"/>
            <a:ext cx="1896471" cy="1255860"/>
          </a:xfrm>
          <a:prstGeom prst="wedgeRoundRectCallout">
            <a:avLst>
              <a:gd name="adj1" fmla="val -112203"/>
              <a:gd name="adj2" fmla="val 7588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b="1" dirty="0">
                <a:solidFill>
                  <a:schemeClr val="tx1"/>
                </a:solidFill>
              </a:rPr>
              <a:t>Perdió una cámara.</a:t>
            </a:r>
          </a:p>
        </p:txBody>
      </p:sp>
      <p:sp>
        <p:nvSpPr>
          <p:cNvPr id="8" name="CuadroTexto 7">
            <a:extLst>
              <a:ext uri="{FF2B5EF4-FFF2-40B4-BE49-F238E27FC236}">
                <a16:creationId xmlns:a16="http://schemas.microsoft.com/office/drawing/2014/main" id="{40B63D64-DC3D-3A40-8803-0998D3719536}"/>
              </a:ext>
            </a:extLst>
          </p:cNvPr>
          <p:cNvSpPr txBox="1"/>
          <p:nvPr/>
        </p:nvSpPr>
        <p:spPr>
          <a:xfrm>
            <a:off x="2893142" y="5833419"/>
            <a:ext cx="6552050" cy="400110"/>
          </a:xfrm>
          <a:prstGeom prst="rect">
            <a:avLst/>
          </a:prstGeom>
          <a:noFill/>
        </p:spPr>
        <p:txBody>
          <a:bodyPr wrap="square" rtlCol="0">
            <a:spAutoFit/>
          </a:bodyPr>
          <a:lstStyle/>
          <a:p>
            <a:pPr algn="l"/>
            <a:r>
              <a:rPr lang="en-GB" sz="2000" dirty="0"/>
              <a:t>Después, Persona B </a:t>
            </a:r>
            <a:r>
              <a:rPr lang="en-GB" sz="2000" dirty="0" err="1"/>
              <a:t>habla</a:t>
            </a:r>
            <a:r>
              <a:rPr lang="en-GB" sz="2000" dirty="0"/>
              <a:t> y Persona A </a:t>
            </a:r>
            <a:r>
              <a:rPr lang="en-GB" sz="2000" dirty="0" err="1"/>
              <a:t>escucha</a:t>
            </a:r>
            <a:r>
              <a:rPr lang="en-GB" sz="2000" dirty="0"/>
              <a:t>.</a:t>
            </a:r>
            <a:endParaRPr lang="es-GB" sz="2000" dirty="0"/>
          </a:p>
        </p:txBody>
      </p:sp>
      <p:pic>
        <p:nvPicPr>
          <p:cNvPr id="5" name="Imagen 4">
            <a:extLst>
              <a:ext uri="{FF2B5EF4-FFF2-40B4-BE49-F238E27FC236}">
                <a16:creationId xmlns:a16="http://schemas.microsoft.com/office/drawing/2014/main" id="{A9FAC5B8-4E8C-9A45-B46D-FEBBDDA5D2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0112" y="1654789"/>
            <a:ext cx="1571485" cy="846234"/>
          </a:xfrm>
          <a:prstGeom prst="rect">
            <a:avLst/>
          </a:prstGeom>
        </p:spPr>
      </p:pic>
      <p:sp>
        <p:nvSpPr>
          <p:cNvPr id="31" name="Rectangle 1">
            <a:extLst>
              <a:ext uri="{FF2B5EF4-FFF2-40B4-BE49-F238E27FC236}">
                <a16:creationId xmlns:a16="http://schemas.microsoft.com/office/drawing/2014/main" id="{19DD7021-1199-7344-998E-C542ACB3E60F}"/>
              </a:ext>
            </a:extLst>
          </p:cNvPr>
          <p:cNvSpPr/>
          <p:nvPr/>
        </p:nvSpPr>
        <p:spPr>
          <a:xfrm>
            <a:off x="4895836" y="3719711"/>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32" name="Text Box 10">
            <a:extLst>
              <a:ext uri="{FF2B5EF4-FFF2-40B4-BE49-F238E27FC236}">
                <a16:creationId xmlns:a16="http://schemas.microsoft.com/office/drawing/2014/main" id="{EFC67971-E8E7-C047-A44D-37FE4E34F8A5}"/>
              </a:ext>
            </a:extLst>
          </p:cNvPr>
          <p:cNvSpPr txBox="1">
            <a:spLocks noChangeArrowheads="1"/>
          </p:cNvSpPr>
          <p:nvPr/>
        </p:nvSpPr>
        <p:spPr bwMode="auto">
          <a:xfrm>
            <a:off x="4963905" y="3822438"/>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CuadroTexto 32">
            <a:extLst>
              <a:ext uri="{FF2B5EF4-FFF2-40B4-BE49-F238E27FC236}">
                <a16:creationId xmlns:a16="http://schemas.microsoft.com/office/drawing/2014/main" id="{D67A9580-91A0-9B49-8DA1-EC908D1DDEF2}"/>
              </a:ext>
            </a:extLst>
          </p:cNvPr>
          <p:cNvSpPr txBox="1"/>
          <p:nvPr/>
        </p:nvSpPr>
        <p:spPr>
          <a:xfrm>
            <a:off x="4977946" y="4296937"/>
            <a:ext cx="1460594" cy="1015663"/>
          </a:xfrm>
          <a:prstGeom prst="rect">
            <a:avLst/>
          </a:prstGeom>
          <a:noFill/>
        </p:spPr>
        <p:txBody>
          <a:bodyPr wrap="square" rtlCol="0">
            <a:spAutoFit/>
          </a:bodyPr>
          <a:lstStyle/>
          <a:p>
            <a:pPr algn="ctr"/>
            <a:r>
              <a:rPr lang="es-ES_tradnl" sz="2000" b="1" dirty="0"/>
              <a:t>loses a camera</a:t>
            </a:r>
          </a:p>
          <a:p>
            <a:pPr algn="ctr"/>
            <a:r>
              <a:rPr lang="es-ES_tradnl" sz="2000" dirty="0"/>
              <a:t>[Marta]</a:t>
            </a:r>
          </a:p>
        </p:txBody>
      </p:sp>
      <p:sp>
        <p:nvSpPr>
          <p:cNvPr id="34" name="CuadroTexto 33">
            <a:extLst>
              <a:ext uri="{FF2B5EF4-FFF2-40B4-BE49-F238E27FC236}">
                <a16:creationId xmlns:a16="http://schemas.microsoft.com/office/drawing/2014/main" id="{5F2028A6-5B0B-5940-9849-28047EB73C5B}"/>
              </a:ext>
            </a:extLst>
          </p:cNvPr>
          <p:cNvSpPr txBox="1"/>
          <p:nvPr/>
        </p:nvSpPr>
        <p:spPr>
          <a:xfrm>
            <a:off x="6613860" y="4296937"/>
            <a:ext cx="1833896" cy="1015663"/>
          </a:xfrm>
          <a:prstGeom prst="rect">
            <a:avLst/>
          </a:prstGeom>
          <a:noFill/>
        </p:spPr>
        <p:txBody>
          <a:bodyPr wrap="square" rtlCol="0">
            <a:spAutoFit/>
          </a:bodyPr>
          <a:lstStyle/>
          <a:p>
            <a:pPr algn="ctr"/>
            <a:r>
              <a:rPr lang="es-ES_tradnl" sz="2000" b="1" dirty="0" err="1"/>
              <a:t>lost</a:t>
            </a:r>
            <a:r>
              <a:rPr lang="es-ES_tradnl" sz="2000" b="1" dirty="0"/>
              <a:t> a camera</a:t>
            </a:r>
          </a:p>
          <a:p>
            <a:pPr algn="ctr"/>
            <a:r>
              <a:rPr lang="es-ES_tradnl" sz="2000" dirty="0"/>
              <a:t>[Paula]</a:t>
            </a:r>
          </a:p>
        </p:txBody>
      </p:sp>
      <p:pic>
        <p:nvPicPr>
          <p:cNvPr id="35" name="Picture 7">
            <a:extLst>
              <a:ext uri="{FF2B5EF4-FFF2-40B4-BE49-F238E27FC236}">
                <a16:creationId xmlns:a16="http://schemas.microsoft.com/office/drawing/2014/main" id="{F2BFE075-592E-434B-A43C-357FA0E1DD2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5411593" y="3779874"/>
            <a:ext cx="593300" cy="581018"/>
          </a:xfrm>
          <a:prstGeom prst="rect">
            <a:avLst/>
          </a:prstGeom>
        </p:spPr>
      </p:pic>
      <p:pic>
        <p:nvPicPr>
          <p:cNvPr id="36" name="Picture 8">
            <a:extLst>
              <a:ext uri="{FF2B5EF4-FFF2-40B4-BE49-F238E27FC236}">
                <a16:creationId xmlns:a16="http://schemas.microsoft.com/office/drawing/2014/main" id="{5128030D-11FF-814B-A5A4-32AED8E48DE4}"/>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7287931" y="3750024"/>
            <a:ext cx="569970" cy="604125"/>
          </a:xfrm>
          <a:prstGeom prst="rect">
            <a:avLst/>
          </a:prstGeom>
        </p:spPr>
      </p:pic>
      <p:graphicFrame>
        <p:nvGraphicFramePr>
          <p:cNvPr id="10" name="Tabla 9">
            <a:extLst>
              <a:ext uri="{FF2B5EF4-FFF2-40B4-BE49-F238E27FC236}">
                <a16:creationId xmlns:a16="http://schemas.microsoft.com/office/drawing/2014/main" id="{84C6D649-61EE-CD41-9636-3FE98CCB0002}"/>
              </a:ext>
            </a:extLst>
          </p:cNvPr>
          <p:cNvGraphicFramePr>
            <a:graphicFrameLocks noGrp="1"/>
          </p:cNvGraphicFramePr>
          <p:nvPr/>
        </p:nvGraphicFramePr>
        <p:xfrm>
          <a:off x="8995290" y="2671069"/>
          <a:ext cx="2079631" cy="3291840"/>
        </p:xfrm>
        <a:graphic>
          <a:graphicData uri="http://schemas.openxmlformats.org/drawingml/2006/table">
            <a:tbl>
              <a:tblPr firstRow="1" bandRow="1">
                <a:tableStyleId>{5DA37D80-6434-44D0-A028-1B22A696006F}</a:tableStyleId>
              </a:tblPr>
              <a:tblGrid>
                <a:gridCol w="422656">
                  <a:extLst>
                    <a:ext uri="{9D8B030D-6E8A-4147-A177-3AD203B41FA5}">
                      <a16:colId xmlns:a16="http://schemas.microsoft.com/office/drawing/2014/main" val="3769206215"/>
                    </a:ext>
                  </a:extLst>
                </a:gridCol>
                <a:gridCol w="1656975">
                  <a:extLst>
                    <a:ext uri="{9D8B030D-6E8A-4147-A177-3AD203B41FA5}">
                      <a16:colId xmlns:a16="http://schemas.microsoft.com/office/drawing/2014/main" val="2039333093"/>
                    </a:ext>
                  </a:extLst>
                </a:gridCol>
              </a:tblGrid>
              <a:tr h="321203">
                <a:tc>
                  <a:txBody>
                    <a:bodyPr/>
                    <a:lstStyle/>
                    <a:p>
                      <a:endParaRPr lang="es-GB" dirty="0"/>
                    </a:p>
                  </a:txBody>
                  <a:tcPr/>
                </a:tc>
                <a:tc>
                  <a:txBody>
                    <a:bodyPr/>
                    <a:lstStyle/>
                    <a:p>
                      <a:pPr algn="ctr"/>
                      <a:r>
                        <a:rPr lang="es-GB" dirty="0">
                          <a:solidFill>
                            <a:srgbClr val="203864"/>
                          </a:solidFill>
                        </a:rPr>
                        <a:t>Nombres</a:t>
                      </a:r>
                    </a:p>
                  </a:txBody>
                  <a:tcPr/>
                </a:tc>
                <a:extLst>
                  <a:ext uri="{0D108BD9-81ED-4DB2-BD59-A6C34878D82A}">
                    <a16:rowId xmlns:a16="http://schemas.microsoft.com/office/drawing/2014/main" val="1808010557"/>
                  </a:ext>
                </a:extLst>
              </a:tr>
              <a:tr h="321203">
                <a:tc>
                  <a:txBody>
                    <a:bodyPr/>
                    <a:lstStyle/>
                    <a:p>
                      <a:pPr algn="ctr"/>
                      <a:r>
                        <a:rPr lang="es-GB" dirty="0">
                          <a:solidFill>
                            <a:srgbClr val="203864"/>
                          </a:solidFill>
                        </a:rPr>
                        <a:t>1</a:t>
                      </a:r>
                    </a:p>
                  </a:txBody>
                  <a:tcPr/>
                </a:tc>
                <a:tc>
                  <a:txBody>
                    <a:bodyPr/>
                    <a:lstStyle/>
                    <a:p>
                      <a:endParaRPr lang="es-GB" dirty="0"/>
                    </a:p>
                  </a:txBody>
                  <a:tcPr/>
                </a:tc>
                <a:extLst>
                  <a:ext uri="{0D108BD9-81ED-4DB2-BD59-A6C34878D82A}">
                    <a16:rowId xmlns:a16="http://schemas.microsoft.com/office/drawing/2014/main" val="731240697"/>
                  </a:ext>
                </a:extLst>
              </a:tr>
              <a:tr h="321203">
                <a:tc>
                  <a:txBody>
                    <a:bodyPr/>
                    <a:lstStyle/>
                    <a:p>
                      <a:pPr algn="ctr"/>
                      <a:r>
                        <a:rPr lang="es-GB" dirty="0">
                          <a:solidFill>
                            <a:srgbClr val="203864"/>
                          </a:solidFill>
                        </a:rPr>
                        <a:t>2</a:t>
                      </a:r>
                    </a:p>
                  </a:txBody>
                  <a:tcPr/>
                </a:tc>
                <a:tc>
                  <a:txBody>
                    <a:bodyPr/>
                    <a:lstStyle/>
                    <a:p>
                      <a:endParaRPr lang="es-GB" dirty="0"/>
                    </a:p>
                  </a:txBody>
                  <a:tcPr/>
                </a:tc>
                <a:extLst>
                  <a:ext uri="{0D108BD9-81ED-4DB2-BD59-A6C34878D82A}">
                    <a16:rowId xmlns:a16="http://schemas.microsoft.com/office/drawing/2014/main" val="3889413453"/>
                  </a:ext>
                </a:extLst>
              </a:tr>
              <a:tr h="321203">
                <a:tc>
                  <a:txBody>
                    <a:bodyPr/>
                    <a:lstStyle/>
                    <a:p>
                      <a:pPr algn="ctr"/>
                      <a:r>
                        <a:rPr lang="es-GB" dirty="0">
                          <a:solidFill>
                            <a:srgbClr val="203864"/>
                          </a:solidFill>
                        </a:rPr>
                        <a:t>3</a:t>
                      </a:r>
                    </a:p>
                  </a:txBody>
                  <a:tcPr/>
                </a:tc>
                <a:tc>
                  <a:txBody>
                    <a:bodyPr/>
                    <a:lstStyle/>
                    <a:p>
                      <a:endParaRPr lang="es-GB"/>
                    </a:p>
                  </a:txBody>
                  <a:tcPr/>
                </a:tc>
                <a:extLst>
                  <a:ext uri="{0D108BD9-81ED-4DB2-BD59-A6C34878D82A}">
                    <a16:rowId xmlns:a16="http://schemas.microsoft.com/office/drawing/2014/main" val="2966517930"/>
                  </a:ext>
                </a:extLst>
              </a:tr>
              <a:tr h="321203">
                <a:tc>
                  <a:txBody>
                    <a:bodyPr/>
                    <a:lstStyle/>
                    <a:p>
                      <a:pPr algn="ctr"/>
                      <a:r>
                        <a:rPr lang="es-GB" dirty="0">
                          <a:solidFill>
                            <a:srgbClr val="203864"/>
                          </a:solidFill>
                        </a:rPr>
                        <a:t>4</a:t>
                      </a:r>
                    </a:p>
                  </a:txBody>
                  <a:tcPr/>
                </a:tc>
                <a:tc>
                  <a:txBody>
                    <a:bodyPr/>
                    <a:lstStyle/>
                    <a:p>
                      <a:endParaRPr lang="es-GB" dirty="0"/>
                    </a:p>
                  </a:txBody>
                  <a:tcPr/>
                </a:tc>
                <a:extLst>
                  <a:ext uri="{0D108BD9-81ED-4DB2-BD59-A6C34878D82A}">
                    <a16:rowId xmlns:a16="http://schemas.microsoft.com/office/drawing/2014/main" val="3578226277"/>
                  </a:ext>
                </a:extLst>
              </a:tr>
              <a:tr h="321203">
                <a:tc>
                  <a:txBody>
                    <a:bodyPr/>
                    <a:lstStyle/>
                    <a:p>
                      <a:pPr algn="ctr"/>
                      <a:r>
                        <a:rPr lang="es-GB" dirty="0">
                          <a:solidFill>
                            <a:srgbClr val="203864"/>
                          </a:solidFill>
                        </a:rPr>
                        <a:t>5</a:t>
                      </a:r>
                    </a:p>
                  </a:txBody>
                  <a:tcPr/>
                </a:tc>
                <a:tc>
                  <a:txBody>
                    <a:bodyPr/>
                    <a:lstStyle/>
                    <a:p>
                      <a:endParaRPr lang="es-GB"/>
                    </a:p>
                  </a:txBody>
                  <a:tcPr/>
                </a:tc>
                <a:extLst>
                  <a:ext uri="{0D108BD9-81ED-4DB2-BD59-A6C34878D82A}">
                    <a16:rowId xmlns:a16="http://schemas.microsoft.com/office/drawing/2014/main" val="3280699391"/>
                  </a:ext>
                </a:extLst>
              </a:tr>
              <a:tr h="321203">
                <a:tc>
                  <a:txBody>
                    <a:bodyPr/>
                    <a:lstStyle/>
                    <a:p>
                      <a:pPr algn="ctr"/>
                      <a:r>
                        <a:rPr lang="es-GB" dirty="0">
                          <a:solidFill>
                            <a:srgbClr val="203864"/>
                          </a:solidFill>
                        </a:rPr>
                        <a:t>6</a:t>
                      </a:r>
                    </a:p>
                  </a:txBody>
                  <a:tcPr/>
                </a:tc>
                <a:tc>
                  <a:txBody>
                    <a:bodyPr/>
                    <a:lstStyle/>
                    <a:p>
                      <a:endParaRPr lang="es-GB"/>
                    </a:p>
                  </a:txBody>
                  <a:tcPr/>
                </a:tc>
                <a:extLst>
                  <a:ext uri="{0D108BD9-81ED-4DB2-BD59-A6C34878D82A}">
                    <a16:rowId xmlns:a16="http://schemas.microsoft.com/office/drawing/2014/main" val="3795461113"/>
                  </a:ext>
                </a:extLst>
              </a:tr>
              <a:tr h="321203">
                <a:tc>
                  <a:txBody>
                    <a:bodyPr/>
                    <a:lstStyle/>
                    <a:p>
                      <a:pPr algn="ctr"/>
                      <a:r>
                        <a:rPr lang="es-GB" dirty="0">
                          <a:solidFill>
                            <a:srgbClr val="203864"/>
                          </a:solidFill>
                        </a:rPr>
                        <a:t>7</a:t>
                      </a:r>
                    </a:p>
                  </a:txBody>
                  <a:tcPr/>
                </a:tc>
                <a:tc>
                  <a:txBody>
                    <a:bodyPr/>
                    <a:lstStyle/>
                    <a:p>
                      <a:endParaRPr lang="es-GB"/>
                    </a:p>
                  </a:txBody>
                  <a:tcPr/>
                </a:tc>
                <a:extLst>
                  <a:ext uri="{0D108BD9-81ED-4DB2-BD59-A6C34878D82A}">
                    <a16:rowId xmlns:a16="http://schemas.microsoft.com/office/drawing/2014/main" val="790129317"/>
                  </a:ext>
                </a:extLst>
              </a:tr>
              <a:tr h="321203">
                <a:tc>
                  <a:txBody>
                    <a:bodyPr/>
                    <a:lstStyle/>
                    <a:p>
                      <a:pPr algn="ctr"/>
                      <a:r>
                        <a:rPr lang="es-GB" dirty="0">
                          <a:solidFill>
                            <a:srgbClr val="203864"/>
                          </a:solidFill>
                        </a:rPr>
                        <a:t>8</a:t>
                      </a:r>
                    </a:p>
                  </a:txBody>
                  <a:tcPr/>
                </a:tc>
                <a:tc>
                  <a:txBody>
                    <a:bodyPr/>
                    <a:lstStyle/>
                    <a:p>
                      <a:endParaRPr lang="es-GB" dirty="0"/>
                    </a:p>
                  </a:txBody>
                  <a:tcPr/>
                </a:tc>
                <a:extLst>
                  <a:ext uri="{0D108BD9-81ED-4DB2-BD59-A6C34878D82A}">
                    <a16:rowId xmlns:a16="http://schemas.microsoft.com/office/drawing/2014/main" val="737910659"/>
                  </a:ext>
                </a:extLst>
              </a:tr>
            </a:tbl>
          </a:graphicData>
        </a:graphic>
      </p:graphicFrame>
      <p:pic>
        <p:nvPicPr>
          <p:cNvPr id="37" name="Imagen 36">
            <a:extLst>
              <a:ext uri="{FF2B5EF4-FFF2-40B4-BE49-F238E27FC236}">
                <a16:creationId xmlns:a16="http://schemas.microsoft.com/office/drawing/2014/main" id="{509AD524-5D54-5443-860A-9744CD6364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32407" y="2541987"/>
            <a:ext cx="1025806" cy="817029"/>
          </a:xfrm>
          <a:prstGeom prst="rect">
            <a:avLst/>
          </a:prstGeom>
        </p:spPr>
      </p:pic>
      <p:sp>
        <p:nvSpPr>
          <p:cNvPr id="11" name="CuadroTexto 10">
            <a:extLst>
              <a:ext uri="{FF2B5EF4-FFF2-40B4-BE49-F238E27FC236}">
                <a16:creationId xmlns:a16="http://schemas.microsoft.com/office/drawing/2014/main" id="{5CE52D03-5B6B-8847-A831-722896AC056C}"/>
              </a:ext>
            </a:extLst>
          </p:cNvPr>
          <p:cNvSpPr txBox="1"/>
          <p:nvPr/>
        </p:nvSpPr>
        <p:spPr>
          <a:xfrm>
            <a:off x="9712130" y="3011161"/>
            <a:ext cx="963725" cy="430887"/>
          </a:xfrm>
          <a:prstGeom prst="rect">
            <a:avLst/>
          </a:prstGeom>
          <a:noFill/>
        </p:spPr>
        <p:txBody>
          <a:bodyPr wrap="none" rtlCol="0">
            <a:spAutoFit/>
          </a:bodyPr>
          <a:lstStyle/>
          <a:p>
            <a:pPr algn="l"/>
            <a:r>
              <a:rPr lang="es-GB" sz="2200" b="1" dirty="0"/>
              <a:t>Paula</a:t>
            </a:r>
          </a:p>
        </p:txBody>
      </p:sp>
      <p:sp>
        <p:nvSpPr>
          <p:cNvPr id="30" name="Rounded Rectangle 11">
            <a:extLst>
              <a:ext uri="{FF2B5EF4-FFF2-40B4-BE49-F238E27FC236}">
                <a16:creationId xmlns:a16="http://schemas.microsoft.com/office/drawing/2014/main" id="{A316DD52-7894-4A75-969C-CA0645DA2978}"/>
              </a:ext>
            </a:extLst>
          </p:cNvPr>
          <p:cNvSpPr/>
          <p:nvPr/>
        </p:nvSpPr>
        <p:spPr>
          <a:xfrm>
            <a:off x="9347200" y="258166"/>
            <a:ext cx="2580943"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452811" y="143836"/>
            <a:ext cx="2579247" cy="659085"/>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Tree>
    <p:extLst>
      <p:ext uri="{BB962C8B-B14F-4D97-AF65-F5344CB8AC3E}">
        <p14:creationId xmlns:p14="http://schemas.microsoft.com/office/powerpoint/2010/main" val="314192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21" grpId="0" animBg="1"/>
      <p:bldP spid="22" grpId="0"/>
      <p:bldP spid="23" grpId="0" animBg="1"/>
      <p:bldP spid="43" grpId="0" animBg="1"/>
      <p:bldP spid="8" grpId="0"/>
      <p:bldP spid="31" grpId="0" animBg="1"/>
      <p:bldP spid="32" grpId="0"/>
      <p:bldP spid="33" grpId="0"/>
      <p:bldP spid="34"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
            <a:extLst>
              <a:ext uri="{FF2B5EF4-FFF2-40B4-BE49-F238E27FC236}">
                <a16:creationId xmlns:a16="http://schemas.microsoft.com/office/drawing/2014/main" id="{29E932D3-4E27-4749-8AE0-552996D7C365}"/>
              </a:ext>
            </a:extLst>
          </p:cNvPr>
          <p:cNvSpPr/>
          <p:nvPr/>
        </p:nvSpPr>
        <p:spPr>
          <a:xfrm>
            <a:off x="872597" y="541132"/>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1055011" y="725315"/>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suffered accidents.</a:t>
            </a:r>
            <a:endParaRPr lang="es-GB" sz="2000" dirty="0">
              <a:effectLst/>
              <a:ea typeface="Calibri" panose="020F0502020204030204" pitchFamily="34" charset="0"/>
              <a:cs typeface="Times New Roman" panose="02020603050405020304" pitchFamily="18" charset="0"/>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940665" y="6438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870696" y="18465"/>
            <a:ext cx="1439818" cy="400110"/>
          </a:xfrm>
          <a:prstGeom prst="rect">
            <a:avLst/>
          </a:prstGeom>
          <a:noFill/>
        </p:spPr>
        <p:txBody>
          <a:bodyPr wrap="none" rtlCol="0">
            <a:spAutoFit/>
          </a:bodyPr>
          <a:lstStyle/>
          <a:p>
            <a:pPr algn="l"/>
            <a:r>
              <a:rPr lang="es-GB" sz="2000" b="1" dirty="0"/>
              <a:t>Persona A</a:t>
            </a:r>
          </a:p>
        </p:txBody>
      </p:sp>
      <p:sp>
        <p:nvSpPr>
          <p:cNvPr id="38" name="Rectangle 1">
            <a:extLst>
              <a:ext uri="{FF2B5EF4-FFF2-40B4-BE49-F238E27FC236}">
                <a16:creationId xmlns:a16="http://schemas.microsoft.com/office/drawing/2014/main" id="{95C34A03-58EF-B742-AFE9-9B488A9F228E}"/>
              </a:ext>
            </a:extLst>
          </p:cNvPr>
          <p:cNvSpPr/>
          <p:nvPr/>
        </p:nvSpPr>
        <p:spPr>
          <a:xfrm>
            <a:off x="3055157" y="541132"/>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9" name="Text Box 2">
            <a:extLst>
              <a:ext uri="{FF2B5EF4-FFF2-40B4-BE49-F238E27FC236}">
                <a16:creationId xmlns:a16="http://schemas.microsoft.com/office/drawing/2014/main" id="{69A45D71-3F71-CF4F-BF36-8A0201C803B8}"/>
              </a:ext>
            </a:extLst>
          </p:cNvPr>
          <p:cNvSpPr txBox="1">
            <a:spLocks noChangeArrowheads="1"/>
          </p:cNvSpPr>
          <p:nvPr/>
        </p:nvSpPr>
        <p:spPr bwMode="auto">
          <a:xfrm>
            <a:off x="3235225" y="738129"/>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broke a mobile.</a:t>
            </a:r>
            <a:endParaRPr lang="es-GB" sz="2000" dirty="0">
              <a:effectLst/>
              <a:ea typeface="Calibri" panose="020F0502020204030204" pitchFamily="34" charset="0"/>
              <a:cs typeface="Times New Roman" panose="02020603050405020304" pitchFamily="18" charset="0"/>
            </a:endParaRP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3123225" y="6438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1">
            <a:extLst>
              <a:ext uri="{FF2B5EF4-FFF2-40B4-BE49-F238E27FC236}">
                <a16:creationId xmlns:a16="http://schemas.microsoft.com/office/drawing/2014/main" id="{5E675CF1-0CF8-F643-A8C6-269FB69832A9}"/>
              </a:ext>
            </a:extLst>
          </p:cNvPr>
          <p:cNvSpPr/>
          <p:nvPr/>
        </p:nvSpPr>
        <p:spPr>
          <a:xfrm>
            <a:off x="874316" y="1961790"/>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6"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942384" y="20645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1">
            <a:extLst>
              <a:ext uri="{FF2B5EF4-FFF2-40B4-BE49-F238E27FC236}">
                <a16:creationId xmlns:a16="http://schemas.microsoft.com/office/drawing/2014/main" id="{6061A976-9596-474D-8C01-C628EAAB4A66}"/>
              </a:ext>
            </a:extLst>
          </p:cNvPr>
          <p:cNvSpPr/>
          <p:nvPr/>
        </p:nvSpPr>
        <p:spPr>
          <a:xfrm>
            <a:off x="3056876" y="1961790"/>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6"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3124944" y="20645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1">
            <a:extLst>
              <a:ext uri="{FF2B5EF4-FFF2-40B4-BE49-F238E27FC236}">
                <a16:creationId xmlns:a16="http://schemas.microsoft.com/office/drawing/2014/main" id="{90338776-F980-6B40-809A-16CF75A13513}"/>
              </a:ext>
            </a:extLst>
          </p:cNvPr>
          <p:cNvSpPr/>
          <p:nvPr/>
        </p:nvSpPr>
        <p:spPr>
          <a:xfrm>
            <a:off x="876217" y="338601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9"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944285" y="348874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1">
            <a:extLst>
              <a:ext uri="{FF2B5EF4-FFF2-40B4-BE49-F238E27FC236}">
                <a16:creationId xmlns:a16="http://schemas.microsoft.com/office/drawing/2014/main" id="{5404FA5A-2C1D-1149-AFA1-6621F0B7AA85}"/>
              </a:ext>
            </a:extLst>
          </p:cNvPr>
          <p:cNvSpPr/>
          <p:nvPr/>
        </p:nvSpPr>
        <p:spPr>
          <a:xfrm>
            <a:off x="3056876" y="3406889"/>
            <a:ext cx="2030539" cy="129406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75"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3124944" y="352955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7" name="CuadroTexto 46">
            <a:extLst>
              <a:ext uri="{FF2B5EF4-FFF2-40B4-BE49-F238E27FC236}">
                <a16:creationId xmlns:a16="http://schemas.microsoft.com/office/drawing/2014/main" id="{4C420205-0F2F-C54B-9328-BFDDCC608ADF}"/>
              </a:ext>
            </a:extLst>
          </p:cNvPr>
          <p:cNvSpPr txBox="1"/>
          <p:nvPr/>
        </p:nvSpPr>
        <p:spPr>
          <a:xfrm>
            <a:off x="6744552" y="45827"/>
            <a:ext cx="1394934" cy="400110"/>
          </a:xfrm>
          <a:prstGeom prst="rect">
            <a:avLst/>
          </a:prstGeom>
          <a:noFill/>
        </p:spPr>
        <p:txBody>
          <a:bodyPr wrap="none" rtlCol="0">
            <a:spAutoFit/>
          </a:bodyPr>
          <a:lstStyle/>
          <a:p>
            <a:pPr algn="l"/>
            <a:r>
              <a:rPr lang="es-GB" sz="2000" b="1" dirty="0"/>
              <a:t>Persona B</a:t>
            </a:r>
          </a:p>
        </p:txBody>
      </p:sp>
      <p:cxnSp>
        <p:nvCxnSpPr>
          <p:cNvPr id="6" name="Conector recto 5">
            <a:extLst>
              <a:ext uri="{FF2B5EF4-FFF2-40B4-BE49-F238E27FC236}">
                <a16:creationId xmlns:a16="http://schemas.microsoft.com/office/drawing/2014/main" id="{4B6C6F5F-825A-7C44-B870-6A505723EC9B}"/>
              </a:ext>
            </a:extLst>
          </p:cNvPr>
          <p:cNvCxnSpPr/>
          <p:nvPr/>
        </p:nvCxnSpPr>
        <p:spPr>
          <a:xfrm>
            <a:off x="6095330" y="208675"/>
            <a:ext cx="0" cy="6124366"/>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43" name="Rectangle 1">
            <a:extLst>
              <a:ext uri="{FF2B5EF4-FFF2-40B4-BE49-F238E27FC236}">
                <a16:creationId xmlns:a16="http://schemas.microsoft.com/office/drawing/2014/main" id="{28F01D68-D6FE-8747-859B-E404F5E200AA}"/>
              </a:ext>
            </a:extLst>
          </p:cNvPr>
          <p:cNvSpPr/>
          <p:nvPr/>
        </p:nvSpPr>
        <p:spPr>
          <a:xfrm>
            <a:off x="875181" y="481377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76" name="Text Box 10">
            <a:extLst>
              <a:ext uri="{FF2B5EF4-FFF2-40B4-BE49-F238E27FC236}">
                <a16:creationId xmlns:a16="http://schemas.microsoft.com/office/drawing/2014/main" id="{F9268E33-1CFA-6A4B-93B9-617DF83B1D80}"/>
              </a:ext>
            </a:extLst>
          </p:cNvPr>
          <p:cNvSpPr txBox="1">
            <a:spLocks noChangeArrowheads="1"/>
          </p:cNvSpPr>
          <p:nvPr/>
        </p:nvSpPr>
        <p:spPr bwMode="auto">
          <a:xfrm>
            <a:off x="943249" y="49165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7</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7" name="Rectangle 1">
            <a:extLst>
              <a:ext uri="{FF2B5EF4-FFF2-40B4-BE49-F238E27FC236}">
                <a16:creationId xmlns:a16="http://schemas.microsoft.com/office/drawing/2014/main" id="{39D683B3-5C34-CD49-BC4D-B2196400B34C}"/>
              </a:ext>
            </a:extLst>
          </p:cNvPr>
          <p:cNvSpPr/>
          <p:nvPr/>
        </p:nvSpPr>
        <p:spPr>
          <a:xfrm>
            <a:off x="3055157" y="481377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79" name="Text Box 10">
            <a:extLst>
              <a:ext uri="{FF2B5EF4-FFF2-40B4-BE49-F238E27FC236}">
                <a16:creationId xmlns:a16="http://schemas.microsoft.com/office/drawing/2014/main" id="{625A3C9C-B378-A74E-9629-D825ADCC1801}"/>
              </a:ext>
            </a:extLst>
          </p:cNvPr>
          <p:cNvSpPr txBox="1">
            <a:spLocks noChangeArrowheads="1"/>
          </p:cNvSpPr>
          <p:nvPr/>
        </p:nvSpPr>
        <p:spPr bwMode="auto">
          <a:xfrm>
            <a:off x="3123225" y="49165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8</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0" name="Text Box 2">
            <a:extLst>
              <a:ext uri="{FF2B5EF4-FFF2-40B4-BE49-F238E27FC236}">
                <a16:creationId xmlns:a16="http://schemas.microsoft.com/office/drawing/2014/main" id="{3E835A6C-0EB9-294B-8CEC-E95E0B586A40}"/>
              </a:ext>
            </a:extLst>
          </p:cNvPr>
          <p:cNvSpPr txBox="1">
            <a:spLocks noChangeArrowheads="1"/>
          </p:cNvSpPr>
          <p:nvPr/>
        </p:nvSpPr>
        <p:spPr bwMode="auto">
          <a:xfrm>
            <a:off x="1001185" y="2157500"/>
            <a:ext cx="1782096"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learns about the culture.</a:t>
            </a:r>
            <a:endParaRPr lang="es-GB" sz="2000" dirty="0">
              <a:effectLst/>
              <a:ea typeface="Calibri" panose="020F0502020204030204" pitchFamily="34" charset="0"/>
              <a:cs typeface="Times New Roman" panose="02020603050405020304" pitchFamily="18" charset="0"/>
            </a:endParaRPr>
          </a:p>
        </p:txBody>
      </p:sp>
      <p:sp>
        <p:nvSpPr>
          <p:cNvPr id="81" name="Text Box 2">
            <a:extLst>
              <a:ext uri="{FF2B5EF4-FFF2-40B4-BE49-F238E27FC236}">
                <a16:creationId xmlns:a16="http://schemas.microsoft.com/office/drawing/2014/main" id="{51878A13-563A-2D47-B347-E4E915375FFF}"/>
              </a:ext>
            </a:extLst>
          </p:cNvPr>
          <p:cNvSpPr txBox="1">
            <a:spLocks noChangeArrowheads="1"/>
          </p:cNvSpPr>
          <p:nvPr/>
        </p:nvSpPr>
        <p:spPr bwMode="auto">
          <a:xfrm>
            <a:off x="3235225" y="2157500"/>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shares an ice cream.</a:t>
            </a:r>
            <a:endParaRPr lang="es-GB" sz="2000" dirty="0">
              <a:effectLst/>
              <a:ea typeface="Calibri" panose="020F0502020204030204" pitchFamily="34" charset="0"/>
              <a:cs typeface="Times New Roman" panose="02020603050405020304" pitchFamily="18" charset="0"/>
            </a:endParaRPr>
          </a:p>
        </p:txBody>
      </p:sp>
      <p:sp>
        <p:nvSpPr>
          <p:cNvPr id="82" name="Text Box 2">
            <a:extLst>
              <a:ext uri="{FF2B5EF4-FFF2-40B4-BE49-F238E27FC236}">
                <a16:creationId xmlns:a16="http://schemas.microsoft.com/office/drawing/2014/main" id="{EC31AC25-37F3-3348-A5AD-4D805051DB44}"/>
              </a:ext>
            </a:extLst>
          </p:cNvPr>
          <p:cNvSpPr txBox="1">
            <a:spLocks noChangeArrowheads="1"/>
          </p:cNvSpPr>
          <p:nvPr/>
        </p:nvSpPr>
        <p:spPr bwMode="auto">
          <a:xfrm>
            <a:off x="1111513" y="3731825"/>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offers drinks.</a:t>
            </a:r>
            <a:endParaRPr lang="es-GB" sz="2000" dirty="0">
              <a:effectLst/>
              <a:ea typeface="Calibri" panose="020F0502020204030204" pitchFamily="34" charset="0"/>
              <a:cs typeface="Times New Roman" panose="02020603050405020304" pitchFamily="18" charset="0"/>
            </a:endParaRPr>
          </a:p>
        </p:txBody>
      </p:sp>
      <p:sp>
        <p:nvSpPr>
          <p:cNvPr id="83" name="Text Box 2">
            <a:extLst>
              <a:ext uri="{FF2B5EF4-FFF2-40B4-BE49-F238E27FC236}">
                <a16:creationId xmlns:a16="http://schemas.microsoft.com/office/drawing/2014/main" id="{88CC831F-8144-2D44-B4EA-EFD77800B9FB}"/>
              </a:ext>
            </a:extLst>
          </p:cNvPr>
          <p:cNvSpPr txBox="1">
            <a:spLocks noChangeArrowheads="1"/>
          </p:cNvSpPr>
          <p:nvPr/>
        </p:nvSpPr>
        <p:spPr bwMode="auto">
          <a:xfrm>
            <a:off x="3243722" y="3598826"/>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printed the tickets.</a:t>
            </a:r>
            <a:endParaRPr lang="es-GB" sz="2000" dirty="0">
              <a:effectLst/>
              <a:ea typeface="Calibri" panose="020F0502020204030204" pitchFamily="34" charset="0"/>
              <a:cs typeface="Times New Roman" panose="02020603050405020304" pitchFamily="18" charset="0"/>
            </a:endParaRPr>
          </a:p>
        </p:txBody>
      </p:sp>
      <p:sp>
        <p:nvSpPr>
          <p:cNvPr id="84" name="Text Box 2">
            <a:extLst>
              <a:ext uri="{FF2B5EF4-FFF2-40B4-BE49-F238E27FC236}">
                <a16:creationId xmlns:a16="http://schemas.microsoft.com/office/drawing/2014/main" id="{330FF410-4544-594B-A300-68C90296AD49}"/>
              </a:ext>
            </a:extLst>
          </p:cNvPr>
          <p:cNvSpPr txBox="1">
            <a:spLocks noChangeArrowheads="1"/>
          </p:cNvSpPr>
          <p:nvPr/>
        </p:nvSpPr>
        <p:spPr bwMode="auto">
          <a:xfrm>
            <a:off x="966558" y="5003304"/>
            <a:ext cx="1902950"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lives in the United States.</a:t>
            </a:r>
            <a:endParaRPr lang="es-GB" sz="2000" dirty="0">
              <a:effectLst/>
              <a:ea typeface="Calibri" panose="020F0502020204030204" pitchFamily="34" charset="0"/>
              <a:cs typeface="Times New Roman" panose="02020603050405020304" pitchFamily="18" charset="0"/>
            </a:endParaRPr>
          </a:p>
        </p:txBody>
      </p:sp>
      <p:sp>
        <p:nvSpPr>
          <p:cNvPr id="85" name="Text Box 2">
            <a:extLst>
              <a:ext uri="{FF2B5EF4-FFF2-40B4-BE49-F238E27FC236}">
                <a16:creationId xmlns:a16="http://schemas.microsoft.com/office/drawing/2014/main" id="{BF1B2259-AACE-5147-A589-B3C777AAF6D5}"/>
              </a:ext>
            </a:extLst>
          </p:cNvPr>
          <p:cNvSpPr txBox="1">
            <a:spLocks noChangeArrowheads="1"/>
          </p:cNvSpPr>
          <p:nvPr/>
        </p:nvSpPr>
        <p:spPr bwMode="auto">
          <a:xfrm>
            <a:off x="3228279" y="4962491"/>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got to know France. </a:t>
            </a:r>
            <a:endParaRPr lang="es-GB" sz="2000" dirty="0">
              <a:effectLst/>
              <a:ea typeface="Calibri" panose="020F0502020204030204" pitchFamily="34" charset="0"/>
              <a:cs typeface="Times New Roman" panose="02020603050405020304" pitchFamily="18" charset="0"/>
            </a:endParaRPr>
          </a:p>
        </p:txBody>
      </p:sp>
      <p:sp>
        <p:nvSpPr>
          <p:cNvPr id="86" name="Rectangle 1">
            <a:extLst>
              <a:ext uri="{FF2B5EF4-FFF2-40B4-BE49-F238E27FC236}">
                <a16:creationId xmlns:a16="http://schemas.microsoft.com/office/drawing/2014/main" id="{177014CA-CDAB-5C48-ACF2-27D0FCF5623E}"/>
              </a:ext>
            </a:extLst>
          </p:cNvPr>
          <p:cNvSpPr/>
          <p:nvPr/>
        </p:nvSpPr>
        <p:spPr>
          <a:xfrm>
            <a:off x="6839973" y="535346"/>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87" name="Text Box 2">
            <a:extLst>
              <a:ext uri="{FF2B5EF4-FFF2-40B4-BE49-F238E27FC236}">
                <a16:creationId xmlns:a16="http://schemas.microsoft.com/office/drawing/2014/main" id="{6E8F0D7A-2F54-FC4B-BE8F-BE68EDF6E861}"/>
              </a:ext>
            </a:extLst>
          </p:cNvPr>
          <p:cNvSpPr txBox="1">
            <a:spLocks noChangeArrowheads="1"/>
          </p:cNvSpPr>
          <p:nvPr/>
        </p:nvSpPr>
        <p:spPr bwMode="auto">
          <a:xfrm>
            <a:off x="7022387" y="719529"/>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suffers accidents.</a:t>
            </a:r>
            <a:endParaRPr lang="es-GB" sz="2000" dirty="0">
              <a:effectLst/>
              <a:ea typeface="Calibri" panose="020F0502020204030204" pitchFamily="34" charset="0"/>
              <a:cs typeface="Times New Roman" panose="02020603050405020304" pitchFamily="18" charset="0"/>
            </a:endParaRPr>
          </a:p>
        </p:txBody>
      </p:sp>
      <p:sp>
        <p:nvSpPr>
          <p:cNvPr id="88" name="Text Box 10">
            <a:extLst>
              <a:ext uri="{FF2B5EF4-FFF2-40B4-BE49-F238E27FC236}">
                <a16:creationId xmlns:a16="http://schemas.microsoft.com/office/drawing/2014/main" id="{DC7A3E6B-096A-234A-A59F-C13A314A5B7C}"/>
              </a:ext>
            </a:extLst>
          </p:cNvPr>
          <p:cNvSpPr txBox="1">
            <a:spLocks noChangeArrowheads="1"/>
          </p:cNvSpPr>
          <p:nvPr/>
        </p:nvSpPr>
        <p:spPr bwMode="auto">
          <a:xfrm>
            <a:off x="6908041" y="6380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9" name="Rectangle 1">
            <a:extLst>
              <a:ext uri="{FF2B5EF4-FFF2-40B4-BE49-F238E27FC236}">
                <a16:creationId xmlns:a16="http://schemas.microsoft.com/office/drawing/2014/main" id="{CAF60F5F-B88A-E444-B9AC-B76F6DCD92CA}"/>
              </a:ext>
            </a:extLst>
          </p:cNvPr>
          <p:cNvSpPr/>
          <p:nvPr/>
        </p:nvSpPr>
        <p:spPr>
          <a:xfrm>
            <a:off x="9022533" y="535346"/>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90" name="Text Box 2">
            <a:extLst>
              <a:ext uri="{FF2B5EF4-FFF2-40B4-BE49-F238E27FC236}">
                <a16:creationId xmlns:a16="http://schemas.microsoft.com/office/drawing/2014/main" id="{A8FE2752-AF34-534C-8BC0-9054F5FDE3AC}"/>
              </a:ext>
            </a:extLst>
          </p:cNvPr>
          <p:cNvSpPr txBox="1">
            <a:spLocks noChangeArrowheads="1"/>
          </p:cNvSpPr>
          <p:nvPr/>
        </p:nvSpPr>
        <p:spPr bwMode="auto">
          <a:xfrm>
            <a:off x="9202601" y="732343"/>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broke a mobile.</a:t>
            </a:r>
            <a:endParaRPr lang="es-GB" sz="2000" dirty="0">
              <a:effectLst/>
              <a:ea typeface="Calibri" panose="020F0502020204030204" pitchFamily="34" charset="0"/>
              <a:cs typeface="Times New Roman" panose="02020603050405020304" pitchFamily="18" charset="0"/>
            </a:endParaRPr>
          </a:p>
        </p:txBody>
      </p:sp>
      <p:sp>
        <p:nvSpPr>
          <p:cNvPr id="91" name="Text Box 10">
            <a:extLst>
              <a:ext uri="{FF2B5EF4-FFF2-40B4-BE49-F238E27FC236}">
                <a16:creationId xmlns:a16="http://schemas.microsoft.com/office/drawing/2014/main" id="{FCC4F3A0-2A67-0E4C-8154-368A45147E47}"/>
              </a:ext>
            </a:extLst>
          </p:cNvPr>
          <p:cNvSpPr txBox="1">
            <a:spLocks noChangeArrowheads="1"/>
          </p:cNvSpPr>
          <p:nvPr/>
        </p:nvSpPr>
        <p:spPr bwMode="auto">
          <a:xfrm>
            <a:off x="9090601" y="6380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2" name="Rectangle 1">
            <a:extLst>
              <a:ext uri="{FF2B5EF4-FFF2-40B4-BE49-F238E27FC236}">
                <a16:creationId xmlns:a16="http://schemas.microsoft.com/office/drawing/2014/main" id="{AA18108A-3D8A-494B-A9EA-EBCBDE96F024}"/>
              </a:ext>
            </a:extLst>
          </p:cNvPr>
          <p:cNvSpPr/>
          <p:nvPr/>
        </p:nvSpPr>
        <p:spPr>
          <a:xfrm>
            <a:off x="6841692" y="1956004"/>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93" name="Text Box 10">
            <a:extLst>
              <a:ext uri="{FF2B5EF4-FFF2-40B4-BE49-F238E27FC236}">
                <a16:creationId xmlns:a16="http://schemas.microsoft.com/office/drawing/2014/main" id="{733A92C3-3FED-A44E-9322-FC8CFE4EB290}"/>
              </a:ext>
            </a:extLst>
          </p:cNvPr>
          <p:cNvSpPr txBox="1">
            <a:spLocks noChangeArrowheads="1"/>
          </p:cNvSpPr>
          <p:nvPr/>
        </p:nvSpPr>
        <p:spPr bwMode="auto">
          <a:xfrm>
            <a:off x="6909760" y="20587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4" name="Rectangle 1">
            <a:extLst>
              <a:ext uri="{FF2B5EF4-FFF2-40B4-BE49-F238E27FC236}">
                <a16:creationId xmlns:a16="http://schemas.microsoft.com/office/drawing/2014/main" id="{71717D03-7A0F-6848-A15A-3A71D753CB18}"/>
              </a:ext>
            </a:extLst>
          </p:cNvPr>
          <p:cNvSpPr/>
          <p:nvPr/>
        </p:nvSpPr>
        <p:spPr>
          <a:xfrm>
            <a:off x="9024252" y="1956004"/>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95" name="Text Box 10">
            <a:extLst>
              <a:ext uri="{FF2B5EF4-FFF2-40B4-BE49-F238E27FC236}">
                <a16:creationId xmlns:a16="http://schemas.microsoft.com/office/drawing/2014/main" id="{D3AF0779-EC58-5A45-9D0E-D5725ED1FCBC}"/>
              </a:ext>
            </a:extLst>
          </p:cNvPr>
          <p:cNvSpPr txBox="1">
            <a:spLocks noChangeArrowheads="1"/>
          </p:cNvSpPr>
          <p:nvPr/>
        </p:nvSpPr>
        <p:spPr bwMode="auto">
          <a:xfrm>
            <a:off x="9092320" y="20587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6" name="Rectangle 1">
            <a:extLst>
              <a:ext uri="{FF2B5EF4-FFF2-40B4-BE49-F238E27FC236}">
                <a16:creationId xmlns:a16="http://schemas.microsoft.com/office/drawing/2014/main" id="{C095427D-077B-2849-9CC8-1ED856E42E96}"/>
              </a:ext>
            </a:extLst>
          </p:cNvPr>
          <p:cNvSpPr/>
          <p:nvPr/>
        </p:nvSpPr>
        <p:spPr>
          <a:xfrm>
            <a:off x="6841345" y="341338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97" name="Text Box 10">
            <a:extLst>
              <a:ext uri="{FF2B5EF4-FFF2-40B4-BE49-F238E27FC236}">
                <a16:creationId xmlns:a16="http://schemas.microsoft.com/office/drawing/2014/main" id="{BC013F69-3310-3B4C-9589-E59EF3C30AFF}"/>
              </a:ext>
            </a:extLst>
          </p:cNvPr>
          <p:cNvSpPr txBox="1">
            <a:spLocks noChangeArrowheads="1"/>
          </p:cNvSpPr>
          <p:nvPr/>
        </p:nvSpPr>
        <p:spPr bwMode="auto">
          <a:xfrm>
            <a:off x="6909413" y="351610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8" name="Rectangle 1">
            <a:extLst>
              <a:ext uri="{FF2B5EF4-FFF2-40B4-BE49-F238E27FC236}">
                <a16:creationId xmlns:a16="http://schemas.microsoft.com/office/drawing/2014/main" id="{91E7C142-AD22-1744-8C42-F029902CD9F4}"/>
              </a:ext>
            </a:extLst>
          </p:cNvPr>
          <p:cNvSpPr/>
          <p:nvPr/>
        </p:nvSpPr>
        <p:spPr>
          <a:xfrm>
            <a:off x="9022817" y="3443328"/>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99" name="Text Box 10">
            <a:extLst>
              <a:ext uri="{FF2B5EF4-FFF2-40B4-BE49-F238E27FC236}">
                <a16:creationId xmlns:a16="http://schemas.microsoft.com/office/drawing/2014/main" id="{BE1722CF-8A0E-7D4E-A769-0A6E6203A2D5}"/>
              </a:ext>
            </a:extLst>
          </p:cNvPr>
          <p:cNvSpPr txBox="1">
            <a:spLocks noChangeArrowheads="1"/>
          </p:cNvSpPr>
          <p:nvPr/>
        </p:nvSpPr>
        <p:spPr bwMode="auto">
          <a:xfrm>
            <a:off x="9090072" y="355692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0" name="Rectangle 1">
            <a:extLst>
              <a:ext uri="{FF2B5EF4-FFF2-40B4-BE49-F238E27FC236}">
                <a16:creationId xmlns:a16="http://schemas.microsoft.com/office/drawing/2014/main" id="{8FD90F73-400D-294E-918A-2E225486B909}"/>
              </a:ext>
            </a:extLst>
          </p:cNvPr>
          <p:cNvSpPr/>
          <p:nvPr/>
        </p:nvSpPr>
        <p:spPr>
          <a:xfrm>
            <a:off x="6840309" y="484114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01" name="Text Box 10">
            <a:extLst>
              <a:ext uri="{FF2B5EF4-FFF2-40B4-BE49-F238E27FC236}">
                <a16:creationId xmlns:a16="http://schemas.microsoft.com/office/drawing/2014/main" id="{69D782DD-A07C-194B-A811-64EABF210882}"/>
              </a:ext>
            </a:extLst>
          </p:cNvPr>
          <p:cNvSpPr txBox="1">
            <a:spLocks noChangeArrowheads="1"/>
          </p:cNvSpPr>
          <p:nvPr/>
        </p:nvSpPr>
        <p:spPr bwMode="auto">
          <a:xfrm>
            <a:off x="6908377" y="494386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7</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2" name="Rectangle 1">
            <a:extLst>
              <a:ext uri="{FF2B5EF4-FFF2-40B4-BE49-F238E27FC236}">
                <a16:creationId xmlns:a16="http://schemas.microsoft.com/office/drawing/2014/main" id="{62A18C86-C0B5-6647-9AAB-99DA2B9FC297}"/>
              </a:ext>
            </a:extLst>
          </p:cNvPr>
          <p:cNvSpPr/>
          <p:nvPr/>
        </p:nvSpPr>
        <p:spPr>
          <a:xfrm>
            <a:off x="9020285" y="484114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03" name="Text Box 10">
            <a:extLst>
              <a:ext uri="{FF2B5EF4-FFF2-40B4-BE49-F238E27FC236}">
                <a16:creationId xmlns:a16="http://schemas.microsoft.com/office/drawing/2014/main" id="{8735D928-99DF-DF4E-B938-905E4A916FC1}"/>
              </a:ext>
            </a:extLst>
          </p:cNvPr>
          <p:cNvSpPr txBox="1">
            <a:spLocks noChangeArrowheads="1"/>
          </p:cNvSpPr>
          <p:nvPr/>
        </p:nvSpPr>
        <p:spPr bwMode="auto">
          <a:xfrm>
            <a:off x="9088353" y="494386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8</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4" name="Text Box 2">
            <a:extLst>
              <a:ext uri="{FF2B5EF4-FFF2-40B4-BE49-F238E27FC236}">
                <a16:creationId xmlns:a16="http://schemas.microsoft.com/office/drawing/2014/main" id="{32390449-6DA8-DC46-B979-AB39E9541A3D}"/>
              </a:ext>
            </a:extLst>
          </p:cNvPr>
          <p:cNvSpPr txBox="1">
            <a:spLocks noChangeArrowheads="1"/>
          </p:cNvSpPr>
          <p:nvPr/>
        </p:nvSpPr>
        <p:spPr bwMode="auto">
          <a:xfrm>
            <a:off x="6887392" y="2125369"/>
            <a:ext cx="1971737"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learnt about the culture.</a:t>
            </a:r>
            <a:endParaRPr lang="es-GB" sz="2000" dirty="0">
              <a:effectLst/>
              <a:ea typeface="Calibri" panose="020F0502020204030204" pitchFamily="34" charset="0"/>
              <a:cs typeface="Times New Roman" panose="02020603050405020304" pitchFamily="18" charset="0"/>
            </a:endParaRPr>
          </a:p>
        </p:txBody>
      </p:sp>
      <p:sp>
        <p:nvSpPr>
          <p:cNvPr id="105" name="Text Box 2">
            <a:extLst>
              <a:ext uri="{FF2B5EF4-FFF2-40B4-BE49-F238E27FC236}">
                <a16:creationId xmlns:a16="http://schemas.microsoft.com/office/drawing/2014/main" id="{CE1F8129-FAAD-ED4F-82C4-DB5237F920BE}"/>
              </a:ext>
            </a:extLst>
          </p:cNvPr>
          <p:cNvSpPr txBox="1">
            <a:spLocks noChangeArrowheads="1"/>
          </p:cNvSpPr>
          <p:nvPr/>
        </p:nvSpPr>
        <p:spPr bwMode="auto">
          <a:xfrm>
            <a:off x="9202601" y="2108248"/>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shared an ice cream.</a:t>
            </a:r>
            <a:endParaRPr lang="es-GB" sz="2000" dirty="0">
              <a:effectLst/>
              <a:ea typeface="Calibri" panose="020F0502020204030204" pitchFamily="34" charset="0"/>
              <a:cs typeface="Times New Roman" panose="02020603050405020304" pitchFamily="18" charset="0"/>
            </a:endParaRPr>
          </a:p>
        </p:txBody>
      </p:sp>
      <p:sp>
        <p:nvSpPr>
          <p:cNvPr id="106" name="Text Box 2">
            <a:extLst>
              <a:ext uri="{FF2B5EF4-FFF2-40B4-BE49-F238E27FC236}">
                <a16:creationId xmlns:a16="http://schemas.microsoft.com/office/drawing/2014/main" id="{8EF37498-8114-FD4C-929C-44D087433669}"/>
              </a:ext>
            </a:extLst>
          </p:cNvPr>
          <p:cNvSpPr txBox="1">
            <a:spLocks noChangeArrowheads="1"/>
          </p:cNvSpPr>
          <p:nvPr/>
        </p:nvSpPr>
        <p:spPr bwMode="auto">
          <a:xfrm>
            <a:off x="7076641" y="3759187"/>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offers drinks.</a:t>
            </a:r>
            <a:endParaRPr lang="es-GB" sz="2000" dirty="0">
              <a:effectLst/>
              <a:ea typeface="Calibri" panose="020F0502020204030204" pitchFamily="34" charset="0"/>
              <a:cs typeface="Times New Roman" panose="02020603050405020304" pitchFamily="18" charset="0"/>
            </a:endParaRPr>
          </a:p>
        </p:txBody>
      </p:sp>
      <p:sp>
        <p:nvSpPr>
          <p:cNvPr id="107" name="Text Box 2">
            <a:extLst>
              <a:ext uri="{FF2B5EF4-FFF2-40B4-BE49-F238E27FC236}">
                <a16:creationId xmlns:a16="http://schemas.microsoft.com/office/drawing/2014/main" id="{58CFC3B9-C5A9-5944-8C9A-E43C30076B06}"/>
              </a:ext>
            </a:extLst>
          </p:cNvPr>
          <p:cNvSpPr txBox="1">
            <a:spLocks noChangeArrowheads="1"/>
          </p:cNvSpPr>
          <p:nvPr/>
        </p:nvSpPr>
        <p:spPr bwMode="auto">
          <a:xfrm>
            <a:off x="9193407" y="3598826"/>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prints the tickets.</a:t>
            </a:r>
            <a:endParaRPr lang="es-GB" sz="2000" dirty="0">
              <a:effectLst/>
              <a:ea typeface="Calibri" panose="020F0502020204030204" pitchFamily="34" charset="0"/>
              <a:cs typeface="Times New Roman" panose="02020603050405020304" pitchFamily="18" charset="0"/>
            </a:endParaRPr>
          </a:p>
        </p:txBody>
      </p:sp>
      <p:sp>
        <p:nvSpPr>
          <p:cNvPr id="108" name="Text Box 2">
            <a:extLst>
              <a:ext uri="{FF2B5EF4-FFF2-40B4-BE49-F238E27FC236}">
                <a16:creationId xmlns:a16="http://schemas.microsoft.com/office/drawing/2014/main" id="{A529EF1C-1E54-2A41-ACDD-23549E0655AA}"/>
              </a:ext>
            </a:extLst>
          </p:cNvPr>
          <p:cNvSpPr txBox="1">
            <a:spLocks noChangeArrowheads="1"/>
          </p:cNvSpPr>
          <p:nvPr/>
        </p:nvSpPr>
        <p:spPr bwMode="auto">
          <a:xfrm>
            <a:off x="6931686" y="5030666"/>
            <a:ext cx="1902950"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lived in the United States.</a:t>
            </a:r>
            <a:endParaRPr lang="es-GB" sz="2000" dirty="0">
              <a:effectLst/>
              <a:ea typeface="Calibri" panose="020F0502020204030204" pitchFamily="34" charset="0"/>
              <a:cs typeface="Times New Roman" panose="02020603050405020304" pitchFamily="18" charset="0"/>
            </a:endParaRPr>
          </a:p>
        </p:txBody>
      </p:sp>
      <p:sp>
        <p:nvSpPr>
          <p:cNvPr id="109" name="Text Box 2">
            <a:extLst>
              <a:ext uri="{FF2B5EF4-FFF2-40B4-BE49-F238E27FC236}">
                <a16:creationId xmlns:a16="http://schemas.microsoft.com/office/drawing/2014/main" id="{AF6E7CCC-C8D0-1342-9AAF-391557ADA693}"/>
              </a:ext>
            </a:extLst>
          </p:cNvPr>
          <p:cNvSpPr txBox="1">
            <a:spLocks noChangeArrowheads="1"/>
          </p:cNvSpPr>
          <p:nvPr/>
        </p:nvSpPr>
        <p:spPr bwMode="auto">
          <a:xfrm>
            <a:off x="9193407" y="4989853"/>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Say</a:t>
            </a:r>
            <a:r>
              <a:rPr lang="en-GB" sz="2000" dirty="0">
                <a:effectLst/>
                <a:ea typeface="Calibri" panose="020F0502020204030204" pitchFamily="34" charset="0"/>
                <a:cs typeface="Times New Roman" panose="02020603050405020304" pitchFamily="18" charset="0"/>
              </a:rPr>
              <a:t>: S/he got to know France. </a:t>
            </a:r>
            <a:endParaRPr lang="es-GB" sz="2000" dirty="0">
              <a:effectLst/>
              <a:ea typeface="Calibri" panose="020F0502020204030204" pitchFamily="34" charset="0"/>
              <a:cs typeface="Times New Roman" panose="02020603050405020304" pitchFamily="18" charset="0"/>
            </a:endParaRPr>
          </a:p>
        </p:txBody>
      </p:sp>
      <p:sp>
        <p:nvSpPr>
          <p:cNvPr id="3" name="Title 2"/>
          <p:cNvSpPr>
            <a:spLocks noGrp="1"/>
          </p:cNvSpPr>
          <p:nvPr>
            <p:ph type="title"/>
          </p:nvPr>
        </p:nvSpPr>
        <p:spPr>
          <a:xfrm>
            <a:off x="11906250" y="6819900"/>
            <a:ext cx="1517353" cy="281813"/>
          </a:xfrm>
        </p:spPr>
        <p:txBody>
          <a:bodyPr>
            <a:normAutofit/>
          </a:bodyPr>
          <a:lstStyle/>
          <a:p>
            <a:r>
              <a:rPr lang="en-GB" sz="500" dirty="0">
                <a:solidFill>
                  <a:schemeClr val="bg1"/>
                </a:solidFill>
              </a:rPr>
              <a:t>HABLAR</a:t>
            </a:r>
          </a:p>
        </p:txBody>
      </p:sp>
    </p:spTree>
    <p:extLst>
      <p:ext uri="{BB962C8B-B14F-4D97-AF65-F5344CB8AC3E}">
        <p14:creationId xmlns:p14="http://schemas.microsoft.com/office/powerpoint/2010/main" val="630216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24464" y="36937"/>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1015663"/>
          </a:xfrm>
          <a:prstGeom prst="rect">
            <a:avLst/>
          </a:prstGeom>
          <a:noFill/>
        </p:spPr>
        <p:txBody>
          <a:bodyPr wrap="square" rtlCol="0">
            <a:spAutoFit/>
          </a:bodyPr>
          <a:lstStyle/>
          <a:p>
            <a:pPr algn="ctr"/>
            <a:r>
              <a:rPr lang="es-ES_tradnl" sz="2000" b="1" dirty="0" err="1"/>
              <a:t>suffers</a:t>
            </a:r>
            <a:r>
              <a:rPr lang="es-ES_tradnl" sz="2000" b="1" dirty="0"/>
              <a:t> </a:t>
            </a:r>
            <a:r>
              <a:rPr lang="es-ES_tradnl" sz="2000" b="1" dirty="0" err="1"/>
              <a:t>accidents</a:t>
            </a:r>
            <a:endParaRPr lang="es-ES_tradnl" sz="2000" b="1" dirty="0"/>
          </a:p>
          <a:p>
            <a:pPr algn="ctr"/>
            <a:r>
              <a:rPr lang="es-ES_tradnl" sz="2000" dirty="0"/>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algn="ctr"/>
            <a:r>
              <a:rPr lang="es-ES_tradnl" sz="2000" b="1" dirty="0" err="1"/>
              <a:t>suffered</a:t>
            </a:r>
            <a:r>
              <a:rPr lang="es-ES_tradnl" sz="2000" b="1" dirty="0"/>
              <a:t> </a:t>
            </a:r>
            <a:r>
              <a:rPr lang="es-ES_tradnl" sz="2000" b="1" dirty="0" err="1"/>
              <a:t>accidents</a:t>
            </a:r>
            <a:endParaRPr lang="es-ES_tradnl" sz="2000" b="1" dirty="0"/>
          </a:p>
          <a:p>
            <a:pPr algn="ctr"/>
            <a:r>
              <a:rPr lang="es-ES_tradnl" sz="2000" dirty="0"/>
              <a:t>[Paula]</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1015663"/>
          </a:xfrm>
          <a:prstGeom prst="rect">
            <a:avLst/>
          </a:prstGeom>
          <a:noFill/>
        </p:spPr>
        <p:txBody>
          <a:bodyPr wrap="square" rtlCol="0">
            <a:spAutoFit/>
          </a:bodyPr>
          <a:lstStyle/>
          <a:p>
            <a:pPr algn="ctr"/>
            <a:r>
              <a:rPr lang="es-ES_tradnl" sz="2000" b="1" dirty="0" err="1"/>
              <a:t>breaks</a:t>
            </a:r>
            <a:r>
              <a:rPr lang="es-ES_tradnl" sz="2000" b="1" dirty="0"/>
              <a:t> a </a:t>
            </a:r>
            <a:r>
              <a:rPr lang="es-ES_tradnl" sz="2000" b="1" dirty="0" err="1"/>
              <a:t>mobile</a:t>
            </a:r>
            <a:endParaRPr lang="es-ES_tradnl" sz="2000" b="1" dirty="0"/>
          </a:p>
          <a:p>
            <a:pPr algn="ctr"/>
            <a:r>
              <a:rPr lang="es-ES_tradnl" sz="2000" dirty="0"/>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1015663"/>
          </a:xfrm>
          <a:prstGeom prst="rect">
            <a:avLst/>
          </a:prstGeom>
          <a:noFill/>
        </p:spPr>
        <p:txBody>
          <a:bodyPr wrap="square" rtlCol="0">
            <a:spAutoFit/>
          </a:bodyPr>
          <a:lstStyle/>
          <a:p>
            <a:pPr algn="ctr"/>
            <a:r>
              <a:rPr lang="es-ES_tradnl" sz="2000" b="1" dirty="0" err="1"/>
              <a:t>broke</a:t>
            </a:r>
            <a:r>
              <a:rPr lang="es-ES_tradnl" sz="2000" b="1" dirty="0"/>
              <a:t> a </a:t>
            </a:r>
            <a:r>
              <a:rPr lang="es-ES_tradnl" sz="2000" b="1" dirty="0" err="1"/>
              <a:t>mobile</a:t>
            </a:r>
            <a:endParaRPr lang="es-ES_tradnl" sz="2000" b="1" dirty="0"/>
          </a:p>
          <a:p>
            <a:pPr algn="ctr"/>
            <a:r>
              <a:rPr lang="es-ES_tradnl" sz="2000" dirty="0"/>
              <a:t>[Quique]</a:t>
            </a: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73954" y="3172840"/>
            <a:ext cx="1677196" cy="1015663"/>
          </a:xfrm>
          <a:prstGeom prst="rect">
            <a:avLst/>
          </a:prstGeom>
          <a:noFill/>
        </p:spPr>
        <p:txBody>
          <a:bodyPr wrap="square" rtlCol="0">
            <a:spAutoFit/>
          </a:bodyPr>
          <a:lstStyle/>
          <a:p>
            <a:pPr algn="ctr"/>
            <a:r>
              <a:rPr lang="es-ES_tradnl" sz="2000" b="1" dirty="0"/>
              <a:t>shares </a:t>
            </a:r>
            <a:r>
              <a:rPr lang="es-ES_tradnl" sz="2000" b="1" dirty="0" err="1"/>
              <a:t>an</a:t>
            </a:r>
            <a:r>
              <a:rPr lang="es-ES_tradnl" sz="2000" b="1" dirty="0"/>
              <a:t> ice </a:t>
            </a:r>
            <a:r>
              <a:rPr lang="es-ES_tradnl" sz="2000" b="1" dirty="0" err="1"/>
              <a:t>cream</a:t>
            </a:r>
            <a:endParaRPr lang="es-ES_tradnl" sz="2000" b="1" dirty="0"/>
          </a:p>
          <a:p>
            <a:pPr algn="ctr"/>
            <a:r>
              <a:rPr lang="es-ES_tradnl" sz="2000" dirty="0"/>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algn="ctr"/>
            <a:r>
              <a:rPr lang="es-ES_tradnl" sz="2000" b="1" dirty="0" err="1"/>
              <a:t>shared</a:t>
            </a:r>
            <a:r>
              <a:rPr lang="es-ES_tradnl" sz="2000" b="1" dirty="0"/>
              <a:t> </a:t>
            </a:r>
            <a:r>
              <a:rPr lang="es-ES_tradnl" sz="2000" b="1" dirty="0" err="1"/>
              <a:t>an</a:t>
            </a:r>
            <a:r>
              <a:rPr lang="es-ES_tradnl" sz="2000" b="1" dirty="0"/>
              <a:t> ice </a:t>
            </a:r>
            <a:r>
              <a:rPr lang="es-ES_tradnl" sz="2000" b="1" dirty="0" err="1"/>
              <a:t>cream</a:t>
            </a:r>
            <a:endParaRPr lang="es-ES_tradnl" sz="2000" b="1" dirty="0"/>
          </a:p>
          <a:p>
            <a:pPr algn="ctr"/>
            <a:r>
              <a:rPr lang="es-ES_tradnl" sz="2000" dirty="0"/>
              <a:t>[Adrián]</a:t>
            </a: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322357" y="3466222"/>
            <a:ext cx="2037270" cy="707886"/>
          </a:xfrm>
          <a:prstGeom prst="rect">
            <a:avLst/>
          </a:prstGeom>
          <a:noFill/>
        </p:spPr>
        <p:txBody>
          <a:bodyPr wrap="square" rtlCol="0">
            <a:spAutoFit/>
          </a:bodyPr>
          <a:lstStyle/>
          <a:p>
            <a:pPr algn="ctr"/>
            <a:r>
              <a:rPr lang="es-ES_tradnl" sz="2000" b="1" dirty="0" err="1"/>
              <a:t>offers</a:t>
            </a:r>
            <a:r>
              <a:rPr lang="es-ES_tradnl" sz="2000" b="1" dirty="0"/>
              <a:t> </a:t>
            </a:r>
            <a:r>
              <a:rPr lang="es-ES_tradnl" sz="2000" b="1" dirty="0" err="1"/>
              <a:t>drinks</a:t>
            </a:r>
            <a:endParaRPr lang="es-ES_tradnl" sz="2000" b="1" dirty="0"/>
          </a:p>
          <a:p>
            <a:pPr algn="ctr"/>
            <a:r>
              <a:rPr lang="es-ES_tradnl" sz="2000" dirty="0"/>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455248"/>
            <a:ext cx="1915506" cy="707886"/>
          </a:xfrm>
          <a:prstGeom prst="rect">
            <a:avLst/>
          </a:prstGeom>
          <a:noFill/>
        </p:spPr>
        <p:txBody>
          <a:bodyPr wrap="square" rtlCol="0">
            <a:spAutoFit/>
          </a:bodyPr>
          <a:lstStyle/>
          <a:p>
            <a:pPr algn="ctr"/>
            <a:r>
              <a:rPr lang="es-ES_tradnl" sz="2000" b="1" dirty="0" err="1"/>
              <a:t>offered</a:t>
            </a:r>
            <a:r>
              <a:rPr lang="es-ES_tradnl" sz="2000" b="1" dirty="0"/>
              <a:t> </a:t>
            </a:r>
            <a:r>
              <a:rPr lang="es-ES_tradnl" sz="2000" b="1" dirty="0" err="1"/>
              <a:t>drinks</a:t>
            </a:r>
            <a:endParaRPr lang="es-ES_tradnl" sz="2000" b="1" dirty="0"/>
          </a:p>
          <a:p>
            <a:pPr algn="ctr"/>
            <a:r>
              <a:rPr lang="es-ES_tradnl" sz="2000" dirty="0"/>
              <a:t>[Álvaro]</a:t>
            </a: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7</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algn="ctr"/>
            <a:r>
              <a:rPr lang="es-ES_tradnl" sz="2000" b="1" dirty="0" err="1"/>
              <a:t>lives</a:t>
            </a:r>
            <a:r>
              <a:rPr lang="es-ES_tradnl" sz="2000" b="1" dirty="0"/>
              <a:t> in </a:t>
            </a:r>
            <a:r>
              <a:rPr lang="es-ES_tradnl" sz="2000" b="1" dirty="0" err="1"/>
              <a:t>the</a:t>
            </a:r>
            <a:r>
              <a:rPr lang="es-ES_tradnl" sz="2000" b="1" dirty="0"/>
              <a:t> </a:t>
            </a:r>
            <a:r>
              <a:rPr lang="es-ES_tradnl" sz="2000" b="1" dirty="0" err="1"/>
              <a:t>United</a:t>
            </a:r>
            <a:r>
              <a:rPr lang="es-ES_tradnl" sz="2000" b="1" dirty="0"/>
              <a:t> </a:t>
            </a:r>
            <a:r>
              <a:rPr lang="es-ES_tradnl" sz="2000" b="1" dirty="0" err="1"/>
              <a:t>Stated</a:t>
            </a:r>
            <a:endParaRPr lang="es-ES_tradnl" sz="2000" b="1" dirty="0"/>
          </a:p>
          <a:p>
            <a:pPr algn="ctr"/>
            <a:r>
              <a:rPr lang="es-ES_tradnl" sz="2000" dirty="0"/>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algn="ctr"/>
            <a:r>
              <a:rPr lang="es-ES_tradnl" sz="2000" b="1" dirty="0" err="1"/>
              <a:t>lived</a:t>
            </a:r>
            <a:r>
              <a:rPr lang="es-ES_tradnl" sz="2000" b="1" dirty="0"/>
              <a:t> in </a:t>
            </a:r>
            <a:r>
              <a:rPr lang="es-ES_tradnl" sz="2000" b="1" dirty="0" err="1"/>
              <a:t>the</a:t>
            </a:r>
            <a:r>
              <a:rPr lang="es-ES_tradnl" sz="2000" b="1" dirty="0"/>
              <a:t> </a:t>
            </a:r>
            <a:r>
              <a:rPr lang="es-ES_tradnl" sz="2000" b="1" dirty="0" err="1"/>
              <a:t>United</a:t>
            </a:r>
            <a:r>
              <a:rPr lang="es-ES_tradnl" sz="2000" b="1" dirty="0"/>
              <a:t> </a:t>
            </a:r>
            <a:r>
              <a:rPr lang="es-ES_tradnl" sz="2000" b="1" dirty="0" err="1"/>
              <a:t>Stated</a:t>
            </a:r>
            <a:endParaRPr lang="es-ES_tradnl" sz="2000" b="1" dirty="0"/>
          </a:p>
          <a:p>
            <a:pPr algn="ctr"/>
            <a:r>
              <a:rPr lang="es-ES_tradnl" sz="2000" dirty="0"/>
              <a:t>[Adrián]</a:t>
            </a: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8</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algn="ctr"/>
            <a:r>
              <a:rPr lang="es-ES_tradnl" sz="2000" b="1" dirty="0" err="1"/>
              <a:t>gets</a:t>
            </a:r>
            <a:r>
              <a:rPr lang="es-ES_tradnl" sz="2000" b="1" dirty="0"/>
              <a:t> to </a:t>
            </a:r>
            <a:r>
              <a:rPr lang="es-ES_tradnl" sz="2000" b="1" dirty="0" err="1"/>
              <a:t>know</a:t>
            </a:r>
            <a:r>
              <a:rPr lang="es-ES_tradnl" sz="2000" b="1" dirty="0"/>
              <a:t> France</a:t>
            </a:r>
          </a:p>
          <a:p>
            <a:pPr algn="ctr"/>
            <a:r>
              <a:rPr lang="es-ES_tradnl" sz="2000" dirty="0"/>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algn="ctr"/>
            <a:r>
              <a:rPr lang="es-ES_tradnl" sz="2000" b="1" dirty="0" err="1"/>
              <a:t>got</a:t>
            </a:r>
            <a:r>
              <a:rPr lang="es-ES_tradnl" sz="2000" b="1" dirty="0"/>
              <a:t> to </a:t>
            </a:r>
            <a:r>
              <a:rPr lang="es-ES_tradnl" sz="2000" b="1" dirty="0" err="1"/>
              <a:t>know</a:t>
            </a:r>
            <a:r>
              <a:rPr lang="es-ES_tradnl" sz="2000" b="1" dirty="0"/>
              <a:t> France</a:t>
            </a:r>
          </a:p>
          <a:p>
            <a:pPr algn="ctr"/>
            <a:r>
              <a:rPr lang="es-ES_tradnl" sz="2000" dirty="0"/>
              <a:t>[Álvaro]</a:t>
            </a: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1015663"/>
          </a:xfrm>
          <a:prstGeom prst="rect">
            <a:avLst/>
          </a:prstGeom>
          <a:noFill/>
        </p:spPr>
        <p:txBody>
          <a:bodyPr wrap="square" rtlCol="0">
            <a:spAutoFit/>
          </a:bodyPr>
          <a:lstStyle/>
          <a:p>
            <a:pPr algn="ctr"/>
            <a:r>
              <a:rPr lang="es-ES_tradnl" sz="2000" b="1" dirty="0" err="1"/>
              <a:t>learns</a:t>
            </a:r>
            <a:r>
              <a:rPr lang="es-ES_tradnl" sz="2000" b="1" dirty="0"/>
              <a:t> </a:t>
            </a:r>
            <a:r>
              <a:rPr lang="es-ES_tradnl" sz="2000" b="1" dirty="0" err="1"/>
              <a:t>about</a:t>
            </a:r>
            <a:r>
              <a:rPr lang="es-ES_tradnl" sz="2000" b="1" dirty="0"/>
              <a:t> </a:t>
            </a:r>
            <a:r>
              <a:rPr lang="es-ES_tradnl" sz="2000" b="1" dirty="0" err="1"/>
              <a:t>the</a:t>
            </a:r>
            <a:r>
              <a:rPr lang="es-ES_tradnl" sz="2000" b="1" dirty="0"/>
              <a:t> culture</a:t>
            </a:r>
          </a:p>
          <a:p>
            <a:pPr algn="ctr"/>
            <a:r>
              <a:rPr lang="es-ES_tradnl" sz="2000" dirty="0"/>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1015663"/>
          </a:xfrm>
          <a:prstGeom prst="rect">
            <a:avLst/>
          </a:prstGeom>
          <a:noFill/>
        </p:spPr>
        <p:txBody>
          <a:bodyPr wrap="square" rtlCol="0">
            <a:spAutoFit/>
          </a:bodyPr>
          <a:lstStyle/>
          <a:p>
            <a:pPr algn="ctr"/>
            <a:r>
              <a:rPr lang="es-ES_tradnl" sz="2000" b="1" dirty="0" err="1"/>
              <a:t>learnt</a:t>
            </a:r>
            <a:r>
              <a:rPr lang="es-ES_tradnl" sz="2000" b="1" dirty="0"/>
              <a:t> </a:t>
            </a:r>
            <a:r>
              <a:rPr lang="es-ES_tradnl" sz="2000" b="1" dirty="0" err="1"/>
              <a:t>about</a:t>
            </a:r>
            <a:r>
              <a:rPr lang="es-ES_tradnl" sz="2000" b="1" dirty="0"/>
              <a:t> </a:t>
            </a:r>
            <a:r>
              <a:rPr lang="es-ES_tradnl" sz="2000" b="1" dirty="0" err="1"/>
              <a:t>the</a:t>
            </a:r>
            <a:r>
              <a:rPr lang="es-ES_tradnl" sz="2000" b="1" dirty="0"/>
              <a:t> culture</a:t>
            </a:r>
          </a:p>
          <a:p>
            <a:pPr algn="ctr"/>
            <a:r>
              <a:rPr lang="es-ES_tradnl" sz="2000" dirty="0"/>
              <a:t>[David]</a:t>
            </a: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algn="ctr"/>
            <a:r>
              <a:rPr lang="es-ES_tradnl" sz="2000" b="1" dirty="0" err="1"/>
              <a:t>prints</a:t>
            </a:r>
            <a:r>
              <a:rPr lang="es-ES_tradnl" sz="2000" b="1" dirty="0"/>
              <a:t> </a:t>
            </a:r>
            <a:r>
              <a:rPr lang="es-ES_tradnl" sz="2000" b="1" dirty="0" err="1"/>
              <a:t>the</a:t>
            </a:r>
            <a:r>
              <a:rPr lang="es-ES_tradnl" sz="2000" b="1" dirty="0"/>
              <a:t> tickets</a:t>
            </a:r>
          </a:p>
          <a:p>
            <a:pPr algn="ctr"/>
            <a:r>
              <a:rPr lang="es-ES_tradnl" sz="2000" dirty="0"/>
              <a:t>[Pablo]</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algn="ctr"/>
            <a:r>
              <a:rPr lang="es-ES_tradnl" sz="2000" b="1" dirty="0" err="1"/>
              <a:t>printed</a:t>
            </a:r>
            <a:r>
              <a:rPr lang="es-ES_tradnl" sz="2000" b="1" dirty="0"/>
              <a:t> </a:t>
            </a:r>
            <a:r>
              <a:rPr lang="es-ES_tradnl" sz="2000" b="1" dirty="0" err="1"/>
              <a:t>the</a:t>
            </a:r>
            <a:r>
              <a:rPr lang="es-ES_tradnl" sz="2000" b="1" dirty="0"/>
              <a:t> tickets</a:t>
            </a:r>
          </a:p>
          <a:p>
            <a:pPr algn="ctr"/>
            <a:r>
              <a:rPr lang="es-ES_tradnl" sz="2000" dirty="0"/>
              <a:t>[Marta]</a:t>
            </a:r>
          </a:p>
        </p:txBody>
      </p:sp>
      <p:pic>
        <p:nvPicPr>
          <p:cNvPr id="9" name="Imagen 8">
            <a:extLst>
              <a:ext uri="{FF2B5EF4-FFF2-40B4-BE49-F238E27FC236}">
                <a16:creationId xmlns:a16="http://schemas.microsoft.com/office/drawing/2014/main" id="{98841167-35F3-6444-AAD7-A19602F05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a:extLst>
              <a:ext uri="{FF2B5EF4-FFF2-40B4-BE49-F238E27FC236}">
                <a16:creationId xmlns:a16="http://schemas.microsoft.com/office/drawing/2014/main" id="{58D7D1D2-F6BA-D043-805A-17DCBE1A5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pic>
        <p:nvPicPr>
          <p:cNvPr id="11" name="Imagen 10">
            <a:extLst>
              <a:ext uri="{FF2B5EF4-FFF2-40B4-BE49-F238E27FC236}">
                <a16:creationId xmlns:a16="http://schemas.microsoft.com/office/drawing/2014/main" id="{8E4D0F54-5DFB-EC49-BA85-E84168DD11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2" name="Imagen 11">
            <a:extLst>
              <a:ext uri="{FF2B5EF4-FFF2-40B4-BE49-F238E27FC236}">
                <a16:creationId xmlns:a16="http://schemas.microsoft.com/office/drawing/2014/main" id="{BE128E12-079B-9043-988A-B1C140A71D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4470" y="2694259"/>
            <a:ext cx="625454" cy="686783"/>
          </a:xfrm>
          <a:prstGeom prst="rect">
            <a:avLst/>
          </a:prstGeom>
        </p:spPr>
      </p:pic>
      <p:pic>
        <p:nvPicPr>
          <p:cNvPr id="13" name="Imagen 12">
            <a:extLst>
              <a:ext uri="{FF2B5EF4-FFF2-40B4-BE49-F238E27FC236}">
                <a16:creationId xmlns:a16="http://schemas.microsoft.com/office/drawing/2014/main" id="{772B484F-1495-3345-A5AF-CC4EC6D59C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pic>
        <p:nvPicPr>
          <p:cNvPr id="14" name="Imagen 13">
            <a:extLst>
              <a:ext uri="{FF2B5EF4-FFF2-40B4-BE49-F238E27FC236}">
                <a16:creationId xmlns:a16="http://schemas.microsoft.com/office/drawing/2014/main" id="{072E07A4-3CC1-B946-A442-8FCE6B8C127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668818"/>
            <a:ext cx="602121" cy="801734"/>
          </a:xfrm>
          <a:prstGeom prst="rect">
            <a:avLst/>
          </a:prstGeom>
        </p:spPr>
      </p:pic>
      <p:pic>
        <p:nvPicPr>
          <p:cNvPr id="80" name="Picture 6">
            <a:extLst>
              <a:ext uri="{FF2B5EF4-FFF2-40B4-BE49-F238E27FC236}">
                <a16:creationId xmlns:a16="http://schemas.microsoft.com/office/drawing/2014/main" id="{51642B41-3F65-E546-9AFE-E71F07E2350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pic>
        <p:nvPicPr>
          <p:cNvPr id="81" name="Picture 7">
            <a:extLst>
              <a:ext uri="{FF2B5EF4-FFF2-40B4-BE49-F238E27FC236}">
                <a16:creationId xmlns:a16="http://schemas.microsoft.com/office/drawing/2014/main" id="{A92FC993-430D-024B-8EF6-1C7A25082C7D}"/>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a:extLst>
              <a:ext uri="{FF2B5EF4-FFF2-40B4-BE49-F238E27FC236}">
                <a16:creationId xmlns:a16="http://schemas.microsoft.com/office/drawing/2014/main" id="{65F8D8AA-436C-064B-AC96-329F3115F3F1}"/>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pic>
        <p:nvPicPr>
          <p:cNvPr id="83" name="Picture 9">
            <a:extLst>
              <a:ext uri="{FF2B5EF4-FFF2-40B4-BE49-F238E27FC236}">
                <a16:creationId xmlns:a16="http://schemas.microsoft.com/office/drawing/2014/main" id="{8CDD476E-962C-D945-84E0-EC1EE3A4594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17308951">
            <a:off x="6701786" y="811614"/>
            <a:ext cx="565572" cy="564887"/>
          </a:xfrm>
          <a:prstGeom prst="rect">
            <a:avLst/>
          </a:prstGeom>
        </p:spPr>
      </p:pic>
      <p:pic>
        <p:nvPicPr>
          <p:cNvPr id="84" name="Imagen 83">
            <a:extLst>
              <a:ext uri="{FF2B5EF4-FFF2-40B4-BE49-F238E27FC236}">
                <a16:creationId xmlns:a16="http://schemas.microsoft.com/office/drawing/2014/main" id="{04706611-C921-9F45-B21D-4956EED484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85" name="Imagen 84">
            <a:extLst>
              <a:ext uri="{FF2B5EF4-FFF2-40B4-BE49-F238E27FC236}">
                <a16:creationId xmlns:a16="http://schemas.microsoft.com/office/drawing/2014/main" id="{A5DE94E3-5F06-AA4C-9B34-49B7F1EC73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8" name="Picture 7">
            <a:extLst>
              <a:ext uri="{FF2B5EF4-FFF2-40B4-BE49-F238E27FC236}">
                <a16:creationId xmlns:a16="http://schemas.microsoft.com/office/drawing/2014/main" id="{E2A3F44A-D04E-604F-AF32-7F2CA97529BD}"/>
              </a:ext>
            </a:extLst>
          </p:cNvPr>
          <p:cNvPicPr>
            <a:picLocks noChangeAspect="1"/>
          </p:cNvPicPr>
          <p:nvPr/>
        </p:nvPicPr>
        <p:blipFill rotWithShape="1">
          <a:blip r:embed="rId12" cstate="screen">
            <a:extLst>
              <a:ext uri="{BEBA8EAE-BF5A-486C-A8C5-ECC9F3942E4B}">
                <a14:imgProps xmlns:a14="http://schemas.microsoft.com/office/drawing/2010/main">
                  <a14:imgLayer r:embed="rId17">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pic>
        <p:nvPicPr>
          <p:cNvPr id="89" name="Imagen 88">
            <a:extLst>
              <a:ext uri="{FF2B5EF4-FFF2-40B4-BE49-F238E27FC236}">
                <a16:creationId xmlns:a16="http://schemas.microsoft.com/office/drawing/2014/main" id="{0EF9FE87-CAA1-674F-B4EF-7A6FC2513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pic>
        <p:nvPicPr>
          <p:cNvPr id="90" name="Imagen 89">
            <a:extLst>
              <a:ext uri="{FF2B5EF4-FFF2-40B4-BE49-F238E27FC236}">
                <a16:creationId xmlns:a16="http://schemas.microsoft.com/office/drawing/2014/main" id="{5E7E5F4E-51BD-A948-BB25-9A8D94F154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pic>
        <p:nvPicPr>
          <p:cNvPr id="69" name="Picture 6">
            <a:extLst>
              <a:ext uri="{FF2B5EF4-FFF2-40B4-BE49-F238E27FC236}">
                <a16:creationId xmlns:a16="http://schemas.microsoft.com/office/drawing/2014/main" id="{8D312040-4D8A-4F46-9A13-ADBD11BE8A3F}"/>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745292" y="2711476"/>
            <a:ext cx="580018" cy="624705"/>
          </a:xfrm>
          <a:prstGeom prst="rect">
            <a:avLst/>
          </a:prstGeom>
        </p:spPr>
      </p:pic>
    </p:spTree>
    <p:extLst>
      <p:ext uri="{BB962C8B-B14F-4D97-AF65-F5344CB8AC3E}">
        <p14:creationId xmlns:p14="http://schemas.microsoft.com/office/powerpoint/2010/main" val="3197213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1015663"/>
          </a:xfrm>
          <a:prstGeom prst="rect">
            <a:avLst/>
          </a:prstGeom>
          <a:noFill/>
        </p:spPr>
        <p:txBody>
          <a:bodyPr wrap="square" rtlCol="0">
            <a:spAutoFit/>
          </a:bodyPr>
          <a:lstStyle/>
          <a:p>
            <a:pPr algn="ctr"/>
            <a:r>
              <a:rPr lang="es-ES_tradnl" sz="2000" b="1" dirty="0" err="1"/>
              <a:t>suffers</a:t>
            </a:r>
            <a:r>
              <a:rPr lang="es-ES_tradnl" sz="2000" b="1" dirty="0"/>
              <a:t> </a:t>
            </a:r>
            <a:r>
              <a:rPr lang="es-ES_tradnl" sz="2000" b="1" dirty="0" err="1"/>
              <a:t>accidents</a:t>
            </a:r>
            <a:endParaRPr lang="es-ES_tradnl" sz="2000" b="1" dirty="0"/>
          </a:p>
          <a:p>
            <a:pPr algn="ctr"/>
            <a:r>
              <a:rPr lang="es-ES_tradnl" sz="2000" dirty="0"/>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algn="ctr"/>
            <a:r>
              <a:rPr lang="es-ES_tradnl" sz="2000" b="1" dirty="0" err="1"/>
              <a:t>suffered</a:t>
            </a:r>
            <a:r>
              <a:rPr lang="es-ES_tradnl" sz="2000" b="1" dirty="0"/>
              <a:t> </a:t>
            </a:r>
            <a:r>
              <a:rPr lang="es-ES_tradnl" sz="2000" b="1" dirty="0" err="1"/>
              <a:t>accidents</a:t>
            </a:r>
            <a:endParaRPr lang="es-ES_tradnl" sz="2000" b="1" dirty="0"/>
          </a:p>
          <a:p>
            <a:pPr algn="ctr"/>
            <a:r>
              <a:rPr lang="es-ES_tradnl" sz="2000" dirty="0"/>
              <a:t>[Paula]</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1015663"/>
          </a:xfrm>
          <a:prstGeom prst="rect">
            <a:avLst/>
          </a:prstGeom>
          <a:noFill/>
        </p:spPr>
        <p:txBody>
          <a:bodyPr wrap="square" rtlCol="0">
            <a:spAutoFit/>
          </a:bodyPr>
          <a:lstStyle/>
          <a:p>
            <a:pPr algn="ctr"/>
            <a:r>
              <a:rPr lang="es-ES_tradnl" sz="2000" b="1" dirty="0" err="1"/>
              <a:t>breaks</a:t>
            </a:r>
            <a:r>
              <a:rPr lang="es-ES_tradnl" sz="2000" b="1" dirty="0"/>
              <a:t> a </a:t>
            </a:r>
            <a:r>
              <a:rPr lang="es-ES_tradnl" sz="2000" b="1" dirty="0" err="1"/>
              <a:t>mobile</a:t>
            </a:r>
            <a:endParaRPr lang="es-ES_tradnl" sz="2000" b="1" dirty="0"/>
          </a:p>
          <a:p>
            <a:pPr algn="ctr"/>
            <a:r>
              <a:rPr lang="es-ES_tradnl" sz="2000" dirty="0"/>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1015663"/>
          </a:xfrm>
          <a:prstGeom prst="rect">
            <a:avLst/>
          </a:prstGeom>
          <a:noFill/>
        </p:spPr>
        <p:txBody>
          <a:bodyPr wrap="square" rtlCol="0">
            <a:spAutoFit/>
          </a:bodyPr>
          <a:lstStyle/>
          <a:p>
            <a:pPr algn="ctr"/>
            <a:r>
              <a:rPr lang="es-ES_tradnl" sz="2000" b="1" dirty="0" err="1"/>
              <a:t>broke</a:t>
            </a:r>
            <a:r>
              <a:rPr lang="es-ES_tradnl" sz="2000" b="1" dirty="0"/>
              <a:t> a </a:t>
            </a:r>
            <a:r>
              <a:rPr lang="es-ES_tradnl" sz="2000" b="1" dirty="0" err="1"/>
              <a:t>mobile</a:t>
            </a:r>
            <a:endParaRPr lang="es-ES_tradnl" sz="2000" b="1" dirty="0"/>
          </a:p>
          <a:p>
            <a:pPr algn="ctr"/>
            <a:r>
              <a:rPr lang="es-ES_tradnl" sz="2000" dirty="0"/>
              <a:t>[Quique]</a:t>
            </a: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47187" y="3174274"/>
            <a:ext cx="1851511" cy="1015663"/>
          </a:xfrm>
          <a:prstGeom prst="rect">
            <a:avLst/>
          </a:prstGeom>
          <a:noFill/>
        </p:spPr>
        <p:txBody>
          <a:bodyPr wrap="square" rtlCol="0">
            <a:spAutoFit/>
          </a:bodyPr>
          <a:lstStyle/>
          <a:p>
            <a:pPr algn="ctr"/>
            <a:r>
              <a:rPr lang="es-ES_tradnl" sz="2000" b="1" dirty="0"/>
              <a:t>shares </a:t>
            </a:r>
            <a:r>
              <a:rPr lang="es-ES_tradnl" sz="2000" b="1" dirty="0" err="1"/>
              <a:t>an</a:t>
            </a:r>
            <a:r>
              <a:rPr lang="es-ES_tradnl" sz="2000" b="1" dirty="0"/>
              <a:t> ice </a:t>
            </a:r>
            <a:r>
              <a:rPr lang="es-ES_tradnl" sz="2000" b="1" dirty="0" err="1"/>
              <a:t>cream</a:t>
            </a:r>
            <a:endParaRPr lang="es-ES_tradnl" sz="2000" b="1" dirty="0"/>
          </a:p>
          <a:p>
            <a:pPr algn="ctr"/>
            <a:r>
              <a:rPr lang="es-ES_tradnl" sz="2000" dirty="0"/>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algn="ctr"/>
            <a:r>
              <a:rPr lang="es-ES_tradnl" sz="2000" b="1" dirty="0" err="1"/>
              <a:t>shared</a:t>
            </a:r>
            <a:r>
              <a:rPr lang="es-ES_tradnl" sz="2000" b="1" dirty="0"/>
              <a:t> </a:t>
            </a:r>
            <a:r>
              <a:rPr lang="es-ES_tradnl" sz="2000" b="1" dirty="0" err="1"/>
              <a:t>an</a:t>
            </a:r>
            <a:r>
              <a:rPr lang="es-ES_tradnl" sz="2000" b="1" dirty="0"/>
              <a:t> ice </a:t>
            </a:r>
            <a:r>
              <a:rPr lang="es-ES_tradnl" sz="2000" b="1" dirty="0" err="1"/>
              <a:t>cream</a:t>
            </a:r>
            <a:endParaRPr lang="es-ES_tradnl" sz="2000" b="1" dirty="0"/>
          </a:p>
          <a:p>
            <a:pPr algn="ctr"/>
            <a:r>
              <a:rPr lang="es-ES_tradnl" sz="2000" dirty="0"/>
              <a:t>[Adrián]</a:t>
            </a: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322357" y="3466222"/>
            <a:ext cx="2037270" cy="707886"/>
          </a:xfrm>
          <a:prstGeom prst="rect">
            <a:avLst/>
          </a:prstGeom>
          <a:noFill/>
        </p:spPr>
        <p:txBody>
          <a:bodyPr wrap="square" rtlCol="0">
            <a:spAutoFit/>
          </a:bodyPr>
          <a:lstStyle/>
          <a:p>
            <a:pPr algn="ctr"/>
            <a:r>
              <a:rPr lang="es-ES_tradnl" sz="2000" b="1" dirty="0" err="1"/>
              <a:t>offers</a:t>
            </a:r>
            <a:r>
              <a:rPr lang="es-ES_tradnl" sz="2000" b="1" dirty="0"/>
              <a:t> </a:t>
            </a:r>
            <a:r>
              <a:rPr lang="es-ES_tradnl" sz="2000" b="1" dirty="0" err="1"/>
              <a:t>drinks</a:t>
            </a:r>
            <a:endParaRPr lang="es-ES_tradnl" sz="2000" b="1" dirty="0"/>
          </a:p>
          <a:p>
            <a:pPr algn="ctr"/>
            <a:r>
              <a:rPr lang="es-ES_tradnl" sz="2000" dirty="0"/>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455248"/>
            <a:ext cx="1915506" cy="707886"/>
          </a:xfrm>
          <a:prstGeom prst="rect">
            <a:avLst/>
          </a:prstGeom>
          <a:noFill/>
        </p:spPr>
        <p:txBody>
          <a:bodyPr wrap="square" rtlCol="0">
            <a:spAutoFit/>
          </a:bodyPr>
          <a:lstStyle/>
          <a:p>
            <a:pPr algn="ctr"/>
            <a:r>
              <a:rPr lang="es-ES_tradnl" sz="2000" b="1" dirty="0" err="1"/>
              <a:t>offered</a:t>
            </a:r>
            <a:r>
              <a:rPr lang="es-ES_tradnl" sz="2000" b="1" dirty="0"/>
              <a:t> </a:t>
            </a:r>
            <a:r>
              <a:rPr lang="es-ES_tradnl" sz="2000" b="1" dirty="0" err="1"/>
              <a:t>drinks</a:t>
            </a:r>
            <a:endParaRPr lang="es-ES_tradnl" sz="2000" b="1" dirty="0"/>
          </a:p>
          <a:p>
            <a:pPr algn="ctr"/>
            <a:r>
              <a:rPr lang="es-ES_tradnl" sz="2000" dirty="0"/>
              <a:t>[Álvaro]</a:t>
            </a: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7</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algn="ctr"/>
            <a:r>
              <a:rPr lang="es-ES_tradnl" sz="2000" b="1" dirty="0" err="1"/>
              <a:t>lives</a:t>
            </a:r>
            <a:r>
              <a:rPr lang="es-ES_tradnl" sz="2000" b="1" dirty="0"/>
              <a:t> in </a:t>
            </a:r>
            <a:r>
              <a:rPr lang="es-ES_tradnl" sz="2000" b="1" dirty="0" err="1"/>
              <a:t>the</a:t>
            </a:r>
            <a:r>
              <a:rPr lang="es-ES_tradnl" sz="2000" b="1" dirty="0"/>
              <a:t> </a:t>
            </a:r>
            <a:r>
              <a:rPr lang="es-ES_tradnl" sz="2000" b="1" dirty="0" err="1"/>
              <a:t>United</a:t>
            </a:r>
            <a:r>
              <a:rPr lang="es-ES_tradnl" sz="2000" b="1" dirty="0"/>
              <a:t> </a:t>
            </a:r>
            <a:r>
              <a:rPr lang="es-ES_tradnl" sz="2000" b="1" dirty="0" err="1"/>
              <a:t>Stated</a:t>
            </a:r>
            <a:endParaRPr lang="es-ES_tradnl" sz="2000" b="1" dirty="0"/>
          </a:p>
          <a:p>
            <a:pPr algn="ctr"/>
            <a:r>
              <a:rPr lang="es-ES_tradnl" sz="2000" dirty="0"/>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algn="ctr"/>
            <a:r>
              <a:rPr lang="es-ES_tradnl" sz="2000" b="1" dirty="0" err="1"/>
              <a:t>lived</a:t>
            </a:r>
            <a:r>
              <a:rPr lang="es-ES_tradnl" sz="2000" b="1" dirty="0"/>
              <a:t> in </a:t>
            </a:r>
            <a:r>
              <a:rPr lang="es-ES_tradnl" sz="2000" b="1" dirty="0" err="1"/>
              <a:t>the</a:t>
            </a:r>
            <a:r>
              <a:rPr lang="es-ES_tradnl" sz="2000" b="1" dirty="0"/>
              <a:t> </a:t>
            </a:r>
            <a:r>
              <a:rPr lang="es-ES_tradnl" sz="2000" b="1" dirty="0" err="1"/>
              <a:t>United</a:t>
            </a:r>
            <a:r>
              <a:rPr lang="es-ES_tradnl" sz="2000" b="1" dirty="0"/>
              <a:t> </a:t>
            </a:r>
            <a:r>
              <a:rPr lang="es-ES_tradnl" sz="2000" b="1" dirty="0" err="1"/>
              <a:t>Stated</a:t>
            </a:r>
            <a:endParaRPr lang="es-ES_tradnl" sz="2000" b="1" dirty="0"/>
          </a:p>
          <a:p>
            <a:pPr algn="ctr"/>
            <a:r>
              <a:rPr lang="es-ES_tradnl" sz="2000" dirty="0"/>
              <a:t>[Adrián]</a:t>
            </a: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8</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algn="ctr"/>
            <a:r>
              <a:rPr lang="es-ES_tradnl" sz="2000" b="1" dirty="0" err="1"/>
              <a:t>gets</a:t>
            </a:r>
            <a:r>
              <a:rPr lang="es-ES_tradnl" sz="2000" b="1" dirty="0"/>
              <a:t> to </a:t>
            </a:r>
            <a:r>
              <a:rPr lang="es-ES_tradnl" sz="2000" b="1" dirty="0" err="1"/>
              <a:t>know</a:t>
            </a:r>
            <a:r>
              <a:rPr lang="es-ES_tradnl" sz="2000" b="1" dirty="0"/>
              <a:t> France</a:t>
            </a:r>
          </a:p>
          <a:p>
            <a:pPr algn="ctr"/>
            <a:r>
              <a:rPr lang="es-ES_tradnl" sz="2000" dirty="0"/>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algn="ctr"/>
            <a:r>
              <a:rPr lang="es-ES_tradnl" sz="2000" b="1" dirty="0" err="1"/>
              <a:t>got</a:t>
            </a:r>
            <a:r>
              <a:rPr lang="es-ES_tradnl" sz="2000" b="1" dirty="0"/>
              <a:t> to </a:t>
            </a:r>
            <a:r>
              <a:rPr lang="es-ES_tradnl" sz="2000" b="1" dirty="0" err="1"/>
              <a:t>know</a:t>
            </a:r>
            <a:r>
              <a:rPr lang="es-ES_tradnl" sz="2000" b="1" dirty="0"/>
              <a:t> France</a:t>
            </a:r>
          </a:p>
          <a:p>
            <a:pPr algn="ctr"/>
            <a:r>
              <a:rPr lang="es-ES_tradnl" sz="2000" dirty="0"/>
              <a:t>[Álvaro]</a:t>
            </a: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1015663"/>
          </a:xfrm>
          <a:prstGeom prst="rect">
            <a:avLst/>
          </a:prstGeom>
          <a:noFill/>
        </p:spPr>
        <p:txBody>
          <a:bodyPr wrap="square" rtlCol="0">
            <a:spAutoFit/>
          </a:bodyPr>
          <a:lstStyle/>
          <a:p>
            <a:pPr algn="ctr"/>
            <a:r>
              <a:rPr lang="es-ES_tradnl" sz="2000" b="1" dirty="0" err="1"/>
              <a:t>learns</a:t>
            </a:r>
            <a:r>
              <a:rPr lang="es-ES_tradnl" sz="2000" b="1" dirty="0"/>
              <a:t> </a:t>
            </a:r>
            <a:r>
              <a:rPr lang="es-ES_tradnl" sz="2000" b="1" dirty="0" err="1"/>
              <a:t>about</a:t>
            </a:r>
            <a:r>
              <a:rPr lang="es-ES_tradnl" sz="2000" b="1" dirty="0"/>
              <a:t> </a:t>
            </a:r>
            <a:r>
              <a:rPr lang="es-ES_tradnl" sz="2000" b="1" dirty="0" err="1"/>
              <a:t>the</a:t>
            </a:r>
            <a:r>
              <a:rPr lang="es-ES_tradnl" sz="2000" b="1" dirty="0"/>
              <a:t> culture</a:t>
            </a:r>
          </a:p>
          <a:p>
            <a:pPr algn="ctr"/>
            <a:r>
              <a:rPr lang="es-ES_tradnl" sz="2000" dirty="0"/>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1015663"/>
          </a:xfrm>
          <a:prstGeom prst="rect">
            <a:avLst/>
          </a:prstGeom>
          <a:noFill/>
        </p:spPr>
        <p:txBody>
          <a:bodyPr wrap="square" rtlCol="0">
            <a:spAutoFit/>
          </a:bodyPr>
          <a:lstStyle/>
          <a:p>
            <a:pPr algn="ctr"/>
            <a:r>
              <a:rPr lang="es-ES_tradnl" sz="2000" b="1" dirty="0" err="1"/>
              <a:t>learnt</a:t>
            </a:r>
            <a:r>
              <a:rPr lang="es-ES_tradnl" sz="2000" b="1" dirty="0"/>
              <a:t> </a:t>
            </a:r>
            <a:r>
              <a:rPr lang="es-ES_tradnl" sz="2000" b="1" dirty="0" err="1"/>
              <a:t>about</a:t>
            </a:r>
            <a:r>
              <a:rPr lang="es-ES_tradnl" sz="2000" b="1" dirty="0"/>
              <a:t> </a:t>
            </a:r>
            <a:r>
              <a:rPr lang="es-ES_tradnl" sz="2000" b="1" dirty="0" err="1"/>
              <a:t>the</a:t>
            </a:r>
            <a:r>
              <a:rPr lang="es-ES_tradnl" sz="2000" b="1" dirty="0"/>
              <a:t> culture</a:t>
            </a:r>
          </a:p>
          <a:p>
            <a:pPr algn="ctr"/>
            <a:r>
              <a:rPr lang="es-ES_tradnl" sz="2000" dirty="0"/>
              <a:t>[David]</a:t>
            </a: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algn="ctr"/>
            <a:r>
              <a:rPr lang="es-ES_tradnl" sz="2000" b="1" dirty="0" err="1"/>
              <a:t>prints</a:t>
            </a:r>
            <a:r>
              <a:rPr lang="es-ES_tradnl" sz="2000" b="1" dirty="0"/>
              <a:t> </a:t>
            </a:r>
            <a:r>
              <a:rPr lang="es-ES_tradnl" sz="2000" b="1" dirty="0" err="1"/>
              <a:t>the</a:t>
            </a:r>
            <a:r>
              <a:rPr lang="es-ES_tradnl" sz="2000" b="1" dirty="0"/>
              <a:t> tickets</a:t>
            </a:r>
          </a:p>
          <a:p>
            <a:pPr algn="ctr"/>
            <a:r>
              <a:rPr lang="es-ES_tradnl" sz="2000" dirty="0"/>
              <a:t>[Pablo]</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algn="ctr"/>
            <a:r>
              <a:rPr lang="es-ES_tradnl" sz="2000" b="1" dirty="0" err="1"/>
              <a:t>printed</a:t>
            </a:r>
            <a:r>
              <a:rPr lang="es-ES_tradnl" sz="2000" b="1" dirty="0"/>
              <a:t> </a:t>
            </a:r>
            <a:r>
              <a:rPr lang="es-ES_tradnl" sz="2000" b="1" dirty="0" err="1"/>
              <a:t>the</a:t>
            </a:r>
            <a:r>
              <a:rPr lang="es-ES_tradnl" sz="2000" b="1" dirty="0"/>
              <a:t> tickets</a:t>
            </a:r>
          </a:p>
          <a:p>
            <a:pPr algn="ctr"/>
            <a:r>
              <a:rPr lang="es-ES_tradnl" sz="2000" dirty="0"/>
              <a:t>[Marta]</a:t>
            </a:r>
          </a:p>
        </p:txBody>
      </p:sp>
      <p:pic>
        <p:nvPicPr>
          <p:cNvPr id="9" name="Imagen 8">
            <a:extLst>
              <a:ext uri="{FF2B5EF4-FFF2-40B4-BE49-F238E27FC236}">
                <a16:creationId xmlns:a16="http://schemas.microsoft.com/office/drawing/2014/main" id="{98841167-35F3-6444-AAD7-A19602F05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a:extLst>
              <a:ext uri="{FF2B5EF4-FFF2-40B4-BE49-F238E27FC236}">
                <a16:creationId xmlns:a16="http://schemas.microsoft.com/office/drawing/2014/main" id="{58D7D1D2-F6BA-D043-805A-17DCBE1A5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pic>
        <p:nvPicPr>
          <p:cNvPr id="11" name="Imagen 10">
            <a:extLst>
              <a:ext uri="{FF2B5EF4-FFF2-40B4-BE49-F238E27FC236}">
                <a16:creationId xmlns:a16="http://schemas.microsoft.com/office/drawing/2014/main" id="{8E4D0F54-5DFB-EC49-BA85-E84168DD11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2" name="Imagen 11">
            <a:extLst>
              <a:ext uri="{FF2B5EF4-FFF2-40B4-BE49-F238E27FC236}">
                <a16:creationId xmlns:a16="http://schemas.microsoft.com/office/drawing/2014/main" id="{BE128E12-079B-9043-988A-B1C140A71D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4470" y="2694259"/>
            <a:ext cx="625454" cy="686783"/>
          </a:xfrm>
          <a:prstGeom prst="rect">
            <a:avLst/>
          </a:prstGeom>
        </p:spPr>
      </p:pic>
      <p:pic>
        <p:nvPicPr>
          <p:cNvPr id="13" name="Imagen 12">
            <a:extLst>
              <a:ext uri="{FF2B5EF4-FFF2-40B4-BE49-F238E27FC236}">
                <a16:creationId xmlns:a16="http://schemas.microsoft.com/office/drawing/2014/main" id="{772B484F-1495-3345-A5AF-CC4EC6D59C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pic>
        <p:nvPicPr>
          <p:cNvPr id="14" name="Imagen 13">
            <a:extLst>
              <a:ext uri="{FF2B5EF4-FFF2-40B4-BE49-F238E27FC236}">
                <a16:creationId xmlns:a16="http://schemas.microsoft.com/office/drawing/2014/main" id="{072E07A4-3CC1-B946-A442-8FCE6B8C127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668818"/>
            <a:ext cx="602121" cy="801734"/>
          </a:xfrm>
          <a:prstGeom prst="rect">
            <a:avLst/>
          </a:prstGeom>
        </p:spPr>
      </p:pic>
      <p:pic>
        <p:nvPicPr>
          <p:cNvPr id="81" name="Picture 7">
            <a:extLst>
              <a:ext uri="{FF2B5EF4-FFF2-40B4-BE49-F238E27FC236}">
                <a16:creationId xmlns:a16="http://schemas.microsoft.com/office/drawing/2014/main" id="{A92FC993-430D-024B-8EF6-1C7A25082C7D}"/>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a:extLst>
              <a:ext uri="{FF2B5EF4-FFF2-40B4-BE49-F238E27FC236}">
                <a16:creationId xmlns:a16="http://schemas.microsoft.com/office/drawing/2014/main" id="{65F8D8AA-436C-064B-AC96-329F3115F3F1}"/>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pic>
        <p:nvPicPr>
          <p:cNvPr id="83" name="Picture 9">
            <a:extLst>
              <a:ext uri="{FF2B5EF4-FFF2-40B4-BE49-F238E27FC236}">
                <a16:creationId xmlns:a16="http://schemas.microsoft.com/office/drawing/2014/main" id="{8CDD476E-962C-D945-84E0-EC1EE3A4594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rot="17308951">
            <a:off x="6746046" y="827771"/>
            <a:ext cx="565572" cy="564887"/>
          </a:xfrm>
          <a:prstGeom prst="rect">
            <a:avLst/>
          </a:prstGeom>
        </p:spPr>
      </p:pic>
      <p:pic>
        <p:nvPicPr>
          <p:cNvPr id="84" name="Imagen 83">
            <a:extLst>
              <a:ext uri="{FF2B5EF4-FFF2-40B4-BE49-F238E27FC236}">
                <a16:creationId xmlns:a16="http://schemas.microsoft.com/office/drawing/2014/main" id="{04706611-C921-9F45-B21D-4956EED484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85" name="Imagen 84">
            <a:extLst>
              <a:ext uri="{FF2B5EF4-FFF2-40B4-BE49-F238E27FC236}">
                <a16:creationId xmlns:a16="http://schemas.microsoft.com/office/drawing/2014/main" id="{A5DE94E3-5F06-AA4C-9B34-49B7F1EC73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8" name="Picture 7">
            <a:extLst>
              <a:ext uri="{FF2B5EF4-FFF2-40B4-BE49-F238E27FC236}">
                <a16:creationId xmlns:a16="http://schemas.microsoft.com/office/drawing/2014/main" id="{E2A3F44A-D04E-604F-AF32-7F2CA97529BD}"/>
              </a:ext>
            </a:extLst>
          </p:cNvPr>
          <p:cNvPicPr>
            <a:picLocks noChangeAspect="1"/>
          </p:cNvPicPr>
          <p:nvPr/>
        </p:nvPicPr>
        <p:blipFill rotWithShape="1">
          <a:blip r:embed="rId10" cstate="screen">
            <a:extLst>
              <a:ext uri="{BEBA8EAE-BF5A-486C-A8C5-ECC9F3942E4B}">
                <a14:imgProps xmlns:a14="http://schemas.microsoft.com/office/drawing/2010/main">
                  <a14:imgLayer r:embed="rId15">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pic>
        <p:nvPicPr>
          <p:cNvPr id="89" name="Imagen 88">
            <a:extLst>
              <a:ext uri="{FF2B5EF4-FFF2-40B4-BE49-F238E27FC236}">
                <a16:creationId xmlns:a16="http://schemas.microsoft.com/office/drawing/2014/main" id="{0EF9FE87-CAA1-674F-B4EF-7A6FC2513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pic>
        <p:nvPicPr>
          <p:cNvPr id="90" name="Imagen 89">
            <a:extLst>
              <a:ext uri="{FF2B5EF4-FFF2-40B4-BE49-F238E27FC236}">
                <a16:creationId xmlns:a16="http://schemas.microsoft.com/office/drawing/2014/main" id="{5E7E5F4E-51BD-A948-BB25-9A8D94F154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sp>
        <p:nvSpPr>
          <p:cNvPr id="69" name="Anillo 68">
            <a:extLst>
              <a:ext uri="{FF2B5EF4-FFF2-40B4-BE49-F238E27FC236}">
                <a16:creationId xmlns:a16="http://schemas.microsoft.com/office/drawing/2014/main" id="{BF6AE013-1C94-C144-A47C-C4CE30E0D08B}"/>
              </a:ext>
            </a:extLst>
          </p:cNvPr>
          <p:cNvSpPr/>
          <p:nvPr/>
        </p:nvSpPr>
        <p:spPr>
          <a:xfrm>
            <a:off x="654776" y="62288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70" name="Anillo 69">
            <a:extLst>
              <a:ext uri="{FF2B5EF4-FFF2-40B4-BE49-F238E27FC236}">
                <a16:creationId xmlns:a16="http://schemas.microsoft.com/office/drawing/2014/main" id="{A6B58E19-78AB-EE42-95B9-6EA688EE10B5}"/>
              </a:ext>
            </a:extLst>
          </p:cNvPr>
          <p:cNvSpPr/>
          <p:nvPr/>
        </p:nvSpPr>
        <p:spPr>
          <a:xfrm>
            <a:off x="6181355" y="590127"/>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71" name="Anillo 70">
            <a:extLst>
              <a:ext uri="{FF2B5EF4-FFF2-40B4-BE49-F238E27FC236}">
                <a16:creationId xmlns:a16="http://schemas.microsoft.com/office/drawing/2014/main" id="{5347CC19-04EE-F04E-9AED-5CAB6E8F990E}"/>
              </a:ext>
            </a:extLst>
          </p:cNvPr>
          <p:cNvSpPr/>
          <p:nvPr/>
        </p:nvSpPr>
        <p:spPr>
          <a:xfrm>
            <a:off x="9718002" y="57119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79" name="Anillo 78">
            <a:extLst>
              <a:ext uri="{FF2B5EF4-FFF2-40B4-BE49-F238E27FC236}">
                <a16:creationId xmlns:a16="http://schemas.microsoft.com/office/drawing/2014/main" id="{207AFF1E-2F7F-7449-AB60-B97E712B86D6}"/>
              </a:ext>
            </a:extLst>
          </p:cNvPr>
          <p:cNvSpPr/>
          <p:nvPr/>
        </p:nvSpPr>
        <p:spPr>
          <a:xfrm>
            <a:off x="2496827" y="2524613"/>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87" name="Anillo 86">
            <a:extLst>
              <a:ext uri="{FF2B5EF4-FFF2-40B4-BE49-F238E27FC236}">
                <a16:creationId xmlns:a16="http://schemas.microsoft.com/office/drawing/2014/main" id="{0484CEE0-1652-1A49-93B5-37C79A273B78}"/>
              </a:ext>
            </a:extLst>
          </p:cNvPr>
          <p:cNvSpPr/>
          <p:nvPr/>
        </p:nvSpPr>
        <p:spPr>
          <a:xfrm>
            <a:off x="4370839" y="252461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91" name="Anillo 90">
            <a:extLst>
              <a:ext uri="{FF2B5EF4-FFF2-40B4-BE49-F238E27FC236}">
                <a16:creationId xmlns:a16="http://schemas.microsoft.com/office/drawing/2014/main" id="{D4793816-A66A-7740-B2E9-CAABC3A5AA1C}"/>
              </a:ext>
            </a:extLst>
          </p:cNvPr>
          <p:cNvSpPr/>
          <p:nvPr/>
        </p:nvSpPr>
        <p:spPr>
          <a:xfrm>
            <a:off x="7982063" y="2495465"/>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92" name="Anillo 91">
            <a:extLst>
              <a:ext uri="{FF2B5EF4-FFF2-40B4-BE49-F238E27FC236}">
                <a16:creationId xmlns:a16="http://schemas.microsoft.com/office/drawing/2014/main" id="{DE8E486C-8116-2D4E-9895-F2470CF67464}"/>
              </a:ext>
            </a:extLst>
          </p:cNvPr>
          <p:cNvSpPr/>
          <p:nvPr/>
        </p:nvSpPr>
        <p:spPr>
          <a:xfrm>
            <a:off x="4201751" y="4355510"/>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93" name="Anillo 92">
            <a:extLst>
              <a:ext uri="{FF2B5EF4-FFF2-40B4-BE49-F238E27FC236}">
                <a16:creationId xmlns:a16="http://schemas.microsoft.com/office/drawing/2014/main" id="{AD0374E2-775D-1848-87CC-63506D53B70F}"/>
              </a:ext>
            </a:extLst>
          </p:cNvPr>
          <p:cNvSpPr/>
          <p:nvPr/>
        </p:nvSpPr>
        <p:spPr>
          <a:xfrm>
            <a:off x="7858980" y="4336901"/>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pic>
        <p:nvPicPr>
          <p:cNvPr id="94" name="Picture 6">
            <a:extLst>
              <a:ext uri="{FF2B5EF4-FFF2-40B4-BE49-F238E27FC236}">
                <a16:creationId xmlns:a16="http://schemas.microsoft.com/office/drawing/2014/main" id="{0176A7CD-8EBD-EE4B-A968-3AE57FD33977}"/>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pic>
        <p:nvPicPr>
          <p:cNvPr id="95" name="Picture 6">
            <a:extLst>
              <a:ext uri="{FF2B5EF4-FFF2-40B4-BE49-F238E27FC236}">
                <a16:creationId xmlns:a16="http://schemas.microsoft.com/office/drawing/2014/main" id="{52FCF3D5-2BD3-0944-AB73-1570CC464BA0}"/>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623944" y="2662907"/>
            <a:ext cx="580018" cy="624705"/>
          </a:xfrm>
          <a:prstGeom prst="rect">
            <a:avLst/>
          </a:prstGeom>
        </p:spPr>
      </p:pic>
      <p:sp>
        <p:nvSpPr>
          <p:cNvPr id="5" name="Title 4"/>
          <p:cNvSpPr>
            <a:spLocks noGrp="1"/>
          </p:cNvSpPr>
          <p:nvPr>
            <p:ph type="title"/>
          </p:nvPr>
        </p:nvSpPr>
        <p:spPr>
          <a:xfrm>
            <a:off x="708189" y="223300"/>
            <a:ext cx="3723590" cy="518066"/>
          </a:xfrm>
        </p:spPr>
        <p:txBody>
          <a:bodyPr>
            <a:normAutofit/>
          </a:bodyPr>
          <a:lstStyle/>
          <a:p>
            <a:r>
              <a:rPr lang="es-GB" sz="2400" b="1" dirty="0"/>
              <a:t>Solución – Persona </a:t>
            </a:r>
            <a:r>
              <a:rPr lang="en-GB" sz="2400" b="1" dirty="0"/>
              <a:t>A</a:t>
            </a:r>
            <a:endParaRPr lang="en-GB" sz="2400" dirty="0"/>
          </a:p>
        </p:txBody>
      </p:sp>
    </p:spTree>
    <p:extLst>
      <p:ext uri="{BB962C8B-B14F-4D97-AF65-F5344CB8AC3E}">
        <p14:creationId xmlns:p14="http://schemas.microsoft.com/office/powerpoint/2010/main" val="171094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9" grpId="0" animBg="1"/>
      <p:bldP spid="87" grpId="0" animBg="1"/>
      <p:bldP spid="91" grpId="0" animBg="1"/>
      <p:bldP spid="92" grpId="0" animBg="1"/>
      <p:bldP spid="9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1015663"/>
          </a:xfrm>
          <a:prstGeom prst="rect">
            <a:avLst/>
          </a:prstGeom>
          <a:noFill/>
        </p:spPr>
        <p:txBody>
          <a:bodyPr wrap="square" rtlCol="0">
            <a:spAutoFit/>
          </a:bodyPr>
          <a:lstStyle/>
          <a:p>
            <a:pPr algn="ctr"/>
            <a:r>
              <a:rPr lang="es-ES_tradnl" sz="2000" b="1" dirty="0" err="1"/>
              <a:t>suffers</a:t>
            </a:r>
            <a:r>
              <a:rPr lang="es-ES_tradnl" sz="2000" b="1" dirty="0"/>
              <a:t> </a:t>
            </a:r>
            <a:r>
              <a:rPr lang="es-ES_tradnl" sz="2000" b="1" dirty="0" err="1"/>
              <a:t>accidents</a:t>
            </a:r>
            <a:endParaRPr lang="es-ES_tradnl" sz="2000" b="1" dirty="0"/>
          </a:p>
          <a:p>
            <a:pPr algn="ctr"/>
            <a:r>
              <a:rPr lang="es-ES_tradnl" sz="2000" dirty="0"/>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algn="ctr"/>
            <a:r>
              <a:rPr lang="es-ES_tradnl" sz="2000" b="1" dirty="0" err="1"/>
              <a:t>suffered</a:t>
            </a:r>
            <a:r>
              <a:rPr lang="es-ES_tradnl" sz="2000" b="1" dirty="0"/>
              <a:t> </a:t>
            </a:r>
            <a:r>
              <a:rPr lang="es-ES_tradnl" sz="2000" b="1" dirty="0" err="1"/>
              <a:t>accidents</a:t>
            </a:r>
            <a:endParaRPr lang="es-ES_tradnl" sz="2000" b="1" dirty="0"/>
          </a:p>
          <a:p>
            <a:pPr algn="ctr"/>
            <a:r>
              <a:rPr lang="es-ES_tradnl" sz="2000" dirty="0"/>
              <a:t>[Paula]</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1015663"/>
          </a:xfrm>
          <a:prstGeom prst="rect">
            <a:avLst/>
          </a:prstGeom>
          <a:noFill/>
        </p:spPr>
        <p:txBody>
          <a:bodyPr wrap="square" rtlCol="0">
            <a:spAutoFit/>
          </a:bodyPr>
          <a:lstStyle/>
          <a:p>
            <a:pPr algn="ctr"/>
            <a:r>
              <a:rPr lang="es-ES_tradnl" sz="2000" b="1" dirty="0" err="1"/>
              <a:t>breaks</a:t>
            </a:r>
            <a:r>
              <a:rPr lang="es-ES_tradnl" sz="2000" b="1" dirty="0"/>
              <a:t> a </a:t>
            </a:r>
            <a:r>
              <a:rPr lang="es-ES_tradnl" sz="2000" b="1" dirty="0" err="1"/>
              <a:t>mobile</a:t>
            </a:r>
            <a:endParaRPr lang="es-ES_tradnl" sz="2000" b="1" dirty="0"/>
          </a:p>
          <a:p>
            <a:pPr algn="ctr"/>
            <a:r>
              <a:rPr lang="es-ES_tradnl" sz="2000" dirty="0"/>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1015663"/>
          </a:xfrm>
          <a:prstGeom prst="rect">
            <a:avLst/>
          </a:prstGeom>
          <a:noFill/>
        </p:spPr>
        <p:txBody>
          <a:bodyPr wrap="square" rtlCol="0">
            <a:spAutoFit/>
          </a:bodyPr>
          <a:lstStyle/>
          <a:p>
            <a:pPr algn="ctr"/>
            <a:r>
              <a:rPr lang="es-ES_tradnl" sz="2000" b="1" dirty="0" err="1"/>
              <a:t>broke</a:t>
            </a:r>
            <a:r>
              <a:rPr lang="es-ES_tradnl" sz="2000" b="1" dirty="0"/>
              <a:t> a </a:t>
            </a:r>
            <a:r>
              <a:rPr lang="es-ES_tradnl" sz="2000" b="1" dirty="0" err="1"/>
              <a:t>mobile</a:t>
            </a:r>
            <a:endParaRPr lang="es-ES_tradnl" sz="2000" b="1" dirty="0"/>
          </a:p>
          <a:p>
            <a:pPr algn="ctr"/>
            <a:r>
              <a:rPr lang="es-ES_tradnl" sz="2000" dirty="0"/>
              <a:t>[Quique]</a:t>
            </a: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47187" y="3174274"/>
            <a:ext cx="1851511" cy="1015663"/>
          </a:xfrm>
          <a:prstGeom prst="rect">
            <a:avLst/>
          </a:prstGeom>
          <a:noFill/>
        </p:spPr>
        <p:txBody>
          <a:bodyPr wrap="square" rtlCol="0">
            <a:spAutoFit/>
          </a:bodyPr>
          <a:lstStyle/>
          <a:p>
            <a:pPr algn="ctr"/>
            <a:r>
              <a:rPr lang="es-ES_tradnl" sz="2000" b="1" dirty="0"/>
              <a:t>shares </a:t>
            </a:r>
            <a:r>
              <a:rPr lang="es-ES_tradnl" sz="2000" b="1" dirty="0" err="1"/>
              <a:t>an</a:t>
            </a:r>
            <a:r>
              <a:rPr lang="es-ES_tradnl" sz="2000" b="1" dirty="0"/>
              <a:t> ice </a:t>
            </a:r>
            <a:r>
              <a:rPr lang="es-ES_tradnl" sz="2000" b="1" dirty="0" err="1"/>
              <a:t>cream</a:t>
            </a:r>
            <a:endParaRPr lang="es-ES_tradnl" sz="2000" b="1" dirty="0"/>
          </a:p>
          <a:p>
            <a:pPr algn="ctr"/>
            <a:r>
              <a:rPr lang="es-ES_tradnl" sz="2000" dirty="0"/>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algn="ctr"/>
            <a:r>
              <a:rPr lang="es-ES_tradnl" sz="2000" b="1" dirty="0" err="1"/>
              <a:t>shared</a:t>
            </a:r>
            <a:r>
              <a:rPr lang="es-ES_tradnl" sz="2000" b="1" dirty="0"/>
              <a:t> </a:t>
            </a:r>
            <a:r>
              <a:rPr lang="es-ES_tradnl" sz="2000" b="1" dirty="0" err="1"/>
              <a:t>an</a:t>
            </a:r>
            <a:r>
              <a:rPr lang="es-ES_tradnl" sz="2000" b="1" dirty="0"/>
              <a:t> ice </a:t>
            </a:r>
            <a:r>
              <a:rPr lang="es-ES_tradnl" sz="2000" b="1" dirty="0" err="1"/>
              <a:t>cream</a:t>
            </a:r>
            <a:endParaRPr lang="es-ES_tradnl" sz="2000" b="1" dirty="0"/>
          </a:p>
          <a:p>
            <a:pPr algn="ctr"/>
            <a:r>
              <a:rPr lang="es-ES_tradnl" sz="2000" dirty="0"/>
              <a:t>[Adrián]</a:t>
            </a: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322357" y="3466222"/>
            <a:ext cx="2037270" cy="707886"/>
          </a:xfrm>
          <a:prstGeom prst="rect">
            <a:avLst/>
          </a:prstGeom>
          <a:noFill/>
        </p:spPr>
        <p:txBody>
          <a:bodyPr wrap="square" rtlCol="0">
            <a:spAutoFit/>
          </a:bodyPr>
          <a:lstStyle/>
          <a:p>
            <a:pPr algn="ctr"/>
            <a:r>
              <a:rPr lang="es-ES_tradnl" sz="2000" b="1" dirty="0" err="1"/>
              <a:t>offers</a:t>
            </a:r>
            <a:r>
              <a:rPr lang="es-ES_tradnl" sz="2000" b="1" dirty="0"/>
              <a:t> </a:t>
            </a:r>
            <a:r>
              <a:rPr lang="es-ES_tradnl" sz="2000" b="1" dirty="0" err="1"/>
              <a:t>drinks</a:t>
            </a:r>
            <a:endParaRPr lang="es-ES_tradnl" sz="2000" b="1" dirty="0"/>
          </a:p>
          <a:p>
            <a:pPr algn="ctr"/>
            <a:r>
              <a:rPr lang="es-ES_tradnl" sz="2000" dirty="0"/>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455248"/>
            <a:ext cx="1915506" cy="707886"/>
          </a:xfrm>
          <a:prstGeom prst="rect">
            <a:avLst/>
          </a:prstGeom>
          <a:noFill/>
        </p:spPr>
        <p:txBody>
          <a:bodyPr wrap="square" rtlCol="0">
            <a:spAutoFit/>
          </a:bodyPr>
          <a:lstStyle/>
          <a:p>
            <a:pPr algn="ctr"/>
            <a:r>
              <a:rPr lang="es-ES_tradnl" sz="2000" b="1" dirty="0" err="1"/>
              <a:t>offered</a:t>
            </a:r>
            <a:r>
              <a:rPr lang="es-ES_tradnl" sz="2000" b="1" dirty="0"/>
              <a:t> </a:t>
            </a:r>
            <a:r>
              <a:rPr lang="es-ES_tradnl" sz="2000" b="1" dirty="0" err="1"/>
              <a:t>drinks</a:t>
            </a:r>
            <a:endParaRPr lang="es-ES_tradnl" sz="2000" b="1" dirty="0"/>
          </a:p>
          <a:p>
            <a:pPr algn="ctr"/>
            <a:r>
              <a:rPr lang="es-ES_tradnl" sz="2000" dirty="0"/>
              <a:t>[Álvaro]</a:t>
            </a: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7</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algn="ctr"/>
            <a:r>
              <a:rPr lang="es-ES_tradnl" sz="2000" b="1" dirty="0" err="1"/>
              <a:t>lives</a:t>
            </a:r>
            <a:r>
              <a:rPr lang="es-ES_tradnl" sz="2000" b="1" dirty="0"/>
              <a:t> in </a:t>
            </a:r>
            <a:r>
              <a:rPr lang="es-ES_tradnl" sz="2000" b="1" dirty="0" err="1"/>
              <a:t>the</a:t>
            </a:r>
            <a:r>
              <a:rPr lang="es-ES_tradnl" sz="2000" b="1" dirty="0"/>
              <a:t> </a:t>
            </a:r>
            <a:r>
              <a:rPr lang="es-ES_tradnl" sz="2000" b="1" dirty="0" err="1"/>
              <a:t>United</a:t>
            </a:r>
            <a:r>
              <a:rPr lang="es-ES_tradnl" sz="2000" b="1" dirty="0"/>
              <a:t> </a:t>
            </a:r>
            <a:r>
              <a:rPr lang="es-ES_tradnl" sz="2000" b="1" dirty="0" err="1"/>
              <a:t>Stated</a:t>
            </a:r>
            <a:endParaRPr lang="es-ES_tradnl" sz="2000" b="1" dirty="0"/>
          </a:p>
          <a:p>
            <a:pPr algn="ctr"/>
            <a:r>
              <a:rPr lang="es-ES_tradnl" sz="2000" dirty="0"/>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algn="ctr"/>
            <a:r>
              <a:rPr lang="es-ES_tradnl" sz="2000" b="1" dirty="0" err="1"/>
              <a:t>lived</a:t>
            </a:r>
            <a:r>
              <a:rPr lang="es-ES_tradnl" sz="2000" b="1" dirty="0"/>
              <a:t> in </a:t>
            </a:r>
            <a:r>
              <a:rPr lang="es-ES_tradnl" sz="2000" b="1" dirty="0" err="1"/>
              <a:t>the</a:t>
            </a:r>
            <a:r>
              <a:rPr lang="es-ES_tradnl" sz="2000" b="1" dirty="0"/>
              <a:t> </a:t>
            </a:r>
            <a:r>
              <a:rPr lang="es-ES_tradnl" sz="2000" b="1" dirty="0" err="1"/>
              <a:t>United</a:t>
            </a:r>
            <a:r>
              <a:rPr lang="es-ES_tradnl" sz="2000" b="1" dirty="0"/>
              <a:t> </a:t>
            </a:r>
            <a:r>
              <a:rPr lang="es-ES_tradnl" sz="2000" b="1" dirty="0" err="1"/>
              <a:t>States</a:t>
            </a:r>
            <a:endParaRPr lang="es-ES_tradnl" sz="2000" b="1" dirty="0"/>
          </a:p>
          <a:p>
            <a:pPr algn="ctr"/>
            <a:r>
              <a:rPr lang="es-ES_tradnl" sz="2000" dirty="0"/>
              <a:t>[Adrián]</a:t>
            </a: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8</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algn="ctr"/>
            <a:r>
              <a:rPr lang="es-ES_tradnl" sz="2000" b="1" dirty="0" err="1"/>
              <a:t>gets</a:t>
            </a:r>
            <a:r>
              <a:rPr lang="es-ES_tradnl" sz="2000" b="1" dirty="0"/>
              <a:t> to </a:t>
            </a:r>
            <a:r>
              <a:rPr lang="es-ES_tradnl" sz="2000" b="1" dirty="0" err="1"/>
              <a:t>know</a:t>
            </a:r>
            <a:r>
              <a:rPr lang="es-ES_tradnl" sz="2000" b="1" dirty="0"/>
              <a:t> France</a:t>
            </a:r>
          </a:p>
          <a:p>
            <a:pPr algn="ctr"/>
            <a:r>
              <a:rPr lang="es-ES_tradnl" sz="2000" dirty="0"/>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algn="ctr"/>
            <a:r>
              <a:rPr lang="es-ES_tradnl" sz="2000" b="1" dirty="0" err="1"/>
              <a:t>got</a:t>
            </a:r>
            <a:r>
              <a:rPr lang="es-ES_tradnl" sz="2000" b="1" dirty="0"/>
              <a:t> to </a:t>
            </a:r>
            <a:r>
              <a:rPr lang="es-ES_tradnl" sz="2000" b="1" dirty="0" err="1"/>
              <a:t>know</a:t>
            </a:r>
            <a:r>
              <a:rPr lang="es-ES_tradnl" sz="2000" b="1" dirty="0"/>
              <a:t> France</a:t>
            </a:r>
          </a:p>
          <a:p>
            <a:pPr algn="ctr"/>
            <a:r>
              <a:rPr lang="es-ES_tradnl" sz="2000" dirty="0"/>
              <a:t>[Álvaro]</a:t>
            </a: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1015663"/>
          </a:xfrm>
          <a:prstGeom prst="rect">
            <a:avLst/>
          </a:prstGeom>
          <a:noFill/>
        </p:spPr>
        <p:txBody>
          <a:bodyPr wrap="square" rtlCol="0">
            <a:spAutoFit/>
          </a:bodyPr>
          <a:lstStyle/>
          <a:p>
            <a:pPr algn="ctr"/>
            <a:r>
              <a:rPr lang="es-ES_tradnl" sz="2000" b="1" dirty="0" err="1"/>
              <a:t>learns</a:t>
            </a:r>
            <a:r>
              <a:rPr lang="es-ES_tradnl" sz="2000" b="1" dirty="0"/>
              <a:t> </a:t>
            </a:r>
            <a:r>
              <a:rPr lang="es-ES_tradnl" sz="2000" b="1" dirty="0" err="1"/>
              <a:t>about</a:t>
            </a:r>
            <a:r>
              <a:rPr lang="es-ES_tradnl" sz="2000" b="1" dirty="0"/>
              <a:t> </a:t>
            </a:r>
            <a:r>
              <a:rPr lang="es-ES_tradnl" sz="2000" b="1" dirty="0" err="1"/>
              <a:t>the</a:t>
            </a:r>
            <a:r>
              <a:rPr lang="es-ES_tradnl" sz="2000" b="1" dirty="0"/>
              <a:t> culture</a:t>
            </a:r>
          </a:p>
          <a:p>
            <a:pPr algn="ctr"/>
            <a:r>
              <a:rPr lang="es-ES_tradnl" sz="2000" dirty="0"/>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1015663"/>
          </a:xfrm>
          <a:prstGeom prst="rect">
            <a:avLst/>
          </a:prstGeom>
          <a:noFill/>
        </p:spPr>
        <p:txBody>
          <a:bodyPr wrap="square" rtlCol="0">
            <a:spAutoFit/>
          </a:bodyPr>
          <a:lstStyle/>
          <a:p>
            <a:pPr algn="ctr"/>
            <a:r>
              <a:rPr lang="es-ES_tradnl" sz="2000" b="1" dirty="0" err="1"/>
              <a:t>learnt</a:t>
            </a:r>
            <a:r>
              <a:rPr lang="es-ES_tradnl" sz="2000" b="1" dirty="0"/>
              <a:t> </a:t>
            </a:r>
            <a:r>
              <a:rPr lang="es-ES_tradnl" sz="2000" b="1" dirty="0" err="1"/>
              <a:t>about</a:t>
            </a:r>
            <a:r>
              <a:rPr lang="es-ES_tradnl" sz="2000" b="1" dirty="0"/>
              <a:t> </a:t>
            </a:r>
            <a:r>
              <a:rPr lang="es-ES_tradnl" sz="2000" b="1" dirty="0" err="1"/>
              <a:t>the</a:t>
            </a:r>
            <a:r>
              <a:rPr lang="es-ES_tradnl" sz="2000" b="1" dirty="0"/>
              <a:t> culture</a:t>
            </a:r>
          </a:p>
          <a:p>
            <a:pPr algn="ctr"/>
            <a:r>
              <a:rPr lang="es-ES_tradnl" sz="2000" dirty="0"/>
              <a:t>[David]</a:t>
            </a: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algn="ctr"/>
            <a:r>
              <a:rPr lang="es-ES_tradnl" sz="2000" b="1" dirty="0" err="1"/>
              <a:t>prints</a:t>
            </a:r>
            <a:r>
              <a:rPr lang="es-ES_tradnl" sz="2000" b="1" dirty="0"/>
              <a:t> </a:t>
            </a:r>
            <a:r>
              <a:rPr lang="es-ES_tradnl" sz="2000" b="1" dirty="0" err="1"/>
              <a:t>the</a:t>
            </a:r>
            <a:r>
              <a:rPr lang="es-ES_tradnl" sz="2000" b="1" dirty="0"/>
              <a:t> tickets</a:t>
            </a:r>
          </a:p>
          <a:p>
            <a:pPr algn="ctr"/>
            <a:r>
              <a:rPr lang="es-ES_tradnl" sz="2000" dirty="0"/>
              <a:t>[Pablo]</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algn="ctr"/>
            <a:r>
              <a:rPr lang="es-ES_tradnl" sz="2000" b="1" dirty="0" err="1"/>
              <a:t>printed</a:t>
            </a:r>
            <a:r>
              <a:rPr lang="es-ES_tradnl" sz="2000" b="1" dirty="0"/>
              <a:t> </a:t>
            </a:r>
            <a:r>
              <a:rPr lang="es-ES_tradnl" sz="2000" b="1" dirty="0" err="1"/>
              <a:t>the</a:t>
            </a:r>
            <a:r>
              <a:rPr lang="es-ES_tradnl" sz="2000" b="1" dirty="0"/>
              <a:t> tickets</a:t>
            </a:r>
          </a:p>
          <a:p>
            <a:pPr algn="ctr"/>
            <a:r>
              <a:rPr lang="es-ES_tradnl" sz="2000" dirty="0"/>
              <a:t>[Marta]</a:t>
            </a:r>
          </a:p>
        </p:txBody>
      </p:sp>
      <p:pic>
        <p:nvPicPr>
          <p:cNvPr id="9" name="Imagen 8">
            <a:extLst>
              <a:ext uri="{FF2B5EF4-FFF2-40B4-BE49-F238E27FC236}">
                <a16:creationId xmlns:a16="http://schemas.microsoft.com/office/drawing/2014/main" id="{98841167-35F3-6444-AAD7-A19602F05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a:extLst>
              <a:ext uri="{FF2B5EF4-FFF2-40B4-BE49-F238E27FC236}">
                <a16:creationId xmlns:a16="http://schemas.microsoft.com/office/drawing/2014/main" id="{58D7D1D2-F6BA-D043-805A-17DCBE1A5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pic>
        <p:nvPicPr>
          <p:cNvPr id="11" name="Imagen 10">
            <a:extLst>
              <a:ext uri="{FF2B5EF4-FFF2-40B4-BE49-F238E27FC236}">
                <a16:creationId xmlns:a16="http://schemas.microsoft.com/office/drawing/2014/main" id="{8E4D0F54-5DFB-EC49-BA85-E84168DD11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2" name="Imagen 11">
            <a:extLst>
              <a:ext uri="{FF2B5EF4-FFF2-40B4-BE49-F238E27FC236}">
                <a16:creationId xmlns:a16="http://schemas.microsoft.com/office/drawing/2014/main" id="{BE128E12-079B-9043-988A-B1C140A71D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4470" y="2694259"/>
            <a:ext cx="625454" cy="686783"/>
          </a:xfrm>
          <a:prstGeom prst="rect">
            <a:avLst/>
          </a:prstGeom>
        </p:spPr>
      </p:pic>
      <p:pic>
        <p:nvPicPr>
          <p:cNvPr id="13" name="Imagen 12">
            <a:extLst>
              <a:ext uri="{FF2B5EF4-FFF2-40B4-BE49-F238E27FC236}">
                <a16:creationId xmlns:a16="http://schemas.microsoft.com/office/drawing/2014/main" id="{772B484F-1495-3345-A5AF-CC4EC6D59C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pic>
        <p:nvPicPr>
          <p:cNvPr id="14" name="Imagen 13">
            <a:extLst>
              <a:ext uri="{FF2B5EF4-FFF2-40B4-BE49-F238E27FC236}">
                <a16:creationId xmlns:a16="http://schemas.microsoft.com/office/drawing/2014/main" id="{072E07A4-3CC1-B946-A442-8FCE6B8C127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668818"/>
            <a:ext cx="602121" cy="801734"/>
          </a:xfrm>
          <a:prstGeom prst="rect">
            <a:avLst/>
          </a:prstGeom>
        </p:spPr>
      </p:pic>
      <p:pic>
        <p:nvPicPr>
          <p:cNvPr id="80" name="Picture 6">
            <a:extLst>
              <a:ext uri="{FF2B5EF4-FFF2-40B4-BE49-F238E27FC236}">
                <a16:creationId xmlns:a16="http://schemas.microsoft.com/office/drawing/2014/main" id="{51642B41-3F65-E546-9AFE-E71F07E2350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5769" b="91346" l="0" r="94059">
                        <a14:foregroundMark x1="47525" y1="11538" x2="8911" y2="35577"/>
                        <a14:foregroundMark x1="8911" y1="35577" x2="21782" y2="61538"/>
                        <a14:foregroundMark x1="49505" y1="29808" x2="50495" y2="35577"/>
                        <a14:foregroundMark x1="45545" y1="71154" x2="46535" y2="75962"/>
                        <a14:foregroundMark x1="57426" y1="93269" x2="52475" y2="93269"/>
                        <a14:foregroundMark x1="42574" y1="93269"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backgroundRemoval>
                    </a14:imgEffect>
                  </a14:imgLayer>
                </a14:imgProps>
              </a:ex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pic>
        <p:nvPicPr>
          <p:cNvPr id="81" name="Picture 7">
            <a:extLst>
              <a:ext uri="{FF2B5EF4-FFF2-40B4-BE49-F238E27FC236}">
                <a16:creationId xmlns:a16="http://schemas.microsoft.com/office/drawing/2014/main" id="{A92FC993-430D-024B-8EF6-1C7A25082C7D}"/>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a:extLst>
              <a:ext uri="{FF2B5EF4-FFF2-40B4-BE49-F238E27FC236}">
                <a16:creationId xmlns:a16="http://schemas.microsoft.com/office/drawing/2014/main" id="{65F8D8AA-436C-064B-AC96-329F3115F3F1}"/>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pic>
        <p:nvPicPr>
          <p:cNvPr id="83" name="Picture 9">
            <a:extLst>
              <a:ext uri="{FF2B5EF4-FFF2-40B4-BE49-F238E27FC236}">
                <a16:creationId xmlns:a16="http://schemas.microsoft.com/office/drawing/2014/main" id="{8CDD476E-962C-D945-84E0-EC1EE3A4594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17308951">
            <a:off x="6746046" y="827771"/>
            <a:ext cx="565572" cy="564887"/>
          </a:xfrm>
          <a:prstGeom prst="rect">
            <a:avLst/>
          </a:prstGeom>
        </p:spPr>
      </p:pic>
      <p:pic>
        <p:nvPicPr>
          <p:cNvPr id="84" name="Imagen 83">
            <a:extLst>
              <a:ext uri="{FF2B5EF4-FFF2-40B4-BE49-F238E27FC236}">
                <a16:creationId xmlns:a16="http://schemas.microsoft.com/office/drawing/2014/main" id="{04706611-C921-9F45-B21D-4956EED484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85" name="Imagen 84">
            <a:extLst>
              <a:ext uri="{FF2B5EF4-FFF2-40B4-BE49-F238E27FC236}">
                <a16:creationId xmlns:a16="http://schemas.microsoft.com/office/drawing/2014/main" id="{A5DE94E3-5F06-AA4C-9B34-49B7F1EC73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6" name="Picture 6">
            <a:extLst>
              <a:ext uri="{FF2B5EF4-FFF2-40B4-BE49-F238E27FC236}">
                <a16:creationId xmlns:a16="http://schemas.microsoft.com/office/drawing/2014/main" id="{D1E8F0A9-9CE4-7F49-96BB-DEA2478EF69D}"/>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rot="5214391">
            <a:off x="8664015" y="2611223"/>
            <a:ext cx="580018" cy="624705"/>
          </a:xfrm>
          <a:prstGeom prst="rect">
            <a:avLst/>
          </a:prstGeom>
        </p:spPr>
      </p:pic>
      <p:pic>
        <p:nvPicPr>
          <p:cNvPr id="88" name="Picture 7">
            <a:extLst>
              <a:ext uri="{FF2B5EF4-FFF2-40B4-BE49-F238E27FC236}">
                <a16:creationId xmlns:a16="http://schemas.microsoft.com/office/drawing/2014/main" id="{E2A3F44A-D04E-604F-AF32-7F2CA97529BD}"/>
              </a:ext>
            </a:extLst>
          </p:cNvPr>
          <p:cNvPicPr>
            <a:picLocks noChangeAspect="1"/>
          </p:cNvPicPr>
          <p:nvPr/>
        </p:nvPicPr>
        <p:blipFill rotWithShape="1">
          <a:blip r:embed="rId12" cstate="screen">
            <a:extLst>
              <a:ext uri="{BEBA8EAE-BF5A-486C-A8C5-ECC9F3942E4B}">
                <a14:imgProps xmlns:a14="http://schemas.microsoft.com/office/drawing/2010/main">
                  <a14:imgLayer r:embed="rId18">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pic>
        <p:nvPicPr>
          <p:cNvPr id="89" name="Imagen 88">
            <a:extLst>
              <a:ext uri="{FF2B5EF4-FFF2-40B4-BE49-F238E27FC236}">
                <a16:creationId xmlns:a16="http://schemas.microsoft.com/office/drawing/2014/main" id="{0EF9FE87-CAA1-674F-B4EF-7A6FC2513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pic>
        <p:nvPicPr>
          <p:cNvPr id="90" name="Imagen 89">
            <a:extLst>
              <a:ext uri="{FF2B5EF4-FFF2-40B4-BE49-F238E27FC236}">
                <a16:creationId xmlns:a16="http://schemas.microsoft.com/office/drawing/2014/main" id="{5E7E5F4E-51BD-A948-BB25-9A8D94F154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sp>
        <p:nvSpPr>
          <p:cNvPr id="69" name="Anillo 68">
            <a:extLst>
              <a:ext uri="{FF2B5EF4-FFF2-40B4-BE49-F238E27FC236}">
                <a16:creationId xmlns:a16="http://schemas.microsoft.com/office/drawing/2014/main" id="{BF6AE013-1C94-C144-A47C-C4CE30E0D08B}"/>
              </a:ext>
            </a:extLst>
          </p:cNvPr>
          <p:cNvSpPr/>
          <p:nvPr/>
        </p:nvSpPr>
        <p:spPr>
          <a:xfrm>
            <a:off x="2500199" y="605571"/>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70" name="Anillo 69">
            <a:extLst>
              <a:ext uri="{FF2B5EF4-FFF2-40B4-BE49-F238E27FC236}">
                <a16:creationId xmlns:a16="http://schemas.microsoft.com/office/drawing/2014/main" id="{A6B58E19-78AB-EE42-95B9-6EA688EE10B5}"/>
              </a:ext>
            </a:extLst>
          </p:cNvPr>
          <p:cNvSpPr/>
          <p:nvPr/>
        </p:nvSpPr>
        <p:spPr>
          <a:xfrm>
            <a:off x="6181355" y="590127"/>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71" name="Anillo 70">
            <a:extLst>
              <a:ext uri="{FF2B5EF4-FFF2-40B4-BE49-F238E27FC236}">
                <a16:creationId xmlns:a16="http://schemas.microsoft.com/office/drawing/2014/main" id="{5347CC19-04EE-F04E-9AED-5CAB6E8F990E}"/>
              </a:ext>
            </a:extLst>
          </p:cNvPr>
          <p:cNvSpPr/>
          <p:nvPr/>
        </p:nvSpPr>
        <p:spPr>
          <a:xfrm>
            <a:off x="8028269" y="604108"/>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79" name="Anillo 78">
            <a:extLst>
              <a:ext uri="{FF2B5EF4-FFF2-40B4-BE49-F238E27FC236}">
                <a16:creationId xmlns:a16="http://schemas.microsoft.com/office/drawing/2014/main" id="{207AFF1E-2F7F-7449-AB60-B97E712B86D6}"/>
              </a:ext>
            </a:extLst>
          </p:cNvPr>
          <p:cNvSpPr/>
          <p:nvPr/>
        </p:nvSpPr>
        <p:spPr>
          <a:xfrm>
            <a:off x="698572" y="2509613"/>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87" name="Anillo 86">
            <a:extLst>
              <a:ext uri="{FF2B5EF4-FFF2-40B4-BE49-F238E27FC236}">
                <a16:creationId xmlns:a16="http://schemas.microsoft.com/office/drawing/2014/main" id="{0484CEE0-1652-1A49-93B5-37C79A273B78}"/>
              </a:ext>
            </a:extLst>
          </p:cNvPr>
          <p:cNvSpPr/>
          <p:nvPr/>
        </p:nvSpPr>
        <p:spPr>
          <a:xfrm>
            <a:off x="4370839" y="252461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91" name="Anillo 90">
            <a:extLst>
              <a:ext uri="{FF2B5EF4-FFF2-40B4-BE49-F238E27FC236}">
                <a16:creationId xmlns:a16="http://schemas.microsoft.com/office/drawing/2014/main" id="{D4793816-A66A-7740-B2E9-CAABC3A5AA1C}"/>
              </a:ext>
            </a:extLst>
          </p:cNvPr>
          <p:cNvSpPr/>
          <p:nvPr/>
        </p:nvSpPr>
        <p:spPr>
          <a:xfrm>
            <a:off x="9841046" y="2465377"/>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92" name="Anillo 91">
            <a:extLst>
              <a:ext uri="{FF2B5EF4-FFF2-40B4-BE49-F238E27FC236}">
                <a16:creationId xmlns:a16="http://schemas.microsoft.com/office/drawing/2014/main" id="{DE8E486C-8116-2D4E-9895-F2470CF67464}"/>
              </a:ext>
            </a:extLst>
          </p:cNvPr>
          <p:cNvSpPr/>
          <p:nvPr/>
        </p:nvSpPr>
        <p:spPr>
          <a:xfrm>
            <a:off x="2509316" y="4385228"/>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93" name="Anillo 92">
            <a:extLst>
              <a:ext uri="{FF2B5EF4-FFF2-40B4-BE49-F238E27FC236}">
                <a16:creationId xmlns:a16="http://schemas.microsoft.com/office/drawing/2014/main" id="{AD0374E2-775D-1848-87CC-63506D53B70F}"/>
              </a:ext>
            </a:extLst>
          </p:cNvPr>
          <p:cNvSpPr/>
          <p:nvPr/>
        </p:nvSpPr>
        <p:spPr>
          <a:xfrm>
            <a:off x="7858980" y="4336901"/>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5" name="Title 4"/>
          <p:cNvSpPr>
            <a:spLocks noGrp="1"/>
          </p:cNvSpPr>
          <p:nvPr>
            <p:ph type="title"/>
          </p:nvPr>
        </p:nvSpPr>
        <p:spPr>
          <a:xfrm>
            <a:off x="745499" y="287194"/>
            <a:ext cx="3512886" cy="443165"/>
          </a:xfrm>
        </p:spPr>
        <p:txBody>
          <a:bodyPr>
            <a:normAutofit/>
          </a:bodyPr>
          <a:lstStyle/>
          <a:p>
            <a:r>
              <a:rPr lang="es-GB" sz="2400" b="1" dirty="0"/>
              <a:t>Solución – Persona </a:t>
            </a:r>
            <a:r>
              <a:rPr lang="en-GB" sz="2400" b="1" dirty="0"/>
              <a:t>B</a:t>
            </a:r>
            <a:endParaRPr lang="en-GB" sz="2400" dirty="0"/>
          </a:p>
        </p:txBody>
      </p:sp>
    </p:spTree>
    <p:extLst>
      <p:ext uri="{BB962C8B-B14F-4D97-AF65-F5344CB8AC3E}">
        <p14:creationId xmlns:p14="http://schemas.microsoft.com/office/powerpoint/2010/main" val="317808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9" grpId="0" animBg="1"/>
      <p:bldP spid="87" grpId="0" animBg="1"/>
      <p:bldP spid="91" grpId="0" animBg="1"/>
      <p:bldP spid="92" grpId="0" animBg="1"/>
      <p:bldP spid="9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21FF4CF0-E3C2-44AE-A366-9A4DD2CFF60B}"/>
              </a:ext>
            </a:extLst>
          </p:cNvPr>
          <p:cNvSpPr txBox="1">
            <a:spLocks/>
          </p:cNvSpPr>
          <p:nvPr/>
        </p:nvSpPr>
        <p:spPr>
          <a:xfrm>
            <a:off x="214817" y="4994958"/>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2 – Lesson 32</a:t>
            </a:r>
          </a:p>
        </p:txBody>
      </p:sp>
      <p:sp>
        <p:nvSpPr>
          <p:cNvPr id="15" name="Title 3">
            <a:extLst>
              <a:ext uri="{FF2B5EF4-FFF2-40B4-BE49-F238E27FC236}">
                <a16:creationId xmlns:a16="http://schemas.microsoft.com/office/drawing/2014/main" id="{0E57611C-BC72-4376-AA40-1B28A5D95BD0}"/>
              </a:ext>
            </a:extLst>
          </p:cNvPr>
          <p:cNvSpPr txBox="1">
            <a:spLocks/>
          </p:cNvSpPr>
          <p:nvPr/>
        </p:nvSpPr>
        <p:spPr>
          <a:xfrm>
            <a:off x="214817" y="5780283"/>
            <a:ext cx="38369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16.02.24</a:t>
            </a:r>
          </a:p>
        </p:txBody>
      </p:sp>
      <p:sp>
        <p:nvSpPr>
          <p:cNvPr id="16" name="Title 1">
            <a:extLst>
              <a:ext uri="{FF2B5EF4-FFF2-40B4-BE49-F238E27FC236}">
                <a16:creationId xmlns:a16="http://schemas.microsoft.com/office/drawing/2014/main" id="{402351A7-21A5-4564-8299-0686A007631D}"/>
              </a:ext>
            </a:extLst>
          </p:cNvPr>
          <p:cNvSpPr txBox="1">
            <a:spLocks/>
          </p:cNvSpPr>
          <p:nvPr/>
        </p:nvSpPr>
        <p:spPr>
          <a:xfrm>
            <a:off x="214817" y="1825515"/>
            <a:ext cx="7043138" cy="879475"/>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Talking about travel</a:t>
            </a:r>
            <a:endParaRPr kumimoji="0" lang="en-US" sz="4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p:txBody>
      </p:sp>
      <p:sp>
        <p:nvSpPr>
          <p:cNvPr id="17" name="Subtitle 5">
            <a:extLst>
              <a:ext uri="{FF2B5EF4-FFF2-40B4-BE49-F238E27FC236}">
                <a16:creationId xmlns:a16="http://schemas.microsoft.com/office/drawing/2014/main" id="{052D01D6-2DF8-4526-ADD0-EF8AFA5B77A5}"/>
              </a:ext>
            </a:extLst>
          </p:cNvPr>
          <p:cNvSpPr txBox="1">
            <a:spLocks/>
          </p:cNvSpPr>
          <p:nvPr/>
        </p:nvSpPr>
        <p:spPr>
          <a:xfrm>
            <a:off x="214817" y="2447297"/>
            <a:ext cx="8032368" cy="143666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Contrasting past and present events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–er &amp;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verbs in 3rd person singular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preterite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ió</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[que] revisited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9" name="Picture 2" descr="holy family catholic church&#10;">
            <a:extLst>
              <a:ext uri="{FF2B5EF4-FFF2-40B4-BE49-F238E27FC236}">
                <a16:creationId xmlns:a16="http://schemas.microsoft.com/office/drawing/2014/main" id="{043ADFDC-3E81-448C-99B3-4275A1699B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1189" y="2447297"/>
            <a:ext cx="3585994" cy="338628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18">
            <a:extLst>
              <a:ext uri="{FF2B5EF4-FFF2-40B4-BE49-F238E27FC236}">
                <a16:creationId xmlns:a16="http://schemas.microsoft.com/office/drawing/2014/main" id="{77C81195-AFF2-49E8-BC45-112850919B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2214" y="5013744"/>
            <a:ext cx="2410082" cy="1518954"/>
          </a:xfrm>
          <a:prstGeom prst="rect">
            <a:avLst/>
          </a:prstGeom>
        </p:spPr>
      </p:pic>
      <p:pic>
        <p:nvPicPr>
          <p:cNvPr id="13" name="Imagen 8">
            <a:extLst>
              <a:ext uri="{FF2B5EF4-FFF2-40B4-BE49-F238E27FC236}">
                <a16:creationId xmlns:a16="http://schemas.microsoft.com/office/drawing/2014/main" id="{AF74965E-826B-4252-B754-26E4847AAE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76088" y="903324"/>
            <a:ext cx="801095" cy="1452887"/>
          </a:xfrm>
          <a:prstGeom prst="rect">
            <a:avLst/>
          </a:prstGeom>
        </p:spPr>
      </p:pic>
    </p:spTree>
    <p:extLst>
      <p:ext uri="{BB962C8B-B14F-4D97-AF65-F5344CB8AC3E}">
        <p14:creationId xmlns:p14="http://schemas.microsoft.com/office/powerpoint/2010/main" val="33061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abla 6">
            <a:extLst>
              <a:ext uri="{FF2B5EF4-FFF2-40B4-BE49-F238E27FC236}">
                <a16:creationId xmlns:a16="http://schemas.microsoft.com/office/drawing/2014/main" id="{D7BA8642-3CA7-E341-841F-FA8272E69D84}"/>
              </a:ext>
            </a:extLst>
          </p:cNvPr>
          <p:cNvGraphicFramePr>
            <a:graphicFrameLocks noGrp="1"/>
          </p:cNvGraphicFramePr>
          <p:nvPr>
            <p:extLst>
              <p:ext uri="{D42A27DB-BD31-4B8C-83A1-F6EECF244321}">
                <p14:modId xmlns:p14="http://schemas.microsoft.com/office/powerpoint/2010/main" val="1166089466"/>
              </p:ext>
            </p:extLst>
          </p:nvPr>
        </p:nvGraphicFramePr>
        <p:xfrm>
          <a:off x="582701" y="4883800"/>
          <a:ext cx="11031229" cy="1165164"/>
        </p:xfrm>
        <a:graphic>
          <a:graphicData uri="http://schemas.openxmlformats.org/drawingml/2006/table">
            <a:tbl>
              <a:tblPr firstRow="1" bandRow="1">
                <a:tableStyleId>{5940675A-B579-460E-94D1-54222C63F5DA}</a:tableStyleId>
              </a:tblPr>
              <a:tblGrid>
                <a:gridCol w="985577">
                  <a:extLst>
                    <a:ext uri="{9D8B030D-6E8A-4147-A177-3AD203B41FA5}">
                      <a16:colId xmlns:a16="http://schemas.microsoft.com/office/drawing/2014/main" val="4006178676"/>
                    </a:ext>
                  </a:extLst>
                </a:gridCol>
                <a:gridCol w="5022826">
                  <a:extLst>
                    <a:ext uri="{9D8B030D-6E8A-4147-A177-3AD203B41FA5}">
                      <a16:colId xmlns:a16="http://schemas.microsoft.com/office/drawing/2014/main" val="3341961501"/>
                    </a:ext>
                  </a:extLst>
                </a:gridCol>
                <a:gridCol w="5022826">
                  <a:extLst>
                    <a:ext uri="{9D8B030D-6E8A-4147-A177-3AD203B41FA5}">
                      <a16:colId xmlns:a16="http://schemas.microsoft.com/office/drawing/2014/main" val="1131098492"/>
                    </a:ext>
                  </a:extLst>
                </a:gridCol>
              </a:tblGrid>
              <a:tr h="582582">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582582">
                <a:tc gridSpan="3">
                  <a:txBody>
                    <a:bodyPr/>
                    <a:lstStyle/>
                    <a:p>
                      <a:endParaRPr lang="es-GB" dirty="0"/>
                    </a:p>
                  </a:txBody>
                  <a:tcPr>
                    <a:solidFill>
                      <a:schemeClr val="accent4">
                        <a:lumMod val="20000"/>
                        <a:lumOff val="80000"/>
                      </a:schemeClr>
                    </a:solidFill>
                  </a:tcPr>
                </a:tc>
                <a:tc hMerge="1">
                  <a:txBody>
                    <a:bodyPr/>
                    <a:lstStyle/>
                    <a:p>
                      <a:endParaRPr lang="es-GB" dirty="0"/>
                    </a:p>
                  </a:txBody>
                  <a:tcPr/>
                </a:tc>
                <a:tc hMerge="1">
                  <a:txBody>
                    <a:bodyPr/>
                    <a:lstStyle/>
                    <a:p>
                      <a:endParaRPr lang="es-GB" dirty="0"/>
                    </a:p>
                  </a:txBody>
                  <a:tcPr/>
                </a:tc>
                <a:extLst>
                  <a:ext uri="{0D108BD9-81ED-4DB2-BD59-A6C34878D82A}">
                    <a16:rowId xmlns:a16="http://schemas.microsoft.com/office/drawing/2014/main" val="3009063230"/>
                  </a:ext>
                </a:extLst>
              </a:tr>
            </a:tbl>
          </a:graphicData>
        </a:graphic>
      </p:graphicFrame>
      <p:graphicFrame>
        <p:nvGraphicFramePr>
          <p:cNvPr id="46" name="Tabla 6">
            <a:extLst>
              <a:ext uri="{FF2B5EF4-FFF2-40B4-BE49-F238E27FC236}">
                <a16:creationId xmlns:a16="http://schemas.microsoft.com/office/drawing/2014/main" id="{D7BA8642-3CA7-E341-841F-FA8272E69D84}"/>
              </a:ext>
            </a:extLst>
          </p:cNvPr>
          <p:cNvGraphicFramePr>
            <a:graphicFrameLocks noGrp="1"/>
          </p:cNvGraphicFramePr>
          <p:nvPr>
            <p:extLst>
              <p:ext uri="{D42A27DB-BD31-4B8C-83A1-F6EECF244321}">
                <p14:modId xmlns:p14="http://schemas.microsoft.com/office/powerpoint/2010/main" val="759485624"/>
              </p:ext>
            </p:extLst>
          </p:nvPr>
        </p:nvGraphicFramePr>
        <p:xfrm>
          <a:off x="599414" y="3321310"/>
          <a:ext cx="11014516" cy="1165164"/>
        </p:xfrm>
        <a:graphic>
          <a:graphicData uri="http://schemas.openxmlformats.org/drawingml/2006/table">
            <a:tbl>
              <a:tblPr firstRow="1" bandRow="1">
                <a:tableStyleId>{5940675A-B579-460E-94D1-54222C63F5DA}</a:tableStyleId>
              </a:tblPr>
              <a:tblGrid>
                <a:gridCol w="984084">
                  <a:extLst>
                    <a:ext uri="{9D8B030D-6E8A-4147-A177-3AD203B41FA5}">
                      <a16:colId xmlns:a16="http://schemas.microsoft.com/office/drawing/2014/main" val="4006178676"/>
                    </a:ext>
                  </a:extLst>
                </a:gridCol>
                <a:gridCol w="5015216">
                  <a:extLst>
                    <a:ext uri="{9D8B030D-6E8A-4147-A177-3AD203B41FA5}">
                      <a16:colId xmlns:a16="http://schemas.microsoft.com/office/drawing/2014/main" val="3341961501"/>
                    </a:ext>
                  </a:extLst>
                </a:gridCol>
                <a:gridCol w="5015216">
                  <a:extLst>
                    <a:ext uri="{9D8B030D-6E8A-4147-A177-3AD203B41FA5}">
                      <a16:colId xmlns:a16="http://schemas.microsoft.com/office/drawing/2014/main" val="1131098492"/>
                    </a:ext>
                  </a:extLst>
                </a:gridCol>
              </a:tblGrid>
              <a:tr h="582582">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582582">
                <a:tc gridSpan="3">
                  <a:txBody>
                    <a:bodyPr/>
                    <a:lstStyle/>
                    <a:p>
                      <a:endParaRPr lang="es-GB" dirty="0"/>
                    </a:p>
                  </a:txBody>
                  <a:tcPr>
                    <a:solidFill>
                      <a:schemeClr val="accent4">
                        <a:lumMod val="20000"/>
                        <a:lumOff val="80000"/>
                      </a:schemeClr>
                    </a:solidFill>
                  </a:tcPr>
                </a:tc>
                <a:tc hMerge="1">
                  <a:txBody>
                    <a:bodyPr/>
                    <a:lstStyle/>
                    <a:p>
                      <a:endParaRPr lang="es-GB" dirty="0"/>
                    </a:p>
                  </a:txBody>
                  <a:tcPr/>
                </a:tc>
                <a:tc hMerge="1">
                  <a:txBody>
                    <a:bodyPr/>
                    <a:lstStyle/>
                    <a:p>
                      <a:endParaRPr lang="es-GB" dirty="0"/>
                    </a:p>
                  </a:txBody>
                  <a:tcPr/>
                </a:tc>
                <a:extLst>
                  <a:ext uri="{0D108BD9-81ED-4DB2-BD59-A6C34878D82A}">
                    <a16:rowId xmlns:a16="http://schemas.microsoft.com/office/drawing/2014/main" val="3009063230"/>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9518971" y="207537"/>
            <a:ext cx="2573128" cy="461665"/>
          </a:xfrm>
          <a:prstGeom prst="roundRect">
            <a:avLst/>
          </a:prstGeom>
          <a:solidFill>
            <a:schemeClr val="accent1"/>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3000138" y="162401"/>
            <a:ext cx="99347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err="1">
                <a:ln>
                  <a:noFill/>
                </a:ln>
                <a:effectLst/>
                <a:uLnTx/>
                <a:uFillTx/>
                <a:latin typeface="Century Gothic" panose="020F0302020204030204"/>
                <a:ea typeface="+mn-ea"/>
                <a:cs typeface="+mn-cs"/>
              </a:rPr>
              <a:t>Escucha</a:t>
            </a:r>
            <a:r>
              <a:rPr lang="en-GB" sz="2200" dirty="0">
                <a:latin typeface="Century Gothic" panose="020F0302020204030204"/>
              </a:rPr>
              <a:t>. </a:t>
            </a:r>
            <a:r>
              <a:rPr kumimoji="0" lang="en-GB" sz="2200" i="0" u="none" strike="noStrike" kern="1200" cap="none" spc="0" normalizeH="0" baseline="0" noProof="0" dirty="0">
                <a:ln>
                  <a:noFill/>
                </a:ln>
                <a:effectLst/>
                <a:uLnTx/>
                <a:uFillTx/>
                <a:latin typeface="Century Gothic" panose="020F0302020204030204"/>
                <a:ea typeface="+mn-ea"/>
                <a:cs typeface="+mn-cs"/>
              </a:rPr>
              <a:t>Escribe las palabras con [que</a:t>
            </a:r>
            <a:r>
              <a:rPr lang="en-GB" sz="2200" dirty="0">
                <a:latin typeface="Century Gothic" panose="020F0302020204030204"/>
              </a:rPr>
              <a:t>]</a:t>
            </a:r>
            <a:r>
              <a:rPr kumimoji="0" lang="en-GB" sz="2200" i="0" u="none" strike="noStrike" kern="1200" cap="none" spc="0" normalizeH="0" baseline="0" noProof="0" dirty="0">
                <a:ln>
                  <a:noFill/>
                </a:ln>
                <a:effectLst/>
                <a:uLnTx/>
                <a:uFillTx/>
                <a:latin typeface="Century Gothic" panose="020F0302020204030204"/>
                <a:ea typeface="+mn-ea"/>
                <a:cs typeface="+mn-cs"/>
              </a:rPr>
              <a:t> y [cue</a:t>
            </a:r>
            <a:r>
              <a:rPr lang="en-GB" sz="2200" dirty="0">
                <a:latin typeface="Century Gothic" panose="020F0302020204030204"/>
              </a:rPr>
              <a:t>].</a:t>
            </a:r>
            <a:r>
              <a:rPr kumimoji="0" lang="en-GB" sz="2200" i="0" u="none" strike="noStrike" kern="1200" cap="none" spc="0" normalizeH="0" baseline="0" noProof="0" dirty="0">
                <a:ln>
                  <a:noFill/>
                </a:ln>
                <a:effectLst/>
                <a:uLnTx/>
                <a:uFillTx/>
                <a:latin typeface="Century Gothic" panose="020F0302020204030204"/>
                <a:ea typeface="+mn-ea"/>
                <a:cs typeface="+mn-cs"/>
              </a:rPr>
              <a:t> </a:t>
            </a:r>
            <a:br>
              <a:rPr kumimoji="0" lang="en-GB" sz="2200" i="0" u="none" strike="noStrike" kern="1200" cap="none" spc="0" normalizeH="0" baseline="0" noProof="0" dirty="0">
                <a:ln>
                  <a:noFill/>
                </a:ln>
                <a:effectLst/>
                <a:uLnTx/>
                <a:uFillTx/>
                <a:latin typeface="Century Gothic" panose="020F0302020204030204"/>
                <a:ea typeface="+mn-ea"/>
                <a:cs typeface="+mn-cs"/>
              </a:rPr>
            </a:br>
            <a:r>
              <a:rPr kumimoji="0" lang="en-GB" sz="2200" i="0" u="none" strike="noStrike" kern="1200" cap="none" spc="0" normalizeH="0" baseline="0" noProof="0" dirty="0" err="1">
                <a:ln>
                  <a:noFill/>
                </a:ln>
                <a:effectLst/>
                <a:uLnTx/>
                <a:uFillTx/>
                <a:latin typeface="Century Gothic" panose="020F0302020204030204"/>
                <a:ea typeface="+mn-ea"/>
                <a:cs typeface="+mn-cs"/>
              </a:rPr>
              <a:t>Luego</a:t>
            </a:r>
            <a:r>
              <a:rPr kumimoji="0" lang="en-GB" sz="2200" i="0" u="none" strike="noStrike" kern="1200" cap="none" spc="0" normalizeH="0" baseline="0" noProof="0" dirty="0">
                <a:ln>
                  <a:noFill/>
                </a:ln>
                <a:effectLst/>
                <a:uLnTx/>
                <a:uFillTx/>
                <a:latin typeface="Century Gothic" panose="020F0302020204030204"/>
                <a:ea typeface="+mn-ea"/>
                <a:cs typeface="+mn-cs"/>
              </a:rPr>
              <a:t>,</a:t>
            </a:r>
            <a:r>
              <a:rPr kumimoji="0" lang="en-GB" sz="2200" i="0" u="none" strike="noStrike" kern="1200" cap="none" spc="0" normalizeH="0" noProof="0" dirty="0">
                <a:ln>
                  <a:noFill/>
                </a:ln>
                <a:effectLst/>
                <a:uLnTx/>
                <a:uFillTx/>
                <a:latin typeface="Century Gothic" panose="020F0302020204030204"/>
                <a:ea typeface="+mn-ea"/>
                <a:cs typeface="+mn-cs"/>
              </a:rPr>
              <a:t> </a:t>
            </a:r>
            <a:r>
              <a:rPr kumimoji="0" lang="en-GB" sz="2200" i="0" u="none" strike="noStrike" kern="1200" cap="none" spc="0" normalizeH="0" noProof="0" dirty="0" err="1">
                <a:ln>
                  <a:noFill/>
                </a:ln>
                <a:effectLst/>
                <a:uLnTx/>
                <a:uFillTx/>
                <a:latin typeface="Century Gothic" panose="020F0302020204030204"/>
                <a:ea typeface="+mn-ea"/>
                <a:cs typeface="+mn-cs"/>
              </a:rPr>
              <a:t>completa</a:t>
            </a:r>
            <a:r>
              <a:rPr kumimoji="0" lang="en-GB" sz="2200" i="0" u="none" strike="noStrike" kern="1200" cap="none" spc="0" normalizeH="0" noProof="0" dirty="0">
                <a:ln>
                  <a:noFill/>
                </a:ln>
                <a:effectLst/>
                <a:uLnTx/>
                <a:uFillTx/>
                <a:latin typeface="Century Gothic" panose="020F0302020204030204"/>
                <a:ea typeface="+mn-ea"/>
                <a:cs typeface="+mn-cs"/>
              </a:rPr>
              <a:t> la </a:t>
            </a:r>
            <a:r>
              <a:rPr kumimoji="0" lang="en-GB" sz="2200" i="0" u="none" strike="noStrike" kern="1200" cap="none" spc="0" normalizeH="0" noProof="0" dirty="0" err="1">
                <a:ln>
                  <a:noFill/>
                </a:ln>
                <a:effectLst/>
                <a:uLnTx/>
                <a:uFillTx/>
                <a:latin typeface="Century Gothic" panose="020F0302020204030204"/>
                <a:ea typeface="+mn-ea"/>
                <a:cs typeface="+mn-cs"/>
              </a:rPr>
              <a:t>frase</a:t>
            </a:r>
            <a:r>
              <a:rPr kumimoji="0" lang="en-GB" sz="2200" i="0" u="none" strike="noStrike" kern="1200" cap="none" spc="0" normalizeH="0" noProof="0" dirty="0">
                <a:ln>
                  <a:noFill/>
                </a:ln>
                <a:effectLst/>
                <a:uLnTx/>
                <a:uFillTx/>
                <a:latin typeface="Century Gothic" panose="020F0302020204030204"/>
                <a:ea typeface="+mn-ea"/>
                <a:cs typeface="+mn-cs"/>
              </a:rPr>
              <a:t> en </a:t>
            </a:r>
            <a:r>
              <a:rPr kumimoji="0" lang="en-GB" sz="2200" i="0" u="none" strike="noStrike" kern="1200" cap="none" spc="0" normalizeH="0" noProof="0" dirty="0" err="1">
                <a:ln>
                  <a:noFill/>
                </a:ln>
                <a:effectLst/>
                <a:uLnTx/>
                <a:uFillTx/>
                <a:latin typeface="Century Gothic" panose="020F0302020204030204"/>
                <a:ea typeface="+mn-ea"/>
                <a:cs typeface="+mn-cs"/>
              </a:rPr>
              <a:t>inglés</a:t>
            </a:r>
            <a:r>
              <a:rPr kumimoji="0" lang="en-GB" sz="2200" i="0" u="none" strike="noStrike" kern="1200" cap="none" spc="0" normalizeH="0" noProof="0" dirty="0">
                <a:ln>
                  <a:noFill/>
                </a:ln>
                <a:effectLst/>
                <a:uLnTx/>
                <a:uFillTx/>
                <a:latin typeface="Century Gothic" panose="020F0302020204030204"/>
                <a:ea typeface="+mn-ea"/>
                <a:cs typeface="+mn-cs"/>
              </a:rPr>
              <a:t>.</a:t>
            </a:r>
            <a:endParaRPr kumimoji="0" lang="en-GB" sz="2200"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7" name="Tabla 6">
            <a:extLst>
              <a:ext uri="{FF2B5EF4-FFF2-40B4-BE49-F238E27FC236}">
                <a16:creationId xmlns:a16="http://schemas.microsoft.com/office/drawing/2014/main" id="{D7BA8642-3CA7-E341-841F-FA8272E69D84}"/>
              </a:ext>
            </a:extLst>
          </p:cNvPr>
          <p:cNvGraphicFramePr>
            <a:graphicFrameLocks noGrp="1"/>
          </p:cNvGraphicFramePr>
          <p:nvPr>
            <p:extLst>
              <p:ext uri="{D42A27DB-BD31-4B8C-83A1-F6EECF244321}">
                <p14:modId xmlns:p14="http://schemas.microsoft.com/office/powerpoint/2010/main" val="263800846"/>
              </p:ext>
            </p:extLst>
          </p:nvPr>
        </p:nvGraphicFramePr>
        <p:xfrm>
          <a:off x="599415" y="1835092"/>
          <a:ext cx="11014516" cy="1165164"/>
        </p:xfrm>
        <a:graphic>
          <a:graphicData uri="http://schemas.openxmlformats.org/drawingml/2006/table">
            <a:tbl>
              <a:tblPr firstRow="1" bandRow="1">
                <a:tableStyleId>{5940675A-B579-460E-94D1-54222C63F5DA}</a:tableStyleId>
              </a:tblPr>
              <a:tblGrid>
                <a:gridCol w="984084">
                  <a:extLst>
                    <a:ext uri="{9D8B030D-6E8A-4147-A177-3AD203B41FA5}">
                      <a16:colId xmlns:a16="http://schemas.microsoft.com/office/drawing/2014/main" val="4006178676"/>
                    </a:ext>
                  </a:extLst>
                </a:gridCol>
                <a:gridCol w="5015216">
                  <a:extLst>
                    <a:ext uri="{9D8B030D-6E8A-4147-A177-3AD203B41FA5}">
                      <a16:colId xmlns:a16="http://schemas.microsoft.com/office/drawing/2014/main" val="3341961501"/>
                    </a:ext>
                  </a:extLst>
                </a:gridCol>
                <a:gridCol w="5015216">
                  <a:extLst>
                    <a:ext uri="{9D8B030D-6E8A-4147-A177-3AD203B41FA5}">
                      <a16:colId xmlns:a16="http://schemas.microsoft.com/office/drawing/2014/main" val="1131098492"/>
                    </a:ext>
                  </a:extLst>
                </a:gridCol>
              </a:tblGrid>
              <a:tr h="582582">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582582">
                <a:tc gridSpan="3">
                  <a:txBody>
                    <a:bodyPr/>
                    <a:lstStyle/>
                    <a:p>
                      <a:endParaRPr lang="es-GB" dirty="0"/>
                    </a:p>
                  </a:txBody>
                  <a:tcPr>
                    <a:solidFill>
                      <a:schemeClr val="accent4">
                        <a:lumMod val="20000"/>
                        <a:lumOff val="80000"/>
                      </a:schemeClr>
                    </a:solidFill>
                  </a:tcPr>
                </a:tc>
                <a:tc hMerge="1">
                  <a:txBody>
                    <a:bodyPr/>
                    <a:lstStyle/>
                    <a:p>
                      <a:endParaRPr lang="es-GB" dirty="0"/>
                    </a:p>
                  </a:txBody>
                  <a:tcPr/>
                </a:tc>
                <a:tc hMerge="1">
                  <a:txBody>
                    <a:bodyPr/>
                    <a:lstStyle/>
                    <a:p>
                      <a:endParaRPr lang="es-GB" dirty="0"/>
                    </a:p>
                  </a:txBody>
                  <a:tcPr/>
                </a:tc>
                <a:extLst>
                  <a:ext uri="{0D108BD9-81ED-4DB2-BD59-A6C34878D82A}">
                    <a16:rowId xmlns:a16="http://schemas.microsoft.com/office/drawing/2014/main" val="3009063230"/>
                  </a:ext>
                </a:extLst>
              </a:tr>
            </a:tbl>
          </a:graphicData>
        </a:graphic>
      </p:graphicFrame>
      <p:sp>
        <p:nvSpPr>
          <p:cNvPr id="18" name="Action Button: Custom 30">
            <a:hlinkClick r:id="" action="ppaction://noaction" highlightClick="1">
              <a:snd r:embed="rId3" name="Siempre quedamos fuera de la escuela.wav"/>
            </a:hlinkClick>
            <a:extLst>
              <a:ext uri="{FF2B5EF4-FFF2-40B4-BE49-F238E27FC236}">
                <a16:creationId xmlns:a16="http://schemas.microsoft.com/office/drawing/2014/main" id="{83C11B64-3180-E04F-A5A1-21980B14252B}"/>
              </a:ext>
            </a:extLst>
          </p:cNvPr>
          <p:cNvSpPr/>
          <p:nvPr/>
        </p:nvSpPr>
        <p:spPr>
          <a:xfrm>
            <a:off x="802458" y="1919692"/>
            <a:ext cx="406086" cy="390957"/>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latin typeface="+mj-lt"/>
              </a:rPr>
              <a:t>1</a:t>
            </a:r>
          </a:p>
        </p:txBody>
      </p:sp>
      <p:sp>
        <p:nvSpPr>
          <p:cNvPr id="19" name="Action Button: Custom 30">
            <a:hlinkClick r:id="" action="ppaction://noaction" highlightClick="1">
              <a:snd r:embed="rId4" name="Tú sabes la frecuencia de la palabra_ Yo sí.wav"/>
            </a:hlinkClick>
            <a:extLst>
              <a:ext uri="{FF2B5EF4-FFF2-40B4-BE49-F238E27FC236}">
                <a16:creationId xmlns:a16="http://schemas.microsoft.com/office/drawing/2014/main" id="{6B2A27BB-6317-124A-B0DA-34CE0DCC5AF0}"/>
              </a:ext>
            </a:extLst>
          </p:cNvPr>
          <p:cNvSpPr/>
          <p:nvPr/>
        </p:nvSpPr>
        <p:spPr>
          <a:xfrm>
            <a:off x="819172" y="3378833"/>
            <a:ext cx="406086" cy="390957"/>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latin typeface="+mj-lt"/>
              </a:rPr>
              <a:t>2</a:t>
            </a:r>
          </a:p>
        </p:txBody>
      </p:sp>
      <p:sp>
        <p:nvSpPr>
          <p:cNvPr id="20" name="Action Button: Custom 30">
            <a:hlinkClick r:id="" action="ppaction://noaction" highlightClick="1">
              <a:snd r:embed="rId5" name="Ella dice que las consecuencias del calor son importantes.wav"/>
            </a:hlinkClick>
            <a:extLst>
              <a:ext uri="{FF2B5EF4-FFF2-40B4-BE49-F238E27FC236}">
                <a16:creationId xmlns:a16="http://schemas.microsoft.com/office/drawing/2014/main" id="{DCFEE892-63E8-1248-A266-D26A5781F32D}"/>
              </a:ext>
            </a:extLst>
          </p:cNvPr>
          <p:cNvSpPr/>
          <p:nvPr/>
        </p:nvSpPr>
        <p:spPr>
          <a:xfrm>
            <a:off x="806093" y="4964354"/>
            <a:ext cx="406086" cy="390957"/>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latin typeface="+mj-lt"/>
              </a:rPr>
              <a:t>3</a:t>
            </a:r>
          </a:p>
        </p:txBody>
      </p:sp>
      <p:sp>
        <p:nvSpPr>
          <p:cNvPr id="8" name="CuadroTexto 7">
            <a:extLst>
              <a:ext uri="{FF2B5EF4-FFF2-40B4-BE49-F238E27FC236}">
                <a16:creationId xmlns:a16="http://schemas.microsoft.com/office/drawing/2014/main" id="{DDF89EF1-AAC0-4540-A277-5D91C84B7D0E}"/>
              </a:ext>
            </a:extLst>
          </p:cNvPr>
          <p:cNvSpPr txBox="1"/>
          <p:nvPr/>
        </p:nvSpPr>
        <p:spPr>
          <a:xfrm>
            <a:off x="3151119" y="1908901"/>
            <a:ext cx="1540806" cy="400110"/>
          </a:xfrm>
          <a:prstGeom prst="rect">
            <a:avLst/>
          </a:prstGeom>
          <a:noFill/>
        </p:spPr>
        <p:txBody>
          <a:bodyPr wrap="none" rtlCol="0">
            <a:spAutoFit/>
          </a:bodyPr>
          <a:lstStyle/>
          <a:p>
            <a:pPr algn="l"/>
            <a:r>
              <a:rPr lang="es-GB" sz="2000" b="1" dirty="0"/>
              <a:t>que</a:t>
            </a:r>
            <a:r>
              <a:rPr lang="es-GB" sz="2000" dirty="0"/>
              <a:t>damos</a:t>
            </a:r>
          </a:p>
        </p:txBody>
      </p:sp>
      <p:sp>
        <p:nvSpPr>
          <p:cNvPr id="24" name="CuadroTexto 23">
            <a:extLst>
              <a:ext uri="{FF2B5EF4-FFF2-40B4-BE49-F238E27FC236}">
                <a16:creationId xmlns:a16="http://schemas.microsoft.com/office/drawing/2014/main" id="{77E535EF-0B80-FD4C-8429-69684CC58713}"/>
              </a:ext>
            </a:extLst>
          </p:cNvPr>
          <p:cNvSpPr txBox="1"/>
          <p:nvPr/>
        </p:nvSpPr>
        <p:spPr>
          <a:xfrm>
            <a:off x="8511441" y="1919692"/>
            <a:ext cx="1165704" cy="400110"/>
          </a:xfrm>
          <a:prstGeom prst="rect">
            <a:avLst/>
          </a:prstGeom>
          <a:noFill/>
        </p:spPr>
        <p:txBody>
          <a:bodyPr wrap="none" rtlCol="0">
            <a:spAutoFit/>
          </a:bodyPr>
          <a:lstStyle/>
          <a:p>
            <a:pPr algn="l"/>
            <a:r>
              <a:rPr lang="es-GB" sz="2000" dirty="0"/>
              <a:t>es</a:t>
            </a:r>
            <a:r>
              <a:rPr lang="es-GB" sz="2000" b="1" dirty="0"/>
              <a:t>cue</a:t>
            </a:r>
            <a:r>
              <a:rPr lang="es-GB" sz="2000" dirty="0"/>
              <a:t>la</a:t>
            </a:r>
          </a:p>
        </p:txBody>
      </p:sp>
      <p:sp>
        <p:nvSpPr>
          <p:cNvPr id="25" name="CuadroTexto 24">
            <a:extLst>
              <a:ext uri="{FF2B5EF4-FFF2-40B4-BE49-F238E27FC236}">
                <a16:creationId xmlns:a16="http://schemas.microsoft.com/office/drawing/2014/main" id="{C4074BF3-D056-5C4B-A8DE-432CDA874948}"/>
              </a:ext>
            </a:extLst>
          </p:cNvPr>
          <p:cNvSpPr txBox="1"/>
          <p:nvPr/>
        </p:nvSpPr>
        <p:spPr>
          <a:xfrm>
            <a:off x="8431857" y="3415217"/>
            <a:ext cx="1547218" cy="400110"/>
          </a:xfrm>
          <a:prstGeom prst="rect">
            <a:avLst/>
          </a:prstGeom>
          <a:noFill/>
        </p:spPr>
        <p:txBody>
          <a:bodyPr wrap="none" rtlCol="0">
            <a:spAutoFit/>
          </a:bodyPr>
          <a:lstStyle/>
          <a:p>
            <a:pPr algn="l"/>
            <a:r>
              <a:rPr lang="es-GB" sz="2000" dirty="0"/>
              <a:t>fre</a:t>
            </a:r>
            <a:r>
              <a:rPr lang="es-GB" sz="2000" b="1" dirty="0"/>
              <a:t>cue</a:t>
            </a:r>
            <a:r>
              <a:rPr lang="es-GB" sz="2000" dirty="0"/>
              <a:t>ncia</a:t>
            </a:r>
          </a:p>
        </p:txBody>
      </p:sp>
      <p:sp>
        <p:nvSpPr>
          <p:cNvPr id="3" name="Rectangle 2"/>
          <p:cNvSpPr/>
          <p:nvPr/>
        </p:nvSpPr>
        <p:spPr>
          <a:xfrm>
            <a:off x="3956969" y="1386714"/>
            <a:ext cx="965329" cy="461665"/>
          </a:xfrm>
          <a:prstGeom prst="rect">
            <a:avLst/>
          </a:prstGeom>
        </p:spPr>
        <p:txBody>
          <a:bodyPr wrap="none">
            <a:spAutoFit/>
          </a:bodyPr>
          <a:lstStyle/>
          <a:p>
            <a:pPr algn="ctr"/>
            <a:r>
              <a:rPr lang="es-GB" sz="2400" b="1" dirty="0"/>
              <a:t>[que]</a:t>
            </a:r>
          </a:p>
        </p:txBody>
      </p:sp>
      <p:sp>
        <p:nvSpPr>
          <p:cNvPr id="9" name="Rectangle 8"/>
          <p:cNvSpPr/>
          <p:nvPr/>
        </p:nvSpPr>
        <p:spPr>
          <a:xfrm>
            <a:off x="8718228" y="1380141"/>
            <a:ext cx="958917" cy="461665"/>
          </a:xfrm>
          <a:prstGeom prst="rect">
            <a:avLst/>
          </a:prstGeom>
        </p:spPr>
        <p:txBody>
          <a:bodyPr wrap="none">
            <a:spAutoFit/>
          </a:bodyPr>
          <a:lstStyle/>
          <a:p>
            <a:pPr algn="ctr"/>
            <a:r>
              <a:rPr lang="es-GB" sz="2400" b="1" dirty="0"/>
              <a:t>[cue]</a:t>
            </a:r>
          </a:p>
        </p:txBody>
      </p:sp>
      <p:sp>
        <p:nvSpPr>
          <p:cNvPr id="10" name="TextBox 9"/>
          <p:cNvSpPr txBox="1"/>
          <p:nvPr/>
        </p:nvSpPr>
        <p:spPr>
          <a:xfrm>
            <a:off x="746585" y="2480162"/>
            <a:ext cx="7572285" cy="400110"/>
          </a:xfrm>
          <a:prstGeom prst="rect">
            <a:avLst/>
          </a:prstGeom>
          <a:noFill/>
        </p:spPr>
        <p:txBody>
          <a:bodyPr wrap="square" rtlCol="0">
            <a:spAutoFit/>
          </a:bodyPr>
          <a:lstStyle/>
          <a:p>
            <a:pPr algn="l"/>
            <a:r>
              <a:rPr lang="en-GB" sz="2000" dirty="0"/>
              <a:t>We always __________ outside ___________.</a:t>
            </a:r>
          </a:p>
        </p:txBody>
      </p:sp>
      <p:sp>
        <p:nvSpPr>
          <p:cNvPr id="2" name="Title 1"/>
          <p:cNvSpPr>
            <a:spLocks noGrp="1"/>
          </p:cNvSpPr>
          <p:nvPr>
            <p:ph type="title"/>
          </p:nvPr>
        </p:nvSpPr>
        <p:spPr>
          <a:xfrm>
            <a:off x="-1" y="213557"/>
            <a:ext cx="3151120" cy="647577"/>
          </a:xfrm>
        </p:spPr>
        <p:txBody>
          <a:bodyPr>
            <a:normAutofit/>
          </a:bodyPr>
          <a:lstStyle/>
          <a:p>
            <a:pPr lvl="0">
              <a:lnSpc>
                <a:spcPct val="100000"/>
              </a:lnSpc>
              <a:spcBef>
                <a:spcPts val="0"/>
              </a:spcBef>
              <a:defRPr/>
            </a:pPr>
            <a:r>
              <a:rPr lang="en-GB" sz="2800" b="1" dirty="0">
                <a:solidFill>
                  <a:prstClr val="white"/>
                </a:solidFill>
              </a:rPr>
              <a:t>[que] [cue] </a:t>
            </a:r>
            <a:r>
              <a:rPr lang="en-GB" sz="2000" b="0" dirty="0">
                <a:solidFill>
                  <a:prstClr val="white"/>
                </a:solidFill>
              </a:rPr>
              <a:t>(1/2)</a:t>
            </a:r>
            <a:endParaRPr lang="en-GB" sz="2800" b="1" dirty="0">
              <a:solidFill>
                <a:prstClr val="white"/>
              </a:solidFill>
            </a:endParaRPr>
          </a:p>
        </p:txBody>
      </p:sp>
      <p:sp>
        <p:nvSpPr>
          <p:cNvPr id="43" name="CuadroTexto 7">
            <a:extLst>
              <a:ext uri="{FF2B5EF4-FFF2-40B4-BE49-F238E27FC236}">
                <a16:creationId xmlns:a16="http://schemas.microsoft.com/office/drawing/2014/main" id="{DDF89EF1-AAC0-4540-A277-5D91C84B7D0E}"/>
              </a:ext>
            </a:extLst>
          </p:cNvPr>
          <p:cNvSpPr txBox="1"/>
          <p:nvPr/>
        </p:nvSpPr>
        <p:spPr>
          <a:xfrm>
            <a:off x="2270312" y="2480162"/>
            <a:ext cx="1459653" cy="400110"/>
          </a:xfrm>
          <a:prstGeom prst="rect">
            <a:avLst/>
          </a:prstGeom>
          <a:noFill/>
        </p:spPr>
        <p:txBody>
          <a:bodyPr wrap="square" rtlCol="0">
            <a:spAutoFit/>
          </a:bodyPr>
          <a:lstStyle/>
          <a:p>
            <a:pPr algn="l"/>
            <a:r>
              <a:rPr lang="en-GB" sz="2000" b="1" dirty="0"/>
              <a:t>meet up </a:t>
            </a:r>
            <a:endParaRPr lang="es-GB" sz="2000" dirty="0"/>
          </a:p>
        </p:txBody>
      </p:sp>
      <p:sp>
        <p:nvSpPr>
          <p:cNvPr id="45" name="CuadroTexto 7">
            <a:extLst>
              <a:ext uri="{FF2B5EF4-FFF2-40B4-BE49-F238E27FC236}">
                <a16:creationId xmlns:a16="http://schemas.microsoft.com/office/drawing/2014/main" id="{DDF89EF1-AAC0-4540-A277-5D91C84B7D0E}"/>
              </a:ext>
            </a:extLst>
          </p:cNvPr>
          <p:cNvSpPr txBox="1"/>
          <p:nvPr/>
        </p:nvSpPr>
        <p:spPr>
          <a:xfrm>
            <a:off x="4717389" y="2472091"/>
            <a:ext cx="1190349" cy="400110"/>
          </a:xfrm>
          <a:prstGeom prst="rect">
            <a:avLst/>
          </a:prstGeom>
          <a:noFill/>
        </p:spPr>
        <p:txBody>
          <a:bodyPr wrap="square" rtlCol="0">
            <a:spAutoFit/>
          </a:bodyPr>
          <a:lstStyle/>
          <a:p>
            <a:pPr algn="l"/>
            <a:r>
              <a:rPr lang="en-GB" sz="2000" b="1" dirty="0"/>
              <a:t>school</a:t>
            </a:r>
            <a:endParaRPr lang="es-GB" sz="2000" dirty="0"/>
          </a:p>
        </p:txBody>
      </p:sp>
      <p:sp>
        <p:nvSpPr>
          <p:cNvPr id="53" name="TextBox 52"/>
          <p:cNvSpPr txBox="1"/>
          <p:nvPr/>
        </p:nvSpPr>
        <p:spPr>
          <a:xfrm>
            <a:off x="819172" y="3995498"/>
            <a:ext cx="7572285" cy="400110"/>
          </a:xfrm>
          <a:prstGeom prst="rect">
            <a:avLst/>
          </a:prstGeom>
          <a:noFill/>
        </p:spPr>
        <p:txBody>
          <a:bodyPr wrap="square" rtlCol="0">
            <a:spAutoFit/>
          </a:bodyPr>
          <a:lstStyle/>
          <a:p>
            <a:pPr algn="l"/>
            <a:r>
              <a:rPr lang="en-GB" sz="2000" dirty="0"/>
              <a:t>Do you know the _____________ of the word ‘I do!’?</a:t>
            </a:r>
          </a:p>
        </p:txBody>
      </p:sp>
      <p:sp>
        <p:nvSpPr>
          <p:cNvPr id="56" name="CuadroTexto 24">
            <a:extLst>
              <a:ext uri="{FF2B5EF4-FFF2-40B4-BE49-F238E27FC236}">
                <a16:creationId xmlns:a16="http://schemas.microsoft.com/office/drawing/2014/main" id="{C4074BF3-D056-5C4B-A8DE-432CDA874948}"/>
              </a:ext>
            </a:extLst>
          </p:cNvPr>
          <p:cNvSpPr txBox="1"/>
          <p:nvPr/>
        </p:nvSpPr>
        <p:spPr>
          <a:xfrm>
            <a:off x="3190864" y="3974812"/>
            <a:ext cx="1467068" cy="400110"/>
          </a:xfrm>
          <a:prstGeom prst="rect">
            <a:avLst/>
          </a:prstGeom>
          <a:noFill/>
        </p:spPr>
        <p:txBody>
          <a:bodyPr wrap="none" rtlCol="0">
            <a:spAutoFit/>
          </a:bodyPr>
          <a:lstStyle/>
          <a:p>
            <a:pPr algn="l"/>
            <a:r>
              <a:rPr lang="en-GB" sz="2000" b="1" dirty="0"/>
              <a:t>frequency</a:t>
            </a:r>
            <a:endParaRPr lang="es-GB" sz="2000" b="1" dirty="0"/>
          </a:p>
        </p:txBody>
      </p:sp>
      <p:sp>
        <p:nvSpPr>
          <p:cNvPr id="60" name="CuadroTexto 24">
            <a:extLst>
              <a:ext uri="{FF2B5EF4-FFF2-40B4-BE49-F238E27FC236}">
                <a16:creationId xmlns:a16="http://schemas.microsoft.com/office/drawing/2014/main" id="{C4074BF3-D056-5C4B-A8DE-432CDA874948}"/>
              </a:ext>
            </a:extLst>
          </p:cNvPr>
          <p:cNvSpPr txBox="1"/>
          <p:nvPr/>
        </p:nvSpPr>
        <p:spPr>
          <a:xfrm>
            <a:off x="3803494" y="4968317"/>
            <a:ext cx="681597" cy="400110"/>
          </a:xfrm>
          <a:prstGeom prst="rect">
            <a:avLst/>
          </a:prstGeom>
          <a:noFill/>
        </p:spPr>
        <p:txBody>
          <a:bodyPr wrap="none" rtlCol="0">
            <a:spAutoFit/>
          </a:bodyPr>
          <a:lstStyle/>
          <a:p>
            <a:pPr algn="l"/>
            <a:r>
              <a:rPr lang="en-GB" sz="2000" b="1" dirty="0"/>
              <a:t>que</a:t>
            </a:r>
            <a:endParaRPr lang="es-GB" sz="2000" b="1" dirty="0"/>
          </a:p>
        </p:txBody>
      </p:sp>
      <p:sp>
        <p:nvSpPr>
          <p:cNvPr id="61" name="TextBox 60"/>
          <p:cNvSpPr txBox="1"/>
          <p:nvPr/>
        </p:nvSpPr>
        <p:spPr>
          <a:xfrm>
            <a:off x="802458" y="5557988"/>
            <a:ext cx="8151042" cy="400110"/>
          </a:xfrm>
          <a:prstGeom prst="rect">
            <a:avLst/>
          </a:prstGeom>
          <a:noFill/>
        </p:spPr>
        <p:txBody>
          <a:bodyPr wrap="square" rtlCol="0">
            <a:spAutoFit/>
          </a:bodyPr>
          <a:lstStyle/>
          <a:p>
            <a:pPr algn="l"/>
            <a:r>
              <a:rPr lang="en-GB" sz="2000" dirty="0"/>
              <a:t>She ______ ____ the ________________ of the heat are important. </a:t>
            </a:r>
          </a:p>
        </p:txBody>
      </p:sp>
      <p:sp>
        <p:nvSpPr>
          <p:cNvPr id="64" name="CuadroTexto 24">
            <a:extLst>
              <a:ext uri="{FF2B5EF4-FFF2-40B4-BE49-F238E27FC236}">
                <a16:creationId xmlns:a16="http://schemas.microsoft.com/office/drawing/2014/main" id="{C4074BF3-D056-5C4B-A8DE-432CDA874948}"/>
              </a:ext>
            </a:extLst>
          </p:cNvPr>
          <p:cNvSpPr txBox="1"/>
          <p:nvPr/>
        </p:nvSpPr>
        <p:spPr>
          <a:xfrm>
            <a:off x="8346272" y="4959828"/>
            <a:ext cx="2073003" cy="400110"/>
          </a:xfrm>
          <a:prstGeom prst="rect">
            <a:avLst/>
          </a:prstGeom>
          <a:noFill/>
        </p:spPr>
        <p:txBody>
          <a:bodyPr wrap="none" rtlCol="0">
            <a:spAutoFit/>
          </a:bodyPr>
          <a:lstStyle/>
          <a:p>
            <a:pPr algn="l"/>
            <a:r>
              <a:rPr lang="en-GB" sz="2000" dirty="0"/>
              <a:t>conse</a:t>
            </a:r>
            <a:r>
              <a:rPr lang="en-GB" sz="2000" b="1" dirty="0"/>
              <a:t>cue</a:t>
            </a:r>
            <a:r>
              <a:rPr lang="en-GB" sz="2000" dirty="0"/>
              <a:t>ncias</a:t>
            </a:r>
            <a:endParaRPr lang="es-GB" sz="2000" dirty="0"/>
          </a:p>
        </p:txBody>
      </p:sp>
      <p:sp>
        <p:nvSpPr>
          <p:cNvPr id="65" name="CuadroTexto 24">
            <a:extLst>
              <a:ext uri="{FF2B5EF4-FFF2-40B4-BE49-F238E27FC236}">
                <a16:creationId xmlns:a16="http://schemas.microsoft.com/office/drawing/2014/main" id="{C4074BF3-D056-5C4B-A8DE-432CDA874948}"/>
              </a:ext>
            </a:extLst>
          </p:cNvPr>
          <p:cNvSpPr txBox="1"/>
          <p:nvPr/>
        </p:nvSpPr>
        <p:spPr>
          <a:xfrm>
            <a:off x="1446820" y="5557988"/>
            <a:ext cx="728084" cy="400110"/>
          </a:xfrm>
          <a:prstGeom prst="rect">
            <a:avLst/>
          </a:prstGeom>
          <a:noFill/>
        </p:spPr>
        <p:txBody>
          <a:bodyPr wrap="none" rtlCol="0">
            <a:spAutoFit/>
          </a:bodyPr>
          <a:lstStyle/>
          <a:p>
            <a:pPr algn="l"/>
            <a:r>
              <a:rPr lang="en-GB" sz="2000" b="1" dirty="0"/>
              <a:t>says</a:t>
            </a:r>
            <a:endParaRPr lang="es-GB" sz="2000" b="1" dirty="0"/>
          </a:p>
        </p:txBody>
      </p:sp>
      <p:sp>
        <p:nvSpPr>
          <p:cNvPr id="66" name="CuadroTexto 24">
            <a:extLst>
              <a:ext uri="{FF2B5EF4-FFF2-40B4-BE49-F238E27FC236}">
                <a16:creationId xmlns:a16="http://schemas.microsoft.com/office/drawing/2014/main" id="{C4074BF3-D056-5C4B-A8DE-432CDA874948}"/>
              </a:ext>
            </a:extLst>
          </p:cNvPr>
          <p:cNvSpPr txBox="1"/>
          <p:nvPr/>
        </p:nvSpPr>
        <p:spPr>
          <a:xfrm>
            <a:off x="2114821" y="5557988"/>
            <a:ext cx="662361" cy="400110"/>
          </a:xfrm>
          <a:prstGeom prst="rect">
            <a:avLst/>
          </a:prstGeom>
          <a:noFill/>
        </p:spPr>
        <p:txBody>
          <a:bodyPr wrap="none" rtlCol="0">
            <a:spAutoFit/>
          </a:bodyPr>
          <a:lstStyle/>
          <a:p>
            <a:pPr algn="l"/>
            <a:r>
              <a:rPr lang="en-GB" sz="2000" b="1" dirty="0"/>
              <a:t>that</a:t>
            </a:r>
            <a:endParaRPr lang="es-GB" sz="2000" b="1" dirty="0"/>
          </a:p>
        </p:txBody>
      </p:sp>
      <p:sp>
        <p:nvSpPr>
          <p:cNvPr id="67" name="CuadroTexto 24">
            <a:extLst>
              <a:ext uri="{FF2B5EF4-FFF2-40B4-BE49-F238E27FC236}">
                <a16:creationId xmlns:a16="http://schemas.microsoft.com/office/drawing/2014/main" id="{C4074BF3-D056-5C4B-A8DE-432CDA874948}"/>
              </a:ext>
            </a:extLst>
          </p:cNvPr>
          <p:cNvSpPr txBox="1"/>
          <p:nvPr/>
        </p:nvSpPr>
        <p:spPr>
          <a:xfrm>
            <a:off x="3335993" y="5559595"/>
            <a:ext cx="2021707" cy="400110"/>
          </a:xfrm>
          <a:prstGeom prst="rect">
            <a:avLst/>
          </a:prstGeom>
          <a:noFill/>
        </p:spPr>
        <p:txBody>
          <a:bodyPr wrap="none" rtlCol="0">
            <a:spAutoFit/>
          </a:bodyPr>
          <a:lstStyle/>
          <a:p>
            <a:pPr algn="l"/>
            <a:r>
              <a:rPr lang="en-GB" sz="2000" b="1" dirty="0"/>
              <a:t>consequences</a:t>
            </a:r>
            <a:endParaRPr lang="es-GB" sz="2000" b="1" dirty="0"/>
          </a:p>
        </p:txBody>
      </p:sp>
    </p:spTree>
    <p:extLst>
      <p:ext uri="{BB962C8B-B14F-4D97-AF65-F5344CB8AC3E}">
        <p14:creationId xmlns:p14="http://schemas.microsoft.com/office/powerpoint/2010/main" val="153788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5" grpId="0"/>
      <p:bldP spid="43" grpId="0"/>
      <p:bldP spid="45" grpId="0"/>
      <p:bldP spid="56" grpId="0"/>
      <p:bldP spid="60" grpId="0"/>
      <p:bldP spid="64" grpId="0"/>
      <p:bldP spid="65" grpId="0"/>
      <p:bldP spid="66" grpId="0"/>
      <p:bldP spid="6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0" y="253592"/>
            <a:ext cx="2734160" cy="647577"/>
          </a:xfrm>
        </p:spPr>
        <p:txBody>
          <a:bodyPr>
            <a:noAutofit/>
          </a:bodyPr>
          <a:lstStyle/>
          <a:p>
            <a:r>
              <a:rPr lang="en-GB" sz="2800" dirty="0" err="1"/>
              <a:t>Vocabulario</a:t>
            </a:r>
            <a:endParaRPr lang="en-GB" sz="28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9461751" y="258166"/>
            <a:ext cx="2466391" cy="400919"/>
          </a:xfrm>
          <a:prstGeom prst="roundRect">
            <a:avLst/>
          </a:prstGeom>
          <a:solidFill>
            <a:schemeClr val="tx2"/>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a 5">
            <a:extLst>
              <a:ext uri="{FF2B5EF4-FFF2-40B4-BE49-F238E27FC236}">
                <a16:creationId xmlns:a16="http://schemas.microsoft.com/office/drawing/2014/main" id="{0766EE1C-52BC-8F4E-A800-84B24901B64A}"/>
              </a:ext>
            </a:extLst>
          </p:cNvPr>
          <p:cNvGraphicFramePr>
            <a:graphicFrameLocks noGrp="1"/>
          </p:cNvGraphicFramePr>
          <p:nvPr>
            <p:extLst>
              <p:ext uri="{D42A27DB-BD31-4B8C-83A1-F6EECF244321}">
                <p14:modId xmlns:p14="http://schemas.microsoft.com/office/powerpoint/2010/main" val="2425641625"/>
              </p:ext>
            </p:extLst>
          </p:nvPr>
        </p:nvGraphicFramePr>
        <p:xfrm>
          <a:off x="2003230" y="1455820"/>
          <a:ext cx="8185539" cy="4438728"/>
        </p:xfrm>
        <a:graphic>
          <a:graphicData uri="http://schemas.openxmlformats.org/drawingml/2006/table">
            <a:tbl>
              <a:tblPr firstRow="1" bandRow="1">
                <a:tableStyleId>{5DA37D80-6434-44D0-A028-1B22A696006F}</a:tableStyleId>
              </a:tblPr>
              <a:tblGrid>
                <a:gridCol w="1141314">
                  <a:extLst>
                    <a:ext uri="{9D8B030D-6E8A-4147-A177-3AD203B41FA5}">
                      <a16:colId xmlns:a16="http://schemas.microsoft.com/office/drawing/2014/main" val="2327720235"/>
                    </a:ext>
                  </a:extLst>
                </a:gridCol>
                <a:gridCol w="7044225">
                  <a:extLst>
                    <a:ext uri="{9D8B030D-6E8A-4147-A177-3AD203B41FA5}">
                      <a16:colId xmlns:a16="http://schemas.microsoft.com/office/drawing/2014/main" val="3471937517"/>
                    </a:ext>
                  </a:extLst>
                </a:gridCol>
              </a:tblGrid>
              <a:tr h="522992">
                <a:tc>
                  <a:txBody>
                    <a:bodyPr/>
                    <a:lstStyle/>
                    <a:p>
                      <a:endParaRPr lang="es-GB" dirty="0">
                        <a:solidFill>
                          <a:schemeClr val="tx1"/>
                        </a:solidFill>
                      </a:endParaRPr>
                    </a:p>
                  </a:txBody>
                  <a:tcPr>
                    <a:lnL w="12700" cmpd="sng">
                      <a:noFill/>
                    </a:lnL>
                    <a:lnR w="12700" cap="flat" cmpd="sng" algn="ctr">
                      <a:solidFill>
                        <a:srgbClr val="F9BD00"/>
                      </a:solidFill>
                      <a:prstDash val="solid"/>
                      <a:round/>
                      <a:headEnd type="none" w="med" len="med"/>
                      <a:tailEnd type="none" w="med" len="med"/>
                    </a:lnR>
                    <a:lnT w="12700" cmpd="sng">
                      <a:noFill/>
                    </a:lnT>
                    <a:lnB w="12700" cap="flat" cmpd="sng" algn="ctr">
                      <a:solidFill>
                        <a:srgbClr val="F9BD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GB" sz="2800" dirty="0">
                          <a:solidFill>
                            <a:schemeClr val="tx1"/>
                          </a:solidFill>
                        </a:rPr>
                        <a:t>Put these words in order</a:t>
                      </a:r>
                    </a:p>
                  </a:txBody>
                  <a:tcPr>
                    <a:lnL w="12700" cap="flat" cmpd="sng" algn="ctr">
                      <a:solidFill>
                        <a:srgbClr val="F9BD00"/>
                      </a:solidFill>
                      <a:prstDash val="solid"/>
                      <a:round/>
                      <a:headEnd type="none" w="med" len="med"/>
                      <a:tailEnd type="none" w="med" len="med"/>
                    </a:lnL>
                  </a:tcPr>
                </a:tc>
                <a:extLst>
                  <a:ext uri="{0D108BD9-81ED-4DB2-BD59-A6C34878D82A}">
                    <a16:rowId xmlns:a16="http://schemas.microsoft.com/office/drawing/2014/main" val="511404969"/>
                  </a:ext>
                </a:extLst>
              </a:tr>
              <a:tr h="489467">
                <a:tc>
                  <a:txBody>
                    <a:bodyPr/>
                    <a:lstStyle/>
                    <a:p>
                      <a:endParaRPr lang="es-GB">
                        <a:solidFill>
                          <a:schemeClr val="tx1"/>
                        </a:solidFill>
                      </a:endParaRPr>
                    </a:p>
                  </a:txBody>
                  <a:tcPr>
                    <a:lnT w="12700" cap="flat" cmpd="sng" algn="ctr">
                      <a:solidFill>
                        <a:srgbClr val="F9BD00"/>
                      </a:solidFill>
                      <a:prstDash val="solid"/>
                      <a:round/>
                      <a:headEnd type="none" w="med" len="med"/>
                      <a:tailEnd type="none" w="med" len="med"/>
                    </a:lnT>
                  </a:tcPr>
                </a:tc>
                <a:tc>
                  <a:txBody>
                    <a:bodyPr/>
                    <a:lstStyle/>
                    <a:p>
                      <a:endParaRPr lang="es-GB" dirty="0">
                        <a:solidFill>
                          <a:schemeClr val="tx1"/>
                        </a:solidFill>
                      </a:endParaRPr>
                    </a:p>
                  </a:txBody>
                  <a:tcPr/>
                </a:tc>
                <a:extLst>
                  <a:ext uri="{0D108BD9-81ED-4DB2-BD59-A6C34878D82A}">
                    <a16:rowId xmlns:a16="http://schemas.microsoft.com/office/drawing/2014/main" val="3597835767"/>
                  </a:ext>
                </a:extLst>
              </a:tr>
              <a:tr h="489467">
                <a:tc>
                  <a:txBody>
                    <a:bodyPr/>
                    <a:lstStyle/>
                    <a:p>
                      <a:endParaRPr lang="es-GB">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2668588801"/>
                  </a:ext>
                </a:extLst>
              </a:tr>
              <a:tr h="489467">
                <a:tc>
                  <a:txBody>
                    <a:bodyPr/>
                    <a:lstStyle/>
                    <a:p>
                      <a:endParaRPr lang="es-GB">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840595548"/>
                  </a:ext>
                </a:extLst>
              </a:tr>
              <a:tr h="489467">
                <a:tc>
                  <a:txBody>
                    <a:bodyPr/>
                    <a:lstStyle/>
                    <a:p>
                      <a:endParaRPr lang="es-GB">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159926386"/>
                  </a:ext>
                </a:extLst>
              </a:tr>
              <a:tr h="489467">
                <a:tc>
                  <a:txBody>
                    <a:bodyPr/>
                    <a:lstStyle/>
                    <a:p>
                      <a:endParaRPr lang="es-GB">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2763737672"/>
                  </a:ext>
                </a:extLst>
              </a:tr>
              <a:tr h="489467">
                <a:tc>
                  <a:txBody>
                    <a:bodyPr/>
                    <a:lstStyle/>
                    <a:p>
                      <a:endParaRPr lang="es-GB">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4252342053"/>
                  </a:ext>
                </a:extLst>
              </a:tr>
              <a:tr h="489467">
                <a:tc>
                  <a:txBody>
                    <a:bodyPr/>
                    <a:lstStyle/>
                    <a:p>
                      <a:endParaRPr lang="es-GB">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1091128476"/>
                  </a:ext>
                </a:extLst>
              </a:tr>
              <a:tr h="489467">
                <a:tc>
                  <a:txBody>
                    <a:bodyPr/>
                    <a:lstStyle/>
                    <a:p>
                      <a:endParaRPr lang="es-GB">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3890546296"/>
                  </a:ext>
                </a:extLst>
              </a:tr>
            </a:tbl>
          </a:graphicData>
        </a:graphic>
      </p:graphicFrame>
      <p:sp>
        <p:nvSpPr>
          <p:cNvPr id="2" name="CuadroTexto 1">
            <a:extLst>
              <a:ext uri="{FF2B5EF4-FFF2-40B4-BE49-F238E27FC236}">
                <a16:creationId xmlns:a16="http://schemas.microsoft.com/office/drawing/2014/main" id="{BA962251-38CD-9148-8559-7765A7A32B18}"/>
              </a:ext>
            </a:extLst>
          </p:cNvPr>
          <p:cNvSpPr txBox="1"/>
          <p:nvPr/>
        </p:nvSpPr>
        <p:spPr>
          <a:xfrm>
            <a:off x="4643605" y="1972873"/>
            <a:ext cx="4193777" cy="461665"/>
          </a:xfrm>
          <a:prstGeom prst="rect">
            <a:avLst/>
          </a:prstGeom>
          <a:noFill/>
        </p:spPr>
        <p:txBody>
          <a:bodyPr wrap="none" rtlCol="0">
            <a:spAutoFit/>
          </a:bodyPr>
          <a:lstStyle/>
          <a:p>
            <a:pPr algn="l"/>
            <a:r>
              <a:rPr lang="es-GB" sz="2400" dirty="0"/>
              <a:t>border - to share - to grow</a:t>
            </a:r>
          </a:p>
        </p:txBody>
      </p:sp>
      <p:sp>
        <p:nvSpPr>
          <p:cNvPr id="56" name="Action Button: Custom 20">
            <a:hlinkClick r:id="" action="ppaction://noaction" highlightClick="1">
              <a:snd r:embed="rId3" name="compartir, frontera, crecer.wav"/>
            </a:hlinkClick>
            <a:extLst>
              <a:ext uri="{FF2B5EF4-FFF2-40B4-BE49-F238E27FC236}">
                <a16:creationId xmlns:a16="http://schemas.microsoft.com/office/drawing/2014/main" id="{8DA188AD-F8EB-934D-B6ED-28BE482C55B0}"/>
              </a:ext>
            </a:extLst>
          </p:cNvPr>
          <p:cNvSpPr/>
          <p:nvPr/>
        </p:nvSpPr>
        <p:spPr>
          <a:xfrm>
            <a:off x="2325096" y="2019579"/>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57" name="Action Button: Custom 20">
            <a:hlinkClick r:id="" action="ppaction://noaction" highlightClick="1">
              <a:snd r:embed="rId4" name="diálogo, mejor, paisaje.wav"/>
            </a:hlinkClick>
            <a:extLst>
              <a:ext uri="{FF2B5EF4-FFF2-40B4-BE49-F238E27FC236}">
                <a16:creationId xmlns:a16="http://schemas.microsoft.com/office/drawing/2014/main" id="{BD8C103E-32F6-164A-9F95-F295555BFDAC}"/>
              </a:ext>
            </a:extLst>
          </p:cNvPr>
          <p:cNvSpPr/>
          <p:nvPr/>
        </p:nvSpPr>
        <p:spPr>
          <a:xfrm>
            <a:off x="2325096" y="2495507"/>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58" name="Action Button: Custom 20">
            <a:hlinkClick r:id="" action="ppaction://noaction" highlightClick="1">
              <a:snd r:embed="rId5" name="clima, mil, largo.wav"/>
            </a:hlinkClick>
            <a:extLst>
              <a:ext uri="{FF2B5EF4-FFF2-40B4-BE49-F238E27FC236}">
                <a16:creationId xmlns:a16="http://schemas.microsoft.com/office/drawing/2014/main" id="{A4E2AA4C-0C4D-0A41-8286-DC24B96C2978}"/>
              </a:ext>
            </a:extLst>
          </p:cNvPr>
          <p:cNvSpPr/>
          <p:nvPr/>
        </p:nvSpPr>
        <p:spPr>
          <a:xfrm>
            <a:off x="2327026" y="2988121"/>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59" name="Action Button: Custom 20">
            <a:hlinkClick r:id="" action="ppaction://noaction" highlightClick="1">
              <a:snd r:embed="rId6" name="imprimir, lluvia, más.wav"/>
            </a:hlinkClick>
            <a:extLst>
              <a:ext uri="{FF2B5EF4-FFF2-40B4-BE49-F238E27FC236}">
                <a16:creationId xmlns:a16="http://schemas.microsoft.com/office/drawing/2014/main" id="{A422DA58-946C-7F46-BAC5-BB8E8A82D507}"/>
              </a:ext>
            </a:extLst>
          </p:cNvPr>
          <p:cNvSpPr/>
          <p:nvPr/>
        </p:nvSpPr>
        <p:spPr>
          <a:xfrm>
            <a:off x="2327026" y="3490185"/>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60" name="Action Button: Custom 20">
            <a:hlinkClick r:id="" action="ppaction://noaction" highlightClick="1">
              <a:snd r:embed="rId7" name="corto, altura, suficiente.wav"/>
            </a:hlinkClick>
            <a:extLst>
              <a:ext uri="{FF2B5EF4-FFF2-40B4-BE49-F238E27FC236}">
                <a16:creationId xmlns:a16="http://schemas.microsoft.com/office/drawing/2014/main" id="{FBF16FE0-863A-474D-86EA-F9354E5352E9}"/>
              </a:ext>
            </a:extLst>
          </p:cNvPr>
          <p:cNvSpPr/>
          <p:nvPr/>
        </p:nvSpPr>
        <p:spPr>
          <a:xfrm>
            <a:off x="2327026" y="3966566"/>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61" name="Action Button: Custom 20">
            <a:hlinkClick r:id="" action="ppaction://noaction" highlightClick="1">
              <a:snd r:embed="rId8" name="seco, describir, elegir.wav"/>
            </a:hlinkClick>
            <a:extLst>
              <a:ext uri="{FF2B5EF4-FFF2-40B4-BE49-F238E27FC236}">
                <a16:creationId xmlns:a16="http://schemas.microsoft.com/office/drawing/2014/main" id="{E695B73E-87F8-824F-8494-30F81430BB43}"/>
              </a:ext>
            </a:extLst>
          </p:cNvPr>
          <p:cNvSpPr/>
          <p:nvPr/>
        </p:nvSpPr>
        <p:spPr>
          <a:xfrm>
            <a:off x="2325096" y="4462343"/>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62" name="Action Button: Custom 20">
            <a:hlinkClick r:id="" action="ppaction://noaction" highlightClick="1">
              <a:snd r:embed="rId9" name="desaparecer, elijo, dice.wav"/>
            </a:hlinkClick>
            <a:extLst>
              <a:ext uri="{FF2B5EF4-FFF2-40B4-BE49-F238E27FC236}">
                <a16:creationId xmlns:a16="http://schemas.microsoft.com/office/drawing/2014/main" id="{C567DD7A-8416-C543-A1B1-7314C426AACD}"/>
              </a:ext>
            </a:extLst>
          </p:cNvPr>
          <p:cNvSpPr/>
          <p:nvPr/>
        </p:nvSpPr>
        <p:spPr>
          <a:xfrm>
            <a:off x="2327455" y="4954957"/>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63" name="Action Button: Custom 20">
            <a:hlinkClick r:id="" action="ppaction://noaction" highlightClick="1">
              <a:snd r:embed="rId10" name="segundo, vida, finalmente.wav"/>
            </a:hlinkClick>
            <a:extLst>
              <a:ext uri="{FF2B5EF4-FFF2-40B4-BE49-F238E27FC236}">
                <a16:creationId xmlns:a16="http://schemas.microsoft.com/office/drawing/2014/main" id="{79899533-8A30-CE4B-8A4F-BE1178480493}"/>
              </a:ext>
            </a:extLst>
          </p:cNvPr>
          <p:cNvSpPr/>
          <p:nvPr/>
        </p:nvSpPr>
        <p:spPr>
          <a:xfrm>
            <a:off x="2330080" y="5434180"/>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64" name="CuadroTexto 63">
            <a:extLst>
              <a:ext uri="{FF2B5EF4-FFF2-40B4-BE49-F238E27FC236}">
                <a16:creationId xmlns:a16="http://schemas.microsoft.com/office/drawing/2014/main" id="{0B0E7322-3A22-1D44-BD08-25809B1223CA}"/>
              </a:ext>
            </a:extLst>
          </p:cNvPr>
          <p:cNvSpPr txBox="1"/>
          <p:nvPr/>
        </p:nvSpPr>
        <p:spPr>
          <a:xfrm>
            <a:off x="4419184" y="2481830"/>
            <a:ext cx="4642618" cy="461665"/>
          </a:xfrm>
          <a:prstGeom prst="rect">
            <a:avLst/>
          </a:prstGeom>
          <a:noFill/>
        </p:spPr>
        <p:txBody>
          <a:bodyPr wrap="none" rtlCol="0">
            <a:spAutoFit/>
          </a:bodyPr>
          <a:lstStyle/>
          <a:p>
            <a:pPr algn="l"/>
            <a:r>
              <a:rPr lang="es-GB" sz="2400" dirty="0"/>
              <a:t>dialogue - landscape - better</a:t>
            </a:r>
          </a:p>
        </p:txBody>
      </p:sp>
      <p:sp>
        <p:nvSpPr>
          <p:cNvPr id="65" name="CuadroTexto 64">
            <a:extLst>
              <a:ext uri="{FF2B5EF4-FFF2-40B4-BE49-F238E27FC236}">
                <a16:creationId xmlns:a16="http://schemas.microsoft.com/office/drawing/2014/main" id="{6941F967-00EF-9D4A-974C-8D4401D8AB67}"/>
              </a:ext>
            </a:extLst>
          </p:cNvPr>
          <p:cNvSpPr txBox="1"/>
          <p:nvPr/>
        </p:nvSpPr>
        <p:spPr>
          <a:xfrm>
            <a:off x="4754212" y="2951591"/>
            <a:ext cx="3972562" cy="461665"/>
          </a:xfrm>
          <a:prstGeom prst="rect">
            <a:avLst/>
          </a:prstGeom>
          <a:noFill/>
        </p:spPr>
        <p:txBody>
          <a:bodyPr wrap="none" rtlCol="0">
            <a:spAutoFit/>
          </a:bodyPr>
          <a:lstStyle/>
          <a:p>
            <a:pPr algn="l"/>
            <a:r>
              <a:rPr lang="es-GB" sz="2400" dirty="0"/>
              <a:t>long - thousand - climate</a:t>
            </a:r>
          </a:p>
        </p:txBody>
      </p:sp>
      <p:sp>
        <p:nvSpPr>
          <p:cNvPr id="66" name="CuadroTexto 65">
            <a:extLst>
              <a:ext uri="{FF2B5EF4-FFF2-40B4-BE49-F238E27FC236}">
                <a16:creationId xmlns:a16="http://schemas.microsoft.com/office/drawing/2014/main" id="{9996BB88-DE22-F44B-820C-64C3681AC010}"/>
              </a:ext>
            </a:extLst>
          </p:cNvPr>
          <p:cNvSpPr txBox="1"/>
          <p:nvPr/>
        </p:nvSpPr>
        <p:spPr>
          <a:xfrm>
            <a:off x="5158971" y="3460548"/>
            <a:ext cx="3163045" cy="461665"/>
          </a:xfrm>
          <a:prstGeom prst="rect">
            <a:avLst/>
          </a:prstGeom>
          <a:noFill/>
        </p:spPr>
        <p:txBody>
          <a:bodyPr wrap="none" rtlCol="0">
            <a:spAutoFit/>
          </a:bodyPr>
          <a:lstStyle/>
          <a:p>
            <a:pPr algn="l"/>
            <a:r>
              <a:rPr lang="es-GB" sz="2400" dirty="0"/>
              <a:t>more - to print - rain</a:t>
            </a:r>
          </a:p>
        </p:txBody>
      </p:sp>
      <p:sp>
        <p:nvSpPr>
          <p:cNvPr id="67" name="CuadroTexto 66">
            <a:extLst>
              <a:ext uri="{FF2B5EF4-FFF2-40B4-BE49-F238E27FC236}">
                <a16:creationId xmlns:a16="http://schemas.microsoft.com/office/drawing/2014/main" id="{CC9D54BD-3565-1942-BB0F-FF315F3E5674}"/>
              </a:ext>
            </a:extLst>
          </p:cNvPr>
          <p:cNvSpPr txBox="1"/>
          <p:nvPr/>
        </p:nvSpPr>
        <p:spPr>
          <a:xfrm>
            <a:off x="4936954" y="3966132"/>
            <a:ext cx="3607078" cy="461665"/>
          </a:xfrm>
          <a:prstGeom prst="rect">
            <a:avLst/>
          </a:prstGeom>
          <a:noFill/>
        </p:spPr>
        <p:txBody>
          <a:bodyPr wrap="none" rtlCol="0">
            <a:spAutoFit/>
          </a:bodyPr>
          <a:lstStyle/>
          <a:p>
            <a:pPr algn="l"/>
            <a:r>
              <a:rPr lang="es-GB" sz="2400" dirty="0"/>
              <a:t>height - enough - short</a:t>
            </a:r>
          </a:p>
        </p:txBody>
      </p:sp>
      <p:sp>
        <p:nvSpPr>
          <p:cNvPr id="68" name="CuadroTexto 67">
            <a:extLst>
              <a:ext uri="{FF2B5EF4-FFF2-40B4-BE49-F238E27FC236}">
                <a16:creationId xmlns:a16="http://schemas.microsoft.com/office/drawing/2014/main" id="{D82899E7-8D23-F947-9D6D-E1F7F999D718}"/>
              </a:ext>
            </a:extLst>
          </p:cNvPr>
          <p:cNvSpPr txBox="1"/>
          <p:nvPr/>
        </p:nvSpPr>
        <p:spPr>
          <a:xfrm>
            <a:off x="4520975" y="4475584"/>
            <a:ext cx="4439036" cy="461665"/>
          </a:xfrm>
          <a:prstGeom prst="rect">
            <a:avLst/>
          </a:prstGeom>
          <a:noFill/>
        </p:spPr>
        <p:txBody>
          <a:bodyPr wrap="none" rtlCol="0">
            <a:spAutoFit/>
          </a:bodyPr>
          <a:lstStyle/>
          <a:p>
            <a:pPr algn="l"/>
            <a:r>
              <a:rPr lang="es-GB" sz="2400" dirty="0"/>
              <a:t>to describe - to choose - dry</a:t>
            </a:r>
          </a:p>
        </p:txBody>
      </p:sp>
      <p:sp>
        <p:nvSpPr>
          <p:cNvPr id="69" name="CuadroTexto 68">
            <a:extLst>
              <a:ext uri="{FF2B5EF4-FFF2-40B4-BE49-F238E27FC236}">
                <a16:creationId xmlns:a16="http://schemas.microsoft.com/office/drawing/2014/main" id="{BB94BD93-8590-AA42-9AF2-5964CAAF5BEE}"/>
              </a:ext>
            </a:extLst>
          </p:cNvPr>
          <p:cNvSpPr txBox="1"/>
          <p:nvPr/>
        </p:nvSpPr>
        <p:spPr>
          <a:xfrm>
            <a:off x="4019235" y="4945345"/>
            <a:ext cx="5442516" cy="461665"/>
          </a:xfrm>
          <a:prstGeom prst="rect">
            <a:avLst/>
          </a:prstGeom>
          <a:noFill/>
        </p:spPr>
        <p:txBody>
          <a:bodyPr wrap="none" rtlCol="0">
            <a:spAutoFit/>
          </a:bodyPr>
          <a:lstStyle/>
          <a:p>
            <a:pPr algn="l"/>
            <a:r>
              <a:rPr lang="es-GB" sz="2400" dirty="0"/>
              <a:t>to disappear - s/he says - I choose </a:t>
            </a:r>
          </a:p>
        </p:txBody>
      </p:sp>
      <p:sp>
        <p:nvSpPr>
          <p:cNvPr id="70" name="CuadroTexto 69">
            <a:extLst>
              <a:ext uri="{FF2B5EF4-FFF2-40B4-BE49-F238E27FC236}">
                <a16:creationId xmlns:a16="http://schemas.microsoft.com/office/drawing/2014/main" id="{BD850F58-ACF0-0F47-96A4-2134620622DF}"/>
              </a:ext>
            </a:extLst>
          </p:cNvPr>
          <p:cNvSpPr txBox="1"/>
          <p:nvPr/>
        </p:nvSpPr>
        <p:spPr>
          <a:xfrm>
            <a:off x="5185420" y="5429379"/>
            <a:ext cx="3110147" cy="461665"/>
          </a:xfrm>
          <a:prstGeom prst="rect">
            <a:avLst/>
          </a:prstGeom>
          <a:noFill/>
        </p:spPr>
        <p:txBody>
          <a:bodyPr wrap="none" rtlCol="0">
            <a:spAutoFit/>
          </a:bodyPr>
          <a:lstStyle/>
          <a:p>
            <a:pPr algn="l"/>
            <a:r>
              <a:rPr lang="es-GB" sz="2400" dirty="0"/>
              <a:t>life - second - finally</a:t>
            </a:r>
          </a:p>
        </p:txBody>
      </p:sp>
      <p:sp>
        <p:nvSpPr>
          <p:cNvPr id="72" name="CuadroTexto 71">
            <a:extLst>
              <a:ext uri="{FF2B5EF4-FFF2-40B4-BE49-F238E27FC236}">
                <a16:creationId xmlns:a16="http://schemas.microsoft.com/office/drawing/2014/main" id="{33165882-B16C-8340-882C-6C98ED8160F3}"/>
              </a:ext>
            </a:extLst>
          </p:cNvPr>
          <p:cNvSpPr txBox="1"/>
          <p:nvPr/>
        </p:nvSpPr>
        <p:spPr>
          <a:xfrm>
            <a:off x="4601126" y="1970286"/>
            <a:ext cx="4278735" cy="461665"/>
          </a:xfrm>
          <a:prstGeom prst="rect">
            <a:avLst/>
          </a:prstGeom>
          <a:noFill/>
        </p:spPr>
        <p:txBody>
          <a:bodyPr wrap="none" rtlCol="0">
            <a:spAutoFit/>
          </a:bodyPr>
          <a:lstStyle/>
          <a:p>
            <a:pPr algn="l"/>
            <a:r>
              <a:rPr lang="es-GB" sz="2400" dirty="0"/>
              <a:t>to share - border - to grow </a:t>
            </a:r>
          </a:p>
        </p:txBody>
      </p:sp>
      <p:sp>
        <p:nvSpPr>
          <p:cNvPr id="73" name="CuadroTexto 72">
            <a:extLst>
              <a:ext uri="{FF2B5EF4-FFF2-40B4-BE49-F238E27FC236}">
                <a16:creationId xmlns:a16="http://schemas.microsoft.com/office/drawing/2014/main" id="{623B88B4-B443-7540-9D4E-BFA0DF22A055}"/>
              </a:ext>
            </a:extLst>
          </p:cNvPr>
          <p:cNvSpPr txBox="1"/>
          <p:nvPr/>
        </p:nvSpPr>
        <p:spPr>
          <a:xfrm>
            <a:off x="4419184" y="2499049"/>
            <a:ext cx="4642618" cy="461665"/>
          </a:xfrm>
          <a:prstGeom prst="rect">
            <a:avLst/>
          </a:prstGeom>
          <a:noFill/>
        </p:spPr>
        <p:txBody>
          <a:bodyPr wrap="none" rtlCol="0">
            <a:spAutoFit/>
          </a:bodyPr>
          <a:lstStyle/>
          <a:p>
            <a:r>
              <a:rPr lang="es-GB" sz="2400" dirty="0"/>
              <a:t>dialogue - better - landscape</a:t>
            </a:r>
          </a:p>
        </p:txBody>
      </p:sp>
      <p:sp>
        <p:nvSpPr>
          <p:cNvPr id="74" name="CuadroTexto 73">
            <a:extLst>
              <a:ext uri="{FF2B5EF4-FFF2-40B4-BE49-F238E27FC236}">
                <a16:creationId xmlns:a16="http://schemas.microsoft.com/office/drawing/2014/main" id="{2E4C5023-B2E6-F143-B50E-8FC3F85ACA37}"/>
              </a:ext>
            </a:extLst>
          </p:cNvPr>
          <p:cNvSpPr txBox="1"/>
          <p:nvPr/>
        </p:nvSpPr>
        <p:spPr>
          <a:xfrm>
            <a:off x="4702115" y="2949699"/>
            <a:ext cx="4076757" cy="461665"/>
          </a:xfrm>
          <a:prstGeom prst="rect">
            <a:avLst/>
          </a:prstGeom>
          <a:noFill/>
        </p:spPr>
        <p:txBody>
          <a:bodyPr wrap="none" rtlCol="0">
            <a:spAutoFit/>
          </a:bodyPr>
          <a:lstStyle/>
          <a:p>
            <a:pPr algn="l"/>
            <a:r>
              <a:rPr lang="es-GB" sz="2400" dirty="0"/>
              <a:t>climate - thousand - long</a:t>
            </a:r>
          </a:p>
        </p:txBody>
      </p:sp>
      <p:sp>
        <p:nvSpPr>
          <p:cNvPr id="75" name="CuadroTexto 74">
            <a:extLst>
              <a:ext uri="{FF2B5EF4-FFF2-40B4-BE49-F238E27FC236}">
                <a16:creationId xmlns:a16="http://schemas.microsoft.com/office/drawing/2014/main" id="{89C67CA7-119A-A24D-8F21-33E2EABB839F}"/>
              </a:ext>
            </a:extLst>
          </p:cNvPr>
          <p:cNvSpPr txBox="1"/>
          <p:nvPr/>
        </p:nvSpPr>
        <p:spPr>
          <a:xfrm>
            <a:off x="5158971" y="3432712"/>
            <a:ext cx="3163045" cy="461665"/>
          </a:xfrm>
          <a:prstGeom prst="rect">
            <a:avLst/>
          </a:prstGeom>
          <a:noFill/>
        </p:spPr>
        <p:txBody>
          <a:bodyPr wrap="none" rtlCol="0">
            <a:spAutoFit/>
          </a:bodyPr>
          <a:lstStyle/>
          <a:p>
            <a:pPr algn="l"/>
            <a:r>
              <a:rPr lang="es-GB" sz="2400" dirty="0"/>
              <a:t>to </a:t>
            </a:r>
            <a:r>
              <a:rPr lang="es-GB" sz="2400"/>
              <a:t>print - </a:t>
            </a:r>
            <a:r>
              <a:rPr lang="es-GB" sz="2400" dirty="0"/>
              <a:t>rain - more</a:t>
            </a:r>
          </a:p>
        </p:txBody>
      </p:sp>
      <p:sp>
        <p:nvSpPr>
          <p:cNvPr id="76" name="CuadroTexto 75">
            <a:extLst>
              <a:ext uri="{FF2B5EF4-FFF2-40B4-BE49-F238E27FC236}">
                <a16:creationId xmlns:a16="http://schemas.microsoft.com/office/drawing/2014/main" id="{1F28208F-EB3F-A24A-9DF1-F8C7F7778721}"/>
              </a:ext>
            </a:extLst>
          </p:cNvPr>
          <p:cNvSpPr txBox="1"/>
          <p:nvPr/>
        </p:nvSpPr>
        <p:spPr>
          <a:xfrm>
            <a:off x="4936954" y="3935149"/>
            <a:ext cx="3607078" cy="461665"/>
          </a:xfrm>
          <a:prstGeom prst="rect">
            <a:avLst/>
          </a:prstGeom>
          <a:noFill/>
        </p:spPr>
        <p:txBody>
          <a:bodyPr wrap="none" rtlCol="0">
            <a:spAutoFit/>
          </a:bodyPr>
          <a:lstStyle/>
          <a:p>
            <a:pPr algn="l"/>
            <a:r>
              <a:rPr lang="es-GB" sz="2400" dirty="0"/>
              <a:t>short - height - enough</a:t>
            </a:r>
          </a:p>
        </p:txBody>
      </p:sp>
      <p:sp>
        <p:nvSpPr>
          <p:cNvPr id="77" name="CuadroTexto 76">
            <a:extLst>
              <a:ext uri="{FF2B5EF4-FFF2-40B4-BE49-F238E27FC236}">
                <a16:creationId xmlns:a16="http://schemas.microsoft.com/office/drawing/2014/main" id="{06275A57-EFBF-F44C-A07C-9132F3838867}"/>
              </a:ext>
            </a:extLst>
          </p:cNvPr>
          <p:cNvSpPr txBox="1"/>
          <p:nvPr/>
        </p:nvSpPr>
        <p:spPr>
          <a:xfrm>
            <a:off x="4546623" y="4456220"/>
            <a:ext cx="4387740" cy="461665"/>
          </a:xfrm>
          <a:prstGeom prst="rect">
            <a:avLst/>
          </a:prstGeom>
          <a:noFill/>
        </p:spPr>
        <p:txBody>
          <a:bodyPr wrap="none" rtlCol="0">
            <a:spAutoFit/>
          </a:bodyPr>
          <a:lstStyle/>
          <a:p>
            <a:pPr algn="l"/>
            <a:r>
              <a:rPr lang="es-GB" sz="2400" dirty="0"/>
              <a:t>dry - to describe - to choose</a:t>
            </a:r>
          </a:p>
        </p:txBody>
      </p:sp>
      <p:sp>
        <p:nvSpPr>
          <p:cNvPr id="78" name="CuadroTexto 77">
            <a:extLst>
              <a:ext uri="{FF2B5EF4-FFF2-40B4-BE49-F238E27FC236}">
                <a16:creationId xmlns:a16="http://schemas.microsoft.com/office/drawing/2014/main" id="{46B84114-F79B-D643-92F6-52FA1BAFA8E7}"/>
              </a:ext>
            </a:extLst>
          </p:cNvPr>
          <p:cNvSpPr txBox="1"/>
          <p:nvPr/>
        </p:nvSpPr>
        <p:spPr>
          <a:xfrm>
            <a:off x="4061715" y="4917885"/>
            <a:ext cx="5357557" cy="461665"/>
          </a:xfrm>
          <a:prstGeom prst="rect">
            <a:avLst/>
          </a:prstGeom>
          <a:noFill/>
        </p:spPr>
        <p:txBody>
          <a:bodyPr wrap="none" rtlCol="0">
            <a:spAutoFit/>
          </a:bodyPr>
          <a:lstStyle/>
          <a:p>
            <a:pPr algn="l"/>
            <a:r>
              <a:rPr lang="es-GB" sz="2400" dirty="0"/>
              <a:t>to disappear - I choose - s/he says</a:t>
            </a:r>
          </a:p>
        </p:txBody>
      </p:sp>
      <p:sp>
        <p:nvSpPr>
          <p:cNvPr id="79" name="CuadroTexto 78">
            <a:extLst>
              <a:ext uri="{FF2B5EF4-FFF2-40B4-BE49-F238E27FC236}">
                <a16:creationId xmlns:a16="http://schemas.microsoft.com/office/drawing/2014/main" id="{98D67645-F015-F64D-8AB0-7F22CB04BDAC}"/>
              </a:ext>
            </a:extLst>
          </p:cNvPr>
          <p:cNvSpPr txBox="1"/>
          <p:nvPr/>
        </p:nvSpPr>
        <p:spPr>
          <a:xfrm>
            <a:off x="5159772" y="5435985"/>
            <a:ext cx="3161443" cy="461665"/>
          </a:xfrm>
          <a:prstGeom prst="rect">
            <a:avLst/>
          </a:prstGeom>
          <a:noFill/>
        </p:spPr>
        <p:txBody>
          <a:bodyPr wrap="none" rtlCol="0">
            <a:spAutoFit/>
          </a:bodyPr>
          <a:lstStyle/>
          <a:p>
            <a:pPr algn="l"/>
            <a:r>
              <a:rPr lang="es-GB" sz="2400" dirty="0"/>
              <a:t>second - life - finally</a:t>
            </a:r>
          </a:p>
        </p:txBody>
      </p:sp>
      <p:sp>
        <p:nvSpPr>
          <p:cNvPr id="33" name="TextBox 32">
            <a:extLst>
              <a:ext uri="{FF2B5EF4-FFF2-40B4-BE49-F238E27FC236}">
                <a16:creationId xmlns:a16="http://schemas.microsoft.com/office/drawing/2014/main" id="{08D20FEC-9AE7-4AD8-9E00-0A198101973D}"/>
              </a:ext>
            </a:extLst>
          </p:cNvPr>
          <p:cNvSpPr txBox="1"/>
          <p:nvPr/>
        </p:nvSpPr>
        <p:spPr>
          <a:xfrm>
            <a:off x="2757766" y="204754"/>
            <a:ext cx="7142372" cy="769441"/>
          </a:xfrm>
          <a:prstGeom prst="rect">
            <a:avLst/>
          </a:prstGeom>
          <a:noFill/>
        </p:spPr>
        <p:txBody>
          <a:bodyPr wrap="square">
            <a:spAutoFit/>
          </a:bodyPr>
          <a:lstStyle/>
          <a:p>
            <a:r>
              <a:rPr kumimoji="0" lang="pt-BR" sz="220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Escucha las palabras en español. </a:t>
            </a:r>
          </a:p>
          <a:p>
            <a:r>
              <a:rPr kumimoji="0" lang="pt-BR" sz="220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Escribe las palabras en inglés en el orden correcto.</a:t>
            </a:r>
            <a:endParaRPr lang="en-GB" dirty="0"/>
          </a:p>
        </p:txBody>
      </p:sp>
    </p:spTree>
    <p:extLst>
      <p:ext uri="{BB962C8B-B14F-4D97-AF65-F5344CB8AC3E}">
        <p14:creationId xmlns:p14="http://schemas.microsoft.com/office/powerpoint/2010/main" val="397490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4" grpId="0"/>
      <p:bldP spid="65" grpId="0"/>
      <p:bldP spid="66" grpId="0"/>
      <p:bldP spid="67" grpId="0"/>
      <p:bldP spid="68" grpId="0"/>
      <p:bldP spid="69" grpId="0"/>
      <p:bldP spid="70" grpId="0"/>
      <p:bldP spid="72" grpId="0"/>
      <p:bldP spid="73" grpId="0"/>
      <p:bldP spid="74" grpId="0"/>
      <p:bldP spid="75" grpId="0"/>
      <p:bldP spid="76" grpId="0"/>
      <p:bldP spid="77" grpId="0"/>
      <p:bldP spid="7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0" y="213557"/>
            <a:ext cx="2734160" cy="647577"/>
          </a:xfrm>
        </p:spPr>
        <p:txBody>
          <a:bodyPr>
            <a:noAutofit/>
          </a:bodyPr>
          <a:lstStyle/>
          <a:p>
            <a:r>
              <a:rPr lang="pt-BR" sz="2800" b="1" dirty="0">
                <a:solidFill>
                  <a:schemeClr val="bg2"/>
                </a:solidFill>
                <a:latin typeface="Century Gothic" panose="020B0502020202020204" pitchFamily="34" charset="0"/>
                <a:ea typeface="Century Gothic"/>
                <a:cs typeface="Century Gothic"/>
                <a:sym typeface="Century Gothic"/>
              </a:rPr>
              <a:t>Vocabulario</a:t>
            </a:r>
            <a:endParaRPr lang="en-GB" sz="2800" dirty="0">
              <a:solidFill>
                <a:schemeClr val="bg2"/>
              </a:solidFill>
            </a:endParaRPr>
          </a:p>
        </p:txBody>
      </p:sp>
      <p:sp>
        <p:nvSpPr>
          <p:cNvPr id="38" name="Rounded Rectangle 11">
            <a:extLst>
              <a:ext uri="{FF2B5EF4-FFF2-40B4-BE49-F238E27FC236}">
                <a16:creationId xmlns:a16="http://schemas.microsoft.com/office/drawing/2014/main" id="{210FBEF5-8E6C-AE4A-B97F-5C2DE4EF7833}"/>
              </a:ext>
            </a:extLst>
          </p:cNvPr>
          <p:cNvSpPr/>
          <p:nvPr/>
        </p:nvSpPr>
        <p:spPr>
          <a:xfrm>
            <a:off x="9461751" y="258166"/>
            <a:ext cx="2466391"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a 5">
            <a:extLst>
              <a:ext uri="{FF2B5EF4-FFF2-40B4-BE49-F238E27FC236}">
                <a16:creationId xmlns:a16="http://schemas.microsoft.com/office/drawing/2014/main" id="{0766EE1C-52BC-8F4E-A800-84B24901B64A}"/>
              </a:ext>
            </a:extLst>
          </p:cNvPr>
          <p:cNvGraphicFramePr>
            <a:graphicFrameLocks noGrp="1"/>
          </p:cNvGraphicFramePr>
          <p:nvPr>
            <p:extLst>
              <p:ext uri="{D42A27DB-BD31-4B8C-83A1-F6EECF244321}">
                <p14:modId xmlns:p14="http://schemas.microsoft.com/office/powerpoint/2010/main" val="152217543"/>
              </p:ext>
            </p:extLst>
          </p:nvPr>
        </p:nvGraphicFramePr>
        <p:xfrm>
          <a:off x="2003230" y="1398417"/>
          <a:ext cx="8185539" cy="4438728"/>
        </p:xfrm>
        <a:graphic>
          <a:graphicData uri="http://schemas.openxmlformats.org/drawingml/2006/table">
            <a:tbl>
              <a:tblPr firstRow="1" bandRow="1">
                <a:tableStyleId>{5DA37D80-6434-44D0-A028-1B22A696006F}</a:tableStyleId>
              </a:tblPr>
              <a:tblGrid>
                <a:gridCol w="1141314">
                  <a:extLst>
                    <a:ext uri="{9D8B030D-6E8A-4147-A177-3AD203B41FA5}">
                      <a16:colId xmlns:a16="http://schemas.microsoft.com/office/drawing/2014/main" val="2327720235"/>
                    </a:ext>
                  </a:extLst>
                </a:gridCol>
                <a:gridCol w="7044225">
                  <a:extLst>
                    <a:ext uri="{9D8B030D-6E8A-4147-A177-3AD203B41FA5}">
                      <a16:colId xmlns:a16="http://schemas.microsoft.com/office/drawing/2014/main" val="3471937517"/>
                    </a:ext>
                  </a:extLst>
                </a:gridCol>
              </a:tblGrid>
              <a:tr h="522992">
                <a:tc>
                  <a:txBody>
                    <a:bodyPr/>
                    <a:lstStyle/>
                    <a:p>
                      <a:endParaRPr lang="es-GB" dirty="0"/>
                    </a:p>
                  </a:txBody>
                  <a:tcPr>
                    <a:lnL w="12700" cmpd="sng">
                      <a:noFill/>
                    </a:lnL>
                    <a:lnR w="12700" cap="flat" cmpd="sng" algn="ctr">
                      <a:solidFill>
                        <a:srgbClr val="F9BD00"/>
                      </a:solidFill>
                      <a:prstDash val="solid"/>
                      <a:round/>
                      <a:headEnd type="none" w="med" len="med"/>
                      <a:tailEnd type="none" w="med" len="med"/>
                    </a:lnR>
                    <a:lnT w="12700" cmpd="sng">
                      <a:noFill/>
                    </a:lnT>
                    <a:lnB w="12700" cap="flat" cmpd="sng" algn="ctr">
                      <a:solidFill>
                        <a:srgbClr val="F9BD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GB" sz="2800" dirty="0">
                          <a:solidFill>
                            <a:schemeClr val="tx1"/>
                          </a:solidFill>
                        </a:rPr>
                        <a:t>Put these words in order</a:t>
                      </a:r>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extLst>
                  <a:ext uri="{0D108BD9-81ED-4DB2-BD59-A6C34878D82A}">
                    <a16:rowId xmlns:a16="http://schemas.microsoft.com/office/drawing/2014/main" val="511404969"/>
                  </a:ext>
                </a:extLst>
              </a:tr>
              <a:tr h="489467">
                <a:tc>
                  <a:txBody>
                    <a:bodyPr/>
                    <a:lstStyle/>
                    <a:p>
                      <a:endParaRPr lang="es-GB"/>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tc>
                  <a:txBody>
                    <a:bodyPr/>
                    <a:lstStyle/>
                    <a:p>
                      <a:endParaRPr lang="es-GB" sz="2400" dirty="0">
                        <a:solidFill>
                          <a:schemeClr val="tx1"/>
                        </a:solidFill>
                      </a:endParaRPr>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extLst>
                  <a:ext uri="{0D108BD9-81ED-4DB2-BD59-A6C34878D82A}">
                    <a16:rowId xmlns:a16="http://schemas.microsoft.com/office/drawing/2014/main" val="3597835767"/>
                  </a:ext>
                </a:extLst>
              </a:tr>
              <a:tr h="489467">
                <a:tc>
                  <a:txBody>
                    <a:bodyPr/>
                    <a:lstStyle/>
                    <a:p>
                      <a:endParaRPr lang="es-GB"/>
                    </a:p>
                  </a:txBody>
                  <a:tcPr>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tcPr>
                </a:tc>
                <a:tc>
                  <a:txBody>
                    <a:bodyPr/>
                    <a:lstStyle/>
                    <a:p>
                      <a:endParaRPr lang="es-GB" sz="2400" dirty="0">
                        <a:solidFill>
                          <a:schemeClr val="tx1"/>
                        </a:solidFill>
                      </a:endParaRPr>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extLst>
                  <a:ext uri="{0D108BD9-81ED-4DB2-BD59-A6C34878D82A}">
                    <a16:rowId xmlns:a16="http://schemas.microsoft.com/office/drawing/2014/main" val="2668588801"/>
                  </a:ext>
                </a:extLst>
              </a:tr>
              <a:tr h="489467">
                <a:tc>
                  <a:txBody>
                    <a:bodyPr/>
                    <a:lstStyle/>
                    <a:p>
                      <a:endParaRPr lang="es-GB"/>
                    </a:p>
                  </a:txBody>
                  <a:tcPr>
                    <a:lnR w="12700" cap="flat" cmpd="sng" algn="ctr">
                      <a:solidFill>
                        <a:srgbClr val="F9BD00"/>
                      </a:solidFill>
                      <a:prstDash val="solid"/>
                      <a:round/>
                      <a:headEnd type="none" w="med" len="med"/>
                      <a:tailEnd type="none" w="med" len="med"/>
                    </a:lnR>
                  </a:tcPr>
                </a:tc>
                <a:tc>
                  <a:txBody>
                    <a:bodyPr/>
                    <a:lstStyle/>
                    <a:p>
                      <a:endParaRPr lang="es-GB" sz="2400" dirty="0">
                        <a:solidFill>
                          <a:schemeClr val="tx1"/>
                        </a:solidFill>
                      </a:endParaRPr>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extLst>
                  <a:ext uri="{0D108BD9-81ED-4DB2-BD59-A6C34878D82A}">
                    <a16:rowId xmlns:a16="http://schemas.microsoft.com/office/drawing/2014/main" val="840595548"/>
                  </a:ext>
                </a:extLst>
              </a:tr>
              <a:tr h="489467">
                <a:tc>
                  <a:txBody>
                    <a:bodyPr/>
                    <a:lstStyle/>
                    <a:p>
                      <a:endParaRPr lang="es-GB"/>
                    </a:p>
                  </a:txBody>
                  <a:tcPr>
                    <a:lnR w="12700" cap="flat" cmpd="sng" algn="ctr">
                      <a:solidFill>
                        <a:srgbClr val="F9BD00"/>
                      </a:solidFill>
                      <a:prstDash val="solid"/>
                      <a:round/>
                      <a:headEnd type="none" w="med" len="med"/>
                      <a:tailEnd type="none" w="med" len="med"/>
                    </a:lnR>
                  </a:tcPr>
                </a:tc>
                <a:tc>
                  <a:txBody>
                    <a:bodyPr/>
                    <a:lstStyle/>
                    <a:p>
                      <a:endParaRPr lang="es-GB" sz="2400" dirty="0">
                        <a:solidFill>
                          <a:schemeClr val="tx1"/>
                        </a:solidFill>
                      </a:endParaRPr>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extLst>
                  <a:ext uri="{0D108BD9-81ED-4DB2-BD59-A6C34878D82A}">
                    <a16:rowId xmlns:a16="http://schemas.microsoft.com/office/drawing/2014/main" val="159926386"/>
                  </a:ext>
                </a:extLst>
              </a:tr>
              <a:tr h="489467">
                <a:tc>
                  <a:txBody>
                    <a:bodyPr/>
                    <a:lstStyle/>
                    <a:p>
                      <a:endParaRPr lang="es-GB"/>
                    </a:p>
                  </a:txBody>
                  <a:tcPr>
                    <a:lnR w="12700" cap="flat" cmpd="sng" algn="ctr">
                      <a:solidFill>
                        <a:srgbClr val="F9BD00"/>
                      </a:solidFill>
                      <a:prstDash val="solid"/>
                      <a:round/>
                      <a:headEnd type="none" w="med" len="med"/>
                      <a:tailEnd type="none" w="med" len="med"/>
                    </a:lnR>
                  </a:tcPr>
                </a:tc>
                <a:tc>
                  <a:txBody>
                    <a:bodyPr/>
                    <a:lstStyle/>
                    <a:p>
                      <a:endParaRPr lang="es-GB" sz="2400" dirty="0">
                        <a:solidFill>
                          <a:schemeClr val="tx1"/>
                        </a:solidFill>
                      </a:endParaRPr>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extLst>
                  <a:ext uri="{0D108BD9-81ED-4DB2-BD59-A6C34878D82A}">
                    <a16:rowId xmlns:a16="http://schemas.microsoft.com/office/drawing/2014/main" val="2763737672"/>
                  </a:ext>
                </a:extLst>
              </a:tr>
              <a:tr h="489467">
                <a:tc>
                  <a:txBody>
                    <a:bodyPr/>
                    <a:lstStyle/>
                    <a:p>
                      <a:endParaRPr lang="es-GB"/>
                    </a:p>
                  </a:txBody>
                  <a:tcPr>
                    <a:lnR w="12700" cap="flat" cmpd="sng" algn="ctr">
                      <a:solidFill>
                        <a:srgbClr val="F9BD00"/>
                      </a:solidFill>
                      <a:prstDash val="solid"/>
                      <a:round/>
                      <a:headEnd type="none" w="med" len="med"/>
                      <a:tailEnd type="none" w="med" len="med"/>
                    </a:lnR>
                  </a:tcPr>
                </a:tc>
                <a:tc>
                  <a:txBody>
                    <a:bodyPr/>
                    <a:lstStyle/>
                    <a:p>
                      <a:endParaRPr lang="es-GB" sz="2400" dirty="0">
                        <a:solidFill>
                          <a:schemeClr val="tx1"/>
                        </a:solidFill>
                      </a:endParaRPr>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extLst>
                  <a:ext uri="{0D108BD9-81ED-4DB2-BD59-A6C34878D82A}">
                    <a16:rowId xmlns:a16="http://schemas.microsoft.com/office/drawing/2014/main" val="4252342053"/>
                  </a:ext>
                </a:extLst>
              </a:tr>
              <a:tr h="489467">
                <a:tc>
                  <a:txBody>
                    <a:bodyPr/>
                    <a:lstStyle/>
                    <a:p>
                      <a:endParaRPr lang="es-GB"/>
                    </a:p>
                  </a:txBody>
                  <a:tcPr>
                    <a:lnR w="12700" cap="flat" cmpd="sng" algn="ctr">
                      <a:solidFill>
                        <a:srgbClr val="F9BD00"/>
                      </a:solidFill>
                      <a:prstDash val="solid"/>
                      <a:round/>
                      <a:headEnd type="none" w="med" len="med"/>
                      <a:tailEnd type="none" w="med" len="med"/>
                    </a:lnR>
                  </a:tcPr>
                </a:tc>
                <a:tc>
                  <a:txBody>
                    <a:bodyPr/>
                    <a:lstStyle/>
                    <a:p>
                      <a:endParaRPr lang="es-GB" sz="2400" dirty="0">
                        <a:solidFill>
                          <a:schemeClr val="tx1"/>
                        </a:solidFill>
                      </a:endParaRPr>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extLst>
                  <a:ext uri="{0D108BD9-81ED-4DB2-BD59-A6C34878D82A}">
                    <a16:rowId xmlns:a16="http://schemas.microsoft.com/office/drawing/2014/main" val="1091128476"/>
                  </a:ext>
                </a:extLst>
              </a:tr>
              <a:tr h="489467">
                <a:tc>
                  <a:txBody>
                    <a:bodyPr/>
                    <a:lstStyle/>
                    <a:p>
                      <a:endParaRPr lang="es-GB"/>
                    </a:p>
                  </a:txBody>
                  <a:tcPr>
                    <a:lnR w="12700" cap="flat" cmpd="sng" algn="ctr">
                      <a:solidFill>
                        <a:srgbClr val="F9BD00"/>
                      </a:solidFill>
                      <a:prstDash val="solid"/>
                      <a:round/>
                      <a:headEnd type="none" w="med" len="med"/>
                      <a:tailEnd type="none" w="med" len="med"/>
                    </a:lnR>
                  </a:tcPr>
                </a:tc>
                <a:tc>
                  <a:txBody>
                    <a:bodyPr/>
                    <a:lstStyle/>
                    <a:p>
                      <a:endParaRPr lang="es-GB" sz="2400" dirty="0">
                        <a:solidFill>
                          <a:schemeClr val="tx1"/>
                        </a:solidFill>
                      </a:endParaRPr>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extLst>
                  <a:ext uri="{0D108BD9-81ED-4DB2-BD59-A6C34878D82A}">
                    <a16:rowId xmlns:a16="http://schemas.microsoft.com/office/drawing/2014/main" val="3890546296"/>
                  </a:ext>
                </a:extLst>
              </a:tr>
            </a:tbl>
          </a:graphicData>
        </a:graphic>
      </p:graphicFrame>
      <p:sp>
        <p:nvSpPr>
          <p:cNvPr id="56" name="Action Button: Custom 20">
            <a:hlinkClick r:id="" action="ppaction://noaction" highlightClick="1">
              <a:snd r:embed="rId3" name="compartir, frontera, crecer.wav"/>
            </a:hlinkClick>
            <a:extLst>
              <a:ext uri="{FF2B5EF4-FFF2-40B4-BE49-F238E27FC236}">
                <a16:creationId xmlns:a16="http://schemas.microsoft.com/office/drawing/2014/main" id="{8DA188AD-F8EB-934D-B6ED-28BE482C55B0}"/>
              </a:ext>
            </a:extLst>
          </p:cNvPr>
          <p:cNvSpPr/>
          <p:nvPr/>
        </p:nvSpPr>
        <p:spPr>
          <a:xfrm>
            <a:off x="2325096" y="1962176"/>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57" name="Action Button: Custom 20">
            <a:hlinkClick r:id="" action="ppaction://noaction" highlightClick="1">
              <a:snd r:embed="rId4" name="diálogo, mejor, paisaje.wav"/>
            </a:hlinkClick>
            <a:extLst>
              <a:ext uri="{FF2B5EF4-FFF2-40B4-BE49-F238E27FC236}">
                <a16:creationId xmlns:a16="http://schemas.microsoft.com/office/drawing/2014/main" id="{BD8C103E-32F6-164A-9F95-F295555BFDAC}"/>
              </a:ext>
            </a:extLst>
          </p:cNvPr>
          <p:cNvSpPr/>
          <p:nvPr/>
        </p:nvSpPr>
        <p:spPr>
          <a:xfrm>
            <a:off x="2325096" y="2438104"/>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58" name="Action Button: Custom 20">
            <a:hlinkClick r:id="" action="ppaction://noaction" highlightClick="1">
              <a:snd r:embed="rId5" name="clima, mil, largo.wav"/>
            </a:hlinkClick>
            <a:extLst>
              <a:ext uri="{FF2B5EF4-FFF2-40B4-BE49-F238E27FC236}">
                <a16:creationId xmlns:a16="http://schemas.microsoft.com/office/drawing/2014/main" id="{A4E2AA4C-0C4D-0A41-8286-DC24B96C2978}"/>
              </a:ext>
            </a:extLst>
          </p:cNvPr>
          <p:cNvSpPr/>
          <p:nvPr/>
        </p:nvSpPr>
        <p:spPr>
          <a:xfrm>
            <a:off x="2327026" y="2930718"/>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59" name="Action Button: Custom 20">
            <a:hlinkClick r:id="" action="ppaction://noaction" highlightClick="1">
              <a:snd r:embed="rId6" name="imprimir, lluvia, más.wav"/>
            </a:hlinkClick>
            <a:extLst>
              <a:ext uri="{FF2B5EF4-FFF2-40B4-BE49-F238E27FC236}">
                <a16:creationId xmlns:a16="http://schemas.microsoft.com/office/drawing/2014/main" id="{A422DA58-946C-7F46-BAC5-BB8E8A82D507}"/>
              </a:ext>
            </a:extLst>
          </p:cNvPr>
          <p:cNvSpPr/>
          <p:nvPr/>
        </p:nvSpPr>
        <p:spPr>
          <a:xfrm>
            <a:off x="2327026" y="3432782"/>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60" name="Action Button: Custom 20">
            <a:hlinkClick r:id="" action="ppaction://noaction" highlightClick="1">
              <a:snd r:embed="rId7" name="corto, altura, suficiente.wav"/>
            </a:hlinkClick>
            <a:extLst>
              <a:ext uri="{FF2B5EF4-FFF2-40B4-BE49-F238E27FC236}">
                <a16:creationId xmlns:a16="http://schemas.microsoft.com/office/drawing/2014/main" id="{FBF16FE0-863A-474D-86EA-F9354E5352E9}"/>
              </a:ext>
            </a:extLst>
          </p:cNvPr>
          <p:cNvSpPr/>
          <p:nvPr/>
        </p:nvSpPr>
        <p:spPr>
          <a:xfrm>
            <a:off x="2327026" y="3909163"/>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61" name="Action Button: Custom 20">
            <a:hlinkClick r:id="" action="ppaction://noaction" highlightClick="1">
              <a:snd r:embed="rId8" name="seco, describir, elegir.wav"/>
            </a:hlinkClick>
            <a:extLst>
              <a:ext uri="{FF2B5EF4-FFF2-40B4-BE49-F238E27FC236}">
                <a16:creationId xmlns:a16="http://schemas.microsoft.com/office/drawing/2014/main" id="{E695B73E-87F8-824F-8494-30F81430BB43}"/>
              </a:ext>
            </a:extLst>
          </p:cNvPr>
          <p:cNvSpPr/>
          <p:nvPr/>
        </p:nvSpPr>
        <p:spPr>
          <a:xfrm>
            <a:off x="2325096" y="4404940"/>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62" name="Action Button: Custom 20">
            <a:hlinkClick r:id="" action="ppaction://noaction" highlightClick="1">
              <a:snd r:embed="rId9" name="desaparecer, elijo, dice.wav"/>
            </a:hlinkClick>
            <a:extLst>
              <a:ext uri="{FF2B5EF4-FFF2-40B4-BE49-F238E27FC236}">
                <a16:creationId xmlns:a16="http://schemas.microsoft.com/office/drawing/2014/main" id="{C567DD7A-8416-C543-A1B1-7314C426AACD}"/>
              </a:ext>
            </a:extLst>
          </p:cNvPr>
          <p:cNvSpPr/>
          <p:nvPr/>
        </p:nvSpPr>
        <p:spPr>
          <a:xfrm>
            <a:off x="2327455" y="4897554"/>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63" name="Action Button: Custom 20">
            <a:hlinkClick r:id="" action="ppaction://noaction" highlightClick="1">
              <a:snd r:embed="rId10" name="segundo, vida, finalmente.wav"/>
            </a:hlinkClick>
            <a:extLst>
              <a:ext uri="{FF2B5EF4-FFF2-40B4-BE49-F238E27FC236}">
                <a16:creationId xmlns:a16="http://schemas.microsoft.com/office/drawing/2014/main" id="{79899533-8A30-CE4B-8A4F-BE1178480493}"/>
              </a:ext>
            </a:extLst>
          </p:cNvPr>
          <p:cNvSpPr/>
          <p:nvPr/>
        </p:nvSpPr>
        <p:spPr>
          <a:xfrm>
            <a:off x="2330080" y="5376777"/>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72" name="CuadroTexto 71">
            <a:extLst>
              <a:ext uri="{FF2B5EF4-FFF2-40B4-BE49-F238E27FC236}">
                <a16:creationId xmlns:a16="http://schemas.microsoft.com/office/drawing/2014/main" id="{33165882-B16C-8340-882C-6C98ED8160F3}"/>
              </a:ext>
            </a:extLst>
          </p:cNvPr>
          <p:cNvSpPr txBox="1"/>
          <p:nvPr/>
        </p:nvSpPr>
        <p:spPr>
          <a:xfrm>
            <a:off x="4626333" y="1949365"/>
            <a:ext cx="4278735" cy="461665"/>
          </a:xfrm>
          <a:prstGeom prst="rect">
            <a:avLst/>
          </a:prstGeom>
          <a:noFill/>
        </p:spPr>
        <p:txBody>
          <a:bodyPr wrap="none" rtlCol="0">
            <a:spAutoFit/>
          </a:bodyPr>
          <a:lstStyle/>
          <a:p>
            <a:pPr algn="l"/>
            <a:r>
              <a:rPr lang="es-GB" sz="2400" dirty="0"/>
              <a:t>to share - border - to grow </a:t>
            </a:r>
          </a:p>
        </p:txBody>
      </p:sp>
      <p:sp>
        <p:nvSpPr>
          <p:cNvPr id="73" name="CuadroTexto 72">
            <a:extLst>
              <a:ext uri="{FF2B5EF4-FFF2-40B4-BE49-F238E27FC236}">
                <a16:creationId xmlns:a16="http://schemas.microsoft.com/office/drawing/2014/main" id="{623B88B4-B443-7540-9D4E-BFA0DF22A055}"/>
              </a:ext>
            </a:extLst>
          </p:cNvPr>
          <p:cNvSpPr txBox="1"/>
          <p:nvPr/>
        </p:nvSpPr>
        <p:spPr>
          <a:xfrm>
            <a:off x="4343402" y="2446351"/>
            <a:ext cx="4642618" cy="461665"/>
          </a:xfrm>
          <a:prstGeom prst="rect">
            <a:avLst/>
          </a:prstGeom>
          <a:noFill/>
        </p:spPr>
        <p:txBody>
          <a:bodyPr wrap="none" rtlCol="0">
            <a:spAutoFit/>
          </a:bodyPr>
          <a:lstStyle/>
          <a:p>
            <a:r>
              <a:rPr lang="es-GB" sz="2400" dirty="0"/>
              <a:t>dialogue - better - landscape</a:t>
            </a:r>
          </a:p>
        </p:txBody>
      </p:sp>
      <p:sp>
        <p:nvSpPr>
          <p:cNvPr id="74" name="CuadroTexto 73">
            <a:extLst>
              <a:ext uri="{FF2B5EF4-FFF2-40B4-BE49-F238E27FC236}">
                <a16:creationId xmlns:a16="http://schemas.microsoft.com/office/drawing/2014/main" id="{2E4C5023-B2E6-F143-B50E-8FC3F85ACA37}"/>
              </a:ext>
            </a:extLst>
          </p:cNvPr>
          <p:cNvSpPr txBox="1"/>
          <p:nvPr/>
        </p:nvSpPr>
        <p:spPr>
          <a:xfrm>
            <a:off x="4626333" y="2945285"/>
            <a:ext cx="4076757" cy="461665"/>
          </a:xfrm>
          <a:prstGeom prst="rect">
            <a:avLst/>
          </a:prstGeom>
          <a:noFill/>
        </p:spPr>
        <p:txBody>
          <a:bodyPr wrap="none" rtlCol="0">
            <a:spAutoFit/>
          </a:bodyPr>
          <a:lstStyle/>
          <a:p>
            <a:pPr algn="l"/>
            <a:r>
              <a:rPr lang="es-GB" sz="2400" dirty="0"/>
              <a:t>climate - thousand - long</a:t>
            </a:r>
          </a:p>
        </p:txBody>
      </p:sp>
      <p:sp>
        <p:nvSpPr>
          <p:cNvPr id="75" name="CuadroTexto 74">
            <a:extLst>
              <a:ext uri="{FF2B5EF4-FFF2-40B4-BE49-F238E27FC236}">
                <a16:creationId xmlns:a16="http://schemas.microsoft.com/office/drawing/2014/main" id="{89C67CA7-119A-A24D-8F21-33E2EABB839F}"/>
              </a:ext>
            </a:extLst>
          </p:cNvPr>
          <p:cNvSpPr txBox="1"/>
          <p:nvPr/>
        </p:nvSpPr>
        <p:spPr>
          <a:xfrm>
            <a:off x="5029825" y="3416496"/>
            <a:ext cx="3163045" cy="461665"/>
          </a:xfrm>
          <a:prstGeom prst="rect">
            <a:avLst/>
          </a:prstGeom>
          <a:noFill/>
        </p:spPr>
        <p:txBody>
          <a:bodyPr wrap="none" rtlCol="0">
            <a:spAutoFit/>
          </a:bodyPr>
          <a:lstStyle/>
          <a:p>
            <a:pPr algn="l"/>
            <a:r>
              <a:rPr lang="es-GB" sz="2400" dirty="0"/>
              <a:t>to print - rain - more</a:t>
            </a:r>
          </a:p>
        </p:txBody>
      </p:sp>
      <p:sp>
        <p:nvSpPr>
          <p:cNvPr id="76" name="CuadroTexto 75">
            <a:extLst>
              <a:ext uri="{FF2B5EF4-FFF2-40B4-BE49-F238E27FC236}">
                <a16:creationId xmlns:a16="http://schemas.microsoft.com/office/drawing/2014/main" id="{1F28208F-EB3F-A24A-9DF1-F8C7F7778721}"/>
              </a:ext>
            </a:extLst>
          </p:cNvPr>
          <p:cNvSpPr txBox="1"/>
          <p:nvPr/>
        </p:nvSpPr>
        <p:spPr>
          <a:xfrm>
            <a:off x="4845617" y="3870053"/>
            <a:ext cx="3607078" cy="461665"/>
          </a:xfrm>
          <a:prstGeom prst="rect">
            <a:avLst/>
          </a:prstGeom>
          <a:noFill/>
        </p:spPr>
        <p:txBody>
          <a:bodyPr wrap="none" rtlCol="0">
            <a:spAutoFit/>
          </a:bodyPr>
          <a:lstStyle/>
          <a:p>
            <a:pPr algn="l"/>
            <a:r>
              <a:rPr lang="es-GB" sz="2400" dirty="0"/>
              <a:t>short - height - enough</a:t>
            </a:r>
          </a:p>
        </p:txBody>
      </p:sp>
      <p:sp>
        <p:nvSpPr>
          <p:cNvPr id="77" name="CuadroTexto 76">
            <a:extLst>
              <a:ext uri="{FF2B5EF4-FFF2-40B4-BE49-F238E27FC236}">
                <a16:creationId xmlns:a16="http://schemas.microsoft.com/office/drawing/2014/main" id="{06275A57-EFBF-F44C-A07C-9132F3838867}"/>
              </a:ext>
            </a:extLst>
          </p:cNvPr>
          <p:cNvSpPr txBox="1"/>
          <p:nvPr/>
        </p:nvSpPr>
        <p:spPr>
          <a:xfrm>
            <a:off x="4777389" y="4358234"/>
            <a:ext cx="4387740" cy="461665"/>
          </a:xfrm>
          <a:prstGeom prst="rect">
            <a:avLst/>
          </a:prstGeom>
          <a:noFill/>
        </p:spPr>
        <p:txBody>
          <a:bodyPr wrap="none" rtlCol="0">
            <a:spAutoFit/>
          </a:bodyPr>
          <a:lstStyle/>
          <a:p>
            <a:pPr algn="l"/>
            <a:r>
              <a:rPr lang="es-GB" sz="2400" dirty="0"/>
              <a:t>dry - to describe - to choose</a:t>
            </a:r>
          </a:p>
        </p:txBody>
      </p:sp>
      <p:sp>
        <p:nvSpPr>
          <p:cNvPr id="78" name="CuadroTexto 77">
            <a:extLst>
              <a:ext uri="{FF2B5EF4-FFF2-40B4-BE49-F238E27FC236}">
                <a16:creationId xmlns:a16="http://schemas.microsoft.com/office/drawing/2014/main" id="{46B84114-F79B-D643-92F6-52FA1BAFA8E7}"/>
              </a:ext>
            </a:extLst>
          </p:cNvPr>
          <p:cNvSpPr txBox="1"/>
          <p:nvPr/>
        </p:nvSpPr>
        <p:spPr>
          <a:xfrm>
            <a:off x="4104194" y="4867000"/>
            <a:ext cx="5357557" cy="461665"/>
          </a:xfrm>
          <a:prstGeom prst="rect">
            <a:avLst/>
          </a:prstGeom>
          <a:noFill/>
        </p:spPr>
        <p:txBody>
          <a:bodyPr wrap="none" rtlCol="0">
            <a:spAutoFit/>
          </a:bodyPr>
          <a:lstStyle/>
          <a:p>
            <a:pPr algn="l"/>
            <a:r>
              <a:rPr lang="es-GB" sz="2400" dirty="0"/>
              <a:t>to disappear - I choose - s/he says</a:t>
            </a:r>
          </a:p>
        </p:txBody>
      </p:sp>
      <p:sp>
        <p:nvSpPr>
          <p:cNvPr id="79" name="CuadroTexto 78">
            <a:extLst>
              <a:ext uri="{FF2B5EF4-FFF2-40B4-BE49-F238E27FC236}">
                <a16:creationId xmlns:a16="http://schemas.microsoft.com/office/drawing/2014/main" id="{98D67645-F015-F64D-8AB0-7F22CB04BDAC}"/>
              </a:ext>
            </a:extLst>
          </p:cNvPr>
          <p:cNvSpPr txBox="1"/>
          <p:nvPr/>
        </p:nvSpPr>
        <p:spPr>
          <a:xfrm>
            <a:off x="5184978" y="5355181"/>
            <a:ext cx="3161443" cy="461665"/>
          </a:xfrm>
          <a:prstGeom prst="rect">
            <a:avLst/>
          </a:prstGeom>
          <a:noFill/>
        </p:spPr>
        <p:txBody>
          <a:bodyPr wrap="none" rtlCol="0">
            <a:spAutoFit/>
          </a:bodyPr>
          <a:lstStyle/>
          <a:p>
            <a:pPr algn="l"/>
            <a:r>
              <a:rPr lang="es-GB" sz="2400" dirty="0"/>
              <a:t>second - life - finally</a:t>
            </a:r>
          </a:p>
        </p:txBody>
      </p:sp>
      <p:sp>
        <p:nvSpPr>
          <p:cNvPr id="24" name="TextBox 23">
            <a:extLst>
              <a:ext uri="{FF2B5EF4-FFF2-40B4-BE49-F238E27FC236}">
                <a16:creationId xmlns:a16="http://schemas.microsoft.com/office/drawing/2014/main" id="{EA9DCB55-3D1D-4591-81EC-0BF983DC3619}"/>
              </a:ext>
            </a:extLst>
          </p:cNvPr>
          <p:cNvSpPr txBox="1"/>
          <p:nvPr/>
        </p:nvSpPr>
        <p:spPr>
          <a:xfrm>
            <a:off x="2757766" y="204754"/>
            <a:ext cx="7142372" cy="769441"/>
          </a:xfrm>
          <a:prstGeom prst="rect">
            <a:avLst/>
          </a:prstGeom>
          <a:noFill/>
        </p:spPr>
        <p:txBody>
          <a:bodyPr wrap="square">
            <a:spAutoFit/>
          </a:bodyPr>
          <a:lstStyle/>
          <a:p>
            <a:r>
              <a:rPr kumimoji="0" lang="pt-BR" sz="220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Escucha las palabras en español. </a:t>
            </a:r>
          </a:p>
          <a:p>
            <a:r>
              <a:rPr kumimoji="0" lang="pt-BR" sz="220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Escribe las palabras en inglés en el orden correcto.</a:t>
            </a:r>
            <a:endParaRPr lang="en-GB" dirty="0"/>
          </a:p>
        </p:txBody>
      </p:sp>
    </p:spTree>
    <p:extLst>
      <p:ext uri="{BB962C8B-B14F-4D97-AF65-F5344CB8AC3E}">
        <p14:creationId xmlns:p14="http://schemas.microsoft.com/office/powerpoint/2010/main" val="92580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6" grpId="0"/>
      <p:bldP spid="77" grpId="0"/>
      <p:bldP spid="7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6629400" cy="828448"/>
          </a:xfrm>
        </p:spPr>
        <p:txBody>
          <a:bodyPr>
            <a:normAutofit fontScale="90000"/>
          </a:bodyPr>
          <a:lstStyle/>
          <a:p>
            <a:r>
              <a:rPr lang="en-GB" sz="2400" b="1" dirty="0">
                <a:solidFill>
                  <a:schemeClr val="bg1"/>
                </a:solidFill>
              </a:rPr>
              <a:t>Talking about completed actions in the past:</a:t>
            </a:r>
            <a:br>
              <a:rPr lang="en-GB" sz="2400" b="1" dirty="0">
                <a:solidFill>
                  <a:schemeClr val="bg1"/>
                </a:solidFill>
              </a:rPr>
            </a:br>
            <a:r>
              <a:rPr lang="en-GB" sz="2400" b="1" dirty="0">
                <a:solidFill>
                  <a:schemeClr val="bg1"/>
                </a:solidFill>
              </a:rPr>
              <a:t> -er &amp; -ir verbs in the preterite</a:t>
            </a:r>
          </a:p>
        </p:txBody>
      </p:sp>
      <p:sp>
        <p:nvSpPr>
          <p:cNvPr id="8" name="TextBox 7"/>
          <p:cNvSpPr txBox="1"/>
          <p:nvPr/>
        </p:nvSpPr>
        <p:spPr>
          <a:xfrm>
            <a:off x="260177" y="1226600"/>
            <a:ext cx="11425990"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Remember that</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in Spanish to mean ‘</a:t>
            </a:r>
            <a:r>
              <a:rPr kumimoji="0" lang="en-GB" sz="2600" b="1" i="0" u="none" strike="noStrike" kern="1200" cap="none" spc="0" normalizeH="0" noProof="0" dirty="0">
                <a:ln>
                  <a:noFill/>
                </a:ln>
                <a:effectLst/>
                <a:uLnTx/>
                <a:uFillTx/>
                <a:latin typeface="Century Gothic" panose="020B0502020202020204" pitchFamily="34" charset="0"/>
                <a:ea typeface="+mn-ea"/>
                <a:cs typeface="+mn-cs"/>
              </a:rPr>
              <a:t>I</a:t>
            </a:r>
            <a:r>
              <a:rPr kumimoji="0" lang="en-GB" sz="2600" i="0" u="none" strike="noStrike" kern="1200" cap="none" spc="0" normalizeH="0" noProof="0" dirty="0">
                <a:ln>
                  <a:noFill/>
                </a:ln>
                <a:effectLst/>
                <a:uLnTx/>
                <a:uFillTx/>
                <a:latin typeface="Century Gothic" panose="020B0502020202020204" pitchFamily="34" charset="0"/>
                <a:ea typeface="+mn-ea"/>
                <a:cs typeface="+mn-cs"/>
              </a:rPr>
              <a:t>’ in the past with an –er or –ir verb, remove –er or –ir and add </a:t>
            </a:r>
            <a:r>
              <a:rPr lang="en-GB" sz="2600" dirty="0">
                <a:latin typeface="Century Gothic" panose="020B0502020202020204" pitchFamily="34" charset="0"/>
              </a:rPr>
              <a:t>_____.</a:t>
            </a:r>
            <a:endParaRPr kumimoji="0" lang="en-GB" sz="2600" b="0" i="0" u="none" strike="noStrike" kern="1200" cap="none" spc="0" normalizeH="0" baseline="0" noProof="0" dirty="0">
              <a:ln>
                <a:noFill/>
              </a:ln>
              <a:effectLst/>
              <a:uLnTx/>
              <a:uFillTx/>
              <a:latin typeface="Tw Cen MT" panose="020B0602020104020603"/>
            </a:endParaRPr>
          </a:p>
        </p:txBody>
      </p:sp>
      <p:sp>
        <p:nvSpPr>
          <p:cNvPr id="9" name="TextBox 8"/>
          <p:cNvSpPr txBox="1"/>
          <p:nvPr/>
        </p:nvSpPr>
        <p:spPr>
          <a:xfrm>
            <a:off x="298097" y="2886146"/>
            <a:ext cx="1189390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lang="en-GB" sz="2600" b="1" dirty="0">
                <a:latin typeface="Century Gothic" panose="020B0502020202020204" pitchFamily="34" charset="0"/>
              </a:rPr>
              <a:t>you</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in the past with an –er or an –</a:t>
            </a:r>
            <a:r>
              <a:rPr kumimoji="0" lang="en-GB" sz="2600" b="0" i="0" u="none" strike="noStrike" kern="1200" cap="none" spc="0" normalizeH="0" baseline="0" noProof="0" dirty="0" err="1">
                <a:ln>
                  <a:noFill/>
                </a:ln>
                <a:effectLst/>
                <a:uLnTx/>
                <a:uFillTx/>
                <a:latin typeface="Century Gothic" panose="020B0502020202020204" pitchFamily="34" charset="0"/>
                <a:ea typeface="+mn-ea"/>
                <a:cs typeface="+mn-cs"/>
              </a:rPr>
              <a:t>ir</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verb, remove –</a:t>
            </a:r>
            <a:r>
              <a:rPr lang="en-GB" sz="2600" dirty="0">
                <a:latin typeface="Century Gothic" panose="020B0502020202020204" pitchFamily="34" charset="0"/>
              </a:rPr>
              <a:t>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 or –ir and add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_____.</a:t>
            </a:r>
          </a:p>
        </p:txBody>
      </p:sp>
      <p:sp>
        <p:nvSpPr>
          <p:cNvPr id="3" name="Rectangle 2"/>
          <p:cNvSpPr/>
          <p:nvPr/>
        </p:nvSpPr>
        <p:spPr>
          <a:xfrm>
            <a:off x="1892134" y="3228115"/>
            <a:ext cx="891591" cy="492443"/>
          </a:xfrm>
          <a:prstGeom prst="rect">
            <a:avLst/>
          </a:prstGeom>
        </p:spPr>
        <p:txBody>
          <a:bodyPr wrap="none">
            <a:spAutoFit/>
          </a:bodyPr>
          <a:lstStyle/>
          <a:p>
            <a:r>
              <a:rPr lang="en-GB" sz="2600" b="1" dirty="0">
                <a:solidFill>
                  <a:srgbClr val="ED7D31"/>
                </a:solidFill>
                <a:latin typeface="Century Gothic" panose="020B0502020202020204" pitchFamily="34" charset="0"/>
              </a:rPr>
              <a:t>–</a:t>
            </a:r>
            <a:r>
              <a:rPr lang="en-GB" sz="2600" b="1" dirty="0" err="1">
                <a:solidFill>
                  <a:srgbClr val="ED7D31"/>
                </a:solidFill>
                <a:latin typeface="Century Gothic" panose="020B0502020202020204" pitchFamily="34" charset="0"/>
              </a:rPr>
              <a:t>iste</a:t>
            </a:r>
            <a:endParaRPr lang="en-GB" sz="2600" dirty="0"/>
          </a:p>
        </p:txBody>
      </p:sp>
      <p:sp>
        <p:nvSpPr>
          <p:cNvPr id="10" name="TextBox 9"/>
          <p:cNvSpPr txBox="1"/>
          <p:nvPr/>
        </p:nvSpPr>
        <p:spPr>
          <a:xfrm>
            <a:off x="329233" y="3941632"/>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Imprim</a:t>
            </a:r>
            <a:r>
              <a:rPr lang="en-GB" sz="2600" dirty="0" err="1">
                <a:solidFill>
                  <a:srgbClr val="E25B00"/>
                </a:solidFill>
                <a:latin typeface="Century Gothic" panose="020B0502020202020204" pitchFamily="34" charset="0"/>
              </a:rPr>
              <a:t>iste</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 _____________.</a:t>
            </a:r>
          </a:p>
        </p:txBody>
      </p:sp>
      <p:sp>
        <p:nvSpPr>
          <p:cNvPr id="11" name="Rectangle 10"/>
          <p:cNvSpPr/>
          <p:nvPr/>
        </p:nvSpPr>
        <p:spPr>
          <a:xfrm>
            <a:off x="2463160" y="3883843"/>
            <a:ext cx="2024913" cy="492443"/>
          </a:xfrm>
          <a:prstGeom prst="rect">
            <a:avLst/>
          </a:prstGeom>
        </p:spPr>
        <p:txBody>
          <a:bodyPr wrap="none">
            <a:spAutoFit/>
          </a:bodyPr>
          <a:lstStyle/>
          <a:p>
            <a:r>
              <a:rPr lang="en-GB" sz="2600" b="1" dirty="0">
                <a:latin typeface="Century Gothic" panose="020B0502020202020204" pitchFamily="34" charset="0"/>
              </a:rPr>
              <a:t>you </a:t>
            </a:r>
            <a:r>
              <a:rPr lang="en-GB" sz="2600" dirty="0">
                <a:latin typeface="Century Gothic" panose="020B0502020202020204" pitchFamily="34" charset="0"/>
              </a:rPr>
              <a:t>printed</a:t>
            </a:r>
            <a:endParaRPr lang="en-GB" sz="2600" dirty="0"/>
          </a:p>
        </p:txBody>
      </p:sp>
      <p:sp>
        <p:nvSpPr>
          <p:cNvPr id="12" name="TextBox 11"/>
          <p:cNvSpPr txBox="1"/>
          <p:nvPr/>
        </p:nvSpPr>
        <p:spPr>
          <a:xfrm>
            <a:off x="5237380" y="3879962"/>
            <a:ext cx="685253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Conoc</a:t>
            </a:r>
            <a:r>
              <a:rPr lang="en-GB" sz="2600" dirty="0" err="1">
                <a:solidFill>
                  <a:srgbClr val="E25B00"/>
                </a:solidFill>
                <a:latin typeface="Century Gothic" panose="020B0502020202020204" pitchFamily="34" charset="0"/>
              </a:rPr>
              <a:t>iste</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 __________________________.</a:t>
            </a:r>
          </a:p>
        </p:txBody>
      </p:sp>
      <p:sp>
        <p:nvSpPr>
          <p:cNvPr id="13" name="Rectangle 12"/>
          <p:cNvSpPr/>
          <p:nvPr/>
        </p:nvSpPr>
        <p:spPr>
          <a:xfrm>
            <a:off x="7381784" y="3782041"/>
            <a:ext cx="3849131" cy="492443"/>
          </a:xfrm>
          <a:prstGeom prst="rect">
            <a:avLst/>
          </a:prstGeom>
        </p:spPr>
        <p:txBody>
          <a:bodyPr wrap="none">
            <a:spAutoFit/>
          </a:bodyPr>
          <a:lstStyle/>
          <a:p>
            <a:r>
              <a:rPr lang="en-GB" sz="2600" b="1" dirty="0">
                <a:latin typeface="Century Gothic" panose="020B0502020202020204" pitchFamily="34" charset="0"/>
              </a:rPr>
              <a:t>you </a:t>
            </a:r>
            <a:r>
              <a:rPr lang="en-GB" sz="2600" dirty="0">
                <a:latin typeface="Century Gothic" panose="020B0502020202020204" pitchFamily="34" charset="0"/>
              </a:rPr>
              <a:t>knew, got to know</a:t>
            </a:r>
            <a:endParaRPr lang="en-GB" sz="2600" dirty="0"/>
          </a:p>
        </p:txBody>
      </p:sp>
      <p:sp>
        <p:nvSpPr>
          <p:cNvPr id="14" name="TextBox 13"/>
          <p:cNvSpPr txBox="1"/>
          <p:nvPr/>
        </p:nvSpPr>
        <p:spPr>
          <a:xfrm>
            <a:off x="298097" y="4573277"/>
            <a:ext cx="11747971"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or</a:t>
            </a:r>
            <a:r>
              <a:rPr lang="en-GB" sz="2600" dirty="0">
                <a:latin typeface="Century Gothic" panose="020B0502020202020204" pitchFamily="34" charset="0"/>
              </a:rPr>
              <a:t> ‘</a:t>
            </a:r>
            <a:r>
              <a:rPr lang="en-GB" sz="2600" b="1" dirty="0">
                <a:latin typeface="Century Gothic" panose="020B0502020202020204" pitchFamily="34" charset="0"/>
              </a:rPr>
              <a:t>it</a:t>
            </a:r>
            <a:r>
              <a:rPr lang="en-GB" sz="2600" dirty="0">
                <a:latin typeface="Century Gothic" panose="020B0502020202020204" pitchFamily="34" charset="0"/>
              </a:rPr>
              <a:t>’ in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the past with an –</a:t>
            </a:r>
            <a:r>
              <a:rPr lang="en-GB" sz="2600" noProof="0" dirty="0">
                <a:latin typeface="Century Gothic" panose="020B0502020202020204" pitchFamily="34" charset="0"/>
              </a:rPr>
              <a:t>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 verb or an –ir verb, remove –</a:t>
            </a:r>
            <a:r>
              <a:rPr lang="en-GB" sz="2600" noProof="0" dirty="0">
                <a:latin typeface="Century Gothic" panose="020B0502020202020204" pitchFamily="34" charset="0"/>
              </a:rPr>
              <a:t>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 or –ir and</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lang="en-GB" sz="2600" dirty="0">
                <a:latin typeface="Century Gothic" panose="020B0502020202020204" pitchFamily="34" charset="0"/>
              </a:rPr>
              <a:t>add _____.</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27" name="Rectangle 2">
            <a:extLst>
              <a:ext uri="{FF2B5EF4-FFF2-40B4-BE49-F238E27FC236}">
                <a16:creationId xmlns:a16="http://schemas.microsoft.com/office/drawing/2014/main" id="{8FCF5371-D0E4-3B46-B6B5-8005B4D502A7}"/>
              </a:ext>
            </a:extLst>
          </p:cNvPr>
          <p:cNvSpPr/>
          <p:nvPr/>
        </p:nvSpPr>
        <p:spPr>
          <a:xfrm>
            <a:off x="5639860" y="1580738"/>
            <a:ext cx="431528" cy="492443"/>
          </a:xfrm>
          <a:prstGeom prst="rect">
            <a:avLst/>
          </a:prstGeom>
        </p:spPr>
        <p:txBody>
          <a:bodyPr wrap="none">
            <a:spAutoFit/>
          </a:bodyPr>
          <a:lstStyle/>
          <a:p>
            <a:r>
              <a:rPr lang="en-GB" sz="2600" b="1" dirty="0">
                <a:solidFill>
                  <a:srgbClr val="E25B00"/>
                </a:solidFill>
                <a:latin typeface="Century Gothic" panose="020B0502020202020204" pitchFamily="34" charset="0"/>
              </a:rPr>
              <a:t>–</a:t>
            </a:r>
            <a:r>
              <a:rPr lang="en-GB" sz="2600" b="1" dirty="0" err="1">
                <a:solidFill>
                  <a:srgbClr val="E25B00"/>
                </a:solidFill>
                <a:latin typeface="Century Gothic" panose="020B0502020202020204" pitchFamily="34" charset="0"/>
              </a:rPr>
              <a:t>í</a:t>
            </a:r>
            <a:endParaRPr lang="en-GB" sz="2600" dirty="0">
              <a:solidFill>
                <a:srgbClr val="E25B00"/>
              </a:solidFill>
            </a:endParaRPr>
          </a:p>
        </p:txBody>
      </p:sp>
      <p:sp>
        <p:nvSpPr>
          <p:cNvPr id="28" name="TextBox 9">
            <a:extLst>
              <a:ext uri="{FF2B5EF4-FFF2-40B4-BE49-F238E27FC236}">
                <a16:creationId xmlns:a16="http://schemas.microsoft.com/office/drawing/2014/main" id="{B232BCBF-0B1A-A14A-8435-BF1F7D80ED63}"/>
              </a:ext>
            </a:extLst>
          </p:cNvPr>
          <p:cNvSpPr txBox="1"/>
          <p:nvPr/>
        </p:nvSpPr>
        <p:spPr>
          <a:xfrm>
            <a:off x="329233" y="2227776"/>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Romp</a:t>
            </a:r>
            <a:r>
              <a:rPr lang="en-GB" sz="2600" dirty="0" err="1">
                <a:solidFill>
                  <a:srgbClr val="FF6600"/>
                </a:solidFill>
                <a:latin typeface="Century Gothic" panose="020B0502020202020204" pitchFamily="34" charset="0"/>
              </a:rPr>
              <a:t>í</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 _____________.</a:t>
            </a:r>
          </a:p>
        </p:txBody>
      </p:sp>
      <p:sp>
        <p:nvSpPr>
          <p:cNvPr id="29" name="Rectangle 10">
            <a:extLst>
              <a:ext uri="{FF2B5EF4-FFF2-40B4-BE49-F238E27FC236}">
                <a16:creationId xmlns:a16="http://schemas.microsoft.com/office/drawing/2014/main" id="{6AA0189A-2E9D-9449-80D3-9711E5F30FF1}"/>
              </a:ext>
            </a:extLst>
          </p:cNvPr>
          <p:cNvSpPr/>
          <p:nvPr/>
        </p:nvSpPr>
        <p:spPr>
          <a:xfrm>
            <a:off x="2157627" y="2180871"/>
            <a:ext cx="1317990" cy="492443"/>
          </a:xfrm>
          <a:prstGeom prst="rect">
            <a:avLst/>
          </a:prstGeom>
        </p:spPr>
        <p:txBody>
          <a:bodyPr wrap="none">
            <a:spAutoFit/>
          </a:bodyPr>
          <a:lstStyle/>
          <a:p>
            <a:r>
              <a:rPr lang="en-GB" sz="2600" b="1" dirty="0">
                <a:latin typeface="Century Gothic" panose="020B0502020202020204" pitchFamily="34" charset="0"/>
              </a:rPr>
              <a:t>I</a:t>
            </a:r>
            <a:r>
              <a:rPr lang="en-GB" sz="2600" dirty="0">
                <a:latin typeface="Century Gothic" panose="020B0502020202020204" pitchFamily="34" charset="0"/>
              </a:rPr>
              <a:t> broke</a:t>
            </a:r>
            <a:endParaRPr lang="en-GB" sz="2600" dirty="0"/>
          </a:p>
        </p:txBody>
      </p:sp>
      <p:sp>
        <p:nvSpPr>
          <p:cNvPr id="30" name="TextBox 11">
            <a:extLst>
              <a:ext uri="{FF2B5EF4-FFF2-40B4-BE49-F238E27FC236}">
                <a16:creationId xmlns:a16="http://schemas.microsoft.com/office/drawing/2014/main" id="{9B7DBD0E-4C22-C34E-B405-767AAFC472DF}"/>
              </a:ext>
            </a:extLst>
          </p:cNvPr>
          <p:cNvSpPr txBox="1"/>
          <p:nvPr/>
        </p:nvSpPr>
        <p:spPr>
          <a:xfrm>
            <a:off x="6252905" y="2227776"/>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Sufr</a:t>
            </a:r>
            <a:r>
              <a:rPr lang="en-GB" sz="2600" dirty="0" err="1">
                <a:solidFill>
                  <a:srgbClr val="E25B00"/>
                </a:solidFill>
                <a:latin typeface="Century Gothic" panose="020B0502020202020204" pitchFamily="34" charset="0"/>
              </a:rPr>
              <a:t>í</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 ____________.</a:t>
            </a:r>
          </a:p>
        </p:txBody>
      </p:sp>
      <p:sp>
        <p:nvSpPr>
          <p:cNvPr id="31" name="Rectangle 12">
            <a:extLst>
              <a:ext uri="{FF2B5EF4-FFF2-40B4-BE49-F238E27FC236}">
                <a16:creationId xmlns:a16="http://schemas.microsoft.com/office/drawing/2014/main" id="{ABDCA0DA-CD54-6046-82ED-2383C3A0901C}"/>
              </a:ext>
            </a:extLst>
          </p:cNvPr>
          <p:cNvSpPr/>
          <p:nvPr/>
        </p:nvSpPr>
        <p:spPr>
          <a:xfrm>
            <a:off x="7449469" y="2142360"/>
            <a:ext cx="1657826" cy="492443"/>
          </a:xfrm>
          <a:prstGeom prst="rect">
            <a:avLst/>
          </a:prstGeom>
        </p:spPr>
        <p:txBody>
          <a:bodyPr wrap="none">
            <a:spAutoFit/>
          </a:bodyPr>
          <a:lstStyle/>
          <a:p>
            <a:r>
              <a:rPr lang="en-GB" sz="2600" b="1" dirty="0">
                <a:latin typeface="Century Gothic" panose="020B0502020202020204" pitchFamily="34" charset="0"/>
              </a:rPr>
              <a:t>I </a:t>
            </a:r>
            <a:r>
              <a:rPr lang="en-GB" sz="2600" dirty="0">
                <a:latin typeface="Century Gothic" panose="020B0502020202020204" pitchFamily="34" charset="0"/>
              </a:rPr>
              <a:t>suffered</a:t>
            </a:r>
            <a:endParaRPr lang="en-GB" sz="2600" dirty="0"/>
          </a:p>
        </p:txBody>
      </p:sp>
      <p:sp>
        <p:nvSpPr>
          <p:cNvPr id="32" name="Rectangle 2">
            <a:extLst>
              <a:ext uri="{FF2B5EF4-FFF2-40B4-BE49-F238E27FC236}">
                <a16:creationId xmlns:a16="http://schemas.microsoft.com/office/drawing/2014/main" id="{09F9FFA1-973F-804C-8696-BFFDB191E4BB}"/>
              </a:ext>
            </a:extLst>
          </p:cNvPr>
          <p:cNvSpPr/>
          <p:nvPr/>
        </p:nvSpPr>
        <p:spPr>
          <a:xfrm>
            <a:off x="3324578" y="4938663"/>
            <a:ext cx="644728" cy="492443"/>
          </a:xfrm>
          <a:prstGeom prst="rect">
            <a:avLst/>
          </a:prstGeom>
        </p:spPr>
        <p:txBody>
          <a:bodyPr wrap="none">
            <a:spAutoFit/>
          </a:bodyPr>
          <a:lstStyle/>
          <a:p>
            <a:r>
              <a:rPr lang="en-GB" sz="2600" b="1" dirty="0">
                <a:solidFill>
                  <a:srgbClr val="E25B00"/>
                </a:solidFill>
                <a:latin typeface="Century Gothic" panose="020B0502020202020204" pitchFamily="34" charset="0"/>
              </a:rPr>
              <a:t>–ió</a:t>
            </a:r>
            <a:endParaRPr lang="en-GB" sz="2600" dirty="0">
              <a:solidFill>
                <a:srgbClr val="E25B00"/>
              </a:solidFill>
            </a:endParaRPr>
          </a:p>
        </p:txBody>
      </p:sp>
      <p:sp>
        <p:nvSpPr>
          <p:cNvPr id="33" name="TextBox 9">
            <a:extLst>
              <a:ext uri="{FF2B5EF4-FFF2-40B4-BE49-F238E27FC236}">
                <a16:creationId xmlns:a16="http://schemas.microsoft.com/office/drawing/2014/main" id="{4A7ED919-A625-3F44-BE01-63EA08DA8717}"/>
              </a:ext>
            </a:extLst>
          </p:cNvPr>
          <p:cNvSpPr txBox="1"/>
          <p:nvPr/>
        </p:nvSpPr>
        <p:spPr>
          <a:xfrm>
            <a:off x="298097" y="5666701"/>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Ofrec</a:t>
            </a:r>
            <a:r>
              <a:rPr lang="en-GB" sz="2600" dirty="0">
                <a:solidFill>
                  <a:srgbClr val="E25B00"/>
                </a:solidFill>
                <a:latin typeface="Century Gothic" panose="020B0502020202020204" pitchFamily="34" charset="0"/>
              </a:rPr>
              <a:t>ió</a:t>
            </a:r>
            <a:r>
              <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 _________________.</a:t>
            </a:r>
          </a:p>
        </p:txBody>
      </p:sp>
      <p:sp>
        <p:nvSpPr>
          <p:cNvPr id="34" name="Rectangle 10">
            <a:extLst>
              <a:ext uri="{FF2B5EF4-FFF2-40B4-BE49-F238E27FC236}">
                <a16:creationId xmlns:a16="http://schemas.microsoft.com/office/drawing/2014/main" id="{80B914D3-88E4-1246-BCE5-D9C6F20E6286}"/>
              </a:ext>
            </a:extLst>
          </p:cNvPr>
          <p:cNvSpPr/>
          <p:nvPr/>
        </p:nvSpPr>
        <p:spPr>
          <a:xfrm>
            <a:off x="1892134" y="5631978"/>
            <a:ext cx="2864887" cy="492443"/>
          </a:xfrm>
          <a:prstGeom prst="rect">
            <a:avLst/>
          </a:prstGeom>
        </p:spPr>
        <p:txBody>
          <a:bodyPr wrap="none">
            <a:spAutoFit/>
          </a:bodyPr>
          <a:lstStyle/>
          <a:p>
            <a:r>
              <a:rPr lang="en-GB" sz="2600" b="1" dirty="0">
                <a:latin typeface="Century Gothic" panose="020B0502020202020204" pitchFamily="34" charset="0"/>
              </a:rPr>
              <a:t>s/he</a:t>
            </a:r>
            <a:r>
              <a:rPr lang="en-GB" sz="2600" dirty="0">
                <a:latin typeface="Century Gothic" panose="020B0502020202020204" pitchFamily="34" charset="0"/>
              </a:rPr>
              <a:t> or </a:t>
            </a:r>
            <a:r>
              <a:rPr lang="en-GB" sz="2600" b="1" dirty="0">
                <a:latin typeface="Century Gothic" panose="020B0502020202020204" pitchFamily="34" charset="0"/>
              </a:rPr>
              <a:t>it</a:t>
            </a:r>
            <a:r>
              <a:rPr lang="en-GB" sz="2600" dirty="0">
                <a:latin typeface="Century Gothic" panose="020B0502020202020204" pitchFamily="34" charset="0"/>
              </a:rPr>
              <a:t> offered</a:t>
            </a:r>
            <a:endParaRPr lang="en-GB" sz="2600" dirty="0"/>
          </a:p>
        </p:txBody>
      </p:sp>
      <p:sp>
        <p:nvSpPr>
          <p:cNvPr id="35" name="TextBox 11">
            <a:extLst>
              <a:ext uri="{FF2B5EF4-FFF2-40B4-BE49-F238E27FC236}">
                <a16:creationId xmlns:a16="http://schemas.microsoft.com/office/drawing/2014/main" id="{B3065E61-B53E-9346-81CF-1B42B02719CD}"/>
              </a:ext>
            </a:extLst>
          </p:cNvPr>
          <p:cNvSpPr txBox="1"/>
          <p:nvPr/>
        </p:nvSpPr>
        <p:spPr>
          <a:xfrm>
            <a:off x="5261767" y="5607203"/>
            <a:ext cx="666637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Desaparec</a:t>
            </a:r>
            <a:r>
              <a:rPr lang="en-GB" sz="2600" dirty="0" err="1">
                <a:solidFill>
                  <a:schemeClr val="accent5">
                    <a:lumMod val="50000"/>
                  </a:schemeClr>
                </a:solidFill>
                <a:latin typeface="Century Gothic" panose="020B0502020202020204" pitchFamily="34" charset="0"/>
              </a:rPr>
              <a:t>i</a:t>
            </a:r>
            <a:r>
              <a:rPr lang="en-GB" sz="2600" dirty="0" err="1">
                <a:solidFill>
                  <a:srgbClr val="E25B00"/>
                </a:solidFill>
                <a:latin typeface="Century Gothic" panose="020B0502020202020204" pitchFamily="34" charset="0"/>
              </a:rPr>
              <a:t>ó</a:t>
            </a:r>
            <a:r>
              <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 _______________________.</a:t>
            </a:r>
          </a:p>
        </p:txBody>
      </p:sp>
      <p:sp>
        <p:nvSpPr>
          <p:cNvPr id="36" name="Rectangle 12">
            <a:extLst>
              <a:ext uri="{FF2B5EF4-FFF2-40B4-BE49-F238E27FC236}">
                <a16:creationId xmlns:a16="http://schemas.microsoft.com/office/drawing/2014/main" id="{F51035FD-53ED-3A4E-A341-A988FF31803C}"/>
              </a:ext>
            </a:extLst>
          </p:cNvPr>
          <p:cNvSpPr/>
          <p:nvPr/>
        </p:nvSpPr>
        <p:spPr>
          <a:xfrm>
            <a:off x="7813896" y="5571476"/>
            <a:ext cx="3756156" cy="492443"/>
          </a:xfrm>
          <a:prstGeom prst="rect">
            <a:avLst/>
          </a:prstGeom>
        </p:spPr>
        <p:txBody>
          <a:bodyPr wrap="none">
            <a:spAutoFit/>
          </a:bodyPr>
          <a:lstStyle/>
          <a:p>
            <a:r>
              <a:rPr lang="en-GB" sz="2600" b="1" dirty="0">
                <a:latin typeface="Century Gothic" panose="020B0502020202020204" pitchFamily="34" charset="0"/>
              </a:rPr>
              <a:t>s/he</a:t>
            </a:r>
            <a:r>
              <a:rPr lang="en-GB" sz="2600" dirty="0">
                <a:latin typeface="Century Gothic" panose="020B0502020202020204" pitchFamily="34" charset="0"/>
              </a:rPr>
              <a:t> or </a:t>
            </a:r>
            <a:r>
              <a:rPr lang="en-GB" sz="2600" b="1" dirty="0">
                <a:latin typeface="Century Gothic" panose="020B0502020202020204" pitchFamily="34" charset="0"/>
              </a:rPr>
              <a:t>it disappeared</a:t>
            </a:r>
            <a:endParaRPr lang="en-GB" sz="2600" b="1" dirty="0"/>
          </a:p>
        </p:txBody>
      </p:sp>
      <p:sp>
        <p:nvSpPr>
          <p:cNvPr id="24" name="Rounded Rectangle 11">
            <a:extLst>
              <a:ext uri="{FF2B5EF4-FFF2-40B4-BE49-F238E27FC236}">
                <a16:creationId xmlns:a16="http://schemas.microsoft.com/office/drawing/2014/main" id="{A316DD52-7894-4A75-969C-CA0645DA2978}"/>
              </a:ext>
            </a:extLst>
          </p:cNvPr>
          <p:cNvSpPr/>
          <p:nvPr/>
        </p:nvSpPr>
        <p:spPr>
          <a:xfrm>
            <a:off x="9875520" y="258166"/>
            <a:ext cx="2052624"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gramática</a:t>
            </a:r>
          </a:p>
        </p:txBody>
      </p:sp>
    </p:spTree>
    <p:extLst>
      <p:ext uri="{BB962C8B-B14F-4D97-AF65-F5344CB8AC3E}">
        <p14:creationId xmlns:p14="http://schemas.microsoft.com/office/powerpoint/2010/main" val="109644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27" grpId="0"/>
      <p:bldP spid="28" grpId="0"/>
      <p:bldP spid="29" grpId="0"/>
      <p:bldP spid="30" grpId="0"/>
      <p:bldP spid="31" grpId="0"/>
      <p:bldP spid="32" grpId="0"/>
      <p:bldP spid="33"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7220" y="1460854"/>
            <a:ext cx="11497792" cy="1569660"/>
          </a:xfrm>
          <a:prstGeom prst="rect">
            <a:avLst/>
          </a:prstGeom>
          <a:noFill/>
        </p:spPr>
        <p:txBody>
          <a:bodyPr wrap="square" rtlCol="0">
            <a:spAutoFit/>
          </a:bodyPr>
          <a:lstStyle/>
          <a:p>
            <a:pPr>
              <a:defRPr/>
            </a:pPr>
            <a:r>
              <a:rPr lang="en-GB" sz="3200" dirty="0">
                <a:latin typeface="Century Gothic" panose="020B0502020202020204" pitchFamily="34" charset="0"/>
              </a:rPr>
              <a:t>When comparing different people, Spanish uses a subject pronoun (e.g. I, you, he) before the verb. This emphasises who the verb refers to.</a:t>
            </a:r>
          </a:p>
        </p:txBody>
      </p:sp>
      <p:sp>
        <p:nvSpPr>
          <p:cNvPr id="2" name="Title 1"/>
          <p:cNvSpPr>
            <a:spLocks noGrp="1"/>
          </p:cNvSpPr>
          <p:nvPr>
            <p:ph type="title"/>
          </p:nvPr>
        </p:nvSpPr>
        <p:spPr>
          <a:xfrm>
            <a:off x="0" y="213557"/>
            <a:ext cx="6523892" cy="778799"/>
          </a:xfrm>
        </p:spPr>
        <p:txBody>
          <a:bodyPr>
            <a:normAutofit fontScale="90000"/>
          </a:bodyPr>
          <a:lstStyle/>
          <a:p>
            <a:r>
              <a:rPr lang="en-GB" sz="2600" b="1" dirty="0">
                <a:solidFill>
                  <a:schemeClr val="bg1"/>
                </a:solidFill>
              </a:rPr>
              <a:t>Saying who does what: subject pronouns ‘</a:t>
            </a:r>
            <a:r>
              <a:rPr lang="en-GB" sz="2600" b="1" dirty="0" err="1">
                <a:solidFill>
                  <a:schemeClr val="bg1"/>
                </a:solidFill>
              </a:rPr>
              <a:t>yo</a:t>
            </a:r>
            <a:r>
              <a:rPr lang="en-GB" sz="2600" b="1" dirty="0">
                <a:solidFill>
                  <a:schemeClr val="bg1"/>
                </a:solidFill>
              </a:rPr>
              <a:t>’, ‘</a:t>
            </a:r>
            <a:r>
              <a:rPr lang="en-GB" sz="2600" b="1" dirty="0" err="1">
                <a:solidFill>
                  <a:schemeClr val="bg1"/>
                </a:solidFill>
              </a:rPr>
              <a:t>tú</a:t>
            </a:r>
            <a:r>
              <a:rPr lang="en-GB" sz="2600" b="1" dirty="0">
                <a:solidFill>
                  <a:schemeClr val="bg1"/>
                </a:solidFill>
              </a:rPr>
              <a:t>’, ‘</a:t>
            </a:r>
            <a:r>
              <a:rPr lang="en-GB" sz="2600" b="1" dirty="0" err="1">
                <a:solidFill>
                  <a:schemeClr val="bg1"/>
                </a:solidFill>
              </a:rPr>
              <a:t>él</a:t>
            </a:r>
            <a:r>
              <a:rPr lang="en-GB" sz="2600" b="1" dirty="0">
                <a:solidFill>
                  <a:schemeClr val="bg1"/>
                </a:solidFill>
              </a:rPr>
              <a:t>’ and ‘</a:t>
            </a:r>
            <a:r>
              <a:rPr lang="en-GB" sz="2600" b="1" dirty="0" err="1">
                <a:solidFill>
                  <a:schemeClr val="bg1"/>
                </a:solidFill>
              </a:rPr>
              <a:t>ella</a:t>
            </a:r>
            <a:r>
              <a:rPr lang="en-GB" sz="2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875520" y="258166"/>
            <a:ext cx="2052624"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gramática</a:t>
            </a:r>
          </a:p>
        </p:txBody>
      </p:sp>
      <p:sp>
        <p:nvSpPr>
          <p:cNvPr id="22" name="TextBox 13">
            <a:extLst>
              <a:ext uri="{FF2B5EF4-FFF2-40B4-BE49-F238E27FC236}">
                <a16:creationId xmlns:a16="http://schemas.microsoft.com/office/drawing/2014/main" id="{7CA0217D-060A-6D40-8254-760D46F77EE3}"/>
              </a:ext>
            </a:extLst>
          </p:cNvPr>
          <p:cNvSpPr txBox="1"/>
          <p:nvPr/>
        </p:nvSpPr>
        <p:spPr>
          <a:xfrm>
            <a:off x="317220" y="5072063"/>
            <a:ext cx="116109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To say ‘</a:t>
            </a:r>
            <a:r>
              <a:rPr lang="en-GB" sz="3200" b="1" dirty="0">
                <a:latin typeface="Century Gothic" panose="020B0502020202020204" pitchFamily="34" charset="0"/>
              </a:rPr>
              <a:t>he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use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_____. To say</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3200" b="1" i="0" u="none" strike="noStrike" kern="1200" cap="none" spc="0" normalizeH="0" noProof="0" dirty="0">
                <a:ln>
                  <a:noFill/>
                </a:ln>
                <a:effectLst/>
                <a:uLnTx/>
                <a:uFillTx/>
                <a:latin typeface="Century Gothic" panose="020B0502020202020204" pitchFamily="34" charset="0"/>
                <a:ea typeface="+mn-ea"/>
                <a:cs typeface="+mn-cs"/>
              </a:rPr>
              <a:t>‘she’, </a:t>
            </a:r>
            <a:r>
              <a:rPr kumimoji="0" lang="en-GB" sz="3200" i="0" u="none" strike="noStrike" kern="1200" cap="none" spc="0" normalizeH="0" noProof="0" dirty="0">
                <a:ln>
                  <a:noFill/>
                </a:ln>
                <a:effectLst/>
                <a:uLnTx/>
                <a:uFillTx/>
                <a:latin typeface="Century Gothic" panose="020B0502020202020204" pitchFamily="34" charset="0"/>
                <a:ea typeface="+mn-ea"/>
                <a:cs typeface="+mn-cs"/>
              </a:rPr>
              <a:t>use</a:t>
            </a:r>
            <a:r>
              <a:rPr kumimoji="0" lang="en-GB" sz="32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_______</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23" name="TextBox 16">
            <a:extLst>
              <a:ext uri="{FF2B5EF4-FFF2-40B4-BE49-F238E27FC236}">
                <a16:creationId xmlns:a16="http://schemas.microsoft.com/office/drawing/2014/main" id="{000BB565-6AC1-6445-B70E-51C98B8AF878}"/>
              </a:ext>
            </a:extLst>
          </p:cNvPr>
          <p:cNvSpPr txBox="1"/>
          <p:nvPr/>
        </p:nvSpPr>
        <p:spPr>
          <a:xfrm>
            <a:off x="3929619" y="5019288"/>
            <a:ext cx="6771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E25B00"/>
                </a:solidFill>
                <a:latin typeface="Century Gothic" panose="020B0502020202020204" pitchFamily="34" charset="0"/>
              </a:rPr>
              <a:t>él</a:t>
            </a:r>
            <a:endPar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24" name="TextBox 11">
            <a:extLst>
              <a:ext uri="{FF2B5EF4-FFF2-40B4-BE49-F238E27FC236}">
                <a16:creationId xmlns:a16="http://schemas.microsoft.com/office/drawing/2014/main" id="{32904389-3B0D-4D42-BE88-4A718B07EDFB}"/>
              </a:ext>
            </a:extLst>
          </p:cNvPr>
          <p:cNvSpPr txBox="1"/>
          <p:nvPr/>
        </p:nvSpPr>
        <p:spPr>
          <a:xfrm>
            <a:off x="8383075" y="5019288"/>
            <a:ext cx="9772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E25B00"/>
                </a:solidFill>
                <a:latin typeface="Century Gothic" panose="020B0502020202020204" pitchFamily="34" charset="0"/>
              </a:rPr>
              <a:t>ella</a:t>
            </a:r>
            <a:endPar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25" name="TextBox 13">
            <a:extLst>
              <a:ext uri="{FF2B5EF4-FFF2-40B4-BE49-F238E27FC236}">
                <a16:creationId xmlns:a16="http://schemas.microsoft.com/office/drawing/2014/main" id="{751ED32F-9963-BD47-A19B-85071FD2BA1B}"/>
              </a:ext>
            </a:extLst>
          </p:cNvPr>
          <p:cNvSpPr txBox="1"/>
          <p:nvPr/>
        </p:nvSpPr>
        <p:spPr>
          <a:xfrm>
            <a:off x="317220" y="3447696"/>
            <a:ext cx="45581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To say ‘</a:t>
            </a:r>
            <a:r>
              <a:rPr lang="en-GB" sz="3200" b="1" dirty="0">
                <a:latin typeface="Century Gothic" panose="020B0502020202020204" pitchFamily="34" charset="0"/>
              </a:rPr>
              <a:t>I</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use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_____. </a:t>
            </a:r>
          </a:p>
        </p:txBody>
      </p:sp>
      <p:sp>
        <p:nvSpPr>
          <p:cNvPr id="26" name="TextBox 16">
            <a:extLst>
              <a:ext uri="{FF2B5EF4-FFF2-40B4-BE49-F238E27FC236}">
                <a16:creationId xmlns:a16="http://schemas.microsoft.com/office/drawing/2014/main" id="{3987308B-2E4F-6F4F-915C-0FD37F677599}"/>
              </a:ext>
            </a:extLst>
          </p:cNvPr>
          <p:cNvSpPr txBox="1"/>
          <p:nvPr/>
        </p:nvSpPr>
        <p:spPr>
          <a:xfrm>
            <a:off x="3535618" y="3389959"/>
            <a:ext cx="788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E25B00"/>
                </a:solidFill>
                <a:latin typeface="Century Gothic" panose="020B0502020202020204" pitchFamily="34" charset="0"/>
              </a:rPr>
              <a:t>yo</a:t>
            </a:r>
            <a:endPar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28" name="TextBox 13">
            <a:extLst>
              <a:ext uri="{FF2B5EF4-FFF2-40B4-BE49-F238E27FC236}">
                <a16:creationId xmlns:a16="http://schemas.microsoft.com/office/drawing/2014/main" id="{85A7EA34-8E64-5C43-9469-67E19AEAAEF3}"/>
              </a:ext>
            </a:extLst>
          </p:cNvPr>
          <p:cNvSpPr txBox="1"/>
          <p:nvPr/>
        </p:nvSpPr>
        <p:spPr>
          <a:xfrm>
            <a:off x="317220" y="4296308"/>
            <a:ext cx="7118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To say ‘</a:t>
            </a:r>
            <a:r>
              <a:rPr lang="en-GB" sz="3200" b="1" noProof="0" dirty="0">
                <a:latin typeface="Century Gothic" panose="020B0502020202020204" pitchFamily="34" charset="0"/>
              </a:rPr>
              <a:t>you</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use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_____. </a:t>
            </a:r>
          </a:p>
        </p:txBody>
      </p:sp>
      <p:sp>
        <p:nvSpPr>
          <p:cNvPr id="29" name="TextBox 16">
            <a:extLst>
              <a:ext uri="{FF2B5EF4-FFF2-40B4-BE49-F238E27FC236}">
                <a16:creationId xmlns:a16="http://schemas.microsoft.com/office/drawing/2014/main" id="{D8D094FE-9C91-5E4D-801D-D9070D474A21}"/>
              </a:ext>
            </a:extLst>
          </p:cNvPr>
          <p:cNvSpPr txBox="1"/>
          <p:nvPr/>
        </p:nvSpPr>
        <p:spPr>
          <a:xfrm>
            <a:off x="4202750" y="4223451"/>
            <a:ext cx="11335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E25B00"/>
                </a:solidFill>
                <a:latin typeface="Century Gothic" panose="020B0502020202020204" pitchFamily="34" charset="0"/>
              </a:rPr>
              <a:t>tú</a:t>
            </a:r>
            <a:endPar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spTree>
    <p:extLst>
      <p:ext uri="{BB962C8B-B14F-4D97-AF65-F5344CB8AC3E}">
        <p14:creationId xmlns:p14="http://schemas.microsoft.com/office/powerpoint/2010/main" val="110369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24" grpId="0"/>
      <p:bldP spid="25" grpId="0"/>
      <p:bldP spid="26"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198342" y="124528"/>
            <a:ext cx="10672483" cy="471742"/>
          </a:xfrm>
        </p:spPr>
        <p:txBody>
          <a:bodyPr>
            <a:noAutofit/>
          </a:bodyPr>
          <a:lstStyle/>
          <a:p>
            <a:r>
              <a:rPr lang="es-GB" sz="2000" b="1" dirty="0"/>
              <a:t>Lucía habla con Daniel sobre un viaje a Estados Unidos con </a:t>
            </a:r>
            <a:r>
              <a:rPr lang="en-GB" sz="2000" b="1" dirty="0"/>
              <a:t>Ana, </a:t>
            </a:r>
            <a:r>
              <a:rPr lang="es-GB" sz="2000" b="1" dirty="0"/>
              <a:t>la madre. </a:t>
            </a:r>
          </a:p>
        </p:txBody>
      </p:sp>
      <p:sp>
        <p:nvSpPr>
          <p:cNvPr id="8" name="Título 1">
            <a:extLst>
              <a:ext uri="{FF2B5EF4-FFF2-40B4-BE49-F238E27FC236}">
                <a16:creationId xmlns:a16="http://schemas.microsoft.com/office/drawing/2014/main" id="{34BC083C-C2D0-4743-ADA1-FB194B846F96}"/>
              </a:ext>
            </a:extLst>
          </p:cNvPr>
          <p:cNvSpPr txBox="1">
            <a:spLocks/>
          </p:cNvSpPr>
          <p:nvPr/>
        </p:nvSpPr>
        <p:spPr>
          <a:xfrm>
            <a:off x="198343" y="483824"/>
            <a:ext cx="10672482" cy="471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000" dirty="0">
                <a:solidFill>
                  <a:schemeClr val="tx1"/>
                </a:solidFill>
              </a:rPr>
              <a:t>Lee el texto y decide si las frases en inglés están en el texto en español o no.</a:t>
            </a:r>
          </a:p>
        </p:txBody>
      </p:sp>
      <p:sp>
        <p:nvSpPr>
          <p:cNvPr id="21" name="Llamada rectangular 20">
            <a:extLst>
              <a:ext uri="{FF2B5EF4-FFF2-40B4-BE49-F238E27FC236}">
                <a16:creationId xmlns:a16="http://schemas.microsoft.com/office/drawing/2014/main" id="{35645CC6-857B-7B4E-8D35-D6E5F82C8F0C}"/>
              </a:ext>
            </a:extLst>
          </p:cNvPr>
          <p:cNvSpPr/>
          <p:nvPr/>
        </p:nvSpPr>
        <p:spPr>
          <a:xfrm>
            <a:off x="334941" y="1633897"/>
            <a:ext cx="6304548" cy="3400324"/>
          </a:xfrm>
          <a:prstGeom prst="wedgeRectCallout">
            <a:avLst>
              <a:gd name="adj1" fmla="val 38058"/>
              <a:gd name="adj2" fmla="val 56792"/>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200" dirty="0">
                <a:solidFill>
                  <a:schemeClr val="tx1"/>
                </a:solidFill>
              </a:rPr>
              <a:t>En el viaje a Estados Unidos </a:t>
            </a:r>
            <a:r>
              <a:rPr lang="es-GB" sz="2200" b="1" dirty="0">
                <a:solidFill>
                  <a:schemeClr val="tx1"/>
                </a:solidFill>
              </a:rPr>
              <a:t>1) </a:t>
            </a:r>
            <a:r>
              <a:rPr lang="es-GB" sz="2200" dirty="0">
                <a:solidFill>
                  <a:schemeClr val="tx1"/>
                </a:solidFill>
              </a:rPr>
              <a:t>____ conocí un poco más sobre la cultura y el idioma, ¡pero </a:t>
            </a:r>
            <a:r>
              <a:rPr lang="es-GB" sz="2200" b="1" dirty="0">
                <a:solidFill>
                  <a:schemeClr val="tx1"/>
                </a:solidFill>
              </a:rPr>
              <a:t>2) </a:t>
            </a:r>
            <a:r>
              <a:rPr lang="es-GB" sz="2200" dirty="0">
                <a:solidFill>
                  <a:schemeClr val="tx1"/>
                </a:solidFill>
              </a:rPr>
              <a:t>____ apenas aprendiste inglés, mientras que </a:t>
            </a:r>
            <a:r>
              <a:rPr lang="es-GB" sz="2200" b="1" dirty="0">
                <a:solidFill>
                  <a:schemeClr val="tx1"/>
                </a:solidFill>
              </a:rPr>
              <a:t>3) </a:t>
            </a:r>
            <a:r>
              <a:rPr lang="es-GB" sz="2200" dirty="0">
                <a:solidFill>
                  <a:schemeClr val="tx1"/>
                </a:solidFill>
              </a:rPr>
              <a:t>____ entendió todo! El primer día </a:t>
            </a:r>
            <a:r>
              <a:rPr lang="es-GB" sz="2200" b="1" dirty="0">
                <a:solidFill>
                  <a:schemeClr val="tx1"/>
                </a:solidFill>
              </a:rPr>
              <a:t>4) </a:t>
            </a:r>
            <a:r>
              <a:rPr lang="es-GB" sz="2200" dirty="0">
                <a:solidFill>
                  <a:schemeClr val="tx1"/>
                </a:solidFill>
              </a:rPr>
              <a:t>____ decidí ir de compras, sin embargo </a:t>
            </a:r>
            <a:r>
              <a:rPr lang="es-GB" sz="2200" b="1" dirty="0">
                <a:solidFill>
                  <a:schemeClr val="tx1"/>
                </a:solidFill>
              </a:rPr>
              <a:t>5) </a:t>
            </a:r>
            <a:r>
              <a:rPr lang="es-GB" sz="2200" dirty="0">
                <a:solidFill>
                  <a:schemeClr val="tx1"/>
                </a:solidFill>
              </a:rPr>
              <a:t>____ subiste a una torre para ver el paisaje. Un viaje genial, pero con problemas: en el hotel, </a:t>
            </a:r>
            <a:r>
              <a:rPr lang="es-GB" sz="2200" b="1" dirty="0">
                <a:solidFill>
                  <a:schemeClr val="tx1"/>
                </a:solidFill>
              </a:rPr>
              <a:t>6) </a:t>
            </a:r>
            <a:r>
              <a:rPr lang="es-GB" sz="2200" dirty="0">
                <a:solidFill>
                  <a:schemeClr val="tx1"/>
                </a:solidFill>
              </a:rPr>
              <a:t>____ rompí una puerta y </a:t>
            </a:r>
            <a:r>
              <a:rPr lang="es-GB" sz="2200" b="1" dirty="0">
                <a:solidFill>
                  <a:schemeClr val="tx1"/>
                </a:solidFill>
              </a:rPr>
              <a:t>7) </a:t>
            </a:r>
            <a:r>
              <a:rPr lang="es-GB" sz="2200" dirty="0">
                <a:solidFill>
                  <a:schemeClr val="tx1"/>
                </a:solidFill>
              </a:rPr>
              <a:t>____ perdiste las llaves, aunque </a:t>
            </a:r>
            <a:r>
              <a:rPr lang="es-GB" sz="2200" b="1" dirty="0">
                <a:solidFill>
                  <a:schemeClr val="tx1"/>
                </a:solidFill>
              </a:rPr>
              <a:t>8) </a:t>
            </a:r>
            <a:r>
              <a:rPr lang="es-GB" sz="2200" dirty="0">
                <a:solidFill>
                  <a:schemeClr val="tx1"/>
                </a:solidFill>
              </a:rPr>
              <a:t>____ cubrió el costo. ¡Unas vacaciones un poco locas!</a:t>
            </a:r>
          </a:p>
        </p:txBody>
      </p:sp>
      <p:graphicFrame>
        <p:nvGraphicFramePr>
          <p:cNvPr id="36" name="Tabla 35">
            <a:extLst>
              <a:ext uri="{FF2B5EF4-FFF2-40B4-BE49-F238E27FC236}">
                <a16:creationId xmlns:a16="http://schemas.microsoft.com/office/drawing/2014/main" id="{11105614-CE70-A04A-BEC5-BB82697B3299}"/>
              </a:ext>
            </a:extLst>
          </p:cNvPr>
          <p:cNvGraphicFramePr>
            <a:graphicFrameLocks noGrp="1"/>
          </p:cNvGraphicFramePr>
          <p:nvPr>
            <p:extLst>
              <p:ext uri="{D42A27DB-BD31-4B8C-83A1-F6EECF244321}">
                <p14:modId xmlns:p14="http://schemas.microsoft.com/office/powerpoint/2010/main" val="2254222772"/>
              </p:ext>
            </p:extLst>
          </p:nvPr>
        </p:nvGraphicFramePr>
        <p:xfrm>
          <a:off x="6833937" y="952992"/>
          <a:ext cx="5081337" cy="5291400"/>
        </p:xfrm>
        <a:graphic>
          <a:graphicData uri="http://schemas.openxmlformats.org/drawingml/2006/table">
            <a:tbl>
              <a:tblPr firstRow="1" bandRow="1">
                <a:tableStyleId>{5DA37D80-6434-44D0-A028-1B22A696006F}</a:tableStyleId>
              </a:tblPr>
              <a:tblGrid>
                <a:gridCol w="3705726">
                  <a:extLst>
                    <a:ext uri="{9D8B030D-6E8A-4147-A177-3AD203B41FA5}">
                      <a16:colId xmlns:a16="http://schemas.microsoft.com/office/drawing/2014/main" val="3248352957"/>
                    </a:ext>
                  </a:extLst>
                </a:gridCol>
                <a:gridCol w="1375611">
                  <a:extLst>
                    <a:ext uri="{9D8B030D-6E8A-4147-A177-3AD203B41FA5}">
                      <a16:colId xmlns:a16="http://schemas.microsoft.com/office/drawing/2014/main" val="3165570469"/>
                    </a:ext>
                  </a:extLst>
                </a:gridCol>
              </a:tblGrid>
              <a:tr h="708596">
                <a:tc>
                  <a:txBody>
                    <a:bodyPr/>
                    <a:lstStyle/>
                    <a:p>
                      <a:endParaRPr lang="es-GB" sz="2000" dirty="0">
                        <a:solidFill>
                          <a:srgbClr val="203864"/>
                        </a:solidFill>
                      </a:endParaRPr>
                    </a:p>
                  </a:txBody>
                  <a:tcPr anchor="ctr">
                    <a:lnL w="12700" cmpd="sng">
                      <a:noFill/>
                    </a:lnL>
                    <a:lnR w="12700" cap="flat" cmpd="sng" algn="ctr">
                      <a:solidFill>
                        <a:srgbClr val="F9BD00"/>
                      </a:solidFill>
                      <a:prstDash val="solid"/>
                      <a:round/>
                      <a:headEnd type="none" w="med" len="med"/>
                      <a:tailEnd type="none" w="med" len="med"/>
                    </a:lnR>
                    <a:lnT w="12700" cmpd="sng">
                      <a:noFill/>
                    </a:lnT>
                    <a:lnB w="12700" cap="flat" cmpd="sng" algn="ctr">
                      <a:solidFill>
                        <a:srgbClr val="F9BD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GB" sz="2000" dirty="0">
                          <a:solidFill>
                            <a:schemeClr val="tx1"/>
                          </a:solidFill>
                        </a:rPr>
                        <a:t>¿Está en el texto?</a:t>
                      </a:r>
                    </a:p>
                  </a:txBody>
                  <a:tcPr anchor="ct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extLst>
                  <a:ext uri="{0D108BD9-81ED-4DB2-BD59-A6C34878D82A}">
                    <a16:rowId xmlns:a16="http://schemas.microsoft.com/office/drawing/2014/main" val="1567962773"/>
                  </a:ext>
                </a:extLst>
              </a:tr>
              <a:tr h="10166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1. She go</a:t>
                      </a:r>
                      <a:r>
                        <a:rPr lang="en-GB" sz="2000" dirty="0">
                          <a:solidFill>
                            <a:schemeClr val="tx1"/>
                          </a:solidFill>
                        </a:rPr>
                        <a:t>t</a:t>
                      </a:r>
                      <a:r>
                        <a:rPr lang="es-GB" sz="2000" dirty="0">
                          <a:solidFill>
                            <a:schemeClr val="tx1"/>
                          </a:solidFill>
                        </a:rPr>
                        <a:t> to know a little bit more about the culture and the language.</a:t>
                      </a:r>
                    </a:p>
                  </a:txBody>
                  <a:tcPr anchor="ct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tc>
                  <a:txBody>
                    <a:bodyPr/>
                    <a:lstStyle/>
                    <a:p>
                      <a:pPr algn="ctr"/>
                      <a:r>
                        <a:rPr lang="es-GB" sz="2000" dirty="0">
                          <a:solidFill>
                            <a:schemeClr val="tx1"/>
                          </a:solidFill>
                        </a:rPr>
                        <a:t>Sí / No</a:t>
                      </a:r>
                    </a:p>
                  </a:txBody>
                  <a:tcPr anchor="ct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extLst>
                  <a:ext uri="{0D108BD9-81ED-4DB2-BD59-A6C34878D82A}">
                    <a16:rowId xmlns:a16="http://schemas.microsoft.com/office/drawing/2014/main" val="2821069472"/>
                  </a:ext>
                </a:extLst>
              </a:tr>
              <a:tr h="509446">
                <a:tc>
                  <a:txBody>
                    <a:bodyPr/>
                    <a:lstStyle/>
                    <a:p>
                      <a:r>
                        <a:rPr lang="es-GB" sz="2000" dirty="0">
                          <a:solidFill>
                            <a:schemeClr val="tx1"/>
                          </a:solidFill>
                        </a:rPr>
                        <a:t>2. You barely learned English</a:t>
                      </a:r>
                    </a:p>
                  </a:txBody>
                  <a:tcPr anchor="ctr">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Sí / No</a:t>
                      </a:r>
                    </a:p>
                  </a:txBody>
                  <a:tcPr anchor="ct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extLst>
                  <a:ext uri="{0D108BD9-81ED-4DB2-BD59-A6C34878D82A}">
                    <a16:rowId xmlns:a16="http://schemas.microsoft.com/office/drawing/2014/main" val="3873554345"/>
                  </a:ext>
                </a:extLst>
              </a:tr>
              <a:tr h="509446">
                <a:tc>
                  <a:txBody>
                    <a:bodyPr/>
                    <a:lstStyle/>
                    <a:p>
                      <a:r>
                        <a:rPr lang="es-GB" sz="2000" dirty="0">
                          <a:solidFill>
                            <a:schemeClr val="tx1"/>
                          </a:solidFill>
                        </a:rPr>
                        <a:t>3. I understood everything.</a:t>
                      </a:r>
                    </a:p>
                  </a:txBody>
                  <a:tcPr anchor="ctr">
                    <a:lnR w="12700" cap="flat" cmpd="sng" algn="ctr">
                      <a:solidFill>
                        <a:srgbClr val="F9BD0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Sí / No</a:t>
                      </a:r>
                    </a:p>
                  </a:txBody>
                  <a:tcPr anchor="ct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extLst>
                  <a:ext uri="{0D108BD9-81ED-4DB2-BD59-A6C34878D82A}">
                    <a16:rowId xmlns:a16="http://schemas.microsoft.com/office/drawing/2014/main" val="887760390"/>
                  </a:ext>
                </a:extLst>
              </a:tr>
              <a:tr h="509446">
                <a:tc>
                  <a:txBody>
                    <a:bodyPr/>
                    <a:lstStyle/>
                    <a:p>
                      <a:r>
                        <a:rPr lang="es-GB" sz="2000" dirty="0">
                          <a:solidFill>
                            <a:schemeClr val="tx1"/>
                          </a:solidFill>
                        </a:rPr>
                        <a:t>4. I decided to go shopping.</a:t>
                      </a:r>
                    </a:p>
                  </a:txBody>
                  <a:tcPr anchor="ctr">
                    <a:lnR w="12700" cap="flat" cmpd="sng" algn="ctr">
                      <a:solidFill>
                        <a:srgbClr val="F9BD0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Sí / No</a:t>
                      </a:r>
                    </a:p>
                  </a:txBody>
                  <a:tcPr anchor="ct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extLst>
                  <a:ext uri="{0D108BD9-81ED-4DB2-BD59-A6C34878D82A}">
                    <a16:rowId xmlns:a16="http://schemas.microsoft.com/office/drawing/2014/main" val="315101450"/>
                  </a:ext>
                </a:extLst>
              </a:tr>
              <a:tr h="509446">
                <a:tc>
                  <a:txBody>
                    <a:bodyPr/>
                    <a:lstStyle/>
                    <a:p>
                      <a:r>
                        <a:rPr lang="es-GB" sz="2000" dirty="0">
                          <a:solidFill>
                            <a:schemeClr val="tx1"/>
                          </a:solidFill>
                        </a:rPr>
                        <a:t>5. She went up a tower.</a:t>
                      </a:r>
                    </a:p>
                  </a:txBody>
                  <a:tcPr anchor="ctr">
                    <a:lnR w="12700" cap="flat" cmpd="sng" algn="ctr">
                      <a:solidFill>
                        <a:srgbClr val="F9BD0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Sí / No</a:t>
                      </a:r>
                    </a:p>
                  </a:txBody>
                  <a:tcPr anchor="ct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extLst>
                  <a:ext uri="{0D108BD9-81ED-4DB2-BD59-A6C34878D82A}">
                    <a16:rowId xmlns:a16="http://schemas.microsoft.com/office/drawing/2014/main" val="4003594595"/>
                  </a:ext>
                </a:extLst>
              </a:tr>
              <a:tr h="509446">
                <a:tc>
                  <a:txBody>
                    <a:bodyPr/>
                    <a:lstStyle/>
                    <a:p>
                      <a:r>
                        <a:rPr lang="es-GB" sz="2000" dirty="0">
                          <a:solidFill>
                            <a:schemeClr val="tx1"/>
                          </a:solidFill>
                        </a:rPr>
                        <a:t>6. I broke a door</a:t>
                      </a:r>
                    </a:p>
                  </a:txBody>
                  <a:tcPr anchor="ctr">
                    <a:lnR w="12700" cap="flat" cmpd="sng" algn="ctr">
                      <a:solidFill>
                        <a:srgbClr val="F9BD0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Sí / No</a:t>
                      </a:r>
                    </a:p>
                  </a:txBody>
                  <a:tcPr anchor="ct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extLst>
                  <a:ext uri="{0D108BD9-81ED-4DB2-BD59-A6C34878D82A}">
                    <a16:rowId xmlns:a16="http://schemas.microsoft.com/office/drawing/2014/main" val="2550724562"/>
                  </a:ext>
                </a:extLst>
              </a:tr>
              <a:tr h="509446">
                <a:tc>
                  <a:txBody>
                    <a:bodyPr/>
                    <a:lstStyle/>
                    <a:p>
                      <a:r>
                        <a:rPr lang="es-GB" sz="2000" dirty="0">
                          <a:solidFill>
                            <a:schemeClr val="tx1"/>
                          </a:solidFill>
                        </a:rPr>
                        <a:t>7. You lost the keys</a:t>
                      </a:r>
                    </a:p>
                  </a:txBody>
                  <a:tcPr anchor="ctr">
                    <a:lnR w="12700" cap="flat" cmpd="sng" algn="ctr">
                      <a:solidFill>
                        <a:srgbClr val="F9BD0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Sí / No</a:t>
                      </a:r>
                    </a:p>
                  </a:txBody>
                  <a:tcPr anchor="ct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extLst>
                  <a:ext uri="{0D108BD9-81ED-4DB2-BD59-A6C34878D82A}">
                    <a16:rowId xmlns:a16="http://schemas.microsoft.com/office/drawing/2014/main" val="1464551375"/>
                  </a:ext>
                </a:extLst>
              </a:tr>
              <a:tr h="509446">
                <a:tc>
                  <a:txBody>
                    <a:bodyPr/>
                    <a:lstStyle/>
                    <a:p>
                      <a:r>
                        <a:rPr lang="es-GB" sz="2000" dirty="0">
                          <a:solidFill>
                            <a:schemeClr val="tx1"/>
                          </a:solidFill>
                        </a:rPr>
                        <a:t>8. I covered the cost</a:t>
                      </a:r>
                    </a:p>
                  </a:txBody>
                  <a:tcPr anchor="ctr">
                    <a:lnR w="12700" cap="flat" cmpd="sng" algn="ctr">
                      <a:solidFill>
                        <a:srgbClr val="F9BD0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Sí / No</a:t>
                      </a:r>
                    </a:p>
                  </a:txBody>
                  <a:tcPr anchor="ct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extLst>
                  <a:ext uri="{0D108BD9-81ED-4DB2-BD59-A6C34878D82A}">
                    <a16:rowId xmlns:a16="http://schemas.microsoft.com/office/drawing/2014/main" val="4017966419"/>
                  </a:ext>
                </a:extLst>
              </a:tr>
            </a:tbl>
          </a:graphicData>
        </a:graphic>
      </p:graphicFrame>
      <p:sp>
        <p:nvSpPr>
          <p:cNvPr id="37" name="Título 1">
            <a:extLst>
              <a:ext uri="{FF2B5EF4-FFF2-40B4-BE49-F238E27FC236}">
                <a16:creationId xmlns:a16="http://schemas.microsoft.com/office/drawing/2014/main" id="{8F9C45EF-BD30-1940-9666-7A9B3EECFEE5}"/>
              </a:ext>
            </a:extLst>
          </p:cNvPr>
          <p:cNvSpPr txBox="1">
            <a:spLocks/>
          </p:cNvSpPr>
          <p:nvPr/>
        </p:nvSpPr>
        <p:spPr>
          <a:xfrm>
            <a:off x="198342" y="851867"/>
            <a:ext cx="7109666" cy="438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dirty="0" err="1">
                <a:solidFill>
                  <a:schemeClr val="tx1"/>
                </a:solidFill>
              </a:rPr>
              <a:t>Luego</a:t>
            </a:r>
            <a:r>
              <a:rPr lang="en-GB" sz="2000" dirty="0">
                <a:solidFill>
                  <a:schemeClr val="tx1"/>
                </a:solidFill>
              </a:rPr>
              <a:t>, escribe los ocho pronombres (</a:t>
            </a:r>
            <a:r>
              <a:rPr lang="en-GB" sz="2000" dirty="0" err="1">
                <a:solidFill>
                  <a:schemeClr val="tx1"/>
                </a:solidFill>
              </a:rPr>
              <a:t>yo</a:t>
            </a:r>
            <a:r>
              <a:rPr lang="en-GB" sz="2000" dirty="0">
                <a:solidFill>
                  <a:schemeClr val="tx1"/>
                </a:solidFill>
              </a:rPr>
              <a:t>, </a:t>
            </a:r>
            <a:r>
              <a:rPr lang="en-GB" sz="2000" dirty="0" err="1">
                <a:solidFill>
                  <a:schemeClr val="tx1"/>
                </a:solidFill>
              </a:rPr>
              <a:t>tú</a:t>
            </a:r>
            <a:r>
              <a:rPr lang="en-GB" sz="2000" dirty="0">
                <a:solidFill>
                  <a:schemeClr val="tx1"/>
                </a:solidFill>
              </a:rPr>
              <a:t>, </a:t>
            </a:r>
            <a:r>
              <a:rPr lang="en-GB" sz="2000" dirty="0" err="1">
                <a:solidFill>
                  <a:schemeClr val="tx1"/>
                </a:solidFill>
              </a:rPr>
              <a:t>ella</a:t>
            </a:r>
            <a:r>
              <a:rPr lang="en-GB" sz="2000" dirty="0">
                <a:solidFill>
                  <a:schemeClr val="tx1"/>
                </a:solidFill>
              </a:rPr>
              <a:t>)</a:t>
            </a:r>
            <a:r>
              <a:rPr lang="es-GB" sz="2000" dirty="0">
                <a:solidFill>
                  <a:schemeClr val="tx1"/>
                </a:solidFill>
              </a:rPr>
              <a:t>.</a:t>
            </a:r>
          </a:p>
        </p:txBody>
      </p:sp>
      <p:sp>
        <p:nvSpPr>
          <p:cNvPr id="38" name="Anillo 37">
            <a:extLst>
              <a:ext uri="{FF2B5EF4-FFF2-40B4-BE49-F238E27FC236}">
                <a16:creationId xmlns:a16="http://schemas.microsoft.com/office/drawing/2014/main" id="{033AA942-55E5-2B41-89E7-321FA61C175E}"/>
              </a:ext>
            </a:extLst>
          </p:cNvPr>
          <p:cNvSpPr/>
          <p:nvPr/>
        </p:nvSpPr>
        <p:spPr>
          <a:xfrm>
            <a:off x="11119544" y="1924254"/>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39" name="Anillo 38">
            <a:extLst>
              <a:ext uri="{FF2B5EF4-FFF2-40B4-BE49-F238E27FC236}">
                <a16:creationId xmlns:a16="http://schemas.microsoft.com/office/drawing/2014/main" id="{904016B2-C29B-B64C-BD6A-31FF105FA941}"/>
              </a:ext>
            </a:extLst>
          </p:cNvPr>
          <p:cNvSpPr/>
          <p:nvPr/>
        </p:nvSpPr>
        <p:spPr>
          <a:xfrm>
            <a:off x="10631144" y="2698498"/>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0" name="Anillo 39">
            <a:extLst>
              <a:ext uri="{FF2B5EF4-FFF2-40B4-BE49-F238E27FC236}">
                <a16:creationId xmlns:a16="http://schemas.microsoft.com/office/drawing/2014/main" id="{ABA4A466-BE90-0545-B0BF-349265EAC930}"/>
              </a:ext>
            </a:extLst>
          </p:cNvPr>
          <p:cNvSpPr/>
          <p:nvPr/>
        </p:nvSpPr>
        <p:spPr>
          <a:xfrm>
            <a:off x="11119544" y="3207401"/>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1" name="Anillo 40">
            <a:extLst>
              <a:ext uri="{FF2B5EF4-FFF2-40B4-BE49-F238E27FC236}">
                <a16:creationId xmlns:a16="http://schemas.microsoft.com/office/drawing/2014/main" id="{31B0CD4C-48B0-1249-AA58-F7843AC890B0}"/>
              </a:ext>
            </a:extLst>
          </p:cNvPr>
          <p:cNvSpPr/>
          <p:nvPr/>
        </p:nvSpPr>
        <p:spPr>
          <a:xfrm>
            <a:off x="10612816" y="3697201"/>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2" name="Anillo 41">
            <a:extLst>
              <a:ext uri="{FF2B5EF4-FFF2-40B4-BE49-F238E27FC236}">
                <a16:creationId xmlns:a16="http://schemas.microsoft.com/office/drawing/2014/main" id="{10065DF8-998B-C74A-B8B4-48D97BCF2C7E}"/>
              </a:ext>
            </a:extLst>
          </p:cNvPr>
          <p:cNvSpPr/>
          <p:nvPr/>
        </p:nvSpPr>
        <p:spPr>
          <a:xfrm>
            <a:off x="11119544" y="4233342"/>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3" name="Anillo 42">
            <a:extLst>
              <a:ext uri="{FF2B5EF4-FFF2-40B4-BE49-F238E27FC236}">
                <a16:creationId xmlns:a16="http://schemas.microsoft.com/office/drawing/2014/main" id="{E29D21DC-08BC-AC4F-B4D6-16648D431DCE}"/>
              </a:ext>
            </a:extLst>
          </p:cNvPr>
          <p:cNvSpPr/>
          <p:nvPr/>
        </p:nvSpPr>
        <p:spPr>
          <a:xfrm>
            <a:off x="10612816" y="4709393"/>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4" name="Anillo 43">
            <a:extLst>
              <a:ext uri="{FF2B5EF4-FFF2-40B4-BE49-F238E27FC236}">
                <a16:creationId xmlns:a16="http://schemas.microsoft.com/office/drawing/2014/main" id="{15E98374-5926-F24B-9CBD-6B51DE801341}"/>
              </a:ext>
            </a:extLst>
          </p:cNvPr>
          <p:cNvSpPr/>
          <p:nvPr/>
        </p:nvSpPr>
        <p:spPr>
          <a:xfrm>
            <a:off x="10612816" y="5238866"/>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5" name="Anillo 44">
            <a:extLst>
              <a:ext uri="{FF2B5EF4-FFF2-40B4-BE49-F238E27FC236}">
                <a16:creationId xmlns:a16="http://schemas.microsoft.com/office/drawing/2014/main" id="{F66329D7-B8CF-8E4E-9F56-5423DEF46574}"/>
              </a:ext>
            </a:extLst>
          </p:cNvPr>
          <p:cNvSpPr/>
          <p:nvPr/>
        </p:nvSpPr>
        <p:spPr>
          <a:xfrm>
            <a:off x="11163300" y="5737971"/>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6" name="CuadroTexto 45">
            <a:extLst>
              <a:ext uri="{FF2B5EF4-FFF2-40B4-BE49-F238E27FC236}">
                <a16:creationId xmlns:a16="http://schemas.microsoft.com/office/drawing/2014/main" id="{277BBDF5-FF7E-5F4D-8952-0268E7CBF729}"/>
              </a:ext>
            </a:extLst>
          </p:cNvPr>
          <p:cNvSpPr txBox="1"/>
          <p:nvPr/>
        </p:nvSpPr>
        <p:spPr>
          <a:xfrm>
            <a:off x="4526643" y="1549419"/>
            <a:ext cx="559769" cy="461665"/>
          </a:xfrm>
          <a:prstGeom prst="rect">
            <a:avLst/>
          </a:prstGeom>
          <a:noFill/>
        </p:spPr>
        <p:txBody>
          <a:bodyPr wrap="none" rtlCol="0">
            <a:spAutoFit/>
          </a:bodyPr>
          <a:lstStyle/>
          <a:p>
            <a:pPr algn="l"/>
            <a:r>
              <a:rPr lang="es-GB" sz="2400" b="1" dirty="0">
                <a:solidFill>
                  <a:srgbClr val="F66400"/>
                </a:solidFill>
              </a:rPr>
              <a:t>yo</a:t>
            </a:r>
          </a:p>
        </p:txBody>
      </p:sp>
      <p:sp>
        <p:nvSpPr>
          <p:cNvPr id="47" name="CuadroTexto 46">
            <a:extLst>
              <a:ext uri="{FF2B5EF4-FFF2-40B4-BE49-F238E27FC236}">
                <a16:creationId xmlns:a16="http://schemas.microsoft.com/office/drawing/2014/main" id="{99B377B4-9CA6-5249-9D83-08835960E07E}"/>
              </a:ext>
            </a:extLst>
          </p:cNvPr>
          <p:cNvSpPr txBox="1"/>
          <p:nvPr/>
        </p:nvSpPr>
        <p:spPr>
          <a:xfrm>
            <a:off x="842799" y="2214596"/>
            <a:ext cx="461986" cy="461665"/>
          </a:xfrm>
          <a:prstGeom prst="rect">
            <a:avLst/>
          </a:prstGeom>
          <a:noFill/>
        </p:spPr>
        <p:txBody>
          <a:bodyPr wrap="none" rtlCol="0">
            <a:spAutoFit/>
          </a:bodyPr>
          <a:lstStyle/>
          <a:p>
            <a:pPr algn="l"/>
            <a:r>
              <a:rPr lang="es-GB" sz="2400" b="1" dirty="0">
                <a:solidFill>
                  <a:srgbClr val="F66400"/>
                </a:solidFill>
              </a:rPr>
              <a:t>tú</a:t>
            </a:r>
          </a:p>
        </p:txBody>
      </p:sp>
      <p:sp>
        <p:nvSpPr>
          <p:cNvPr id="48" name="CuadroTexto 47">
            <a:extLst>
              <a:ext uri="{FF2B5EF4-FFF2-40B4-BE49-F238E27FC236}">
                <a16:creationId xmlns:a16="http://schemas.microsoft.com/office/drawing/2014/main" id="{9A3AEAE4-A61E-A747-BA8C-77EDE02D4544}"/>
              </a:ext>
            </a:extLst>
          </p:cNvPr>
          <p:cNvSpPr txBox="1"/>
          <p:nvPr/>
        </p:nvSpPr>
        <p:spPr>
          <a:xfrm>
            <a:off x="1304785" y="2560907"/>
            <a:ext cx="732893" cy="461665"/>
          </a:xfrm>
          <a:prstGeom prst="rect">
            <a:avLst/>
          </a:prstGeom>
          <a:noFill/>
        </p:spPr>
        <p:txBody>
          <a:bodyPr wrap="none" rtlCol="0">
            <a:spAutoFit/>
          </a:bodyPr>
          <a:lstStyle/>
          <a:p>
            <a:pPr algn="l"/>
            <a:r>
              <a:rPr lang="es-GB" sz="2400" b="1" dirty="0">
                <a:solidFill>
                  <a:srgbClr val="F66400"/>
                </a:solidFill>
              </a:rPr>
              <a:t>ella</a:t>
            </a:r>
          </a:p>
        </p:txBody>
      </p:sp>
      <p:sp>
        <p:nvSpPr>
          <p:cNvPr id="49" name="CuadroTexto 48">
            <a:extLst>
              <a:ext uri="{FF2B5EF4-FFF2-40B4-BE49-F238E27FC236}">
                <a16:creationId xmlns:a16="http://schemas.microsoft.com/office/drawing/2014/main" id="{36EFAF5F-F96B-DA4C-9A88-CAA7DB042DD0}"/>
              </a:ext>
            </a:extLst>
          </p:cNvPr>
          <p:cNvSpPr txBox="1"/>
          <p:nvPr/>
        </p:nvSpPr>
        <p:spPr>
          <a:xfrm>
            <a:off x="457435" y="2895828"/>
            <a:ext cx="559769" cy="461665"/>
          </a:xfrm>
          <a:prstGeom prst="rect">
            <a:avLst/>
          </a:prstGeom>
          <a:noFill/>
        </p:spPr>
        <p:txBody>
          <a:bodyPr wrap="none" rtlCol="0">
            <a:spAutoFit/>
          </a:bodyPr>
          <a:lstStyle/>
          <a:p>
            <a:pPr algn="l"/>
            <a:r>
              <a:rPr lang="es-GB" sz="2400" b="1" dirty="0">
                <a:solidFill>
                  <a:srgbClr val="F66400"/>
                </a:solidFill>
              </a:rPr>
              <a:t>yo</a:t>
            </a:r>
          </a:p>
        </p:txBody>
      </p:sp>
      <p:sp>
        <p:nvSpPr>
          <p:cNvPr id="50" name="CuadroTexto 49">
            <a:extLst>
              <a:ext uri="{FF2B5EF4-FFF2-40B4-BE49-F238E27FC236}">
                <a16:creationId xmlns:a16="http://schemas.microsoft.com/office/drawing/2014/main" id="{6298CC31-61D3-4140-A547-6CDC6DA04E56}"/>
              </a:ext>
            </a:extLst>
          </p:cNvPr>
          <p:cNvSpPr txBox="1"/>
          <p:nvPr/>
        </p:nvSpPr>
        <p:spPr>
          <a:xfrm>
            <a:off x="468016" y="3257001"/>
            <a:ext cx="461986" cy="461665"/>
          </a:xfrm>
          <a:prstGeom prst="rect">
            <a:avLst/>
          </a:prstGeom>
          <a:noFill/>
        </p:spPr>
        <p:txBody>
          <a:bodyPr wrap="none" rtlCol="0">
            <a:spAutoFit/>
          </a:bodyPr>
          <a:lstStyle/>
          <a:p>
            <a:pPr algn="l"/>
            <a:r>
              <a:rPr lang="es-GB" sz="2400" b="1" dirty="0">
                <a:solidFill>
                  <a:srgbClr val="F66400"/>
                </a:solidFill>
              </a:rPr>
              <a:t>tú</a:t>
            </a:r>
          </a:p>
        </p:txBody>
      </p:sp>
      <p:sp>
        <p:nvSpPr>
          <p:cNvPr id="51" name="CuadroTexto 50">
            <a:extLst>
              <a:ext uri="{FF2B5EF4-FFF2-40B4-BE49-F238E27FC236}">
                <a16:creationId xmlns:a16="http://schemas.microsoft.com/office/drawing/2014/main" id="{884C5CE5-26F9-0B46-A1AE-137820AC9484}"/>
              </a:ext>
            </a:extLst>
          </p:cNvPr>
          <p:cNvSpPr txBox="1"/>
          <p:nvPr/>
        </p:nvSpPr>
        <p:spPr>
          <a:xfrm>
            <a:off x="1564177" y="3930712"/>
            <a:ext cx="559769" cy="461665"/>
          </a:xfrm>
          <a:prstGeom prst="rect">
            <a:avLst/>
          </a:prstGeom>
          <a:noFill/>
        </p:spPr>
        <p:txBody>
          <a:bodyPr wrap="none" rtlCol="0">
            <a:spAutoFit/>
          </a:bodyPr>
          <a:lstStyle/>
          <a:p>
            <a:pPr algn="l"/>
            <a:r>
              <a:rPr lang="es-GB" sz="2400" b="1" dirty="0">
                <a:solidFill>
                  <a:srgbClr val="F66400"/>
                </a:solidFill>
              </a:rPr>
              <a:t>yo</a:t>
            </a:r>
          </a:p>
        </p:txBody>
      </p:sp>
      <p:sp>
        <p:nvSpPr>
          <p:cNvPr id="52" name="CuadroTexto 51">
            <a:extLst>
              <a:ext uri="{FF2B5EF4-FFF2-40B4-BE49-F238E27FC236}">
                <a16:creationId xmlns:a16="http://schemas.microsoft.com/office/drawing/2014/main" id="{69926337-67FA-2D44-8816-B228DEF9E85D}"/>
              </a:ext>
            </a:extLst>
          </p:cNvPr>
          <p:cNvSpPr txBox="1"/>
          <p:nvPr/>
        </p:nvSpPr>
        <p:spPr>
          <a:xfrm>
            <a:off x="5312914" y="3930711"/>
            <a:ext cx="461986" cy="461665"/>
          </a:xfrm>
          <a:prstGeom prst="rect">
            <a:avLst/>
          </a:prstGeom>
          <a:noFill/>
        </p:spPr>
        <p:txBody>
          <a:bodyPr wrap="none" rtlCol="0">
            <a:spAutoFit/>
          </a:bodyPr>
          <a:lstStyle/>
          <a:p>
            <a:pPr algn="l"/>
            <a:r>
              <a:rPr lang="es-GB" sz="2400" b="1" dirty="0">
                <a:solidFill>
                  <a:srgbClr val="F66400"/>
                </a:solidFill>
              </a:rPr>
              <a:t>tú</a:t>
            </a:r>
          </a:p>
        </p:txBody>
      </p:sp>
      <p:sp>
        <p:nvSpPr>
          <p:cNvPr id="53" name="CuadroTexto 52">
            <a:extLst>
              <a:ext uri="{FF2B5EF4-FFF2-40B4-BE49-F238E27FC236}">
                <a16:creationId xmlns:a16="http://schemas.microsoft.com/office/drawing/2014/main" id="{4F5F04F7-2BC4-924A-BFC4-8851C04DF676}"/>
              </a:ext>
            </a:extLst>
          </p:cNvPr>
          <p:cNvSpPr txBox="1"/>
          <p:nvPr/>
        </p:nvSpPr>
        <p:spPr>
          <a:xfrm>
            <a:off x="4326657" y="4260719"/>
            <a:ext cx="732893" cy="461665"/>
          </a:xfrm>
          <a:prstGeom prst="rect">
            <a:avLst/>
          </a:prstGeom>
          <a:noFill/>
        </p:spPr>
        <p:txBody>
          <a:bodyPr wrap="none" rtlCol="0">
            <a:spAutoFit/>
          </a:bodyPr>
          <a:lstStyle/>
          <a:p>
            <a:pPr algn="l"/>
            <a:r>
              <a:rPr lang="es-GB" sz="2400" b="1" dirty="0">
                <a:solidFill>
                  <a:srgbClr val="F66400"/>
                </a:solidFill>
              </a:rPr>
              <a:t>ella</a:t>
            </a:r>
          </a:p>
        </p:txBody>
      </p:sp>
      <p:sp>
        <p:nvSpPr>
          <p:cNvPr id="26" name="Título 1">
            <a:extLst>
              <a:ext uri="{FF2B5EF4-FFF2-40B4-BE49-F238E27FC236}">
                <a16:creationId xmlns:a16="http://schemas.microsoft.com/office/drawing/2014/main" id="{8F9C45EF-BD30-1940-9666-7A9B3EECFEE5}"/>
              </a:ext>
            </a:extLst>
          </p:cNvPr>
          <p:cNvSpPr txBox="1">
            <a:spLocks/>
          </p:cNvSpPr>
          <p:nvPr/>
        </p:nvSpPr>
        <p:spPr>
          <a:xfrm>
            <a:off x="198341" y="1195815"/>
            <a:ext cx="5498307" cy="438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dirty="0">
                <a:solidFill>
                  <a:schemeClr val="tx1"/>
                </a:solidFill>
              </a:rPr>
              <a:t>Finalmente, </a:t>
            </a:r>
            <a:r>
              <a:rPr lang="en-GB" sz="2000" dirty="0" err="1">
                <a:solidFill>
                  <a:schemeClr val="tx1"/>
                </a:solidFill>
              </a:rPr>
              <a:t>escucha</a:t>
            </a:r>
            <a:r>
              <a:rPr lang="en-GB" sz="2000" dirty="0">
                <a:solidFill>
                  <a:schemeClr val="tx1"/>
                </a:solidFill>
              </a:rPr>
              <a:t> y </a:t>
            </a:r>
            <a:r>
              <a:rPr lang="en-GB" sz="2000" dirty="0" err="1">
                <a:solidFill>
                  <a:schemeClr val="tx1"/>
                </a:solidFill>
              </a:rPr>
              <a:t>comprueba</a:t>
            </a:r>
            <a:r>
              <a:rPr lang="en-GB" sz="2000" dirty="0">
                <a:solidFill>
                  <a:schemeClr val="tx1"/>
                </a:solidFill>
              </a:rPr>
              <a:t>.</a:t>
            </a:r>
            <a:endParaRPr lang="es-GB" sz="2000" dirty="0">
              <a:solidFill>
                <a:schemeClr val="tx1"/>
              </a:solidFill>
            </a:endParaRPr>
          </a:p>
        </p:txBody>
      </p:sp>
      <p:sp>
        <p:nvSpPr>
          <p:cNvPr id="28" name="Rounded Rectangle 11">
            <a:extLst>
              <a:ext uri="{FF2B5EF4-FFF2-40B4-BE49-F238E27FC236}">
                <a16:creationId xmlns:a16="http://schemas.microsoft.com/office/drawing/2014/main" id="{A316DD52-7894-4A75-969C-CA0645DA2978}"/>
              </a:ext>
            </a:extLst>
          </p:cNvPr>
          <p:cNvSpPr/>
          <p:nvPr/>
        </p:nvSpPr>
        <p:spPr>
          <a:xfrm>
            <a:off x="10870825" y="258167"/>
            <a:ext cx="1057318" cy="338104"/>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 name="Text - full version including personal pronou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1544" y="161291"/>
            <a:ext cx="609600" cy="609600"/>
          </a:xfrm>
          <a:prstGeom prst="rect">
            <a:avLst/>
          </a:prstGeom>
        </p:spPr>
      </p:pic>
      <p:sp>
        <p:nvSpPr>
          <p:cNvPr id="4" name="Rounded Rectangular Callout 3"/>
          <p:cNvSpPr/>
          <p:nvPr/>
        </p:nvSpPr>
        <p:spPr>
          <a:xfrm>
            <a:off x="250500" y="5185444"/>
            <a:ext cx="4854809" cy="1090311"/>
          </a:xfrm>
          <a:prstGeom prst="wedgeRoundRectCallout">
            <a:avLst>
              <a:gd name="adj1" fmla="val 257"/>
              <a:gd name="adj2" fmla="val -181842"/>
              <a:gd name="adj3" fmla="val 16667"/>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50501" y="5185444"/>
            <a:ext cx="3902399" cy="400110"/>
          </a:xfrm>
          <a:prstGeom prst="rect">
            <a:avLst/>
          </a:prstGeom>
          <a:noFill/>
        </p:spPr>
        <p:txBody>
          <a:bodyPr wrap="square" rtlCol="0">
            <a:spAutoFit/>
          </a:bodyPr>
          <a:lstStyle/>
          <a:p>
            <a:pPr algn="l"/>
            <a:r>
              <a:rPr lang="en-GB" sz="2000" dirty="0">
                <a:solidFill>
                  <a:schemeClr val="bg1"/>
                </a:solidFill>
              </a:rPr>
              <a:t>‘</a:t>
            </a:r>
            <a:r>
              <a:rPr lang="en-GB" sz="2000" dirty="0" err="1">
                <a:solidFill>
                  <a:schemeClr val="bg1"/>
                </a:solidFill>
              </a:rPr>
              <a:t>Subir</a:t>
            </a:r>
            <a:r>
              <a:rPr lang="en-GB" sz="2000" dirty="0">
                <a:solidFill>
                  <a:schemeClr val="bg1"/>
                </a:solidFill>
              </a:rPr>
              <a:t> </a:t>
            </a:r>
            <a:r>
              <a:rPr lang="en-GB" sz="2000" b="1" dirty="0">
                <a:solidFill>
                  <a:schemeClr val="bg1"/>
                </a:solidFill>
              </a:rPr>
              <a:t>a</a:t>
            </a:r>
            <a:r>
              <a:rPr lang="en-GB" sz="2000" dirty="0">
                <a:solidFill>
                  <a:schemeClr val="bg1"/>
                </a:solidFill>
              </a:rPr>
              <a:t> una </a:t>
            </a:r>
            <a:r>
              <a:rPr lang="en-GB" sz="2000" dirty="0" err="1">
                <a:solidFill>
                  <a:schemeClr val="bg1"/>
                </a:solidFill>
              </a:rPr>
              <a:t>torre</a:t>
            </a:r>
            <a:r>
              <a:rPr lang="en-GB" sz="2000" dirty="0">
                <a:solidFill>
                  <a:schemeClr val="bg1"/>
                </a:solidFill>
              </a:rPr>
              <a:t>’ can mean:</a:t>
            </a:r>
          </a:p>
        </p:txBody>
      </p:sp>
      <p:sp>
        <p:nvSpPr>
          <p:cNvPr id="29" name="TextBox 28"/>
          <p:cNvSpPr txBox="1"/>
          <p:nvPr/>
        </p:nvSpPr>
        <p:spPr>
          <a:xfrm>
            <a:off x="265310" y="5512784"/>
            <a:ext cx="5720150" cy="707886"/>
          </a:xfrm>
          <a:prstGeom prst="rect">
            <a:avLst/>
          </a:prstGeom>
          <a:noFill/>
        </p:spPr>
        <p:txBody>
          <a:bodyPr wrap="square" rtlCol="0">
            <a:spAutoFit/>
          </a:bodyPr>
          <a:lstStyle/>
          <a:p>
            <a:pPr algn="l"/>
            <a:r>
              <a:rPr lang="en-GB" sz="2000" dirty="0">
                <a:solidFill>
                  <a:schemeClr val="bg1"/>
                </a:solidFill>
              </a:rPr>
              <a:t>to go up a tower (to climb it)</a:t>
            </a:r>
          </a:p>
          <a:p>
            <a:pPr algn="l"/>
            <a:r>
              <a:rPr lang="en-GB" sz="2000" dirty="0">
                <a:solidFill>
                  <a:schemeClr val="bg1"/>
                </a:solidFill>
              </a:rPr>
              <a:t>to go up </a:t>
            </a:r>
            <a:r>
              <a:rPr lang="en-GB" sz="2000" i="1" dirty="0">
                <a:solidFill>
                  <a:schemeClr val="bg1"/>
                </a:solidFill>
              </a:rPr>
              <a:t>to</a:t>
            </a:r>
            <a:r>
              <a:rPr lang="en-GB" sz="2000" dirty="0">
                <a:solidFill>
                  <a:schemeClr val="bg1"/>
                </a:solidFill>
              </a:rPr>
              <a:t> a tower (go up to reach it)</a:t>
            </a:r>
          </a:p>
        </p:txBody>
      </p:sp>
      <p:pic>
        <p:nvPicPr>
          <p:cNvPr id="9" name="Imagen 8" descr="Imagen que contiene juguete, dibujo&#10;&#10;Descripción generada automáticamente">
            <a:extLst>
              <a:ext uri="{FF2B5EF4-FFF2-40B4-BE49-F238E27FC236}">
                <a16:creationId xmlns:a16="http://schemas.microsoft.com/office/drawing/2014/main" id="{B39D8372-DBCD-0640-9D68-4C43A3F5B6C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05309" y="4928104"/>
            <a:ext cx="1760302" cy="1440653"/>
          </a:xfrm>
          <a:prstGeom prst="rect">
            <a:avLst/>
          </a:prstGeom>
        </p:spPr>
      </p:pic>
      <p:pic>
        <p:nvPicPr>
          <p:cNvPr id="30" name="Imagen 18">
            <a:extLst>
              <a:ext uri="{FF2B5EF4-FFF2-40B4-BE49-F238E27FC236}">
                <a16:creationId xmlns:a16="http://schemas.microsoft.com/office/drawing/2014/main" id="{14D39845-6483-429B-9F8D-D9EF54D65D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47940" y="770891"/>
            <a:ext cx="1320702" cy="832372"/>
          </a:xfrm>
          <a:prstGeom prst="rect">
            <a:avLst/>
          </a:prstGeom>
        </p:spPr>
      </p:pic>
    </p:spTree>
    <p:extLst>
      <p:ext uri="{BB962C8B-B14F-4D97-AF65-F5344CB8AC3E}">
        <p14:creationId xmlns:p14="http://schemas.microsoft.com/office/powerpoint/2010/main" val="411209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3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3"/>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46158" fill="hold"/>
                                        <p:tgtEl>
                                          <p:spTgt spid="3"/>
                                        </p:tgtEl>
                                      </p:cBhvr>
                                    </p:cmd>
                                  </p:childTnLst>
                                </p:cTn>
                              </p:par>
                            </p:childTnLst>
                          </p:cTn>
                        </p:par>
                      </p:childTnLst>
                    </p:cTn>
                  </p:par>
                </p:childTnLst>
              </p:cTn>
              <p:nextCondLst>
                <p:cond evt="onClick" delay="0">
                  <p:tgtEl>
                    <p:spTgt spid="3"/>
                  </p:tgtEl>
                </p:cond>
              </p:nextCondLst>
            </p:seq>
            <p:audio>
              <p:cMediaNode vol="80000">
                <p:cTn id="88" fill="hold" display="0">
                  <p:stCondLst>
                    <p:cond delay="indefinite"/>
                  </p:stCondLst>
                  <p:endCondLst>
                    <p:cond evt="onStopAudio" delay="0">
                      <p:tgtEl>
                        <p:sldTgt/>
                      </p:tgtEl>
                    </p:cond>
                  </p:endCondLst>
                </p:cTn>
                <p:tgtEl>
                  <p:spTgt spid="3"/>
                </p:tgtEl>
              </p:cMediaNode>
            </p:audio>
          </p:childTnLst>
        </p:cTn>
      </p:par>
    </p:tnLst>
    <p:bldLst>
      <p:bldP spid="38" grpId="0" animBg="1"/>
      <p:bldP spid="39" grpId="0" animBg="1"/>
      <p:bldP spid="40" grpId="0" animBg="1"/>
      <p:bldP spid="41" grpId="0" animBg="1"/>
      <p:bldP spid="42" grpId="0" animBg="1"/>
      <p:bldP spid="43" grpId="0" animBg="1"/>
      <p:bldP spid="44" grpId="0" animBg="1"/>
      <p:bldP spid="45" grpId="0" animBg="1"/>
      <p:bldP spid="4" grpId="0" animBg="1"/>
      <p:bldP spid="5"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120801" y="101511"/>
            <a:ext cx="9327147" cy="443168"/>
          </a:xfrm>
        </p:spPr>
        <p:txBody>
          <a:bodyPr>
            <a:noAutofit/>
          </a:bodyPr>
          <a:lstStyle/>
          <a:p>
            <a:r>
              <a:rPr lang="es-GB" sz="2400" b="1" dirty="0"/>
              <a:t>Escucha las frases</a:t>
            </a:r>
            <a:r>
              <a:rPr lang="en-GB" sz="2400" b="1" dirty="0"/>
              <a:t> sobre un viaje a Argentina</a:t>
            </a:r>
            <a:r>
              <a:rPr lang="es-GB" sz="2400" b="1" dirty="0"/>
              <a:t>. </a:t>
            </a:r>
          </a:p>
        </p:txBody>
      </p:sp>
      <p:graphicFrame>
        <p:nvGraphicFramePr>
          <p:cNvPr id="5" name="Tabla 4">
            <a:extLst>
              <a:ext uri="{FF2B5EF4-FFF2-40B4-BE49-F238E27FC236}">
                <a16:creationId xmlns:a16="http://schemas.microsoft.com/office/drawing/2014/main" id="{248AE533-0150-9142-B926-7F64790EEEF1}"/>
              </a:ext>
            </a:extLst>
          </p:cNvPr>
          <p:cNvGraphicFramePr>
            <a:graphicFrameLocks noGrp="1"/>
          </p:cNvGraphicFramePr>
          <p:nvPr>
            <p:extLst>
              <p:ext uri="{D42A27DB-BD31-4B8C-83A1-F6EECF244321}">
                <p14:modId xmlns:p14="http://schemas.microsoft.com/office/powerpoint/2010/main" val="3116708776"/>
              </p:ext>
            </p:extLst>
          </p:nvPr>
        </p:nvGraphicFramePr>
        <p:xfrm>
          <a:off x="787791" y="1361413"/>
          <a:ext cx="10036028" cy="4767044"/>
        </p:xfrm>
        <a:graphic>
          <a:graphicData uri="http://schemas.openxmlformats.org/drawingml/2006/table">
            <a:tbl>
              <a:tblPr firstRow="1" bandRow="1">
                <a:tableStyleId>{5DA37D80-6434-44D0-A028-1B22A696006F}</a:tableStyleId>
              </a:tblPr>
              <a:tblGrid>
                <a:gridCol w="829994">
                  <a:extLst>
                    <a:ext uri="{9D8B030D-6E8A-4147-A177-3AD203B41FA5}">
                      <a16:colId xmlns:a16="http://schemas.microsoft.com/office/drawing/2014/main" val="4287994895"/>
                    </a:ext>
                  </a:extLst>
                </a:gridCol>
                <a:gridCol w="3830294">
                  <a:extLst>
                    <a:ext uri="{9D8B030D-6E8A-4147-A177-3AD203B41FA5}">
                      <a16:colId xmlns:a16="http://schemas.microsoft.com/office/drawing/2014/main" val="1594899144"/>
                    </a:ext>
                  </a:extLst>
                </a:gridCol>
                <a:gridCol w="1109644">
                  <a:extLst>
                    <a:ext uri="{9D8B030D-6E8A-4147-A177-3AD203B41FA5}">
                      <a16:colId xmlns:a16="http://schemas.microsoft.com/office/drawing/2014/main" val="1606937991"/>
                    </a:ext>
                  </a:extLst>
                </a:gridCol>
                <a:gridCol w="1013748">
                  <a:extLst>
                    <a:ext uri="{9D8B030D-6E8A-4147-A177-3AD203B41FA5}">
                      <a16:colId xmlns:a16="http://schemas.microsoft.com/office/drawing/2014/main" val="314423224"/>
                    </a:ext>
                  </a:extLst>
                </a:gridCol>
                <a:gridCol w="1054847">
                  <a:extLst>
                    <a:ext uri="{9D8B030D-6E8A-4147-A177-3AD203B41FA5}">
                      <a16:colId xmlns:a16="http://schemas.microsoft.com/office/drawing/2014/main" val="1794653116"/>
                    </a:ext>
                  </a:extLst>
                </a:gridCol>
                <a:gridCol w="2197501">
                  <a:extLst>
                    <a:ext uri="{9D8B030D-6E8A-4147-A177-3AD203B41FA5}">
                      <a16:colId xmlns:a16="http://schemas.microsoft.com/office/drawing/2014/main" val="3406989304"/>
                    </a:ext>
                  </a:extLst>
                </a:gridCol>
              </a:tblGrid>
              <a:tr h="884292">
                <a:tc>
                  <a:txBody>
                    <a:bodyPr/>
                    <a:lstStyle/>
                    <a:p>
                      <a:endParaRPr lang="es-GB" dirty="0"/>
                    </a:p>
                  </a:txBody>
                  <a:tcPr>
                    <a:lnL w="12700" cmpd="sng">
                      <a:noFill/>
                    </a:lnL>
                    <a:lnR w="12700" cap="flat" cmpd="sng" algn="ctr">
                      <a:solidFill>
                        <a:srgbClr val="F9BD00"/>
                      </a:solidFill>
                      <a:prstDash val="solid"/>
                      <a:round/>
                      <a:headEnd type="none" w="med" len="med"/>
                      <a:tailEnd type="none" w="med" len="med"/>
                    </a:lnR>
                    <a:lnT w="12700" cmpd="sng">
                      <a:noFill/>
                    </a:lnT>
                    <a:lnB w="12700" cap="flat" cmpd="sng" algn="ctr">
                      <a:solidFill>
                        <a:srgbClr val="F9BD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GB" sz="2200" dirty="0">
                          <a:solidFill>
                            <a:schemeClr val="tx1"/>
                          </a:solidFill>
                        </a:rPr>
                        <a:t>Who...</a:t>
                      </a:r>
                    </a:p>
                  </a:txBody>
                  <a:tcPr anchor="ct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tc>
                  <a:txBody>
                    <a:bodyPr/>
                    <a:lstStyle/>
                    <a:p>
                      <a:pPr algn="ctr"/>
                      <a:r>
                        <a:rPr lang="es-GB" sz="2200" dirty="0">
                          <a:solidFill>
                            <a:schemeClr val="tx1"/>
                          </a:solidFill>
                        </a:rPr>
                        <a:t>‘yo’</a:t>
                      </a:r>
                    </a:p>
                  </a:txBody>
                  <a:tcPr anchor="ctr">
                    <a:lnL w="12700" cap="flat" cmpd="sng" algn="ctr">
                      <a:solidFill>
                        <a:srgbClr val="F9BD00"/>
                      </a:solidFill>
                      <a:prstDash val="solid"/>
                      <a:round/>
                      <a:headEnd type="none" w="med" len="med"/>
                      <a:tailEnd type="none" w="med" len="med"/>
                    </a:lnL>
                    <a:lnB w="12700" cap="flat" cmpd="sng" algn="ctr">
                      <a:solidFill>
                        <a:srgbClr val="F9BD00"/>
                      </a:solidFill>
                      <a:prstDash val="solid"/>
                      <a:round/>
                      <a:headEnd type="none" w="med" len="med"/>
                      <a:tailEnd type="none" w="med" len="med"/>
                    </a:lnB>
                  </a:tcPr>
                </a:tc>
                <a:tc>
                  <a:txBody>
                    <a:bodyPr/>
                    <a:lstStyle/>
                    <a:p>
                      <a:pPr algn="ctr"/>
                      <a:r>
                        <a:rPr lang="en-GB" sz="2200" dirty="0">
                          <a:solidFill>
                            <a:schemeClr val="tx1"/>
                          </a:solidFill>
                        </a:rPr>
                        <a:t>‘</a:t>
                      </a:r>
                      <a:r>
                        <a:rPr lang="es-GB" sz="2200" dirty="0">
                          <a:solidFill>
                            <a:schemeClr val="tx1"/>
                          </a:solidFill>
                        </a:rPr>
                        <a:t>tú’</a:t>
                      </a:r>
                    </a:p>
                  </a:txBody>
                  <a:tcPr anchor="ctr">
                    <a:lnB w="12700" cap="flat" cmpd="sng" algn="ctr">
                      <a:solidFill>
                        <a:srgbClr val="F9BD00"/>
                      </a:solidFill>
                      <a:prstDash val="solid"/>
                      <a:round/>
                      <a:headEnd type="none" w="med" len="med"/>
                      <a:tailEnd type="none" w="med" len="med"/>
                    </a:lnB>
                  </a:tcPr>
                </a:tc>
                <a:tc>
                  <a:txBody>
                    <a:bodyPr/>
                    <a:lstStyle/>
                    <a:p>
                      <a:pPr algn="ctr"/>
                      <a:r>
                        <a:rPr lang="es-GB" sz="2200" dirty="0">
                          <a:solidFill>
                            <a:schemeClr val="tx1"/>
                          </a:solidFill>
                        </a:rPr>
                        <a:t>‘él</a:t>
                      </a:r>
                      <a:r>
                        <a:rPr lang="en-GB" sz="2200" dirty="0">
                          <a:solidFill>
                            <a:schemeClr val="tx1"/>
                          </a:solidFill>
                        </a:rPr>
                        <a:t>’</a:t>
                      </a:r>
                      <a:r>
                        <a:rPr lang="es-GB" sz="2200" dirty="0">
                          <a:solidFill>
                            <a:schemeClr val="tx1"/>
                          </a:solidFill>
                        </a:rPr>
                        <a:t> / </a:t>
                      </a:r>
                      <a:r>
                        <a:rPr lang="en-GB" sz="2200" dirty="0">
                          <a:solidFill>
                            <a:schemeClr val="tx1"/>
                          </a:solidFill>
                        </a:rPr>
                        <a:t>‘</a:t>
                      </a:r>
                      <a:r>
                        <a:rPr lang="es-GB" sz="2200" dirty="0">
                          <a:solidFill>
                            <a:schemeClr val="tx1"/>
                          </a:solidFill>
                        </a:rPr>
                        <a:t>ella’</a:t>
                      </a:r>
                    </a:p>
                  </a:txBody>
                  <a:tcPr anchor="ctr"/>
                </a:tc>
                <a:tc>
                  <a:txBody>
                    <a:bodyPr/>
                    <a:lstStyle/>
                    <a:p>
                      <a:pPr algn="ctr"/>
                      <a:r>
                        <a:rPr lang="en-GB" sz="2200" dirty="0">
                          <a:solidFill>
                            <a:schemeClr val="tx1"/>
                          </a:solidFill>
                        </a:rPr>
                        <a:t>el </a:t>
                      </a:r>
                      <a:r>
                        <a:rPr lang="en-GB" sz="2200" dirty="0" err="1">
                          <a:solidFill>
                            <a:schemeClr val="tx1"/>
                          </a:solidFill>
                        </a:rPr>
                        <a:t>verbo</a:t>
                      </a:r>
                      <a:endParaRPr lang="es-GB" sz="2200" dirty="0">
                        <a:solidFill>
                          <a:schemeClr val="tx1"/>
                        </a:solidFill>
                      </a:endParaRPr>
                    </a:p>
                  </a:txBody>
                  <a:tcPr anchor="ctr"/>
                </a:tc>
                <a:extLst>
                  <a:ext uri="{0D108BD9-81ED-4DB2-BD59-A6C34878D82A}">
                    <a16:rowId xmlns:a16="http://schemas.microsoft.com/office/drawing/2014/main" val="503222584"/>
                  </a:ext>
                </a:extLst>
              </a:tr>
              <a:tr h="648606">
                <a:tc>
                  <a:txBody>
                    <a:bodyPr/>
                    <a:lstStyle/>
                    <a:p>
                      <a:endParaRPr lang="es-GB" dirty="0"/>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tc>
                  <a:txBody>
                    <a:bodyPr/>
                    <a:lstStyle/>
                    <a:p>
                      <a:pPr marL="342900" indent="-342900">
                        <a:buAutoNum type="alphaLcPeriod"/>
                      </a:pPr>
                      <a:endParaRPr lang="es-GB" sz="2000" dirty="0">
                        <a:solidFill>
                          <a:srgbClr val="203864"/>
                        </a:solidFill>
                      </a:endParaRPr>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tc>
                  <a:txBody>
                    <a:bodyPr/>
                    <a:lstStyle/>
                    <a:p>
                      <a:pPr marL="342900" indent="-342900">
                        <a:buAutoNum type="alphaLcPeriod"/>
                      </a:pPr>
                      <a:endParaRPr lang="es-GB" sz="2000" dirty="0">
                        <a:solidFill>
                          <a:srgbClr val="203864"/>
                        </a:solidFill>
                      </a:endParaRPr>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tc>
                  <a:txBody>
                    <a:bodyPr/>
                    <a:lstStyle/>
                    <a:p>
                      <a:pPr marL="342900" indent="-342900">
                        <a:buAutoNum type="alphaLcPeriod"/>
                      </a:pPr>
                      <a:endParaRPr lang="es-GB" sz="2000" dirty="0">
                        <a:solidFill>
                          <a:srgbClr val="203864"/>
                        </a:solidFill>
                      </a:endParaRPr>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tc>
                  <a:txBody>
                    <a:bodyPr/>
                    <a:lstStyle/>
                    <a:p>
                      <a:pPr marL="342900" indent="-342900">
                        <a:buAutoNum type="alphaLcPeriod"/>
                      </a:pPr>
                      <a:endParaRPr lang="es-GB" sz="2000" dirty="0">
                        <a:solidFill>
                          <a:srgbClr val="203864"/>
                        </a:solidFill>
                      </a:endParaRPr>
                    </a:p>
                  </a:txBody>
                  <a:tcPr>
                    <a:lnL w="12700" cap="flat" cmpd="sng" algn="ctr">
                      <a:solidFill>
                        <a:srgbClr val="F9BD00"/>
                      </a:solidFill>
                      <a:prstDash val="solid"/>
                      <a:round/>
                      <a:headEnd type="none" w="med" len="med"/>
                      <a:tailEnd type="none" w="med" len="med"/>
                    </a:lnL>
                  </a:tcPr>
                </a:tc>
                <a:tc>
                  <a:txBody>
                    <a:bodyPr/>
                    <a:lstStyle/>
                    <a:p>
                      <a:pPr marL="342900" indent="-342900">
                        <a:buAutoNum type="alphaLcPeriod"/>
                      </a:pPr>
                      <a:endParaRPr lang="es-GB" sz="2000" dirty="0">
                        <a:solidFill>
                          <a:srgbClr val="203864"/>
                        </a:solidFill>
                      </a:endParaRPr>
                    </a:p>
                  </a:txBody>
                  <a:tcPr/>
                </a:tc>
                <a:extLst>
                  <a:ext uri="{0D108BD9-81ED-4DB2-BD59-A6C34878D82A}">
                    <a16:rowId xmlns:a16="http://schemas.microsoft.com/office/drawing/2014/main" val="3478618310"/>
                  </a:ext>
                </a:extLst>
              </a:tr>
              <a:tr h="648606">
                <a:tc>
                  <a:txBody>
                    <a:bodyPr/>
                    <a:lstStyle/>
                    <a:p>
                      <a:endParaRPr lang="es-GB" dirty="0"/>
                    </a:p>
                  </a:txBody>
                  <a:tcPr>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tcPr>
                </a:tc>
                <a:tc>
                  <a:txBody>
                    <a:bodyPr/>
                    <a:lstStyle/>
                    <a:p>
                      <a:endParaRPr lang="es-GB" sz="2000" dirty="0">
                        <a:solidFill>
                          <a:srgbClr val="203864"/>
                        </a:solidFill>
                      </a:endParaRPr>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tc>
                  <a:txBody>
                    <a:bodyPr/>
                    <a:lstStyle/>
                    <a:p>
                      <a:endParaRPr lang="es-GB" sz="2000" dirty="0">
                        <a:solidFill>
                          <a:srgbClr val="203864"/>
                        </a:solidFill>
                      </a:endParaRPr>
                    </a:p>
                  </a:txBody>
                  <a:tcPr>
                    <a:lnL w="12700" cap="flat" cmpd="sng" algn="ctr">
                      <a:solidFill>
                        <a:srgbClr val="F9BD00"/>
                      </a:solidFill>
                      <a:prstDash val="solid"/>
                      <a:round/>
                      <a:headEnd type="none" w="med" len="med"/>
                      <a:tailEnd type="none" w="med" len="med"/>
                    </a:lnL>
                    <a:lnT w="12700" cap="flat" cmpd="sng" algn="ctr">
                      <a:solidFill>
                        <a:srgbClr val="F9BD00"/>
                      </a:solidFill>
                      <a:prstDash val="solid"/>
                      <a:round/>
                      <a:headEnd type="none" w="med" len="med"/>
                      <a:tailEnd type="none" w="med" len="med"/>
                    </a:lnT>
                  </a:tcPr>
                </a:tc>
                <a:tc>
                  <a:txBody>
                    <a:bodyPr/>
                    <a:lstStyle/>
                    <a:p>
                      <a:endParaRPr lang="es-GB" sz="2000" dirty="0">
                        <a:solidFill>
                          <a:srgbClr val="203864"/>
                        </a:solidFill>
                      </a:endParaRPr>
                    </a:p>
                  </a:txBody>
                  <a:tcPr>
                    <a:lnT w="12700" cap="flat" cmpd="sng" algn="ctr">
                      <a:solidFill>
                        <a:srgbClr val="F9BD00"/>
                      </a:solidFill>
                      <a:prstDash val="solid"/>
                      <a:round/>
                      <a:headEnd type="none" w="med" len="med"/>
                      <a:tailEnd type="none" w="med" len="med"/>
                    </a:lnT>
                  </a:tcPr>
                </a:tc>
                <a:tc>
                  <a:txBody>
                    <a:bodyPr/>
                    <a:lstStyle/>
                    <a:p>
                      <a:endParaRPr lang="es-GB" sz="2000" dirty="0">
                        <a:solidFill>
                          <a:srgbClr val="203864"/>
                        </a:solidFill>
                      </a:endParaRPr>
                    </a:p>
                  </a:txBody>
                  <a:tcPr/>
                </a:tc>
                <a:tc>
                  <a:txBody>
                    <a:bodyPr/>
                    <a:lstStyle/>
                    <a:p>
                      <a:endParaRPr lang="es-GB" sz="2000" dirty="0">
                        <a:solidFill>
                          <a:srgbClr val="203864"/>
                        </a:solidFill>
                      </a:endParaRPr>
                    </a:p>
                  </a:txBody>
                  <a:tcPr/>
                </a:tc>
                <a:extLst>
                  <a:ext uri="{0D108BD9-81ED-4DB2-BD59-A6C34878D82A}">
                    <a16:rowId xmlns:a16="http://schemas.microsoft.com/office/drawing/2014/main" val="3388724775"/>
                  </a:ext>
                </a:extLst>
              </a:tr>
              <a:tr h="648606">
                <a:tc>
                  <a:txBody>
                    <a:bodyPr/>
                    <a:lstStyle/>
                    <a:p>
                      <a:endParaRPr lang="es-GB"/>
                    </a:p>
                  </a:txBody>
                  <a:tcPr>
                    <a:lnR w="12700" cap="flat" cmpd="sng" algn="ctr">
                      <a:solidFill>
                        <a:srgbClr val="F9BD00"/>
                      </a:solidFill>
                      <a:prstDash val="solid"/>
                      <a:round/>
                      <a:headEnd type="none" w="med" len="med"/>
                      <a:tailEnd type="none" w="med" len="med"/>
                    </a:lnR>
                  </a:tcPr>
                </a:tc>
                <a:tc>
                  <a:txBody>
                    <a:bodyPr/>
                    <a:lstStyle/>
                    <a:p>
                      <a:endParaRPr lang="es-GB" sz="2000" dirty="0">
                        <a:solidFill>
                          <a:srgbClr val="203864"/>
                        </a:solidFill>
                      </a:endParaRPr>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tc>
                  <a:txBody>
                    <a:bodyPr/>
                    <a:lstStyle/>
                    <a:p>
                      <a:endParaRPr lang="es-GB" sz="2000">
                        <a:solidFill>
                          <a:srgbClr val="203864"/>
                        </a:solidFill>
                      </a:endParaRPr>
                    </a:p>
                  </a:txBody>
                  <a:tcPr>
                    <a:lnL w="12700" cap="flat" cmpd="sng" algn="ctr">
                      <a:solidFill>
                        <a:srgbClr val="F9BD00"/>
                      </a:solidFill>
                      <a:prstDash val="solid"/>
                      <a:round/>
                      <a:headEnd type="none" w="med" len="med"/>
                      <a:tailEnd type="none" w="med" len="med"/>
                    </a:lnL>
                  </a:tcPr>
                </a:tc>
                <a:tc>
                  <a:txBody>
                    <a:bodyPr/>
                    <a:lstStyle/>
                    <a:p>
                      <a:endParaRPr lang="es-GB" sz="2000">
                        <a:solidFill>
                          <a:srgbClr val="203864"/>
                        </a:solidFill>
                      </a:endParaRPr>
                    </a:p>
                  </a:txBody>
                  <a:tcPr/>
                </a:tc>
                <a:tc>
                  <a:txBody>
                    <a:bodyPr/>
                    <a:lstStyle/>
                    <a:p>
                      <a:endParaRPr lang="es-GB" sz="2000">
                        <a:solidFill>
                          <a:srgbClr val="203864"/>
                        </a:solidFill>
                      </a:endParaRPr>
                    </a:p>
                  </a:txBody>
                  <a:tcPr/>
                </a:tc>
                <a:tc>
                  <a:txBody>
                    <a:bodyPr/>
                    <a:lstStyle/>
                    <a:p>
                      <a:endParaRPr lang="es-GB" sz="2000">
                        <a:solidFill>
                          <a:srgbClr val="203864"/>
                        </a:solidFill>
                      </a:endParaRPr>
                    </a:p>
                  </a:txBody>
                  <a:tcPr/>
                </a:tc>
                <a:extLst>
                  <a:ext uri="{0D108BD9-81ED-4DB2-BD59-A6C34878D82A}">
                    <a16:rowId xmlns:a16="http://schemas.microsoft.com/office/drawing/2014/main" val="3324850596"/>
                  </a:ext>
                </a:extLst>
              </a:tr>
              <a:tr h="648606">
                <a:tc>
                  <a:txBody>
                    <a:bodyPr/>
                    <a:lstStyle/>
                    <a:p>
                      <a:endParaRPr lang="es-GB"/>
                    </a:p>
                  </a:txBody>
                  <a:tcPr>
                    <a:lnR w="12700" cap="flat" cmpd="sng" algn="ctr">
                      <a:solidFill>
                        <a:srgbClr val="F9BD00"/>
                      </a:solidFill>
                      <a:prstDash val="solid"/>
                      <a:round/>
                      <a:headEnd type="none" w="med" len="med"/>
                      <a:tailEnd type="none" w="med" len="med"/>
                    </a:lnR>
                  </a:tcPr>
                </a:tc>
                <a:tc>
                  <a:txBody>
                    <a:bodyPr/>
                    <a:lstStyle/>
                    <a:p>
                      <a:endParaRPr lang="es-GB" sz="2000" dirty="0">
                        <a:solidFill>
                          <a:srgbClr val="203864"/>
                        </a:solidFill>
                      </a:endParaRPr>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tc>
                  <a:txBody>
                    <a:bodyPr/>
                    <a:lstStyle/>
                    <a:p>
                      <a:endParaRPr lang="es-GB" sz="2000">
                        <a:solidFill>
                          <a:srgbClr val="203864"/>
                        </a:solidFill>
                      </a:endParaRPr>
                    </a:p>
                  </a:txBody>
                  <a:tcPr>
                    <a:lnL w="12700" cap="flat" cmpd="sng" algn="ctr">
                      <a:solidFill>
                        <a:srgbClr val="F9BD00"/>
                      </a:solidFill>
                      <a:prstDash val="solid"/>
                      <a:round/>
                      <a:headEnd type="none" w="med" len="med"/>
                      <a:tailEnd type="none" w="med" len="med"/>
                    </a:lnL>
                  </a:tcPr>
                </a:tc>
                <a:tc>
                  <a:txBody>
                    <a:bodyPr/>
                    <a:lstStyle/>
                    <a:p>
                      <a:endParaRPr lang="es-GB" sz="2000">
                        <a:solidFill>
                          <a:srgbClr val="203864"/>
                        </a:solidFill>
                      </a:endParaRPr>
                    </a:p>
                  </a:txBody>
                  <a:tcPr/>
                </a:tc>
                <a:tc>
                  <a:txBody>
                    <a:bodyPr/>
                    <a:lstStyle/>
                    <a:p>
                      <a:endParaRPr lang="es-GB" sz="2000">
                        <a:solidFill>
                          <a:srgbClr val="203864"/>
                        </a:solidFill>
                      </a:endParaRPr>
                    </a:p>
                  </a:txBody>
                  <a:tcPr/>
                </a:tc>
                <a:tc>
                  <a:txBody>
                    <a:bodyPr/>
                    <a:lstStyle/>
                    <a:p>
                      <a:endParaRPr lang="es-GB" sz="2000">
                        <a:solidFill>
                          <a:srgbClr val="203864"/>
                        </a:solidFill>
                      </a:endParaRPr>
                    </a:p>
                  </a:txBody>
                  <a:tcPr/>
                </a:tc>
                <a:extLst>
                  <a:ext uri="{0D108BD9-81ED-4DB2-BD59-A6C34878D82A}">
                    <a16:rowId xmlns:a16="http://schemas.microsoft.com/office/drawing/2014/main" val="2596133899"/>
                  </a:ext>
                </a:extLst>
              </a:tr>
              <a:tr h="648606">
                <a:tc>
                  <a:txBody>
                    <a:bodyPr/>
                    <a:lstStyle/>
                    <a:p>
                      <a:endParaRPr lang="es-GB"/>
                    </a:p>
                  </a:txBody>
                  <a:tcPr>
                    <a:lnR w="12700" cap="flat" cmpd="sng" algn="ctr">
                      <a:solidFill>
                        <a:srgbClr val="F9BD00"/>
                      </a:solidFill>
                      <a:prstDash val="solid"/>
                      <a:round/>
                      <a:headEnd type="none" w="med" len="med"/>
                      <a:tailEnd type="none" w="med" len="med"/>
                    </a:lnR>
                  </a:tcPr>
                </a:tc>
                <a:tc>
                  <a:txBody>
                    <a:bodyPr/>
                    <a:lstStyle/>
                    <a:p>
                      <a:endParaRPr lang="es-GB" sz="2000" dirty="0">
                        <a:solidFill>
                          <a:srgbClr val="203864"/>
                        </a:solidFill>
                      </a:endParaRPr>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tc>
                  <a:txBody>
                    <a:bodyPr/>
                    <a:lstStyle/>
                    <a:p>
                      <a:endParaRPr lang="es-GB" sz="2000">
                        <a:solidFill>
                          <a:srgbClr val="203864"/>
                        </a:solidFill>
                      </a:endParaRPr>
                    </a:p>
                  </a:txBody>
                  <a:tcPr>
                    <a:lnL w="12700" cap="flat" cmpd="sng" algn="ctr">
                      <a:solidFill>
                        <a:srgbClr val="F9BD00"/>
                      </a:solidFill>
                      <a:prstDash val="solid"/>
                      <a:round/>
                      <a:headEnd type="none" w="med" len="med"/>
                      <a:tailEnd type="none" w="med" len="med"/>
                    </a:lnL>
                  </a:tcPr>
                </a:tc>
                <a:tc>
                  <a:txBody>
                    <a:bodyPr/>
                    <a:lstStyle/>
                    <a:p>
                      <a:endParaRPr lang="es-GB" sz="2000">
                        <a:solidFill>
                          <a:srgbClr val="203864"/>
                        </a:solidFill>
                      </a:endParaRPr>
                    </a:p>
                  </a:txBody>
                  <a:tcPr/>
                </a:tc>
                <a:tc>
                  <a:txBody>
                    <a:bodyPr/>
                    <a:lstStyle/>
                    <a:p>
                      <a:endParaRPr lang="es-GB" sz="2000">
                        <a:solidFill>
                          <a:srgbClr val="203864"/>
                        </a:solidFill>
                      </a:endParaRPr>
                    </a:p>
                  </a:txBody>
                  <a:tcPr/>
                </a:tc>
                <a:tc>
                  <a:txBody>
                    <a:bodyPr/>
                    <a:lstStyle/>
                    <a:p>
                      <a:endParaRPr lang="es-GB" sz="2000">
                        <a:solidFill>
                          <a:srgbClr val="203864"/>
                        </a:solidFill>
                      </a:endParaRPr>
                    </a:p>
                  </a:txBody>
                  <a:tcPr/>
                </a:tc>
                <a:extLst>
                  <a:ext uri="{0D108BD9-81ED-4DB2-BD59-A6C34878D82A}">
                    <a16:rowId xmlns:a16="http://schemas.microsoft.com/office/drawing/2014/main" val="2752677962"/>
                  </a:ext>
                </a:extLst>
              </a:tr>
              <a:tr h="639722">
                <a:tc>
                  <a:txBody>
                    <a:bodyPr/>
                    <a:lstStyle/>
                    <a:p>
                      <a:endParaRPr lang="es-GB" dirty="0"/>
                    </a:p>
                  </a:txBody>
                  <a:tcPr>
                    <a:lnR w="12700" cap="flat" cmpd="sng" algn="ctr">
                      <a:solidFill>
                        <a:srgbClr val="F9BD00"/>
                      </a:solidFill>
                      <a:prstDash val="solid"/>
                      <a:round/>
                      <a:headEnd type="none" w="med" len="med"/>
                      <a:tailEnd type="none" w="med" len="med"/>
                    </a:lnR>
                  </a:tcPr>
                </a:tc>
                <a:tc>
                  <a:txBody>
                    <a:bodyPr/>
                    <a:lstStyle/>
                    <a:p>
                      <a:endParaRPr lang="es-GB" sz="2000" dirty="0">
                        <a:solidFill>
                          <a:srgbClr val="203864"/>
                        </a:solidFill>
                      </a:endParaRPr>
                    </a:p>
                  </a:txBody>
                  <a:tcPr>
                    <a:lnL w="12700" cap="flat" cmpd="sng" algn="ctr">
                      <a:solidFill>
                        <a:srgbClr val="F9BD00"/>
                      </a:solidFill>
                      <a:prstDash val="solid"/>
                      <a:round/>
                      <a:headEnd type="none" w="med" len="med"/>
                      <a:tailEnd type="none" w="med" len="med"/>
                    </a:lnL>
                    <a:lnR w="12700" cap="flat" cmpd="sng" algn="ctr">
                      <a:solidFill>
                        <a:srgbClr val="F9BD00"/>
                      </a:solidFill>
                      <a:prstDash val="solid"/>
                      <a:round/>
                      <a:headEnd type="none" w="med" len="med"/>
                      <a:tailEnd type="none" w="med" len="med"/>
                    </a:lnR>
                    <a:lnT w="12700" cap="flat" cmpd="sng" algn="ctr">
                      <a:solidFill>
                        <a:srgbClr val="F9BD00"/>
                      </a:solidFill>
                      <a:prstDash val="solid"/>
                      <a:round/>
                      <a:headEnd type="none" w="med" len="med"/>
                      <a:tailEnd type="none" w="med" len="med"/>
                    </a:lnT>
                    <a:lnB w="12700" cap="flat" cmpd="sng" algn="ctr">
                      <a:solidFill>
                        <a:srgbClr val="F9BD00"/>
                      </a:solidFill>
                      <a:prstDash val="solid"/>
                      <a:round/>
                      <a:headEnd type="none" w="med" len="med"/>
                      <a:tailEnd type="none" w="med" len="med"/>
                    </a:lnB>
                  </a:tcPr>
                </a:tc>
                <a:tc>
                  <a:txBody>
                    <a:bodyPr/>
                    <a:lstStyle/>
                    <a:p>
                      <a:endParaRPr lang="es-GB" sz="2000" dirty="0">
                        <a:solidFill>
                          <a:srgbClr val="203864"/>
                        </a:solidFill>
                      </a:endParaRPr>
                    </a:p>
                  </a:txBody>
                  <a:tcPr>
                    <a:lnL w="12700" cap="flat" cmpd="sng" algn="ctr">
                      <a:solidFill>
                        <a:srgbClr val="F9BD00"/>
                      </a:solidFill>
                      <a:prstDash val="solid"/>
                      <a:round/>
                      <a:headEnd type="none" w="med" len="med"/>
                      <a:tailEnd type="none" w="med" len="med"/>
                    </a:lnL>
                  </a:tcPr>
                </a:tc>
                <a:tc>
                  <a:txBody>
                    <a:bodyPr/>
                    <a:lstStyle/>
                    <a:p>
                      <a:endParaRPr lang="es-GB" sz="2000" dirty="0">
                        <a:solidFill>
                          <a:srgbClr val="203864"/>
                        </a:solidFill>
                      </a:endParaRPr>
                    </a:p>
                  </a:txBody>
                  <a:tcPr/>
                </a:tc>
                <a:tc>
                  <a:txBody>
                    <a:bodyPr/>
                    <a:lstStyle/>
                    <a:p>
                      <a:endParaRPr lang="es-GB" sz="2000" dirty="0">
                        <a:solidFill>
                          <a:srgbClr val="203864"/>
                        </a:solidFill>
                      </a:endParaRPr>
                    </a:p>
                  </a:txBody>
                  <a:tcPr/>
                </a:tc>
                <a:tc>
                  <a:txBody>
                    <a:bodyPr/>
                    <a:lstStyle/>
                    <a:p>
                      <a:endParaRPr lang="es-GB" sz="2000" dirty="0">
                        <a:solidFill>
                          <a:srgbClr val="203864"/>
                        </a:solidFill>
                      </a:endParaRPr>
                    </a:p>
                  </a:txBody>
                  <a:tcPr/>
                </a:tc>
                <a:extLst>
                  <a:ext uri="{0D108BD9-81ED-4DB2-BD59-A6C34878D82A}">
                    <a16:rowId xmlns:a16="http://schemas.microsoft.com/office/drawing/2014/main" val="437443533"/>
                  </a:ext>
                </a:extLst>
              </a:tr>
            </a:tbl>
          </a:graphicData>
        </a:graphic>
      </p:graphicFrame>
      <p:sp>
        <p:nvSpPr>
          <p:cNvPr id="7" name="Título 1">
            <a:extLst>
              <a:ext uri="{FF2B5EF4-FFF2-40B4-BE49-F238E27FC236}">
                <a16:creationId xmlns:a16="http://schemas.microsoft.com/office/drawing/2014/main" id="{24EB6E9F-5389-D04F-ACAC-F642B1277EAA}"/>
              </a:ext>
            </a:extLst>
          </p:cNvPr>
          <p:cNvSpPr txBox="1">
            <a:spLocks/>
          </p:cNvSpPr>
          <p:nvPr/>
        </p:nvSpPr>
        <p:spPr>
          <a:xfrm>
            <a:off x="120801" y="538405"/>
            <a:ext cx="8330472" cy="368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400" dirty="0">
                <a:solidFill>
                  <a:schemeClr val="tx1"/>
                </a:solidFill>
              </a:rPr>
              <a:t>Escucha y marca la opción correcta según la frase. </a:t>
            </a:r>
          </a:p>
        </p:txBody>
      </p:sp>
      <p:sp>
        <p:nvSpPr>
          <p:cNvPr id="3" name="CuadroTexto 2">
            <a:extLst>
              <a:ext uri="{FF2B5EF4-FFF2-40B4-BE49-F238E27FC236}">
                <a16:creationId xmlns:a16="http://schemas.microsoft.com/office/drawing/2014/main" id="{6CA7B135-E5A8-4A49-83E8-723E06167CFA}"/>
              </a:ext>
            </a:extLst>
          </p:cNvPr>
          <p:cNvSpPr txBox="1"/>
          <p:nvPr/>
        </p:nvSpPr>
        <p:spPr>
          <a:xfrm>
            <a:off x="1613705" y="2370738"/>
            <a:ext cx="3735318" cy="430887"/>
          </a:xfrm>
          <a:prstGeom prst="rect">
            <a:avLst/>
          </a:prstGeom>
          <a:noFill/>
        </p:spPr>
        <p:txBody>
          <a:bodyPr wrap="none" rtlCol="0">
            <a:spAutoFit/>
          </a:bodyPr>
          <a:lstStyle/>
          <a:p>
            <a:r>
              <a:rPr lang="es-GB" sz="2200" dirty="0">
                <a:solidFill>
                  <a:srgbClr val="203864"/>
                </a:solidFill>
              </a:rPr>
              <a:t>... got to know Argentina?</a:t>
            </a:r>
          </a:p>
        </p:txBody>
      </p:sp>
      <p:sp>
        <p:nvSpPr>
          <p:cNvPr id="41" name="Action Button: Custom 20">
            <a:hlinkClick r:id="" action="ppaction://noaction" highlightClick="1">
              <a:snd r:embed="rId3" name="[beep] conocí Argentina, mientras que [beep] conoció Perú.wav"/>
            </a:hlinkClick>
            <a:extLst>
              <a:ext uri="{FF2B5EF4-FFF2-40B4-BE49-F238E27FC236}">
                <a16:creationId xmlns:a16="http://schemas.microsoft.com/office/drawing/2014/main" id="{42C5DD5E-14EA-3C47-9E9F-3B8FED1B827E}"/>
              </a:ext>
            </a:extLst>
          </p:cNvPr>
          <p:cNvSpPr/>
          <p:nvPr/>
        </p:nvSpPr>
        <p:spPr>
          <a:xfrm>
            <a:off x="953734" y="2350860"/>
            <a:ext cx="473681" cy="439866"/>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2" name="Action Button: Custom 20">
            <a:hlinkClick r:id="" action="ppaction://noaction" highlightClick="1">
              <a:snd r:embed="rId4" name="[beep] aprendió mucho español; en cambio [beep] aprendiste poco.wav"/>
            </a:hlinkClick>
            <a:extLst>
              <a:ext uri="{FF2B5EF4-FFF2-40B4-BE49-F238E27FC236}">
                <a16:creationId xmlns:a16="http://schemas.microsoft.com/office/drawing/2014/main" id="{A3CE225F-C3CF-3C4E-AEB8-7B6EC415E508}"/>
              </a:ext>
            </a:extLst>
          </p:cNvPr>
          <p:cNvSpPr/>
          <p:nvPr/>
        </p:nvSpPr>
        <p:spPr>
          <a:xfrm>
            <a:off x="953733" y="2963496"/>
            <a:ext cx="473681" cy="439866"/>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43" name="Action Button: Custom 20">
            <a:hlinkClick r:id="" action="ppaction://noaction" highlightClick="1">
              <a:snd r:embed="rId5" name="[beep] ofreciste un regalo pero [beep] ofreció comida.wav"/>
            </a:hlinkClick>
            <a:extLst>
              <a:ext uri="{FF2B5EF4-FFF2-40B4-BE49-F238E27FC236}">
                <a16:creationId xmlns:a16="http://schemas.microsoft.com/office/drawing/2014/main" id="{DF5E553E-C3AD-644A-AAD9-25D5B5556C92}"/>
              </a:ext>
            </a:extLst>
          </p:cNvPr>
          <p:cNvSpPr/>
          <p:nvPr/>
        </p:nvSpPr>
        <p:spPr>
          <a:xfrm>
            <a:off x="953733" y="3605611"/>
            <a:ext cx="473681" cy="439866"/>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4" name="Action Button: Custom 20">
            <a:hlinkClick r:id="" action="ppaction://noaction" highlightClick="1">
              <a:snd r:embed="rId6" name="_[beep] rompiste una cámara mientras que [beep] rompí una bicicleta.wav"/>
            </a:hlinkClick>
            <a:extLst>
              <a:ext uri="{FF2B5EF4-FFF2-40B4-BE49-F238E27FC236}">
                <a16:creationId xmlns:a16="http://schemas.microsoft.com/office/drawing/2014/main" id="{24154D09-3D67-3842-A068-8D56174D3284}"/>
              </a:ext>
            </a:extLst>
          </p:cNvPr>
          <p:cNvSpPr/>
          <p:nvPr/>
        </p:nvSpPr>
        <p:spPr>
          <a:xfrm>
            <a:off x="953732" y="4265601"/>
            <a:ext cx="473681" cy="439866"/>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45" name="Action Button: Custom 20">
            <a:hlinkClick r:id="" action="ppaction://noaction" highlightClick="1">
              <a:snd r:embed="rId7" name="[beep] perdió una camisa aunque [beep] perdiste un zapato.wav"/>
            </a:hlinkClick>
            <a:extLst>
              <a:ext uri="{FF2B5EF4-FFF2-40B4-BE49-F238E27FC236}">
                <a16:creationId xmlns:a16="http://schemas.microsoft.com/office/drawing/2014/main" id="{D503B65F-D535-C44A-BD57-BE8F08694D75}"/>
              </a:ext>
            </a:extLst>
          </p:cNvPr>
          <p:cNvSpPr/>
          <p:nvPr/>
        </p:nvSpPr>
        <p:spPr>
          <a:xfrm>
            <a:off x="955700" y="4920593"/>
            <a:ext cx="473681" cy="439866"/>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46" name="Action Button: Custom 20">
            <a:hlinkClick r:id="" action="ppaction://noaction" highlightClick="1">
              <a:snd r:embed="rId8" name="[beep] compartí la cama y [beep] compartió un helado.wav"/>
            </a:hlinkClick>
            <a:extLst>
              <a:ext uri="{FF2B5EF4-FFF2-40B4-BE49-F238E27FC236}">
                <a16:creationId xmlns:a16="http://schemas.microsoft.com/office/drawing/2014/main" id="{133CB40C-4CFE-DF48-A8BC-BABDE0B6949D}"/>
              </a:ext>
            </a:extLst>
          </p:cNvPr>
          <p:cNvSpPr/>
          <p:nvPr/>
        </p:nvSpPr>
        <p:spPr>
          <a:xfrm>
            <a:off x="953732" y="5565322"/>
            <a:ext cx="473681" cy="439866"/>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52" name="CuadroTexto 51">
            <a:extLst>
              <a:ext uri="{FF2B5EF4-FFF2-40B4-BE49-F238E27FC236}">
                <a16:creationId xmlns:a16="http://schemas.microsoft.com/office/drawing/2014/main" id="{F693CC28-2E83-5C43-9CB9-BD524B92C152}"/>
              </a:ext>
            </a:extLst>
          </p:cNvPr>
          <p:cNvSpPr txBox="1"/>
          <p:nvPr/>
        </p:nvSpPr>
        <p:spPr>
          <a:xfrm>
            <a:off x="1613705" y="3009655"/>
            <a:ext cx="2351926" cy="430887"/>
          </a:xfrm>
          <a:prstGeom prst="rect">
            <a:avLst/>
          </a:prstGeom>
          <a:noFill/>
        </p:spPr>
        <p:txBody>
          <a:bodyPr wrap="none" rtlCol="0">
            <a:spAutoFit/>
          </a:bodyPr>
          <a:lstStyle/>
          <a:p>
            <a:r>
              <a:rPr lang="es-GB" sz="2200" dirty="0">
                <a:solidFill>
                  <a:srgbClr val="203864"/>
                </a:solidFill>
              </a:rPr>
              <a:t>... learned </a:t>
            </a:r>
            <a:r>
              <a:rPr lang="en-GB" sz="2200" dirty="0">
                <a:solidFill>
                  <a:srgbClr val="203864"/>
                </a:solidFill>
              </a:rPr>
              <a:t>little</a:t>
            </a:r>
            <a:r>
              <a:rPr lang="es-GB" sz="2200" dirty="0">
                <a:solidFill>
                  <a:srgbClr val="203864"/>
                </a:solidFill>
              </a:rPr>
              <a:t>?</a:t>
            </a:r>
          </a:p>
        </p:txBody>
      </p:sp>
      <p:sp>
        <p:nvSpPr>
          <p:cNvPr id="54" name="CuadroTexto 53">
            <a:extLst>
              <a:ext uri="{FF2B5EF4-FFF2-40B4-BE49-F238E27FC236}">
                <a16:creationId xmlns:a16="http://schemas.microsoft.com/office/drawing/2014/main" id="{1B2E48D2-B98D-F041-9955-B7AC2A7F910F}"/>
              </a:ext>
            </a:extLst>
          </p:cNvPr>
          <p:cNvSpPr txBox="1"/>
          <p:nvPr/>
        </p:nvSpPr>
        <p:spPr>
          <a:xfrm>
            <a:off x="1613705" y="3648572"/>
            <a:ext cx="2400016" cy="430887"/>
          </a:xfrm>
          <a:prstGeom prst="rect">
            <a:avLst/>
          </a:prstGeom>
          <a:noFill/>
        </p:spPr>
        <p:txBody>
          <a:bodyPr wrap="none" rtlCol="0">
            <a:spAutoFit/>
          </a:bodyPr>
          <a:lstStyle/>
          <a:p>
            <a:r>
              <a:rPr lang="es-GB" sz="2200" dirty="0">
                <a:solidFill>
                  <a:srgbClr val="203864"/>
                </a:solidFill>
              </a:rPr>
              <a:t>... offered food?</a:t>
            </a:r>
          </a:p>
        </p:txBody>
      </p:sp>
      <p:sp>
        <p:nvSpPr>
          <p:cNvPr id="55" name="CuadroTexto 54">
            <a:extLst>
              <a:ext uri="{FF2B5EF4-FFF2-40B4-BE49-F238E27FC236}">
                <a16:creationId xmlns:a16="http://schemas.microsoft.com/office/drawing/2014/main" id="{910A4380-F753-CD42-9BF5-F0C53CB9F793}"/>
              </a:ext>
            </a:extLst>
          </p:cNvPr>
          <p:cNvSpPr txBox="1"/>
          <p:nvPr/>
        </p:nvSpPr>
        <p:spPr>
          <a:xfrm>
            <a:off x="1613705" y="4287489"/>
            <a:ext cx="2900153" cy="430887"/>
          </a:xfrm>
          <a:prstGeom prst="rect">
            <a:avLst/>
          </a:prstGeom>
          <a:noFill/>
        </p:spPr>
        <p:txBody>
          <a:bodyPr wrap="none" rtlCol="0">
            <a:spAutoFit/>
          </a:bodyPr>
          <a:lstStyle/>
          <a:p>
            <a:r>
              <a:rPr lang="es-GB" sz="2200" dirty="0">
                <a:solidFill>
                  <a:srgbClr val="203864"/>
                </a:solidFill>
              </a:rPr>
              <a:t>... broke </a:t>
            </a:r>
            <a:r>
              <a:rPr lang="en-GB" sz="2200" dirty="0">
                <a:solidFill>
                  <a:srgbClr val="203864"/>
                </a:solidFill>
              </a:rPr>
              <a:t>a</a:t>
            </a:r>
            <a:r>
              <a:rPr lang="es-GB" sz="2200" dirty="0">
                <a:solidFill>
                  <a:srgbClr val="203864"/>
                </a:solidFill>
              </a:rPr>
              <a:t> camera?</a:t>
            </a:r>
          </a:p>
        </p:txBody>
      </p:sp>
      <p:sp>
        <p:nvSpPr>
          <p:cNvPr id="57" name="CuadroTexto 56">
            <a:extLst>
              <a:ext uri="{FF2B5EF4-FFF2-40B4-BE49-F238E27FC236}">
                <a16:creationId xmlns:a16="http://schemas.microsoft.com/office/drawing/2014/main" id="{A779D886-20AE-3F4B-BC33-6828D94CE03D}"/>
              </a:ext>
            </a:extLst>
          </p:cNvPr>
          <p:cNvSpPr txBox="1"/>
          <p:nvPr/>
        </p:nvSpPr>
        <p:spPr>
          <a:xfrm>
            <a:off x="1613705" y="4926406"/>
            <a:ext cx="1978427" cy="430887"/>
          </a:xfrm>
          <a:prstGeom prst="rect">
            <a:avLst/>
          </a:prstGeom>
          <a:noFill/>
        </p:spPr>
        <p:txBody>
          <a:bodyPr wrap="none" rtlCol="0">
            <a:spAutoFit/>
          </a:bodyPr>
          <a:lstStyle/>
          <a:p>
            <a:r>
              <a:rPr lang="es-GB" sz="2200" dirty="0">
                <a:solidFill>
                  <a:srgbClr val="203864"/>
                </a:solidFill>
              </a:rPr>
              <a:t>... lost a shirt?</a:t>
            </a:r>
          </a:p>
        </p:txBody>
      </p:sp>
      <p:sp>
        <p:nvSpPr>
          <p:cNvPr id="58" name="CuadroTexto 57">
            <a:extLst>
              <a:ext uri="{FF2B5EF4-FFF2-40B4-BE49-F238E27FC236}">
                <a16:creationId xmlns:a16="http://schemas.microsoft.com/office/drawing/2014/main" id="{E4A5CE64-2257-C542-9C8F-1D96BE14A702}"/>
              </a:ext>
            </a:extLst>
          </p:cNvPr>
          <p:cNvSpPr txBox="1"/>
          <p:nvPr/>
        </p:nvSpPr>
        <p:spPr>
          <a:xfrm>
            <a:off x="1613705" y="5565322"/>
            <a:ext cx="2776722" cy="430887"/>
          </a:xfrm>
          <a:prstGeom prst="rect">
            <a:avLst/>
          </a:prstGeom>
          <a:noFill/>
        </p:spPr>
        <p:txBody>
          <a:bodyPr wrap="none" rtlCol="0">
            <a:spAutoFit/>
          </a:bodyPr>
          <a:lstStyle/>
          <a:p>
            <a:r>
              <a:rPr lang="es-GB" sz="2200" dirty="0">
                <a:solidFill>
                  <a:srgbClr val="203864"/>
                </a:solidFill>
              </a:rPr>
              <a:t>... shared the bed?</a:t>
            </a:r>
          </a:p>
        </p:txBody>
      </p:sp>
      <p:pic>
        <p:nvPicPr>
          <p:cNvPr id="59" name="Picture 8" descr="green checkmark">
            <a:extLst>
              <a:ext uri="{FF2B5EF4-FFF2-40B4-BE49-F238E27FC236}">
                <a16:creationId xmlns:a16="http://schemas.microsoft.com/office/drawing/2014/main" id="{19991D15-176C-3A4B-95C9-B794748B5BF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08418" y="2374372"/>
            <a:ext cx="406580" cy="423521"/>
          </a:xfrm>
          <a:prstGeom prst="rect">
            <a:avLst/>
          </a:prstGeom>
        </p:spPr>
      </p:pic>
      <p:pic>
        <p:nvPicPr>
          <p:cNvPr id="60" name="Picture 8" descr="green checkmark">
            <a:extLst>
              <a:ext uri="{FF2B5EF4-FFF2-40B4-BE49-F238E27FC236}">
                <a16:creationId xmlns:a16="http://schemas.microsoft.com/office/drawing/2014/main" id="{E1C344D1-E5D8-E549-9441-C0E69E8B57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79919" y="3023834"/>
            <a:ext cx="406580" cy="423521"/>
          </a:xfrm>
          <a:prstGeom prst="rect">
            <a:avLst/>
          </a:prstGeom>
        </p:spPr>
      </p:pic>
      <p:pic>
        <p:nvPicPr>
          <p:cNvPr id="61" name="Picture 8" descr="green checkmark">
            <a:extLst>
              <a:ext uri="{FF2B5EF4-FFF2-40B4-BE49-F238E27FC236}">
                <a16:creationId xmlns:a16="http://schemas.microsoft.com/office/drawing/2014/main" id="{67F36318-53EE-1D4F-9F0E-747927BEA40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29451" y="3649718"/>
            <a:ext cx="406580" cy="423521"/>
          </a:xfrm>
          <a:prstGeom prst="rect">
            <a:avLst/>
          </a:prstGeom>
        </p:spPr>
      </p:pic>
      <p:pic>
        <p:nvPicPr>
          <p:cNvPr id="62" name="Picture 8" descr="green checkmark">
            <a:extLst>
              <a:ext uri="{FF2B5EF4-FFF2-40B4-BE49-F238E27FC236}">
                <a16:creationId xmlns:a16="http://schemas.microsoft.com/office/drawing/2014/main" id="{24AF065C-74F6-EA4B-89CA-6A860BB5D2A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79919" y="4294855"/>
            <a:ext cx="406580" cy="423521"/>
          </a:xfrm>
          <a:prstGeom prst="rect">
            <a:avLst/>
          </a:prstGeom>
        </p:spPr>
      </p:pic>
      <p:pic>
        <p:nvPicPr>
          <p:cNvPr id="63" name="Picture 8" descr="green checkmark">
            <a:extLst>
              <a:ext uri="{FF2B5EF4-FFF2-40B4-BE49-F238E27FC236}">
                <a16:creationId xmlns:a16="http://schemas.microsoft.com/office/drawing/2014/main" id="{FC0F8E49-C8C1-3747-A45A-EEC9E5D5F45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29451" y="4974936"/>
            <a:ext cx="406580" cy="423521"/>
          </a:xfrm>
          <a:prstGeom prst="rect">
            <a:avLst/>
          </a:prstGeom>
        </p:spPr>
      </p:pic>
      <p:pic>
        <p:nvPicPr>
          <p:cNvPr id="64" name="Picture 8" descr="green checkmark">
            <a:extLst>
              <a:ext uri="{FF2B5EF4-FFF2-40B4-BE49-F238E27FC236}">
                <a16:creationId xmlns:a16="http://schemas.microsoft.com/office/drawing/2014/main" id="{11D9E3EC-2445-EC45-A0E1-4B4EB4DF038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08418" y="5580661"/>
            <a:ext cx="406580" cy="423521"/>
          </a:xfrm>
          <a:prstGeom prst="rect">
            <a:avLst/>
          </a:prstGeom>
        </p:spPr>
      </p:pic>
      <p:pic>
        <p:nvPicPr>
          <p:cNvPr id="6" name="Imagen 5">
            <a:extLst>
              <a:ext uri="{FF2B5EF4-FFF2-40B4-BE49-F238E27FC236}">
                <a16:creationId xmlns:a16="http://schemas.microsoft.com/office/drawing/2014/main" id="{809CF9EC-BB3B-2F4B-9AD0-DA9C2D6F78F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879523" y="4458678"/>
            <a:ext cx="1193796" cy="1213287"/>
          </a:xfrm>
          <a:prstGeom prst="rect">
            <a:avLst/>
          </a:prstGeom>
        </p:spPr>
      </p:pic>
      <p:pic>
        <p:nvPicPr>
          <p:cNvPr id="9" name="Imagen 8">
            <a:extLst>
              <a:ext uri="{FF2B5EF4-FFF2-40B4-BE49-F238E27FC236}">
                <a16:creationId xmlns:a16="http://schemas.microsoft.com/office/drawing/2014/main" id="{6F83B4C1-8602-DB4E-998E-CB6E1FC380D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911520" y="1574962"/>
            <a:ext cx="1196483" cy="2169973"/>
          </a:xfrm>
          <a:prstGeom prst="rect">
            <a:avLst/>
          </a:prstGeom>
        </p:spPr>
      </p:pic>
      <p:sp>
        <p:nvSpPr>
          <p:cNvPr id="26" name="Rounded Rectangle 11">
            <a:extLst>
              <a:ext uri="{FF2B5EF4-FFF2-40B4-BE49-F238E27FC236}">
                <a16:creationId xmlns:a16="http://schemas.microsoft.com/office/drawing/2014/main" id="{A316DD52-7894-4A75-969C-CA0645DA2978}"/>
              </a:ext>
            </a:extLst>
          </p:cNvPr>
          <p:cNvSpPr/>
          <p:nvPr/>
        </p:nvSpPr>
        <p:spPr>
          <a:xfrm>
            <a:off x="9276960" y="258166"/>
            <a:ext cx="2651183" cy="400919"/>
          </a:xfrm>
          <a:prstGeom prst="roundRect">
            <a:avLst/>
          </a:prstGeom>
          <a:solidFill>
            <a:schemeClr val="accent1"/>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8711893" y="2374372"/>
            <a:ext cx="1254140" cy="461665"/>
          </a:xfrm>
          <a:prstGeom prst="rect">
            <a:avLst/>
          </a:prstGeom>
          <a:noFill/>
        </p:spPr>
        <p:txBody>
          <a:bodyPr wrap="square" rtlCol="0">
            <a:spAutoFit/>
          </a:bodyPr>
          <a:lstStyle/>
          <a:p>
            <a:pPr algn="l"/>
            <a:r>
              <a:rPr lang="en-GB" sz="2400" dirty="0"/>
              <a:t>conocí</a:t>
            </a:r>
          </a:p>
        </p:txBody>
      </p:sp>
      <p:sp>
        <p:nvSpPr>
          <p:cNvPr id="28" name="TextBox 27"/>
          <p:cNvSpPr txBox="1"/>
          <p:nvPr/>
        </p:nvSpPr>
        <p:spPr>
          <a:xfrm>
            <a:off x="8711893" y="2965608"/>
            <a:ext cx="1890974" cy="461665"/>
          </a:xfrm>
          <a:prstGeom prst="rect">
            <a:avLst/>
          </a:prstGeom>
          <a:noFill/>
        </p:spPr>
        <p:txBody>
          <a:bodyPr wrap="square" rtlCol="0">
            <a:spAutoFit/>
          </a:bodyPr>
          <a:lstStyle/>
          <a:p>
            <a:pPr algn="l"/>
            <a:r>
              <a:rPr lang="en-GB" sz="2400" dirty="0" err="1"/>
              <a:t>aprendiste</a:t>
            </a:r>
            <a:endParaRPr lang="en-GB" sz="2400" dirty="0"/>
          </a:p>
        </p:txBody>
      </p:sp>
      <p:sp>
        <p:nvSpPr>
          <p:cNvPr id="29" name="TextBox 28"/>
          <p:cNvSpPr txBox="1"/>
          <p:nvPr/>
        </p:nvSpPr>
        <p:spPr>
          <a:xfrm>
            <a:off x="8722104" y="3622694"/>
            <a:ext cx="1890974" cy="461665"/>
          </a:xfrm>
          <a:prstGeom prst="rect">
            <a:avLst/>
          </a:prstGeom>
          <a:noFill/>
        </p:spPr>
        <p:txBody>
          <a:bodyPr wrap="square" rtlCol="0">
            <a:spAutoFit/>
          </a:bodyPr>
          <a:lstStyle/>
          <a:p>
            <a:pPr algn="l"/>
            <a:r>
              <a:rPr lang="en-GB" sz="2400" dirty="0"/>
              <a:t>ofreció</a:t>
            </a:r>
          </a:p>
        </p:txBody>
      </p:sp>
      <p:sp>
        <p:nvSpPr>
          <p:cNvPr id="30" name="TextBox 29"/>
          <p:cNvSpPr txBox="1"/>
          <p:nvPr/>
        </p:nvSpPr>
        <p:spPr>
          <a:xfrm>
            <a:off x="8711893" y="4256711"/>
            <a:ext cx="1890974" cy="461665"/>
          </a:xfrm>
          <a:prstGeom prst="rect">
            <a:avLst/>
          </a:prstGeom>
          <a:noFill/>
        </p:spPr>
        <p:txBody>
          <a:bodyPr wrap="square" rtlCol="0">
            <a:spAutoFit/>
          </a:bodyPr>
          <a:lstStyle/>
          <a:p>
            <a:pPr algn="l"/>
            <a:r>
              <a:rPr lang="en-GB" sz="2400" dirty="0" err="1"/>
              <a:t>rompiste</a:t>
            </a:r>
            <a:endParaRPr lang="en-GB" sz="2400" dirty="0"/>
          </a:p>
        </p:txBody>
      </p:sp>
      <p:sp>
        <p:nvSpPr>
          <p:cNvPr id="31" name="TextBox 30"/>
          <p:cNvSpPr txBox="1"/>
          <p:nvPr/>
        </p:nvSpPr>
        <p:spPr>
          <a:xfrm>
            <a:off x="8722104" y="4908658"/>
            <a:ext cx="1243929" cy="461665"/>
          </a:xfrm>
          <a:prstGeom prst="rect">
            <a:avLst/>
          </a:prstGeom>
          <a:noFill/>
        </p:spPr>
        <p:txBody>
          <a:bodyPr wrap="square" rtlCol="0">
            <a:spAutoFit/>
          </a:bodyPr>
          <a:lstStyle/>
          <a:p>
            <a:pPr algn="l"/>
            <a:r>
              <a:rPr lang="en-GB" sz="2400" dirty="0" err="1"/>
              <a:t>perdió</a:t>
            </a:r>
            <a:endParaRPr lang="en-GB" sz="2400" dirty="0"/>
          </a:p>
        </p:txBody>
      </p:sp>
      <p:sp>
        <p:nvSpPr>
          <p:cNvPr id="32" name="TextBox 31"/>
          <p:cNvSpPr txBox="1"/>
          <p:nvPr/>
        </p:nvSpPr>
        <p:spPr>
          <a:xfrm>
            <a:off x="8723522" y="5506711"/>
            <a:ext cx="1805555" cy="461665"/>
          </a:xfrm>
          <a:prstGeom prst="rect">
            <a:avLst/>
          </a:prstGeom>
          <a:noFill/>
        </p:spPr>
        <p:txBody>
          <a:bodyPr wrap="square" rtlCol="0">
            <a:spAutoFit/>
          </a:bodyPr>
          <a:lstStyle/>
          <a:p>
            <a:pPr algn="l"/>
            <a:r>
              <a:rPr lang="en-GB" sz="2400" dirty="0" err="1"/>
              <a:t>compartí</a:t>
            </a:r>
            <a:endParaRPr lang="en-GB" sz="2400" dirty="0"/>
          </a:p>
        </p:txBody>
      </p:sp>
      <p:sp>
        <p:nvSpPr>
          <p:cNvPr id="39" name="Action Button: Custom 20">
            <a:hlinkClick r:id="" action="ppaction://noaction" highlightClick="1">
              <a:snd r:embed="rId12" name="yo conocí Argentina, mientras que [ella] conoció Perú .wav"/>
            </a:hlinkClick>
            <a:extLst>
              <a:ext uri="{FF2B5EF4-FFF2-40B4-BE49-F238E27FC236}">
                <a16:creationId xmlns:a16="http://schemas.microsoft.com/office/drawing/2014/main" id="{42C5DD5E-14EA-3C47-9E9F-3B8FED1B827E}"/>
              </a:ext>
            </a:extLst>
          </p:cNvPr>
          <p:cNvSpPr/>
          <p:nvPr/>
        </p:nvSpPr>
        <p:spPr>
          <a:xfrm>
            <a:off x="120803" y="2367943"/>
            <a:ext cx="473681" cy="439866"/>
          </a:xfrm>
          <a:prstGeom prst="actionButtonBlank">
            <a:avLst/>
          </a:prstGeom>
          <a:solidFill>
            <a:srgbClr val="F9BD00"/>
          </a:solidFill>
          <a:ln>
            <a:solidFill>
              <a:srgbClr val="3860A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1</a:t>
            </a:r>
          </a:p>
        </p:txBody>
      </p:sp>
      <p:sp>
        <p:nvSpPr>
          <p:cNvPr id="40" name="Action Button: Custom 20">
            <a:hlinkClick r:id="" action="ppaction://noaction" highlightClick="1">
              <a:snd r:embed="rId13" name="[él] aprendió mucho español; en cambio [tú] aprendiste poco.wav"/>
            </a:hlinkClick>
            <a:extLst>
              <a:ext uri="{FF2B5EF4-FFF2-40B4-BE49-F238E27FC236}">
                <a16:creationId xmlns:a16="http://schemas.microsoft.com/office/drawing/2014/main" id="{A3CE225F-C3CF-3C4E-AEB8-7B6EC415E508}"/>
              </a:ext>
            </a:extLst>
          </p:cNvPr>
          <p:cNvSpPr/>
          <p:nvPr/>
        </p:nvSpPr>
        <p:spPr>
          <a:xfrm>
            <a:off x="120802" y="2980579"/>
            <a:ext cx="473681" cy="439866"/>
          </a:xfrm>
          <a:prstGeom prst="actionButtonBlank">
            <a:avLst/>
          </a:prstGeom>
          <a:solidFill>
            <a:srgbClr val="F9BD00"/>
          </a:solidFill>
          <a:ln>
            <a:solidFill>
              <a:srgbClr val="3860A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2</a:t>
            </a:r>
          </a:p>
        </p:txBody>
      </p:sp>
      <p:sp>
        <p:nvSpPr>
          <p:cNvPr id="47" name="Action Button: Custom 20">
            <a:hlinkClick r:id="" action="ppaction://noaction" highlightClick="1">
              <a:snd r:embed="rId14" name="[tú] ofreciste un regalo pero [él] ofreció comida.wav"/>
            </a:hlinkClick>
            <a:extLst>
              <a:ext uri="{FF2B5EF4-FFF2-40B4-BE49-F238E27FC236}">
                <a16:creationId xmlns:a16="http://schemas.microsoft.com/office/drawing/2014/main" id="{DF5E553E-C3AD-644A-AAD9-25D5B5556C92}"/>
              </a:ext>
            </a:extLst>
          </p:cNvPr>
          <p:cNvSpPr/>
          <p:nvPr/>
        </p:nvSpPr>
        <p:spPr>
          <a:xfrm>
            <a:off x="120802" y="3622694"/>
            <a:ext cx="473681" cy="439866"/>
          </a:xfrm>
          <a:prstGeom prst="actionButtonBlank">
            <a:avLst/>
          </a:prstGeom>
          <a:solidFill>
            <a:srgbClr val="F9BD00"/>
          </a:solidFill>
          <a:ln>
            <a:solidFill>
              <a:srgbClr val="3860A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3</a:t>
            </a:r>
          </a:p>
        </p:txBody>
      </p:sp>
      <p:sp>
        <p:nvSpPr>
          <p:cNvPr id="48" name="Action Button: Custom 20">
            <a:hlinkClick r:id="" action="ppaction://noaction" highlightClick="1">
              <a:snd r:embed="rId15" name="_[tú] rompiste una cámara mientras que [yo] rompí una bicicleta.wav"/>
            </a:hlinkClick>
            <a:extLst>
              <a:ext uri="{FF2B5EF4-FFF2-40B4-BE49-F238E27FC236}">
                <a16:creationId xmlns:a16="http://schemas.microsoft.com/office/drawing/2014/main" id="{24154D09-3D67-3842-A068-8D56174D3284}"/>
              </a:ext>
            </a:extLst>
          </p:cNvPr>
          <p:cNvSpPr/>
          <p:nvPr/>
        </p:nvSpPr>
        <p:spPr>
          <a:xfrm>
            <a:off x="120801" y="4282684"/>
            <a:ext cx="473681" cy="439866"/>
          </a:xfrm>
          <a:prstGeom prst="actionButtonBlank">
            <a:avLst/>
          </a:prstGeom>
          <a:solidFill>
            <a:srgbClr val="F9BD00"/>
          </a:solidFill>
          <a:ln>
            <a:solidFill>
              <a:srgbClr val="3860A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4</a:t>
            </a:r>
          </a:p>
        </p:txBody>
      </p:sp>
      <p:sp>
        <p:nvSpPr>
          <p:cNvPr id="49" name="Action Button: Custom 20">
            <a:hlinkClick r:id="" action="ppaction://noaction" highlightClick="1">
              <a:snd r:embed="rId16" name="[ella] perdió una camisa aunque [tú] perdiste un zapato.wav"/>
            </a:hlinkClick>
            <a:extLst>
              <a:ext uri="{FF2B5EF4-FFF2-40B4-BE49-F238E27FC236}">
                <a16:creationId xmlns:a16="http://schemas.microsoft.com/office/drawing/2014/main" id="{D503B65F-D535-C44A-BD57-BE8F08694D75}"/>
              </a:ext>
            </a:extLst>
          </p:cNvPr>
          <p:cNvSpPr/>
          <p:nvPr/>
        </p:nvSpPr>
        <p:spPr>
          <a:xfrm>
            <a:off x="122769" y="4937676"/>
            <a:ext cx="473681" cy="439866"/>
          </a:xfrm>
          <a:prstGeom prst="actionButtonBlank">
            <a:avLst/>
          </a:prstGeom>
          <a:solidFill>
            <a:srgbClr val="F9BD00"/>
          </a:solidFill>
          <a:ln>
            <a:solidFill>
              <a:srgbClr val="3860A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5</a:t>
            </a:r>
          </a:p>
        </p:txBody>
      </p:sp>
      <p:sp>
        <p:nvSpPr>
          <p:cNvPr id="50" name="Action Button: Custom 20">
            <a:hlinkClick r:id="" action="ppaction://noaction" highlightClick="1">
              <a:snd r:embed="rId17" name="[yo] compartí la cama y [ella] compartió un helado.wav"/>
            </a:hlinkClick>
            <a:extLst>
              <a:ext uri="{FF2B5EF4-FFF2-40B4-BE49-F238E27FC236}">
                <a16:creationId xmlns:a16="http://schemas.microsoft.com/office/drawing/2014/main" id="{133CB40C-4CFE-DF48-A8BC-BABDE0B6949D}"/>
              </a:ext>
            </a:extLst>
          </p:cNvPr>
          <p:cNvSpPr/>
          <p:nvPr/>
        </p:nvSpPr>
        <p:spPr>
          <a:xfrm>
            <a:off x="120801" y="5582405"/>
            <a:ext cx="473681" cy="439866"/>
          </a:xfrm>
          <a:prstGeom prst="actionButtonBlank">
            <a:avLst/>
          </a:prstGeom>
          <a:solidFill>
            <a:srgbClr val="F9BD00"/>
          </a:solidFill>
          <a:ln>
            <a:solidFill>
              <a:srgbClr val="3860A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latin typeface="Century Gothic" panose="020B0502020202020204" pitchFamily="34" charset="0"/>
              </a:rPr>
              <a:t>6</a:t>
            </a:r>
          </a:p>
        </p:txBody>
      </p:sp>
      <p:sp>
        <p:nvSpPr>
          <p:cNvPr id="51" name="Título 1">
            <a:extLst>
              <a:ext uri="{FF2B5EF4-FFF2-40B4-BE49-F238E27FC236}">
                <a16:creationId xmlns:a16="http://schemas.microsoft.com/office/drawing/2014/main" id="{24EB6E9F-5389-D04F-ACAC-F642B1277EAA}"/>
              </a:ext>
            </a:extLst>
          </p:cNvPr>
          <p:cNvSpPr txBox="1">
            <a:spLocks/>
          </p:cNvSpPr>
          <p:nvPr/>
        </p:nvSpPr>
        <p:spPr>
          <a:xfrm>
            <a:off x="120801" y="945167"/>
            <a:ext cx="11006744" cy="368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dirty="0" err="1">
                <a:solidFill>
                  <a:schemeClr val="tx1"/>
                </a:solidFill>
              </a:rPr>
              <a:t>Luego</a:t>
            </a:r>
            <a:r>
              <a:rPr lang="en-GB" sz="2400" dirty="0">
                <a:solidFill>
                  <a:schemeClr val="tx1"/>
                </a:solidFill>
              </a:rPr>
              <a:t>, </a:t>
            </a:r>
            <a:r>
              <a:rPr lang="en-GB" sz="2400" dirty="0" err="1">
                <a:solidFill>
                  <a:schemeClr val="tx1"/>
                </a:solidFill>
              </a:rPr>
              <a:t>escucha</a:t>
            </a:r>
            <a:r>
              <a:rPr lang="en-GB" sz="2400" dirty="0">
                <a:solidFill>
                  <a:schemeClr val="tx1"/>
                </a:solidFill>
              </a:rPr>
              <a:t> la </a:t>
            </a:r>
            <a:r>
              <a:rPr lang="en-GB" sz="2400" dirty="0" err="1">
                <a:solidFill>
                  <a:schemeClr val="tx1"/>
                </a:solidFill>
              </a:rPr>
              <a:t>versión</a:t>
            </a:r>
            <a:r>
              <a:rPr lang="en-GB" sz="2400" dirty="0">
                <a:solidFill>
                  <a:schemeClr val="tx1"/>
                </a:solidFill>
              </a:rPr>
              <a:t> </a:t>
            </a:r>
            <a:r>
              <a:rPr lang="en-GB" sz="2400" dirty="0" err="1">
                <a:solidFill>
                  <a:schemeClr val="tx1"/>
                </a:solidFill>
              </a:rPr>
              <a:t>completa</a:t>
            </a:r>
            <a:r>
              <a:rPr lang="en-GB" sz="2400" dirty="0">
                <a:solidFill>
                  <a:schemeClr val="tx1"/>
                </a:solidFill>
              </a:rPr>
              <a:t> del audio para </a:t>
            </a:r>
            <a:r>
              <a:rPr lang="en-GB" sz="2400" dirty="0" err="1">
                <a:solidFill>
                  <a:schemeClr val="tx1"/>
                </a:solidFill>
              </a:rPr>
              <a:t>comprobar</a:t>
            </a:r>
            <a:r>
              <a:rPr lang="en-GB" sz="2400" dirty="0">
                <a:solidFill>
                  <a:schemeClr val="tx1"/>
                </a:solidFill>
              </a:rPr>
              <a:t>.</a:t>
            </a:r>
            <a:endParaRPr lang="es-GB" sz="2400" dirty="0">
              <a:solidFill>
                <a:schemeClr val="tx1"/>
              </a:solidFill>
            </a:endParaRPr>
          </a:p>
        </p:txBody>
      </p:sp>
    </p:spTree>
    <p:extLst>
      <p:ext uri="{BB962C8B-B14F-4D97-AF65-F5344CB8AC3E}">
        <p14:creationId xmlns:p14="http://schemas.microsoft.com/office/powerpoint/2010/main" val="64831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2" grpId="0"/>
      <p:bldP spid="54" grpId="0"/>
      <p:bldP spid="55" grpId="0"/>
      <p:bldP spid="57" grpId="0"/>
      <p:bldP spid="58" grpId="0"/>
      <p:bldP spid="8" grpId="0"/>
      <p:bldP spid="28" grpId="0"/>
      <p:bldP spid="29" grpId="0"/>
      <p:bldP spid="30" grpId="0"/>
      <p:bldP spid="31" grpId="0"/>
      <p:bldP spid="32" grpId="0"/>
      <p:bldP spid="39" grpId="0" animBg="1"/>
      <p:bldP spid="40" grpId="0" animBg="1"/>
      <p:bldP spid="47" grpId="0" animBg="1"/>
      <p:bldP spid="48" grpId="0" animBg="1"/>
      <p:bldP spid="49" grpId="0" animBg="1"/>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b="1" dirty="0">
                <a:solidFill>
                  <a:schemeClr val="bg1"/>
                </a:solidFill>
              </a:rPr>
              <a:t>Prenominal adjectives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53200" y="4283212"/>
            <a:ext cx="119482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However, some other adjectives can come </a:t>
            </a:r>
            <a:r>
              <a:rPr lang="en-US" sz="2400" b="1" dirty="0">
                <a:latin typeface="Century Gothic" panose="020F0302020204030204"/>
              </a:rPr>
              <a:t>before the noun</a:t>
            </a:r>
            <a:r>
              <a:rPr lang="en-US" sz="2400" dirty="0">
                <a:latin typeface="Century Gothic" panose="020F0302020204030204"/>
              </a:rPr>
              <a:t>, just like in English.</a:t>
            </a:r>
            <a:endParaRPr kumimoji="0" lang="en-US" sz="2400" b="0" i="0" u="none" strike="noStrike" kern="1200" cap="none" spc="0" normalizeH="0" baseline="0" noProof="0" dirty="0">
              <a:ln>
                <a:noFill/>
              </a:ln>
              <a:effectLst/>
              <a:uLnTx/>
              <a:uFillTx/>
              <a:latin typeface="Century Gothic" panose="020F0302020204030204"/>
            </a:endParaRPr>
          </a:p>
        </p:txBody>
      </p:sp>
      <p:grpSp>
        <p:nvGrpSpPr>
          <p:cNvPr id="6" name="Group 5"/>
          <p:cNvGrpSpPr/>
          <p:nvPr/>
        </p:nvGrpSpPr>
        <p:grpSpPr>
          <a:xfrm>
            <a:off x="5602106" y="811079"/>
            <a:ext cx="1678405" cy="2557391"/>
            <a:chOff x="1473868" y="1671851"/>
            <a:chExt cx="1678405" cy="2557391"/>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9058" t="9548" r="10038" b="9548"/>
            <a:stretch/>
          </p:blipFill>
          <p:spPr>
            <a:xfrm>
              <a:off x="1503947" y="2580916"/>
              <a:ext cx="1648326" cy="1648326"/>
            </a:xfrm>
            <a:prstGeom prst="rect">
              <a:avLst/>
            </a:prstGeom>
          </p:spPr>
        </p:pic>
        <p:sp>
          <p:nvSpPr>
            <p:cNvPr id="9" name="Oval Callout 8"/>
            <p:cNvSpPr/>
            <p:nvPr/>
          </p:nvSpPr>
          <p:spPr>
            <a:xfrm>
              <a:off x="2328110" y="1671851"/>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9058" t="9548" r="48512" b="60728"/>
            <a:stretch/>
          </p:blipFill>
          <p:spPr>
            <a:xfrm flipH="1">
              <a:off x="1473868" y="1996318"/>
              <a:ext cx="854242" cy="605589"/>
            </a:xfrm>
            <a:prstGeom prst="rect">
              <a:avLst/>
            </a:prstGeom>
          </p:spPr>
        </p:pic>
        <p:sp>
          <p:nvSpPr>
            <p:cNvPr id="11" name="Oval Callout 10"/>
            <p:cNvSpPr/>
            <p:nvPr/>
          </p:nvSpPr>
          <p:spPr>
            <a:xfrm>
              <a:off x="2358189" y="2234628"/>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540" t="9863" r="11698" b="9622"/>
          <a:stretch/>
        </p:blipFill>
        <p:spPr>
          <a:xfrm>
            <a:off x="2266903" y="1774756"/>
            <a:ext cx="1443789" cy="1494897"/>
          </a:xfrm>
          <a:prstGeom prst="rect">
            <a:avLst/>
          </a:prstGeom>
        </p:spPr>
      </p:pic>
      <p:sp>
        <p:nvSpPr>
          <p:cNvPr id="13" name="TextBox 12">
            <a:extLst>
              <a:ext uri="{FF2B5EF4-FFF2-40B4-BE49-F238E27FC236}">
                <a16:creationId xmlns:a16="http://schemas.microsoft.com/office/drawing/2014/main" id="{3CC80B4A-8FB9-5141-8C3B-F7B756E6597D}"/>
              </a:ext>
            </a:extLst>
          </p:cNvPr>
          <p:cNvSpPr txBox="1"/>
          <p:nvPr/>
        </p:nvSpPr>
        <p:spPr>
          <a:xfrm>
            <a:off x="82286" y="1294927"/>
            <a:ext cx="8910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a:t>
            </a:r>
            <a:r>
              <a:rPr lang="en-US" sz="2400" dirty="0" err="1">
                <a:solidFill>
                  <a:srgbClr val="4472C4">
                    <a:lumMod val="50000"/>
                  </a:srgbClr>
                </a:solidFill>
                <a:latin typeface="Century Gothic" panose="020F0302020204030204"/>
              </a:rPr>
              <a:t>Cómo</a:t>
            </a:r>
            <a:r>
              <a:rPr lang="en-US" sz="2400" dirty="0">
                <a:solidFill>
                  <a:srgbClr val="4472C4">
                    <a:lumMod val="50000"/>
                  </a:srgbClr>
                </a:solidFill>
                <a:latin typeface="Century Gothic" panose="020F0302020204030204"/>
              </a:rPr>
              <a:t> se dice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español</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CC80B4A-8FB9-5141-8C3B-F7B756E6597D}"/>
              </a:ext>
            </a:extLst>
          </p:cNvPr>
          <p:cNvSpPr txBox="1"/>
          <p:nvPr/>
        </p:nvSpPr>
        <p:spPr>
          <a:xfrm>
            <a:off x="1026712" y="3368470"/>
            <a:ext cx="39241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u_  d_ _ _ _ _ _  c_ _ _ _</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3CC80B4A-8FB9-5141-8C3B-F7B756E6597D}"/>
              </a:ext>
            </a:extLst>
          </p:cNvPr>
          <p:cNvSpPr txBox="1"/>
          <p:nvPr/>
        </p:nvSpPr>
        <p:spPr>
          <a:xfrm>
            <a:off x="4950882" y="3343595"/>
            <a:ext cx="39241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u_  d_ _ _ _ _ _  l_ _ _ _</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3CC80B4A-8FB9-5141-8C3B-F7B756E6597D}"/>
              </a:ext>
            </a:extLst>
          </p:cNvPr>
          <p:cNvSpPr txBox="1"/>
          <p:nvPr/>
        </p:nvSpPr>
        <p:spPr>
          <a:xfrm>
            <a:off x="7554815" y="2344891"/>
            <a:ext cx="43733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latin typeface="Century Gothic" panose="020F0302020204030204"/>
              </a:rPr>
              <a:t>As you </a:t>
            </a:r>
            <a:r>
              <a:rPr lang="en-US" sz="2400" b="1" dirty="0">
                <a:latin typeface="Century Gothic" panose="020F0302020204030204"/>
              </a:rPr>
              <a:t>know, t</a:t>
            </a:r>
            <a:r>
              <a:rPr kumimoji="0" lang="en-US" sz="2400" b="1" i="0" u="none" strike="noStrike" kern="1200" cap="none" spc="0" normalizeH="0" baseline="0" noProof="0" dirty="0">
                <a:ln>
                  <a:noFill/>
                </a:ln>
                <a:effectLst/>
                <a:uLnTx/>
                <a:uFillTx/>
                <a:latin typeface="Century Gothic" panose="020F0302020204030204"/>
                <a:ea typeface="+mn-ea"/>
                <a:cs typeface="+mn-cs"/>
              </a:rPr>
              <a:t>he</a:t>
            </a:r>
            <a:r>
              <a:rPr kumimoji="0" lang="en-US" sz="2400" b="1" i="0" u="none" strike="noStrike" kern="1200" cap="none" spc="0" normalizeH="0" noProof="0" dirty="0">
                <a:ln>
                  <a:noFill/>
                </a:ln>
                <a:effectLst/>
                <a:uLnTx/>
                <a:uFillTx/>
                <a:latin typeface="Century Gothic" panose="020F0302020204030204"/>
                <a:ea typeface="+mn-ea"/>
                <a:cs typeface="+mn-cs"/>
              </a:rPr>
              <a:t> adjective often comes after the noun.</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CC80B4A-8FB9-5141-8C3B-F7B756E6597D}"/>
              </a:ext>
            </a:extLst>
          </p:cNvPr>
          <p:cNvSpPr txBox="1"/>
          <p:nvPr/>
        </p:nvSpPr>
        <p:spPr>
          <a:xfrm>
            <a:off x="1082068" y="3432736"/>
            <a:ext cx="392417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    un </a:t>
            </a:r>
            <a:r>
              <a:rPr lang="en-US" sz="2400" noProof="0" dirty="0" err="1">
                <a:solidFill>
                  <a:srgbClr val="4472C4">
                    <a:lumMod val="50000"/>
                  </a:srgbClr>
                </a:solidFill>
                <a:latin typeface="Century Gothic" panose="020F0302020204030204"/>
              </a:rPr>
              <a:t>diálogo</a:t>
            </a:r>
            <a:r>
              <a:rPr lang="en-US" sz="2400" noProof="0" dirty="0">
                <a:solidFill>
                  <a:srgbClr val="4472C4">
                    <a:lumMod val="50000"/>
                  </a:srgbClr>
                </a:solidFill>
                <a:latin typeface="Century Gothic" panose="020F0302020204030204"/>
              </a:rPr>
              <a:t> </a:t>
            </a:r>
            <a:r>
              <a:rPr lang="en-US" sz="2400" noProof="0" dirty="0" err="1">
                <a:solidFill>
                  <a:srgbClr val="4472C4">
                    <a:lumMod val="50000"/>
                  </a:srgbClr>
                </a:solidFill>
                <a:latin typeface="Century Gothic" panose="020F0302020204030204"/>
              </a:rPr>
              <a:t>corto</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ounded Rectangle 2"/>
          <p:cNvSpPr/>
          <p:nvPr/>
        </p:nvSpPr>
        <p:spPr>
          <a:xfrm>
            <a:off x="3144555" y="3407551"/>
            <a:ext cx="1014313" cy="494869"/>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25B00"/>
              </a:solidFill>
            </a:endParaRPr>
          </a:p>
        </p:txBody>
      </p:sp>
      <p:sp>
        <p:nvSpPr>
          <p:cNvPr id="19" name="TextBox 18">
            <a:extLst>
              <a:ext uri="{FF2B5EF4-FFF2-40B4-BE49-F238E27FC236}">
                <a16:creationId xmlns:a16="http://schemas.microsoft.com/office/drawing/2014/main" id="{3CC80B4A-8FB9-5141-8C3B-F7B756E6597D}"/>
              </a:ext>
            </a:extLst>
          </p:cNvPr>
          <p:cNvSpPr txBox="1"/>
          <p:nvPr/>
        </p:nvSpPr>
        <p:spPr>
          <a:xfrm>
            <a:off x="4840171" y="3424154"/>
            <a:ext cx="392417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    un </a:t>
            </a:r>
            <a:r>
              <a:rPr lang="en-US" sz="2400" noProof="0" dirty="0" err="1">
                <a:solidFill>
                  <a:srgbClr val="4472C4">
                    <a:lumMod val="50000"/>
                  </a:srgbClr>
                </a:solidFill>
                <a:latin typeface="Century Gothic" panose="020F0302020204030204"/>
              </a:rPr>
              <a:t>diálogo</a:t>
            </a:r>
            <a:r>
              <a:rPr lang="en-US" sz="2400" noProof="0" dirty="0">
                <a:solidFill>
                  <a:srgbClr val="4472C4">
                    <a:lumMod val="50000"/>
                  </a:srgbClr>
                </a:solidFill>
                <a:latin typeface="Century Gothic" panose="020F0302020204030204"/>
              </a:rPr>
              <a:t> largo</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ounded Rectangle 19"/>
          <p:cNvSpPr/>
          <p:nvPr/>
        </p:nvSpPr>
        <p:spPr>
          <a:xfrm>
            <a:off x="6912967" y="3432736"/>
            <a:ext cx="1014313" cy="494869"/>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25B00"/>
              </a:solidFill>
            </a:endParaRPr>
          </a:p>
        </p:txBody>
      </p:sp>
      <p:sp>
        <p:nvSpPr>
          <p:cNvPr id="23" name="TextBox 22"/>
          <p:cNvSpPr txBox="1"/>
          <p:nvPr/>
        </p:nvSpPr>
        <p:spPr>
          <a:xfrm>
            <a:off x="82286" y="4950837"/>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err="1"/>
              <a:t>mismo</a:t>
            </a:r>
            <a:endParaRPr lang="en-GB" sz="3200" dirty="0"/>
          </a:p>
        </p:txBody>
      </p:sp>
      <p:sp>
        <p:nvSpPr>
          <p:cNvPr id="24" name="TextBox 23"/>
          <p:cNvSpPr txBox="1"/>
          <p:nvPr/>
        </p:nvSpPr>
        <p:spPr>
          <a:xfrm>
            <a:off x="1822653" y="4950837"/>
            <a:ext cx="1917340"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a:t>último</a:t>
            </a:r>
          </a:p>
        </p:txBody>
      </p:sp>
      <p:sp>
        <p:nvSpPr>
          <p:cNvPr id="25" name="TextBox 24"/>
          <p:cNvSpPr txBox="1"/>
          <p:nvPr/>
        </p:nvSpPr>
        <p:spPr>
          <a:xfrm>
            <a:off x="3856276" y="4950837"/>
            <a:ext cx="1917340"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a:t>primero</a:t>
            </a:r>
          </a:p>
        </p:txBody>
      </p:sp>
      <p:sp>
        <p:nvSpPr>
          <p:cNvPr id="26" name="TextBox 25"/>
          <p:cNvSpPr txBox="1"/>
          <p:nvPr/>
        </p:nvSpPr>
        <p:spPr>
          <a:xfrm>
            <a:off x="5889899" y="4950836"/>
            <a:ext cx="1917340"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err="1"/>
              <a:t>segundo</a:t>
            </a:r>
            <a:endParaRPr lang="en-GB" sz="3200" dirty="0"/>
          </a:p>
        </p:txBody>
      </p:sp>
      <p:sp>
        <p:nvSpPr>
          <p:cNvPr id="27" name="TextBox 26"/>
          <p:cNvSpPr txBox="1"/>
          <p:nvPr/>
        </p:nvSpPr>
        <p:spPr>
          <a:xfrm>
            <a:off x="7923522" y="4950835"/>
            <a:ext cx="1917340"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err="1"/>
              <a:t>tercero</a:t>
            </a:r>
            <a:endParaRPr lang="en-GB" sz="3200" dirty="0"/>
          </a:p>
        </p:txBody>
      </p:sp>
      <p:sp>
        <p:nvSpPr>
          <p:cNvPr id="28" name="TextBox 27"/>
          <p:cNvSpPr txBox="1"/>
          <p:nvPr/>
        </p:nvSpPr>
        <p:spPr>
          <a:xfrm>
            <a:off x="9957145" y="4950834"/>
            <a:ext cx="1917340"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err="1"/>
              <a:t>propio</a:t>
            </a:r>
            <a:endParaRPr lang="en-GB" sz="3200" dirty="0"/>
          </a:p>
        </p:txBody>
      </p:sp>
      <p:sp>
        <p:nvSpPr>
          <p:cNvPr id="29" name="TextBox 28">
            <a:extLst>
              <a:ext uri="{FF2B5EF4-FFF2-40B4-BE49-F238E27FC236}">
                <a16:creationId xmlns:a16="http://schemas.microsoft.com/office/drawing/2014/main" id="{3CC80B4A-8FB9-5141-8C3B-F7B756E6597D}"/>
              </a:ext>
            </a:extLst>
          </p:cNvPr>
          <p:cNvSpPr txBox="1"/>
          <p:nvPr/>
        </p:nvSpPr>
        <p:spPr>
          <a:xfrm>
            <a:off x="153200" y="5678429"/>
            <a:ext cx="1482255" cy="646331"/>
          </a:xfrm>
          <a:prstGeom prst="rect">
            <a:avLst/>
          </a:prstGeom>
          <a:noFill/>
          <a:ln>
            <a:solidFill>
              <a:srgbClr val="3860A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a:solidFill>
                  <a:srgbClr val="E25B00"/>
                </a:solidFill>
                <a:latin typeface="Century Gothic" panose="020F0302020204030204"/>
              </a:rPr>
              <a:t>same</a:t>
            </a:r>
            <a:endParaRPr kumimoji="0" lang="en-US" sz="3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30" name="TextBox 29">
            <a:extLst>
              <a:ext uri="{FF2B5EF4-FFF2-40B4-BE49-F238E27FC236}">
                <a16:creationId xmlns:a16="http://schemas.microsoft.com/office/drawing/2014/main" id="{3CC80B4A-8FB9-5141-8C3B-F7B756E6597D}"/>
              </a:ext>
            </a:extLst>
          </p:cNvPr>
          <p:cNvSpPr txBox="1"/>
          <p:nvPr/>
        </p:nvSpPr>
        <p:spPr>
          <a:xfrm>
            <a:off x="1941821" y="5670378"/>
            <a:ext cx="1730851" cy="646331"/>
          </a:xfrm>
          <a:prstGeom prst="rect">
            <a:avLst/>
          </a:prstGeom>
          <a:noFill/>
          <a:ln>
            <a:solidFill>
              <a:srgbClr val="3860A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25B00"/>
                </a:solidFill>
                <a:latin typeface="Century Gothic" panose="020F0302020204030204"/>
              </a:rPr>
              <a:t>last</a:t>
            </a:r>
            <a:endParaRPr kumimoji="0" lang="en-US" sz="3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31" name="TextBox 30">
            <a:extLst>
              <a:ext uri="{FF2B5EF4-FFF2-40B4-BE49-F238E27FC236}">
                <a16:creationId xmlns:a16="http://schemas.microsoft.com/office/drawing/2014/main" id="{3CC80B4A-8FB9-5141-8C3B-F7B756E6597D}"/>
              </a:ext>
            </a:extLst>
          </p:cNvPr>
          <p:cNvSpPr txBox="1"/>
          <p:nvPr/>
        </p:nvSpPr>
        <p:spPr>
          <a:xfrm>
            <a:off x="3979039" y="5670379"/>
            <a:ext cx="1730851" cy="646331"/>
          </a:xfrm>
          <a:prstGeom prst="rect">
            <a:avLst/>
          </a:prstGeom>
          <a:noFill/>
          <a:ln>
            <a:solidFill>
              <a:srgbClr val="3860A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25B00"/>
                </a:solidFill>
                <a:latin typeface="Century Gothic" panose="020F0302020204030204"/>
              </a:rPr>
              <a:t>first</a:t>
            </a:r>
            <a:endParaRPr kumimoji="0" lang="en-US" sz="3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32" name="TextBox 31">
            <a:extLst>
              <a:ext uri="{FF2B5EF4-FFF2-40B4-BE49-F238E27FC236}">
                <a16:creationId xmlns:a16="http://schemas.microsoft.com/office/drawing/2014/main" id="{3CC80B4A-8FB9-5141-8C3B-F7B756E6597D}"/>
              </a:ext>
            </a:extLst>
          </p:cNvPr>
          <p:cNvSpPr txBox="1"/>
          <p:nvPr/>
        </p:nvSpPr>
        <p:spPr>
          <a:xfrm>
            <a:off x="5971578" y="5678429"/>
            <a:ext cx="1882778" cy="646331"/>
          </a:xfrm>
          <a:prstGeom prst="rect">
            <a:avLst/>
          </a:prstGeom>
          <a:noFill/>
          <a:ln>
            <a:solidFill>
              <a:srgbClr val="3860A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25B00"/>
                </a:solidFill>
                <a:latin typeface="Century Gothic" panose="020F0302020204030204"/>
              </a:rPr>
              <a:t>second</a:t>
            </a:r>
            <a:endParaRPr kumimoji="0" lang="en-US" sz="3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33" name="TextBox 32">
            <a:extLst>
              <a:ext uri="{FF2B5EF4-FFF2-40B4-BE49-F238E27FC236}">
                <a16:creationId xmlns:a16="http://schemas.microsoft.com/office/drawing/2014/main" id="{3CC80B4A-8FB9-5141-8C3B-F7B756E6597D}"/>
              </a:ext>
            </a:extLst>
          </p:cNvPr>
          <p:cNvSpPr txBox="1"/>
          <p:nvPr/>
        </p:nvSpPr>
        <p:spPr>
          <a:xfrm>
            <a:off x="8078397" y="5678430"/>
            <a:ext cx="1730851" cy="646331"/>
          </a:xfrm>
          <a:prstGeom prst="rect">
            <a:avLst/>
          </a:prstGeom>
          <a:noFill/>
          <a:ln>
            <a:solidFill>
              <a:srgbClr val="3860A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25B00"/>
                </a:solidFill>
                <a:latin typeface="Century Gothic" panose="020F0302020204030204"/>
              </a:rPr>
              <a:t>third</a:t>
            </a:r>
            <a:endParaRPr kumimoji="0" lang="en-US" sz="3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34" name="TextBox 33">
            <a:extLst>
              <a:ext uri="{FF2B5EF4-FFF2-40B4-BE49-F238E27FC236}">
                <a16:creationId xmlns:a16="http://schemas.microsoft.com/office/drawing/2014/main" id="{3CC80B4A-8FB9-5141-8C3B-F7B756E6597D}"/>
              </a:ext>
            </a:extLst>
          </p:cNvPr>
          <p:cNvSpPr txBox="1"/>
          <p:nvPr/>
        </p:nvSpPr>
        <p:spPr>
          <a:xfrm>
            <a:off x="10080406" y="5692159"/>
            <a:ext cx="1730851" cy="646331"/>
          </a:xfrm>
          <a:prstGeom prst="rect">
            <a:avLst/>
          </a:prstGeom>
          <a:noFill/>
          <a:ln>
            <a:solidFill>
              <a:srgbClr val="3860A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25B00"/>
                </a:solidFill>
                <a:latin typeface="Century Gothic" panose="020F0302020204030204"/>
              </a:rPr>
              <a:t>own</a:t>
            </a:r>
            <a:endParaRPr kumimoji="0" lang="en-US" sz="3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16" name="TextBox 15"/>
          <p:cNvSpPr txBox="1"/>
          <p:nvPr/>
        </p:nvSpPr>
        <p:spPr>
          <a:xfrm>
            <a:off x="3598031" y="1835521"/>
            <a:ext cx="1121674" cy="461665"/>
          </a:xfrm>
          <a:prstGeom prst="rect">
            <a:avLst/>
          </a:prstGeom>
          <a:noFill/>
        </p:spPr>
        <p:txBody>
          <a:bodyPr wrap="square" rtlCol="0">
            <a:spAutoFit/>
          </a:bodyPr>
          <a:lstStyle/>
          <a:p>
            <a:pPr algn="l"/>
            <a:r>
              <a:rPr lang="en-GB" sz="2400" dirty="0"/>
              <a:t>[short]</a:t>
            </a:r>
          </a:p>
        </p:txBody>
      </p:sp>
      <p:sp>
        <p:nvSpPr>
          <p:cNvPr id="35" name="TextBox 34"/>
          <p:cNvSpPr txBox="1"/>
          <p:nvPr/>
        </p:nvSpPr>
        <p:spPr>
          <a:xfrm>
            <a:off x="7127936" y="1480756"/>
            <a:ext cx="1121674" cy="461665"/>
          </a:xfrm>
          <a:prstGeom prst="rect">
            <a:avLst/>
          </a:prstGeom>
          <a:noFill/>
        </p:spPr>
        <p:txBody>
          <a:bodyPr wrap="square" rtlCol="0">
            <a:spAutoFit/>
          </a:bodyPr>
          <a:lstStyle/>
          <a:p>
            <a:pPr algn="l"/>
            <a:r>
              <a:rPr lang="en-GB" sz="2400" dirty="0"/>
              <a:t>[long]</a:t>
            </a:r>
          </a:p>
        </p:txBody>
      </p:sp>
    </p:spTree>
    <p:extLst>
      <p:ext uri="{BB962C8B-B14F-4D97-AF65-F5344CB8AC3E}">
        <p14:creationId xmlns:p14="http://schemas.microsoft.com/office/powerpoint/2010/main" val="291246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8" grpId="0" animBg="1"/>
      <p:bldP spid="3" grpId="0" animBg="1"/>
      <p:bldP spid="19" grpId="0" animBg="1"/>
      <p:bldP spid="20"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b="1" dirty="0">
                <a:solidFill>
                  <a:schemeClr val="bg1"/>
                </a:solidFill>
              </a:rPr>
              <a:t>Prenominal adjectives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65153" y="1001421"/>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latin typeface="Century Gothic" panose="020F0302020204030204"/>
              </a:rPr>
              <a:t>Por</a:t>
            </a:r>
            <a:r>
              <a:rPr lang="en-US" sz="2400" dirty="0">
                <a:latin typeface="Century Gothic" panose="020F0302020204030204"/>
              </a:rPr>
              <a:t> </a:t>
            </a:r>
            <a:r>
              <a:rPr lang="en-US" sz="2400" dirty="0" err="1">
                <a:latin typeface="Century Gothic" panose="020F0302020204030204"/>
              </a:rPr>
              <a:t>ejemplo</a:t>
            </a:r>
            <a:r>
              <a:rPr lang="en-US" sz="2400" dirty="0">
                <a:latin typeface="Century Gothic" panose="020F0302020204030204"/>
              </a:rPr>
              <a: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6" name="TextBox 5"/>
          <p:cNvSpPr txBox="1"/>
          <p:nvPr/>
        </p:nvSpPr>
        <p:spPr>
          <a:xfrm>
            <a:off x="6096000" y="1516962"/>
            <a:ext cx="4749022" cy="646331"/>
          </a:xfrm>
          <a:prstGeom prst="rect">
            <a:avLst/>
          </a:prstGeom>
          <a:solidFill>
            <a:schemeClr val="accent4">
              <a:lumMod val="20000"/>
              <a:lumOff val="80000"/>
            </a:schemeClr>
          </a:solidFill>
          <a:ln>
            <a:solidFill>
              <a:srgbClr val="3860AE"/>
            </a:solidFill>
          </a:ln>
        </p:spPr>
        <p:txBody>
          <a:bodyPr wrap="square" rtlCol="0">
            <a:spAutoFit/>
          </a:bodyPr>
          <a:lstStyle/>
          <a:p>
            <a:pPr algn="ctr"/>
            <a:r>
              <a:rPr lang="en-GB" sz="3600" dirty="0"/>
              <a:t>el </a:t>
            </a:r>
            <a:r>
              <a:rPr lang="en-GB" sz="3600" u="sng" dirty="0"/>
              <a:t>último</a:t>
            </a:r>
            <a:r>
              <a:rPr lang="en-GB" sz="3600" dirty="0"/>
              <a:t> </a:t>
            </a:r>
            <a:r>
              <a:rPr lang="en-GB" sz="3600" dirty="0" err="1"/>
              <a:t>mensaje</a:t>
            </a:r>
            <a:endParaRPr lang="en-GB" sz="3600" dirty="0"/>
          </a:p>
        </p:txBody>
      </p:sp>
      <p:sp>
        <p:nvSpPr>
          <p:cNvPr id="10" name="TextBox 9">
            <a:extLst>
              <a:ext uri="{FF2B5EF4-FFF2-40B4-BE49-F238E27FC236}">
                <a16:creationId xmlns:a16="http://schemas.microsoft.com/office/drawing/2014/main" id="{3CC80B4A-8FB9-5141-8C3B-F7B756E6597D}"/>
              </a:ext>
            </a:extLst>
          </p:cNvPr>
          <p:cNvSpPr txBox="1"/>
          <p:nvPr/>
        </p:nvSpPr>
        <p:spPr>
          <a:xfrm>
            <a:off x="1654734" y="1516963"/>
            <a:ext cx="3982071" cy="646331"/>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E25B00"/>
                </a:solidFill>
                <a:latin typeface="Century Gothic" panose="020F0302020204030204"/>
              </a:rPr>
              <a:t>the </a:t>
            </a:r>
            <a:r>
              <a:rPr lang="en-US" sz="3600" b="1" u="sng" dirty="0">
                <a:solidFill>
                  <a:srgbClr val="E25B00"/>
                </a:solidFill>
                <a:latin typeface="Century Gothic" panose="020F0302020204030204"/>
              </a:rPr>
              <a:t>last</a:t>
            </a:r>
            <a:r>
              <a:rPr lang="en-US" sz="3600" b="1" dirty="0">
                <a:solidFill>
                  <a:srgbClr val="E25B00"/>
                </a:solidFill>
                <a:latin typeface="Century Gothic" panose="020F0302020204030204"/>
              </a:rPr>
              <a:t> message</a:t>
            </a:r>
            <a:endParaRPr kumimoji="0" lang="en-US" sz="3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12" name="TextBox 11">
            <a:extLst>
              <a:ext uri="{FF2B5EF4-FFF2-40B4-BE49-F238E27FC236}">
                <a16:creationId xmlns:a16="http://schemas.microsoft.com/office/drawing/2014/main" id="{3CC80B4A-8FB9-5141-8C3B-F7B756E6597D}"/>
              </a:ext>
            </a:extLst>
          </p:cNvPr>
          <p:cNvSpPr txBox="1"/>
          <p:nvPr/>
        </p:nvSpPr>
        <p:spPr>
          <a:xfrm>
            <a:off x="1654734" y="2394901"/>
            <a:ext cx="3982071" cy="646331"/>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E25B00"/>
                </a:solidFill>
                <a:latin typeface="Century Gothic" panose="020F0302020204030204"/>
              </a:rPr>
              <a:t>the </a:t>
            </a:r>
            <a:r>
              <a:rPr lang="en-US" sz="3600" b="1" u="sng" dirty="0">
                <a:solidFill>
                  <a:srgbClr val="E25B00"/>
                </a:solidFill>
                <a:latin typeface="Century Gothic" panose="020F0302020204030204"/>
              </a:rPr>
              <a:t>last</a:t>
            </a:r>
            <a:r>
              <a:rPr lang="en-US" sz="3600" b="1" dirty="0">
                <a:solidFill>
                  <a:srgbClr val="E25B00"/>
                </a:solidFill>
                <a:latin typeface="Century Gothic" panose="020F0302020204030204"/>
              </a:rPr>
              <a:t> call</a:t>
            </a:r>
            <a:endParaRPr kumimoji="0" lang="en-US" sz="3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13" name="TextBox 12"/>
          <p:cNvSpPr txBox="1"/>
          <p:nvPr/>
        </p:nvSpPr>
        <p:spPr>
          <a:xfrm>
            <a:off x="6096000" y="2394900"/>
            <a:ext cx="4749022" cy="646331"/>
          </a:xfrm>
          <a:prstGeom prst="rect">
            <a:avLst/>
          </a:prstGeom>
          <a:solidFill>
            <a:schemeClr val="accent4">
              <a:lumMod val="20000"/>
              <a:lumOff val="80000"/>
            </a:schemeClr>
          </a:solidFill>
          <a:ln>
            <a:solidFill>
              <a:srgbClr val="3860AE"/>
            </a:solidFill>
          </a:ln>
        </p:spPr>
        <p:txBody>
          <a:bodyPr wrap="square" rtlCol="0">
            <a:spAutoFit/>
          </a:bodyPr>
          <a:lstStyle/>
          <a:p>
            <a:pPr algn="ctr"/>
            <a:r>
              <a:rPr lang="en-GB" sz="3600" dirty="0"/>
              <a:t>la </a:t>
            </a:r>
            <a:r>
              <a:rPr lang="en-GB" sz="3600" u="sng" dirty="0"/>
              <a:t>últim</a:t>
            </a:r>
            <a:r>
              <a:rPr lang="en-GB" sz="3600" b="1" u="sng" dirty="0"/>
              <a:t>a</a:t>
            </a:r>
            <a:r>
              <a:rPr lang="en-GB" sz="3600" dirty="0"/>
              <a:t> </a:t>
            </a:r>
            <a:r>
              <a:rPr lang="en-GB" sz="3600" dirty="0" err="1"/>
              <a:t>llamada</a:t>
            </a:r>
            <a:endParaRPr lang="en-GB" sz="3600" dirty="0"/>
          </a:p>
        </p:txBody>
      </p:sp>
      <p:sp>
        <p:nvSpPr>
          <p:cNvPr id="14" name="TextBox 13">
            <a:extLst>
              <a:ext uri="{FF2B5EF4-FFF2-40B4-BE49-F238E27FC236}">
                <a16:creationId xmlns:a16="http://schemas.microsoft.com/office/drawing/2014/main" id="{3CC80B4A-8FB9-5141-8C3B-F7B756E6597D}"/>
              </a:ext>
            </a:extLst>
          </p:cNvPr>
          <p:cNvSpPr txBox="1"/>
          <p:nvPr/>
        </p:nvSpPr>
        <p:spPr>
          <a:xfrm>
            <a:off x="252016" y="3166271"/>
            <a:ext cx="11758015" cy="830997"/>
          </a:xfrm>
          <a:prstGeom prst="rect">
            <a:avLst/>
          </a:prstGeom>
          <a:noFill/>
        </p:spPr>
        <p:txBody>
          <a:bodyPr wrap="square" rtlCol="0">
            <a:spAutoFit/>
          </a:bodyPr>
          <a:lstStyle/>
          <a:p>
            <a:pPr lvl="0">
              <a:defRPr/>
            </a:pPr>
            <a:r>
              <a:rPr lang="en-US" sz="2400" dirty="0"/>
              <a:t>As you know, most adjectives end in </a:t>
            </a:r>
            <a:r>
              <a:rPr lang="en-US" sz="2400" b="1" dirty="0">
                <a:sym typeface="Wingdings" panose="05000000000000000000" pitchFamily="2" charset="2"/>
              </a:rPr>
              <a:t>-o</a:t>
            </a:r>
            <a:r>
              <a:rPr lang="en-US" sz="2400" dirty="0">
                <a:sym typeface="Wingdings" panose="05000000000000000000" pitchFamily="2" charset="2"/>
              </a:rPr>
              <a:t> when they refer to a</a:t>
            </a:r>
            <a:r>
              <a:rPr lang="en-US" sz="2400" b="1" dirty="0">
                <a:sym typeface="Wingdings" panose="05000000000000000000" pitchFamily="2" charset="2"/>
              </a:rPr>
              <a:t> masculine noun </a:t>
            </a:r>
            <a:r>
              <a:rPr lang="en-US" sz="2400" dirty="0">
                <a:sym typeface="Wingdings" panose="05000000000000000000" pitchFamily="2" charset="2"/>
              </a:rPr>
              <a:t>&amp;</a:t>
            </a:r>
            <a:r>
              <a:rPr lang="en-US" sz="2400" b="1" dirty="0">
                <a:sym typeface="Wingdings" panose="05000000000000000000" pitchFamily="2" charset="2"/>
              </a:rPr>
              <a:t> -a </a:t>
            </a:r>
            <a:r>
              <a:rPr lang="en-US" sz="2400" dirty="0">
                <a:sym typeface="Wingdings" panose="05000000000000000000" pitchFamily="2" charset="2"/>
              </a:rPr>
              <a:t>for a </a:t>
            </a:r>
            <a:r>
              <a:rPr lang="en-US" sz="2400" b="1" dirty="0">
                <a:sym typeface="Wingdings" panose="05000000000000000000" pitchFamily="2" charset="2"/>
              </a:rPr>
              <a:t>feminine noun</a:t>
            </a:r>
            <a:r>
              <a:rPr lang="en-US" sz="2400" dirty="0">
                <a:sym typeface="Wingdings" panose="05000000000000000000" pitchFamily="2" charset="2"/>
              </a:rPr>
              <a:t>.</a:t>
            </a:r>
            <a:endParaRPr lang="en-US" sz="2400" dirty="0"/>
          </a:p>
        </p:txBody>
      </p:sp>
      <p:sp>
        <p:nvSpPr>
          <p:cNvPr id="15" name="TextBox 14"/>
          <p:cNvSpPr txBox="1"/>
          <p:nvPr/>
        </p:nvSpPr>
        <p:spPr>
          <a:xfrm>
            <a:off x="659796" y="4595715"/>
            <a:ext cx="2074061"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dirty="0">
                <a:solidFill>
                  <a:srgbClr val="002060"/>
                </a:solidFill>
              </a:rPr>
              <a:t>primero</a:t>
            </a:r>
          </a:p>
        </p:txBody>
      </p:sp>
      <p:sp>
        <p:nvSpPr>
          <p:cNvPr id="16" name="TextBox 15"/>
          <p:cNvSpPr txBox="1"/>
          <p:nvPr/>
        </p:nvSpPr>
        <p:spPr>
          <a:xfrm>
            <a:off x="659796" y="5400600"/>
            <a:ext cx="2074061"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dirty="0" err="1">
                <a:solidFill>
                  <a:srgbClr val="002060"/>
                </a:solidFill>
              </a:rPr>
              <a:t>tercero</a:t>
            </a:r>
            <a:endParaRPr lang="en-GB" sz="3600" dirty="0">
              <a:solidFill>
                <a:srgbClr val="002060"/>
              </a:solidFill>
            </a:endParaRPr>
          </a:p>
        </p:txBody>
      </p:sp>
      <p:sp>
        <p:nvSpPr>
          <p:cNvPr id="3" name="Rectangle 2"/>
          <p:cNvSpPr/>
          <p:nvPr/>
        </p:nvSpPr>
        <p:spPr>
          <a:xfrm>
            <a:off x="2983788" y="4555594"/>
            <a:ext cx="737702" cy="769441"/>
          </a:xfrm>
          <a:prstGeom prst="rect">
            <a:avLst/>
          </a:prstGeom>
        </p:spPr>
        <p:txBody>
          <a:bodyPr wrap="none">
            <a:spAutoFit/>
          </a:bodyPr>
          <a:lstStyle/>
          <a:p>
            <a:r>
              <a:rPr lang="en-US" sz="4400" dirty="0">
                <a:solidFill>
                  <a:srgbClr val="4472C4">
                    <a:lumMod val="50000"/>
                  </a:srgbClr>
                </a:solidFill>
                <a:sym typeface="Wingdings" panose="05000000000000000000" pitchFamily="2" charset="2"/>
              </a:rPr>
              <a:t></a:t>
            </a:r>
            <a:endParaRPr lang="en-GB" sz="4400" dirty="0"/>
          </a:p>
        </p:txBody>
      </p:sp>
      <p:sp>
        <p:nvSpPr>
          <p:cNvPr id="17" name="TextBox 16">
            <a:extLst>
              <a:ext uri="{FF2B5EF4-FFF2-40B4-BE49-F238E27FC236}">
                <a16:creationId xmlns:a16="http://schemas.microsoft.com/office/drawing/2014/main" id="{3CC80B4A-8FB9-5141-8C3B-F7B756E6597D}"/>
              </a:ext>
            </a:extLst>
          </p:cNvPr>
          <p:cNvSpPr txBox="1"/>
          <p:nvPr/>
        </p:nvSpPr>
        <p:spPr>
          <a:xfrm>
            <a:off x="252015" y="4065659"/>
            <a:ext cx="120267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latin typeface="Century Gothic" panose="020F0302020204030204"/>
                <a:sym typeface="Wingdings" panose="05000000000000000000" pitchFamily="2" charset="2"/>
              </a:rPr>
              <a:t>However, there are several exceptions:</a:t>
            </a:r>
            <a:endParaRPr kumimoji="0" lang="en-US" sz="2400" i="0" u="none" strike="noStrike" kern="1200" cap="none" spc="0" normalizeH="0" baseline="0" noProof="0" dirty="0">
              <a:ln>
                <a:noFill/>
              </a:ln>
              <a:effectLst/>
              <a:uLnTx/>
              <a:uFillTx/>
              <a:latin typeface="Century Gothic" panose="020F0302020204030204"/>
            </a:endParaRPr>
          </a:p>
        </p:txBody>
      </p:sp>
      <p:sp>
        <p:nvSpPr>
          <p:cNvPr id="18" name="TextBox 17"/>
          <p:cNvSpPr txBox="1"/>
          <p:nvPr/>
        </p:nvSpPr>
        <p:spPr>
          <a:xfrm>
            <a:off x="3828943" y="4617148"/>
            <a:ext cx="2074061"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b="1" dirty="0">
                <a:solidFill>
                  <a:srgbClr val="002060"/>
                </a:solidFill>
              </a:rPr>
              <a:t>primer</a:t>
            </a:r>
          </a:p>
        </p:txBody>
      </p:sp>
      <p:sp>
        <p:nvSpPr>
          <p:cNvPr id="19" name="TextBox 18"/>
          <p:cNvSpPr txBox="1"/>
          <p:nvPr/>
        </p:nvSpPr>
        <p:spPr>
          <a:xfrm>
            <a:off x="3828943" y="5427039"/>
            <a:ext cx="2074061"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b="1" dirty="0">
                <a:solidFill>
                  <a:srgbClr val="002060"/>
                </a:solidFill>
              </a:rPr>
              <a:t>tercer</a:t>
            </a:r>
          </a:p>
        </p:txBody>
      </p:sp>
      <p:sp>
        <p:nvSpPr>
          <p:cNvPr id="21" name="TextBox 20">
            <a:extLst>
              <a:ext uri="{FF2B5EF4-FFF2-40B4-BE49-F238E27FC236}">
                <a16:creationId xmlns:a16="http://schemas.microsoft.com/office/drawing/2014/main" id="{3CC80B4A-8FB9-5141-8C3B-F7B756E6597D}"/>
              </a:ext>
            </a:extLst>
          </p:cNvPr>
          <p:cNvSpPr txBox="1"/>
          <p:nvPr/>
        </p:nvSpPr>
        <p:spPr>
          <a:xfrm>
            <a:off x="6096000" y="4703947"/>
            <a:ext cx="5496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latin typeface="Century Gothic" panose="020F0302020204030204"/>
                <a:sym typeface="Wingdings" panose="05000000000000000000" pitchFamily="2" charset="2"/>
              </a:rPr>
              <a:t>before a singular masculine noun</a:t>
            </a:r>
            <a:endParaRPr kumimoji="0" lang="en-US" sz="2400" b="1" i="0" u="none" strike="noStrike" kern="1200" cap="none" spc="0" normalizeH="0" baseline="0" noProof="0" dirty="0">
              <a:ln>
                <a:noFill/>
              </a:ln>
              <a:effectLst/>
              <a:uLnTx/>
              <a:uFillTx/>
              <a:latin typeface="Century Gothic" panose="020F0302020204030204"/>
            </a:endParaRPr>
          </a:p>
        </p:txBody>
      </p:sp>
      <p:sp>
        <p:nvSpPr>
          <p:cNvPr id="20" name="Rectangle 19"/>
          <p:cNvSpPr/>
          <p:nvPr/>
        </p:nvSpPr>
        <p:spPr>
          <a:xfrm>
            <a:off x="2983788" y="5365485"/>
            <a:ext cx="737702" cy="769441"/>
          </a:xfrm>
          <a:prstGeom prst="rect">
            <a:avLst/>
          </a:prstGeom>
        </p:spPr>
        <p:txBody>
          <a:bodyPr wrap="none">
            <a:spAutoFit/>
          </a:bodyPr>
          <a:lstStyle/>
          <a:p>
            <a:r>
              <a:rPr lang="en-US" sz="4400" dirty="0">
                <a:solidFill>
                  <a:srgbClr val="4472C4">
                    <a:lumMod val="50000"/>
                  </a:srgbClr>
                </a:solidFill>
                <a:sym typeface="Wingdings" panose="05000000000000000000" pitchFamily="2" charset="2"/>
              </a:rPr>
              <a:t></a:t>
            </a:r>
            <a:endParaRPr lang="en-GB" sz="4400" dirty="0"/>
          </a:p>
        </p:txBody>
      </p:sp>
      <p:sp>
        <p:nvSpPr>
          <p:cNvPr id="22" name="TextBox 21">
            <a:extLst>
              <a:ext uri="{FF2B5EF4-FFF2-40B4-BE49-F238E27FC236}">
                <a16:creationId xmlns:a16="http://schemas.microsoft.com/office/drawing/2014/main" id="{3CC80B4A-8FB9-5141-8C3B-F7B756E6597D}"/>
              </a:ext>
            </a:extLst>
          </p:cNvPr>
          <p:cNvSpPr txBox="1"/>
          <p:nvPr/>
        </p:nvSpPr>
        <p:spPr>
          <a:xfrm>
            <a:off x="6096001" y="5498542"/>
            <a:ext cx="59140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latin typeface="Century Gothic" panose="020F0302020204030204"/>
                <a:sym typeface="Wingdings" panose="05000000000000000000" pitchFamily="2" charset="2"/>
              </a:rPr>
              <a:t>before a singular masculine noun</a:t>
            </a:r>
            <a:endParaRPr kumimoji="0" lang="en-US" sz="2400" b="1" i="0" u="none" strike="noStrike" kern="1200" cap="none" spc="0" normalizeH="0" baseline="0" noProof="0" dirty="0">
              <a:ln>
                <a:noFill/>
              </a:ln>
              <a:effectLst/>
              <a:uLnTx/>
              <a:uFillTx/>
              <a:latin typeface="Century Gothic" panose="020F0302020204030204"/>
            </a:endParaRPr>
          </a:p>
        </p:txBody>
      </p:sp>
      <p:sp>
        <p:nvSpPr>
          <p:cNvPr id="8" name="Rounded Rectangular Callout 7"/>
          <p:cNvSpPr/>
          <p:nvPr/>
        </p:nvSpPr>
        <p:spPr>
          <a:xfrm>
            <a:off x="6196524" y="3832749"/>
            <a:ext cx="5218414" cy="2273695"/>
          </a:xfrm>
          <a:prstGeom prst="wedgeRoundRectCallout">
            <a:avLst>
              <a:gd name="adj1" fmla="val -20562"/>
              <a:gd name="adj2" fmla="val 48472"/>
              <a:gd name="adj3" fmla="val 16667"/>
            </a:avLst>
          </a:prstGeom>
          <a:solidFill>
            <a:schemeClr val="accent2">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Remember that to say ‘</a:t>
            </a:r>
            <a:r>
              <a:rPr lang="en-GB" sz="2000" b="1" i="1" dirty="0">
                <a:solidFill>
                  <a:schemeClr val="tx1"/>
                </a:solidFill>
              </a:rPr>
              <a:t>on </a:t>
            </a:r>
            <a:r>
              <a:rPr lang="en-GB" sz="2000" dirty="0">
                <a:solidFill>
                  <a:schemeClr val="tx1"/>
                </a:solidFill>
              </a:rPr>
              <a:t>a day’, you just use the definite article ‘el’.</a:t>
            </a:r>
          </a:p>
          <a:p>
            <a:pPr algn="ctr"/>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a:p>
            <a:pPr algn="ctr"/>
            <a:r>
              <a:rPr lang="en-GB" sz="2000" dirty="0">
                <a:solidFill>
                  <a:schemeClr val="tx1"/>
                </a:solidFill>
              </a:rPr>
              <a:t> </a:t>
            </a:r>
            <a:endParaRPr lang="en-GB" sz="2000" b="1" i="1" dirty="0">
              <a:solidFill>
                <a:schemeClr val="tx1"/>
              </a:solidFill>
            </a:endParaRPr>
          </a:p>
        </p:txBody>
      </p:sp>
      <p:sp>
        <p:nvSpPr>
          <p:cNvPr id="9" name="TextBox 8"/>
          <p:cNvSpPr txBox="1"/>
          <p:nvPr/>
        </p:nvSpPr>
        <p:spPr>
          <a:xfrm>
            <a:off x="6366227" y="5140026"/>
            <a:ext cx="3049723" cy="400110"/>
          </a:xfrm>
          <a:prstGeom prst="rect">
            <a:avLst/>
          </a:prstGeom>
          <a:noFill/>
        </p:spPr>
        <p:txBody>
          <a:bodyPr wrap="square" rtlCol="0">
            <a:spAutoFit/>
          </a:bodyPr>
          <a:lstStyle/>
          <a:p>
            <a:pPr algn="l"/>
            <a:r>
              <a:rPr lang="en-GB" sz="2000" b="1" dirty="0"/>
              <a:t>on the first day</a:t>
            </a:r>
          </a:p>
        </p:txBody>
      </p:sp>
      <p:sp>
        <p:nvSpPr>
          <p:cNvPr id="24" name="TextBox 23"/>
          <p:cNvSpPr txBox="1"/>
          <p:nvPr/>
        </p:nvSpPr>
        <p:spPr>
          <a:xfrm>
            <a:off x="9026740" y="5138138"/>
            <a:ext cx="1854160" cy="400110"/>
          </a:xfrm>
          <a:prstGeom prst="rect">
            <a:avLst/>
          </a:prstGeom>
          <a:noFill/>
        </p:spPr>
        <p:txBody>
          <a:bodyPr wrap="square" rtlCol="0">
            <a:spAutoFit/>
          </a:bodyPr>
          <a:lstStyle/>
          <a:p>
            <a:pPr algn="l"/>
            <a:r>
              <a:rPr lang="en-GB" sz="2000" b="1" dirty="0"/>
              <a:t>el primer día</a:t>
            </a:r>
          </a:p>
        </p:txBody>
      </p:sp>
      <p:sp>
        <p:nvSpPr>
          <p:cNvPr id="25" name="TextBox 24"/>
          <p:cNvSpPr txBox="1"/>
          <p:nvPr/>
        </p:nvSpPr>
        <p:spPr>
          <a:xfrm>
            <a:off x="6378208" y="5540136"/>
            <a:ext cx="3049723" cy="400110"/>
          </a:xfrm>
          <a:prstGeom prst="rect">
            <a:avLst/>
          </a:prstGeom>
          <a:noFill/>
        </p:spPr>
        <p:txBody>
          <a:bodyPr wrap="square" rtlCol="0">
            <a:spAutoFit/>
          </a:bodyPr>
          <a:lstStyle/>
          <a:p>
            <a:pPr algn="l"/>
            <a:r>
              <a:rPr lang="en-GB" sz="2000" b="1" dirty="0"/>
              <a:t>on the third day</a:t>
            </a:r>
          </a:p>
        </p:txBody>
      </p:sp>
      <p:sp>
        <p:nvSpPr>
          <p:cNvPr id="26" name="TextBox 25"/>
          <p:cNvSpPr txBox="1"/>
          <p:nvPr/>
        </p:nvSpPr>
        <p:spPr>
          <a:xfrm>
            <a:off x="9032341" y="5524658"/>
            <a:ext cx="1854160" cy="400110"/>
          </a:xfrm>
          <a:prstGeom prst="rect">
            <a:avLst/>
          </a:prstGeom>
          <a:noFill/>
        </p:spPr>
        <p:txBody>
          <a:bodyPr wrap="square" rtlCol="0">
            <a:spAutoFit/>
          </a:bodyPr>
          <a:lstStyle/>
          <a:p>
            <a:pPr algn="l"/>
            <a:r>
              <a:rPr lang="en-GB" sz="2000" b="1" dirty="0"/>
              <a:t>el tercer día</a:t>
            </a:r>
          </a:p>
        </p:txBody>
      </p:sp>
      <p:sp>
        <p:nvSpPr>
          <p:cNvPr id="27" name="TextBox 26"/>
          <p:cNvSpPr txBox="1"/>
          <p:nvPr/>
        </p:nvSpPr>
        <p:spPr>
          <a:xfrm>
            <a:off x="6354247" y="4735462"/>
            <a:ext cx="3049723" cy="400110"/>
          </a:xfrm>
          <a:prstGeom prst="rect">
            <a:avLst/>
          </a:prstGeom>
          <a:noFill/>
        </p:spPr>
        <p:txBody>
          <a:bodyPr wrap="square" rtlCol="0">
            <a:spAutoFit/>
          </a:bodyPr>
          <a:lstStyle/>
          <a:p>
            <a:pPr algn="l"/>
            <a:r>
              <a:rPr lang="en-GB" sz="2000" b="1" dirty="0"/>
              <a:t>on Monday</a:t>
            </a:r>
          </a:p>
        </p:txBody>
      </p:sp>
      <p:sp>
        <p:nvSpPr>
          <p:cNvPr id="28" name="TextBox 27"/>
          <p:cNvSpPr txBox="1"/>
          <p:nvPr/>
        </p:nvSpPr>
        <p:spPr>
          <a:xfrm>
            <a:off x="9030484" y="4748885"/>
            <a:ext cx="3049723" cy="400110"/>
          </a:xfrm>
          <a:prstGeom prst="rect">
            <a:avLst/>
          </a:prstGeom>
          <a:noFill/>
        </p:spPr>
        <p:txBody>
          <a:bodyPr wrap="square" rtlCol="0">
            <a:spAutoFit/>
          </a:bodyPr>
          <a:lstStyle/>
          <a:p>
            <a:pPr algn="l"/>
            <a:r>
              <a:rPr lang="en-GB" sz="2000" b="1" dirty="0"/>
              <a:t>el lunes</a:t>
            </a:r>
          </a:p>
        </p:txBody>
      </p:sp>
    </p:spTree>
    <p:extLst>
      <p:ext uri="{BB962C8B-B14F-4D97-AF65-F5344CB8AC3E}">
        <p14:creationId xmlns:p14="http://schemas.microsoft.com/office/powerpoint/2010/main" val="210636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3" grpId="0" animBg="1"/>
      <p:bldP spid="14" grpId="0"/>
      <p:bldP spid="15" grpId="0" animBg="1"/>
      <p:bldP spid="16" grpId="0" animBg="1"/>
      <p:bldP spid="3" grpId="0"/>
      <p:bldP spid="17" grpId="0"/>
      <p:bldP spid="18" grpId="0" animBg="1"/>
      <p:bldP spid="19" grpId="0" animBg="1"/>
      <p:bldP spid="21" grpId="0"/>
      <p:bldP spid="20" grpId="0"/>
      <p:bldP spid="22" grpId="0"/>
      <p:bldP spid="8" grpId="0" animBg="1"/>
      <p:bldP spid="9" grpId="0"/>
      <p:bldP spid="24" grpId="0"/>
      <p:bldP spid="25" grpId="0"/>
      <p:bldP spid="26" grpId="0"/>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21" y="85774"/>
            <a:ext cx="8459182" cy="830997"/>
          </a:xfrm>
          <a:prstGeom prst="rect">
            <a:avLst/>
          </a:prstGeom>
          <a:noFill/>
        </p:spPr>
        <p:txBody>
          <a:bodyPr wrap="square" rtlCol="0">
            <a:spAutoFit/>
          </a:bodyPr>
          <a:lstStyle/>
          <a:p>
            <a:pPr algn="l"/>
            <a:r>
              <a:rPr lang="en-GB" sz="2400" b="1" dirty="0"/>
              <a:t>Antes de </a:t>
            </a:r>
            <a:r>
              <a:rPr lang="en-GB" sz="2400" b="1" dirty="0" err="1"/>
              <a:t>empezar</a:t>
            </a:r>
            <a:r>
              <a:rPr lang="en-GB" sz="2400" b="1" dirty="0"/>
              <a:t> la </a:t>
            </a:r>
            <a:r>
              <a:rPr lang="en-GB" sz="2400" b="1" dirty="0" err="1"/>
              <a:t>última</a:t>
            </a:r>
            <a:r>
              <a:rPr lang="en-GB" sz="2400" b="1" dirty="0"/>
              <a:t> </a:t>
            </a:r>
            <a:r>
              <a:rPr lang="en-GB" sz="2400" b="1" dirty="0" err="1"/>
              <a:t>actividad</a:t>
            </a:r>
            <a:r>
              <a:rPr lang="en-GB" sz="2400" b="1" dirty="0"/>
              <a:t>, ¡</a:t>
            </a:r>
            <a:r>
              <a:rPr lang="en-GB" sz="2400" b="1" dirty="0" err="1"/>
              <a:t>vamos</a:t>
            </a:r>
            <a:r>
              <a:rPr lang="en-GB" sz="2400" b="1" dirty="0"/>
              <a:t> a </a:t>
            </a:r>
            <a:r>
              <a:rPr lang="en-GB" sz="2400" b="1" dirty="0" err="1"/>
              <a:t>decir</a:t>
            </a:r>
            <a:r>
              <a:rPr lang="en-GB" sz="2400" b="1" dirty="0"/>
              <a:t> las palabras en </a:t>
            </a:r>
            <a:r>
              <a:rPr lang="en-GB" sz="2400" b="1" dirty="0" err="1"/>
              <a:t>español</a:t>
            </a:r>
            <a:r>
              <a:rPr lang="en-GB" sz="2400" b="1" dirty="0"/>
              <a:t>!    </a:t>
            </a:r>
          </a:p>
        </p:txBody>
      </p:sp>
      <p:sp>
        <p:nvSpPr>
          <p:cNvPr id="4" name="TextBox 3"/>
          <p:cNvSpPr txBox="1"/>
          <p:nvPr/>
        </p:nvSpPr>
        <p:spPr>
          <a:xfrm>
            <a:off x="775273" y="1297034"/>
            <a:ext cx="1727201" cy="461665"/>
          </a:xfrm>
          <a:prstGeom prst="rect">
            <a:avLst/>
          </a:prstGeom>
          <a:noFill/>
        </p:spPr>
        <p:txBody>
          <a:bodyPr wrap="square" rtlCol="0">
            <a:spAutoFit/>
          </a:bodyPr>
          <a:lstStyle/>
          <a:p>
            <a:pPr algn="l"/>
            <a:r>
              <a:rPr lang="en-GB" sz="2400" dirty="0"/>
              <a:t>to ask for</a:t>
            </a:r>
          </a:p>
        </p:txBody>
      </p:sp>
      <p:sp>
        <p:nvSpPr>
          <p:cNvPr id="6" name="TextBox 5"/>
          <p:cNvSpPr txBox="1"/>
          <p:nvPr/>
        </p:nvSpPr>
        <p:spPr>
          <a:xfrm>
            <a:off x="3205916" y="1297034"/>
            <a:ext cx="1727201" cy="461665"/>
          </a:xfrm>
          <a:prstGeom prst="rect">
            <a:avLst/>
          </a:prstGeom>
          <a:noFill/>
        </p:spPr>
        <p:txBody>
          <a:bodyPr wrap="square" rtlCol="0">
            <a:spAutoFit/>
          </a:bodyPr>
          <a:lstStyle/>
          <a:p>
            <a:pPr algn="l"/>
            <a:r>
              <a:rPr lang="en-GB" sz="2400" dirty="0" err="1">
                <a:solidFill>
                  <a:schemeClr val="accent5">
                    <a:lumMod val="50000"/>
                  </a:schemeClr>
                </a:solidFill>
              </a:rPr>
              <a:t>pedir</a:t>
            </a:r>
            <a:endParaRPr lang="en-GB" sz="2400" dirty="0">
              <a:solidFill>
                <a:schemeClr val="accent5">
                  <a:lumMod val="50000"/>
                </a:schemeClr>
              </a:solidFill>
            </a:endParaRPr>
          </a:p>
        </p:txBody>
      </p:sp>
      <p:sp>
        <p:nvSpPr>
          <p:cNvPr id="5" name="Rectangle 4"/>
          <p:cNvSpPr/>
          <p:nvPr/>
        </p:nvSpPr>
        <p:spPr>
          <a:xfrm>
            <a:off x="3172794" y="1217156"/>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7" name="TextBox 6"/>
          <p:cNvSpPr txBox="1"/>
          <p:nvPr/>
        </p:nvSpPr>
        <p:spPr>
          <a:xfrm>
            <a:off x="741221" y="2032943"/>
            <a:ext cx="1727201" cy="461665"/>
          </a:xfrm>
          <a:prstGeom prst="rect">
            <a:avLst/>
          </a:prstGeom>
          <a:noFill/>
        </p:spPr>
        <p:txBody>
          <a:bodyPr wrap="square" rtlCol="0">
            <a:spAutoFit/>
          </a:bodyPr>
          <a:lstStyle/>
          <a:p>
            <a:pPr algn="l"/>
            <a:r>
              <a:rPr lang="en-GB" sz="2400" dirty="0"/>
              <a:t>language</a:t>
            </a:r>
          </a:p>
        </p:txBody>
      </p:sp>
      <p:sp>
        <p:nvSpPr>
          <p:cNvPr id="8" name="TextBox 7"/>
          <p:cNvSpPr txBox="1"/>
          <p:nvPr/>
        </p:nvSpPr>
        <p:spPr>
          <a:xfrm>
            <a:off x="3180365" y="2032942"/>
            <a:ext cx="2949200" cy="461665"/>
          </a:xfrm>
          <a:prstGeom prst="rect">
            <a:avLst/>
          </a:prstGeom>
          <a:noFill/>
        </p:spPr>
        <p:txBody>
          <a:bodyPr wrap="square" rtlCol="0">
            <a:spAutoFit/>
          </a:bodyPr>
          <a:lstStyle/>
          <a:p>
            <a:pPr algn="l"/>
            <a:r>
              <a:rPr lang="en-GB" sz="2400" dirty="0">
                <a:solidFill>
                  <a:schemeClr val="accent5">
                    <a:lumMod val="50000"/>
                  </a:schemeClr>
                </a:solidFill>
              </a:rPr>
              <a:t>el </a:t>
            </a:r>
            <a:r>
              <a:rPr lang="en-GB" sz="2400" dirty="0" err="1">
                <a:solidFill>
                  <a:schemeClr val="accent5">
                    <a:lumMod val="50000"/>
                  </a:schemeClr>
                </a:solidFill>
              </a:rPr>
              <a:t>idioma</a:t>
            </a:r>
            <a:endParaRPr lang="en-GB" sz="2400" dirty="0">
              <a:solidFill>
                <a:schemeClr val="accent5">
                  <a:lumMod val="50000"/>
                </a:schemeClr>
              </a:solidFill>
            </a:endParaRPr>
          </a:p>
        </p:txBody>
      </p:sp>
      <p:sp>
        <p:nvSpPr>
          <p:cNvPr id="9" name="TextBox 8"/>
          <p:cNvSpPr txBox="1"/>
          <p:nvPr/>
        </p:nvSpPr>
        <p:spPr>
          <a:xfrm>
            <a:off x="741221" y="2768852"/>
            <a:ext cx="2635025" cy="461665"/>
          </a:xfrm>
          <a:prstGeom prst="rect">
            <a:avLst/>
          </a:prstGeom>
          <a:noFill/>
        </p:spPr>
        <p:txBody>
          <a:bodyPr wrap="square" rtlCol="0">
            <a:spAutoFit/>
          </a:bodyPr>
          <a:lstStyle/>
          <a:p>
            <a:pPr algn="l"/>
            <a:r>
              <a:rPr lang="en-GB" sz="2400" dirty="0"/>
              <a:t>ticket (e.g. bus)</a:t>
            </a:r>
          </a:p>
        </p:txBody>
      </p:sp>
      <p:sp>
        <p:nvSpPr>
          <p:cNvPr id="10" name="TextBox 9"/>
          <p:cNvSpPr txBox="1"/>
          <p:nvPr/>
        </p:nvSpPr>
        <p:spPr>
          <a:xfrm>
            <a:off x="3204220" y="2774750"/>
            <a:ext cx="2949200" cy="461665"/>
          </a:xfrm>
          <a:prstGeom prst="rect">
            <a:avLst/>
          </a:prstGeom>
          <a:noFill/>
        </p:spPr>
        <p:txBody>
          <a:bodyPr wrap="square" rtlCol="0">
            <a:spAutoFit/>
          </a:bodyPr>
          <a:lstStyle/>
          <a:p>
            <a:pPr algn="l"/>
            <a:r>
              <a:rPr lang="en-GB" sz="2400" dirty="0">
                <a:solidFill>
                  <a:schemeClr val="accent5">
                    <a:lumMod val="50000"/>
                  </a:schemeClr>
                </a:solidFill>
              </a:rPr>
              <a:t>el </a:t>
            </a:r>
            <a:r>
              <a:rPr lang="en-GB" sz="2400" dirty="0" err="1">
                <a:solidFill>
                  <a:schemeClr val="accent5">
                    <a:lumMod val="50000"/>
                  </a:schemeClr>
                </a:solidFill>
              </a:rPr>
              <a:t>billete</a:t>
            </a:r>
            <a:endParaRPr lang="en-GB" sz="2400" dirty="0">
              <a:solidFill>
                <a:schemeClr val="accent5">
                  <a:lumMod val="50000"/>
                </a:schemeClr>
              </a:solidFill>
            </a:endParaRPr>
          </a:p>
        </p:txBody>
      </p:sp>
      <p:sp>
        <p:nvSpPr>
          <p:cNvPr id="11" name="TextBox 10"/>
          <p:cNvSpPr txBox="1"/>
          <p:nvPr/>
        </p:nvSpPr>
        <p:spPr>
          <a:xfrm>
            <a:off x="741221" y="3518943"/>
            <a:ext cx="2012223" cy="461665"/>
          </a:xfrm>
          <a:prstGeom prst="rect">
            <a:avLst/>
          </a:prstGeom>
          <a:noFill/>
        </p:spPr>
        <p:txBody>
          <a:bodyPr wrap="square" rtlCol="0">
            <a:spAutoFit/>
          </a:bodyPr>
          <a:lstStyle/>
          <a:p>
            <a:pPr algn="l"/>
            <a:r>
              <a:rPr lang="en-GB" sz="2400" dirty="0"/>
              <a:t>help (noun)</a:t>
            </a:r>
          </a:p>
        </p:txBody>
      </p:sp>
      <p:sp>
        <p:nvSpPr>
          <p:cNvPr id="12" name="TextBox 11"/>
          <p:cNvSpPr txBox="1"/>
          <p:nvPr/>
        </p:nvSpPr>
        <p:spPr>
          <a:xfrm>
            <a:off x="3204220" y="3511517"/>
            <a:ext cx="1727201" cy="461665"/>
          </a:xfrm>
          <a:prstGeom prst="rect">
            <a:avLst/>
          </a:prstGeom>
          <a:noFill/>
        </p:spPr>
        <p:txBody>
          <a:bodyPr wrap="square" rtlCol="0">
            <a:spAutoFit/>
          </a:bodyPr>
          <a:lstStyle/>
          <a:p>
            <a:pPr algn="l"/>
            <a:r>
              <a:rPr lang="en-GB" sz="2400" dirty="0">
                <a:solidFill>
                  <a:schemeClr val="accent5">
                    <a:lumMod val="50000"/>
                  </a:schemeClr>
                </a:solidFill>
              </a:rPr>
              <a:t>la ayuda</a:t>
            </a:r>
          </a:p>
        </p:txBody>
      </p:sp>
      <p:sp>
        <p:nvSpPr>
          <p:cNvPr id="13" name="TextBox 12"/>
          <p:cNvSpPr txBox="1"/>
          <p:nvPr/>
        </p:nvSpPr>
        <p:spPr>
          <a:xfrm>
            <a:off x="775273" y="4269072"/>
            <a:ext cx="1727201" cy="461665"/>
          </a:xfrm>
          <a:prstGeom prst="rect">
            <a:avLst/>
          </a:prstGeom>
          <a:noFill/>
        </p:spPr>
        <p:txBody>
          <a:bodyPr wrap="square" rtlCol="0">
            <a:spAutoFit/>
          </a:bodyPr>
          <a:lstStyle/>
          <a:p>
            <a:pPr algn="l"/>
            <a:r>
              <a:rPr lang="en-GB" sz="2400" dirty="0"/>
              <a:t>window</a:t>
            </a:r>
          </a:p>
        </p:txBody>
      </p:sp>
      <p:sp>
        <p:nvSpPr>
          <p:cNvPr id="14" name="TextBox 13"/>
          <p:cNvSpPr txBox="1"/>
          <p:nvPr/>
        </p:nvSpPr>
        <p:spPr>
          <a:xfrm>
            <a:off x="3180365" y="4261003"/>
            <a:ext cx="2487253" cy="461665"/>
          </a:xfrm>
          <a:prstGeom prst="rect">
            <a:avLst/>
          </a:prstGeom>
          <a:noFill/>
        </p:spPr>
        <p:txBody>
          <a:bodyPr wrap="square" rtlCol="0">
            <a:spAutoFit/>
          </a:bodyPr>
          <a:lstStyle/>
          <a:p>
            <a:pPr algn="l"/>
            <a:r>
              <a:rPr lang="en-GB" sz="2400" dirty="0">
                <a:solidFill>
                  <a:schemeClr val="accent5">
                    <a:lumMod val="50000"/>
                  </a:schemeClr>
                </a:solidFill>
              </a:rPr>
              <a:t>la </a:t>
            </a:r>
            <a:r>
              <a:rPr lang="en-GB" sz="2400" dirty="0" err="1">
                <a:solidFill>
                  <a:schemeClr val="accent5">
                    <a:lumMod val="50000"/>
                  </a:schemeClr>
                </a:solidFill>
              </a:rPr>
              <a:t>ventana</a:t>
            </a:r>
            <a:endParaRPr lang="en-GB" sz="2400" dirty="0">
              <a:solidFill>
                <a:schemeClr val="accent5">
                  <a:lumMod val="50000"/>
                </a:schemeClr>
              </a:solidFill>
            </a:endParaRPr>
          </a:p>
        </p:txBody>
      </p:sp>
      <p:sp>
        <p:nvSpPr>
          <p:cNvPr id="15" name="TextBox 14"/>
          <p:cNvSpPr txBox="1"/>
          <p:nvPr/>
        </p:nvSpPr>
        <p:spPr>
          <a:xfrm>
            <a:off x="775273" y="5007137"/>
            <a:ext cx="1727201" cy="461665"/>
          </a:xfrm>
          <a:prstGeom prst="rect">
            <a:avLst/>
          </a:prstGeom>
          <a:noFill/>
        </p:spPr>
        <p:txBody>
          <a:bodyPr wrap="square" rtlCol="0">
            <a:spAutoFit/>
          </a:bodyPr>
          <a:lstStyle/>
          <a:p>
            <a:pPr algn="l"/>
            <a:r>
              <a:rPr lang="en-GB" sz="2400" dirty="0"/>
              <a:t>bed</a:t>
            </a:r>
          </a:p>
        </p:txBody>
      </p:sp>
      <p:sp>
        <p:nvSpPr>
          <p:cNvPr id="16" name="TextBox 15"/>
          <p:cNvSpPr txBox="1"/>
          <p:nvPr/>
        </p:nvSpPr>
        <p:spPr>
          <a:xfrm>
            <a:off x="3213021" y="4997775"/>
            <a:ext cx="1727201" cy="461665"/>
          </a:xfrm>
          <a:prstGeom prst="rect">
            <a:avLst/>
          </a:prstGeom>
          <a:noFill/>
        </p:spPr>
        <p:txBody>
          <a:bodyPr wrap="square" rtlCol="0">
            <a:spAutoFit/>
          </a:bodyPr>
          <a:lstStyle/>
          <a:p>
            <a:pPr algn="l"/>
            <a:r>
              <a:rPr lang="en-GB" sz="2400" dirty="0">
                <a:solidFill>
                  <a:schemeClr val="accent5">
                    <a:lumMod val="50000"/>
                  </a:schemeClr>
                </a:solidFill>
              </a:rPr>
              <a:t>la </a:t>
            </a:r>
            <a:r>
              <a:rPr lang="en-GB" sz="2400" dirty="0" err="1">
                <a:solidFill>
                  <a:schemeClr val="accent5">
                    <a:lumMod val="50000"/>
                  </a:schemeClr>
                </a:solidFill>
              </a:rPr>
              <a:t>cama</a:t>
            </a:r>
            <a:endParaRPr lang="en-GB" sz="2400" dirty="0">
              <a:solidFill>
                <a:schemeClr val="accent5">
                  <a:lumMod val="50000"/>
                </a:schemeClr>
              </a:solidFill>
            </a:endParaRPr>
          </a:p>
        </p:txBody>
      </p:sp>
      <p:sp>
        <p:nvSpPr>
          <p:cNvPr id="17" name="TextBox 16"/>
          <p:cNvSpPr txBox="1"/>
          <p:nvPr/>
        </p:nvSpPr>
        <p:spPr>
          <a:xfrm>
            <a:off x="741221" y="5740891"/>
            <a:ext cx="1727201" cy="461665"/>
          </a:xfrm>
          <a:prstGeom prst="rect">
            <a:avLst/>
          </a:prstGeom>
          <a:noFill/>
        </p:spPr>
        <p:txBody>
          <a:bodyPr wrap="square" rtlCol="0">
            <a:spAutoFit/>
          </a:bodyPr>
          <a:lstStyle/>
          <a:p>
            <a:pPr algn="l"/>
            <a:r>
              <a:rPr lang="en-GB" sz="2400" dirty="0"/>
              <a:t>to run</a:t>
            </a:r>
          </a:p>
        </p:txBody>
      </p:sp>
      <p:sp>
        <p:nvSpPr>
          <p:cNvPr id="18" name="TextBox 17"/>
          <p:cNvSpPr txBox="1"/>
          <p:nvPr/>
        </p:nvSpPr>
        <p:spPr>
          <a:xfrm>
            <a:off x="3165510" y="5731710"/>
            <a:ext cx="2155370" cy="461665"/>
          </a:xfrm>
          <a:prstGeom prst="rect">
            <a:avLst/>
          </a:prstGeom>
          <a:noFill/>
        </p:spPr>
        <p:txBody>
          <a:bodyPr wrap="square" rtlCol="0">
            <a:spAutoFit/>
          </a:bodyPr>
          <a:lstStyle/>
          <a:p>
            <a:pPr algn="l"/>
            <a:r>
              <a:rPr lang="en-GB" sz="2400" dirty="0" err="1">
                <a:solidFill>
                  <a:schemeClr val="accent5">
                    <a:lumMod val="50000"/>
                  </a:schemeClr>
                </a:solidFill>
              </a:rPr>
              <a:t>correr</a:t>
            </a:r>
            <a:endParaRPr lang="en-GB" sz="2400" dirty="0">
              <a:solidFill>
                <a:schemeClr val="accent5">
                  <a:lumMod val="50000"/>
                </a:schemeClr>
              </a:solidFill>
            </a:endParaRPr>
          </a:p>
        </p:txBody>
      </p:sp>
      <p:sp>
        <p:nvSpPr>
          <p:cNvPr id="19" name="TextBox 18"/>
          <p:cNvSpPr txBox="1"/>
          <p:nvPr/>
        </p:nvSpPr>
        <p:spPr>
          <a:xfrm>
            <a:off x="6314517" y="785121"/>
            <a:ext cx="2155370" cy="461665"/>
          </a:xfrm>
          <a:prstGeom prst="rect">
            <a:avLst/>
          </a:prstGeom>
          <a:noFill/>
        </p:spPr>
        <p:txBody>
          <a:bodyPr wrap="square" rtlCol="0">
            <a:spAutoFit/>
          </a:bodyPr>
          <a:lstStyle/>
          <a:p>
            <a:pPr algn="l"/>
            <a:r>
              <a:rPr lang="en-GB" sz="2400" dirty="0"/>
              <a:t>to go out</a:t>
            </a:r>
          </a:p>
        </p:txBody>
      </p:sp>
      <p:sp>
        <p:nvSpPr>
          <p:cNvPr id="20" name="TextBox 19"/>
          <p:cNvSpPr txBox="1"/>
          <p:nvPr/>
        </p:nvSpPr>
        <p:spPr>
          <a:xfrm>
            <a:off x="9585094" y="781787"/>
            <a:ext cx="2155370" cy="461665"/>
          </a:xfrm>
          <a:prstGeom prst="rect">
            <a:avLst/>
          </a:prstGeom>
          <a:noFill/>
        </p:spPr>
        <p:txBody>
          <a:bodyPr wrap="square" rtlCol="0">
            <a:spAutoFit/>
          </a:bodyPr>
          <a:lstStyle/>
          <a:p>
            <a:pPr algn="l"/>
            <a:r>
              <a:rPr lang="en-GB" sz="2400" dirty="0" err="1">
                <a:solidFill>
                  <a:schemeClr val="accent5">
                    <a:lumMod val="50000"/>
                  </a:schemeClr>
                </a:solidFill>
              </a:rPr>
              <a:t>salir</a:t>
            </a:r>
            <a:endParaRPr lang="en-GB" sz="2400" dirty="0">
              <a:solidFill>
                <a:schemeClr val="accent5">
                  <a:lumMod val="50000"/>
                </a:schemeClr>
              </a:solidFill>
            </a:endParaRPr>
          </a:p>
        </p:txBody>
      </p:sp>
      <p:sp>
        <p:nvSpPr>
          <p:cNvPr id="21" name="TextBox 20"/>
          <p:cNvSpPr txBox="1"/>
          <p:nvPr/>
        </p:nvSpPr>
        <p:spPr>
          <a:xfrm>
            <a:off x="6329033" y="1501287"/>
            <a:ext cx="2155370" cy="461665"/>
          </a:xfrm>
          <a:prstGeom prst="rect">
            <a:avLst/>
          </a:prstGeom>
          <a:noFill/>
        </p:spPr>
        <p:txBody>
          <a:bodyPr wrap="square" rtlCol="0">
            <a:spAutoFit/>
          </a:bodyPr>
          <a:lstStyle/>
          <a:p>
            <a:pPr algn="l"/>
            <a:r>
              <a:rPr lang="en-GB" sz="2400" dirty="0"/>
              <a:t>to buy</a:t>
            </a:r>
          </a:p>
        </p:txBody>
      </p:sp>
      <p:sp>
        <p:nvSpPr>
          <p:cNvPr id="22" name="TextBox 21"/>
          <p:cNvSpPr txBox="1"/>
          <p:nvPr/>
        </p:nvSpPr>
        <p:spPr>
          <a:xfrm>
            <a:off x="9573398" y="1505368"/>
            <a:ext cx="2155370" cy="461665"/>
          </a:xfrm>
          <a:prstGeom prst="rect">
            <a:avLst/>
          </a:prstGeom>
          <a:noFill/>
        </p:spPr>
        <p:txBody>
          <a:bodyPr wrap="square" rtlCol="0">
            <a:spAutoFit/>
          </a:bodyPr>
          <a:lstStyle/>
          <a:p>
            <a:pPr algn="l"/>
            <a:r>
              <a:rPr lang="en-GB" sz="2400" dirty="0" err="1">
                <a:solidFill>
                  <a:schemeClr val="accent5">
                    <a:lumMod val="50000"/>
                  </a:schemeClr>
                </a:solidFill>
              </a:rPr>
              <a:t>comprar</a:t>
            </a:r>
            <a:endParaRPr lang="en-GB" sz="2400" dirty="0">
              <a:solidFill>
                <a:schemeClr val="accent5">
                  <a:lumMod val="50000"/>
                </a:schemeClr>
              </a:solidFill>
            </a:endParaRPr>
          </a:p>
        </p:txBody>
      </p:sp>
      <p:sp>
        <p:nvSpPr>
          <p:cNvPr id="23" name="TextBox 22"/>
          <p:cNvSpPr txBox="1"/>
          <p:nvPr/>
        </p:nvSpPr>
        <p:spPr>
          <a:xfrm>
            <a:off x="6302821" y="2250067"/>
            <a:ext cx="2155370" cy="461665"/>
          </a:xfrm>
          <a:prstGeom prst="rect">
            <a:avLst/>
          </a:prstGeom>
          <a:noFill/>
        </p:spPr>
        <p:txBody>
          <a:bodyPr wrap="square" rtlCol="0">
            <a:spAutoFit/>
          </a:bodyPr>
          <a:lstStyle/>
          <a:p>
            <a:pPr algn="l"/>
            <a:r>
              <a:rPr lang="en-GB" sz="2400" dirty="0"/>
              <a:t>gift, present</a:t>
            </a:r>
          </a:p>
        </p:txBody>
      </p:sp>
      <p:sp>
        <p:nvSpPr>
          <p:cNvPr id="24" name="TextBox 23"/>
          <p:cNvSpPr txBox="1"/>
          <p:nvPr/>
        </p:nvSpPr>
        <p:spPr>
          <a:xfrm>
            <a:off x="9573398" y="2228949"/>
            <a:ext cx="2155370" cy="461665"/>
          </a:xfrm>
          <a:prstGeom prst="rect">
            <a:avLst/>
          </a:prstGeom>
          <a:noFill/>
        </p:spPr>
        <p:txBody>
          <a:bodyPr wrap="square" rtlCol="0">
            <a:spAutoFit/>
          </a:bodyPr>
          <a:lstStyle/>
          <a:p>
            <a:pPr algn="l"/>
            <a:r>
              <a:rPr lang="en-GB" sz="2400" dirty="0">
                <a:solidFill>
                  <a:schemeClr val="accent5">
                    <a:lumMod val="50000"/>
                  </a:schemeClr>
                </a:solidFill>
              </a:rPr>
              <a:t>el </a:t>
            </a:r>
            <a:r>
              <a:rPr lang="en-GB" sz="2400" dirty="0" err="1">
                <a:solidFill>
                  <a:schemeClr val="accent5">
                    <a:lumMod val="50000"/>
                  </a:schemeClr>
                </a:solidFill>
              </a:rPr>
              <a:t>regalo</a:t>
            </a:r>
            <a:endParaRPr lang="en-GB" sz="2400" dirty="0">
              <a:solidFill>
                <a:schemeClr val="accent5">
                  <a:lumMod val="50000"/>
                </a:schemeClr>
              </a:solidFill>
            </a:endParaRPr>
          </a:p>
        </p:txBody>
      </p:sp>
      <p:sp>
        <p:nvSpPr>
          <p:cNvPr id="25" name="TextBox 24"/>
          <p:cNvSpPr txBox="1"/>
          <p:nvPr/>
        </p:nvSpPr>
        <p:spPr>
          <a:xfrm>
            <a:off x="6318154" y="2983033"/>
            <a:ext cx="2155370" cy="461665"/>
          </a:xfrm>
          <a:prstGeom prst="rect">
            <a:avLst/>
          </a:prstGeom>
          <a:noFill/>
        </p:spPr>
        <p:txBody>
          <a:bodyPr wrap="square" rtlCol="0">
            <a:spAutoFit/>
          </a:bodyPr>
          <a:lstStyle/>
          <a:p>
            <a:pPr algn="l"/>
            <a:r>
              <a:rPr lang="en-GB" sz="2400" dirty="0"/>
              <a:t>to suffer</a:t>
            </a:r>
          </a:p>
        </p:txBody>
      </p:sp>
      <p:sp>
        <p:nvSpPr>
          <p:cNvPr id="27" name="TextBox 26"/>
          <p:cNvSpPr txBox="1"/>
          <p:nvPr/>
        </p:nvSpPr>
        <p:spPr>
          <a:xfrm>
            <a:off x="9533644" y="2977729"/>
            <a:ext cx="2155370" cy="461665"/>
          </a:xfrm>
          <a:prstGeom prst="rect">
            <a:avLst/>
          </a:prstGeom>
          <a:noFill/>
        </p:spPr>
        <p:txBody>
          <a:bodyPr wrap="square" rtlCol="0">
            <a:spAutoFit/>
          </a:bodyPr>
          <a:lstStyle/>
          <a:p>
            <a:pPr algn="l"/>
            <a:r>
              <a:rPr lang="en-GB" sz="2400" dirty="0" err="1">
                <a:solidFill>
                  <a:schemeClr val="accent5">
                    <a:lumMod val="50000"/>
                  </a:schemeClr>
                </a:solidFill>
              </a:rPr>
              <a:t>sufrir</a:t>
            </a:r>
            <a:endParaRPr lang="en-GB" sz="2400" dirty="0">
              <a:solidFill>
                <a:schemeClr val="accent5">
                  <a:lumMod val="50000"/>
                </a:schemeClr>
              </a:solidFill>
            </a:endParaRPr>
          </a:p>
        </p:txBody>
      </p:sp>
      <p:sp>
        <p:nvSpPr>
          <p:cNvPr id="28" name="TextBox 27"/>
          <p:cNvSpPr txBox="1"/>
          <p:nvPr/>
        </p:nvSpPr>
        <p:spPr>
          <a:xfrm>
            <a:off x="6314516" y="3698418"/>
            <a:ext cx="3041477" cy="461665"/>
          </a:xfrm>
          <a:prstGeom prst="rect">
            <a:avLst/>
          </a:prstGeom>
          <a:noFill/>
        </p:spPr>
        <p:txBody>
          <a:bodyPr wrap="square" rtlCol="0">
            <a:spAutoFit/>
          </a:bodyPr>
          <a:lstStyle/>
          <a:p>
            <a:pPr algn="l"/>
            <a:r>
              <a:rPr lang="en-GB" sz="2400" dirty="0"/>
              <a:t>to go for an outing</a:t>
            </a:r>
          </a:p>
        </p:txBody>
      </p:sp>
      <p:sp>
        <p:nvSpPr>
          <p:cNvPr id="29" name="TextBox 28"/>
          <p:cNvSpPr txBox="1"/>
          <p:nvPr/>
        </p:nvSpPr>
        <p:spPr>
          <a:xfrm>
            <a:off x="9585094" y="3699279"/>
            <a:ext cx="2155370" cy="461665"/>
          </a:xfrm>
          <a:prstGeom prst="rect">
            <a:avLst/>
          </a:prstGeom>
          <a:noFill/>
        </p:spPr>
        <p:txBody>
          <a:bodyPr wrap="square" rtlCol="0">
            <a:spAutoFit/>
          </a:bodyPr>
          <a:lstStyle/>
          <a:p>
            <a:pPr algn="l"/>
            <a:r>
              <a:rPr lang="en-GB" sz="2400" dirty="0">
                <a:solidFill>
                  <a:schemeClr val="accent5">
                    <a:lumMod val="50000"/>
                  </a:schemeClr>
                </a:solidFill>
              </a:rPr>
              <a:t>ir de </a:t>
            </a:r>
            <a:r>
              <a:rPr lang="en-GB" sz="2400" dirty="0" err="1">
                <a:solidFill>
                  <a:schemeClr val="accent5">
                    <a:lumMod val="50000"/>
                  </a:schemeClr>
                </a:solidFill>
              </a:rPr>
              <a:t>paseo</a:t>
            </a:r>
            <a:endParaRPr lang="en-GB" sz="2400" dirty="0">
              <a:solidFill>
                <a:schemeClr val="accent5">
                  <a:lumMod val="50000"/>
                </a:schemeClr>
              </a:solidFill>
            </a:endParaRPr>
          </a:p>
        </p:txBody>
      </p:sp>
      <p:sp>
        <p:nvSpPr>
          <p:cNvPr id="30" name="TextBox 29"/>
          <p:cNvSpPr txBox="1"/>
          <p:nvPr/>
        </p:nvSpPr>
        <p:spPr>
          <a:xfrm>
            <a:off x="6314517" y="4362641"/>
            <a:ext cx="2426898" cy="461665"/>
          </a:xfrm>
          <a:prstGeom prst="rect">
            <a:avLst/>
          </a:prstGeom>
          <a:noFill/>
        </p:spPr>
        <p:txBody>
          <a:bodyPr wrap="square" rtlCol="0">
            <a:spAutoFit/>
          </a:bodyPr>
          <a:lstStyle/>
          <a:p>
            <a:pPr algn="l"/>
            <a:r>
              <a:rPr lang="en-GB" sz="2400" dirty="0"/>
              <a:t>to understand</a:t>
            </a:r>
          </a:p>
        </p:txBody>
      </p:sp>
      <p:sp>
        <p:nvSpPr>
          <p:cNvPr id="31" name="TextBox 30"/>
          <p:cNvSpPr txBox="1"/>
          <p:nvPr/>
        </p:nvSpPr>
        <p:spPr>
          <a:xfrm>
            <a:off x="9573398" y="4368867"/>
            <a:ext cx="2155370" cy="461665"/>
          </a:xfrm>
          <a:prstGeom prst="rect">
            <a:avLst/>
          </a:prstGeom>
          <a:noFill/>
        </p:spPr>
        <p:txBody>
          <a:bodyPr wrap="square" rtlCol="0">
            <a:spAutoFit/>
          </a:bodyPr>
          <a:lstStyle/>
          <a:p>
            <a:pPr algn="l"/>
            <a:r>
              <a:rPr lang="en-GB" sz="2400" dirty="0" err="1">
                <a:solidFill>
                  <a:schemeClr val="accent5">
                    <a:lumMod val="50000"/>
                  </a:schemeClr>
                </a:solidFill>
              </a:rPr>
              <a:t>entender</a:t>
            </a:r>
            <a:endParaRPr lang="en-GB" sz="2400" dirty="0">
              <a:solidFill>
                <a:schemeClr val="accent5">
                  <a:lumMod val="50000"/>
                </a:schemeClr>
              </a:solidFill>
            </a:endParaRPr>
          </a:p>
        </p:txBody>
      </p:sp>
      <p:sp>
        <p:nvSpPr>
          <p:cNvPr id="32" name="TextBox 31"/>
          <p:cNvSpPr txBox="1"/>
          <p:nvPr/>
        </p:nvSpPr>
        <p:spPr>
          <a:xfrm>
            <a:off x="6318154" y="5101833"/>
            <a:ext cx="3106054" cy="461665"/>
          </a:xfrm>
          <a:prstGeom prst="rect">
            <a:avLst/>
          </a:prstGeom>
          <a:noFill/>
        </p:spPr>
        <p:txBody>
          <a:bodyPr wrap="square" rtlCol="0">
            <a:spAutoFit/>
          </a:bodyPr>
          <a:lstStyle/>
          <a:p>
            <a:pPr algn="l"/>
            <a:r>
              <a:rPr lang="en-GB" sz="2400" dirty="0"/>
              <a:t>hardly, barely</a:t>
            </a:r>
          </a:p>
        </p:txBody>
      </p:sp>
      <p:sp>
        <p:nvSpPr>
          <p:cNvPr id="33" name="TextBox 32"/>
          <p:cNvSpPr txBox="1"/>
          <p:nvPr/>
        </p:nvSpPr>
        <p:spPr>
          <a:xfrm>
            <a:off x="9573398" y="5124886"/>
            <a:ext cx="3106054" cy="461665"/>
          </a:xfrm>
          <a:prstGeom prst="rect">
            <a:avLst/>
          </a:prstGeom>
          <a:noFill/>
        </p:spPr>
        <p:txBody>
          <a:bodyPr wrap="square" rtlCol="0">
            <a:spAutoFit/>
          </a:bodyPr>
          <a:lstStyle/>
          <a:p>
            <a:pPr algn="l"/>
            <a:r>
              <a:rPr lang="en-GB" sz="2400" dirty="0" err="1">
                <a:solidFill>
                  <a:schemeClr val="accent5">
                    <a:lumMod val="50000"/>
                  </a:schemeClr>
                </a:solidFill>
              </a:rPr>
              <a:t>apenas</a:t>
            </a:r>
            <a:endParaRPr lang="en-GB" sz="2400" dirty="0">
              <a:solidFill>
                <a:schemeClr val="accent5">
                  <a:lumMod val="50000"/>
                </a:schemeClr>
              </a:solidFill>
            </a:endParaRPr>
          </a:p>
        </p:txBody>
      </p:sp>
      <p:sp>
        <p:nvSpPr>
          <p:cNvPr id="34" name="TextBox 33"/>
          <p:cNvSpPr txBox="1"/>
          <p:nvPr/>
        </p:nvSpPr>
        <p:spPr>
          <a:xfrm>
            <a:off x="6318154" y="5809323"/>
            <a:ext cx="3106054" cy="461665"/>
          </a:xfrm>
          <a:prstGeom prst="rect">
            <a:avLst/>
          </a:prstGeom>
          <a:noFill/>
        </p:spPr>
        <p:txBody>
          <a:bodyPr wrap="square" rtlCol="0">
            <a:spAutoFit/>
          </a:bodyPr>
          <a:lstStyle/>
          <a:p>
            <a:pPr algn="l"/>
            <a:r>
              <a:rPr lang="en-GB" sz="2400" dirty="0"/>
              <a:t>sentence</a:t>
            </a:r>
          </a:p>
        </p:txBody>
      </p:sp>
      <p:sp>
        <p:nvSpPr>
          <p:cNvPr id="35" name="TextBox 34"/>
          <p:cNvSpPr txBox="1"/>
          <p:nvPr/>
        </p:nvSpPr>
        <p:spPr>
          <a:xfrm>
            <a:off x="9515700" y="5795775"/>
            <a:ext cx="3106054" cy="461665"/>
          </a:xfrm>
          <a:prstGeom prst="rect">
            <a:avLst/>
          </a:prstGeom>
          <a:noFill/>
        </p:spPr>
        <p:txBody>
          <a:bodyPr wrap="square" rtlCol="0">
            <a:spAutoFit/>
          </a:bodyPr>
          <a:lstStyle/>
          <a:p>
            <a:pPr algn="l"/>
            <a:r>
              <a:rPr lang="en-GB" sz="2400" dirty="0">
                <a:solidFill>
                  <a:schemeClr val="accent5">
                    <a:lumMod val="50000"/>
                  </a:schemeClr>
                </a:solidFill>
              </a:rPr>
              <a:t>la </a:t>
            </a:r>
            <a:r>
              <a:rPr lang="en-GB" sz="2400" dirty="0" err="1">
                <a:solidFill>
                  <a:schemeClr val="accent5">
                    <a:lumMod val="50000"/>
                  </a:schemeClr>
                </a:solidFill>
              </a:rPr>
              <a:t>frase</a:t>
            </a:r>
            <a:endParaRPr lang="en-GB" sz="2400" dirty="0">
              <a:solidFill>
                <a:schemeClr val="accent5">
                  <a:lumMod val="50000"/>
                </a:schemeClr>
              </a:solidFill>
            </a:endParaRPr>
          </a:p>
        </p:txBody>
      </p:sp>
      <p:sp>
        <p:nvSpPr>
          <p:cNvPr id="37" name="Rectangle 36"/>
          <p:cNvSpPr/>
          <p:nvPr/>
        </p:nvSpPr>
        <p:spPr>
          <a:xfrm>
            <a:off x="3172794" y="1924134"/>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39" name="Rectangle 38"/>
          <p:cNvSpPr/>
          <p:nvPr/>
        </p:nvSpPr>
        <p:spPr>
          <a:xfrm>
            <a:off x="9424208" y="665941"/>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0" name="Rectangle 39"/>
          <p:cNvSpPr/>
          <p:nvPr/>
        </p:nvSpPr>
        <p:spPr>
          <a:xfrm>
            <a:off x="3176845" y="2672611"/>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1" name="Rectangle 40"/>
          <p:cNvSpPr/>
          <p:nvPr/>
        </p:nvSpPr>
        <p:spPr>
          <a:xfrm>
            <a:off x="3172795" y="3433689"/>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2" name="Rectangle 41"/>
          <p:cNvSpPr/>
          <p:nvPr/>
        </p:nvSpPr>
        <p:spPr>
          <a:xfrm>
            <a:off x="3172795" y="4194767"/>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3" name="Rectangle 42"/>
          <p:cNvSpPr/>
          <p:nvPr/>
        </p:nvSpPr>
        <p:spPr>
          <a:xfrm>
            <a:off x="3172794" y="4924318"/>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4" name="Rectangle 43"/>
          <p:cNvSpPr/>
          <p:nvPr/>
        </p:nvSpPr>
        <p:spPr>
          <a:xfrm>
            <a:off x="3164135" y="5635157"/>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7" name="Rectangle 46"/>
          <p:cNvSpPr/>
          <p:nvPr/>
        </p:nvSpPr>
        <p:spPr>
          <a:xfrm>
            <a:off x="9424228" y="1384450"/>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8" name="Rectangle 47"/>
          <p:cNvSpPr/>
          <p:nvPr/>
        </p:nvSpPr>
        <p:spPr>
          <a:xfrm>
            <a:off x="9424228" y="2104338"/>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9" name="Rectangle 48"/>
          <p:cNvSpPr/>
          <p:nvPr/>
        </p:nvSpPr>
        <p:spPr>
          <a:xfrm>
            <a:off x="9424208" y="2830282"/>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50" name="Rectangle 49"/>
          <p:cNvSpPr/>
          <p:nvPr/>
        </p:nvSpPr>
        <p:spPr>
          <a:xfrm>
            <a:off x="9424208" y="3556226"/>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51" name="Rectangle 50"/>
          <p:cNvSpPr/>
          <p:nvPr/>
        </p:nvSpPr>
        <p:spPr>
          <a:xfrm>
            <a:off x="9424208" y="4288118"/>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52" name="Rectangle 51"/>
          <p:cNvSpPr/>
          <p:nvPr/>
        </p:nvSpPr>
        <p:spPr>
          <a:xfrm>
            <a:off x="9424208" y="5008006"/>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53" name="Rectangle 52"/>
          <p:cNvSpPr/>
          <p:nvPr/>
        </p:nvSpPr>
        <p:spPr>
          <a:xfrm>
            <a:off x="9424208" y="5737853"/>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54" name="Rounded Rectangle 11">
            <a:extLst>
              <a:ext uri="{FF2B5EF4-FFF2-40B4-BE49-F238E27FC236}">
                <a16:creationId xmlns:a16="http://schemas.microsoft.com/office/drawing/2014/main" id="{CC3A2153-E191-4E10-9D68-3A87B8853F2E}"/>
              </a:ext>
            </a:extLst>
          </p:cNvPr>
          <p:cNvSpPr/>
          <p:nvPr/>
        </p:nvSpPr>
        <p:spPr>
          <a:xfrm>
            <a:off x="10025336" y="118103"/>
            <a:ext cx="192601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5354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2" restart="whenNotActive" fill="hold" evtFilter="cancelBubble" nodeType="interactiveSeq">
                <p:stCondLst>
                  <p:cond evt="onClick" delay="0">
                    <p:tgtEl>
                      <p:spTgt spid="3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7" restart="whenNotActive" fill="hold" evtFilter="cancelBubble" nodeType="interactiveSeq">
                <p:stCondLst>
                  <p:cond evt="onClick" delay="0">
                    <p:tgtEl>
                      <p:spTgt spid="4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2" restart="whenNotActive" fill="hold" evtFilter="cancelBubble" nodeType="interactiveSeq">
                <p:stCondLst>
                  <p:cond evt="onClick" delay="0">
                    <p:tgtEl>
                      <p:spTgt spid="4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7" restart="whenNotActive" fill="hold" evtFilter="cancelBubble" nodeType="interactiveSeq">
                <p:stCondLst>
                  <p:cond evt="onClick" delay="0">
                    <p:tgtEl>
                      <p:spTgt spid="4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7" restart="whenNotActive" fill="hold" evtFilter="cancelBubble" nodeType="interactiveSeq">
                <p:stCondLst>
                  <p:cond evt="onClick" delay="0">
                    <p:tgtEl>
                      <p:spTgt spid="4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2" restart="whenNotActive" fill="hold" evtFilter="cancelBubble" nodeType="interactiveSeq">
                <p:stCondLst>
                  <p:cond evt="onClick" delay="0">
                    <p:tgtEl>
                      <p:spTgt spid="47"/>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7" restart="whenNotActive" fill="hold" evtFilter="cancelBubble" nodeType="interactiveSeq">
                <p:stCondLst>
                  <p:cond evt="onClick" delay="0">
                    <p:tgtEl>
                      <p:spTgt spid="50"/>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62" restart="whenNotActive" fill="hold" evtFilter="cancelBubble" nodeType="interactiveSeq">
                <p:stCondLst>
                  <p:cond evt="onClick" delay="0">
                    <p:tgtEl>
                      <p:spTgt spid="51"/>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7" restart="whenNotActive" fill="hold" evtFilter="cancelBubble" nodeType="interactiveSeq">
                <p:stCondLst>
                  <p:cond evt="onClick" delay="0">
                    <p:tgtEl>
                      <p:spTgt spid="5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72" restart="whenNotActive" fill="hold" evtFilter="cancelBubble" nodeType="interactiveSeq">
                <p:stCondLst>
                  <p:cond evt="onClick" delay="0">
                    <p:tgtEl>
                      <p:spTgt spid="53"/>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5" grpId="0" animBg="1"/>
      <p:bldP spid="37" grpId="0" animBg="1"/>
      <p:bldP spid="39" grpId="0" animBg="1"/>
      <p:bldP spid="40" grpId="0" animBg="1"/>
      <p:bldP spid="41" grpId="0" animBg="1"/>
      <p:bldP spid="42" grpId="0" animBg="1"/>
      <p:bldP spid="43" grpId="0" animBg="1"/>
      <p:bldP spid="44" grpId="0" animBg="1"/>
      <p:bldP spid="47" grpId="0" animBg="1"/>
      <p:bldP spid="48" grpId="0" animBg="1"/>
      <p:bldP spid="49" grpId="0" animBg="1"/>
      <p:bldP spid="50" grpId="0" animBg="1"/>
      <p:bldP spid="51" grpId="0" animBg="1"/>
      <p:bldP spid="52" grpId="0" animBg="1"/>
      <p:bldP spid="5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6594231" cy="647577"/>
          </a:xfrm>
        </p:spPr>
        <p:txBody>
          <a:bodyPr>
            <a:normAutofit/>
          </a:bodyPr>
          <a:lstStyle/>
          <a:p>
            <a:r>
              <a:rPr lang="en-GB" sz="2400" b="1" dirty="0">
                <a:solidFill>
                  <a:schemeClr val="bg1"/>
                </a:solidFill>
              </a:rPr>
              <a:t>Un viaje genial, </a:t>
            </a:r>
            <a:r>
              <a:rPr lang="en-GB" sz="2400" b="1" dirty="0" err="1">
                <a:solidFill>
                  <a:schemeClr val="bg1"/>
                </a:solidFill>
              </a:rPr>
              <a:t>pero</a:t>
            </a:r>
            <a:r>
              <a:rPr lang="en-GB" sz="2400" b="1" dirty="0">
                <a:solidFill>
                  <a:schemeClr val="bg1"/>
                </a:solidFill>
              </a:rPr>
              <a:t> con problemas</a:t>
            </a:r>
          </a:p>
        </p:txBody>
      </p:sp>
      <p:sp>
        <p:nvSpPr>
          <p:cNvPr id="18" name="TextBox 17">
            <a:extLst>
              <a:ext uri="{FF2B5EF4-FFF2-40B4-BE49-F238E27FC236}">
                <a16:creationId xmlns:a16="http://schemas.microsoft.com/office/drawing/2014/main" id="{9D1DF0A3-ADF5-7447-BD11-05540C447550}"/>
              </a:ext>
            </a:extLst>
          </p:cNvPr>
          <p:cNvSpPr txBox="1"/>
          <p:nvPr/>
        </p:nvSpPr>
        <p:spPr>
          <a:xfrm>
            <a:off x="3464220" y="1163991"/>
            <a:ext cx="7186001"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F0302020204030204"/>
              </a:rPr>
              <a:t>Escribe</a:t>
            </a:r>
            <a:r>
              <a:rPr kumimoji="0" lang="en-US" sz="3200" b="1" i="0" u="none" strike="noStrike" kern="1200" cap="none" spc="0" normalizeH="0" noProof="0" dirty="0">
                <a:ln>
                  <a:noFill/>
                </a:ln>
                <a:effectLst/>
                <a:uLnTx/>
                <a:uFillTx/>
                <a:latin typeface="Century Gothic" panose="020F0302020204030204"/>
              </a:rPr>
              <a:t> las </a:t>
            </a:r>
            <a:r>
              <a:rPr kumimoji="0" lang="en-US" sz="3200" b="1" i="0" u="none" strike="noStrike" kern="1200" cap="none" spc="0" normalizeH="0" noProof="0" dirty="0" err="1">
                <a:ln>
                  <a:noFill/>
                </a:ln>
                <a:effectLst/>
                <a:uLnTx/>
                <a:uFillTx/>
                <a:latin typeface="Century Gothic" panose="020F0302020204030204"/>
              </a:rPr>
              <a:t>actividades</a:t>
            </a:r>
            <a:r>
              <a:rPr kumimoji="0" lang="en-US" sz="3200" b="1" i="0" u="none" strike="noStrike" kern="1200" cap="none" spc="0" normalizeH="0" noProof="0" dirty="0">
                <a:ln>
                  <a:noFill/>
                </a:ln>
                <a:effectLst/>
                <a:uLnTx/>
                <a:uFillTx/>
                <a:latin typeface="Century Gothic" panose="020F0302020204030204"/>
              </a:rPr>
              <a:t> de </a:t>
            </a:r>
            <a:r>
              <a:rPr lang="en-US" sz="3200" b="1" dirty="0">
                <a:latin typeface="Century Gothic" panose="020F0302020204030204"/>
              </a:rPr>
              <a:t>la </a:t>
            </a:r>
            <a:r>
              <a:rPr lang="en-US" sz="3200" b="1" dirty="0" err="1">
                <a:latin typeface="Century Gothic" panose="020F0302020204030204"/>
              </a:rPr>
              <a:t>familia</a:t>
            </a:r>
            <a:r>
              <a:rPr lang="en-US" sz="3200" b="1" dirty="0">
                <a:latin typeface="Century Gothic" panose="020F0302020204030204"/>
              </a:rPr>
              <a:t> de Lucía y Daniel </a:t>
            </a:r>
            <a:r>
              <a:rPr kumimoji="0" lang="en-US" sz="3200" b="1" i="0" u="none" strike="noStrike" kern="1200" cap="none" spc="0" normalizeH="0" noProof="0" dirty="0" err="1">
                <a:ln>
                  <a:noFill/>
                </a:ln>
                <a:effectLst/>
                <a:uLnTx/>
                <a:uFillTx/>
                <a:latin typeface="Century Gothic" panose="020F0302020204030204"/>
              </a:rPr>
              <a:t>durante</a:t>
            </a:r>
            <a:r>
              <a:rPr kumimoji="0" lang="en-US" sz="3200" b="1" i="0" u="none" strike="noStrike" kern="1200" cap="none" spc="0" normalizeH="0" noProof="0" dirty="0">
                <a:ln>
                  <a:noFill/>
                </a:ln>
                <a:effectLst/>
                <a:uLnTx/>
                <a:uFillTx/>
                <a:latin typeface="Century Gothic" panose="020F0302020204030204"/>
              </a:rPr>
              <a:t> las </a:t>
            </a:r>
            <a:r>
              <a:rPr kumimoji="0" lang="en-US" sz="3200" b="1" i="0" u="none" strike="noStrike" kern="1200" cap="none" spc="0" normalizeH="0" noProof="0" dirty="0" err="1">
                <a:ln>
                  <a:noFill/>
                </a:ln>
                <a:effectLst/>
                <a:uLnTx/>
                <a:uFillTx/>
                <a:latin typeface="Century Gothic" panose="020F0302020204030204"/>
              </a:rPr>
              <a:t>vacaciones</a:t>
            </a:r>
            <a:r>
              <a:rPr kumimoji="0" lang="en-US" sz="3200" b="1" i="0" u="none" strike="noStrike" kern="1200" cap="none" spc="0" normalizeH="0" noProof="0" dirty="0">
                <a:ln>
                  <a:noFill/>
                </a:ln>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noProof="0" dirty="0">
              <a:ln>
                <a:noFill/>
              </a:ln>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baseline="0" dirty="0" err="1">
                <a:latin typeface="Century Gothic" panose="020F0302020204030204"/>
              </a:rPr>
              <a:t>Usa</a:t>
            </a:r>
            <a:r>
              <a:rPr lang="en-US" sz="3200" b="1" dirty="0">
                <a:latin typeface="Century Gothic" panose="020F0302020204030204"/>
              </a:rPr>
              <a:t> ‘</a:t>
            </a:r>
            <a:r>
              <a:rPr lang="en-US" sz="3200" b="1" dirty="0" err="1">
                <a:highlight>
                  <a:srgbClr val="FFFF00"/>
                </a:highlight>
                <a:latin typeface="Century Gothic" panose="020F0302020204030204"/>
              </a:rPr>
              <a:t>yo</a:t>
            </a:r>
            <a:r>
              <a:rPr lang="en-US" sz="3200" b="1" dirty="0">
                <a:highlight>
                  <a:srgbClr val="FFFF00"/>
                </a:highlight>
                <a:latin typeface="Century Gothic" panose="020F0302020204030204"/>
              </a:rPr>
              <a:t>’, ‘</a:t>
            </a:r>
            <a:r>
              <a:rPr lang="en-US" sz="3200" b="1" dirty="0" err="1">
                <a:highlight>
                  <a:srgbClr val="FFFF00"/>
                </a:highlight>
                <a:latin typeface="Century Gothic" panose="020F0302020204030204"/>
              </a:rPr>
              <a:t>tú</a:t>
            </a:r>
            <a:r>
              <a:rPr lang="en-US" sz="3200" b="1" dirty="0">
                <a:highlight>
                  <a:srgbClr val="FFFF00"/>
                </a:highlight>
                <a:latin typeface="Century Gothic" panose="020F0302020204030204"/>
              </a:rPr>
              <a:t>’ y ‘</a:t>
            </a:r>
            <a:r>
              <a:rPr lang="en-US" sz="3200" b="1" dirty="0" err="1">
                <a:highlight>
                  <a:srgbClr val="FFFF00"/>
                </a:highlight>
                <a:latin typeface="Century Gothic" panose="020F0302020204030204"/>
              </a:rPr>
              <a:t>él</a:t>
            </a:r>
            <a:r>
              <a:rPr lang="en-US" sz="3200" b="1" dirty="0">
                <a:highlight>
                  <a:srgbClr val="FFFF00"/>
                </a:highlight>
                <a:latin typeface="Century Gothic" panose="020F0302020204030204"/>
              </a:rPr>
              <a:t>’ o ‘</a:t>
            </a:r>
            <a:r>
              <a:rPr lang="en-US" sz="3200" b="1" dirty="0" err="1">
                <a:highlight>
                  <a:srgbClr val="FFFF00"/>
                </a:highlight>
                <a:latin typeface="Century Gothic" panose="020F0302020204030204"/>
              </a:rPr>
              <a:t>ella</a:t>
            </a:r>
            <a:r>
              <a:rPr lang="en-US" sz="3200" b="1" dirty="0">
                <a:latin typeface="Century Gothic" panose="020F0302020204030204"/>
              </a:rPr>
              <a:t>’ con la parte </a:t>
            </a:r>
            <a:r>
              <a:rPr lang="en-US" sz="3200" b="1" dirty="0" err="1">
                <a:latin typeface="Century Gothic" panose="020F0302020204030204"/>
              </a:rPr>
              <a:t>correcta</a:t>
            </a:r>
            <a:r>
              <a:rPr lang="en-US" sz="3200" b="1" dirty="0">
                <a:latin typeface="Century Gothic" panose="020F0302020204030204"/>
              </a:rPr>
              <a:t> de los </a:t>
            </a:r>
            <a:r>
              <a:rPr lang="en-US" sz="3200" b="1" dirty="0" err="1">
                <a:latin typeface="Century Gothic" panose="020F0302020204030204"/>
              </a:rPr>
              <a:t>verbos</a:t>
            </a:r>
            <a:r>
              <a:rPr lang="en-US" sz="3200" b="1" dirty="0">
                <a:latin typeface="Century Gothic" panose="020F0302020204030204"/>
              </a:rPr>
              <a:t> </a:t>
            </a:r>
            <a:r>
              <a:rPr lang="en-US" sz="3200" b="1" dirty="0" err="1">
                <a:latin typeface="Century Gothic" panose="020F0302020204030204"/>
              </a:rPr>
              <a:t>en</a:t>
            </a:r>
            <a:r>
              <a:rPr lang="en-US" sz="3200" b="1" dirty="0">
                <a:latin typeface="Century Gothic" panose="020F0302020204030204"/>
              </a:rPr>
              <a:t> </a:t>
            </a:r>
            <a:r>
              <a:rPr lang="en-US" sz="3200" b="1" dirty="0" err="1">
                <a:latin typeface="Century Gothic" panose="020F0302020204030204"/>
              </a:rPr>
              <a:t>pasado</a:t>
            </a:r>
            <a:r>
              <a:rPr lang="en-US" sz="3200" b="1" dirty="0">
                <a:latin typeface="Century Gothic" panose="020F0302020204030204"/>
              </a:rPr>
              <a:t>.</a:t>
            </a:r>
          </a:p>
        </p:txBody>
      </p:sp>
      <p:pic>
        <p:nvPicPr>
          <p:cNvPr id="6" name="Imagen 5" descr="Imagen que contiene dibujo, muñeca&#10;&#10;Descripción generada automáticamente">
            <a:extLst>
              <a:ext uri="{FF2B5EF4-FFF2-40B4-BE49-F238E27FC236}">
                <a16:creationId xmlns:a16="http://schemas.microsoft.com/office/drawing/2014/main" id="{5DDD8506-20DC-524C-B068-05B14F0750B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9630" b="92593" l="9935" r="89849">
                        <a14:foregroundMark x1="58531" y1="24074" x2="55508" y2="29537"/>
                        <a14:foregroundMark x1="31533" y1="25648" x2="30670" y2="31111"/>
                        <a14:foregroundMark x1="60691" y1="10463" x2="53348" y2="9722"/>
                        <a14:foregroundMark x1="62203" y1="23611" x2="48164" y2="27222"/>
                        <a14:foregroundMark x1="48164" y1="27222" x2="42981" y2="27870"/>
                        <a14:foregroundMark x1="78618" y1="89537" x2="72570" y2="91944"/>
                        <a14:foregroundMark x1="78618" y1="90463" x2="73002" y2="92685"/>
                        <a14:foregroundMark x1="49892" y1="86852" x2="44276" y2="90463"/>
                        <a14:foregroundMark x1="61339" y1="23796" x2="57883" y2="29722"/>
                      </a14:backgroundRemoval>
                    </a14:imgEffect>
                  </a14:imgLayer>
                </a14:imgProps>
              </a:ext>
              <a:ext uri="{28A0092B-C50C-407E-A947-70E740481C1C}">
                <a14:useLocalDpi xmlns:a14="http://schemas.microsoft.com/office/drawing/2010/main"/>
              </a:ext>
            </a:extLst>
          </a:blip>
          <a:srcRect/>
          <a:stretch/>
        </p:blipFill>
        <p:spPr>
          <a:xfrm>
            <a:off x="723967" y="3655952"/>
            <a:ext cx="1067264" cy="2491961"/>
          </a:xfrm>
          <a:prstGeom prst="rect">
            <a:avLst/>
          </a:prstGeom>
        </p:spPr>
      </p:pic>
      <p:pic>
        <p:nvPicPr>
          <p:cNvPr id="12" name="Imagen 11" descr="Imagen que contiene juguete, muñeca, dibujo&#10;&#10;Descripción generada automáticamente">
            <a:extLst>
              <a:ext uri="{FF2B5EF4-FFF2-40B4-BE49-F238E27FC236}">
                <a16:creationId xmlns:a16="http://schemas.microsoft.com/office/drawing/2014/main" id="{31D2CFD0-5FF5-DD42-A990-CB7A274D21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7594" y="1163991"/>
            <a:ext cx="1987274" cy="2491961"/>
          </a:xfrm>
          <a:prstGeom prst="rect">
            <a:avLst/>
          </a:prstGeom>
        </p:spPr>
      </p:pic>
      <p:pic>
        <p:nvPicPr>
          <p:cNvPr id="14" name="Imagen 13" descr="Imagen que contiene dibujo, muñeca&#10;&#10;Descripción generada automáticamente">
            <a:extLst>
              <a:ext uri="{FF2B5EF4-FFF2-40B4-BE49-F238E27FC236}">
                <a16:creationId xmlns:a16="http://schemas.microsoft.com/office/drawing/2014/main" id="{F9862A15-20B0-D34A-A7DD-7F2C990A26A1}"/>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3976" b="95825" l="8998" r="92025">
                        <a14:foregroundMark x1="52352" y1="9145" x2="50511" y2="41948"/>
                        <a14:foregroundMark x1="50511" y1="41948" x2="73620" y2="71869"/>
                        <a14:foregroundMark x1="41513" y1="3976" x2="36196" y2="13817"/>
                        <a14:foregroundMark x1="36196" y1="13817" x2="44172" y2="17594"/>
                        <a14:foregroundMark x1="51329" y1="14811" x2="23313" y2="16302"/>
                        <a14:foregroundMark x1="46012" y1="14314" x2="48262" y2="19384"/>
                        <a14:foregroundMark x1="16155" y1="14115" x2="18405" y2="22167"/>
                        <a14:foregroundMark x1="58078" y1="29722" x2="83436" y2="42644"/>
                        <a14:foregroundMark x1="83436" y1="42644" x2="84663" y2="50596"/>
                        <a14:foregroundMark x1="84663" y1="50596" x2="81186" y2="51491"/>
                        <a14:foregroundMark x1="33947" y1="40855" x2="21268" y2="45626"/>
                        <a14:foregroundMark x1="21268" y1="45626" x2="15746" y2="52485"/>
                        <a14:foregroundMark x1="15746" y1="52485" x2="16973" y2="55368"/>
                        <a14:foregroundMark x1="75460" y1="88569" x2="80777" y2="93340"/>
                        <a14:foregroundMark x1="33129" y1="88569" x2="30470" y2="92445"/>
                        <a14:foregroundMark x1="71984" y1="90656" x2="82618" y2="94135"/>
                        <a14:foregroundMark x1="90184" y1="95924" x2="76278" y2="85288"/>
                        <a14:foregroundMark x1="35787" y1="84394" x2="29448" y2="73956"/>
                        <a14:foregroundMark x1="29448" y1="73956" x2="29448" y2="73956"/>
                        <a14:foregroundMark x1="66053" y1="41054" x2="33947" y2="56262"/>
                        <a14:foregroundMark x1="54601" y1="46421" x2="58896" y2="72664"/>
                        <a14:foregroundMark x1="85685" y1="46421" x2="88344" y2="49702"/>
                        <a14:foregroundMark x1="72802" y1="55368" x2="68303" y2="63618"/>
                        <a14:foregroundMark x1="89775" y1="50099" x2="87935" y2="47117"/>
                        <a14:foregroundMark x1="38037" y1="39066" x2="18405" y2="47316"/>
                        <a14:foregroundMark x1="71370" y1="34294" x2="87117" y2="40258"/>
                        <a14:foregroundMark x1="87117" y1="40258" x2="92025" y2="49105"/>
                        <a14:foregroundMark x1="38037" y1="89165" x2="26585" y2="94433"/>
                        <a14:foregroundMark x1="26585" y1="94433" x2="19632" y2="94135"/>
                      </a14:backgroundRemoval>
                    </a14:imgEffect>
                  </a14:imgLayer>
                </a14:imgProps>
              </a:ext>
              <a:ext uri="{28A0092B-C50C-407E-A947-70E740481C1C}">
                <a14:useLocalDpi xmlns:a14="http://schemas.microsoft.com/office/drawing/2010/main"/>
              </a:ext>
            </a:extLst>
          </a:blip>
          <a:srcRect/>
          <a:stretch/>
        </p:blipFill>
        <p:spPr>
          <a:xfrm>
            <a:off x="2033612" y="3702030"/>
            <a:ext cx="1188227" cy="2445883"/>
          </a:xfrm>
          <a:prstGeom prst="rect">
            <a:avLst/>
          </a:prstGeom>
        </p:spPr>
      </p:pic>
      <p:sp>
        <p:nvSpPr>
          <p:cNvPr id="9"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2" descr="holy family catholic church&#10;">
            <a:extLst>
              <a:ext uri="{FF2B5EF4-FFF2-40B4-BE49-F238E27FC236}">
                <a16:creationId xmlns:a16="http://schemas.microsoft.com/office/drawing/2014/main" id="{00CE6637-6721-4EAC-AC34-E18E9C10A3A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53754" y="3894977"/>
            <a:ext cx="2590128" cy="2445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731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518971" y="207537"/>
            <a:ext cx="2573128" cy="461665"/>
          </a:xfrm>
          <a:prstGeom prst="roundRect">
            <a:avLst/>
          </a:prstGeom>
          <a:solidFill>
            <a:schemeClr val="accent1"/>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3000138" y="162401"/>
            <a:ext cx="99347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err="1">
                <a:ln>
                  <a:noFill/>
                </a:ln>
                <a:effectLst/>
                <a:uLnTx/>
                <a:uFillTx/>
                <a:latin typeface="Century Gothic" panose="020F0302020204030204"/>
                <a:ea typeface="+mn-ea"/>
                <a:cs typeface="+mn-cs"/>
              </a:rPr>
              <a:t>Escucha</a:t>
            </a:r>
            <a:r>
              <a:rPr lang="en-GB" sz="2200" dirty="0">
                <a:latin typeface="Century Gothic" panose="020F0302020204030204"/>
              </a:rPr>
              <a:t>. </a:t>
            </a:r>
            <a:r>
              <a:rPr kumimoji="0" lang="en-GB" sz="2200" i="0" u="none" strike="noStrike" kern="1200" cap="none" spc="0" normalizeH="0" baseline="0" noProof="0" dirty="0">
                <a:ln>
                  <a:noFill/>
                </a:ln>
                <a:effectLst/>
                <a:uLnTx/>
                <a:uFillTx/>
                <a:latin typeface="Century Gothic" panose="020F0302020204030204"/>
                <a:ea typeface="+mn-ea"/>
                <a:cs typeface="+mn-cs"/>
              </a:rPr>
              <a:t>Escribe las palabras con [que</a:t>
            </a:r>
            <a:r>
              <a:rPr lang="en-GB" sz="2200" dirty="0">
                <a:latin typeface="Century Gothic" panose="020F0302020204030204"/>
              </a:rPr>
              <a:t>]</a:t>
            </a:r>
            <a:r>
              <a:rPr kumimoji="0" lang="en-GB" sz="2200" i="0" u="none" strike="noStrike" kern="1200" cap="none" spc="0" normalizeH="0" baseline="0" noProof="0" dirty="0">
                <a:ln>
                  <a:noFill/>
                </a:ln>
                <a:effectLst/>
                <a:uLnTx/>
                <a:uFillTx/>
                <a:latin typeface="Century Gothic" panose="020F0302020204030204"/>
                <a:ea typeface="+mn-ea"/>
                <a:cs typeface="+mn-cs"/>
              </a:rPr>
              <a:t> y [cue</a:t>
            </a:r>
            <a:r>
              <a:rPr lang="en-GB" sz="2200" dirty="0">
                <a:latin typeface="Century Gothic" panose="020F0302020204030204"/>
              </a:rPr>
              <a:t>].</a:t>
            </a:r>
            <a:r>
              <a:rPr kumimoji="0" lang="en-GB" sz="2200" i="0" u="none" strike="noStrike" kern="1200" cap="none" spc="0" normalizeH="0" baseline="0" noProof="0" dirty="0">
                <a:ln>
                  <a:noFill/>
                </a:ln>
                <a:effectLst/>
                <a:uLnTx/>
                <a:uFillTx/>
                <a:latin typeface="Century Gothic" panose="020F0302020204030204"/>
                <a:ea typeface="+mn-ea"/>
                <a:cs typeface="+mn-cs"/>
              </a:rPr>
              <a:t> </a:t>
            </a:r>
            <a:br>
              <a:rPr kumimoji="0" lang="en-GB" sz="2200" i="0" u="none" strike="noStrike" kern="1200" cap="none" spc="0" normalizeH="0" baseline="0" noProof="0" dirty="0">
                <a:ln>
                  <a:noFill/>
                </a:ln>
                <a:effectLst/>
                <a:uLnTx/>
                <a:uFillTx/>
                <a:latin typeface="Century Gothic" panose="020F0302020204030204"/>
                <a:ea typeface="+mn-ea"/>
                <a:cs typeface="+mn-cs"/>
              </a:rPr>
            </a:br>
            <a:r>
              <a:rPr kumimoji="0" lang="en-GB" sz="2200" i="0" u="none" strike="noStrike" kern="1200" cap="none" spc="0" normalizeH="0" baseline="0" noProof="0" dirty="0" err="1">
                <a:ln>
                  <a:noFill/>
                </a:ln>
                <a:effectLst/>
                <a:uLnTx/>
                <a:uFillTx/>
                <a:latin typeface="Century Gothic" panose="020F0302020204030204"/>
                <a:ea typeface="+mn-ea"/>
                <a:cs typeface="+mn-cs"/>
              </a:rPr>
              <a:t>Luego</a:t>
            </a:r>
            <a:r>
              <a:rPr kumimoji="0" lang="en-GB" sz="2200" i="0" u="none" strike="noStrike" kern="1200" cap="none" spc="0" normalizeH="0" baseline="0" noProof="0" dirty="0">
                <a:ln>
                  <a:noFill/>
                </a:ln>
                <a:effectLst/>
                <a:uLnTx/>
                <a:uFillTx/>
                <a:latin typeface="Century Gothic" panose="020F0302020204030204"/>
                <a:ea typeface="+mn-ea"/>
                <a:cs typeface="+mn-cs"/>
              </a:rPr>
              <a:t>,</a:t>
            </a:r>
            <a:r>
              <a:rPr kumimoji="0" lang="en-GB" sz="2200" i="0" u="none" strike="noStrike" kern="1200" cap="none" spc="0" normalizeH="0" noProof="0" dirty="0">
                <a:ln>
                  <a:noFill/>
                </a:ln>
                <a:effectLst/>
                <a:uLnTx/>
                <a:uFillTx/>
                <a:latin typeface="Century Gothic" panose="020F0302020204030204"/>
                <a:ea typeface="+mn-ea"/>
                <a:cs typeface="+mn-cs"/>
              </a:rPr>
              <a:t> </a:t>
            </a:r>
            <a:r>
              <a:rPr kumimoji="0" lang="en-GB" sz="2200" i="0" u="none" strike="noStrike" kern="1200" cap="none" spc="0" normalizeH="0" noProof="0" dirty="0" err="1">
                <a:ln>
                  <a:noFill/>
                </a:ln>
                <a:effectLst/>
                <a:uLnTx/>
                <a:uFillTx/>
                <a:latin typeface="Century Gothic" panose="020F0302020204030204"/>
                <a:ea typeface="+mn-ea"/>
                <a:cs typeface="+mn-cs"/>
              </a:rPr>
              <a:t>completa</a:t>
            </a:r>
            <a:r>
              <a:rPr kumimoji="0" lang="en-GB" sz="2200" i="0" u="none" strike="noStrike" kern="1200" cap="none" spc="0" normalizeH="0" noProof="0" dirty="0">
                <a:ln>
                  <a:noFill/>
                </a:ln>
                <a:effectLst/>
                <a:uLnTx/>
                <a:uFillTx/>
                <a:latin typeface="Century Gothic" panose="020F0302020204030204"/>
                <a:ea typeface="+mn-ea"/>
                <a:cs typeface="+mn-cs"/>
              </a:rPr>
              <a:t> la </a:t>
            </a:r>
            <a:r>
              <a:rPr kumimoji="0" lang="en-GB" sz="2200" i="0" u="none" strike="noStrike" kern="1200" cap="none" spc="0" normalizeH="0" noProof="0" dirty="0" err="1">
                <a:ln>
                  <a:noFill/>
                </a:ln>
                <a:effectLst/>
                <a:uLnTx/>
                <a:uFillTx/>
                <a:latin typeface="Century Gothic" panose="020F0302020204030204"/>
                <a:ea typeface="+mn-ea"/>
                <a:cs typeface="+mn-cs"/>
              </a:rPr>
              <a:t>frase</a:t>
            </a:r>
            <a:r>
              <a:rPr kumimoji="0" lang="en-GB" sz="2200" i="0" u="none" strike="noStrike" kern="1200" cap="none" spc="0" normalizeH="0" noProof="0" dirty="0">
                <a:ln>
                  <a:noFill/>
                </a:ln>
                <a:effectLst/>
                <a:uLnTx/>
                <a:uFillTx/>
                <a:latin typeface="Century Gothic" panose="020F0302020204030204"/>
                <a:ea typeface="+mn-ea"/>
                <a:cs typeface="+mn-cs"/>
              </a:rPr>
              <a:t> en </a:t>
            </a:r>
            <a:r>
              <a:rPr kumimoji="0" lang="en-GB" sz="2200" i="0" u="none" strike="noStrike" kern="1200" cap="none" spc="0" normalizeH="0" noProof="0" dirty="0" err="1">
                <a:ln>
                  <a:noFill/>
                </a:ln>
                <a:effectLst/>
                <a:uLnTx/>
                <a:uFillTx/>
                <a:latin typeface="Century Gothic" panose="020F0302020204030204"/>
                <a:ea typeface="+mn-ea"/>
                <a:cs typeface="+mn-cs"/>
              </a:rPr>
              <a:t>inglés</a:t>
            </a:r>
            <a:r>
              <a:rPr kumimoji="0" lang="en-GB" sz="2200" i="0" u="none" strike="noStrike" kern="1200" cap="none" spc="0" normalizeH="0" noProof="0" dirty="0">
                <a:ln>
                  <a:noFill/>
                </a:ln>
                <a:effectLst/>
                <a:uLnTx/>
                <a:uFillTx/>
                <a:latin typeface="Century Gothic" panose="020F0302020204030204"/>
                <a:ea typeface="+mn-ea"/>
                <a:cs typeface="+mn-cs"/>
              </a:rPr>
              <a:t>.</a:t>
            </a:r>
            <a:endParaRPr kumimoji="0" lang="en-GB" sz="2200" i="0" u="none" strike="noStrike" kern="1200" cap="none" spc="0" normalizeH="0" baseline="0" noProof="0" dirty="0">
              <a:ln>
                <a:noFill/>
              </a:ln>
              <a:effectLst/>
              <a:uLnTx/>
              <a:uFillTx/>
              <a:latin typeface="Century Gothic" panose="020F0302020204030204"/>
              <a:ea typeface="+mn-ea"/>
              <a:cs typeface="+mn-cs"/>
            </a:endParaRPr>
          </a:p>
        </p:txBody>
      </p:sp>
      <p:sp>
        <p:nvSpPr>
          <p:cNvPr id="2" name="Title 1"/>
          <p:cNvSpPr>
            <a:spLocks noGrp="1"/>
          </p:cNvSpPr>
          <p:nvPr>
            <p:ph type="title"/>
          </p:nvPr>
        </p:nvSpPr>
        <p:spPr>
          <a:xfrm>
            <a:off x="-1" y="213557"/>
            <a:ext cx="3151120" cy="647577"/>
          </a:xfrm>
        </p:spPr>
        <p:txBody>
          <a:bodyPr>
            <a:normAutofit/>
          </a:bodyPr>
          <a:lstStyle/>
          <a:p>
            <a:pPr lvl="0">
              <a:lnSpc>
                <a:spcPct val="100000"/>
              </a:lnSpc>
              <a:spcBef>
                <a:spcPts val="0"/>
              </a:spcBef>
              <a:defRPr/>
            </a:pPr>
            <a:r>
              <a:rPr lang="en-GB" sz="2800" b="1" dirty="0">
                <a:solidFill>
                  <a:prstClr val="white"/>
                </a:solidFill>
              </a:rPr>
              <a:t>[que] [cue] </a:t>
            </a:r>
            <a:r>
              <a:rPr lang="en-GB" sz="2000" b="0" dirty="0">
                <a:solidFill>
                  <a:prstClr val="white"/>
                </a:solidFill>
              </a:rPr>
              <a:t>(2/2)</a:t>
            </a:r>
            <a:endParaRPr lang="en-GB" sz="2800" b="1" dirty="0">
              <a:solidFill>
                <a:prstClr val="white"/>
              </a:solidFill>
            </a:endParaRPr>
          </a:p>
        </p:txBody>
      </p:sp>
      <p:graphicFrame>
        <p:nvGraphicFramePr>
          <p:cNvPr id="27" name="Tabla 6">
            <a:extLst>
              <a:ext uri="{FF2B5EF4-FFF2-40B4-BE49-F238E27FC236}">
                <a16:creationId xmlns:a16="http://schemas.microsoft.com/office/drawing/2014/main" id="{7C19E5C7-47A7-4679-8DA3-E1D7D8F0EB53}"/>
              </a:ext>
            </a:extLst>
          </p:cNvPr>
          <p:cNvGraphicFramePr>
            <a:graphicFrameLocks noGrp="1"/>
          </p:cNvGraphicFramePr>
          <p:nvPr>
            <p:extLst>
              <p:ext uri="{D42A27DB-BD31-4B8C-83A1-F6EECF244321}">
                <p14:modId xmlns:p14="http://schemas.microsoft.com/office/powerpoint/2010/main" val="2471400597"/>
              </p:ext>
            </p:extLst>
          </p:nvPr>
        </p:nvGraphicFramePr>
        <p:xfrm>
          <a:off x="604606" y="4908720"/>
          <a:ext cx="11002034" cy="1165164"/>
        </p:xfrm>
        <a:graphic>
          <a:graphicData uri="http://schemas.openxmlformats.org/drawingml/2006/table">
            <a:tbl>
              <a:tblPr firstRow="1" bandRow="1">
                <a:tableStyleId>{5940675A-B579-460E-94D1-54222C63F5DA}</a:tableStyleId>
              </a:tblPr>
              <a:tblGrid>
                <a:gridCol w="982968">
                  <a:extLst>
                    <a:ext uri="{9D8B030D-6E8A-4147-A177-3AD203B41FA5}">
                      <a16:colId xmlns:a16="http://schemas.microsoft.com/office/drawing/2014/main" val="4006178676"/>
                    </a:ext>
                  </a:extLst>
                </a:gridCol>
                <a:gridCol w="5009533">
                  <a:extLst>
                    <a:ext uri="{9D8B030D-6E8A-4147-A177-3AD203B41FA5}">
                      <a16:colId xmlns:a16="http://schemas.microsoft.com/office/drawing/2014/main" val="3341961501"/>
                    </a:ext>
                  </a:extLst>
                </a:gridCol>
                <a:gridCol w="5009533">
                  <a:extLst>
                    <a:ext uri="{9D8B030D-6E8A-4147-A177-3AD203B41FA5}">
                      <a16:colId xmlns:a16="http://schemas.microsoft.com/office/drawing/2014/main" val="1131098492"/>
                    </a:ext>
                  </a:extLst>
                </a:gridCol>
              </a:tblGrid>
              <a:tr h="582582">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582582">
                <a:tc gridSpan="3">
                  <a:txBody>
                    <a:bodyPr/>
                    <a:lstStyle/>
                    <a:p>
                      <a:endParaRPr lang="es-GB" dirty="0"/>
                    </a:p>
                  </a:txBody>
                  <a:tcPr>
                    <a:solidFill>
                      <a:schemeClr val="accent4">
                        <a:lumMod val="20000"/>
                        <a:lumOff val="80000"/>
                      </a:schemeClr>
                    </a:solidFill>
                  </a:tcPr>
                </a:tc>
                <a:tc hMerge="1">
                  <a:txBody>
                    <a:bodyPr/>
                    <a:lstStyle/>
                    <a:p>
                      <a:endParaRPr lang="es-GB" dirty="0"/>
                    </a:p>
                  </a:txBody>
                  <a:tcPr/>
                </a:tc>
                <a:tc hMerge="1">
                  <a:txBody>
                    <a:bodyPr/>
                    <a:lstStyle/>
                    <a:p>
                      <a:endParaRPr lang="es-GB" dirty="0"/>
                    </a:p>
                  </a:txBody>
                  <a:tcPr/>
                </a:tc>
                <a:extLst>
                  <a:ext uri="{0D108BD9-81ED-4DB2-BD59-A6C34878D82A}">
                    <a16:rowId xmlns:a16="http://schemas.microsoft.com/office/drawing/2014/main" val="3009063230"/>
                  </a:ext>
                </a:extLst>
              </a:tr>
            </a:tbl>
          </a:graphicData>
        </a:graphic>
      </p:graphicFrame>
      <p:graphicFrame>
        <p:nvGraphicFramePr>
          <p:cNvPr id="28" name="Tabla 6">
            <a:extLst>
              <a:ext uri="{FF2B5EF4-FFF2-40B4-BE49-F238E27FC236}">
                <a16:creationId xmlns:a16="http://schemas.microsoft.com/office/drawing/2014/main" id="{ADE31691-C334-4D7D-8E30-ED562A80360B}"/>
              </a:ext>
            </a:extLst>
          </p:cNvPr>
          <p:cNvGraphicFramePr>
            <a:graphicFrameLocks noGrp="1"/>
          </p:cNvGraphicFramePr>
          <p:nvPr>
            <p:extLst>
              <p:ext uri="{D42A27DB-BD31-4B8C-83A1-F6EECF244321}">
                <p14:modId xmlns:p14="http://schemas.microsoft.com/office/powerpoint/2010/main" val="1255237395"/>
              </p:ext>
            </p:extLst>
          </p:nvPr>
        </p:nvGraphicFramePr>
        <p:xfrm>
          <a:off x="594983" y="3388999"/>
          <a:ext cx="11002034" cy="1165164"/>
        </p:xfrm>
        <a:graphic>
          <a:graphicData uri="http://schemas.openxmlformats.org/drawingml/2006/table">
            <a:tbl>
              <a:tblPr firstRow="1" bandRow="1">
                <a:tableStyleId>{5940675A-B579-460E-94D1-54222C63F5DA}</a:tableStyleId>
              </a:tblPr>
              <a:tblGrid>
                <a:gridCol w="982968">
                  <a:extLst>
                    <a:ext uri="{9D8B030D-6E8A-4147-A177-3AD203B41FA5}">
                      <a16:colId xmlns:a16="http://schemas.microsoft.com/office/drawing/2014/main" val="4006178676"/>
                    </a:ext>
                  </a:extLst>
                </a:gridCol>
                <a:gridCol w="5009533">
                  <a:extLst>
                    <a:ext uri="{9D8B030D-6E8A-4147-A177-3AD203B41FA5}">
                      <a16:colId xmlns:a16="http://schemas.microsoft.com/office/drawing/2014/main" val="3341961501"/>
                    </a:ext>
                  </a:extLst>
                </a:gridCol>
                <a:gridCol w="5009533">
                  <a:extLst>
                    <a:ext uri="{9D8B030D-6E8A-4147-A177-3AD203B41FA5}">
                      <a16:colId xmlns:a16="http://schemas.microsoft.com/office/drawing/2014/main" val="1131098492"/>
                    </a:ext>
                  </a:extLst>
                </a:gridCol>
              </a:tblGrid>
              <a:tr h="582582">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582582">
                <a:tc gridSpan="3">
                  <a:txBody>
                    <a:bodyPr/>
                    <a:lstStyle/>
                    <a:p>
                      <a:endParaRPr lang="es-GB" dirty="0"/>
                    </a:p>
                  </a:txBody>
                  <a:tcPr>
                    <a:solidFill>
                      <a:schemeClr val="accent4">
                        <a:lumMod val="20000"/>
                        <a:lumOff val="80000"/>
                      </a:schemeClr>
                    </a:solidFill>
                  </a:tcPr>
                </a:tc>
                <a:tc hMerge="1">
                  <a:txBody>
                    <a:bodyPr/>
                    <a:lstStyle/>
                    <a:p>
                      <a:endParaRPr lang="es-GB" dirty="0"/>
                    </a:p>
                  </a:txBody>
                  <a:tcPr/>
                </a:tc>
                <a:tc hMerge="1">
                  <a:txBody>
                    <a:bodyPr/>
                    <a:lstStyle/>
                    <a:p>
                      <a:endParaRPr lang="es-GB" dirty="0"/>
                    </a:p>
                  </a:txBody>
                  <a:tcPr/>
                </a:tc>
                <a:extLst>
                  <a:ext uri="{0D108BD9-81ED-4DB2-BD59-A6C34878D82A}">
                    <a16:rowId xmlns:a16="http://schemas.microsoft.com/office/drawing/2014/main" val="3009063230"/>
                  </a:ext>
                </a:extLst>
              </a:tr>
            </a:tbl>
          </a:graphicData>
        </a:graphic>
      </p:graphicFrame>
      <p:graphicFrame>
        <p:nvGraphicFramePr>
          <p:cNvPr id="29" name="Tabla 6">
            <a:extLst>
              <a:ext uri="{FF2B5EF4-FFF2-40B4-BE49-F238E27FC236}">
                <a16:creationId xmlns:a16="http://schemas.microsoft.com/office/drawing/2014/main" id="{321673B2-67F8-4616-80C1-3FD3B5DEE737}"/>
              </a:ext>
            </a:extLst>
          </p:cNvPr>
          <p:cNvGraphicFramePr>
            <a:graphicFrameLocks noGrp="1"/>
          </p:cNvGraphicFramePr>
          <p:nvPr>
            <p:extLst>
              <p:ext uri="{D42A27DB-BD31-4B8C-83A1-F6EECF244321}">
                <p14:modId xmlns:p14="http://schemas.microsoft.com/office/powerpoint/2010/main" val="3794879378"/>
              </p:ext>
            </p:extLst>
          </p:nvPr>
        </p:nvGraphicFramePr>
        <p:xfrm>
          <a:off x="594983" y="1902781"/>
          <a:ext cx="11002034" cy="1165164"/>
        </p:xfrm>
        <a:graphic>
          <a:graphicData uri="http://schemas.openxmlformats.org/drawingml/2006/table">
            <a:tbl>
              <a:tblPr firstRow="1" bandRow="1">
                <a:tableStyleId>{5940675A-B579-460E-94D1-54222C63F5DA}</a:tableStyleId>
              </a:tblPr>
              <a:tblGrid>
                <a:gridCol w="982968">
                  <a:extLst>
                    <a:ext uri="{9D8B030D-6E8A-4147-A177-3AD203B41FA5}">
                      <a16:colId xmlns:a16="http://schemas.microsoft.com/office/drawing/2014/main" val="4006178676"/>
                    </a:ext>
                  </a:extLst>
                </a:gridCol>
                <a:gridCol w="5009533">
                  <a:extLst>
                    <a:ext uri="{9D8B030D-6E8A-4147-A177-3AD203B41FA5}">
                      <a16:colId xmlns:a16="http://schemas.microsoft.com/office/drawing/2014/main" val="3341961501"/>
                    </a:ext>
                  </a:extLst>
                </a:gridCol>
                <a:gridCol w="5009533">
                  <a:extLst>
                    <a:ext uri="{9D8B030D-6E8A-4147-A177-3AD203B41FA5}">
                      <a16:colId xmlns:a16="http://schemas.microsoft.com/office/drawing/2014/main" val="1131098492"/>
                    </a:ext>
                  </a:extLst>
                </a:gridCol>
              </a:tblGrid>
              <a:tr h="582582">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582582">
                <a:tc gridSpan="3">
                  <a:txBody>
                    <a:bodyPr/>
                    <a:lstStyle/>
                    <a:p>
                      <a:endParaRPr lang="es-GB" dirty="0"/>
                    </a:p>
                  </a:txBody>
                  <a:tcPr>
                    <a:solidFill>
                      <a:schemeClr val="accent4">
                        <a:lumMod val="20000"/>
                        <a:lumOff val="80000"/>
                      </a:schemeClr>
                    </a:solidFill>
                  </a:tcPr>
                </a:tc>
                <a:tc hMerge="1">
                  <a:txBody>
                    <a:bodyPr/>
                    <a:lstStyle/>
                    <a:p>
                      <a:endParaRPr lang="es-GB" dirty="0"/>
                    </a:p>
                  </a:txBody>
                  <a:tcPr/>
                </a:tc>
                <a:tc hMerge="1">
                  <a:txBody>
                    <a:bodyPr/>
                    <a:lstStyle/>
                    <a:p>
                      <a:endParaRPr lang="es-GB" dirty="0"/>
                    </a:p>
                  </a:txBody>
                  <a:tcPr/>
                </a:tc>
                <a:extLst>
                  <a:ext uri="{0D108BD9-81ED-4DB2-BD59-A6C34878D82A}">
                    <a16:rowId xmlns:a16="http://schemas.microsoft.com/office/drawing/2014/main" val="3009063230"/>
                  </a:ext>
                </a:extLst>
              </a:tr>
            </a:tbl>
          </a:graphicData>
        </a:graphic>
      </p:graphicFrame>
      <p:sp>
        <p:nvSpPr>
          <p:cNvPr id="30" name="Action Button: Custom 30">
            <a:hlinkClick r:id="" action="ppaction://noaction" highlightClick="1">
              <a:snd r:embed="rId3" name="Es normal querer ir al parque en verano porque el clima es mejor.wav"/>
            </a:hlinkClick>
            <a:extLst>
              <a:ext uri="{FF2B5EF4-FFF2-40B4-BE49-F238E27FC236}">
                <a16:creationId xmlns:a16="http://schemas.microsoft.com/office/drawing/2014/main" id="{69D2ED0E-2235-4BC6-96C4-41A6E9B29F5D}"/>
              </a:ext>
            </a:extLst>
          </p:cNvPr>
          <p:cNvSpPr/>
          <p:nvPr/>
        </p:nvSpPr>
        <p:spPr>
          <a:xfrm>
            <a:off x="798026" y="1987381"/>
            <a:ext cx="406086" cy="390957"/>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latin typeface="+mj-lt"/>
              </a:rPr>
              <a:t>4</a:t>
            </a:r>
          </a:p>
        </p:txBody>
      </p:sp>
      <p:sp>
        <p:nvSpPr>
          <p:cNvPr id="31" name="Action Button: Custom 30">
            <a:hlinkClick r:id="" action="ppaction://noaction" highlightClick="1">
              <a:snd r:embed="rId4" name="Es un animal con el cuello muy largo ¿Qué animal es_.wav"/>
            </a:hlinkClick>
            <a:extLst>
              <a:ext uri="{FF2B5EF4-FFF2-40B4-BE49-F238E27FC236}">
                <a16:creationId xmlns:a16="http://schemas.microsoft.com/office/drawing/2014/main" id="{C3267BD6-B01F-4FC3-A5E6-C665A1A4D9A8}"/>
              </a:ext>
            </a:extLst>
          </p:cNvPr>
          <p:cNvSpPr/>
          <p:nvPr/>
        </p:nvSpPr>
        <p:spPr>
          <a:xfrm>
            <a:off x="814740" y="3446522"/>
            <a:ext cx="406086" cy="390957"/>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latin typeface="+mj-lt"/>
              </a:rPr>
              <a:t>5</a:t>
            </a:r>
          </a:p>
        </p:txBody>
      </p:sp>
      <p:sp>
        <p:nvSpPr>
          <p:cNvPr id="32" name="Action Button: Custom 30">
            <a:hlinkClick r:id="" action="ppaction://noaction" highlightClick="1">
              <a:snd r:embed="rId5" name="No tengo cincuenta euros, así que no puedo comprar las entradas.wav"/>
            </a:hlinkClick>
            <a:extLst>
              <a:ext uri="{FF2B5EF4-FFF2-40B4-BE49-F238E27FC236}">
                <a16:creationId xmlns:a16="http://schemas.microsoft.com/office/drawing/2014/main" id="{70AE9E2D-38BB-44C6-A2A4-B1D7BD5D47B3}"/>
              </a:ext>
            </a:extLst>
          </p:cNvPr>
          <p:cNvSpPr/>
          <p:nvPr/>
        </p:nvSpPr>
        <p:spPr>
          <a:xfrm>
            <a:off x="811284" y="4948344"/>
            <a:ext cx="406086" cy="390957"/>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latin typeface="+mj-lt"/>
              </a:rPr>
              <a:t>6</a:t>
            </a:r>
          </a:p>
        </p:txBody>
      </p:sp>
      <p:sp>
        <p:nvSpPr>
          <p:cNvPr id="33" name="CuadroTexto 27">
            <a:extLst>
              <a:ext uri="{FF2B5EF4-FFF2-40B4-BE49-F238E27FC236}">
                <a16:creationId xmlns:a16="http://schemas.microsoft.com/office/drawing/2014/main" id="{C51123A1-C0B9-4044-A2E6-368B4F6DA585}"/>
              </a:ext>
            </a:extLst>
          </p:cNvPr>
          <p:cNvSpPr txBox="1"/>
          <p:nvPr/>
        </p:nvSpPr>
        <p:spPr>
          <a:xfrm>
            <a:off x="2593296" y="1980592"/>
            <a:ext cx="1002197" cy="400110"/>
          </a:xfrm>
          <a:prstGeom prst="rect">
            <a:avLst/>
          </a:prstGeom>
          <a:noFill/>
        </p:spPr>
        <p:txBody>
          <a:bodyPr wrap="none" rtlCol="0">
            <a:spAutoFit/>
          </a:bodyPr>
          <a:lstStyle/>
          <a:p>
            <a:pPr algn="l"/>
            <a:r>
              <a:rPr lang="es-GB" sz="2000" b="1" dirty="0"/>
              <a:t>que</a:t>
            </a:r>
            <a:r>
              <a:rPr lang="es-GB" sz="2000" dirty="0"/>
              <a:t>rer</a:t>
            </a:r>
          </a:p>
        </p:txBody>
      </p:sp>
      <p:sp>
        <p:nvSpPr>
          <p:cNvPr id="34" name="CuadroTexto 28">
            <a:extLst>
              <a:ext uri="{FF2B5EF4-FFF2-40B4-BE49-F238E27FC236}">
                <a16:creationId xmlns:a16="http://schemas.microsoft.com/office/drawing/2014/main" id="{A72A9792-4ABB-4C6E-A76F-77143E84B718}"/>
              </a:ext>
            </a:extLst>
          </p:cNvPr>
          <p:cNvSpPr txBox="1"/>
          <p:nvPr/>
        </p:nvSpPr>
        <p:spPr>
          <a:xfrm>
            <a:off x="3741439" y="1980592"/>
            <a:ext cx="1107996" cy="400110"/>
          </a:xfrm>
          <a:prstGeom prst="rect">
            <a:avLst/>
          </a:prstGeom>
          <a:noFill/>
        </p:spPr>
        <p:txBody>
          <a:bodyPr wrap="none" rtlCol="0">
            <a:spAutoFit/>
          </a:bodyPr>
          <a:lstStyle/>
          <a:p>
            <a:pPr algn="l"/>
            <a:r>
              <a:rPr lang="es-GB" sz="2000" dirty="0"/>
              <a:t>par</a:t>
            </a:r>
            <a:r>
              <a:rPr lang="es-GB" sz="2000" b="1" dirty="0"/>
              <a:t>que</a:t>
            </a:r>
          </a:p>
        </p:txBody>
      </p:sp>
      <p:sp>
        <p:nvSpPr>
          <p:cNvPr id="35" name="CuadroTexto 29">
            <a:extLst>
              <a:ext uri="{FF2B5EF4-FFF2-40B4-BE49-F238E27FC236}">
                <a16:creationId xmlns:a16="http://schemas.microsoft.com/office/drawing/2014/main" id="{9B16C2F6-EF7A-4B47-96C5-58F97EC8539C}"/>
              </a:ext>
            </a:extLst>
          </p:cNvPr>
          <p:cNvSpPr txBox="1"/>
          <p:nvPr/>
        </p:nvSpPr>
        <p:spPr>
          <a:xfrm>
            <a:off x="4902271" y="1968745"/>
            <a:ext cx="1101584" cy="400110"/>
          </a:xfrm>
          <a:prstGeom prst="rect">
            <a:avLst/>
          </a:prstGeom>
          <a:noFill/>
        </p:spPr>
        <p:txBody>
          <a:bodyPr wrap="none" rtlCol="0">
            <a:spAutoFit/>
          </a:bodyPr>
          <a:lstStyle/>
          <a:p>
            <a:pPr algn="l"/>
            <a:r>
              <a:rPr lang="es-GB" sz="2000" dirty="0"/>
              <a:t>por</a:t>
            </a:r>
            <a:r>
              <a:rPr lang="es-GB" sz="2000" b="1" dirty="0"/>
              <a:t>que</a:t>
            </a:r>
          </a:p>
        </p:txBody>
      </p:sp>
      <p:sp>
        <p:nvSpPr>
          <p:cNvPr id="36" name="CuadroTexto 32">
            <a:extLst>
              <a:ext uri="{FF2B5EF4-FFF2-40B4-BE49-F238E27FC236}">
                <a16:creationId xmlns:a16="http://schemas.microsoft.com/office/drawing/2014/main" id="{B28DF0BA-F426-4E56-B1B5-6D26E7E12694}"/>
              </a:ext>
            </a:extLst>
          </p:cNvPr>
          <p:cNvSpPr txBox="1"/>
          <p:nvPr/>
        </p:nvSpPr>
        <p:spPr>
          <a:xfrm>
            <a:off x="9075986" y="3481865"/>
            <a:ext cx="944489" cy="400110"/>
          </a:xfrm>
          <a:prstGeom prst="rect">
            <a:avLst/>
          </a:prstGeom>
          <a:noFill/>
        </p:spPr>
        <p:txBody>
          <a:bodyPr wrap="none" rtlCol="0">
            <a:spAutoFit/>
          </a:bodyPr>
          <a:lstStyle/>
          <a:p>
            <a:pPr algn="l"/>
            <a:r>
              <a:rPr lang="es-GB" sz="2000" b="1" dirty="0"/>
              <a:t>cue</a:t>
            </a:r>
            <a:r>
              <a:rPr lang="es-GB" sz="2000" dirty="0"/>
              <a:t>llo</a:t>
            </a:r>
          </a:p>
        </p:txBody>
      </p:sp>
      <p:sp>
        <p:nvSpPr>
          <p:cNvPr id="37" name="CuadroTexto 33">
            <a:extLst>
              <a:ext uri="{FF2B5EF4-FFF2-40B4-BE49-F238E27FC236}">
                <a16:creationId xmlns:a16="http://schemas.microsoft.com/office/drawing/2014/main" id="{3872B82D-D06F-4575-B768-7FFC59D88EE5}"/>
              </a:ext>
            </a:extLst>
          </p:cNvPr>
          <p:cNvSpPr txBox="1"/>
          <p:nvPr/>
        </p:nvSpPr>
        <p:spPr>
          <a:xfrm>
            <a:off x="3843292" y="3481865"/>
            <a:ext cx="986167" cy="400110"/>
          </a:xfrm>
          <a:prstGeom prst="rect">
            <a:avLst/>
          </a:prstGeom>
          <a:noFill/>
        </p:spPr>
        <p:txBody>
          <a:bodyPr wrap="none" rtlCol="0">
            <a:spAutoFit/>
          </a:bodyPr>
          <a:lstStyle/>
          <a:p>
            <a:pPr algn="l"/>
            <a:r>
              <a:rPr lang="es-GB" sz="2000" dirty="0"/>
              <a:t>¿</a:t>
            </a:r>
            <a:r>
              <a:rPr lang="es-GB" sz="2000" b="1" dirty="0"/>
              <a:t>qué</a:t>
            </a:r>
            <a:r>
              <a:rPr lang="es-GB" sz="2000" dirty="0"/>
              <a:t>?</a:t>
            </a:r>
          </a:p>
        </p:txBody>
      </p:sp>
      <p:sp>
        <p:nvSpPr>
          <p:cNvPr id="38" name="CuadroTexto 34">
            <a:extLst>
              <a:ext uri="{FF2B5EF4-FFF2-40B4-BE49-F238E27FC236}">
                <a16:creationId xmlns:a16="http://schemas.microsoft.com/office/drawing/2014/main" id="{582CA6AF-DD8D-4A62-91B7-4B1D20F5C97D}"/>
              </a:ext>
            </a:extLst>
          </p:cNvPr>
          <p:cNvSpPr txBox="1"/>
          <p:nvPr/>
        </p:nvSpPr>
        <p:spPr>
          <a:xfrm>
            <a:off x="8779656" y="5017952"/>
            <a:ext cx="1467068" cy="400110"/>
          </a:xfrm>
          <a:prstGeom prst="rect">
            <a:avLst/>
          </a:prstGeom>
          <a:noFill/>
        </p:spPr>
        <p:txBody>
          <a:bodyPr wrap="none" rtlCol="0">
            <a:spAutoFit/>
          </a:bodyPr>
          <a:lstStyle/>
          <a:p>
            <a:pPr algn="l"/>
            <a:r>
              <a:rPr lang="es-GB" sz="2000" dirty="0"/>
              <a:t>cin</a:t>
            </a:r>
            <a:r>
              <a:rPr lang="es-GB" sz="2000" b="1" dirty="0"/>
              <a:t>cue</a:t>
            </a:r>
            <a:r>
              <a:rPr lang="es-GB" sz="2000" dirty="0"/>
              <a:t>nta</a:t>
            </a:r>
          </a:p>
        </p:txBody>
      </p:sp>
      <p:sp>
        <p:nvSpPr>
          <p:cNvPr id="39" name="CuadroTexto 35">
            <a:extLst>
              <a:ext uri="{FF2B5EF4-FFF2-40B4-BE49-F238E27FC236}">
                <a16:creationId xmlns:a16="http://schemas.microsoft.com/office/drawing/2014/main" id="{94CDFB5D-FC94-4121-87C5-980E3F16A70B}"/>
              </a:ext>
            </a:extLst>
          </p:cNvPr>
          <p:cNvSpPr txBox="1"/>
          <p:nvPr/>
        </p:nvSpPr>
        <p:spPr>
          <a:xfrm>
            <a:off x="3614592" y="4948344"/>
            <a:ext cx="1077539" cy="400110"/>
          </a:xfrm>
          <a:prstGeom prst="rect">
            <a:avLst/>
          </a:prstGeom>
          <a:noFill/>
        </p:spPr>
        <p:txBody>
          <a:bodyPr wrap="none" rtlCol="0">
            <a:spAutoFit/>
          </a:bodyPr>
          <a:lstStyle/>
          <a:p>
            <a:pPr algn="l"/>
            <a:r>
              <a:rPr lang="es-GB" sz="2000" dirty="0"/>
              <a:t>así </a:t>
            </a:r>
            <a:r>
              <a:rPr lang="es-GB" sz="2000" b="1" dirty="0"/>
              <a:t>que</a:t>
            </a:r>
          </a:p>
        </p:txBody>
      </p:sp>
      <p:sp>
        <p:nvSpPr>
          <p:cNvPr id="40" name="Rectangle 39">
            <a:extLst>
              <a:ext uri="{FF2B5EF4-FFF2-40B4-BE49-F238E27FC236}">
                <a16:creationId xmlns:a16="http://schemas.microsoft.com/office/drawing/2014/main" id="{CE08132D-CE0B-44BF-9CCE-9FDE04B09377}"/>
              </a:ext>
            </a:extLst>
          </p:cNvPr>
          <p:cNvSpPr/>
          <p:nvPr/>
        </p:nvSpPr>
        <p:spPr>
          <a:xfrm>
            <a:off x="3788955" y="1355429"/>
            <a:ext cx="965329" cy="461665"/>
          </a:xfrm>
          <a:prstGeom prst="rect">
            <a:avLst/>
          </a:prstGeom>
        </p:spPr>
        <p:txBody>
          <a:bodyPr wrap="none">
            <a:spAutoFit/>
          </a:bodyPr>
          <a:lstStyle/>
          <a:p>
            <a:pPr algn="ctr"/>
            <a:r>
              <a:rPr lang="es-GB" sz="2400" b="1" dirty="0"/>
              <a:t>[que]</a:t>
            </a:r>
          </a:p>
        </p:txBody>
      </p:sp>
      <p:sp>
        <p:nvSpPr>
          <p:cNvPr id="41" name="Rectangle 40">
            <a:extLst>
              <a:ext uri="{FF2B5EF4-FFF2-40B4-BE49-F238E27FC236}">
                <a16:creationId xmlns:a16="http://schemas.microsoft.com/office/drawing/2014/main" id="{2C0781B4-77EF-411E-87D3-613EB6E39D75}"/>
              </a:ext>
            </a:extLst>
          </p:cNvPr>
          <p:cNvSpPr/>
          <p:nvPr/>
        </p:nvSpPr>
        <p:spPr>
          <a:xfrm>
            <a:off x="9103605" y="1392038"/>
            <a:ext cx="958917" cy="461665"/>
          </a:xfrm>
          <a:prstGeom prst="rect">
            <a:avLst/>
          </a:prstGeom>
        </p:spPr>
        <p:txBody>
          <a:bodyPr wrap="none">
            <a:spAutoFit/>
          </a:bodyPr>
          <a:lstStyle/>
          <a:p>
            <a:pPr algn="ctr"/>
            <a:r>
              <a:rPr lang="es-GB" sz="2400" b="1" dirty="0"/>
              <a:t>[cue]</a:t>
            </a:r>
          </a:p>
        </p:txBody>
      </p:sp>
      <p:sp>
        <p:nvSpPr>
          <p:cNvPr id="42" name="TextBox 41">
            <a:extLst>
              <a:ext uri="{FF2B5EF4-FFF2-40B4-BE49-F238E27FC236}">
                <a16:creationId xmlns:a16="http://schemas.microsoft.com/office/drawing/2014/main" id="{3D8D518B-7CB1-4DF3-9151-A74A97D6F693}"/>
              </a:ext>
            </a:extLst>
          </p:cNvPr>
          <p:cNvSpPr txBox="1"/>
          <p:nvPr/>
        </p:nvSpPr>
        <p:spPr>
          <a:xfrm>
            <a:off x="604606" y="2592001"/>
            <a:ext cx="11138357" cy="400110"/>
          </a:xfrm>
          <a:prstGeom prst="rect">
            <a:avLst/>
          </a:prstGeom>
          <a:noFill/>
        </p:spPr>
        <p:txBody>
          <a:bodyPr wrap="square" rtlCol="0">
            <a:spAutoFit/>
          </a:bodyPr>
          <a:lstStyle/>
          <a:p>
            <a:pPr algn="l"/>
            <a:r>
              <a:rPr lang="en-GB" sz="2000" dirty="0"/>
              <a:t>It’s normal ________ to go to the park ___ ________ because the ________________ is better.</a:t>
            </a:r>
          </a:p>
        </p:txBody>
      </p:sp>
      <p:sp>
        <p:nvSpPr>
          <p:cNvPr id="44" name="TextBox 43">
            <a:extLst>
              <a:ext uri="{FF2B5EF4-FFF2-40B4-BE49-F238E27FC236}">
                <a16:creationId xmlns:a16="http://schemas.microsoft.com/office/drawing/2014/main" id="{93506BAA-AAD2-4B7E-8A66-689F73324C31}"/>
              </a:ext>
            </a:extLst>
          </p:cNvPr>
          <p:cNvSpPr txBox="1"/>
          <p:nvPr/>
        </p:nvSpPr>
        <p:spPr>
          <a:xfrm>
            <a:off x="604606" y="4048558"/>
            <a:ext cx="11138357" cy="400110"/>
          </a:xfrm>
          <a:prstGeom prst="rect">
            <a:avLst/>
          </a:prstGeom>
          <a:noFill/>
        </p:spPr>
        <p:txBody>
          <a:bodyPr wrap="square" rtlCol="0">
            <a:spAutoFit/>
          </a:bodyPr>
          <a:lstStyle/>
          <a:p>
            <a:pPr algn="l"/>
            <a:r>
              <a:rPr lang="en-GB" sz="2000" dirty="0"/>
              <a:t>It’s an animal with a ______ ______ ______. What animal is it?</a:t>
            </a:r>
          </a:p>
        </p:txBody>
      </p:sp>
      <p:sp>
        <p:nvSpPr>
          <p:cNvPr id="47" name="TextBox 46">
            <a:extLst>
              <a:ext uri="{FF2B5EF4-FFF2-40B4-BE49-F238E27FC236}">
                <a16:creationId xmlns:a16="http://schemas.microsoft.com/office/drawing/2014/main" id="{13E56EFA-AEF0-4D8B-BB53-F4E4212A6A8F}"/>
              </a:ext>
            </a:extLst>
          </p:cNvPr>
          <p:cNvSpPr txBox="1"/>
          <p:nvPr/>
        </p:nvSpPr>
        <p:spPr>
          <a:xfrm>
            <a:off x="614228" y="5577502"/>
            <a:ext cx="11138357" cy="400110"/>
          </a:xfrm>
          <a:prstGeom prst="rect">
            <a:avLst/>
          </a:prstGeom>
          <a:noFill/>
        </p:spPr>
        <p:txBody>
          <a:bodyPr wrap="square" rtlCol="0">
            <a:spAutoFit/>
          </a:bodyPr>
          <a:lstStyle/>
          <a:p>
            <a:pPr algn="l"/>
            <a:r>
              <a:rPr lang="en-GB" sz="2000" dirty="0"/>
              <a:t>I don’t have _______ euros, _____ I can’t _______ the ___________.</a:t>
            </a:r>
          </a:p>
        </p:txBody>
      </p:sp>
      <p:sp>
        <p:nvSpPr>
          <p:cNvPr id="48" name="CuadroTexto 7">
            <a:extLst>
              <a:ext uri="{FF2B5EF4-FFF2-40B4-BE49-F238E27FC236}">
                <a16:creationId xmlns:a16="http://schemas.microsoft.com/office/drawing/2014/main" id="{C8EC8214-6710-46FF-A139-F5F00B96AEF3}"/>
              </a:ext>
            </a:extLst>
          </p:cNvPr>
          <p:cNvSpPr txBox="1"/>
          <p:nvPr/>
        </p:nvSpPr>
        <p:spPr>
          <a:xfrm>
            <a:off x="2019632" y="2581968"/>
            <a:ext cx="1459653" cy="400110"/>
          </a:xfrm>
          <a:prstGeom prst="rect">
            <a:avLst/>
          </a:prstGeom>
          <a:noFill/>
        </p:spPr>
        <p:txBody>
          <a:bodyPr wrap="square" rtlCol="0">
            <a:spAutoFit/>
          </a:bodyPr>
          <a:lstStyle/>
          <a:p>
            <a:pPr algn="l"/>
            <a:r>
              <a:rPr lang="en-GB" sz="2000" b="1" dirty="0"/>
              <a:t>to want</a:t>
            </a:r>
            <a:endParaRPr lang="es-GB" sz="2000" dirty="0"/>
          </a:p>
        </p:txBody>
      </p:sp>
      <p:sp>
        <p:nvSpPr>
          <p:cNvPr id="49" name="CuadroTexto 7">
            <a:extLst>
              <a:ext uri="{FF2B5EF4-FFF2-40B4-BE49-F238E27FC236}">
                <a16:creationId xmlns:a16="http://schemas.microsoft.com/office/drawing/2014/main" id="{307ED376-DD93-48AE-AF11-B85AC9791D94}"/>
              </a:ext>
            </a:extLst>
          </p:cNvPr>
          <p:cNvSpPr txBox="1"/>
          <p:nvPr/>
        </p:nvSpPr>
        <p:spPr>
          <a:xfrm>
            <a:off x="5278115" y="2590390"/>
            <a:ext cx="408407" cy="400110"/>
          </a:xfrm>
          <a:prstGeom prst="rect">
            <a:avLst/>
          </a:prstGeom>
          <a:noFill/>
        </p:spPr>
        <p:txBody>
          <a:bodyPr wrap="square" rtlCol="0">
            <a:spAutoFit/>
          </a:bodyPr>
          <a:lstStyle/>
          <a:p>
            <a:pPr algn="l"/>
            <a:r>
              <a:rPr lang="en-GB" sz="2000" b="1" dirty="0"/>
              <a:t>in</a:t>
            </a:r>
            <a:endParaRPr lang="es-GB" sz="2000" dirty="0"/>
          </a:p>
        </p:txBody>
      </p:sp>
      <p:sp>
        <p:nvSpPr>
          <p:cNvPr id="50" name="CuadroTexto 7">
            <a:extLst>
              <a:ext uri="{FF2B5EF4-FFF2-40B4-BE49-F238E27FC236}">
                <a16:creationId xmlns:a16="http://schemas.microsoft.com/office/drawing/2014/main" id="{B8689C54-494F-4203-885E-553DB7D67C86}"/>
              </a:ext>
            </a:extLst>
          </p:cNvPr>
          <p:cNvSpPr txBox="1"/>
          <p:nvPr/>
        </p:nvSpPr>
        <p:spPr>
          <a:xfrm>
            <a:off x="5597344" y="2587152"/>
            <a:ext cx="1336961" cy="400110"/>
          </a:xfrm>
          <a:prstGeom prst="rect">
            <a:avLst/>
          </a:prstGeom>
          <a:noFill/>
        </p:spPr>
        <p:txBody>
          <a:bodyPr wrap="square" rtlCol="0">
            <a:spAutoFit/>
          </a:bodyPr>
          <a:lstStyle/>
          <a:p>
            <a:pPr algn="l"/>
            <a:r>
              <a:rPr lang="en-GB" sz="2000" b="1" dirty="0"/>
              <a:t>summer</a:t>
            </a:r>
            <a:endParaRPr lang="es-GB" sz="2000" dirty="0"/>
          </a:p>
        </p:txBody>
      </p:sp>
      <p:sp>
        <p:nvSpPr>
          <p:cNvPr id="51" name="CuadroTexto 7">
            <a:extLst>
              <a:ext uri="{FF2B5EF4-FFF2-40B4-BE49-F238E27FC236}">
                <a16:creationId xmlns:a16="http://schemas.microsoft.com/office/drawing/2014/main" id="{015FE83C-323E-47C2-B484-C9118A3557E4}"/>
              </a:ext>
            </a:extLst>
          </p:cNvPr>
          <p:cNvSpPr txBox="1"/>
          <p:nvPr/>
        </p:nvSpPr>
        <p:spPr>
          <a:xfrm>
            <a:off x="8373472" y="2604571"/>
            <a:ext cx="2349515" cy="384721"/>
          </a:xfrm>
          <a:prstGeom prst="rect">
            <a:avLst/>
          </a:prstGeom>
          <a:noFill/>
        </p:spPr>
        <p:txBody>
          <a:bodyPr wrap="square" rtlCol="0">
            <a:spAutoFit/>
          </a:bodyPr>
          <a:lstStyle/>
          <a:p>
            <a:pPr algn="l"/>
            <a:r>
              <a:rPr lang="en-GB" sz="1900" b="1" dirty="0"/>
              <a:t>climate/weather</a:t>
            </a:r>
            <a:endParaRPr lang="es-GB" sz="1900" dirty="0"/>
          </a:p>
        </p:txBody>
      </p:sp>
      <p:sp>
        <p:nvSpPr>
          <p:cNvPr id="52" name="CuadroTexto 7">
            <a:extLst>
              <a:ext uri="{FF2B5EF4-FFF2-40B4-BE49-F238E27FC236}">
                <a16:creationId xmlns:a16="http://schemas.microsoft.com/office/drawing/2014/main" id="{2C5A54F5-687F-445C-8791-A5FC14E725CE}"/>
              </a:ext>
            </a:extLst>
          </p:cNvPr>
          <p:cNvSpPr txBox="1"/>
          <p:nvPr/>
        </p:nvSpPr>
        <p:spPr>
          <a:xfrm>
            <a:off x="3234430" y="4025667"/>
            <a:ext cx="741078" cy="400110"/>
          </a:xfrm>
          <a:prstGeom prst="rect">
            <a:avLst/>
          </a:prstGeom>
          <a:noFill/>
        </p:spPr>
        <p:txBody>
          <a:bodyPr wrap="square" rtlCol="0">
            <a:spAutoFit/>
          </a:bodyPr>
          <a:lstStyle/>
          <a:p>
            <a:pPr algn="l"/>
            <a:r>
              <a:rPr lang="en-GB" sz="2000" b="1" dirty="0"/>
              <a:t>very</a:t>
            </a:r>
            <a:endParaRPr lang="es-GB" sz="2000" dirty="0"/>
          </a:p>
        </p:txBody>
      </p:sp>
      <p:sp>
        <p:nvSpPr>
          <p:cNvPr id="54" name="CuadroTexto 7">
            <a:extLst>
              <a:ext uri="{FF2B5EF4-FFF2-40B4-BE49-F238E27FC236}">
                <a16:creationId xmlns:a16="http://schemas.microsoft.com/office/drawing/2014/main" id="{833E94AD-ACD2-4AB1-9869-F90B2490B92D}"/>
              </a:ext>
            </a:extLst>
          </p:cNvPr>
          <p:cNvSpPr txBox="1"/>
          <p:nvPr/>
        </p:nvSpPr>
        <p:spPr>
          <a:xfrm>
            <a:off x="4074758" y="4033626"/>
            <a:ext cx="741078" cy="400110"/>
          </a:xfrm>
          <a:prstGeom prst="rect">
            <a:avLst/>
          </a:prstGeom>
          <a:noFill/>
        </p:spPr>
        <p:txBody>
          <a:bodyPr wrap="square" rtlCol="0">
            <a:spAutoFit/>
          </a:bodyPr>
          <a:lstStyle/>
          <a:p>
            <a:pPr algn="l"/>
            <a:r>
              <a:rPr lang="en-GB" sz="2000" b="1" dirty="0"/>
              <a:t>long</a:t>
            </a:r>
            <a:endParaRPr lang="es-GB" sz="2000" dirty="0"/>
          </a:p>
        </p:txBody>
      </p:sp>
      <p:sp>
        <p:nvSpPr>
          <p:cNvPr id="55" name="CuadroTexto 7">
            <a:extLst>
              <a:ext uri="{FF2B5EF4-FFF2-40B4-BE49-F238E27FC236}">
                <a16:creationId xmlns:a16="http://schemas.microsoft.com/office/drawing/2014/main" id="{9146C18E-3655-4441-AD67-638A90D2FC62}"/>
              </a:ext>
            </a:extLst>
          </p:cNvPr>
          <p:cNvSpPr txBox="1"/>
          <p:nvPr/>
        </p:nvSpPr>
        <p:spPr>
          <a:xfrm>
            <a:off x="4851216" y="4037163"/>
            <a:ext cx="853798" cy="400110"/>
          </a:xfrm>
          <a:prstGeom prst="rect">
            <a:avLst/>
          </a:prstGeom>
          <a:noFill/>
        </p:spPr>
        <p:txBody>
          <a:bodyPr wrap="square" rtlCol="0">
            <a:spAutoFit/>
          </a:bodyPr>
          <a:lstStyle/>
          <a:p>
            <a:pPr algn="l"/>
            <a:r>
              <a:rPr lang="en-GB" sz="2000" b="1" dirty="0"/>
              <a:t>neck</a:t>
            </a:r>
            <a:endParaRPr lang="es-GB" sz="2000" dirty="0"/>
          </a:p>
        </p:txBody>
      </p:sp>
      <p:sp>
        <p:nvSpPr>
          <p:cNvPr id="57" name="CuadroTexto 7">
            <a:extLst>
              <a:ext uri="{FF2B5EF4-FFF2-40B4-BE49-F238E27FC236}">
                <a16:creationId xmlns:a16="http://schemas.microsoft.com/office/drawing/2014/main" id="{E6177F79-279B-43EB-BDA1-0FF0C638C5A0}"/>
              </a:ext>
            </a:extLst>
          </p:cNvPr>
          <p:cNvSpPr txBox="1"/>
          <p:nvPr/>
        </p:nvSpPr>
        <p:spPr>
          <a:xfrm>
            <a:off x="4096801" y="5575146"/>
            <a:ext cx="741078" cy="400110"/>
          </a:xfrm>
          <a:prstGeom prst="rect">
            <a:avLst/>
          </a:prstGeom>
          <a:noFill/>
        </p:spPr>
        <p:txBody>
          <a:bodyPr wrap="square" rtlCol="0">
            <a:spAutoFit/>
          </a:bodyPr>
          <a:lstStyle/>
          <a:p>
            <a:pPr algn="l"/>
            <a:r>
              <a:rPr lang="en-GB" sz="2000" b="1" dirty="0"/>
              <a:t>so</a:t>
            </a:r>
            <a:endParaRPr lang="es-GB" sz="2000" dirty="0"/>
          </a:p>
        </p:txBody>
      </p:sp>
      <p:sp>
        <p:nvSpPr>
          <p:cNvPr id="59" name="CuadroTexto 7">
            <a:extLst>
              <a:ext uri="{FF2B5EF4-FFF2-40B4-BE49-F238E27FC236}">
                <a16:creationId xmlns:a16="http://schemas.microsoft.com/office/drawing/2014/main" id="{860FD2B9-8769-46B7-87EB-CC39DB903038}"/>
              </a:ext>
            </a:extLst>
          </p:cNvPr>
          <p:cNvSpPr txBox="1"/>
          <p:nvPr/>
        </p:nvSpPr>
        <p:spPr>
          <a:xfrm>
            <a:off x="5673309" y="5569040"/>
            <a:ext cx="741078" cy="400110"/>
          </a:xfrm>
          <a:prstGeom prst="rect">
            <a:avLst/>
          </a:prstGeom>
          <a:noFill/>
        </p:spPr>
        <p:txBody>
          <a:bodyPr wrap="square" rtlCol="0">
            <a:spAutoFit/>
          </a:bodyPr>
          <a:lstStyle/>
          <a:p>
            <a:pPr algn="l"/>
            <a:r>
              <a:rPr lang="en-GB" sz="2000" b="1" dirty="0"/>
              <a:t>buy</a:t>
            </a:r>
            <a:endParaRPr lang="es-GB" sz="2000" dirty="0"/>
          </a:p>
        </p:txBody>
      </p:sp>
      <p:sp>
        <p:nvSpPr>
          <p:cNvPr id="62" name="CuadroTexto 7">
            <a:extLst>
              <a:ext uri="{FF2B5EF4-FFF2-40B4-BE49-F238E27FC236}">
                <a16:creationId xmlns:a16="http://schemas.microsoft.com/office/drawing/2014/main" id="{E64EFD24-DA15-461B-9268-D43A5F44611C}"/>
              </a:ext>
            </a:extLst>
          </p:cNvPr>
          <p:cNvSpPr txBox="1"/>
          <p:nvPr/>
        </p:nvSpPr>
        <p:spPr>
          <a:xfrm>
            <a:off x="7125295" y="5577502"/>
            <a:ext cx="1093843" cy="400110"/>
          </a:xfrm>
          <a:prstGeom prst="rect">
            <a:avLst/>
          </a:prstGeom>
          <a:noFill/>
        </p:spPr>
        <p:txBody>
          <a:bodyPr wrap="square" rtlCol="0">
            <a:spAutoFit/>
          </a:bodyPr>
          <a:lstStyle/>
          <a:p>
            <a:pPr algn="l"/>
            <a:r>
              <a:rPr lang="en-GB" sz="2000" b="1" dirty="0"/>
              <a:t>tickets</a:t>
            </a:r>
            <a:endParaRPr lang="es-GB" sz="2000" dirty="0"/>
          </a:p>
        </p:txBody>
      </p:sp>
      <p:sp>
        <p:nvSpPr>
          <p:cNvPr id="63" name="CuadroTexto 7">
            <a:extLst>
              <a:ext uri="{FF2B5EF4-FFF2-40B4-BE49-F238E27FC236}">
                <a16:creationId xmlns:a16="http://schemas.microsoft.com/office/drawing/2014/main" id="{0424713E-9E88-41D7-AF37-B476F596AE05}"/>
              </a:ext>
            </a:extLst>
          </p:cNvPr>
          <p:cNvSpPr txBox="1"/>
          <p:nvPr/>
        </p:nvSpPr>
        <p:spPr>
          <a:xfrm>
            <a:off x="2433371" y="5569040"/>
            <a:ext cx="741078" cy="400110"/>
          </a:xfrm>
          <a:prstGeom prst="rect">
            <a:avLst/>
          </a:prstGeom>
          <a:noFill/>
        </p:spPr>
        <p:txBody>
          <a:bodyPr wrap="square" rtlCol="0">
            <a:spAutoFit/>
          </a:bodyPr>
          <a:lstStyle/>
          <a:p>
            <a:pPr algn="l"/>
            <a:r>
              <a:rPr lang="en-GB" sz="2000" b="1" dirty="0"/>
              <a:t>fifty</a:t>
            </a:r>
            <a:endParaRPr lang="es-GB" sz="2000" dirty="0"/>
          </a:p>
        </p:txBody>
      </p:sp>
    </p:spTree>
    <p:extLst>
      <p:ext uri="{BB962C8B-B14F-4D97-AF65-F5344CB8AC3E}">
        <p14:creationId xmlns:p14="http://schemas.microsoft.com/office/powerpoint/2010/main" val="56105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39" grpId="0"/>
      <p:bldP spid="48" grpId="0"/>
      <p:bldP spid="49" grpId="0"/>
      <p:bldP spid="50" grpId="0"/>
      <p:bldP spid="51" grpId="0"/>
      <p:bldP spid="52" grpId="0"/>
      <p:bldP spid="54" grpId="0"/>
      <p:bldP spid="55" grpId="0"/>
      <p:bldP spid="57" grpId="0"/>
      <p:bldP spid="59" grpId="0"/>
      <p:bldP spid="62" grpId="0"/>
      <p:bldP spid="6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7407863" cy="647577"/>
          </a:xfrm>
        </p:spPr>
        <p:txBody>
          <a:bodyPr>
            <a:normAutofit/>
          </a:bodyPr>
          <a:lstStyle/>
          <a:p>
            <a:r>
              <a:rPr lang="en-GB" sz="2400" b="1" dirty="0">
                <a:solidFill>
                  <a:schemeClr val="bg1"/>
                </a:solidFill>
              </a:rPr>
              <a:t>Un viaje genial, </a:t>
            </a:r>
            <a:r>
              <a:rPr lang="en-GB" sz="2400" b="1" dirty="0" err="1">
                <a:solidFill>
                  <a:schemeClr val="bg1"/>
                </a:solidFill>
              </a:rPr>
              <a:t>pero</a:t>
            </a:r>
            <a:r>
              <a:rPr lang="en-GB" sz="2400" b="1" dirty="0">
                <a:solidFill>
                  <a:schemeClr val="bg1"/>
                </a:solidFill>
              </a:rPr>
              <a:t> con </a:t>
            </a:r>
            <a:r>
              <a:rPr lang="en-GB" sz="2400" b="1" dirty="0" err="1">
                <a:solidFill>
                  <a:schemeClr val="bg1"/>
                </a:solidFill>
              </a:rPr>
              <a:t>problemas</a:t>
            </a:r>
            <a:r>
              <a:rPr lang="en-GB" sz="2400" b="1" dirty="0">
                <a:solidFill>
                  <a:schemeClr val="bg1"/>
                </a:solidFill>
              </a:rPr>
              <a:t> </a:t>
            </a:r>
            <a:r>
              <a:rPr lang="en-GB" sz="2400" b="0" dirty="0">
                <a:solidFill>
                  <a:schemeClr val="bg1"/>
                </a:solidFill>
              </a:rPr>
              <a:t>(1/6)</a:t>
            </a:r>
            <a:endParaRPr lang="en-GB" sz="2400" b="1" dirty="0">
              <a:solidFill>
                <a:schemeClr val="bg1"/>
              </a:solidFill>
            </a:endParaRPr>
          </a:p>
        </p:txBody>
      </p:sp>
      <p:sp>
        <p:nvSpPr>
          <p:cNvPr id="3" name="Rounded Rectangle 2"/>
          <p:cNvSpPr/>
          <p:nvPr/>
        </p:nvSpPr>
        <p:spPr>
          <a:xfrm>
            <a:off x="712338" y="1443269"/>
            <a:ext cx="1981200" cy="934586"/>
          </a:xfrm>
          <a:prstGeom prst="roundRect">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I</a:t>
            </a:r>
          </a:p>
        </p:txBody>
      </p:sp>
      <p:sp>
        <p:nvSpPr>
          <p:cNvPr id="12" name="Rounded Rectangle 11"/>
          <p:cNvSpPr/>
          <p:nvPr/>
        </p:nvSpPr>
        <p:spPr>
          <a:xfrm>
            <a:off x="2862291" y="1460854"/>
            <a:ext cx="4986310" cy="934586"/>
          </a:xfrm>
          <a:prstGeom prst="roundRect">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broke the bed on the first day</a:t>
            </a:r>
          </a:p>
        </p:txBody>
      </p:sp>
      <p:sp>
        <p:nvSpPr>
          <p:cNvPr id="15" name="Rounded Rectangle 14"/>
          <p:cNvSpPr/>
          <p:nvPr/>
        </p:nvSpPr>
        <p:spPr>
          <a:xfrm>
            <a:off x="3834544" y="3286611"/>
            <a:ext cx="2988574" cy="934586"/>
          </a:xfrm>
          <a:prstGeom prst="roundRect">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2"/>
                </a:solidFill>
              </a:rPr>
              <a:t>and</a:t>
            </a:r>
          </a:p>
        </p:txBody>
      </p:sp>
      <p:sp>
        <p:nvSpPr>
          <p:cNvPr id="16" name="Rounded Rectangle 15"/>
          <p:cNvSpPr/>
          <p:nvPr/>
        </p:nvSpPr>
        <p:spPr>
          <a:xfrm>
            <a:off x="634396" y="5087004"/>
            <a:ext cx="1981200" cy="934586"/>
          </a:xfrm>
          <a:prstGeom prst="roundRect">
            <a:avLst/>
          </a:prstGeom>
          <a:solidFill>
            <a:srgbClr val="386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you</a:t>
            </a:r>
          </a:p>
        </p:txBody>
      </p:sp>
      <p:sp>
        <p:nvSpPr>
          <p:cNvPr id="17" name="Rounded Rectangle 16"/>
          <p:cNvSpPr/>
          <p:nvPr/>
        </p:nvSpPr>
        <p:spPr>
          <a:xfrm>
            <a:off x="2862291" y="5087004"/>
            <a:ext cx="4986310" cy="934586"/>
          </a:xfrm>
          <a:prstGeom prst="roundRect">
            <a:avLst/>
          </a:prstGeom>
          <a:solidFill>
            <a:srgbClr val="386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broke a window.</a:t>
            </a:r>
          </a:p>
        </p:txBody>
      </p:sp>
      <p:sp>
        <p:nvSpPr>
          <p:cNvPr id="14" name="Rounded Rectangle 13"/>
          <p:cNvSpPr/>
          <p:nvPr/>
        </p:nvSpPr>
        <p:spPr>
          <a:xfrm>
            <a:off x="7407863" y="2613297"/>
            <a:ext cx="4520280" cy="2255849"/>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tx1"/>
                </a:solidFill>
              </a:rPr>
              <a:t>Yo</a:t>
            </a:r>
            <a:r>
              <a:rPr lang="en-GB" sz="3200" b="1" dirty="0">
                <a:solidFill>
                  <a:schemeClr val="tx1"/>
                </a:solidFill>
              </a:rPr>
              <a:t> </a:t>
            </a:r>
            <a:r>
              <a:rPr lang="en-GB" sz="3200" b="1" dirty="0" err="1">
                <a:solidFill>
                  <a:schemeClr val="tx1"/>
                </a:solidFill>
              </a:rPr>
              <a:t>rompí</a:t>
            </a:r>
            <a:r>
              <a:rPr lang="en-GB" sz="3200" b="1" dirty="0">
                <a:solidFill>
                  <a:schemeClr val="tx1"/>
                </a:solidFill>
              </a:rPr>
              <a:t> la </a:t>
            </a:r>
            <a:r>
              <a:rPr lang="en-GB" sz="3200" b="1" dirty="0" err="1">
                <a:solidFill>
                  <a:schemeClr val="tx1"/>
                </a:solidFill>
              </a:rPr>
              <a:t>cama</a:t>
            </a:r>
            <a:r>
              <a:rPr lang="en-GB" sz="3200" b="1" dirty="0">
                <a:solidFill>
                  <a:schemeClr val="tx1"/>
                </a:solidFill>
              </a:rPr>
              <a:t> el primer día y </a:t>
            </a:r>
            <a:br>
              <a:rPr lang="en-GB" sz="3200" b="1" dirty="0">
                <a:solidFill>
                  <a:schemeClr val="tx1"/>
                </a:solidFill>
              </a:rPr>
            </a:br>
            <a:r>
              <a:rPr lang="en-GB" sz="3200" b="1" dirty="0" err="1">
                <a:solidFill>
                  <a:schemeClr val="tx1"/>
                </a:solidFill>
              </a:rPr>
              <a:t>tú</a:t>
            </a:r>
            <a:r>
              <a:rPr lang="en-GB" sz="3200" b="1" dirty="0">
                <a:solidFill>
                  <a:schemeClr val="tx1"/>
                </a:solidFill>
              </a:rPr>
              <a:t> </a:t>
            </a:r>
            <a:r>
              <a:rPr lang="en-GB" sz="3200" b="1" dirty="0" err="1">
                <a:solidFill>
                  <a:schemeClr val="tx1"/>
                </a:solidFill>
              </a:rPr>
              <a:t>rompiste</a:t>
            </a:r>
            <a:r>
              <a:rPr lang="en-GB" sz="3200" b="1" dirty="0">
                <a:solidFill>
                  <a:schemeClr val="tx1"/>
                </a:solidFill>
              </a:rPr>
              <a:t> una </a:t>
            </a:r>
            <a:r>
              <a:rPr lang="en-GB" sz="3200" b="1" dirty="0" err="1">
                <a:solidFill>
                  <a:schemeClr val="tx1"/>
                </a:solidFill>
              </a:rPr>
              <a:t>ventana</a:t>
            </a:r>
            <a:r>
              <a:rPr lang="en-GB" sz="3200" b="1" dirty="0">
                <a:solidFill>
                  <a:schemeClr val="tx1"/>
                </a:solidFill>
              </a:rPr>
              <a:t>.</a:t>
            </a:r>
          </a:p>
        </p:txBody>
      </p:sp>
      <p:pic>
        <p:nvPicPr>
          <p:cNvPr id="18" name="Imagen 17" descr="Imagen que contiene juguete, muñeca, dibujo&#10;&#10;Descripción generada automáticamente">
            <a:extLst>
              <a:ext uri="{FF2B5EF4-FFF2-40B4-BE49-F238E27FC236}">
                <a16:creationId xmlns:a16="http://schemas.microsoft.com/office/drawing/2014/main" id="{141D64DF-2332-CF46-9DE6-5DD9A143F2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50" y="3841023"/>
            <a:ext cx="1050344" cy="2491961"/>
          </a:xfrm>
          <a:prstGeom prst="rect">
            <a:avLst/>
          </a:prstGeom>
        </p:spPr>
      </p:pic>
      <p:pic>
        <p:nvPicPr>
          <p:cNvPr id="19" name="Imagen 18" descr="Imagen que contiene juguete, muñeca, dibujo&#10;&#10;Descripción generada automáticamente">
            <a:extLst>
              <a:ext uri="{FF2B5EF4-FFF2-40B4-BE49-F238E27FC236}">
                <a16:creationId xmlns:a16="http://schemas.microsoft.com/office/drawing/2014/main" id="{9EA257CA-34D2-914B-B1E2-F2900D338A5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826" y="707298"/>
            <a:ext cx="900650" cy="2491961"/>
          </a:xfrm>
          <a:prstGeom prst="rect">
            <a:avLst/>
          </a:prstGeom>
        </p:spPr>
      </p:pic>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bed with pillows and a lamp&#10;&#10;Description automatically generated">
            <a:extLst>
              <a:ext uri="{FF2B5EF4-FFF2-40B4-BE49-F238E27FC236}">
                <a16:creationId xmlns:a16="http://schemas.microsoft.com/office/drawing/2014/main" id="{082024A6-C516-4318-9777-FF09A0A12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3792" y="934258"/>
            <a:ext cx="2560901" cy="1438506"/>
          </a:xfrm>
          <a:prstGeom prst="rect">
            <a:avLst/>
          </a:prstGeom>
        </p:spPr>
      </p:pic>
      <p:pic>
        <p:nvPicPr>
          <p:cNvPr id="11" name="Picture 10" descr="A wooden frame with three windows&#10;&#10;Description automatically generated">
            <a:extLst>
              <a:ext uri="{FF2B5EF4-FFF2-40B4-BE49-F238E27FC236}">
                <a16:creationId xmlns:a16="http://schemas.microsoft.com/office/drawing/2014/main" id="{E35BAFB4-9ED7-4684-AA30-C0E5E34B58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3898" y="4895257"/>
            <a:ext cx="1050344" cy="1318079"/>
          </a:xfrm>
          <a:prstGeom prst="rect">
            <a:avLst/>
          </a:prstGeom>
        </p:spPr>
      </p:pic>
      <p:pic>
        <p:nvPicPr>
          <p:cNvPr id="9" name="Picture 8" descr="A broken glass with a hole in it&#10;&#10;Description automatically generated">
            <a:extLst>
              <a:ext uri="{FF2B5EF4-FFF2-40B4-BE49-F238E27FC236}">
                <a16:creationId xmlns:a16="http://schemas.microsoft.com/office/drawing/2014/main" id="{24DC91F8-8FBA-44CF-8B6A-DF1AD2022E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4443" y="5529059"/>
            <a:ext cx="929253" cy="596755"/>
          </a:xfrm>
          <a:prstGeom prst="rect">
            <a:avLst/>
          </a:prstGeom>
        </p:spPr>
      </p:pic>
    </p:spTree>
    <p:extLst>
      <p:ext uri="{BB962C8B-B14F-4D97-AF65-F5344CB8AC3E}">
        <p14:creationId xmlns:p14="http://schemas.microsoft.com/office/powerpoint/2010/main" val="574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7407863" cy="647577"/>
          </a:xfrm>
        </p:spPr>
        <p:txBody>
          <a:bodyPr>
            <a:normAutofit/>
          </a:bodyPr>
          <a:lstStyle/>
          <a:p>
            <a:r>
              <a:rPr lang="en-GB" sz="2400" b="1" dirty="0">
                <a:solidFill>
                  <a:schemeClr val="bg1"/>
                </a:solidFill>
              </a:rPr>
              <a:t>Un viaje genial, </a:t>
            </a:r>
            <a:r>
              <a:rPr lang="en-GB" sz="2400" b="1" dirty="0" err="1">
                <a:solidFill>
                  <a:schemeClr val="bg1"/>
                </a:solidFill>
              </a:rPr>
              <a:t>pero</a:t>
            </a:r>
            <a:r>
              <a:rPr lang="en-GB" sz="2400" b="1" dirty="0">
                <a:solidFill>
                  <a:schemeClr val="bg1"/>
                </a:solidFill>
              </a:rPr>
              <a:t> con </a:t>
            </a:r>
            <a:r>
              <a:rPr lang="en-GB" sz="2400" b="1" dirty="0" err="1">
                <a:solidFill>
                  <a:schemeClr val="bg1"/>
                </a:solidFill>
              </a:rPr>
              <a:t>problemas</a:t>
            </a:r>
            <a:r>
              <a:rPr lang="en-GB" sz="2400" b="1" dirty="0">
                <a:solidFill>
                  <a:schemeClr val="bg1"/>
                </a:solidFill>
              </a:rPr>
              <a:t> </a:t>
            </a:r>
            <a:r>
              <a:rPr lang="en-GB" sz="2400" b="0" dirty="0"/>
              <a:t>(2/6)</a:t>
            </a:r>
            <a:endParaRPr lang="en-GB" sz="2400" b="1" dirty="0">
              <a:solidFill>
                <a:schemeClr val="bg1"/>
              </a:solidFill>
            </a:endParaRPr>
          </a:p>
        </p:txBody>
      </p:sp>
      <p:sp>
        <p:nvSpPr>
          <p:cNvPr id="3" name="Rounded Rectangle 2"/>
          <p:cNvSpPr/>
          <p:nvPr/>
        </p:nvSpPr>
        <p:spPr>
          <a:xfrm>
            <a:off x="712338" y="1443269"/>
            <a:ext cx="1981200" cy="934586"/>
          </a:xfrm>
          <a:prstGeom prst="roundRect">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He</a:t>
            </a:r>
          </a:p>
        </p:txBody>
      </p:sp>
      <p:sp>
        <p:nvSpPr>
          <p:cNvPr id="12" name="Rounded Rectangle 11"/>
          <p:cNvSpPr/>
          <p:nvPr/>
        </p:nvSpPr>
        <p:spPr>
          <a:xfrm>
            <a:off x="2862291" y="1460854"/>
            <a:ext cx="4986310" cy="934586"/>
          </a:xfrm>
          <a:prstGeom prst="roundRect">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didn’t print the tickets on the second day</a:t>
            </a:r>
          </a:p>
        </p:txBody>
      </p:sp>
      <p:sp>
        <p:nvSpPr>
          <p:cNvPr id="15" name="Rounded Rectangle 14"/>
          <p:cNvSpPr/>
          <p:nvPr/>
        </p:nvSpPr>
        <p:spPr>
          <a:xfrm>
            <a:off x="3834544" y="3286611"/>
            <a:ext cx="2988574" cy="934586"/>
          </a:xfrm>
          <a:prstGeom prst="roundRect">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2"/>
                </a:solidFill>
              </a:rPr>
              <a:t>but</a:t>
            </a:r>
          </a:p>
        </p:txBody>
      </p:sp>
      <p:sp>
        <p:nvSpPr>
          <p:cNvPr id="16" name="Rounded Rectangle 15"/>
          <p:cNvSpPr/>
          <p:nvPr/>
        </p:nvSpPr>
        <p:spPr>
          <a:xfrm>
            <a:off x="634396" y="5087004"/>
            <a:ext cx="1981200" cy="934586"/>
          </a:xfrm>
          <a:prstGeom prst="roundRect">
            <a:avLst/>
          </a:prstGeom>
          <a:solidFill>
            <a:srgbClr val="386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she</a:t>
            </a:r>
          </a:p>
        </p:txBody>
      </p:sp>
      <p:sp>
        <p:nvSpPr>
          <p:cNvPr id="17" name="Rounded Rectangle 16"/>
          <p:cNvSpPr/>
          <p:nvPr/>
        </p:nvSpPr>
        <p:spPr>
          <a:xfrm>
            <a:off x="2862291" y="5087004"/>
            <a:ext cx="4986310" cy="934586"/>
          </a:xfrm>
          <a:prstGeom prst="roundRect">
            <a:avLst/>
          </a:prstGeom>
          <a:solidFill>
            <a:srgbClr val="386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offered help.</a:t>
            </a:r>
          </a:p>
        </p:txBody>
      </p:sp>
      <p:sp>
        <p:nvSpPr>
          <p:cNvPr id="14" name="Rounded Rectangle 13"/>
          <p:cNvSpPr/>
          <p:nvPr/>
        </p:nvSpPr>
        <p:spPr>
          <a:xfrm>
            <a:off x="7407863" y="2613297"/>
            <a:ext cx="4520280" cy="2255849"/>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tx1"/>
                </a:solidFill>
              </a:rPr>
              <a:t>Él</a:t>
            </a:r>
            <a:r>
              <a:rPr lang="en-GB" sz="3200" b="1" dirty="0">
                <a:solidFill>
                  <a:schemeClr val="tx1"/>
                </a:solidFill>
              </a:rPr>
              <a:t> no </a:t>
            </a:r>
            <a:r>
              <a:rPr lang="en-GB" sz="3200" b="1" dirty="0" err="1">
                <a:solidFill>
                  <a:schemeClr val="tx1"/>
                </a:solidFill>
              </a:rPr>
              <a:t>imprimió</a:t>
            </a:r>
            <a:r>
              <a:rPr lang="en-GB" sz="3200" b="1" dirty="0">
                <a:solidFill>
                  <a:schemeClr val="tx1"/>
                </a:solidFill>
              </a:rPr>
              <a:t> los </a:t>
            </a:r>
            <a:r>
              <a:rPr lang="en-GB" sz="3200" b="1" dirty="0" err="1">
                <a:solidFill>
                  <a:schemeClr val="tx1"/>
                </a:solidFill>
              </a:rPr>
              <a:t>billetes</a:t>
            </a:r>
            <a:r>
              <a:rPr lang="en-GB" sz="3200" b="1" dirty="0">
                <a:solidFill>
                  <a:schemeClr val="tx1"/>
                </a:solidFill>
              </a:rPr>
              <a:t> </a:t>
            </a:r>
            <a:r>
              <a:rPr lang="en-GB" sz="3200" b="1" dirty="0" err="1">
                <a:solidFill>
                  <a:schemeClr val="tx1"/>
                </a:solidFill>
              </a:rPr>
              <a:t>el</a:t>
            </a:r>
            <a:r>
              <a:rPr lang="en-GB" sz="3200" b="1" dirty="0">
                <a:solidFill>
                  <a:schemeClr val="tx1"/>
                </a:solidFill>
              </a:rPr>
              <a:t> </a:t>
            </a:r>
            <a:r>
              <a:rPr lang="en-GB" sz="3200" b="1" dirty="0" err="1">
                <a:solidFill>
                  <a:schemeClr val="tx1"/>
                </a:solidFill>
              </a:rPr>
              <a:t>segundo</a:t>
            </a:r>
            <a:r>
              <a:rPr lang="en-GB" sz="3200" b="1" dirty="0">
                <a:solidFill>
                  <a:schemeClr val="tx1"/>
                </a:solidFill>
              </a:rPr>
              <a:t> día </a:t>
            </a:r>
            <a:r>
              <a:rPr lang="en-GB" sz="3200" b="1" dirty="0" err="1">
                <a:solidFill>
                  <a:schemeClr val="tx1"/>
                </a:solidFill>
              </a:rPr>
              <a:t>pero</a:t>
            </a:r>
            <a:r>
              <a:rPr lang="en-GB" sz="3200" b="1" dirty="0">
                <a:solidFill>
                  <a:schemeClr val="tx1"/>
                </a:solidFill>
              </a:rPr>
              <a:t> </a:t>
            </a:r>
            <a:r>
              <a:rPr lang="en-GB" sz="3200" b="1" dirty="0" err="1">
                <a:solidFill>
                  <a:schemeClr val="tx1"/>
                </a:solidFill>
              </a:rPr>
              <a:t>ella</a:t>
            </a:r>
            <a:r>
              <a:rPr lang="en-GB" sz="3200" b="1" dirty="0">
                <a:solidFill>
                  <a:schemeClr val="tx1"/>
                </a:solidFill>
              </a:rPr>
              <a:t> </a:t>
            </a:r>
            <a:r>
              <a:rPr lang="en-GB" sz="3200" b="1" dirty="0" err="1">
                <a:solidFill>
                  <a:schemeClr val="tx1"/>
                </a:solidFill>
              </a:rPr>
              <a:t>ofreció</a:t>
            </a:r>
            <a:r>
              <a:rPr lang="en-GB" sz="3200" b="1" dirty="0">
                <a:solidFill>
                  <a:schemeClr val="tx1"/>
                </a:solidFill>
              </a:rPr>
              <a:t> </a:t>
            </a:r>
            <a:r>
              <a:rPr lang="en-GB" sz="3200" b="1" dirty="0" err="1">
                <a:solidFill>
                  <a:schemeClr val="tx1"/>
                </a:solidFill>
              </a:rPr>
              <a:t>ayuda</a:t>
            </a:r>
            <a:r>
              <a:rPr lang="en-GB" sz="3200" b="1" dirty="0">
                <a:solidFill>
                  <a:schemeClr val="tx1"/>
                </a:solidFill>
              </a:rPr>
              <a:t>.</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Imagen 18" descr="Imagen que contiene dibujo, muñeca&#10;&#10;Descripción generada automáticamente">
            <a:extLst>
              <a:ext uri="{FF2B5EF4-FFF2-40B4-BE49-F238E27FC236}">
                <a16:creationId xmlns:a16="http://schemas.microsoft.com/office/drawing/2014/main" id="{EA6FE832-858A-495A-A81C-626EED18E38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3976" b="95825" l="8998" r="92025">
                        <a14:foregroundMark x1="52352" y1="9145" x2="50511" y2="41948"/>
                        <a14:foregroundMark x1="50511" y1="41948" x2="73620" y2="71869"/>
                        <a14:foregroundMark x1="41513" y1="3976" x2="36196" y2="13817"/>
                        <a14:foregroundMark x1="36196" y1="13817" x2="44172" y2="17594"/>
                        <a14:foregroundMark x1="51329" y1="14811" x2="23313" y2="16302"/>
                        <a14:foregroundMark x1="46012" y1="14314" x2="48262" y2="19384"/>
                        <a14:foregroundMark x1="16155" y1="14115" x2="18405" y2="22167"/>
                        <a14:foregroundMark x1="58078" y1="29722" x2="83436" y2="42644"/>
                        <a14:foregroundMark x1="83436" y1="42644" x2="84663" y2="50596"/>
                        <a14:foregroundMark x1="84663" y1="50596" x2="81186" y2="51491"/>
                        <a14:foregroundMark x1="33947" y1="40855" x2="21268" y2="45626"/>
                        <a14:foregroundMark x1="21268" y1="45626" x2="15746" y2="52485"/>
                        <a14:foregroundMark x1="15746" y1="52485" x2="16973" y2="55368"/>
                        <a14:foregroundMark x1="75460" y1="88569" x2="80777" y2="93340"/>
                        <a14:foregroundMark x1="33129" y1="88569" x2="30470" y2="92445"/>
                        <a14:foregroundMark x1="71984" y1="90656" x2="82618" y2="94135"/>
                        <a14:foregroundMark x1="90184" y1="95924" x2="76278" y2="85288"/>
                        <a14:foregroundMark x1="35787" y1="84394" x2="29448" y2="73956"/>
                        <a14:foregroundMark x1="29448" y1="73956" x2="29448" y2="73956"/>
                        <a14:foregroundMark x1="66053" y1="41054" x2="33947" y2="56262"/>
                        <a14:foregroundMark x1="54601" y1="46421" x2="58896" y2="72664"/>
                        <a14:foregroundMark x1="85685" y1="46421" x2="88344" y2="49702"/>
                        <a14:foregroundMark x1="72802" y1="55368" x2="68303" y2="63618"/>
                        <a14:foregroundMark x1="89775" y1="50099" x2="87935" y2="47117"/>
                        <a14:foregroundMark x1="38037" y1="39066" x2="18405" y2="47316"/>
                        <a14:foregroundMark x1="71370" y1="34294" x2="87117" y2="40258"/>
                        <a14:foregroundMark x1="87117" y1="40258" x2="92025" y2="49105"/>
                        <a14:foregroundMark x1="38037" y1="89165" x2="26585" y2="94433"/>
                        <a14:foregroundMark x1="26585" y1="94433" x2="19632" y2="94135"/>
                      </a14:backgroundRemoval>
                    </a14:imgEffect>
                  </a14:imgLayer>
                </a14:imgProps>
              </a:ext>
              <a:ext uri="{28A0092B-C50C-407E-A947-70E740481C1C}">
                <a14:useLocalDpi xmlns:a14="http://schemas.microsoft.com/office/drawing/2010/main"/>
              </a:ext>
            </a:extLst>
          </a:blip>
          <a:srcRect/>
          <a:stretch/>
        </p:blipFill>
        <p:spPr>
          <a:xfrm>
            <a:off x="69372" y="1210069"/>
            <a:ext cx="1188227" cy="2445883"/>
          </a:xfrm>
          <a:prstGeom prst="rect">
            <a:avLst/>
          </a:prstGeom>
        </p:spPr>
      </p:pic>
      <p:pic>
        <p:nvPicPr>
          <p:cNvPr id="21" name="Picture 20">
            <a:extLst>
              <a:ext uri="{FF2B5EF4-FFF2-40B4-BE49-F238E27FC236}">
                <a16:creationId xmlns:a16="http://schemas.microsoft.com/office/drawing/2014/main" id="{5309C412-0444-498C-9F5B-D2732DE293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648" r="26554"/>
          <a:stretch/>
        </p:blipFill>
        <p:spPr>
          <a:xfrm>
            <a:off x="55549" y="3601156"/>
            <a:ext cx="1176643" cy="2781160"/>
          </a:xfrm>
          <a:prstGeom prst="rect">
            <a:avLst/>
          </a:prstGeom>
        </p:spPr>
      </p:pic>
      <p:pic>
        <p:nvPicPr>
          <p:cNvPr id="5" name="Picture 4" descr="A printer with a magazine in it&#10;&#10;Description automatically generated with medium confidence">
            <a:extLst>
              <a:ext uri="{FF2B5EF4-FFF2-40B4-BE49-F238E27FC236}">
                <a16:creationId xmlns:a16="http://schemas.microsoft.com/office/drawing/2014/main" id="{EA288467-A713-42CE-AC2C-FCF363FEC0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4577" y="910256"/>
            <a:ext cx="1827592" cy="1562020"/>
          </a:xfrm>
          <a:prstGeom prst="rect">
            <a:avLst/>
          </a:prstGeom>
        </p:spPr>
      </p:pic>
      <p:pic>
        <p:nvPicPr>
          <p:cNvPr id="8" name="Picture 7" descr="A pair of hands with black background&#10;&#10;Description automatically generated">
            <a:extLst>
              <a:ext uri="{FF2B5EF4-FFF2-40B4-BE49-F238E27FC236}">
                <a16:creationId xmlns:a16="http://schemas.microsoft.com/office/drawing/2014/main" id="{B976F4FF-6DDC-4E14-AFCD-3E46F28847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4087" y="5022349"/>
            <a:ext cx="1981200" cy="1196459"/>
          </a:xfrm>
          <a:prstGeom prst="rect">
            <a:avLst/>
          </a:prstGeom>
        </p:spPr>
      </p:pic>
      <p:pic>
        <p:nvPicPr>
          <p:cNvPr id="22" name="Picture 21" descr="A red x on a black background&#10;&#10;Description automatically generated">
            <a:extLst>
              <a:ext uri="{FF2B5EF4-FFF2-40B4-BE49-F238E27FC236}">
                <a16:creationId xmlns:a16="http://schemas.microsoft.com/office/drawing/2014/main" id="{6ACAAEAC-78A5-4697-B13F-251E4533DF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12770" y="1339516"/>
            <a:ext cx="910465" cy="1038339"/>
          </a:xfrm>
          <a:prstGeom prst="rect">
            <a:avLst/>
          </a:prstGeom>
        </p:spPr>
      </p:pic>
    </p:spTree>
    <p:extLst>
      <p:ext uri="{BB962C8B-B14F-4D97-AF65-F5344CB8AC3E}">
        <p14:creationId xmlns:p14="http://schemas.microsoft.com/office/powerpoint/2010/main" val="43374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7162800" cy="647577"/>
          </a:xfrm>
        </p:spPr>
        <p:txBody>
          <a:bodyPr>
            <a:normAutofit/>
          </a:bodyPr>
          <a:lstStyle/>
          <a:p>
            <a:r>
              <a:rPr lang="en-GB" sz="2400" b="1" dirty="0">
                <a:solidFill>
                  <a:schemeClr val="bg1"/>
                </a:solidFill>
              </a:rPr>
              <a:t>Un viaje genial, </a:t>
            </a:r>
            <a:r>
              <a:rPr lang="en-GB" sz="2400" b="1" dirty="0" err="1">
                <a:solidFill>
                  <a:schemeClr val="bg1"/>
                </a:solidFill>
              </a:rPr>
              <a:t>pero</a:t>
            </a:r>
            <a:r>
              <a:rPr lang="en-GB" sz="2400" b="1" dirty="0">
                <a:solidFill>
                  <a:schemeClr val="bg1"/>
                </a:solidFill>
              </a:rPr>
              <a:t> con </a:t>
            </a:r>
            <a:r>
              <a:rPr lang="en-GB" sz="2400" b="1" dirty="0" err="1">
                <a:solidFill>
                  <a:schemeClr val="bg1"/>
                </a:solidFill>
              </a:rPr>
              <a:t>problemas</a:t>
            </a:r>
            <a:r>
              <a:rPr lang="en-GB" sz="2400" b="1" dirty="0">
                <a:solidFill>
                  <a:schemeClr val="bg1"/>
                </a:solidFill>
              </a:rPr>
              <a:t> </a:t>
            </a:r>
            <a:r>
              <a:rPr lang="en-GB" sz="2400" b="0" dirty="0"/>
              <a:t>(3/6)</a:t>
            </a:r>
            <a:endParaRPr lang="en-GB" sz="2400" b="1" dirty="0">
              <a:solidFill>
                <a:schemeClr val="bg1"/>
              </a:solidFill>
            </a:endParaRPr>
          </a:p>
        </p:txBody>
      </p:sp>
      <p:sp>
        <p:nvSpPr>
          <p:cNvPr id="3" name="Rounded Rectangle 2"/>
          <p:cNvSpPr/>
          <p:nvPr/>
        </p:nvSpPr>
        <p:spPr>
          <a:xfrm>
            <a:off x="712338" y="1443269"/>
            <a:ext cx="1981200" cy="934586"/>
          </a:xfrm>
          <a:prstGeom prst="roundRect">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She</a:t>
            </a:r>
          </a:p>
        </p:txBody>
      </p:sp>
      <p:sp>
        <p:nvSpPr>
          <p:cNvPr id="12" name="Rounded Rectangle 11"/>
          <p:cNvSpPr/>
          <p:nvPr/>
        </p:nvSpPr>
        <p:spPr>
          <a:xfrm>
            <a:off x="2862291" y="1460854"/>
            <a:ext cx="4986310" cy="934586"/>
          </a:xfrm>
          <a:prstGeom prst="roundRect">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suffered an accident on the third day</a:t>
            </a:r>
          </a:p>
        </p:txBody>
      </p:sp>
      <p:sp>
        <p:nvSpPr>
          <p:cNvPr id="15" name="Rounded Rectangle 14"/>
          <p:cNvSpPr/>
          <p:nvPr/>
        </p:nvSpPr>
        <p:spPr>
          <a:xfrm>
            <a:off x="3834544" y="3286611"/>
            <a:ext cx="2988574" cy="934586"/>
          </a:xfrm>
          <a:prstGeom prst="roundRect">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2"/>
                </a:solidFill>
              </a:rPr>
              <a:t>so</a:t>
            </a:r>
          </a:p>
        </p:txBody>
      </p:sp>
      <p:sp>
        <p:nvSpPr>
          <p:cNvPr id="16" name="Rounded Rectangle 15"/>
          <p:cNvSpPr/>
          <p:nvPr/>
        </p:nvSpPr>
        <p:spPr>
          <a:xfrm>
            <a:off x="634396" y="5087004"/>
            <a:ext cx="1981200" cy="934586"/>
          </a:xfrm>
          <a:prstGeom prst="roundRect">
            <a:avLst/>
          </a:prstGeom>
          <a:solidFill>
            <a:srgbClr val="386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he</a:t>
            </a:r>
          </a:p>
        </p:txBody>
      </p:sp>
      <p:sp>
        <p:nvSpPr>
          <p:cNvPr id="17" name="Rounded Rectangle 16"/>
          <p:cNvSpPr/>
          <p:nvPr/>
        </p:nvSpPr>
        <p:spPr>
          <a:xfrm>
            <a:off x="2862291" y="5087004"/>
            <a:ext cx="4986310" cy="934586"/>
          </a:xfrm>
          <a:prstGeom prst="roundRect">
            <a:avLst/>
          </a:prstGeom>
          <a:solidFill>
            <a:srgbClr val="386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decided to ask for help.</a:t>
            </a:r>
          </a:p>
        </p:txBody>
      </p:sp>
      <p:sp>
        <p:nvSpPr>
          <p:cNvPr id="14" name="Rounded Rectangle 13"/>
          <p:cNvSpPr/>
          <p:nvPr/>
        </p:nvSpPr>
        <p:spPr>
          <a:xfrm>
            <a:off x="7162800" y="2613297"/>
            <a:ext cx="4765343" cy="2255849"/>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Ella </a:t>
            </a:r>
            <a:r>
              <a:rPr lang="en-GB" sz="3200" b="1" dirty="0" err="1">
                <a:solidFill>
                  <a:schemeClr val="tx1"/>
                </a:solidFill>
              </a:rPr>
              <a:t>sufrió</a:t>
            </a:r>
            <a:r>
              <a:rPr lang="en-GB" sz="3200" b="1" dirty="0">
                <a:solidFill>
                  <a:schemeClr val="tx1"/>
                </a:solidFill>
              </a:rPr>
              <a:t> un </a:t>
            </a:r>
            <a:r>
              <a:rPr lang="en-GB" sz="3200" b="1" dirty="0" err="1">
                <a:solidFill>
                  <a:schemeClr val="tx1"/>
                </a:solidFill>
              </a:rPr>
              <a:t>accidente</a:t>
            </a:r>
            <a:r>
              <a:rPr lang="en-GB" sz="3200" b="1" dirty="0">
                <a:solidFill>
                  <a:schemeClr val="tx1"/>
                </a:solidFill>
              </a:rPr>
              <a:t> </a:t>
            </a:r>
            <a:r>
              <a:rPr lang="en-GB" sz="3200" b="1" dirty="0" err="1">
                <a:solidFill>
                  <a:schemeClr val="tx1"/>
                </a:solidFill>
              </a:rPr>
              <a:t>el</a:t>
            </a:r>
            <a:r>
              <a:rPr lang="en-GB" sz="3200" b="1" dirty="0">
                <a:solidFill>
                  <a:schemeClr val="tx1"/>
                </a:solidFill>
              </a:rPr>
              <a:t> tercer día, </a:t>
            </a:r>
            <a:r>
              <a:rPr lang="en-GB" sz="3200" b="1" dirty="0" err="1">
                <a:solidFill>
                  <a:schemeClr val="tx1"/>
                </a:solidFill>
              </a:rPr>
              <a:t>así</a:t>
            </a:r>
            <a:r>
              <a:rPr lang="en-GB" sz="3200" b="1" dirty="0">
                <a:solidFill>
                  <a:schemeClr val="tx1"/>
                </a:solidFill>
              </a:rPr>
              <a:t> que </a:t>
            </a:r>
            <a:r>
              <a:rPr lang="en-GB" sz="3200" b="1" dirty="0" err="1">
                <a:solidFill>
                  <a:schemeClr val="tx1"/>
                </a:solidFill>
              </a:rPr>
              <a:t>él</a:t>
            </a:r>
            <a:r>
              <a:rPr lang="en-GB" sz="3200" b="1" dirty="0">
                <a:solidFill>
                  <a:schemeClr val="tx1"/>
                </a:solidFill>
              </a:rPr>
              <a:t> </a:t>
            </a:r>
            <a:r>
              <a:rPr lang="en-GB" sz="3200" b="1" dirty="0" err="1">
                <a:solidFill>
                  <a:schemeClr val="tx1"/>
                </a:solidFill>
              </a:rPr>
              <a:t>decidió</a:t>
            </a:r>
            <a:r>
              <a:rPr lang="en-GB" sz="3200" b="1" dirty="0">
                <a:solidFill>
                  <a:schemeClr val="tx1"/>
                </a:solidFill>
              </a:rPr>
              <a:t> </a:t>
            </a:r>
            <a:r>
              <a:rPr lang="en-GB" sz="3200" b="1" dirty="0" err="1">
                <a:solidFill>
                  <a:schemeClr val="tx1"/>
                </a:solidFill>
              </a:rPr>
              <a:t>pedir</a:t>
            </a:r>
            <a:r>
              <a:rPr lang="en-GB" sz="3200" b="1" dirty="0">
                <a:solidFill>
                  <a:schemeClr val="tx1"/>
                </a:solidFill>
              </a:rPr>
              <a:t> </a:t>
            </a:r>
            <a:r>
              <a:rPr lang="en-GB" sz="3200" b="1" dirty="0" err="1">
                <a:solidFill>
                  <a:schemeClr val="tx1"/>
                </a:solidFill>
              </a:rPr>
              <a:t>ayuda</a:t>
            </a:r>
            <a:r>
              <a:rPr lang="en-GB" sz="3200" b="1" dirty="0">
                <a:solidFill>
                  <a:schemeClr val="tx1"/>
                </a:solidFill>
              </a:rPr>
              <a:t>.</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A pair of hands with black background&#10;&#10;Description automatically generated">
            <a:extLst>
              <a:ext uri="{FF2B5EF4-FFF2-40B4-BE49-F238E27FC236}">
                <a16:creationId xmlns:a16="http://schemas.microsoft.com/office/drawing/2014/main" id="{B976F4FF-6DDC-4E14-AFCD-3E46F2884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2128" y="5087003"/>
            <a:ext cx="1981200" cy="1196459"/>
          </a:xfrm>
          <a:prstGeom prst="rect">
            <a:avLst/>
          </a:prstGeom>
        </p:spPr>
      </p:pic>
      <p:pic>
        <p:nvPicPr>
          <p:cNvPr id="18" name="Imagen 17" descr="Imagen que contiene juguete, muñeca, dibujo&#10;&#10;Descripción generada automáticamente">
            <a:extLst>
              <a:ext uri="{FF2B5EF4-FFF2-40B4-BE49-F238E27FC236}">
                <a16:creationId xmlns:a16="http://schemas.microsoft.com/office/drawing/2014/main" id="{2789B974-066D-458D-A3C8-7907D47E74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50" y="3841023"/>
            <a:ext cx="1050344" cy="2491961"/>
          </a:xfrm>
          <a:prstGeom prst="rect">
            <a:avLst/>
          </a:prstGeom>
        </p:spPr>
      </p:pic>
      <p:pic>
        <p:nvPicPr>
          <p:cNvPr id="6" name="Picture 5" descr="A cartoon of a person lying on the floor&#10;&#10;Description automatically generated">
            <a:extLst>
              <a:ext uri="{FF2B5EF4-FFF2-40B4-BE49-F238E27FC236}">
                <a16:creationId xmlns:a16="http://schemas.microsoft.com/office/drawing/2014/main" id="{EC783D59-5D4D-4C0C-8D2B-4032D3B37BB3}"/>
              </a:ext>
            </a:extLst>
          </p:cNvPr>
          <p:cNvPicPr>
            <a:picLocks noChangeAspect="1"/>
          </p:cNvPicPr>
          <p:nvPr/>
        </p:nvPicPr>
        <p:blipFill rotWithShape="1">
          <a:blip r:embed="rId5">
            <a:extLst>
              <a:ext uri="{28A0092B-C50C-407E-A947-70E740481C1C}">
                <a14:useLocalDpi xmlns:a14="http://schemas.microsoft.com/office/drawing/2010/main" val="0"/>
              </a:ext>
            </a:extLst>
          </a:blip>
          <a:srcRect l="54146" b="52076"/>
          <a:stretch/>
        </p:blipFill>
        <p:spPr>
          <a:xfrm>
            <a:off x="8218149" y="4912791"/>
            <a:ext cx="1643028" cy="1420193"/>
          </a:xfrm>
          <a:prstGeom prst="rect">
            <a:avLst/>
          </a:prstGeom>
        </p:spPr>
      </p:pic>
      <p:sp>
        <p:nvSpPr>
          <p:cNvPr id="7" name="Rectangle: Rounded Corners 6">
            <a:extLst>
              <a:ext uri="{FF2B5EF4-FFF2-40B4-BE49-F238E27FC236}">
                <a16:creationId xmlns:a16="http://schemas.microsoft.com/office/drawing/2014/main" id="{A451B6C0-2584-4A21-ABE1-95AD4CF78B29}"/>
              </a:ext>
            </a:extLst>
          </p:cNvPr>
          <p:cNvSpPr/>
          <p:nvPr/>
        </p:nvSpPr>
        <p:spPr>
          <a:xfrm>
            <a:off x="8218149" y="6089322"/>
            <a:ext cx="350118" cy="261872"/>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white line drawing of a car&#10;&#10;Description automatically generated">
            <a:extLst>
              <a:ext uri="{FF2B5EF4-FFF2-40B4-BE49-F238E27FC236}">
                <a16:creationId xmlns:a16="http://schemas.microsoft.com/office/drawing/2014/main" id="{E4DE7543-D23F-414B-AE71-D1D1A8D506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1244" y="1164239"/>
            <a:ext cx="2553823" cy="1276912"/>
          </a:xfrm>
          <a:prstGeom prst="rect">
            <a:avLst/>
          </a:prstGeom>
        </p:spPr>
      </p:pic>
      <p:pic>
        <p:nvPicPr>
          <p:cNvPr id="23" name="Picture 22">
            <a:extLst>
              <a:ext uri="{FF2B5EF4-FFF2-40B4-BE49-F238E27FC236}">
                <a16:creationId xmlns:a16="http://schemas.microsoft.com/office/drawing/2014/main" id="{13889FC9-9B68-4150-86B3-F2929511CE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648" r="26554"/>
          <a:stretch/>
        </p:blipFill>
        <p:spPr>
          <a:xfrm>
            <a:off x="15867" y="1003997"/>
            <a:ext cx="1176643" cy="2781160"/>
          </a:xfrm>
          <a:prstGeom prst="rect">
            <a:avLst/>
          </a:prstGeom>
        </p:spPr>
      </p:pic>
    </p:spTree>
    <p:extLst>
      <p:ext uri="{BB962C8B-B14F-4D97-AF65-F5344CB8AC3E}">
        <p14:creationId xmlns:p14="http://schemas.microsoft.com/office/powerpoint/2010/main" val="422816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14"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7407863" cy="647577"/>
          </a:xfrm>
        </p:spPr>
        <p:txBody>
          <a:bodyPr>
            <a:normAutofit/>
          </a:bodyPr>
          <a:lstStyle/>
          <a:p>
            <a:r>
              <a:rPr lang="en-GB" sz="2400" b="1" dirty="0">
                <a:solidFill>
                  <a:schemeClr val="bg1"/>
                </a:solidFill>
              </a:rPr>
              <a:t>Un viaje genial, </a:t>
            </a:r>
            <a:r>
              <a:rPr lang="en-GB" sz="2400" b="1" dirty="0" err="1">
                <a:solidFill>
                  <a:schemeClr val="bg1"/>
                </a:solidFill>
              </a:rPr>
              <a:t>pero</a:t>
            </a:r>
            <a:r>
              <a:rPr lang="en-GB" sz="2400" b="1" dirty="0">
                <a:solidFill>
                  <a:schemeClr val="bg1"/>
                </a:solidFill>
              </a:rPr>
              <a:t> con </a:t>
            </a:r>
            <a:r>
              <a:rPr lang="en-GB" sz="2400" b="1" dirty="0" err="1">
                <a:solidFill>
                  <a:schemeClr val="bg1"/>
                </a:solidFill>
              </a:rPr>
              <a:t>problemas</a:t>
            </a:r>
            <a:r>
              <a:rPr lang="en-GB" sz="2400" b="1" dirty="0">
                <a:solidFill>
                  <a:schemeClr val="bg1"/>
                </a:solidFill>
              </a:rPr>
              <a:t> </a:t>
            </a:r>
            <a:r>
              <a:rPr lang="en-GB" sz="2400" b="0" dirty="0"/>
              <a:t>(4/6)</a:t>
            </a:r>
            <a:endParaRPr lang="en-GB" sz="2400" b="1" dirty="0">
              <a:solidFill>
                <a:schemeClr val="bg1"/>
              </a:solidFill>
            </a:endParaRPr>
          </a:p>
        </p:txBody>
      </p:sp>
      <p:sp>
        <p:nvSpPr>
          <p:cNvPr id="3" name="Rounded Rectangle 2"/>
          <p:cNvSpPr/>
          <p:nvPr/>
        </p:nvSpPr>
        <p:spPr>
          <a:xfrm>
            <a:off x="712338" y="1443269"/>
            <a:ext cx="1981200" cy="934586"/>
          </a:xfrm>
          <a:prstGeom prst="roundRect">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I</a:t>
            </a:r>
          </a:p>
        </p:txBody>
      </p:sp>
      <p:sp>
        <p:nvSpPr>
          <p:cNvPr id="12" name="Rounded Rectangle 11"/>
          <p:cNvSpPr/>
          <p:nvPr/>
        </p:nvSpPr>
        <p:spPr>
          <a:xfrm>
            <a:off x="2862291" y="1460854"/>
            <a:ext cx="4986310" cy="934586"/>
          </a:xfrm>
          <a:prstGeom prst="roundRect">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went out to buy a gift</a:t>
            </a:r>
          </a:p>
        </p:txBody>
      </p:sp>
      <p:sp>
        <p:nvSpPr>
          <p:cNvPr id="15" name="Rounded Rectangle 14"/>
          <p:cNvSpPr/>
          <p:nvPr/>
        </p:nvSpPr>
        <p:spPr>
          <a:xfrm>
            <a:off x="3834544" y="3286611"/>
            <a:ext cx="2988574" cy="934586"/>
          </a:xfrm>
          <a:prstGeom prst="roundRect">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2"/>
                </a:solidFill>
              </a:rPr>
              <a:t>but</a:t>
            </a:r>
          </a:p>
        </p:txBody>
      </p:sp>
      <p:sp>
        <p:nvSpPr>
          <p:cNvPr id="16" name="Rounded Rectangle 15"/>
          <p:cNvSpPr/>
          <p:nvPr/>
        </p:nvSpPr>
        <p:spPr>
          <a:xfrm>
            <a:off x="634396" y="5087004"/>
            <a:ext cx="1981200" cy="934586"/>
          </a:xfrm>
          <a:prstGeom prst="roundRect">
            <a:avLst/>
          </a:prstGeom>
          <a:solidFill>
            <a:srgbClr val="386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you</a:t>
            </a:r>
          </a:p>
        </p:txBody>
      </p:sp>
      <p:sp>
        <p:nvSpPr>
          <p:cNvPr id="17" name="Rounded Rectangle 16"/>
          <p:cNvSpPr/>
          <p:nvPr/>
        </p:nvSpPr>
        <p:spPr>
          <a:xfrm>
            <a:off x="2862291" y="5087004"/>
            <a:ext cx="4986310" cy="934586"/>
          </a:xfrm>
          <a:prstGeom prst="roundRect">
            <a:avLst/>
          </a:prstGeom>
          <a:solidFill>
            <a:srgbClr val="386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lost the keys and money.</a:t>
            </a:r>
          </a:p>
        </p:txBody>
      </p:sp>
      <p:sp>
        <p:nvSpPr>
          <p:cNvPr id="14" name="Rounded Rectangle 13"/>
          <p:cNvSpPr/>
          <p:nvPr/>
        </p:nvSpPr>
        <p:spPr>
          <a:xfrm>
            <a:off x="7407863" y="2613297"/>
            <a:ext cx="4520280" cy="2255849"/>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tx1"/>
                </a:solidFill>
              </a:rPr>
              <a:t>Yo</a:t>
            </a:r>
            <a:r>
              <a:rPr lang="en-GB" sz="3200" b="1" dirty="0">
                <a:solidFill>
                  <a:schemeClr val="tx1"/>
                </a:solidFill>
              </a:rPr>
              <a:t> </a:t>
            </a:r>
            <a:r>
              <a:rPr lang="en-GB" sz="3200" b="1" dirty="0" err="1">
                <a:solidFill>
                  <a:schemeClr val="tx1"/>
                </a:solidFill>
              </a:rPr>
              <a:t>salí</a:t>
            </a:r>
            <a:r>
              <a:rPr lang="en-GB" sz="3200" b="1" dirty="0">
                <a:solidFill>
                  <a:schemeClr val="tx1"/>
                </a:solidFill>
              </a:rPr>
              <a:t> a </a:t>
            </a:r>
            <a:r>
              <a:rPr lang="en-GB" sz="3200" b="1" dirty="0" err="1">
                <a:solidFill>
                  <a:schemeClr val="tx1"/>
                </a:solidFill>
              </a:rPr>
              <a:t>comprar</a:t>
            </a:r>
            <a:r>
              <a:rPr lang="en-GB" sz="3200" b="1" dirty="0">
                <a:solidFill>
                  <a:schemeClr val="tx1"/>
                </a:solidFill>
              </a:rPr>
              <a:t> un regalo </a:t>
            </a:r>
            <a:r>
              <a:rPr lang="en-GB" sz="3200" b="1" dirty="0" err="1">
                <a:solidFill>
                  <a:schemeClr val="tx1"/>
                </a:solidFill>
              </a:rPr>
              <a:t>pero</a:t>
            </a:r>
            <a:r>
              <a:rPr lang="en-GB" sz="3200" b="1" dirty="0">
                <a:solidFill>
                  <a:schemeClr val="tx1"/>
                </a:solidFill>
              </a:rPr>
              <a:t> </a:t>
            </a:r>
            <a:r>
              <a:rPr lang="en-GB" sz="3200" b="1" dirty="0" err="1">
                <a:solidFill>
                  <a:schemeClr val="tx1"/>
                </a:solidFill>
              </a:rPr>
              <a:t>tú</a:t>
            </a:r>
            <a:r>
              <a:rPr lang="en-GB" sz="3200" b="1" dirty="0">
                <a:solidFill>
                  <a:schemeClr val="tx1"/>
                </a:solidFill>
              </a:rPr>
              <a:t> </a:t>
            </a:r>
            <a:r>
              <a:rPr lang="en-GB" sz="3200" b="1" dirty="0" err="1">
                <a:solidFill>
                  <a:schemeClr val="tx1"/>
                </a:solidFill>
              </a:rPr>
              <a:t>perdiste</a:t>
            </a:r>
            <a:r>
              <a:rPr lang="en-GB" sz="3200" b="1" dirty="0">
                <a:solidFill>
                  <a:schemeClr val="tx1"/>
                </a:solidFill>
              </a:rPr>
              <a:t> las </a:t>
            </a:r>
            <a:r>
              <a:rPr lang="en-GB" sz="3200" b="1" dirty="0" err="1">
                <a:solidFill>
                  <a:schemeClr val="tx1"/>
                </a:solidFill>
              </a:rPr>
              <a:t>llaves</a:t>
            </a:r>
            <a:r>
              <a:rPr lang="en-GB" sz="3200" b="1" dirty="0">
                <a:solidFill>
                  <a:schemeClr val="tx1"/>
                </a:solidFill>
              </a:rPr>
              <a:t> y </a:t>
            </a:r>
            <a:r>
              <a:rPr lang="en-GB" sz="3200" b="1" dirty="0" err="1">
                <a:solidFill>
                  <a:schemeClr val="tx1"/>
                </a:solidFill>
              </a:rPr>
              <a:t>el</a:t>
            </a:r>
            <a:r>
              <a:rPr lang="en-GB" sz="3200" b="1" dirty="0">
                <a:solidFill>
                  <a:schemeClr val="tx1"/>
                </a:solidFill>
              </a:rPr>
              <a:t> dinero.</a:t>
            </a:r>
          </a:p>
        </p:txBody>
      </p:sp>
      <p:pic>
        <p:nvPicPr>
          <p:cNvPr id="19" name="Imagen 18" descr="Imagen que contiene juguete, muñeca, dibujo&#10;&#10;Descripción generada automáticamente">
            <a:extLst>
              <a:ext uri="{FF2B5EF4-FFF2-40B4-BE49-F238E27FC236}">
                <a16:creationId xmlns:a16="http://schemas.microsoft.com/office/drawing/2014/main" id="{9EA257CA-34D2-914B-B1E2-F2900D338A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826" y="707298"/>
            <a:ext cx="900650" cy="2491961"/>
          </a:xfrm>
          <a:prstGeom prst="rect">
            <a:avLst/>
          </a:prstGeom>
        </p:spPr>
      </p:pic>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Imagen 17" descr="Imagen que contiene juguete, muñeca, dibujo&#10;&#10;Descripción generada automáticamente">
            <a:extLst>
              <a:ext uri="{FF2B5EF4-FFF2-40B4-BE49-F238E27FC236}">
                <a16:creationId xmlns:a16="http://schemas.microsoft.com/office/drawing/2014/main" id="{057772C1-AC9D-4E55-A00C-3229DC3DB4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50" y="3841023"/>
            <a:ext cx="1050344" cy="2491961"/>
          </a:xfrm>
          <a:prstGeom prst="rect">
            <a:avLst/>
          </a:prstGeom>
        </p:spPr>
      </p:pic>
      <p:pic>
        <p:nvPicPr>
          <p:cNvPr id="5" name="Picture 4" descr="A pink and brown shopping bags&#10;&#10;Description automatically generated">
            <a:extLst>
              <a:ext uri="{FF2B5EF4-FFF2-40B4-BE49-F238E27FC236}">
                <a16:creationId xmlns:a16="http://schemas.microsoft.com/office/drawing/2014/main" id="{74D8CDBC-6A40-45E5-9980-8831B4B1C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5615" y="617113"/>
            <a:ext cx="2013210" cy="1770996"/>
          </a:xfrm>
          <a:prstGeom prst="rect">
            <a:avLst/>
          </a:prstGeom>
        </p:spPr>
      </p:pic>
      <p:pic>
        <p:nvPicPr>
          <p:cNvPr id="8" name="Picture 7" descr="A stack of coins next to a stack of paper money&#10;&#10;Description automatically generated">
            <a:extLst>
              <a:ext uri="{FF2B5EF4-FFF2-40B4-BE49-F238E27FC236}">
                <a16:creationId xmlns:a16="http://schemas.microsoft.com/office/drawing/2014/main" id="{49580BE2-0915-481E-9835-27EA24ABFA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6634" y="5094334"/>
            <a:ext cx="1244381" cy="934258"/>
          </a:xfrm>
          <a:prstGeom prst="rect">
            <a:avLst/>
          </a:prstGeom>
        </p:spPr>
      </p:pic>
      <p:pic>
        <p:nvPicPr>
          <p:cNvPr id="22" name="Picture 21" descr="A yellow key with a black background&#10;&#10;Description automatically generated">
            <a:extLst>
              <a:ext uri="{FF2B5EF4-FFF2-40B4-BE49-F238E27FC236}">
                <a16:creationId xmlns:a16="http://schemas.microsoft.com/office/drawing/2014/main" id="{A3176CA5-90B9-4DEB-9E65-CCCBB48415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1885" y="5326592"/>
            <a:ext cx="910820" cy="455410"/>
          </a:xfrm>
          <a:prstGeom prst="rect">
            <a:avLst/>
          </a:prstGeom>
        </p:spPr>
      </p:pic>
      <p:pic>
        <p:nvPicPr>
          <p:cNvPr id="23" name="Picture 22" descr="A yellow key with a black background&#10;&#10;Description automatically generated">
            <a:extLst>
              <a:ext uri="{FF2B5EF4-FFF2-40B4-BE49-F238E27FC236}">
                <a16:creationId xmlns:a16="http://schemas.microsoft.com/office/drawing/2014/main" id="{EA5BAD99-9F35-4CB5-B150-B0759C1018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2023">
            <a:off x="8421885" y="5432494"/>
            <a:ext cx="910820" cy="455410"/>
          </a:xfrm>
          <a:prstGeom prst="rect">
            <a:avLst/>
          </a:prstGeom>
        </p:spPr>
      </p:pic>
    </p:spTree>
    <p:extLst>
      <p:ext uri="{BB962C8B-B14F-4D97-AF65-F5344CB8AC3E}">
        <p14:creationId xmlns:p14="http://schemas.microsoft.com/office/powerpoint/2010/main" val="375114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142" y="2651701"/>
            <a:ext cx="11850858" cy="935561"/>
          </a:xfrm>
        </p:spPr>
        <p:txBody>
          <a:bodyPr>
            <a:normAutofit/>
          </a:bodyPr>
          <a:lstStyle/>
          <a:p>
            <a:r>
              <a:rPr lang="en-GB" sz="3600" b="1" dirty="0"/>
              <a:t>Finalmente, después de todos los problemas…</a:t>
            </a:r>
          </a:p>
        </p:txBody>
      </p:sp>
    </p:spTree>
    <p:extLst>
      <p:ext uri="{BB962C8B-B14F-4D97-AF65-F5344CB8AC3E}">
        <p14:creationId xmlns:p14="http://schemas.microsoft.com/office/powerpoint/2010/main" val="2713767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7501467" cy="647577"/>
          </a:xfrm>
        </p:spPr>
        <p:txBody>
          <a:bodyPr>
            <a:normAutofit/>
          </a:bodyPr>
          <a:lstStyle/>
          <a:p>
            <a:r>
              <a:rPr lang="en-GB" sz="2400" b="1" dirty="0">
                <a:solidFill>
                  <a:schemeClr val="bg1"/>
                </a:solidFill>
              </a:rPr>
              <a:t>Un viaje genial, </a:t>
            </a:r>
            <a:r>
              <a:rPr lang="en-GB" sz="2400" b="1" dirty="0" err="1">
                <a:solidFill>
                  <a:schemeClr val="bg1"/>
                </a:solidFill>
              </a:rPr>
              <a:t>pero</a:t>
            </a:r>
            <a:r>
              <a:rPr lang="en-GB" sz="2400" b="1" dirty="0">
                <a:solidFill>
                  <a:schemeClr val="bg1"/>
                </a:solidFill>
              </a:rPr>
              <a:t> con </a:t>
            </a:r>
            <a:r>
              <a:rPr lang="en-GB" sz="2400" b="1" dirty="0" err="1">
                <a:solidFill>
                  <a:schemeClr val="bg1"/>
                </a:solidFill>
              </a:rPr>
              <a:t>problemas</a:t>
            </a:r>
            <a:r>
              <a:rPr lang="en-GB" sz="2400" b="1" dirty="0">
                <a:solidFill>
                  <a:schemeClr val="bg1"/>
                </a:solidFill>
              </a:rPr>
              <a:t> </a:t>
            </a:r>
            <a:r>
              <a:rPr lang="en-GB" sz="2400" b="0" dirty="0"/>
              <a:t>(5/6)</a:t>
            </a:r>
            <a:endParaRPr lang="en-GB" sz="2400" b="1" dirty="0">
              <a:solidFill>
                <a:schemeClr val="bg1"/>
              </a:solidFill>
            </a:endParaRPr>
          </a:p>
        </p:txBody>
      </p:sp>
      <p:sp>
        <p:nvSpPr>
          <p:cNvPr id="3" name="Rounded Rectangle 2"/>
          <p:cNvSpPr/>
          <p:nvPr/>
        </p:nvSpPr>
        <p:spPr>
          <a:xfrm>
            <a:off x="712338" y="1443269"/>
            <a:ext cx="1981200" cy="934586"/>
          </a:xfrm>
          <a:prstGeom prst="roundRect">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FFFF"/>
                </a:solidFill>
                <a:effectLst/>
                <a:uLnTx/>
                <a:uFillTx/>
                <a:latin typeface="Century Gothic"/>
                <a:ea typeface="+mn-ea"/>
                <a:cs typeface="+mn-cs"/>
              </a:rPr>
              <a:t>She</a:t>
            </a:r>
          </a:p>
        </p:txBody>
      </p:sp>
      <p:sp>
        <p:nvSpPr>
          <p:cNvPr id="12" name="Rounded Rectangle 11"/>
          <p:cNvSpPr/>
          <p:nvPr/>
        </p:nvSpPr>
        <p:spPr>
          <a:xfrm>
            <a:off x="2862291" y="1460854"/>
            <a:ext cx="4986310" cy="934586"/>
          </a:xfrm>
          <a:prstGeom prst="roundRect">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a:ea typeface="+mn-ea"/>
                <a:cs typeface="+mn-cs"/>
              </a:rPr>
              <a:t>ate paella</a:t>
            </a:r>
          </a:p>
        </p:txBody>
      </p:sp>
      <p:sp>
        <p:nvSpPr>
          <p:cNvPr id="15" name="Rounded Rectangle 14"/>
          <p:cNvSpPr/>
          <p:nvPr/>
        </p:nvSpPr>
        <p:spPr>
          <a:xfrm>
            <a:off x="3834544" y="3286611"/>
            <a:ext cx="2988574" cy="934586"/>
          </a:xfrm>
          <a:prstGeom prst="roundRect">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a:ea typeface="+mn-ea"/>
                <a:cs typeface="+mn-cs"/>
              </a:rPr>
              <a:t>and</a:t>
            </a:r>
          </a:p>
        </p:txBody>
      </p:sp>
      <p:sp>
        <p:nvSpPr>
          <p:cNvPr id="16" name="Rounded Rectangle 15"/>
          <p:cNvSpPr/>
          <p:nvPr/>
        </p:nvSpPr>
        <p:spPr>
          <a:xfrm>
            <a:off x="634396" y="5087004"/>
            <a:ext cx="1981200" cy="934586"/>
          </a:xfrm>
          <a:prstGeom prst="roundRect">
            <a:avLst/>
          </a:prstGeom>
          <a:solidFill>
            <a:srgbClr val="386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FFFF"/>
                </a:solidFill>
                <a:effectLst/>
                <a:uLnTx/>
                <a:uFillTx/>
                <a:latin typeface="Century Gothic"/>
                <a:ea typeface="+mn-ea"/>
                <a:cs typeface="+mn-cs"/>
              </a:rPr>
              <a:t>I</a:t>
            </a:r>
          </a:p>
        </p:txBody>
      </p:sp>
      <p:sp>
        <p:nvSpPr>
          <p:cNvPr id="17" name="Rounded Rectangle 16"/>
          <p:cNvSpPr/>
          <p:nvPr/>
        </p:nvSpPr>
        <p:spPr>
          <a:xfrm>
            <a:off x="2862291" y="5087004"/>
            <a:ext cx="4986310" cy="934586"/>
          </a:xfrm>
          <a:prstGeom prst="roundRect">
            <a:avLst/>
          </a:prstGeom>
          <a:solidFill>
            <a:srgbClr val="386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a:ea typeface="+mn-ea"/>
                <a:cs typeface="+mn-cs"/>
              </a:rPr>
              <a:t>ate tapas on the same day.</a:t>
            </a:r>
          </a:p>
        </p:txBody>
      </p:sp>
      <p:sp>
        <p:nvSpPr>
          <p:cNvPr id="14" name="Rounded Rectangle 13"/>
          <p:cNvSpPr/>
          <p:nvPr/>
        </p:nvSpPr>
        <p:spPr>
          <a:xfrm>
            <a:off x="7162800" y="2613297"/>
            <a:ext cx="4765343" cy="2255849"/>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Ella </a:t>
            </a:r>
            <a:r>
              <a:rPr lang="en-GB" sz="3200" b="1" dirty="0" err="1">
                <a:solidFill>
                  <a:schemeClr val="tx1"/>
                </a:solidFill>
              </a:rPr>
              <a:t>comió</a:t>
            </a:r>
            <a:r>
              <a:rPr lang="en-GB" sz="3200" b="1" dirty="0">
                <a:solidFill>
                  <a:schemeClr val="tx1"/>
                </a:solidFill>
              </a:rPr>
              <a:t> paella y </a:t>
            </a:r>
            <a:r>
              <a:rPr lang="en-GB" sz="3200" b="1" dirty="0" err="1">
                <a:solidFill>
                  <a:schemeClr val="tx1"/>
                </a:solidFill>
              </a:rPr>
              <a:t>yo</a:t>
            </a:r>
            <a:r>
              <a:rPr lang="en-GB" sz="3200" b="1" dirty="0">
                <a:solidFill>
                  <a:schemeClr val="tx1"/>
                </a:solidFill>
              </a:rPr>
              <a:t> </a:t>
            </a:r>
            <a:r>
              <a:rPr lang="en-GB" sz="3200" b="1" dirty="0" err="1">
                <a:solidFill>
                  <a:schemeClr val="tx1"/>
                </a:solidFill>
              </a:rPr>
              <a:t>comí</a:t>
            </a:r>
            <a:r>
              <a:rPr lang="en-GB" sz="3200" b="1" dirty="0">
                <a:solidFill>
                  <a:schemeClr val="tx1"/>
                </a:solidFill>
              </a:rPr>
              <a:t> tapas </a:t>
            </a:r>
            <a:r>
              <a:rPr lang="en-GB" sz="3200" b="1" dirty="0" err="1">
                <a:solidFill>
                  <a:schemeClr val="tx1"/>
                </a:solidFill>
              </a:rPr>
              <a:t>el</a:t>
            </a:r>
            <a:r>
              <a:rPr lang="en-GB" sz="3200" b="1" dirty="0">
                <a:solidFill>
                  <a:schemeClr val="tx1"/>
                </a:solidFill>
              </a:rPr>
              <a:t> </a:t>
            </a:r>
            <a:r>
              <a:rPr lang="en-GB" sz="3200" b="1" dirty="0" err="1">
                <a:solidFill>
                  <a:schemeClr val="tx1"/>
                </a:solidFill>
              </a:rPr>
              <a:t>mismo</a:t>
            </a:r>
            <a:r>
              <a:rPr lang="en-GB" sz="3200" b="1" dirty="0">
                <a:solidFill>
                  <a:schemeClr val="tx1"/>
                </a:solidFill>
              </a:rPr>
              <a:t> día.</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3" name="Picture 22">
            <a:extLst>
              <a:ext uri="{FF2B5EF4-FFF2-40B4-BE49-F238E27FC236}">
                <a16:creationId xmlns:a16="http://schemas.microsoft.com/office/drawing/2014/main" id="{13889FC9-9B68-4150-86B3-F2929511CE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48" r="26554"/>
          <a:stretch/>
        </p:blipFill>
        <p:spPr>
          <a:xfrm>
            <a:off x="15867" y="1003997"/>
            <a:ext cx="1176643" cy="2781160"/>
          </a:xfrm>
          <a:prstGeom prst="rect">
            <a:avLst/>
          </a:prstGeom>
        </p:spPr>
      </p:pic>
      <p:pic>
        <p:nvPicPr>
          <p:cNvPr id="5" name="Picture 4" descr="A yellow bowl with food and spoons&#10;&#10;Description automatically generated">
            <a:extLst>
              <a:ext uri="{FF2B5EF4-FFF2-40B4-BE49-F238E27FC236}">
                <a16:creationId xmlns:a16="http://schemas.microsoft.com/office/drawing/2014/main" id="{3D2F5C4E-BDF5-4D24-BA1A-EEEF06E1A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5721" y="635691"/>
            <a:ext cx="1816407" cy="1770997"/>
          </a:xfrm>
          <a:prstGeom prst="rect">
            <a:avLst/>
          </a:prstGeom>
        </p:spPr>
      </p:pic>
      <p:pic>
        <p:nvPicPr>
          <p:cNvPr id="11" name="Picture 10" descr="A bowl of food with brown and white toppings&#10;&#10;Description automatically generated">
            <a:extLst>
              <a:ext uri="{FF2B5EF4-FFF2-40B4-BE49-F238E27FC236}">
                <a16:creationId xmlns:a16="http://schemas.microsoft.com/office/drawing/2014/main" id="{CECA50C7-E834-4B59-AA06-8392319FC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7593" y="5352073"/>
            <a:ext cx="1188713" cy="594357"/>
          </a:xfrm>
          <a:prstGeom prst="rect">
            <a:avLst/>
          </a:prstGeom>
        </p:spPr>
      </p:pic>
      <p:pic>
        <p:nvPicPr>
          <p:cNvPr id="20" name="Picture 19" descr="A bowl of food with leaves&#10;&#10;Description automatically generated">
            <a:extLst>
              <a:ext uri="{FF2B5EF4-FFF2-40B4-BE49-F238E27FC236}">
                <a16:creationId xmlns:a16="http://schemas.microsoft.com/office/drawing/2014/main" id="{671F10BF-8FC4-4060-8671-817DAF7057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6485" y="5293864"/>
            <a:ext cx="993224" cy="710776"/>
          </a:xfrm>
          <a:prstGeom prst="rect">
            <a:avLst/>
          </a:prstGeom>
        </p:spPr>
      </p:pic>
      <p:pic>
        <p:nvPicPr>
          <p:cNvPr id="22" name="Picture 21" descr="A red container with food in it&#10;&#10;Description automatically generated">
            <a:extLst>
              <a:ext uri="{FF2B5EF4-FFF2-40B4-BE49-F238E27FC236}">
                <a16:creationId xmlns:a16="http://schemas.microsoft.com/office/drawing/2014/main" id="{7BC796EF-F041-45F0-AECE-2CD27994F6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9530" y="5239006"/>
            <a:ext cx="931881" cy="820492"/>
          </a:xfrm>
          <a:prstGeom prst="rect">
            <a:avLst/>
          </a:prstGeom>
        </p:spPr>
      </p:pic>
      <p:pic>
        <p:nvPicPr>
          <p:cNvPr id="24" name="Imagen 18" descr="Imagen que contiene juguete, muñeca, dibujo&#10;&#10;Descripción generada automáticamente">
            <a:extLst>
              <a:ext uri="{FF2B5EF4-FFF2-40B4-BE49-F238E27FC236}">
                <a16:creationId xmlns:a16="http://schemas.microsoft.com/office/drawing/2014/main" id="{8D410981-7C0E-42B0-9F97-E66D4F66EEA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53863" y="3928020"/>
            <a:ext cx="900650" cy="2491961"/>
          </a:xfrm>
          <a:prstGeom prst="rect">
            <a:avLst/>
          </a:prstGeom>
        </p:spPr>
      </p:pic>
    </p:spTree>
    <p:extLst>
      <p:ext uri="{BB962C8B-B14F-4D97-AF65-F5344CB8AC3E}">
        <p14:creationId xmlns:p14="http://schemas.microsoft.com/office/powerpoint/2010/main" val="329532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7535333" cy="647577"/>
          </a:xfrm>
        </p:spPr>
        <p:txBody>
          <a:bodyPr>
            <a:normAutofit/>
          </a:bodyPr>
          <a:lstStyle/>
          <a:p>
            <a:r>
              <a:rPr lang="en-GB" sz="2400" b="1" dirty="0">
                <a:solidFill>
                  <a:schemeClr val="bg1"/>
                </a:solidFill>
              </a:rPr>
              <a:t>Un viaje genial, </a:t>
            </a:r>
            <a:r>
              <a:rPr lang="en-GB" sz="2400" b="1" dirty="0" err="1">
                <a:solidFill>
                  <a:schemeClr val="bg1"/>
                </a:solidFill>
              </a:rPr>
              <a:t>pero</a:t>
            </a:r>
            <a:r>
              <a:rPr lang="en-GB" sz="2400" b="1" dirty="0">
                <a:solidFill>
                  <a:schemeClr val="bg1"/>
                </a:solidFill>
              </a:rPr>
              <a:t> con </a:t>
            </a:r>
            <a:r>
              <a:rPr lang="en-GB" sz="2400" b="1" dirty="0" err="1">
                <a:solidFill>
                  <a:schemeClr val="bg1"/>
                </a:solidFill>
              </a:rPr>
              <a:t>problemas</a:t>
            </a:r>
            <a:r>
              <a:rPr lang="en-GB" sz="2400" b="1" dirty="0">
                <a:solidFill>
                  <a:schemeClr val="bg1"/>
                </a:solidFill>
              </a:rPr>
              <a:t> </a:t>
            </a:r>
            <a:r>
              <a:rPr lang="en-GB" sz="2400" b="0" dirty="0"/>
              <a:t>(6/6)</a:t>
            </a:r>
            <a:endParaRPr lang="en-GB" sz="2400" b="1" dirty="0">
              <a:solidFill>
                <a:schemeClr val="bg1"/>
              </a:solidFill>
            </a:endParaRPr>
          </a:p>
        </p:txBody>
      </p:sp>
      <p:sp>
        <p:nvSpPr>
          <p:cNvPr id="3" name="Rounded Rectangle 2"/>
          <p:cNvSpPr/>
          <p:nvPr/>
        </p:nvSpPr>
        <p:spPr>
          <a:xfrm>
            <a:off x="712338" y="1443269"/>
            <a:ext cx="1981200" cy="934586"/>
          </a:xfrm>
          <a:prstGeom prst="roundRect">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FFFF"/>
                </a:solidFill>
                <a:effectLst/>
                <a:uLnTx/>
                <a:uFillTx/>
                <a:latin typeface="Century Gothic"/>
                <a:ea typeface="+mn-ea"/>
                <a:cs typeface="+mn-cs"/>
              </a:rPr>
              <a:t>You</a:t>
            </a:r>
          </a:p>
        </p:txBody>
      </p:sp>
      <p:sp>
        <p:nvSpPr>
          <p:cNvPr id="12" name="Rounded Rectangle 11"/>
          <p:cNvSpPr/>
          <p:nvPr/>
        </p:nvSpPr>
        <p:spPr>
          <a:xfrm>
            <a:off x="2862291" y="1460854"/>
            <a:ext cx="4986310" cy="934586"/>
          </a:xfrm>
          <a:prstGeom prst="roundRect">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a:ea typeface="+mn-ea"/>
                <a:cs typeface="+mn-cs"/>
              </a:rPr>
              <a:t>got to know the culture</a:t>
            </a:r>
          </a:p>
        </p:txBody>
      </p:sp>
      <p:sp>
        <p:nvSpPr>
          <p:cNvPr id="15" name="Rounded Rectangle 14"/>
          <p:cNvSpPr/>
          <p:nvPr/>
        </p:nvSpPr>
        <p:spPr>
          <a:xfrm>
            <a:off x="3834544" y="3286611"/>
            <a:ext cx="2988574" cy="934586"/>
          </a:xfrm>
          <a:prstGeom prst="roundRect">
            <a:avLst/>
          </a:prstGeom>
          <a:solidFill>
            <a:srgbClr val="3860AE"/>
          </a:solidFill>
          <a:ln>
            <a:solidFill>
              <a:srgbClr val="F9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a:ea typeface="+mn-ea"/>
                <a:cs typeface="+mn-cs"/>
              </a:rPr>
              <a:t>and</a:t>
            </a:r>
          </a:p>
        </p:txBody>
      </p:sp>
      <p:sp>
        <p:nvSpPr>
          <p:cNvPr id="16" name="Rounded Rectangle 15"/>
          <p:cNvSpPr/>
          <p:nvPr/>
        </p:nvSpPr>
        <p:spPr>
          <a:xfrm>
            <a:off x="634396" y="5087004"/>
            <a:ext cx="1981200" cy="934586"/>
          </a:xfrm>
          <a:prstGeom prst="roundRect">
            <a:avLst/>
          </a:prstGeom>
          <a:solidFill>
            <a:srgbClr val="386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FFFF"/>
                </a:solidFill>
                <a:effectLst/>
                <a:uLnTx/>
                <a:uFillTx/>
                <a:latin typeface="Century Gothic"/>
                <a:ea typeface="+mn-ea"/>
                <a:cs typeface="+mn-cs"/>
              </a:rPr>
              <a:t>he</a:t>
            </a:r>
          </a:p>
        </p:txBody>
      </p:sp>
      <p:sp>
        <p:nvSpPr>
          <p:cNvPr id="17" name="Rounded Rectangle 16"/>
          <p:cNvSpPr/>
          <p:nvPr/>
        </p:nvSpPr>
        <p:spPr>
          <a:xfrm>
            <a:off x="2862291" y="5087004"/>
            <a:ext cx="4986310" cy="934586"/>
          </a:xfrm>
          <a:prstGeom prst="roundRect">
            <a:avLst/>
          </a:prstGeom>
          <a:solidFill>
            <a:srgbClr val="386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a:ea typeface="+mn-ea"/>
                <a:cs typeface="+mn-cs"/>
              </a:rPr>
              <a:t>got to know the language.</a:t>
            </a:r>
          </a:p>
        </p:txBody>
      </p:sp>
      <p:sp>
        <p:nvSpPr>
          <p:cNvPr id="14" name="Rounded Rectangle 13"/>
          <p:cNvSpPr/>
          <p:nvPr/>
        </p:nvSpPr>
        <p:spPr>
          <a:xfrm>
            <a:off x="7162800" y="2613297"/>
            <a:ext cx="4765343" cy="2255849"/>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Tú </a:t>
            </a:r>
            <a:r>
              <a:rPr lang="en-GB" sz="3200" b="1" dirty="0" err="1">
                <a:solidFill>
                  <a:schemeClr val="tx1"/>
                </a:solidFill>
              </a:rPr>
              <a:t>conociste</a:t>
            </a:r>
            <a:r>
              <a:rPr lang="en-GB" sz="3200" b="1" dirty="0">
                <a:solidFill>
                  <a:schemeClr val="tx1"/>
                </a:solidFill>
              </a:rPr>
              <a:t> la </a:t>
            </a:r>
            <a:r>
              <a:rPr lang="en-GB" sz="3200" b="1" dirty="0" err="1">
                <a:solidFill>
                  <a:schemeClr val="tx1"/>
                </a:solidFill>
              </a:rPr>
              <a:t>cultura</a:t>
            </a:r>
            <a:r>
              <a:rPr lang="en-GB" sz="3200" b="1" dirty="0">
                <a:solidFill>
                  <a:schemeClr val="tx1"/>
                </a:solidFill>
              </a:rPr>
              <a:t> y </a:t>
            </a:r>
            <a:r>
              <a:rPr lang="en-GB" sz="3200" b="1" dirty="0" err="1">
                <a:solidFill>
                  <a:schemeClr val="tx1"/>
                </a:solidFill>
              </a:rPr>
              <a:t>él</a:t>
            </a:r>
            <a:r>
              <a:rPr lang="en-GB" sz="3200" b="1" dirty="0">
                <a:solidFill>
                  <a:schemeClr val="tx1"/>
                </a:solidFill>
              </a:rPr>
              <a:t> </a:t>
            </a:r>
            <a:r>
              <a:rPr lang="en-GB" sz="3200" b="1" dirty="0" err="1">
                <a:solidFill>
                  <a:schemeClr val="tx1"/>
                </a:solidFill>
              </a:rPr>
              <a:t>conoció</a:t>
            </a:r>
            <a:r>
              <a:rPr lang="en-GB" sz="3200" b="1" dirty="0">
                <a:solidFill>
                  <a:schemeClr val="tx1"/>
                </a:solidFill>
              </a:rPr>
              <a:t> </a:t>
            </a:r>
            <a:r>
              <a:rPr lang="en-GB" sz="3200" b="1" dirty="0" err="1">
                <a:solidFill>
                  <a:schemeClr val="tx1"/>
                </a:solidFill>
              </a:rPr>
              <a:t>el</a:t>
            </a:r>
            <a:r>
              <a:rPr lang="en-GB" sz="3200" b="1" dirty="0">
                <a:solidFill>
                  <a:schemeClr val="tx1"/>
                </a:solidFill>
              </a:rPr>
              <a:t> </a:t>
            </a:r>
            <a:r>
              <a:rPr lang="en-GB" sz="3200" b="1" dirty="0" err="1">
                <a:solidFill>
                  <a:schemeClr val="tx1"/>
                </a:solidFill>
              </a:rPr>
              <a:t>idioma</a:t>
            </a:r>
            <a:r>
              <a:rPr lang="en-GB" sz="3200" b="1" dirty="0">
                <a:solidFill>
                  <a:schemeClr val="tx1"/>
                </a:solidFill>
              </a:rPr>
              <a:t>.</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3" name="Picture 22">
            <a:extLst>
              <a:ext uri="{FF2B5EF4-FFF2-40B4-BE49-F238E27FC236}">
                <a16:creationId xmlns:a16="http://schemas.microsoft.com/office/drawing/2014/main" id="{13889FC9-9B68-4150-86B3-F2929511CE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48" r="26554"/>
          <a:stretch/>
        </p:blipFill>
        <p:spPr>
          <a:xfrm>
            <a:off x="15867" y="1003997"/>
            <a:ext cx="1176643" cy="2781160"/>
          </a:xfrm>
          <a:prstGeom prst="rect">
            <a:avLst/>
          </a:prstGeom>
        </p:spPr>
      </p:pic>
      <p:pic>
        <p:nvPicPr>
          <p:cNvPr id="18" name="Imagen 17" descr="Imagen que contiene dibujo, muñeca&#10;&#10;Descripción generada automáticamente">
            <a:extLst>
              <a:ext uri="{FF2B5EF4-FFF2-40B4-BE49-F238E27FC236}">
                <a16:creationId xmlns:a16="http://schemas.microsoft.com/office/drawing/2014/main" id="{BF3C705E-B7E8-4E7F-90BC-051B2B9BD07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3976" b="95825" l="8998" r="92025">
                        <a14:foregroundMark x1="52352" y1="9145" x2="50511" y2="41948"/>
                        <a14:foregroundMark x1="50511" y1="41948" x2="73620" y2="71869"/>
                        <a14:foregroundMark x1="41513" y1="3976" x2="36196" y2="13817"/>
                        <a14:foregroundMark x1="36196" y1="13817" x2="44172" y2="17594"/>
                        <a14:foregroundMark x1="51329" y1="14811" x2="23313" y2="16302"/>
                        <a14:foregroundMark x1="46012" y1="14314" x2="48262" y2="19384"/>
                        <a14:foregroundMark x1="16155" y1="14115" x2="18405" y2="22167"/>
                        <a14:foregroundMark x1="58078" y1="29722" x2="83436" y2="42644"/>
                        <a14:foregroundMark x1="83436" y1="42644" x2="84663" y2="50596"/>
                        <a14:foregroundMark x1="84663" y1="50596" x2="81186" y2="51491"/>
                        <a14:foregroundMark x1="33947" y1="40855" x2="21268" y2="45626"/>
                        <a14:foregroundMark x1="21268" y1="45626" x2="15746" y2="52485"/>
                        <a14:foregroundMark x1="15746" y1="52485" x2="16973" y2="55368"/>
                        <a14:foregroundMark x1="75460" y1="88569" x2="80777" y2="93340"/>
                        <a14:foregroundMark x1="33129" y1="88569" x2="30470" y2="92445"/>
                        <a14:foregroundMark x1="71984" y1="90656" x2="82618" y2="94135"/>
                        <a14:foregroundMark x1="90184" y1="95924" x2="76278" y2="85288"/>
                        <a14:foregroundMark x1="35787" y1="84394" x2="29448" y2="73956"/>
                        <a14:foregroundMark x1="29448" y1="73956" x2="29448" y2="73956"/>
                        <a14:foregroundMark x1="66053" y1="41054" x2="33947" y2="56262"/>
                        <a14:foregroundMark x1="54601" y1="46421" x2="58896" y2="72664"/>
                        <a14:foregroundMark x1="85685" y1="46421" x2="88344" y2="49702"/>
                        <a14:foregroundMark x1="72802" y1="55368" x2="68303" y2="63618"/>
                        <a14:foregroundMark x1="89775" y1="50099" x2="87935" y2="47117"/>
                        <a14:foregroundMark x1="38037" y1="39066" x2="18405" y2="47316"/>
                        <a14:foregroundMark x1="71370" y1="34294" x2="87117" y2="40258"/>
                        <a14:foregroundMark x1="87117" y1="40258" x2="92025" y2="49105"/>
                        <a14:foregroundMark x1="38037" y1="89165" x2="26585" y2="94433"/>
                        <a14:foregroundMark x1="26585" y1="94433" x2="19632" y2="94135"/>
                      </a14:backgroundRemoval>
                    </a14:imgEffect>
                  </a14:imgLayer>
                </a14:imgProps>
              </a:ext>
              <a:ext uri="{28A0092B-C50C-407E-A947-70E740481C1C}">
                <a14:useLocalDpi xmlns:a14="http://schemas.microsoft.com/office/drawing/2010/main"/>
              </a:ext>
            </a:extLst>
          </a:blip>
          <a:srcRect/>
          <a:stretch/>
        </p:blipFill>
        <p:spPr>
          <a:xfrm>
            <a:off x="10075" y="3925560"/>
            <a:ext cx="1188227" cy="2445883"/>
          </a:xfrm>
          <a:prstGeom prst="rect">
            <a:avLst/>
          </a:prstGeom>
        </p:spPr>
      </p:pic>
      <p:pic>
        <p:nvPicPr>
          <p:cNvPr id="6" name="Picture 5" descr="A red white and blue flag&#10;&#10;Description automatically generated">
            <a:extLst>
              <a:ext uri="{FF2B5EF4-FFF2-40B4-BE49-F238E27FC236}">
                <a16:creationId xmlns:a16="http://schemas.microsoft.com/office/drawing/2014/main" id="{0BCF4C35-4E4F-448B-A3C5-29D61B09D5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9016" y="4785882"/>
            <a:ext cx="2316119" cy="1536830"/>
          </a:xfrm>
          <a:prstGeom prst="rect">
            <a:avLst/>
          </a:prstGeom>
        </p:spPr>
      </p:pic>
      <p:pic>
        <p:nvPicPr>
          <p:cNvPr id="8" name="Picture 7" descr="A statue of liberty and flag&#10;&#10;Description automatically generated">
            <a:extLst>
              <a:ext uri="{FF2B5EF4-FFF2-40B4-BE49-F238E27FC236}">
                <a16:creationId xmlns:a16="http://schemas.microsoft.com/office/drawing/2014/main" id="{3D027E6A-B142-4AE8-8E2B-06E74E68516E}"/>
              </a:ext>
            </a:extLst>
          </p:cNvPr>
          <p:cNvPicPr>
            <a:picLocks noChangeAspect="1"/>
          </p:cNvPicPr>
          <p:nvPr/>
        </p:nvPicPr>
        <p:blipFill>
          <a:blip r:embed="rId7">
            <a:clrChange>
              <a:clrFrom>
                <a:srgbClr val="D7DDE2"/>
              </a:clrFrom>
              <a:clrTo>
                <a:srgbClr val="D7DDE2">
                  <a:alpha val="0"/>
                </a:srgbClr>
              </a:clrTo>
            </a:clrChange>
            <a:extLst>
              <a:ext uri="{28A0092B-C50C-407E-A947-70E740481C1C}">
                <a14:useLocalDpi xmlns:a14="http://schemas.microsoft.com/office/drawing/2010/main" val="0"/>
              </a:ext>
            </a:extLst>
          </a:blip>
          <a:stretch>
            <a:fillRect/>
          </a:stretch>
        </p:blipFill>
        <p:spPr>
          <a:xfrm>
            <a:off x="8463682" y="876942"/>
            <a:ext cx="2205118" cy="1553919"/>
          </a:xfrm>
          <a:prstGeom prst="ellipse">
            <a:avLst/>
          </a:prstGeom>
        </p:spPr>
      </p:pic>
    </p:spTree>
    <p:extLst>
      <p:ext uri="{BB962C8B-B14F-4D97-AF65-F5344CB8AC3E}">
        <p14:creationId xmlns:p14="http://schemas.microsoft.com/office/powerpoint/2010/main" val="24348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4737" y="1446852"/>
            <a:ext cx="9214339" cy="461665"/>
          </a:xfrm>
          <a:prstGeom prst="rect">
            <a:avLst/>
          </a:prstGeom>
          <a:noFill/>
        </p:spPr>
        <p:txBody>
          <a:bodyPr wrap="square" rtlCol="0">
            <a:spAutoFit/>
          </a:bodyPr>
          <a:lstStyle/>
          <a:p>
            <a:pPr algn="l"/>
            <a:r>
              <a:rPr lang="en-GB" sz="2400" dirty="0"/>
              <a:t>You’re talking to a friend about your holidays last summer. </a:t>
            </a:r>
          </a:p>
        </p:txBody>
      </p:sp>
      <p:sp>
        <p:nvSpPr>
          <p:cNvPr id="7" name="TextBox 6"/>
          <p:cNvSpPr txBox="1"/>
          <p:nvPr/>
        </p:nvSpPr>
        <p:spPr>
          <a:xfrm>
            <a:off x="404737" y="2185333"/>
            <a:ext cx="10490925" cy="461665"/>
          </a:xfrm>
          <a:prstGeom prst="rect">
            <a:avLst/>
          </a:prstGeom>
          <a:noFill/>
        </p:spPr>
        <p:txBody>
          <a:bodyPr wrap="square" rtlCol="0">
            <a:spAutoFit/>
          </a:bodyPr>
          <a:lstStyle/>
          <a:p>
            <a:pPr algn="l"/>
            <a:r>
              <a:rPr lang="en-GB" sz="2400" dirty="0"/>
              <a:t>The two of you had similar holidays, but they weren’t quite the same! </a:t>
            </a:r>
          </a:p>
        </p:txBody>
      </p:sp>
      <p:sp>
        <p:nvSpPr>
          <p:cNvPr id="8" name="TextBox 7"/>
          <p:cNvSpPr txBox="1"/>
          <p:nvPr/>
        </p:nvSpPr>
        <p:spPr>
          <a:xfrm>
            <a:off x="404737" y="2898791"/>
            <a:ext cx="10374923" cy="461665"/>
          </a:xfrm>
          <a:prstGeom prst="rect">
            <a:avLst/>
          </a:prstGeom>
          <a:noFill/>
        </p:spPr>
        <p:txBody>
          <a:bodyPr wrap="square" rtlCol="0">
            <a:spAutoFit/>
          </a:bodyPr>
          <a:lstStyle/>
          <a:p>
            <a:pPr algn="l"/>
            <a:r>
              <a:rPr lang="en-GB" sz="2400" b="1" dirty="0"/>
              <a:t>Student A</a:t>
            </a:r>
            <a:r>
              <a:rPr lang="en-GB" sz="2400" dirty="0"/>
              <a:t>: tell your partner what the people (I, he, she) did.</a:t>
            </a:r>
          </a:p>
        </p:txBody>
      </p:sp>
      <p:sp>
        <p:nvSpPr>
          <p:cNvPr id="9" name="TextBox 8"/>
          <p:cNvSpPr txBox="1"/>
          <p:nvPr/>
        </p:nvSpPr>
        <p:spPr>
          <a:xfrm>
            <a:off x="404737" y="3446949"/>
            <a:ext cx="10128740" cy="830997"/>
          </a:xfrm>
          <a:prstGeom prst="rect">
            <a:avLst/>
          </a:prstGeom>
          <a:noFill/>
        </p:spPr>
        <p:txBody>
          <a:bodyPr wrap="square" rtlCol="0">
            <a:spAutoFit/>
          </a:bodyPr>
          <a:lstStyle/>
          <a:p>
            <a:pPr algn="l"/>
            <a:r>
              <a:rPr lang="en-GB" sz="2400" b="1" dirty="0"/>
              <a:t>Student B</a:t>
            </a:r>
            <a:r>
              <a:rPr lang="en-GB" sz="2400" dirty="0"/>
              <a:t>: take notes when your partner says something different to what you see on your card.</a:t>
            </a:r>
          </a:p>
        </p:txBody>
      </p:sp>
      <p:sp>
        <p:nvSpPr>
          <p:cNvPr id="10" name="TextBox 9"/>
          <p:cNvSpPr txBox="1"/>
          <p:nvPr/>
        </p:nvSpPr>
        <p:spPr>
          <a:xfrm>
            <a:off x="404737" y="4364439"/>
            <a:ext cx="10128740" cy="461665"/>
          </a:xfrm>
          <a:prstGeom prst="rect">
            <a:avLst/>
          </a:prstGeom>
          <a:noFill/>
        </p:spPr>
        <p:txBody>
          <a:bodyPr wrap="square" rtlCol="0">
            <a:spAutoFit/>
          </a:bodyPr>
          <a:lstStyle/>
          <a:p>
            <a:pPr algn="l"/>
            <a:r>
              <a:rPr lang="en-GB" sz="2400" dirty="0"/>
              <a:t>Then swap roles.</a:t>
            </a:r>
          </a:p>
        </p:txBody>
      </p:sp>
      <p:sp>
        <p:nvSpPr>
          <p:cNvPr id="11" name="TextBox 10"/>
          <p:cNvSpPr txBox="1"/>
          <p:nvPr/>
        </p:nvSpPr>
        <p:spPr>
          <a:xfrm>
            <a:off x="404738" y="5000452"/>
            <a:ext cx="10128740" cy="830997"/>
          </a:xfrm>
          <a:prstGeom prst="rect">
            <a:avLst/>
          </a:prstGeom>
          <a:noFill/>
        </p:spPr>
        <p:txBody>
          <a:bodyPr wrap="square" rtlCol="0">
            <a:spAutoFit/>
          </a:bodyPr>
          <a:lstStyle/>
          <a:p>
            <a:pPr algn="l"/>
            <a:r>
              <a:rPr lang="en-GB" sz="2400" dirty="0"/>
              <a:t>Compare your answers. In what ways were your holidays different from your partner’s?</a:t>
            </a:r>
          </a:p>
        </p:txBody>
      </p:sp>
      <p:sp>
        <p:nvSpPr>
          <p:cNvPr id="12" name="Rounded Rectangle 11">
            <a:extLst>
              <a:ext uri="{FF2B5EF4-FFF2-40B4-BE49-F238E27FC236}">
                <a16:creationId xmlns:a16="http://schemas.microsoft.com/office/drawing/2014/main" id="{210FBEF5-8E6C-AE4A-B97F-5C2DE4EF7833}"/>
              </a:ext>
            </a:extLst>
          </p:cNvPr>
          <p:cNvSpPr/>
          <p:nvPr/>
        </p:nvSpPr>
        <p:spPr>
          <a:xfrm>
            <a:off x="9461751" y="258166"/>
            <a:ext cx="2466391"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holy family catholic church&#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82250" y="763680"/>
            <a:ext cx="1545892" cy="14598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D4E483-7C2E-4EA1-B492-D9E1D8797920}"/>
              </a:ext>
            </a:extLst>
          </p:cNvPr>
          <p:cNvSpPr>
            <a:spLocks noGrp="1"/>
          </p:cNvSpPr>
          <p:nvPr>
            <p:ph type="title"/>
          </p:nvPr>
        </p:nvSpPr>
        <p:spPr>
          <a:xfrm>
            <a:off x="-4889" y="193247"/>
            <a:ext cx="7811156" cy="570433"/>
          </a:xfrm>
        </p:spPr>
        <p:txBody>
          <a:bodyPr>
            <a:normAutofit/>
          </a:bodyPr>
          <a:lstStyle/>
          <a:p>
            <a:r>
              <a:rPr lang="en-GB" sz="2400" dirty="0" err="1"/>
              <a:t>Unas</a:t>
            </a:r>
            <a:r>
              <a:rPr lang="en-GB" sz="2400" dirty="0"/>
              <a:t> </a:t>
            </a:r>
            <a:r>
              <a:rPr lang="en-GB" sz="2400" dirty="0" err="1"/>
              <a:t>vacaciones</a:t>
            </a:r>
            <a:r>
              <a:rPr lang="en-GB" sz="2400" dirty="0"/>
              <a:t> </a:t>
            </a:r>
            <a:r>
              <a:rPr lang="en-GB" sz="2400" dirty="0" err="1"/>
              <a:t>similares</a:t>
            </a:r>
            <a:r>
              <a:rPr lang="en-GB" sz="2400" dirty="0"/>
              <a:t>, ¡</a:t>
            </a:r>
            <a:r>
              <a:rPr lang="en-GB" sz="2400" dirty="0" err="1"/>
              <a:t>pero</a:t>
            </a:r>
            <a:r>
              <a:rPr lang="en-GB" sz="2400" dirty="0"/>
              <a:t> no </a:t>
            </a:r>
            <a:r>
              <a:rPr lang="en-GB" sz="2400" dirty="0" err="1"/>
              <a:t>iguales</a:t>
            </a:r>
            <a:r>
              <a:rPr lang="en-GB" sz="2400" dirty="0"/>
              <a:t>!</a:t>
            </a:r>
          </a:p>
        </p:txBody>
      </p:sp>
    </p:spTree>
    <p:extLst>
      <p:ext uri="{BB962C8B-B14F-4D97-AF65-F5344CB8AC3E}">
        <p14:creationId xmlns:p14="http://schemas.microsoft.com/office/powerpoint/2010/main" val="1999487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80987"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endParaRPr>
          </a:p>
        </p:txBody>
      </p:sp>
      <p:sp>
        <p:nvSpPr>
          <p:cNvPr id="42" name="Rectangle 41"/>
          <p:cNvSpPr/>
          <p:nvPr/>
        </p:nvSpPr>
        <p:spPr>
          <a:xfrm>
            <a:off x="3096281"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endParaRPr>
          </a:p>
        </p:txBody>
      </p:sp>
      <p:sp>
        <p:nvSpPr>
          <p:cNvPr id="43" name="Rectangle 42"/>
          <p:cNvSpPr/>
          <p:nvPr/>
        </p:nvSpPr>
        <p:spPr>
          <a:xfrm>
            <a:off x="6019272"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endParaRPr>
          </a:p>
        </p:txBody>
      </p:sp>
      <p:sp>
        <p:nvSpPr>
          <p:cNvPr id="44" name="Rectangle 43"/>
          <p:cNvSpPr/>
          <p:nvPr/>
        </p:nvSpPr>
        <p:spPr>
          <a:xfrm>
            <a:off x="8942999"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endParaRPr>
          </a:p>
        </p:txBody>
      </p:sp>
      <p:sp>
        <p:nvSpPr>
          <p:cNvPr id="45" name="TextBox 44"/>
          <p:cNvSpPr txBox="1"/>
          <p:nvPr/>
        </p:nvSpPr>
        <p:spPr>
          <a:xfrm>
            <a:off x="180987" y="3220724"/>
            <a:ext cx="478303" cy="430887"/>
          </a:xfrm>
          <a:prstGeom prst="rect">
            <a:avLst/>
          </a:prstGeom>
          <a:noFill/>
        </p:spPr>
        <p:txBody>
          <a:bodyPr wrap="square" rtlCol="0">
            <a:spAutoFit/>
          </a:bodyPr>
          <a:lstStyle/>
          <a:p>
            <a:pPr algn="l"/>
            <a:r>
              <a:rPr lang="en-GB" sz="2200" b="1" dirty="0"/>
              <a:t>5</a:t>
            </a:r>
          </a:p>
        </p:txBody>
      </p:sp>
      <p:sp>
        <p:nvSpPr>
          <p:cNvPr id="46" name="TextBox 45"/>
          <p:cNvSpPr txBox="1"/>
          <p:nvPr/>
        </p:nvSpPr>
        <p:spPr>
          <a:xfrm>
            <a:off x="3150028" y="3264791"/>
            <a:ext cx="478303" cy="430887"/>
          </a:xfrm>
          <a:prstGeom prst="rect">
            <a:avLst/>
          </a:prstGeom>
          <a:noFill/>
        </p:spPr>
        <p:txBody>
          <a:bodyPr wrap="square" rtlCol="0">
            <a:spAutoFit/>
          </a:bodyPr>
          <a:lstStyle/>
          <a:p>
            <a:pPr algn="l"/>
            <a:r>
              <a:rPr lang="en-GB" sz="2200" b="1" dirty="0"/>
              <a:t>6</a:t>
            </a:r>
          </a:p>
        </p:txBody>
      </p:sp>
      <p:sp>
        <p:nvSpPr>
          <p:cNvPr id="47" name="TextBox 46"/>
          <p:cNvSpPr txBox="1"/>
          <p:nvPr/>
        </p:nvSpPr>
        <p:spPr>
          <a:xfrm>
            <a:off x="5999783" y="3264791"/>
            <a:ext cx="478303" cy="430887"/>
          </a:xfrm>
          <a:prstGeom prst="rect">
            <a:avLst/>
          </a:prstGeom>
          <a:noFill/>
        </p:spPr>
        <p:txBody>
          <a:bodyPr wrap="square" rtlCol="0">
            <a:spAutoFit/>
          </a:bodyPr>
          <a:lstStyle/>
          <a:p>
            <a:pPr algn="l"/>
            <a:r>
              <a:rPr lang="en-GB" sz="2200" b="1" dirty="0"/>
              <a:t>7</a:t>
            </a:r>
          </a:p>
        </p:txBody>
      </p:sp>
      <p:sp>
        <p:nvSpPr>
          <p:cNvPr id="48" name="TextBox 47"/>
          <p:cNvSpPr txBox="1"/>
          <p:nvPr/>
        </p:nvSpPr>
        <p:spPr>
          <a:xfrm>
            <a:off x="8951732" y="3288766"/>
            <a:ext cx="478303" cy="430887"/>
          </a:xfrm>
          <a:prstGeom prst="rect">
            <a:avLst/>
          </a:prstGeom>
          <a:noFill/>
        </p:spPr>
        <p:txBody>
          <a:bodyPr wrap="square" rtlCol="0">
            <a:spAutoFit/>
          </a:bodyPr>
          <a:lstStyle/>
          <a:p>
            <a:pPr algn="l"/>
            <a:r>
              <a:rPr lang="en-GB" sz="2200" b="1" dirty="0"/>
              <a:t>8</a:t>
            </a:r>
          </a:p>
        </p:txBody>
      </p:sp>
      <p:sp>
        <p:nvSpPr>
          <p:cNvPr id="4" name="Rectangle 3"/>
          <p:cNvSpPr/>
          <p:nvPr/>
        </p:nvSpPr>
        <p:spPr>
          <a:xfrm>
            <a:off x="192334"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endParaRPr>
          </a:p>
        </p:txBody>
      </p:sp>
      <p:sp>
        <p:nvSpPr>
          <p:cNvPr id="37" name="Rectangle 36"/>
          <p:cNvSpPr/>
          <p:nvPr/>
        </p:nvSpPr>
        <p:spPr>
          <a:xfrm>
            <a:off x="3107628"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endParaRPr>
          </a:p>
        </p:txBody>
      </p:sp>
      <p:sp>
        <p:nvSpPr>
          <p:cNvPr id="38" name="Rectangle 37"/>
          <p:cNvSpPr/>
          <p:nvPr/>
        </p:nvSpPr>
        <p:spPr>
          <a:xfrm>
            <a:off x="6030619"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endParaRPr>
          </a:p>
        </p:txBody>
      </p:sp>
      <p:sp>
        <p:nvSpPr>
          <p:cNvPr id="39" name="Rectangle 38"/>
          <p:cNvSpPr/>
          <p:nvPr/>
        </p:nvSpPr>
        <p:spPr>
          <a:xfrm>
            <a:off x="8954346"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endParaRPr>
          </a:p>
        </p:txBody>
      </p:sp>
      <p:sp>
        <p:nvSpPr>
          <p:cNvPr id="12" name="TextBox 11"/>
          <p:cNvSpPr txBox="1"/>
          <p:nvPr/>
        </p:nvSpPr>
        <p:spPr>
          <a:xfrm>
            <a:off x="3507657" y="3436167"/>
            <a:ext cx="2472638" cy="430887"/>
          </a:xfrm>
          <a:prstGeom prst="rect">
            <a:avLst/>
          </a:prstGeom>
          <a:noFill/>
        </p:spPr>
        <p:txBody>
          <a:bodyPr wrap="square" rtlCol="0">
            <a:spAutoFit/>
          </a:bodyPr>
          <a:lstStyle/>
          <a:p>
            <a:pPr algn="l"/>
            <a:r>
              <a:rPr lang="en-GB" sz="2200" b="1" dirty="0"/>
              <a:t>On the third day</a:t>
            </a:r>
          </a:p>
        </p:txBody>
      </p:sp>
      <p:sp>
        <p:nvSpPr>
          <p:cNvPr id="11" name="TextBox 10"/>
          <p:cNvSpPr txBox="1"/>
          <p:nvPr/>
        </p:nvSpPr>
        <p:spPr>
          <a:xfrm>
            <a:off x="366376" y="593577"/>
            <a:ext cx="3074666" cy="430887"/>
          </a:xfrm>
          <a:prstGeom prst="rect">
            <a:avLst/>
          </a:prstGeom>
          <a:noFill/>
        </p:spPr>
        <p:txBody>
          <a:bodyPr wrap="square" rtlCol="0">
            <a:spAutoFit/>
          </a:bodyPr>
          <a:lstStyle/>
          <a:p>
            <a:pPr algn="l"/>
            <a:r>
              <a:rPr lang="en-GB" sz="2200" b="1" dirty="0"/>
              <a:t>On the first day</a:t>
            </a:r>
          </a:p>
        </p:txBody>
      </p:sp>
      <p:sp>
        <p:nvSpPr>
          <p:cNvPr id="13" name="TextBox 12"/>
          <p:cNvSpPr txBox="1"/>
          <p:nvPr/>
        </p:nvSpPr>
        <p:spPr>
          <a:xfrm>
            <a:off x="6391671" y="3436167"/>
            <a:ext cx="2714265" cy="430887"/>
          </a:xfrm>
          <a:prstGeom prst="rect">
            <a:avLst/>
          </a:prstGeom>
          <a:noFill/>
        </p:spPr>
        <p:txBody>
          <a:bodyPr wrap="square" rtlCol="0">
            <a:spAutoFit/>
          </a:bodyPr>
          <a:lstStyle/>
          <a:p>
            <a:pPr algn="l"/>
            <a:r>
              <a:rPr lang="en-GB" sz="2200" b="1" dirty="0"/>
              <a:t>On the last day</a:t>
            </a:r>
          </a:p>
        </p:txBody>
      </p:sp>
      <p:sp>
        <p:nvSpPr>
          <p:cNvPr id="20" name="TextBox 19"/>
          <p:cNvSpPr txBox="1"/>
          <p:nvPr/>
        </p:nvSpPr>
        <p:spPr>
          <a:xfrm>
            <a:off x="488796" y="3457187"/>
            <a:ext cx="3071596" cy="430887"/>
          </a:xfrm>
          <a:prstGeom prst="rect">
            <a:avLst/>
          </a:prstGeom>
          <a:noFill/>
        </p:spPr>
        <p:txBody>
          <a:bodyPr wrap="square" rtlCol="0">
            <a:spAutoFit/>
          </a:bodyPr>
          <a:lstStyle/>
          <a:p>
            <a:pPr algn="l"/>
            <a:r>
              <a:rPr lang="en-GB" sz="2200" b="1" dirty="0"/>
              <a:t>On the third day</a:t>
            </a:r>
          </a:p>
        </p:txBody>
      </p:sp>
      <p:sp>
        <p:nvSpPr>
          <p:cNvPr id="22" name="TextBox 21"/>
          <p:cNvSpPr txBox="1"/>
          <p:nvPr/>
        </p:nvSpPr>
        <p:spPr>
          <a:xfrm>
            <a:off x="192334" y="181617"/>
            <a:ext cx="478303" cy="430887"/>
          </a:xfrm>
          <a:prstGeom prst="rect">
            <a:avLst/>
          </a:prstGeom>
          <a:noFill/>
        </p:spPr>
        <p:txBody>
          <a:bodyPr wrap="square" rtlCol="0">
            <a:spAutoFit/>
          </a:bodyPr>
          <a:lstStyle/>
          <a:p>
            <a:pPr algn="l"/>
            <a:r>
              <a:rPr lang="en-GB" sz="2200" b="1" dirty="0"/>
              <a:t>1</a:t>
            </a:r>
          </a:p>
        </p:txBody>
      </p:sp>
      <p:sp>
        <p:nvSpPr>
          <p:cNvPr id="23" name="TextBox 22"/>
          <p:cNvSpPr txBox="1"/>
          <p:nvPr/>
        </p:nvSpPr>
        <p:spPr>
          <a:xfrm>
            <a:off x="3160692" y="285269"/>
            <a:ext cx="478303" cy="430887"/>
          </a:xfrm>
          <a:prstGeom prst="rect">
            <a:avLst/>
          </a:prstGeom>
          <a:noFill/>
        </p:spPr>
        <p:txBody>
          <a:bodyPr wrap="square" rtlCol="0">
            <a:spAutoFit/>
          </a:bodyPr>
          <a:lstStyle/>
          <a:p>
            <a:pPr algn="l"/>
            <a:r>
              <a:rPr lang="en-GB" sz="2200" b="1" dirty="0"/>
              <a:t>2</a:t>
            </a:r>
          </a:p>
        </p:txBody>
      </p:sp>
      <p:sp>
        <p:nvSpPr>
          <p:cNvPr id="24" name="TextBox 23"/>
          <p:cNvSpPr txBox="1"/>
          <p:nvPr/>
        </p:nvSpPr>
        <p:spPr>
          <a:xfrm>
            <a:off x="6011130" y="225684"/>
            <a:ext cx="478303" cy="430887"/>
          </a:xfrm>
          <a:prstGeom prst="rect">
            <a:avLst/>
          </a:prstGeom>
          <a:noFill/>
        </p:spPr>
        <p:txBody>
          <a:bodyPr wrap="square" rtlCol="0">
            <a:spAutoFit/>
          </a:bodyPr>
          <a:lstStyle/>
          <a:p>
            <a:pPr algn="l"/>
            <a:r>
              <a:rPr lang="en-GB" sz="2200" b="1" dirty="0"/>
              <a:t>3</a:t>
            </a:r>
          </a:p>
        </p:txBody>
      </p:sp>
      <p:sp>
        <p:nvSpPr>
          <p:cNvPr id="28" name="TextBox 27"/>
          <p:cNvSpPr txBox="1"/>
          <p:nvPr/>
        </p:nvSpPr>
        <p:spPr>
          <a:xfrm>
            <a:off x="444749" y="1359570"/>
            <a:ext cx="2715943" cy="1107996"/>
          </a:xfrm>
          <a:prstGeom prst="rect">
            <a:avLst/>
          </a:prstGeom>
          <a:noFill/>
        </p:spPr>
        <p:txBody>
          <a:bodyPr wrap="square" rtlCol="0">
            <a:spAutoFit/>
          </a:bodyPr>
          <a:lstStyle/>
          <a:p>
            <a:pPr algn="l"/>
            <a:r>
              <a:rPr lang="en-GB" sz="2200" b="1" dirty="0"/>
              <a:t>I</a:t>
            </a:r>
            <a:r>
              <a:rPr lang="en-GB" sz="2200" dirty="0"/>
              <a:t> lost the tickets and </a:t>
            </a:r>
            <a:r>
              <a:rPr lang="en-GB" sz="2200" b="1" dirty="0"/>
              <a:t>he</a:t>
            </a:r>
            <a:r>
              <a:rPr lang="en-GB" sz="2200" dirty="0"/>
              <a:t> offered to help. </a:t>
            </a:r>
          </a:p>
        </p:txBody>
      </p:sp>
      <p:sp>
        <p:nvSpPr>
          <p:cNvPr id="29" name="TextBox 28"/>
          <p:cNvSpPr txBox="1"/>
          <p:nvPr/>
        </p:nvSpPr>
        <p:spPr>
          <a:xfrm>
            <a:off x="3479839" y="1293164"/>
            <a:ext cx="2715943" cy="1107996"/>
          </a:xfrm>
          <a:prstGeom prst="rect">
            <a:avLst/>
          </a:prstGeom>
          <a:noFill/>
        </p:spPr>
        <p:txBody>
          <a:bodyPr wrap="square" rtlCol="0">
            <a:spAutoFit/>
          </a:bodyPr>
          <a:lstStyle/>
          <a:p>
            <a:pPr algn="l"/>
            <a:r>
              <a:rPr lang="en-GB" sz="2200" b="1" dirty="0"/>
              <a:t>She</a:t>
            </a:r>
            <a:r>
              <a:rPr lang="en-GB" sz="2200" dirty="0"/>
              <a:t> broke the window and </a:t>
            </a:r>
            <a:r>
              <a:rPr lang="en-GB" sz="2200" b="1" dirty="0"/>
              <a:t>I </a:t>
            </a:r>
            <a:r>
              <a:rPr lang="en-GB" sz="2200" dirty="0"/>
              <a:t>broke the bed. </a:t>
            </a:r>
          </a:p>
        </p:txBody>
      </p:sp>
      <p:sp>
        <p:nvSpPr>
          <p:cNvPr id="30" name="TextBox 29"/>
          <p:cNvSpPr txBox="1"/>
          <p:nvPr/>
        </p:nvSpPr>
        <p:spPr>
          <a:xfrm>
            <a:off x="6377303" y="1313530"/>
            <a:ext cx="2549331" cy="1107996"/>
          </a:xfrm>
          <a:prstGeom prst="rect">
            <a:avLst/>
          </a:prstGeom>
          <a:noFill/>
        </p:spPr>
        <p:txBody>
          <a:bodyPr wrap="square" rtlCol="0">
            <a:spAutoFit/>
          </a:bodyPr>
          <a:lstStyle/>
          <a:p>
            <a:pPr algn="l"/>
            <a:r>
              <a:rPr lang="en-GB" sz="2200" b="1" dirty="0"/>
              <a:t>He</a:t>
            </a:r>
            <a:r>
              <a:rPr lang="en-GB" sz="2200" dirty="0"/>
              <a:t> ate paella but </a:t>
            </a:r>
            <a:r>
              <a:rPr lang="en-GB" sz="2200" b="1" dirty="0"/>
              <a:t>she</a:t>
            </a:r>
            <a:r>
              <a:rPr lang="en-GB" sz="2200" dirty="0"/>
              <a:t> ate tapas.</a:t>
            </a:r>
            <a:r>
              <a:rPr lang="en-GB" sz="2200" b="1" dirty="0"/>
              <a:t> </a:t>
            </a:r>
            <a:endParaRPr lang="en-GB" sz="2200" dirty="0"/>
          </a:p>
        </p:txBody>
      </p:sp>
      <p:sp>
        <p:nvSpPr>
          <p:cNvPr id="31" name="TextBox 30"/>
          <p:cNvSpPr txBox="1"/>
          <p:nvPr/>
        </p:nvSpPr>
        <p:spPr>
          <a:xfrm>
            <a:off x="488796" y="4228619"/>
            <a:ext cx="2549331" cy="1107996"/>
          </a:xfrm>
          <a:prstGeom prst="rect">
            <a:avLst/>
          </a:prstGeom>
          <a:noFill/>
        </p:spPr>
        <p:txBody>
          <a:bodyPr wrap="square" rtlCol="0">
            <a:spAutoFit/>
          </a:bodyPr>
          <a:lstStyle/>
          <a:p>
            <a:pPr algn="l"/>
            <a:r>
              <a:rPr lang="en-GB" sz="2200" b="1" dirty="0"/>
              <a:t>She</a:t>
            </a:r>
            <a:r>
              <a:rPr lang="en-GB" sz="2200" dirty="0"/>
              <a:t> suffered an accident, so </a:t>
            </a:r>
            <a:r>
              <a:rPr lang="en-GB" sz="2200" b="1" dirty="0"/>
              <a:t>I </a:t>
            </a:r>
            <a:r>
              <a:rPr lang="en-GB" sz="2200" dirty="0"/>
              <a:t>asked for help</a:t>
            </a:r>
            <a:r>
              <a:rPr lang="en-GB" sz="2200" b="1" dirty="0"/>
              <a:t>. </a:t>
            </a:r>
            <a:endParaRPr lang="en-GB" sz="2200" dirty="0"/>
          </a:p>
        </p:txBody>
      </p:sp>
      <p:sp>
        <p:nvSpPr>
          <p:cNvPr id="32" name="TextBox 31"/>
          <p:cNvSpPr txBox="1"/>
          <p:nvPr/>
        </p:nvSpPr>
        <p:spPr>
          <a:xfrm>
            <a:off x="3233124" y="4113919"/>
            <a:ext cx="2778006" cy="1446550"/>
          </a:xfrm>
          <a:prstGeom prst="rect">
            <a:avLst/>
          </a:prstGeom>
          <a:noFill/>
        </p:spPr>
        <p:txBody>
          <a:bodyPr wrap="square" rtlCol="0">
            <a:spAutoFit/>
          </a:bodyPr>
          <a:lstStyle/>
          <a:p>
            <a:pPr algn="l"/>
            <a:r>
              <a:rPr lang="en-GB" sz="2200" b="1" dirty="0"/>
              <a:t>She</a:t>
            </a:r>
            <a:r>
              <a:rPr lang="en-GB" sz="2200" dirty="0"/>
              <a:t> went up a tower whereas </a:t>
            </a:r>
            <a:r>
              <a:rPr lang="en-GB" sz="2200" b="1" dirty="0"/>
              <a:t>I </a:t>
            </a:r>
            <a:r>
              <a:rPr lang="en-GB" sz="2200" dirty="0"/>
              <a:t>hardly</a:t>
            </a:r>
            <a:r>
              <a:rPr lang="en-GB" sz="2200" b="1" dirty="0"/>
              <a:t> </a:t>
            </a:r>
            <a:r>
              <a:rPr lang="en-GB" sz="2200" dirty="0"/>
              <a:t>got to know the city.</a:t>
            </a:r>
          </a:p>
        </p:txBody>
      </p:sp>
      <p:sp>
        <p:nvSpPr>
          <p:cNvPr id="33" name="TextBox 32"/>
          <p:cNvSpPr txBox="1"/>
          <p:nvPr/>
        </p:nvSpPr>
        <p:spPr>
          <a:xfrm>
            <a:off x="6215337" y="4109614"/>
            <a:ext cx="2701565" cy="1446550"/>
          </a:xfrm>
          <a:prstGeom prst="rect">
            <a:avLst/>
          </a:prstGeom>
          <a:noFill/>
        </p:spPr>
        <p:txBody>
          <a:bodyPr wrap="square" rtlCol="0">
            <a:spAutoFit/>
          </a:bodyPr>
          <a:lstStyle/>
          <a:p>
            <a:pPr algn="l"/>
            <a:r>
              <a:rPr lang="en-GB" sz="2200" b="1" dirty="0"/>
              <a:t>I </a:t>
            </a:r>
            <a:r>
              <a:rPr lang="en-GB" sz="2200" dirty="0"/>
              <a:t>decided to the learn Spanish and </a:t>
            </a:r>
            <a:r>
              <a:rPr lang="en-GB" sz="2200" b="1" dirty="0"/>
              <a:t>she </a:t>
            </a:r>
            <a:r>
              <a:rPr lang="en-GB" sz="2200" dirty="0"/>
              <a:t>decided to go for a stroll.</a:t>
            </a:r>
          </a:p>
        </p:txBody>
      </p:sp>
      <p:sp>
        <p:nvSpPr>
          <p:cNvPr id="40" name="TextBox 39"/>
          <p:cNvSpPr txBox="1"/>
          <p:nvPr/>
        </p:nvSpPr>
        <p:spPr>
          <a:xfrm>
            <a:off x="8963079" y="249659"/>
            <a:ext cx="478303" cy="430887"/>
          </a:xfrm>
          <a:prstGeom prst="rect">
            <a:avLst/>
          </a:prstGeom>
          <a:noFill/>
        </p:spPr>
        <p:txBody>
          <a:bodyPr wrap="square" rtlCol="0">
            <a:spAutoFit/>
          </a:bodyPr>
          <a:lstStyle/>
          <a:p>
            <a:pPr algn="l"/>
            <a:r>
              <a:rPr lang="en-GB" sz="2200" b="1" dirty="0"/>
              <a:t>4</a:t>
            </a:r>
          </a:p>
        </p:txBody>
      </p:sp>
      <p:sp>
        <p:nvSpPr>
          <p:cNvPr id="50" name="TextBox 49"/>
          <p:cNvSpPr txBox="1"/>
          <p:nvPr/>
        </p:nvSpPr>
        <p:spPr>
          <a:xfrm>
            <a:off x="3414767" y="593577"/>
            <a:ext cx="3074666" cy="430887"/>
          </a:xfrm>
          <a:prstGeom prst="rect">
            <a:avLst/>
          </a:prstGeom>
          <a:noFill/>
        </p:spPr>
        <p:txBody>
          <a:bodyPr wrap="square" rtlCol="0">
            <a:spAutoFit/>
          </a:bodyPr>
          <a:lstStyle/>
          <a:p>
            <a:pPr algn="l"/>
            <a:r>
              <a:rPr lang="en-GB" sz="2200" b="1" dirty="0"/>
              <a:t>On the first day</a:t>
            </a:r>
          </a:p>
        </p:txBody>
      </p:sp>
      <p:sp>
        <p:nvSpPr>
          <p:cNvPr id="51" name="TextBox 50"/>
          <p:cNvSpPr txBox="1"/>
          <p:nvPr/>
        </p:nvSpPr>
        <p:spPr>
          <a:xfrm>
            <a:off x="6053764" y="583365"/>
            <a:ext cx="3074666" cy="430887"/>
          </a:xfrm>
          <a:prstGeom prst="rect">
            <a:avLst/>
          </a:prstGeom>
          <a:noFill/>
        </p:spPr>
        <p:txBody>
          <a:bodyPr wrap="square" rtlCol="0">
            <a:spAutoFit/>
          </a:bodyPr>
          <a:lstStyle/>
          <a:p>
            <a:pPr algn="l"/>
            <a:r>
              <a:rPr lang="en-GB" sz="2200" b="1" dirty="0"/>
              <a:t>On the second day</a:t>
            </a:r>
          </a:p>
        </p:txBody>
      </p:sp>
      <p:sp>
        <p:nvSpPr>
          <p:cNvPr id="52" name="TextBox 51"/>
          <p:cNvSpPr txBox="1"/>
          <p:nvPr/>
        </p:nvSpPr>
        <p:spPr>
          <a:xfrm>
            <a:off x="8986224" y="583365"/>
            <a:ext cx="3074666" cy="430887"/>
          </a:xfrm>
          <a:prstGeom prst="rect">
            <a:avLst/>
          </a:prstGeom>
          <a:noFill/>
        </p:spPr>
        <p:txBody>
          <a:bodyPr wrap="square" rtlCol="0">
            <a:spAutoFit/>
          </a:bodyPr>
          <a:lstStyle/>
          <a:p>
            <a:pPr algn="l"/>
            <a:r>
              <a:rPr lang="en-GB" sz="2200" b="1" dirty="0"/>
              <a:t>On the second day</a:t>
            </a:r>
          </a:p>
        </p:txBody>
      </p:sp>
      <p:sp>
        <p:nvSpPr>
          <p:cNvPr id="53" name="TextBox 52"/>
          <p:cNvSpPr txBox="1"/>
          <p:nvPr/>
        </p:nvSpPr>
        <p:spPr>
          <a:xfrm>
            <a:off x="9346625" y="3436167"/>
            <a:ext cx="2714265" cy="430887"/>
          </a:xfrm>
          <a:prstGeom prst="rect">
            <a:avLst/>
          </a:prstGeom>
          <a:noFill/>
        </p:spPr>
        <p:txBody>
          <a:bodyPr wrap="square" rtlCol="0">
            <a:spAutoFit/>
          </a:bodyPr>
          <a:lstStyle/>
          <a:p>
            <a:pPr algn="l"/>
            <a:r>
              <a:rPr lang="en-GB" sz="2200" b="1" dirty="0"/>
              <a:t>On the last day</a:t>
            </a:r>
          </a:p>
        </p:txBody>
      </p:sp>
      <p:sp>
        <p:nvSpPr>
          <p:cNvPr id="54" name="TextBox 53"/>
          <p:cNvSpPr txBox="1"/>
          <p:nvPr/>
        </p:nvSpPr>
        <p:spPr>
          <a:xfrm>
            <a:off x="9223934" y="1217112"/>
            <a:ext cx="2549331" cy="1446550"/>
          </a:xfrm>
          <a:prstGeom prst="rect">
            <a:avLst/>
          </a:prstGeom>
          <a:noFill/>
        </p:spPr>
        <p:txBody>
          <a:bodyPr wrap="square" rtlCol="0">
            <a:spAutoFit/>
          </a:bodyPr>
          <a:lstStyle/>
          <a:p>
            <a:pPr algn="l"/>
            <a:r>
              <a:rPr lang="en-GB" sz="2200" b="1" dirty="0"/>
              <a:t>She</a:t>
            </a:r>
            <a:r>
              <a:rPr lang="en-GB" sz="2200" dirty="0"/>
              <a:t> went out in the morning and </a:t>
            </a:r>
            <a:r>
              <a:rPr lang="en-GB" sz="2200" b="1" dirty="0"/>
              <a:t>he</a:t>
            </a:r>
            <a:r>
              <a:rPr lang="en-GB" sz="2200" dirty="0"/>
              <a:t> went out in the afternoon.</a:t>
            </a:r>
            <a:r>
              <a:rPr lang="en-GB" sz="2200" b="1" dirty="0"/>
              <a:t> </a:t>
            </a:r>
            <a:endParaRPr lang="en-GB" sz="2200" dirty="0"/>
          </a:p>
        </p:txBody>
      </p:sp>
      <p:sp>
        <p:nvSpPr>
          <p:cNvPr id="55" name="TextBox 54"/>
          <p:cNvSpPr txBox="1"/>
          <p:nvPr/>
        </p:nvSpPr>
        <p:spPr>
          <a:xfrm>
            <a:off x="9083047" y="4278891"/>
            <a:ext cx="2701565" cy="1107996"/>
          </a:xfrm>
          <a:prstGeom prst="rect">
            <a:avLst/>
          </a:prstGeom>
          <a:noFill/>
        </p:spPr>
        <p:txBody>
          <a:bodyPr wrap="square" rtlCol="0">
            <a:spAutoFit/>
          </a:bodyPr>
          <a:lstStyle/>
          <a:p>
            <a:pPr algn="l"/>
            <a:r>
              <a:rPr lang="en-GB" sz="2200" b="1" dirty="0"/>
              <a:t>I </a:t>
            </a:r>
            <a:r>
              <a:rPr lang="en-GB" sz="2200" dirty="0"/>
              <a:t>went out to buy a gift and </a:t>
            </a:r>
            <a:r>
              <a:rPr lang="en-GB" sz="2200" b="1" dirty="0"/>
              <a:t>he</a:t>
            </a:r>
            <a:r>
              <a:rPr lang="en-GB" sz="2200" dirty="0"/>
              <a:t> printed the tickets.</a:t>
            </a:r>
          </a:p>
        </p:txBody>
      </p:sp>
    </p:spTree>
    <p:extLst>
      <p:ext uri="{BB962C8B-B14F-4D97-AF65-F5344CB8AC3E}">
        <p14:creationId xmlns:p14="http://schemas.microsoft.com/office/powerpoint/2010/main" val="4222770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80987"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endParaRPr>
          </a:p>
        </p:txBody>
      </p:sp>
      <p:sp>
        <p:nvSpPr>
          <p:cNvPr id="42" name="Rectangle 41"/>
          <p:cNvSpPr/>
          <p:nvPr/>
        </p:nvSpPr>
        <p:spPr>
          <a:xfrm>
            <a:off x="3096281"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endParaRPr>
          </a:p>
        </p:txBody>
      </p:sp>
      <p:sp>
        <p:nvSpPr>
          <p:cNvPr id="43" name="Rectangle 42"/>
          <p:cNvSpPr/>
          <p:nvPr/>
        </p:nvSpPr>
        <p:spPr>
          <a:xfrm>
            <a:off x="6019272"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endParaRPr>
          </a:p>
        </p:txBody>
      </p:sp>
      <p:sp>
        <p:nvSpPr>
          <p:cNvPr id="44" name="Rectangle 43"/>
          <p:cNvSpPr/>
          <p:nvPr/>
        </p:nvSpPr>
        <p:spPr>
          <a:xfrm>
            <a:off x="8942999"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endParaRPr>
          </a:p>
        </p:txBody>
      </p:sp>
      <p:sp>
        <p:nvSpPr>
          <p:cNvPr id="45" name="TextBox 44"/>
          <p:cNvSpPr txBox="1"/>
          <p:nvPr/>
        </p:nvSpPr>
        <p:spPr>
          <a:xfrm>
            <a:off x="180987" y="3220724"/>
            <a:ext cx="478303" cy="430887"/>
          </a:xfrm>
          <a:prstGeom prst="rect">
            <a:avLst/>
          </a:prstGeom>
          <a:noFill/>
        </p:spPr>
        <p:txBody>
          <a:bodyPr wrap="square" rtlCol="0">
            <a:spAutoFit/>
          </a:bodyPr>
          <a:lstStyle/>
          <a:p>
            <a:pPr algn="l"/>
            <a:r>
              <a:rPr lang="en-GB" sz="2200" b="1" dirty="0"/>
              <a:t>5</a:t>
            </a:r>
          </a:p>
        </p:txBody>
      </p:sp>
      <p:sp>
        <p:nvSpPr>
          <p:cNvPr id="46" name="TextBox 45"/>
          <p:cNvSpPr txBox="1"/>
          <p:nvPr/>
        </p:nvSpPr>
        <p:spPr>
          <a:xfrm>
            <a:off x="3150028" y="3264791"/>
            <a:ext cx="478303" cy="430887"/>
          </a:xfrm>
          <a:prstGeom prst="rect">
            <a:avLst/>
          </a:prstGeom>
          <a:noFill/>
        </p:spPr>
        <p:txBody>
          <a:bodyPr wrap="square" rtlCol="0">
            <a:spAutoFit/>
          </a:bodyPr>
          <a:lstStyle/>
          <a:p>
            <a:pPr algn="l"/>
            <a:r>
              <a:rPr lang="en-GB" sz="2200" b="1" dirty="0"/>
              <a:t>6</a:t>
            </a:r>
          </a:p>
        </p:txBody>
      </p:sp>
      <p:sp>
        <p:nvSpPr>
          <p:cNvPr id="47" name="TextBox 46"/>
          <p:cNvSpPr txBox="1"/>
          <p:nvPr/>
        </p:nvSpPr>
        <p:spPr>
          <a:xfrm>
            <a:off x="5999783" y="3264791"/>
            <a:ext cx="478303" cy="430887"/>
          </a:xfrm>
          <a:prstGeom prst="rect">
            <a:avLst/>
          </a:prstGeom>
          <a:noFill/>
        </p:spPr>
        <p:txBody>
          <a:bodyPr wrap="square" rtlCol="0">
            <a:spAutoFit/>
          </a:bodyPr>
          <a:lstStyle/>
          <a:p>
            <a:pPr algn="l"/>
            <a:r>
              <a:rPr lang="en-GB" sz="2200" b="1" dirty="0"/>
              <a:t>7</a:t>
            </a:r>
          </a:p>
        </p:txBody>
      </p:sp>
      <p:sp>
        <p:nvSpPr>
          <p:cNvPr id="48" name="TextBox 47"/>
          <p:cNvSpPr txBox="1"/>
          <p:nvPr/>
        </p:nvSpPr>
        <p:spPr>
          <a:xfrm>
            <a:off x="8951732" y="3288766"/>
            <a:ext cx="478303" cy="430887"/>
          </a:xfrm>
          <a:prstGeom prst="rect">
            <a:avLst/>
          </a:prstGeom>
          <a:noFill/>
        </p:spPr>
        <p:txBody>
          <a:bodyPr wrap="square" rtlCol="0">
            <a:spAutoFit/>
          </a:bodyPr>
          <a:lstStyle/>
          <a:p>
            <a:pPr algn="l"/>
            <a:r>
              <a:rPr lang="en-GB" sz="2200" b="1" dirty="0"/>
              <a:t>8</a:t>
            </a:r>
          </a:p>
        </p:txBody>
      </p:sp>
      <p:sp>
        <p:nvSpPr>
          <p:cNvPr id="4" name="Rectangle 3"/>
          <p:cNvSpPr/>
          <p:nvPr/>
        </p:nvSpPr>
        <p:spPr>
          <a:xfrm>
            <a:off x="192334"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endParaRPr>
          </a:p>
        </p:txBody>
      </p:sp>
      <p:sp>
        <p:nvSpPr>
          <p:cNvPr id="37" name="Rectangle 36"/>
          <p:cNvSpPr/>
          <p:nvPr/>
        </p:nvSpPr>
        <p:spPr>
          <a:xfrm>
            <a:off x="3107628"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endParaRPr>
          </a:p>
        </p:txBody>
      </p:sp>
      <p:sp>
        <p:nvSpPr>
          <p:cNvPr id="38" name="Rectangle 37"/>
          <p:cNvSpPr/>
          <p:nvPr/>
        </p:nvSpPr>
        <p:spPr>
          <a:xfrm>
            <a:off x="6030619"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endParaRPr>
          </a:p>
        </p:txBody>
      </p:sp>
      <p:sp>
        <p:nvSpPr>
          <p:cNvPr id="39" name="Rectangle 38"/>
          <p:cNvSpPr/>
          <p:nvPr/>
        </p:nvSpPr>
        <p:spPr>
          <a:xfrm>
            <a:off x="8954346"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endParaRPr>
          </a:p>
        </p:txBody>
      </p:sp>
      <p:sp>
        <p:nvSpPr>
          <p:cNvPr id="12" name="TextBox 11"/>
          <p:cNvSpPr txBox="1"/>
          <p:nvPr/>
        </p:nvSpPr>
        <p:spPr>
          <a:xfrm>
            <a:off x="3507657" y="3436167"/>
            <a:ext cx="2472638" cy="430887"/>
          </a:xfrm>
          <a:prstGeom prst="rect">
            <a:avLst/>
          </a:prstGeom>
          <a:noFill/>
        </p:spPr>
        <p:txBody>
          <a:bodyPr wrap="square" rtlCol="0">
            <a:spAutoFit/>
          </a:bodyPr>
          <a:lstStyle/>
          <a:p>
            <a:pPr algn="l"/>
            <a:r>
              <a:rPr lang="en-GB" sz="2200" b="1" dirty="0"/>
              <a:t>On the third day</a:t>
            </a:r>
          </a:p>
        </p:txBody>
      </p:sp>
      <p:sp>
        <p:nvSpPr>
          <p:cNvPr id="11" name="TextBox 10"/>
          <p:cNvSpPr txBox="1"/>
          <p:nvPr/>
        </p:nvSpPr>
        <p:spPr>
          <a:xfrm>
            <a:off x="366376" y="593577"/>
            <a:ext cx="3074666" cy="430887"/>
          </a:xfrm>
          <a:prstGeom prst="rect">
            <a:avLst/>
          </a:prstGeom>
          <a:noFill/>
        </p:spPr>
        <p:txBody>
          <a:bodyPr wrap="square" rtlCol="0">
            <a:spAutoFit/>
          </a:bodyPr>
          <a:lstStyle/>
          <a:p>
            <a:pPr algn="l"/>
            <a:r>
              <a:rPr lang="en-GB" sz="2200" b="1" dirty="0"/>
              <a:t>On the first day</a:t>
            </a:r>
          </a:p>
        </p:txBody>
      </p:sp>
      <p:sp>
        <p:nvSpPr>
          <p:cNvPr id="13" name="TextBox 12"/>
          <p:cNvSpPr txBox="1"/>
          <p:nvPr/>
        </p:nvSpPr>
        <p:spPr>
          <a:xfrm>
            <a:off x="6391671" y="3436167"/>
            <a:ext cx="2714265" cy="430887"/>
          </a:xfrm>
          <a:prstGeom prst="rect">
            <a:avLst/>
          </a:prstGeom>
          <a:noFill/>
        </p:spPr>
        <p:txBody>
          <a:bodyPr wrap="square" rtlCol="0">
            <a:spAutoFit/>
          </a:bodyPr>
          <a:lstStyle/>
          <a:p>
            <a:pPr algn="l"/>
            <a:r>
              <a:rPr lang="en-GB" sz="2200" b="1" dirty="0"/>
              <a:t>On the last day</a:t>
            </a:r>
          </a:p>
        </p:txBody>
      </p:sp>
      <p:sp>
        <p:nvSpPr>
          <p:cNvPr id="20" name="TextBox 19"/>
          <p:cNvSpPr txBox="1"/>
          <p:nvPr/>
        </p:nvSpPr>
        <p:spPr>
          <a:xfrm>
            <a:off x="488796" y="3457187"/>
            <a:ext cx="3071596" cy="430887"/>
          </a:xfrm>
          <a:prstGeom prst="rect">
            <a:avLst/>
          </a:prstGeom>
          <a:noFill/>
        </p:spPr>
        <p:txBody>
          <a:bodyPr wrap="square" rtlCol="0">
            <a:spAutoFit/>
          </a:bodyPr>
          <a:lstStyle/>
          <a:p>
            <a:pPr algn="l"/>
            <a:r>
              <a:rPr lang="en-GB" sz="2200" b="1" dirty="0"/>
              <a:t>On the third day</a:t>
            </a:r>
          </a:p>
        </p:txBody>
      </p:sp>
      <p:sp>
        <p:nvSpPr>
          <p:cNvPr id="22" name="TextBox 21"/>
          <p:cNvSpPr txBox="1"/>
          <p:nvPr/>
        </p:nvSpPr>
        <p:spPr>
          <a:xfrm>
            <a:off x="192334" y="181617"/>
            <a:ext cx="478303" cy="430887"/>
          </a:xfrm>
          <a:prstGeom prst="rect">
            <a:avLst/>
          </a:prstGeom>
          <a:noFill/>
        </p:spPr>
        <p:txBody>
          <a:bodyPr wrap="square" rtlCol="0">
            <a:spAutoFit/>
          </a:bodyPr>
          <a:lstStyle/>
          <a:p>
            <a:pPr algn="l"/>
            <a:r>
              <a:rPr lang="en-GB" sz="2200" b="1" dirty="0"/>
              <a:t>1</a:t>
            </a:r>
          </a:p>
        </p:txBody>
      </p:sp>
      <p:sp>
        <p:nvSpPr>
          <p:cNvPr id="23" name="TextBox 22"/>
          <p:cNvSpPr txBox="1"/>
          <p:nvPr/>
        </p:nvSpPr>
        <p:spPr>
          <a:xfrm>
            <a:off x="3160692" y="285269"/>
            <a:ext cx="478303" cy="430887"/>
          </a:xfrm>
          <a:prstGeom prst="rect">
            <a:avLst/>
          </a:prstGeom>
          <a:noFill/>
        </p:spPr>
        <p:txBody>
          <a:bodyPr wrap="square" rtlCol="0">
            <a:spAutoFit/>
          </a:bodyPr>
          <a:lstStyle/>
          <a:p>
            <a:pPr algn="l"/>
            <a:r>
              <a:rPr lang="en-GB" sz="2200" b="1" dirty="0"/>
              <a:t>2</a:t>
            </a:r>
          </a:p>
        </p:txBody>
      </p:sp>
      <p:sp>
        <p:nvSpPr>
          <p:cNvPr id="24" name="TextBox 23"/>
          <p:cNvSpPr txBox="1"/>
          <p:nvPr/>
        </p:nvSpPr>
        <p:spPr>
          <a:xfrm>
            <a:off x="6011130" y="225684"/>
            <a:ext cx="478303" cy="430887"/>
          </a:xfrm>
          <a:prstGeom prst="rect">
            <a:avLst/>
          </a:prstGeom>
          <a:noFill/>
        </p:spPr>
        <p:txBody>
          <a:bodyPr wrap="square" rtlCol="0">
            <a:spAutoFit/>
          </a:bodyPr>
          <a:lstStyle/>
          <a:p>
            <a:pPr algn="l"/>
            <a:r>
              <a:rPr lang="en-GB" sz="2200" b="1" dirty="0"/>
              <a:t>3</a:t>
            </a:r>
          </a:p>
        </p:txBody>
      </p:sp>
      <p:sp>
        <p:nvSpPr>
          <p:cNvPr id="28" name="TextBox 27"/>
          <p:cNvSpPr txBox="1"/>
          <p:nvPr/>
        </p:nvSpPr>
        <p:spPr>
          <a:xfrm>
            <a:off x="444749" y="1359570"/>
            <a:ext cx="2715943" cy="1107996"/>
          </a:xfrm>
          <a:prstGeom prst="rect">
            <a:avLst/>
          </a:prstGeom>
          <a:noFill/>
        </p:spPr>
        <p:txBody>
          <a:bodyPr wrap="square" rtlCol="0">
            <a:spAutoFit/>
          </a:bodyPr>
          <a:lstStyle/>
          <a:p>
            <a:pPr algn="l"/>
            <a:r>
              <a:rPr lang="en-GB" sz="2200" b="1" dirty="0"/>
              <a:t>I</a:t>
            </a:r>
            <a:r>
              <a:rPr lang="en-GB" sz="2200" dirty="0"/>
              <a:t> lost the tickets and </a:t>
            </a:r>
            <a:r>
              <a:rPr lang="en-GB" sz="2200" b="1" dirty="0"/>
              <a:t>he</a:t>
            </a:r>
            <a:r>
              <a:rPr lang="en-GB" sz="2200" dirty="0"/>
              <a:t> offered to help. </a:t>
            </a:r>
          </a:p>
        </p:txBody>
      </p:sp>
      <p:sp>
        <p:nvSpPr>
          <p:cNvPr id="29" name="TextBox 28"/>
          <p:cNvSpPr txBox="1"/>
          <p:nvPr/>
        </p:nvSpPr>
        <p:spPr>
          <a:xfrm>
            <a:off x="3473065" y="1293164"/>
            <a:ext cx="2715943" cy="1107996"/>
          </a:xfrm>
          <a:prstGeom prst="rect">
            <a:avLst/>
          </a:prstGeom>
          <a:noFill/>
        </p:spPr>
        <p:txBody>
          <a:bodyPr wrap="square" rtlCol="0">
            <a:spAutoFit/>
          </a:bodyPr>
          <a:lstStyle/>
          <a:p>
            <a:pPr algn="l"/>
            <a:r>
              <a:rPr lang="en-GB" sz="2200" b="1" dirty="0"/>
              <a:t>She</a:t>
            </a:r>
            <a:r>
              <a:rPr lang="en-GB" sz="2200" dirty="0"/>
              <a:t> broke the window and </a:t>
            </a:r>
            <a:r>
              <a:rPr lang="en-GB" sz="2200" b="1" dirty="0"/>
              <a:t>I </a:t>
            </a:r>
            <a:r>
              <a:rPr lang="en-GB" sz="2200" dirty="0"/>
              <a:t>broke the bed. </a:t>
            </a:r>
          </a:p>
        </p:txBody>
      </p:sp>
      <p:sp>
        <p:nvSpPr>
          <p:cNvPr id="30" name="TextBox 29"/>
          <p:cNvSpPr txBox="1"/>
          <p:nvPr/>
        </p:nvSpPr>
        <p:spPr>
          <a:xfrm>
            <a:off x="6250281" y="1503374"/>
            <a:ext cx="2549331" cy="769441"/>
          </a:xfrm>
          <a:prstGeom prst="rect">
            <a:avLst/>
          </a:prstGeom>
          <a:noFill/>
        </p:spPr>
        <p:txBody>
          <a:bodyPr wrap="square" rtlCol="0">
            <a:spAutoFit/>
          </a:bodyPr>
          <a:lstStyle/>
          <a:p>
            <a:pPr algn="l"/>
            <a:r>
              <a:rPr lang="en-GB" sz="2200" b="1" dirty="0"/>
              <a:t>She</a:t>
            </a:r>
            <a:r>
              <a:rPr lang="en-GB" sz="2200" dirty="0"/>
              <a:t> ate paella but </a:t>
            </a:r>
            <a:r>
              <a:rPr lang="en-GB" sz="2200" b="1" dirty="0"/>
              <a:t>he</a:t>
            </a:r>
            <a:r>
              <a:rPr lang="en-GB" sz="2200" dirty="0"/>
              <a:t> ate tapas.</a:t>
            </a:r>
            <a:r>
              <a:rPr lang="en-GB" sz="2200" b="1" dirty="0"/>
              <a:t> </a:t>
            </a:r>
            <a:endParaRPr lang="en-GB" sz="2200" dirty="0"/>
          </a:p>
        </p:txBody>
      </p:sp>
      <p:sp>
        <p:nvSpPr>
          <p:cNvPr id="31" name="TextBox 30"/>
          <p:cNvSpPr txBox="1"/>
          <p:nvPr/>
        </p:nvSpPr>
        <p:spPr>
          <a:xfrm>
            <a:off x="488796" y="4228619"/>
            <a:ext cx="2549331" cy="1107996"/>
          </a:xfrm>
          <a:prstGeom prst="rect">
            <a:avLst/>
          </a:prstGeom>
          <a:noFill/>
        </p:spPr>
        <p:txBody>
          <a:bodyPr wrap="square" rtlCol="0">
            <a:spAutoFit/>
          </a:bodyPr>
          <a:lstStyle/>
          <a:p>
            <a:pPr algn="l"/>
            <a:r>
              <a:rPr lang="en-GB" sz="2200" b="1" dirty="0"/>
              <a:t>She</a:t>
            </a:r>
            <a:r>
              <a:rPr lang="en-GB" sz="2200" dirty="0"/>
              <a:t> suffered an accident, so </a:t>
            </a:r>
            <a:r>
              <a:rPr lang="en-GB" sz="2200" b="1" dirty="0"/>
              <a:t>I </a:t>
            </a:r>
            <a:r>
              <a:rPr lang="en-GB" sz="2200" dirty="0"/>
              <a:t>asked for help</a:t>
            </a:r>
            <a:r>
              <a:rPr lang="en-GB" sz="2200" b="1" dirty="0"/>
              <a:t>. </a:t>
            </a:r>
            <a:endParaRPr lang="en-GB" sz="2200" dirty="0"/>
          </a:p>
        </p:txBody>
      </p:sp>
      <p:sp>
        <p:nvSpPr>
          <p:cNvPr id="32" name="TextBox 31"/>
          <p:cNvSpPr txBox="1"/>
          <p:nvPr/>
        </p:nvSpPr>
        <p:spPr>
          <a:xfrm>
            <a:off x="3233124" y="4113919"/>
            <a:ext cx="2778006" cy="1446550"/>
          </a:xfrm>
          <a:prstGeom prst="rect">
            <a:avLst/>
          </a:prstGeom>
          <a:noFill/>
        </p:spPr>
        <p:txBody>
          <a:bodyPr wrap="square" rtlCol="0">
            <a:spAutoFit/>
          </a:bodyPr>
          <a:lstStyle/>
          <a:p>
            <a:pPr algn="l"/>
            <a:r>
              <a:rPr lang="en-GB" sz="2200" b="1" dirty="0"/>
              <a:t>She</a:t>
            </a:r>
            <a:r>
              <a:rPr lang="en-GB" sz="2200" dirty="0"/>
              <a:t> went up a tower whereas </a:t>
            </a:r>
            <a:r>
              <a:rPr lang="en-GB" sz="2200" b="1" dirty="0"/>
              <a:t>he </a:t>
            </a:r>
            <a:r>
              <a:rPr lang="en-GB" sz="2200" dirty="0"/>
              <a:t>hardly</a:t>
            </a:r>
            <a:r>
              <a:rPr lang="en-GB" sz="2200" b="1" dirty="0"/>
              <a:t> </a:t>
            </a:r>
            <a:r>
              <a:rPr lang="en-GB" sz="2200" dirty="0"/>
              <a:t>got to know the city.</a:t>
            </a:r>
          </a:p>
        </p:txBody>
      </p:sp>
      <p:sp>
        <p:nvSpPr>
          <p:cNvPr id="33" name="TextBox 32"/>
          <p:cNvSpPr txBox="1"/>
          <p:nvPr/>
        </p:nvSpPr>
        <p:spPr>
          <a:xfrm>
            <a:off x="6215337" y="4109614"/>
            <a:ext cx="2701565" cy="1446550"/>
          </a:xfrm>
          <a:prstGeom prst="rect">
            <a:avLst/>
          </a:prstGeom>
          <a:noFill/>
        </p:spPr>
        <p:txBody>
          <a:bodyPr wrap="square" rtlCol="0">
            <a:spAutoFit/>
          </a:bodyPr>
          <a:lstStyle/>
          <a:p>
            <a:pPr algn="l"/>
            <a:r>
              <a:rPr lang="en-GB" sz="2200" b="1" dirty="0"/>
              <a:t>I </a:t>
            </a:r>
            <a:r>
              <a:rPr lang="en-GB" sz="2200" dirty="0"/>
              <a:t>decided to the learn Spanish and </a:t>
            </a:r>
            <a:r>
              <a:rPr lang="en-GB" sz="2200" b="1" dirty="0"/>
              <a:t>she </a:t>
            </a:r>
            <a:r>
              <a:rPr lang="en-GB" sz="2200" dirty="0"/>
              <a:t>decided to go for a stroll.</a:t>
            </a:r>
          </a:p>
        </p:txBody>
      </p:sp>
      <p:sp>
        <p:nvSpPr>
          <p:cNvPr id="40" name="TextBox 39"/>
          <p:cNvSpPr txBox="1"/>
          <p:nvPr/>
        </p:nvSpPr>
        <p:spPr>
          <a:xfrm>
            <a:off x="8963079" y="249659"/>
            <a:ext cx="478303" cy="430887"/>
          </a:xfrm>
          <a:prstGeom prst="rect">
            <a:avLst/>
          </a:prstGeom>
          <a:noFill/>
        </p:spPr>
        <p:txBody>
          <a:bodyPr wrap="square" rtlCol="0">
            <a:spAutoFit/>
          </a:bodyPr>
          <a:lstStyle/>
          <a:p>
            <a:pPr algn="l"/>
            <a:r>
              <a:rPr lang="en-GB" sz="2200" b="1" dirty="0"/>
              <a:t>4</a:t>
            </a:r>
          </a:p>
        </p:txBody>
      </p:sp>
      <p:sp>
        <p:nvSpPr>
          <p:cNvPr id="50" name="TextBox 49"/>
          <p:cNvSpPr txBox="1"/>
          <p:nvPr/>
        </p:nvSpPr>
        <p:spPr>
          <a:xfrm>
            <a:off x="3414767" y="593577"/>
            <a:ext cx="3074666" cy="430887"/>
          </a:xfrm>
          <a:prstGeom prst="rect">
            <a:avLst/>
          </a:prstGeom>
          <a:noFill/>
        </p:spPr>
        <p:txBody>
          <a:bodyPr wrap="square" rtlCol="0">
            <a:spAutoFit/>
          </a:bodyPr>
          <a:lstStyle/>
          <a:p>
            <a:pPr algn="l"/>
            <a:r>
              <a:rPr lang="en-GB" sz="2200" b="1" dirty="0"/>
              <a:t>On the first day</a:t>
            </a:r>
          </a:p>
        </p:txBody>
      </p:sp>
      <p:sp>
        <p:nvSpPr>
          <p:cNvPr id="51" name="TextBox 50"/>
          <p:cNvSpPr txBox="1"/>
          <p:nvPr/>
        </p:nvSpPr>
        <p:spPr>
          <a:xfrm>
            <a:off x="6053764" y="583365"/>
            <a:ext cx="3074666" cy="430887"/>
          </a:xfrm>
          <a:prstGeom prst="rect">
            <a:avLst/>
          </a:prstGeom>
          <a:noFill/>
        </p:spPr>
        <p:txBody>
          <a:bodyPr wrap="square" rtlCol="0">
            <a:spAutoFit/>
          </a:bodyPr>
          <a:lstStyle/>
          <a:p>
            <a:pPr algn="l"/>
            <a:r>
              <a:rPr lang="en-GB" sz="2200" b="1" dirty="0"/>
              <a:t>On the second day</a:t>
            </a:r>
          </a:p>
        </p:txBody>
      </p:sp>
      <p:sp>
        <p:nvSpPr>
          <p:cNvPr id="52" name="TextBox 51"/>
          <p:cNvSpPr txBox="1"/>
          <p:nvPr/>
        </p:nvSpPr>
        <p:spPr>
          <a:xfrm>
            <a:off x="8986224" y="583365"/>
            <a:ext cx="3074666" cy="430887"/>
          </a:xfrm>
          <a:prstGeom prst="rect">
            <a:avLst/>
          </a:prstGeom>
          <a:noFill/>
        </p:spPr>
        <p:txBody>
          <a:bodyPr wrap="square" rtlCol="0">
            <a:spAutoFit/>
          </a:bodyPr>
          <a:lstStyle/>
          <a:p>
            <a:pPr algn="l"/>
            <a:r>
              <a:rPr lang="en-GB" sz="2200" b="1" dirty="0"/>
              <a:t>On the second day</a:t>
            </a:r>
          </a:p>
        </p:txBody>
      </p:sp>
      <p:sp>
        <p:nvSpPr>
          <p:cNvPr id="53" name="TextBox 52"/>
          <p:cNvSpPr txBox="1"/>
          <p:nvPr/>
        </p:nvSpPr>
        <p:spPr>
          <a:xfrm>
            <a:off x="9346625" y="3436167"/>
            <a:ext cx="2714265" cy="430887"/>
          </a:xfrm>
          <a:prstGeom prst="rect">
            <a:avLst/>
          </a:prstGeom>
          <a:noFill/>
        </p:spPr>
        <p:txBody>
          <a:bodyPr wrap="square" rtlCol="0">
            <a:spAutoFit/>
          </a:bodyPr>
          <a:lstStyle/>
          <a:p>
            <a:pPr algn="l"/>
            <a:r>
              <a:rPr lang="en-GB" sz="2200" b="1" dirty="0"/>
              <a:t>On the last day</a:t>
            </a:r>
          </a:p>
        </p:txBody>
      </p:sp>
      <p:sp>
        <p:nvSpPr>
          <p:cNvPr id="54" name="TextBox 53"/>
          <p:cNvSpPr txBox="1"/>
          <p:nvPr/>
        </p:nvSpPr>
        <p:spPr>
          <a:xfrm>
            <a:off x="9223934" y="1217112"/>
            <a:ext cx="2549331" cy="1446550"/>
          </a:xfrm>
          <a:prstGeom prst="rect">
            <a:avLst/>
          </a:prstGeom>
          <a:noFill/>
        </p:spPr>
        <p:txBody>
          <a:bodyPr wrap="square" rtlCol="0">
            <a:spAutoFit/>
          </a:bodyPr>
          <a:lstStyle/>
          <a:p>
            <a:pPr algn="l"/>
            <a:r>
              <a:rPr lang="en-GB" sz="2200" b="1" dirty="0"/>
              <a:t>He</a:t>
            </a:r>
            <a:r>
              <a:rPr lang="en-GB" sz="2200" dirty="0"/>
              <a:t> went out in the morning and </a:t>
            </a:r>
            <a:r>
              <a:rPr lang="en-GB" sz="2200" b="1" dirty="0"/>
              <a:t>she</a:t>
            </a:r>
            <a:r>
              <a:rPr lang="en-GB" sz="2200" dirty="0"/>
              <a:t> went out in the afternoon.</a:t>
            </a:r>
            <a:r>
              <a:rPr lang="en-GB" sz="2200" b="1" dirty="0"/>
              <a:t> </a:t>
            </a:r>
            <a:endParaRPr lang="en-GB" sz="2200" dirty="0"/>
          </a:p>
        </p:txBody>
      </p:sp>
      <p:sp>
        <p:nvSpPr>
          <p:cNvPr id="55" name="TextBox 54"/>
          <p:cNvSpPr txBox="1"/>
          <p:nvPr/>
        </p:nvSpPr>
        <p:spPr>
          <a:xfrm>
            <a:off x="9083047" y="4278891"/>
            <a:ext cx="2701565" cy="1107996"/>
          </a:xfrm>
          <a:prstGeom prst="rect">
            <a:avLst/>
          </a:prstGeom>
          <a:noFill/>
        </p:spPr>
        <p:txBody>
          <a:bodyPr wrap="square" rtlCol="0">
            <a:spAutoFit/>
          </a:bodyPr>
          <a:lstStyle/>
          <a:p>
            <a:pPr algn="l"/>
            <a:r>
              <a:rPr lang="en-GB" sz="2200" b="1" dirty="0"/>
              <a:t>She </a:t>
            </a:r>
            <a:r>
              <a:rPr lang="en-GB" sz="2200" dirty="0"/>
              <a:t>went out to buy a gift and </a:t>
            </a:r>
            <a:r>
              <a:rPr lang="en-GB" sz="2200" b="1" dirty="0"/>
              <a:t>he</a:t>
            </a:r>
            <a:r>
              <a:rPr lang="en-GB" sz="2200" dirty="0"/>
              <a:t> printed the tickets.</a:t>
            </a:r>
          </a:p>
        </p:txBody>
      </p:sp>
    </p:spTree>
    <p:extLst>
      <p:ext uri="{BB962C8B-B14F-4D97-AF65-F5344CB8AC3E}">
        <p14:creationId xmlns:p14="http://schemas.microsoft.com/office/powerpoint/2010/main" val="653333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604846" cy="647577"/>
          </a:xfrm>
        </p:spPr>
        <p:txBody>
          <a:bodyPr>
            <a:normAutofit/>
          </a:bodyPr>
          <a:lstStyle/>
          <a:p>
            <a:r>
              <a:rPr lang="en-GB" sz="2800" b="1" dirty="0" err="1">
                <a:solidFill>
                  <a:schemeClr val="bg1"/>
                </a:solidFill>
              </a:rPr>
              <a:t>Vocabulario</a:t>
            </a:r>
            <a:r>
              <a:rPr lang="en-GB" sz="2800" b="1" dirty="0">
                <a:solidFill>
                  <a:schemeClr val="bg1"/>
                </a:solidFill>
              </a:rPr>
              <a:t> </a:t>
            </a:r>
            <a:r>
              <a:rPr lang="en-GB" sz="2800" b="0" dirty="0">
                <a:solidFill>
                  <a:schemeClr val="bg1"/>
                </a:solidFill>
              </a:rPr>
              <a:t>(1/2)</a:t>
            </a:r>
            <a:endParaRPr lang="en-GB" sz="2800" b="1" dirty="0">
              <a:solidFill>
                <a:schemeClr val="bg1"/>
              </a:solidFill>
            </a:endParaRPr>
          </a:p>
        </p:txBody>
      </p:sp>
      <p:sp>
        <p:nvSpPr>
          <p:cNvPr id="10" name="TextBox 9"/>
          <p:cNvSpPr txBox="1"/>
          <p:nvPr/>
        </p:nvSpPr>
        <p:spPr>
          <a:xfrm>
            <a:off x="2415330" y="1597126"/>
            <a:ext cx="22432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conocer</a:t>
            </a:r>
          </a:p>
        </p:txBody>
      </p:sp>
      <p:sp>
        <p:nvSpPr>
          <p:cNvPr id="11" name="TextBox 10"/>
          <p:cNvSpPr txBox="1"/>
          <p:nvPr/>
        </p:nvSpPr>
        <p:spPr>
          <a:xfrm>
            <a:off x="2450384" y="5344619"/>
            <a:ext cx="13917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sufrir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3" name="TextBox 12"/>
          <p:cNvSpPr txBox="1"/>
          <p:nvPr/>
        </p:nvSpPr>
        <p:spPr>
          <a:xfrm>
            <a:off x="9581646" y="5139518"/>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romper</a:t>
            </a:r>
          </a:p>
        </p:txBody>
      </p:sp>
      <p:sp>
        <p:nvSpPr>
          <p:cNvPr id="14" name="TextBox 13"/>
          <p:cNvSpPr txBox="1"/>
          <p:nvPr/>
        </p:nvSpPr>
        <p:spPr>
          <a:xfrm>
            <a:off x="9581646" y="3322613"/>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apenas</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20" name="TextBox 19"/>
          <p:cNvSpPr txBox="1"/>
          <p:nvPr/>
        </p:nvSpPr>
        <p:spPr>
          <a:xfrm>
            <a:off x="2415330" y="3397719"/>
            <a:ext cx="19770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ofrecer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37" name="CuadroTexto 36">
            <a:extLst>
              <a:ext uri="{FF2B5EF4-FFF2-40B4-BE49-F238E27FC236}">
                <a16:creationId xmlns:a16="http://schemas.microsoft.com/office/drawing/2014/main" id="{791FDE87-6A2E-E342-B094-5ED775B6809C}"/>
              </a:ext>
            </a:extLst>
          </p:cNvPr>
          <p:cNvSpPr txBox="1"/>
          <p:nvPr/>
        </p:nvSpPr>
        <p:spPr>
          <a:xfrm>
            <a:off x="588822" y="3663168"/>
            <a:ext cx="1370888" cy="430887"/>
          </a:xfrm>
          <a:prstGeom prst="rect">
            <a:avLst/>
          </a:prstGeom>
          <a:noFill/>
        </p:spPr>
        <p:txBody>
          <a:bodyPr wrap="none" rtlCol="0">
            <a:spAutoFit/>
          </a:bodyPr>
          <a:lstStyle/>
          <a:p>
            <a:pPr algn="l"/>
            <a:r>
              <a:rPr lang="es-GB" sz="2200" dirty="0"/>
              <a:t>[</a:t>
            </a:r>
            <a:r>
              <a:rPr lang="es-GB" sz="2200" dirty="0">
                <a:highlight>
                  <a:srgbClr val="E3EAFD"/>
                </a:highlight>
              </a:rPr>
              <a:t>to offer</a:t>
            </a:r>
            <a:r>
              <a:rPr lang="es-GB" sz="2200" dirty="0"/>
              <a:t>]</a:t>
            </a:r>
          </a:p>
        </p:txBody>
      </p:sp>
      <p:pic>
        <p:nvPicPr>
          <p:cNvPr id="3" name="Imagen 2">
            <a:extLst>
              <a:ext uri="{FF2B5EF4-FFF2-40B4-BE49-F238E27FC236}">
                <a16:creationId xmlns:a16="http://schemas.microsoft.com/office/drawing/2014/main" id="{B4CFB910-AA17-2D44-8340-57484C840F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218" y="2441128"/>
            <a:ext cx="1034819" cy="1144637"/>
          </a:xfrm>
          <a:prstGeom prst="rect">
            <a:avLst/>
          </a:prstGeom>
        </p:spPr>
      </p:pic>
      <p:pic>
        <p:nvPicPr>
          <p:cNvPr id="6" name="Imagen 5">
            <a:extLst>
              <a:ext uri="{FF2B5EF4-FFF2-40B4-BE49-F238E27FC236}">
                <a16:creationId xmlns:a16="http://schemas.microsoft.com/office/drawing/2014/main" id="{0EAACEA9-05CA-A043-BD46-3859B4336B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6053" y="4738382"/>
            <a:ext cx="1013984" cy="675258"/>
          </a:xfrm>
          <a:prstGeom prst="rect">
            <a:avLst/>
          </a:prstGeom>
        </p:spPr>
      </p:pic>
      <p:sp>
        <p:nvSpPr>
          <p:cNvPr id="36" name="CuadroTexto 35">
            <a:extLst>
              <a:ext uri="{FF2B5EF4-FFF2-40B4-BE49-F238E27FC236}">
                <a16:creationId xmlns:a16="http://schemas.microsoft.com/office/drawing/2014/main" id="{A20B41BA-3474-9B40-98DD-3055DA5EC61A}"/>
              </a:ext>
            </a:extLst>
          </p:cNvPr>
          <p:cNvSpPr txBox="1"/>
          <p:nvPr/>
        </p:nvSpPr>
        <p:spPr>
          <a:xfrm>
            <a:off x="588822" y="5524238"/>
            <a:ext cx="1467068" cy="430887"/>
          </a:xfrm>
          <a:prstGeom prst="rect">
            <a:avLst/>
          </a:prstGeom>
          <a:noFill/>
        </p:spPr>
        <p:txBody>
          <a:bodyPr wrap="none" rtlCol="0">
            <a:spAutoFit/>
          </a:bodyPr>
          <a:lstStyle/>
          <a:p>
            <a:pPr algn="l"/>
            <a:r>
              <a:rPr lang="es-GB" sz="2200" dirty="0"/>
              <a:t>[</a:t>
            </a:r>
            <a:r>
              <a:rPr lang="es-GB" sz="2200" dirty="0">
                <a:highlight>
                  <a:srgbClr val="E3EAFD"/>
                </a:highlight>
              </a:rPr>
              <a:t>to suffer</a:t>
            </a:r>
            <a:r>
              <a:rPr lang="es-GB" sz="2200" dirty="0"/>
              <a:t>]</a:t>
            </a:r>
          </a:p>
        </p:txBody>
      </p:sp>
      <p:pic>
        <p:nvPicPr>
          <p:cNvPr id="7" name="Imagen 6">
            <a:extLst>
              <a:ext uri="{FF2B5EF4-FFF2-40B4-BE49-F238E27FC236}">
                <a16:creationId xmlns:a16="http://schemas.microsoft.com/office/drawing/2014/main" id="{694D47E3-E3A6-F04B-BC3F-255C56385B2A}"/>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2250">
                        <a14:foregroundMark x1="39000" y1="35208" x2="26375" y2="49583"/>
                        <a14:foregroundMark x1="26375" y1="49583" x2="11625" y2="82917"/>
                        <a14:foregroundMark x1="37000" y1="17917" x2="35750" y2="17500"/>
                        <a14:foregroundMark x1="44250" y1="14375" x2="44875" y2="15625"/>
                        <a14:foregroundMark x1="64250" y1="13958" x2="61750" y2="14375"/>
                        <a14:foregroundMark x1="50000" y1="42083" x2="50000" y2="41042"/>
                        <a14:foregroundMark x1="91375" y1="77917" x2="92250" y2="75417"/>
                      </a14:backgroundRemoval>
                    </a14:imgEffect>
                  </a14:imgLayer>
                </a14:imgProps>
              </a:ext>
              <a:ext uri="{28A0092B-C50C-407E-A947-70E740481C1C}">
                <a14:useLocalDpi xmlns:a14="http://schemas.microsoft.com/office/drawing/2010/main"/>
              </a:ext>
            </a:extLst>
          </a:blip>
          <a:stretch>
            <a:fillRect/>
          </a:stretch>
        </p:blipFill>
        <p:spPr>
          <a:xfrm>
            <a:off x="7895267" y="4916368"/>
            <a:ext cx="1173263" cy="703958"/>
          </a:xfrm>
          <a:prstGeom prst="rect">
            <a:avLst/>
          </a:prstGeom>
        </p:spPr>
      </p:pic>
      <p:sp>
        <p:nvSpPr>
          <p:cNvPr id="38" name="CuadroTexto 37">
            <a:extLst>
              <a:ext uri="{FF2B5EF4-FFF2-40B4-BE49-F238E27FC236}">
                <a16:creationId xmlns:a16="http://schemas.microsoft.com/office/drawing/2014/main" id="{1A706A72-BB7C-744B-8171-B983B60275D1}"/>
              </a:ext>
            </a:extLst>
          </p:cNvPr>
          <p:cNvSpPr txBox="1"/>
          <p:nvPr/>
        </p:nvSpPr>
        <p:spPr>
          <a:xfrm>
            <a:off x="7784588" y="5463546"/>
            <a:ext cx="1535998" cy="430887"/>
          </a:xfrm>
          <a:prstGeom prst="rect">
            <a:avLst/>
          </a:prstGeom>
          <a:noFill/>
        </p:spPr>
        <p:txBody>
          <a:bodyPr wrap="none" rtlCol="0">
            <a:spAutoFit/>
          </a:bodyPr>
          <a:lstStyle/>
          <a:p>
            <a:pPr algn="l"/>
            <a:r>
              <a:rPr lang="es-GB" sz="2200" dirty="0"/>
              <a:t>[</a:t>
            </a:r>
            <a:r>
              <a:rPr lang="es-GB" sz="2200" dirty="0">
                <a:highlight>
                  <a:srgbClr val="E3EAFD"/>
                </a:highlight>
              </a:rPr>
              <a:t>to break</a:t>
            </a:r>
            <a:r>
              <a:rPr lang="es-GB" sz="2200" dirty="0"/>
              <a:t>]</a:t>
            </a:r>
          </a:p>
        </p:txBody>
      </p:sp>
      <p:sp>
        <p:nvSpPr>
          <p:cNvPr id="35" name="Rounded Rectangle 11">
            <a:extLst>
              <a:ext uri="{FF2B5EF4-FFF2-40B4-BE49-F238E27FC236}">
                <a16:creationId xmlns:a16="http://schemas.microsoft.com/office/drawing/2014/main" id="{A316DD52-7894-4A75-969C-CA0645DA2978}"/>
              </a:ext>
            </a:extLst>
          </p:cNvPr>
          <p:cNvSpPr/>
          <p:nvPr/>
        </p:nvSpPr>
        <p:spPr>
          <a:xfrm>
            <a:off x="10498015" y="258166"/>
            <a:ext cx="1430128" cy="416623"/>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p:cNvSpPr txBox="1"/>
          <p:nvPr/>
        </p:nvSpPr>
        <p:spPr>
          <a:xfrm>
            <a:off x="9193979" y="1653192"/>
            <a:ext cx="2998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desaparecer</a:t>
            </a:r>
          </a:p>
        </p:txBody>
      </p:sp>
      <p:sp>
        <p:nvSpPr>
          <p:cNvPr id="15" name="TextBox 14"/>
          <p:cNvSpPr txBox="1"/>
          <p:nvPr/>
        </p:nvSpPr>
        <p:spPr>
          <a:xfrm>
            <a:off x="6679594" y="1643979"/>
            <a:ext cx="2938367" cy="830997"/>
          </a:xfrm>
          <a:prstGeom prst="rect">
            <a:avLst/>
          </a:prstGeom>
          <a:noFill/>
        </p:spPr>
        <p:txBody>
          <a:bodyPr wrap="square" rtlCol="0">
            <a:spAutoFit/>
          </a:bodyPr>
          <a:lstStyle/>
          <a:p>
            <a:pPr algn="l"/>
            <a:r>
              <a:rPr lang="en-GB" sz="2400" dirty="0"/>
              <a:t>[to disappear, disappearing]</a:t>
            </a:r>
          </a:p>
        </p:txBody>
      </p:sp>
      <p:sp>
        <p:nvSpPr>
          <p:cNvPr id="44" name="TextBox 43"/>
          <p:cNvSpPr txBox="1"/>
          <p:nvPr/>
        </p:nvSpPr>
        <p:spPr>
          <a:xfrm>
            <a:off x="251062" y="1381126"/>
            <a:ext cx="2386420" cy="830997"/>
          </a:xfrm>
          <a:prstGeom prst="rect">
            <a:avLst/>
          </a:prstGeom>
          <a:noFill/>
        </p:spPr>
        <p:txBody>
          <a:bodyPr wrap="square" rtlCol="0">
            <a:spAutoFit/>
          </a:bodyPr>
          <a:lstStyle/>
          <a:p>
            <a:pPr algn="l"/>
            <a:r>
              <a:rPr lang="en-GB" sz="2400" dirty="0"/>
              <a:t>[to know, to get to know]</a:t>
            </a:r>
          </a:p>
        </p:txBody>
      </p:sp>
      <p:sp>
        <p:nvSpPr>
          <p:cNvPr id="21" name="TextBox 20"/>
          <p:cNvSpPr txBox="1"/>
          <p:nvPr/>
        </p:nvSpPr>
        <p:spPr>
          <a:xfrm>
            <a:off x="6679594" y="3384167"/>
            <a:ext cx="2938367" cy="461665"/>
          </a:xfrm>
          <a:prstGeom prst="rect">
            <a:avLst/>
          </a:prstGeom>
          <a:noFill/>
        </p:spPr>
        <p:txBody>
          <a:bodyPr wrap="square" rtlCol="0">
            <a:spAutoFit/>
          </a:bodyPr>
          <a:lstStyle/>
          <a:p>
            <a:pPr algn="l"/>
            <a:r>
              <a:rPr lang="en-GB" sz="2400" dirty="0"/>
              <a:t>[hardly, barely]</a:t>
            </a:r>
          </a:p>
        </p:txBody>
      </p:sp>
    </p:spTree>
    <p:extLst>
      <p:ext uri="{BB962C8B-B14F-4D97-AF65-F5344CB8AC3E}">
        <p14:creationId xmlns:p14="http://schemas.microsoft.com/office/powerpoint/2010/main" val="11173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1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2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1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9"/>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14" grpId="0"/>
      <p:bldP spid="14" grpId="1"/>
      <p:bldP spid="20" grpId="0"/>
      <p:bldP spid="20" grpId="1"/>
      <p:bldP spid="37" grpId="0"/>
      <p:bldP spid="37" grpId="1"/>
      <p:bldP spid="36" grpId="0"/>
      <p:bldP spid="36" grpId="1"/>
      <p:bldP spid="38" grpId="0"/>
      <p:bldP spid="38" grpId="1"/>
      <p:bldP spid="39" grpId="0"/>
      <p:bldP spid="39" grpId="1"/>
      <p:bldP spid="15" grpId="0"/>
      <p:bldP spid="15" grpId="1"/>
      <p:bldP spid="44" grpId="0"/>
      <p:bldP spid="44" grpId="1"/>
      <p:bldP spid="21" grpId="0"/>
      <p:bldP spid="2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951" y="84407"/>
            <a:ext cx="2101947" cy="576771"/>
          </a:xfrm>
        </p:spPr>
        <p:txBody>
          <a:bodyPr>
            <a:normAutofit/>
          </a:bodyPr>
          <a:lstStyle/>
          <a:p>
            <a:r>
              <a:rPr lang="en-GB" sz="2800" dirty="0">
                <a:solidFill>
                  <a:schemeClr val="tx1"/>
                </a:solidFill>
              </a:rPr>
              <a:t>Solución</a:t>
            </a:r>
          </a:p>
        </p:txBody>
      </p:sp>
      <p:graphicFrame>
        <p:nvGraphicFramePr>
          <p:cNvPr id="4" name="Table 3"/>
          <p:cNvGraphicFramePr>
            <a:graphicFrameLocks noGrp="1"/>
          </p:cNvGraphicFramePr>
          <p:nvPr>
            <p:extLst>
              <p:ext uri="{D42A27DB-BD31-4B8C-83A1-F6EECF244321}">
                <p14:modId xmlns:p14="http://schemas.microsoft.com/office/powerpoint/2010/main" val="3960597083"/>
              </p:ext>
            </p:extLst>
          </p:nvPr>
        </p:nvGraphicFramePr>
        <p:xfrm>
          <a:off x="1777413" y="372792"/>
          <a:ext cx="9720776" cy="5930125"/>
        </p:xfrm>
        <a:graphic>
          <a:graphicData uri="http://schemas.openxmlformats.org/drawingml/2006/table">
            <a:tbl>
              <a:tblPr firstRow="1" bandRow="1">
                <a:tableStyleId>{5DA37D80-6434-44D0-A028-1B22A696006F}</a:tableStyleId>
              </a:tblPr>
              <a:tblGrid>
                <a:gridCol w="2272146">
                  <a:extLst>
                    <a:ext uri="{9D8B030D-6E8A-4147-A177-3AD203B41FA5}">
                      <a16:colId xmlns:a16="http://schemas.microsoft.com/office/drawing/2014/main" val="631043060"/>
                    </a:ext>
                  </a:extLst>
                </a:gridCol>
                <a:gridCol w="3731963">
                  <a:extLst>
                    <a:ext uri="{9D8B030D-6E8A-4147-A177-3AD203B41FA5}">
                      <a16:colId xmlns:a16="http://schemas.microsoft.com/office/drawing/2014/main" val="4136645834"/>
                    </a:ext>
                  </a:extLst>
                </a:gridCol>
                <a:gridCol w="3716667">
                  <a:extLst>
                    <a:ext uri="{9D8B030D-6E8A-4147-A177-3AD203B41FA5}">
                      <a16:colId xmlns:a16="http://schemas.microsoft.com/office/drawing/2014/main" val="172294759"/>
                    </a:ext>
                  </a:extLst>
                </a:gridCol>
              </a:tblGrid>
              <a:tr h="1186025">
                <a:tc>
                  <a:txBody>
                    <a:bodyPr/>
                    <a:lstStyle/>
                    <a:p>
                      <a:pPr algn="ctr"/>
                      <a:endParaRPr lang="en-GB" sz="2000" b="0" dirty="0"/>
                    </a:p>
                  </a:txBody>
                  <a:tcPr/>
                </a:tc>
                <a:tc>
                  <a:txBody>
                    <a:bodyPr/>
                    <a:lstStyle/>
                    <a:p>
                      <a:pPr algn="ctr"/>
                      <a:r>
                        <a:rPr lang="en-GB" sz="2200" b="0" dirty="0"/>
                        <a:t>Persona A</a:t>
                      </a:r>
                    </a:p>
                  </a:txBody>
                  <a:tcPr anchor="ctr"/>
                </a:tc>
                <a:tc>
                  <a:txBody>
                    <a:bodyPr/>
                    <a:lstStyle/>
                    <a:p>
                      <a:pPr algn="ctr"/>
                      <a:r>
                        <a:rPr lang="en-GB" sz="2200" b="0" dirty="0"/>
                        <a:t>Persona B</a:t>
                      </a:r>
                    </a:p>
                  </a:txBody>
                  <a:tcPr anchor="ctr"/>
                </a:tc>
                <a:extLst>
                  <a:ext uri="{0D108BD9-81ED-4DB2-BD59-A6C34878D82A}">
                    <a16:rowId xmlns:a16="http://schemas.microsoft.com/office/drawing/2014/main" val="3595918455"/>
                  </a:ext>
                </a:extLst>
              </a:tr>
              <a:tr h="1186025">
                <a:tc>
                  <a:txBody>
                    <a:bodyPr/>
                    <a:lstStyle/>
                    <a:p>
                      <a:r>
                        <a:rPr lang="en-GB" sz="2200" b="0" dirty="0"/>
                        <a:t>El </a:t>
                      </a:r>
                      <a:r>
                        <a:rPr lang="en-GB" sz="2200" b="0" dirty="0" err="1"/>
                        <a:t>segundo</a:t>
                      </a:r>
                      <a:r>
                        <a:rPr lang="en-GB" sz="2200" b="0" dirty="0"/>
                        <a:t> día</a:t>
                      </a:r>
                    </a:p>
                    <a:p>
                      <a:r>
                        <a:rPr lang="en-GB" sz="2200" b="0" dirty="0"/>
                        <a:t>(la </a:t>
                      </a:r>
                      <a:r>
                        <a:rPr lang="en-GB" sz="2200" b="0" dirty="0" err="1"/>
                        <a:t>tarjeta</a:t>
                      </a:r>
                      <a:r>
                        <a:rPr lang="en-GB" sz="2200" b="0" dirty="0"/>
                        <a:t> 3)</a:t>
                      </a:r>
                    </a:p>
                  </a:txBody>
                  <a:tcPr/>
                </a:tc>
                <a:tc>
                  <a:txBody>
                    <a:bodyPr/>
                    <a:lstStyle/>
                    <a:p>
                      <a:endParaRPr lang="en-GB" sz="2000" b="0" dirty="0"/>
                    </a:p>
                  </a:txBody>
                  <a:tcPr/>
                </a:tc>
                <a:tc>
                  <a:txBody>
                    <a:bodyPr/>
                    <a:lstStyle/>
                    <a:p>
                      <a:endParaRPr lang="en-GB" sz="2000" b="0" dirty="0"/>
                    </a:p>
                  </a:txBody>
                  <a:tcPr/>
                </a:tc>
                <a:extLst>
                  <a:ext uri="{0D108BD9-81ED-4DB2-BD59-A6C34878D82A}">
                    <a16:rowId xmlns:a16="http://schemas.microsoft.com/office/drawing/2014/main" val="3680205697"/>
                  </a:ext>
                </a:extLst>
              </a:tr>
              <a:tr h="11860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mn-lt"/>
                          <a:ea typeface="+mn-ea"/>
                          <a:cs typeface="+mn-cs"/>
                        </a:rPr>
                        <a:t>El </a:t>
                      </a:r>
                      <a:r>
                        <a:rPr kumimoji="0" lang="en-GB" sz="2200" b="0" i="0" u="none" strike="noStrike" kern="1200" cap="none" spc="0" normalizeH="0" baseline="0" noProof="0" dirty="0" err="1">
                          <a:ln>
                            <a:noFill/>
                          </a:ln>
                          <a:solidFill>
                            <a:prstClr val="black"/>
                          </a:solidFill>
                          <a:effectLst/>
                          <a:uLnTx/>
                          <a:uFillTx/>
                          <a:latin typeface="+mn-lt"/>
                          <a:ea typeface="+mn-ea"/>
                          <a:cs typeface="+mn-cs"/>
                        </a:rPr>
                        <a:t>segundo</a:t>
                      </a:r>
                      <a:r>
                        <a:rPr kumimoji="0" lang="en-GB" sz="2200" b="0" i="0" u="none" strike="noStrike" kern="1200" cap="none" spc="0" normalizeH="0" baseline="0" noProof="0" dirty="0">
                          <a:ln>
                            <a:noFill/>
                          </a:ln>
                          <a:solidFill>
                            <a:prstClr val="black"/>
                          </a:solidFill>
                          <a:effectLst/>
                          <a:uLnTx/>
                          <a:uFillTx/>
                          <a:latin typeface="+mn-lt"/>
                          <a:ea typeface="+mn-ea"/>
                          <a:cs typeface="+mn-cs"/>
                        </a:rPr>
                        <a:t> día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mn-lt"/>
                          <a:ea typeface="+mn-ea"/>
                          <a:cs typeface="+mn-cs"/>
                        </a:rPr>
                        <a:t>(la </a:t>
                      </a:r>
                      <a:r>
                        <a:rPr kumimoji="0" lang="en-GB" sz="2200" b="0" i="0" u="none" strike="noStrike" kern="1200" cap="none" spc="0" normalizeH="0" baseline="0" noProof="0" dirty="0" err="1">
                          <a:ln>
                            <a:noFill/>
                          </a:ln>
                          <a:solidFill>
                            <a:prstClr val="black"/>
                          </a:solidFill>
                          <a:effectLst/>
                          <a:uLnTx/>
                          <a:uFillTx/>
                          <a:latin typeface="+mn-lt"/>
                          <a:ea typeface="+mn-ea"/>
                          <a:cs typeface="+mn-cs"/>
                        </a:rPr>
                        <a:t>tarjeta</a:t>
                      </a:r>
                      <a:r>
                        <a:rPr kumimoji="0" lang="en-GB" sz="2200" b="0" i="0" u="none" strike="noStrike" kern="1200" cap="none" spc="0" normalizeH="0" baseline="0" noProof="0" dirty="0">
                          <a:ln>
                            <a:noFill/>
                          </a:ln>
                          <a:solidFill>
                            <a:prstClr val="black"/>
                          </a:solidFill>
                          <a:effectLst/>
                          <a:uLnTx/>
                          <a:uFillTx/>
                          <a:latin typeface="+mn-lt"/>
                          <a:ea typeface="+mn-ea"/>
                          <a:cs typeface="+mn-cs"/>
                        </a:rPr>
                        <a:t> 4)</a:t>
                      </a:r>
                    </a:p>
                    <a:p>
                      <a:endParaRPr lang="en-GB" dirty="0"/>
                    </a:p>
                  </a:txBody>
                  <a:tcPr/>
                </a:tc>
                <a:tc>
                  <a:txBody>
                    <a:bodyPr/>
                    <a:lstStyle/>
                    <a:p>
                      <a:endParaRPr lang="en-GB" sz="2000" b="0" dirty="0"/>
                    </a:p>
                  </a:txBody>
                  <a:tcPr/>
                </a:tc>
                <a:tc>
                  <a:txBody>
                    <a:bodyPr/>
                    <a:lstStyle/>
                    <a:p>
                      <a:endParaRPr lang="en-GB" sz="2000" b="0" dirty="0"/>
                    </a:p>
                  </a:txBody>
                  <a:tcPr/>
                </a:tc>
                <a:extLst>
                  <a:ext uri="{0D108BD9-81ED-4DB2-BD59-A6C34878D82A}">
                    <a16:rowId xmlns:a16="http://schemas.microsoft.com/office/drawing/2014/main" val="157803781"/>
                  </a:ext>
                </a:extLst>
              </a:tr>
              <a:tr h="1186025">
                <a:tc>
                  <a:txBody>
                    <a:bodyPr/>
                    <a:lstStyle/>
                    <a:p>
                      <a:r>
                        <a:rPr lang="en-GB" sz="2200" b="0" dirty="0"/>
                        <a:t>El tercer día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t>(la </a:t>
                      </a:r>
                      <a:r>
                        <a:rPr lang="en-GB" sz="2200" b="0" dirty="0" err="1"/>
                        <a:t>tarjeta</a:t>
                      </a:r>
                      <a:r>
                        <a:rPr lang="en-GB" sz="2200" b="0" dirty="0"/>
                        <a:t> 6)</a:t>
                      </a:r>
                    </a:p>
                  </a:txBody>
                  <a:tcPr/>
                </a:tc>
                <a:tc>
                  <a:txBody>
                    <a:bodyPr/>
                    <a:lstStyle/>
                    <a:p>
                      <a:endParaRPr lang="en-GB" sz="2000" b="0" dirty="0"/>
                    </a:p>
                  </a:txBody>
                  <a:tcPr/>
                </a:tc>
                <a:tc>
                  <a:txBody>
                    <a:bodyPr/>
                    <a:lstStyle/>
                    <a:p>
                      <a:endParaRPr lang="en-GB" sz="2000" b="0" dirty="0"/>
                    </a:p>
                  </a:txBody>
                  <a:tcPr/>
                </a:tc>
                <a:extLst>
                  <a:ext uri="{0D108BD9-81ED-4DB2-BD59-A6C34878D82A}">
                    <a16:rowId xmlns:a16="http://schemas.microsoft.com/office/drawing/2014/main" val="3497836398"/>
                  </a:ext>
                </a:extLst>
              </a:tr>
              <a:tr h="1186025">
                <a:tc>
                  <a:txBody>
                    <a:bodyPr/>
                    <a:lstStyle/>
                    <a:p>
                      <a:r>
                        <a:rPr lang="en-GB" sz="2200" b="0" dirty="0"/>
                        <a:t>El último</a:t>
                      </a:r>
                      <a:r>
                        <a:rPr lang="en-GB" sz="2200" b="0" baseline="0" dirty="0"/>
                        <a:t> día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t>(la </a:t>
                      </a:r>
                      <a:r>
                        <a:rPr lang="en-GB" sz="2200" b="0" dirty="0" err="1"/>
                        <a:t>tarjeta</a:t>
                      </a:r>
                      <a:r>
                        <a:rPr lang="en-GB" sz="2200" b="0" dirty="0"/>
                        <a:t> 8)</a:t>
                      </a:r>
                    </a:p>
                  </a:txBody>
                  <a:tcPr/>
                </a:tc>
                <a:tc>
                  <a:txBody>
                    <a:bodyPr/>
                    <a:lstStyle/>
                    <a:p>
                      <a:endParaRPr lang="en-GB" sz="2000" b="0" dirty="0"/>
                    </a:p>
                  </a:txBody>
                  <a:tcPr/>
                </a:tc>
                <a:tc>
                  <a:txBody>
                    <a:bodyPr/>
                    <a:lstStyle/>
                    <a:p>
                      <a:endParaRPr lang="en-GB" sz="2000" b="0" dirty="0"/>
                    </a:p>
                  </a:txBody>
                  <a:tcPr/>
                </a:tc>
                <a:extLst>
                  <a:ext uri="{0D108BD9-81ED-4DB2-BD59-A6C34878D82A}">
                    <a16:rowId xmlns:a16="http://schemas.microsoft.com/office/drawing/2014/main" val="3436120622"/>
                  </a:ext>
                </a:extLst>
              </a:tr>
            </a:tbl>
          </a:graphicData>
        </a:graphic>
      </p:graphicFrame>
      <p:sp>
        <p:nvSpPr>
          <p:cNvPr id="5" name="TextBox 4"/>
          <p:cNvSpPr txBox="1"/>
          <p:nvPr/>
        </p:nvSpPr>
        <p:spPr>
          <a:xfrm>
            <a:off x="4049002" y="1701737"/>
            <a:ext cx="3263705" cy="769441"/>
          </a:xfrm>
          <a:prstGeom prst="rect">
            <a:avLst/>
          </a:prstGeom>
          <a:noFill/>
        </p:spPr>
        <p:txBody>
          <a:bodyPr wrap="square" rtlCol="0">
            <a:spAutoFit/>
          </a:bodyPr>
          <a:lstStyle/>
          <a:p>
            <a:pPr algn="l"/>
            <a:r>
              <a:rPr lang="en-GB" sz="2200" b="1" dirty="0" err="1"/>
              <a:t>Él</a:t>
            </a:r>
            <a:r>
              <a:rPr lang="en-GB" sz="2200" dirty="0"/>
              <a:t> </a:t>
            </a:r>
            <a:r>
              <a:rPr lang="en-GB" sz="2200" dirty="0" err="1"/>
              <a:t>comió</a:t>
            </a:r>
            <a:r>
              <a:rPr lang="en-GB" sz="2200" dirty="0"/>
              <a:t> paella </a:t>
            </a:r>
            <a:r>
              <a:rPr lang="en-GB" sz="2200" dirty="0" err="1"/>
              <a:t>pero</a:t>
            </a:r>
            <a:r>
              <a:rPr lang="en-GB" sz="2200" dirty="0"/>
              <a:t> </a:t>
            </a:r>
            <a:r>
              <a:rPr lang="en-GB" sz="2200" b="1" dirty="0" err="1"/>
              <a:t>ella</a:t>
            </a:r>
            <a:r>
              <a:rPr lang="en-GB" sz="2200" dirty="0"/>
              <a:t> </a:t>
            </a:r>
            <a:r>
              <a:rPr lang="en-GB" sz="2200" dirty="0" err="1"/>
              <a:t>comió</a:t>
            </a:r>
            <a:r>
              <a:rPr lang="en-GB" sz="2200" dirty="0"/>
              <a:t> tapas.</a:t>
            </a:r>
          </a:p>
        </p:txBody>
      </p:sp>
      <p:sp>
        <p:nvSpPr>
          <p:cNvPr id="8" name="TextBox 7"/>
          <p:cNvSpPr txBox="1"/>
          <p:nvPr/>
        </p:nvSpPr>
        <p:spPr>
          <a:xfrm>
            <a:off x="4049001" y="5133051"/>
            <a:ext cx="3263705" cy="1107996"/>
          </a:xfrm>
          <a:prstGeom prst="rect">
            <a:avLst/>
          </a:prstGeom>
          <a:noFill/>
        </p:spPr>
        <p:txBody>
          <a:bodyPr wrap="square" rtlCol="0">
            <a:spAutoFit/>
          </a:bodyPr>
          <a:lstStyle/>
          <a:p>
            <a:pPr algn="l"/>
            <a:r>
              <a:rPr lang="en-GB" sz="2200" b="1" dirty="0" err="1"/>
              <a:t>Yo</a:t>
            </a:r>
            <a:r>
              <a:rPr lang="en-GB" sz="2200" b="1" dirty="0"/>
              <a:t> </a:t>
            </a:r>
            <a:r>
              <a:rPr lang="en-GB" sz="2200" b="1" dirty="0" err="1"/>
              <a:t>salí</a:t>
            </a:r>
            <a:r>
              <a:rPr lang="en-GB" sz="2200" dirty="0"/>
              <a:t> a </a:t>
            </a:r>
            <a:r>
              <a:rPr lang="en-GB" sz="2200" dirty="0" err="1"/>
              <a:t>comprar</a:t>
            </a:r>
            <a:r>
              <a:rPr lang="en-GB" sz="2200" dirty="0"/>
              <a:t> un </a:t>
            </a:r>
            <a:r>
              <a:rPr lang="en-GB" sz="2200" dirty="0" err="1"/>
              <a:t>regalo</a:t>
            </a:r>
            <a:r>
              <a:rPr lang="en-GB" sz="2200" dirty="0"/>
              <a:t> y </a:t>
            </a:r>
            <a:r>
              <a:rPr lang="en-GB" sz="2200" dirty="0" err="1"/>
              <a:t>él</a:t>
            </a:r>
            <a:r>
              <a:rPr lang="en-GB" sz="2200" dirty="0"/>
              <a:t> </a:t>
            </a:r>
            <a:r>
              <a:rPr lang="en-GB" sz="2200" dirty="0" err="1"/>
              <a:t>imprimió</a:t>
            </a:r>
            <a:r>
              <a:rPr lang="en-GB" sz="2200" dirty="0"/>
              <a:t> los </a:t>
            </a:r>
            <a:r>
              <a:rPr lang="en-GB" sz="2200" dirty="0" err="1"/>
              <a:t>billetes</a:t>
            </a:r>
            <a:r>
              <a:rPr lang="en-GB" sz="2200" dirty="0"/>
              <a:t>.</a:t>
            </a:r>
          </a:p>
        </p:txBody>
      </p:sp>
      <p:sp>
        <p:nvSpPr>
          <p:cNvPr id="9" name="TextBox 8"/>
          <p:cNvSpPr txBox="1"/>
          <p:nvPr/>
        </p:nvSpPr>
        <p:spPr>
          <a:xfrm>
            <a:off x="4064706" y="3963186"/>
            <a:ext cx="3708889" cy="1107996"/>
          </a:xfrm>
          <a:prstGeom prst="rect">
            <a:avLst/>
          </a:prstGeom>
          <a:noFill/>
        </p:spPr>
        <p:txBody>
          <a:bodyPr wrap="square" rtlCol="0">
            <a:spAutoFit/>
          </a:bodyPr>
          <a:lstStyle/>
          <a:p>
            <a:pPr algn="l"/>
            <a:r>
              <a:rPr lang="en-GB" sz="2200" dirty="0"/>
              <a:t>Ella</a:t>
            </a:r>
            <a:r>
              <a:rPr lang="en-GB" sz="2200" b="1" dirty="0"/>
              <a:t> </a:t>
            </a:r>
            <a:r>
              <a:rPr lang="en-GB" sz="2200" dirty="0" err="1"/>
              <a:t>subió</a:t>
            </a:r>
            <a:r>
              <a:rPr lang="en-GB" sz="2200" dirty="0"/>
              <a:t> una </a:t>
            </a:r>
            <a:r>
              <a:rPr lang="en-GB" sz="2200" dirty="0" err="1"/>
              <a:t>torre</a:t>
            </a:r>
            <a:r>
              <a:rPr lang="en-GB" sz="2200" dirty="0"/>
              <a:t>, mientras que </a:t>
            </a:r>
            <a:r>
              <a:rPr lang="en-GB" sz="2200" b="1" dirty="0" err="1"/>
              <a:t>yo</a:t>
            </a:r>
            <a:r>
              <a:rPr lang="en-GB" sz="2200" b="1" dirty="0"/>
              <a:t> </a:t>
            </a:r>
            <a:r>
              <a:rPr lang="en-GB" sz="2200" b="1" dirty="0" err="1"/>
              <a:t>apenas</a:t>
            </a:r>
            <a:r>
              <a:rPr lang="en-GB" sz="2200" b="1" dirty="0"/>
              <a:t> conocí</a:t>
            </a:r>
            <a:r>
              <a:rPr lang="en-GB" sz="2200" dirty="0"/>
              <a:t> la ciudad.</a:t>
            </a:r>
          </a:p>
        </p:txBody>
      </p:sp>
      <p:sp>
        <p:nvSpPr>
          <p:cNvPr id="10" name="TextBox 9"/>
          <p:cNvSpPr txBox="1"/>
          <p:nvPr/>
        </p:nvSpPr>
        <p:spPr>
          <a:xfrm>
            <a:off x="7762872" y="3963185"/>
            <a:ext cx="3708889" cy="1107996"/>
          </a:xfrm>
          <a:prstGeom prst="rect">
            <a:avLst/>
          </a:prstGeom>
          <a:noFill/>
        </p:spPr>
        <p:txBody>
          <a:bodyPr wrap="square" rtlCol="0">
            <a:spAutoFit/>
          </a:bodyPr>
          <a:lstStyle/>
          <a:p>
            <a:pPr algn="l"/>
            <a:r>
              <a:rPr lang="en-GB" sz="2200" dirty="0"/>
              <a:t>Ella</a:t>
            </a:r>
            <a:r>
              <a:rPr lang="en-GB" sz="2200" b="1" dirty="0"/>
              <a:t> </a:t>
            </a:r>
            <a:r>
              <a:rPr lang="en-GB" sz="2200" dirty="0" err="1"/>
              <a:t>subió</a:t>
            </a:r>
            <a:r>
              <a:rPr lang="en-GB" sz="2200" dirty="0"/>
              <a:t> una </a:t>
            </a:r>
            <a:r>
              <a:rPr lang="en-GB" sz="2200" dirty="0" err="1"/>
              <a:t>torre</a:t>
            </a:r>
            <a:r>
              <a:rPr lang="en-GB" sz="2200" dirty="0"/>
              <a:t>, mientras que </a:t>
            </a:r>
            <a:r>
              <a:rPr lang="en-GB" sz="2200" b="1" dirty="0" err="1"/>
              <a:t>él</a:t>
            </a:r>
            <a:r>
              <a:rPr lang="en-GB" sz="2200" b="1" dirty="0"/>
              <a:t> </a:t>
            </a:r>
            <a:r>
              <a:rPr lang="en-GB" sz="2200" b="1" dirty="0" err="1"/>
              <a:t>apenas</a:t>
            </a:r>
            <a:r>
              <a:rPr lang="en-GB" sz="2200" b="1" dirty="0"/>
              <a:t> </a:t>
            </a:r>
            <a:r>
              <a:rPr lang="en-GB" sz="2200" b="1" dirty="0" err="1"/>
              <a:t>conoció</a:t>
            </a:r>
            <a:r>
              <a:rPr lang="en-GB" sz="2200" dirty="0"/>
              <a:t> la ciudad.</a:t>
            </a:r>
          </a:p>
        </p:txBody>
      </p:sp>
      <p:sp>
        <p:nvSpPr>
          <p:cNvPr id="12" name="TextBox 11"/>
          <p:cNvSpPr txBox="1"/>
          <p:nvPr/>
        </p:nvSpPr>
        <p:spPr>
          <a:xfrm>
            <a:off x="7762873" y="1701736"/>
            <a:ext cx="3263705" cy="769441"/>
          </a:xfrm>
          <a:prstGeom prst="rect">
            <a:avLst/>
          </a:prstGeom>
          <a:noFill/>
        </p:spPr>
        <p:txBody>
          <a:bodyPr wrap="square" rtlCol="0">
            <a:spAutoFit/>
          </a:bodyPr>
          <a:lstStyle/>
          <a:p>
            <a:pPr algn="l"/>
            <a:r>
              <a:rPr lang="en-GB" sz="2200" b="1" dirty="0"/>
              <a:t>Ella</a:t>
            </a:r>
            <a:r>
              <a:rPr lang="en-GB" sz="2200" dirty="0"/>
              <a:t> </a:t>
            </a:r>
            <a:r>
              <a:rPr lang="en-GB" sz="2200" dirty="0" err="1"/>
              <a:t>comió</a:t>
            </a:r>
            <a:r>
              <a:rPr lang="en-GB" sz="2200" dirty="0"/>
              <a:t> paella </a:t>
            </a:r>
            <a:r>
              <a:rPr lang="en-GB" sz="2200" dirty="0" err="1"/>
              <a:t>pero</a:t>
            </a:r>
            <a:r>
              <a:rPr lang="en-GB" sz="2200" dirty="0"/>
              <a:t> </a:t>
            </a:r>
            <a:r>
              <a:rPr lang="en-GB" sz="2200" b="1" dirty="0" err="1"/>
              <a:t>él</a:t>
            </a:r>
            <a:r>
              <a:rPr lang="en-GB" sz="2200" dirty="0"/>
              <a:t> </a:t>
            </a:r>
            <a:r>
              <a:rPr lang="en-GB" sz="2200" dirty="0" err="1"/>
              <a:t>comió</a:t>
            </a:r>
            <a:r>
              <a:rPr lang="en-GB" sz="2200" dirty="0"/>
              <a:t> tapas.</a:t>
            </a:r>
          </a:p>
        </p:txBody>
      </p:sp>
      <p:sp>
        <p:nvSpPr>
          <p:cNvPr id="13" name="TextBox 12"/>
          <p:cNvSpPr txBox="1"/>
          <p:nvPr/>
        </p:nvSpPr>
        <p:spPr>
          <a:xfrm>
            <a:off x="4075428" y="2745507"/>
            <a:ext cx="3263705" cy="1107996"/>
          </a:xfrm>
          <a:prstGeom prst="rect">
            <a:avLst/>
          </a:prstGeom>
          <a:noFill/>
        </p:spPr>
        <p:txBody>
          <a:bodyPr wrap="square" rtlCol="0">
            <a:spAutoFit/>
          </a:bodyPr>
          <a:lstStyle/>
          <a:p>
            <a:pPr algn="l"/>
            <a:r>
              <a:rPr lang="en-GB" sz="2200" b="1" dirty="0"/>
              <a:t>Ella</a:t>
            </a:r>
            <a:r>
              <a:rPr lang="en-GB" sz="2200" dirty="0"/>
              <a:t> </a:t>
            </a:r>
            <a:r>
              <a:rPr lang="en-GB" sz="2200" dirty="0" err="1"/>
              <a:t>salió</a:t>
            </a:r>
            <a:r>
              <a:rPr lang="en-GB" sz="2200" dirty="0"/>
              <a:t> por la </a:t>
            </a:r>
            <a:r>
              <a:rPr lang="en-GB" sz="2200" dirty="0" err="1"/>
              <a:t>mañana</a:t>
            </a:r>
            <a:r>
              <a:rPr lang="en-GB" sz="2200" dirty="0"/>
              <a:t> y </a:t>
            </a:r>
            <a:r>
              <a:rPr lang="en-GB" sz="2200" b="1" dirty="0" err="1"/>
              <a:t>él</a:t>
            </a:r>
            <a:r>
              <a:rPr lang="en-GB" sz="2200" dirty="0"/>
              <a:t> </a:t>
            </a:r>
            <a:r>
              <a:rPr lang="en-GB" sz="2200" dirty="0" err="1"/>
              <a:t>salió</a:t>
            </a:r>
            <a:r>
              <a:rPr lang="en-GB" sz="2200" dirty="0"/>
              <a:t> por la </a:t>
            </a:r>
            <a:r>
              <a:rPr lang="en-GB" sz="2200" dirty="0" err="1"/>
              <a:t>tarde</a:t>
            </a:r>
            <a:r>
              <a:rPr lang="en-GB" sz="2200" dirty="0"/>
              <a:t>.</a:t>
            </a:r>
          </a:p>
        </p:txBody>
      </p:sp>
      <p:sp>
        <p:nvSpPr>
          <p:cNvPr id="14" name="TextBox 13"/>
          <p:cNvSpPr txBox="1"/>
          <p:nvPr/>
        </p:nvSpPr>
        <p:spPr>
          <a:xfrm>
            <a:off x="7762872" y="2759562"/>
            <a:ext cx="3263705" cy="1107996"/>
          </a:xfrm>
          <a:prstGeom prst="rect">
            <a:avLst/>
          </a:prstGeom>
          <a:noFill/>
        </p:spPr>
        <p:txBody>
          <a:bodyPr wrap="square" rtlCol="0">
            <a:spAutoFit/>
          </a:bodyPr>
          <a:lstStyle/>
          <a:p>
            <a:pPr algn="l"/>
            <a:r>
              <a:rPr lang="en-GB" sz="2200" b="1" dirty="0"/>
              <a:t>El</a:t>
            </a:r>
            <a:r>
              <a:rPr lang="en-GB" sz="2200" dirty="0"/>
              <a:t> </a:t>
            </a:r>
            <a:r>
              <a:rPr lang="en-GB" sz="2200" dirty="0" err="1"/>
              <a:t>salió</a:t>
            </a:r>
            <a:r>
              <a:rPr lang="en-GB" sz="2200" dirty="0"/>
              <a:t> por la </a:t>
            </a:r>
            <a:r>
              <a:rPr lang="en-GB" sz="2200" dirty="0" err="1"/>
              <a:t>mañana</a:t>
            </a:r>
            <a:r>
              <a:rPr lang="en-GB" sz="2200" dirty="0"/>
              <a:t> y </a:t>
            </a:r>
            <a:r>
              <a:rPr lang="en-GB" sz="2200" b="1" dirty="0" err="1"/>
              <a:t>ella</a:t>
            </a:r>
            <a:r>
              <a:rPr lang="en-GB" sz="2200" dirty="0"/>
              <a:t> </a:t>
            </a:r>
            <a:r>
              <a:rPr lang="en-GB" sz="2200" dirty="0" err="1"/>
              <a:t>salió</a:t>
            </a:r>
            <a:r>
              <a:rPr lang="en-GB" sz="2200" dirty="0"/>
              <a:t> por la </a:t>
            </a:r>
            <a:r>
              <a:rPr lang="en-GB" sz="2200" dirty="0" err="1"/>
              <a:t>tarde</a:t>
            </a:r>
            <a:r>
              <a:rPr lang="en-GB" sz="2200" dirty="0"/>
              <a:t>.</a:t>
            </a:r>
          </a:p>
        </p:txBody>
      </p:sp>
      <p:sp>
        <p:nvSpPr>
          <p:cNvPr id="15" name="TextBox 14"/>
          <p:cNvSpPr txBox="1"/>
          <p:nvPr/>
        </p:nvSpPr>
        <p:spPr>
          <a:xfrm>
            <a:off x="7773595" y="5133051"/>
            <a:ext cx="3263705" cy="1107996"/>
          </a:xfrm>
          <a:prstGeom prst="rect">
            <a:avLst/>
          </a:prstGeom>
          <a:noFill/>
        </p:spPr>
        <p:txBody>
          <a:bodyPr wrap="square" rtlCol="0">
            <a:spAutoFit/>
          </a:bodyPr>
          <a:lstStyle/>
          <a:p>
            <a:pPr algn="l"/>
            <a:r>
              <a:rPr lang="en-GB" sz="2200" b="1" dirty="0"/>
              <a:t>Ella </a:t>
            </a:r>
            <a:r>
              <a:rPr lang="en-GB" sz="2200" b="1" dirty="0" err="1"/>
              <a:t>salió</a:t>
            </a:r>
            <a:r>
              <a:rPr lang="en-GB" sz="2200" b="1" dirty="0"/>
              <a:t> </a:t>
            </a:r>
            <a:r>
              <a:rPr lang="en-GB" sz="2200" dirty="0"/>
              <a:t>a </a:t>
            </a:r>
            <a:r>
              <a:rPr lang="en-GB" sz="2200" dirty="0" err="1"/>
              <a:t>comprar</a:t>
            </a:r>
            <a:r>
              <a:rPr lang="en-GB" sz="2200" dirty="0"/>
              <a:t> un </a:t>
            </a:r>
            <a:r>
              <a:rPr lang="en-GB" sz="2200" dirty="0" err="1"/>
              <a:t>regalo</a:t>
            </a:r>
            <a:r>
              <a:rPr lang="en-GB" sz="2200" dirty="0"/>
              <a:t> y </a:t>
            </a:r>
            <a:r>
              <a:rPr lang="en-GB" sz="2200" dirty="0" err="1"/>
              <a:t>él</a:t>
            </a:r>
            <a:r>
              <a:rPr lang="en-GB" sz="2200" dirty="0"/>
              <a:t> </a:t>
            </a:r>
            <a:r>
              <a:rPr lang="en-GB" sz="2200" dirty="0" err="1"/>
              <a:t>imprimió</a:t>
            </a:r>
            <a:r>
              <a:rPr lang="en-GB" sz="2200" dirty="0"/>
              <a:t> los </a:t>
            </a:r>
            <a:r>
              <a:rPr lang="en-GB" sz="2200" dirty="0" err="1"/>
              <a:t>billetes</a:t>
            </a:r>
            <a:r>
              <a:rPr lang="en-GB" sz="2200" dirty="0"/>
              <a:t>.</a:t>
            </a:r>
          </a:p>
        </p:txBody>
      </p:sp>
    </p:spTree>
    <p:extLst>
      <p:ext uri="{BB962C8B-B14F-4D97-AF65-F5344CB8AC3E}">
        <p14:creationId xmlns:p14="http://schemas.microsoft.com/office/powerpoint/2010/main" val="112547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2" grpId="0"/>
      <p:bldP spid="13" grpId="0"/>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Term 2.1 Week 1)</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In addition, revisit:		Y8 Term 1.2 Week 7</a:t>
            </a:r>
            <a:b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Y8 Term 1.2 Week 2</a:t>
            </a:r>
            <a:endParaRPr kumimoji="0" lang="en-GB" sz="2400" b="0" i="0" u="none" strike="noStrike" kern="1200" cap="none" spc="0" normalizeH="0" baseline="0" noProof="0" dirty="0">
              <a:ln>
                <a:noFill/>
              </a:ln>
              <a:solidFill>
                <a:srgbClr val="3A3838"/>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BF876FCD-C43F-4B1F-94DA-67BD3F6B3D1A}"/>
              </a:ext>
            </a:extLst>
          </p:cNvPr>
          <p:cNvSpPr txBox="1"/>
          <p:nvPr/>
        </p:nvSpPr>
        <p:spPr>
          <a:xfrm>
            <a:off x="175149" y="2268650"/>
            <a:ext cx="9750706"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There is no new vocabulary this week.  </a:t>
            </a:r>
            <a:b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Revisit some Y7 vocabulary in Y7 Mashup 2.</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3472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3432431" cy="647577"/>
          </a:xfrm>
        </p:spPr>
        <p:txBody>
          <a:bodyPr>
            <a:normAutofit/>
          </a:bodyPr>
          <a:lstStyle/>
          <a:p>
            <a:r>
              <a:rPr lang="en-GB" sz="2800" b="1" dirty="0" err="1">
                <a:solidFill>
                  <a:schemeClr val="bg1"/>
                </a:solidFill>
              </a:rPr>
              <a:t>Vocabulario</a:t>
            </a:r>
            <a:r>
              <a:rPr lang="en-GB" sz="2800" b="1" dirty="0">
                <a:solidFill>
                  <a:schemeClr val="bg1"/>
                </a:solidFill>
              </a:rPr>
              <a:t> </a:t>
            </a:r>
            <a:r>
              <a:rPr lang="en-GB" sz="2800" b="0" dirty="0">
                <a:solidFill>
                  <a:schemeClr val="bg1"/>
                </a:solidFill>
              </a:rPr>
              <a:t>(2/2)</a:t>
            </a:r>
            <a:endParaRPr lang="en-GB" sz="2800" b="1" dirty="0">
              <a:solidFill>
                <a:schemeClr val="bg1"/>
              </a:solidFill>
            </a:endParaRPr>
          </a:p>
        </p:txBody>
      </p:sp>
      <p:sp>
        <p:nvSpPr>
          <p:cNvPr id="39" name="TextBox 38"/>
          <p:cNvSpPr txBox="1"/>
          <p:nvPr/>
        </p:nvSpPr>
        <p:spPr>
          <a:xfrm>
            <a:off x="8913439" y="1727318"/>
            <a:ext cx="27438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t>
            </a:r>
            <a:r>
              <a:rPr kumimoji="0" lang="en-GB" sz="3200" b="0" i="0" u="none" strike="noStrike" kern="1200" cap="none" spc="0" normalizeH="0" baseline="0" noProof="0" dirty="0" err="1">
                <a:ln>
                  <a:noFill/>
                </a:ln>
                <a:effectLst/>
                <a:uLnTx/>
                <a:uFillTx/>
                <a:latin typeface="Century Gothic" panose="020F0302020204030204"/>
                <a:ea typeface="+mn-ea"/>
                <a:cs typeface="+mn-cs"/>
              </a:rPr>
              <a:t>accidente</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40" name="TextBox 39"/>
          <p:cNvSpPr txBox="1"/>
          <p:nvPr/>
        </p:nvSpPr>
        <p:spPr>
          <a:xfrm>
            <a:off x="2427325" y="3489621"/>
            <a:ext cx="43985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los </a:t>
            </a:r>
            <a:r>
              <a:rPr lang="en-GB" sz="3200" dirty="0" err="1">
                <a:latin typeface="Century Gothic" panose="020F0302020204030204"/>
              </a:rPr>
              <a:t>Estados</a:t>
            </a:r>
            <a:r>
              <a:rPr lang="en-GB" sz="3200" dirty="0">
                <a:latin typeface="Century Gothic" panose="020F0302020204030204"/>
              </a:rPr>
              <a:t> Unidos</a:t>
            </a:r>
            <a:endParaRPr kumimoji="0" lang="en-GB" sz="3200" b="0" i="0" u="none" strike="noStrike" kern="1200" cap="none" spc="0" normalizeH="0" baseline="0" noProof="0" dirty="0">
              <a:ln>
                <a:noFill/>
              </a:ln>
              <a:effectLst/>
              <a:uLnTx/>
              <a:uFillTx/>
              <a:latin typeface="Century Gothic" panose="020F0302020204030204"/>
            </a:endParaRPr>
          </a:p>
        </p:txBody>
      </p:sp>
      <p:sp>
        <p:nvSpPr>
          <p:cNvPr id="44" name="TextBox 20">
            <a:extLst>
              <a:ext uri="{FF2B5EF4-FFF2-40B4-BE49-F238E27FC236}">
                <a16:creationId xmlns:a16="http://schemas.microsoft.com/office/drawing/2014/main" id="{E1C5FD85-FA57-0441-BB01-ED14F7FE09EB}"/>
              </a:ext>
            </a:extLst>
          </p:cNvPr>
          <p:cNvSpPr txBox="1"/>
          <p:nvPr/>
        </p:nvSpPr>
        <p:spPr>
          <a:xfrm>
            <a:off x="2427325" y="5092391"/>
            <a:ext cx="10051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ya </a:t>
            </a:r>
            <a:endParaRPr kumimoji="0" lang="en-GB" sz="3200" b="0" i="0" u="none" strike="noStrike" kern="1200" cap="none" spc="0" normalizeH="0" baseline="0" noProof="0" dirty="0">
              <a:ln>
                <a:noFill/>
              </a:ln>
              <a:effectLst/>
              <a:uLnTx/>
              <a:uFillTx/>
              <a:latin typeface="Century Gothic" panose="020F0302020204030204"/>
            </a:endParaRPr>
          </a:p>
        </p:txBody>
      </p:sp>
      <p:sp>
        <p:nvSpPr>
          <p:cNvPr id="48" name="CuadroTexto 44">
            <a:extLst>
              <a:ext uri="{FF2B5EF4-FFF2-40B4-BE49-F238E27FC236}">
                <a16:creationId xmlns:a16="http://schemas.microsoft.com/office/drawing/2014/main" id="{30FBBD92-AFAD-F445-919F-256D6DA6988E}"/>
              </a:ext>
            </a:extLst>
          </p:cNvPr>
          <p:cNvSpPr txBox="1"/>
          <p:nvPr/>
        </p:nvSpPr>
        <p:spPr>
          <a:xfrm>
            <a:off x="6659796" y="2166041"/>
            <a:ext cx="1641796" cy="430887"/>
          </a:xfrm>
          <a:prstGeom prst="rect">
            <a:avLst/>
          </a:prstGeom>
          <a:noFill/>
        </p:spPr>
        <p:txBody>
          <a:bodyPr wrap="none" rtlCol="0">
            <a:spAutoFit/>
          </a:bodyPr>
          <a:lstStyle/>
          <a:p>
            <a:pPr algn="l"/>
            <a:r>
              <a:rPr lang="es-GB" sz="2200" dirty="0"/>
              <a:t>[</a:t>
            </a:r>
            <a:r>
              <a:rPr lang="es-GB" sz="2200" dirty="0">
                <a:highlight>
                  <a:srgbClr val="E3EAFD"/>
                </a:highlight>
              </a:rPr>
              <a:t>accident</a:t>
            </a:r>
            <a:r>
              <a:rPr lang="es-GB" sz="2200" dirty="0"/>
              <a:t>]</a:t>
            </a:r>
          </a:p>
        </p:txBody>
      </p:sp>
      <p:sp>
        <p:nvSpPr>
          <p:cNvPr id="49" name="CuadroTexto 45">
            <a:extLst>
              <a:ext uri="{FF2B5EF4-FFF2-40B4-BE49-F238E27FC236}">
                <a16:creationId xmlns:a16="http://schemas.microsoft.com/office/drawing/2014/main" id="{5021A432-4569-C04C-AAFB-5AD87266CD47}"/>
              </a:ext>
            </a:extLst>
          </p:cNvPr>
          <p:cNvSpPr txBox="1"/>
          <p:nvPr/>
        </p:nvSpPr>
        <p:spPr>
          <a:xfrm>
            <a:off x="170024" y="3654733"/>
            <a:ext cx="2164375" cy="430887"/>
          </a:xfrm>
          <a:prstGeom prst="rect">
            <a:avLst/>
          </a:prstGeom>
          <a:noFill/>
        </p:spPr>
        <p:txBody>
          <a:bodyPr wrap="none" rtlCol="0">
            <a:spAutoFit/>
          </a:bodyPr>
          <a:lstStyle/>
          <a:p>
            <a:pPr algn="l"/>
            <a:r>
              <a:rPr lang="es-GB" sz="2200" dirty="0"/>
              <a:t>[</a:t>
            </a:r>
            <a:r>
              <a:rPr lang="es-GB" sz="2200" dirty="0">
                <a:highlight>
                  <a:srgbClr val="E3EAFD"/>
                </a:highlight>
              </a:rPr>
              <a:t>United States</a:t>
            </a:r>
            <a:r>
              <a:rPr lang="es-GB" sz="2200" dirty="0"/>
              <a:t>]</a:t>
            </a:r>
          </a:p>
        </p:txBody>
      </p:sp>
      <p:sp>
        <p:nvSpPr>
          <p:cNvPr id="51" name="TextBox 20">
            <a:extLst>
              <a:ext uri="{FF2B5EF4-FFF2-40B4-BE49-F238E27FC236}">
                <a16:creationId xmlns:a16="http://schemas.microsoft.com/office/drawing/2014/main" id="{F5500BD5-0A41-AC4A-B1CC-C408D10E0048}"/>
              </a:ext>
            </a:extLst>
          </p:cNvPr>
          <p:cNvSpPr txBox="1"/>
          <p:nvPr/>
        </p:nvSpPr>
        <p:spPr>
          <a:xfrm>
            <a:off x="8913439" y="3654733"/>
            <a:ext cx="15661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pasar</a:t>
            </a:r>
            <a:endParaRPr kumimoji="0" lang="en-GB" sz="3200" b="0" i="0" u="none" strike="noStrike" kern="1200" cap="none" spc="0" normalizeH="0" baseline="0" noProof="0" dirty="0">
              <a:ln>
                <a:noFill/>
              </a:ln>
              <a:effectLst/>
              <a:uLnTx/>
              <a:uFillTx/>
              <a:latin typeface="Century Gothic" panose="020F0302020204030204"/>
            </a:endParaRPr>
          </a:p>
        </p:txBody>
      </p:sp>
      <p:pic>
        <p:nvPicPr>
          <p:cNvPr id="52" name="Imagen 15">
            <a:extLst>
              <a:ext uri="{FF2B5EF4-FFF2-40B4-BE49-F238E27FC236}">
                <a16:creationId xmlns:a16="http://schemas.microsoft.com/office/drawing/2014/main" id="{01536E21-315C-0147-A567-D286131AD4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49156" y="1039921"/>
            <a:ext cx="2649027" cy="962480"/>
          </a:xfrm>
          <a:prstGeom prst="rect">
            <a:avLst/>
          </a:prstGeom>
        </p:spPr>
      </p:pic>
      <p:pic>
        <p:nvPicPr>
          <p:cNvPr id="53" name="Imagen 18">
            <a:extLst>
              <a:ext uri="{FF2B5EF4-FFF2-40B4-BE49-F238E27FC236}">
                <a16:creationId xmlns:a16="http://schemas.microsoft.com/office/drawing/2014/main" id="{98D21F37-55A4-334B-A0B5-7F209D3D24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950" y="2628024"/>
            <a:ext cx="1709945" cy="1077693"/>
          </a:xfrm>
          <a:prstGeom prst="rect">
            <a:avLst/>
          </a:prstGeom>
        </p:spPr>
      </p:pic>
      <p:pic>
        <p:nvPicPr>
          <p:cNvPr id="54" name="Imagen 27">
            <a:extLst>
              <a:ext uri="{FF2B5EF4-FFF2-40B4-BE49-F238E27FC236}">
                <a16:creationId xmlns:a16="http://schemas.microsoft.com/office/drawing/2014/main" id="{DB4A7354-D186-C94D-AC8E-73A92B855A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4208" y="5133876"/>
            <a:ext cx="1634068" cy="493178"/>
          </a:xfrm>
          <a:prstGeom prst="rect">
            <a:avLst/>
          </a:prstGeom>
        </p:spPr>
      </p:pic>
      <p:sp>
        <p:nvSpPr>
          <p:cNvPr id="56" name="CuadroTexto 46">
            <a:extLst>
              <a:ext uri="{FF2B5EF4-FFF2-40B4-BE49-F238E27FC236}">
                <a16:creationId xmlns:a16="http://schemas.microsoft.com/office/drawing/2014/main" id="{7C391977-EC4A-0748-B38F-E0E851E5F331}"/>
              </a:ext>
            </a:extLst>
          </p:cNvPr>
          <p:cNvSpPr txBox="1"/>
          <p:nvPr/>
        </p:nvSpPr>
        <p:spPr>
          <a:xfrm>
            <a:off x="6649156" y="3270012"/>
            <a:ext cx="3796908" cy="769441"/>
          </a:xfrm>
          <a:prstGeom prst="rect">
            <a:avLst/>
          </a:prstGeom>
          <a:noFill/>
        </p:spPr>
        <p:txBody>
          <a:bodyPr wrap="square" rtlCol="0">
            <a:spAutoFit/>
          </a:bodyPr>
          <a:lstStyle/>
          <a:p>
            <a:pPr algn="l"/>
            <a:r>
              <a:rPr lang="es-GB" sz="2200" dirty="0"/>
              <a:t>[</a:t>
            </a:r>
            <a:r>
              <a:rPr lang="es-GB" sz="2200" dirty="0">
                <a:highlight>
                  <a:srgbClr val="E3EAFD"/>
                </a:highlight>
              </a:rPr>
              <a:t>to</a:t>
            </a:r>
            <a:r>
              <a:rPr lang="en-GB" sz="2200" dirty="0">
                <a:highlight>
                  <a:srgbClr val="E3EAFD"/>
                </a:highlight>
              </a:rPr>
              <a:t> </a:t>
            </a:r>
            <a:r>
              <a:rPr lang="es-GB" sz="2200" dirty="0">
                <a:highlight>
                  <a:srgbClr val="E3EAFD"/>
                </a:highlight>
              </a:rPr>
              <a:t>pass, to spend (time)</a:t>
            </a:r>
            <a:r>
              <a:rPr lang="en-GB" sz="2200" dirty="0">
                <a:highlight>
                  <a:srgbClr val="E3EAFD"/>
                </a:highlight>
              </a:rPr>
              <a:t>, to happen</a:t>
            </a:r>
            <a:r>
              <a:rPr lang="es-GB" sz="2200" dirty="0"/>
              <a:t>]</a:t>
            </a:r>
          </a:p>
        </p:txBody>
      </p:sp>
      <p:sp>
        <p:nvSpPr>
          <p:cNvPr id="57" name="TextBox 13">
            <a:extLst>
              <a:ext uri="{FF2B5EF4-FFF2-40B4-BE49-F238E27FC236}">
                <a16:creationId xmlns:a16="http://schemas.microsoft.com/office/drawing/2014/main" id="{A8E9E737-46AB-4F4A-8D31-937B64EFFEFE}"/>
              </a:ext>
            </a:extLst>
          </p:cNvPr>
          <p:cNvSpPr txBox="1"/>
          <p:nvPr/>
        </p:nvSpPr>
        <p:spPr>
          <a:xfrm>
            <a:off x="2427325" y="1556307"/>
            <a:ext cx="30547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a:t>
            </a:r>
            <a:r>
              <a:rPr kumimoji="0" lang="en-GB" sz="3200" b="0" i="0" u="none" strike="noStrike" kern="1200" cap="none" spc="0" normalizeH="0" baseline="0" noProof="0" dirty="0" err="1">
                <a:ln>
                  <a:noFill/>
                </a:ln>
                <a:effectLst/>
                <a:uLnTx/>
                <a:uFillTx/>
                <a:latin typeface="Century Gothic" panose="020F0302020204030204"/>
                <a:ea typeface="+mn-ea"/>
                <a:cs typeface="+mn-cs"/>
              </a:rPr>
              <a:t>cultura</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pic>
        <p:nvPicPr>
          <p:cNvPr id="58" name="Imagen 8">
            <a:extLst>
              <a:ext uri="{FF2B5EF4-FFF2-40B4-BE49-F238E27FC236}">
                <a16:creationId xmlns:a16="http://schemas.microsoft.com/office/drawing/2014/main" id="{8357E596-A649-A546-B4D9-1EB41D5676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4208" y="1567590"/>
            <a:ext cx="1361270" cy="465754"/>
          </a:xfrm>
          <a:prstGeom prst="rect">
            <a:avLst/>
          </a:prstGeom>
        </p:spPr>
      </p:pic>
      <p:sp>
        <p:nvSpPr>
          <p:cNvPr id="59" name="Llamada rectangular redondeada 49">
            <a:extLst>
              <a:ext uri="{FF2B5EF4-FFF2-40B4-BE49-F238E27FC236}">
                <a16:creationId xmlns:a16="http://schemas.microsoft.com/office/drawing/2014/main" id="{F054C172-BEAC-CE4F-879F-E28F926D3B35}"/>
              </a:ext>
            </a:extLst>
          </p:cNvPr>
          <p:cNvSpPr/>
          <p:nvPr/>
        </p:nvSpPr>
        <p:spPr>
          <a:xfrm>
            <a:off x="80139" y="1335032"/>
            <a:ext cx="6396846" cy="3233231"/>
          </a:xfrm>
          <a:prstGeom prst="wedgeRoundRectCallout">
            <a:avLst>
              <a:gd name="adj1" fmla="val -6808"/>
              <a:gd name="adj2" fmla="val 69004"/>
              <a:gd name="adj3" fmla="val 16667"/>
            </a:avLst>
          </a:prstGeom>
          <a:solidFill>
            <a:schemeClr val="accent4">
              <a:lumMod val="20000"/>
              <a:lumOff val="80000"/>
            </a:schemeClr>
          </a:solidFill>
          <a:ln w="38100">
            <a:solidFill>
              <a:srgbClr val="3860A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2200" dirty="0" err="1">
                <a:solidFill>
                  <a:schemeClr val="tx1"/>
                </a:solidFill>
              </a:rPr>
              <a:t>You</a:t>
            </a:r>
            <a:r>
              <a:rPr lang="es-ES" sz="2200" dirty="0">
                <a:solidFill>
                  <a:schemeClr val="tx1"/>
                </a:solidFill>
              </a:rPr>
              <a:t> can use ‘</a:t>
            </a:r>
            <a:r>
              <a:rPr lang="es-ES" sz="2200" b="1" dirty="0">
                <a:solidFill>
                  <a:schemeClr val="tx1"/>
                </a:solidFill>
              </a:rPr>
              <a:t>ya</a:t>
            </a:r>
            <a:r>
              <a:rPr lang="es-ES" sz="2200" dirty="0">
                <a:solidFill>
                  <a:schemeClr val="tx1"/>
                </a:solidFill>
              </a:rPr>
              <a:t>’ in </a:t>
            </a:r>
            <a:r>
              <a:rPr lang="es-ES" sz="2200" dirty="0" err="1">
                <a:solidFill>
                  <a:schemeClr val="tx1"/>
                </a:solidFill>
              </a:rPr>
              <a:t>different</a:t>
            </a:r>
            <a:r>
              <a:rPr lang="es-ES" sz="2200" dirty="0">
                <a:solidFill>
                  <a:schemeClr val="tx1"/>
                </a:solidFill>
              </a:rPr>
              <a:t> tenses:</a:t>
            </a:r>
          </a:p>
          <a:p>
            <a:r>
              <a:rPr lang="es-ES" sz="2200" dirty="0">
                <a:solidFill>
                  <a:schemeClr val="tx1"/>
                </a:solidFill>
              </a:rPr>
              <a:t> </a:t>
            </a:r>
          </a:p>
          <a:p>
            <a:r>
              <a:rPr lang="es-ES" sz="2200" dirty="0">
                <a:solidFill>
                  <a:schemeClr val="tx1"/>
                </a:solidFill>
              </a:rPr>
              <a:t>Miguel </a:t>
            </a:r>
            <a:r>
              <a:rPr lang="es-ES" sz="2200" b="1" dirty="0">
                <a:solidFill>
                  <a:schemeClr val="tx1"/>
                </a:solidFill>
              </a:rPr>
              <a:t>ya</a:t>
            </a:r>
            <a:r>
              <a:rPr lang="es-ES" sz="2200" dirty="0">
                <a:solidFill>
                  <a:schemeClr val="tx1"/>
                </a:solidFill>
              </a:rPr>
              <a:t> </a:t>
            </a:r>
            <a:r>
              <a:rPr lang="es-ES" sz="2200" b="1" dirty="0">
                <a:solidFill>
                  <a:schemeClr val="tx1"/>
                </a:solidFill>
              </a:rPr>
              <a:t>está</a:t>
            </a:r>
            <a:r>
              <a:rPr lang="es-ES" sz="2200" dirty="0">
                <a:solidFill>
                  <a:schemeClr val="tx1"/>
                </a:solidFill>
              </a:rPr>
              <a:t> aquí. </a:t>
            </a:r>
          </a:p>
          <a:p>
            <a:r>
              <a:rPr lang="es-ES" sz="2200" dirty="0">
                <a:solidFill>
                  <a:schemeClr val="tx1"/>
                </a:solidFill>
              </a:rPr>
              <a:t>Miguel is </a:t>
            </a:r>
            <a:r>
              <a:rPr lang="es-ES" sz="2200" dirty="0" err="1">
                <a:solidFill>
                  <a:schemeClr val="tx1"/>
                </a:solidFill>
              </a:rPr>
              <a:t>already</a:t>
            </a:r>
            <a:r>
              <a:rPr lang="es-ES" sz="2200" dirty="0">
                <a:solidFill>
                  <a:schemeClr val="tx1"/>
                </a:solidFill>
              </a:rPr>
              <a:t> </a:t>
            </a:r>
            <a:r>
              <a:rPr lang="es-ES" sz="2200" dirty="0" err="1">
                <a:solidFill>
                  <a:schemeClr val="tx1"/>
                </a:solidFill>
              </a:rPr>
              <a:t>here</a:t>
            </a:r>
            <a:r>
              <a:rPr lang="es-ES" sz="2200" dirty="0">
                <a:solidFill>
                  <a:schemeClr val="tx1"/>
                </a:solidFill>
              </a:rPr>
              <a:t>. (</a:t>
            </a:r>
            <a:r>
              <a:rPr lang="es-ES" sz="2200" dirty="0" err="1">
                <a:solidFill>
                  <a:schemeClr val="tx1"/>
                </a:solidFill>
              </a:rPr>
              <a:t>present</a:t>
            </a:r>
            <a:r>
              <a:rPr lang="es-ES" sz="2200" dirty="0">
                <a:solidFill>
                  <a:schemeClr val="tx1"/>
                </a:solidFill>
              </a:rPr>
              <a:t>)</a:t>
            </a:r>
          </a:p>
          <a:p>
            <a:endParaRPr lang="es-ES" sz="2200" dirty="0">
              <a:solidFill>
                <a:schemeClr val="tx1"/>
              </a:solidFill>
            </a:endParaRPr>
          </a:p>
          <a:p>
            <a:r>
              <a:rPr lang="es-ES" sz="2200" dirty="0">
                <a:solidFill>
                  <a:schemeClr val="tx1"/>
                </a:solidFill>
              </a:rPr>
              <a:t>El concierto </a:t>
            </a:r>
            <a:r>
              <a:rPr lang="es-ES" sz="2200" b="1" dirty="0">
                <a:solidFill>
                  <a:schemeClr val="tx1"/>
                </a:solidFill>
              </a:rPr>
              <a:t>ya</a:t>
            </a:r>
            <a:r>
              <a:rPr lang="es-ES" sz="2200" dirty="0">
                <a:solidFill>
                  <a:schemeClr val="tx1"/>
                </a:solidFill>
              </a:rPr>
              <a:t> </a:t>
            </a:r>
            <a:r>
              <a:rPr lang="es-ES" sz="2200" b="1" dirty="0">
                <a:solidFill>
                  <a:schemeClr val="tx1"/>
                </a:solidFill>
              </a:rPr>
              <a:t>pasó</a:t>
            </a:r>
            <a:r>
              <a:rPr lang="es-ES" sz="2200" dirty="0">
                <a:solidFill>
                  <a:schemeClr val="tx1"/>
                </a:solidFill>
              </a:rPr>
              <a:t>.</a:t>
            </a:r>
          </a:p>
          <a:p>
            <a:r>
              <a:rPr lang="es-ES" sz="2200" dirty="0" err="1">
                <a:solidFill>
                  <a:schemeClr val="tx1"/>
                </a:solidFill>
              </a:rPr>
              <a:t>The</a:t>
            </a:r>
            <a:r>
              <a:rPr lang="es-ES" sz="2200" dirty="0">
                <a:solidFill>
                  <a:schemeClr val="tx1"/>
                </a:solidFill>
              </a:rPr>
              <a:t> </a:t>
            </a:r>
            <a:r>
              <a:rPr lang="es-ES" sz="2200" dirty="0" err="1">
                <a:solidFill>
                  <a:schemeClr val="tx1"/>
                </a:solidFill>
              </a:rPr>
              <a:t>concert</a:t>
            </a:r>
            <a:r>
              <a:rPr lang="es-ES" sz="2200" dirty="0">
                <a:solidFill>
                  <a:schemeClr val="tx1"/>
                </a:solidFill>
              </a:rPr>
              <a:t> </a:t>
            </a:r>
            <a:r>
              <a:rPr lang="es-ES" sz="2200" dirty="0" err="1">
                <a:solidFill>
                  <a:schemeClr val="tx1"/>
                </a:solidFill>
              </a:rPr>
              <a:t>already</a:t>
            </a:r>
            <a:r>
              <a:rPr lang="es-ES" sz="2200" dirty="0">
                <a:solidFill>
                  <a:schemeClr val="tx1"/>
                </a:solidFill>
              </a:rPr>
              <a:t> </a:t>
            </a:r>
            <a:r>
              <a:rPr lang="es-ES" sz="2200" dirty="0" err="1">
                <a:solidFill>
                  <a:schemeClr val="tx1"/>
                </a:solidFill>
              </a:rPr>
              <a:t>happened</a:t>
            </a:r>
            <a:r>
              <a:rPr lang="es-ES" sz="2200" dirty="0">
                <a:solidFill>
                  <a:schemeClr val="tx1"/>
                </a:solidFill>
              </a:rPr>
              <a:t>. (</a:t>
            </a:r>
            <a:r>
              <a:rPr lang="es-ES" sz="2200" dirty="0" err="1">
                <a:solidFill>
                  <a:schemeClr val="tx1"/>
                </a:solidFill>
              </a:rPr>
              <a:t>preterite</a:t>
            </a:r>
            <a:r>
              <a:rPr lang="es-ES" sz="2200" dirty="0">
                <a:solidFill>
                  <a:schemeClr val="tx1"/>
                </a:solidFill>
              </a:rPr>
              <a:t>)</a:t>
            </a:r>
          </a:p>
        </p:txBody>
      </p:sp>
      <p:sp>
        <p:nvSpPr>
          <p:cNvPr id="61" name="TextBox 60"/>
          <p:cNvSpPr txBox="1"/>
          <p:nvPr/>
        </p:nvSpPr>
        <p:spPr>
          <a:xfrm>
            <a:off x="6607385" y="4811592"/>
            <a:ext cx="2386420" cy="830997"/>
          </a:xfrm>
          <a:prstGeom prst="rect">
            <a:avLst/>
          </a:prstGeom>
          <a:noFill/>
        </p:spPr>
        <p:txBody>
          <a:bodyPr wrap="square" rtlCol="0">
            <a:spAutoFit/>
          </a:bodyPr>
          <a:lstStyle/>
          <a:p>
            <a:pPr algn="l"/>
            <a:r>
              <a:rPr lang="en-GB" sz="2400" dirty="0"/>
              <a:t>[to choose, choosing]</a:t>
            </a:r>
          </a:p>
        </p:txBody>
      </p:sp>
      <p:sp>
        <p:nvSpPr>
          <p:cNvPr id="62" name="TextBox 20">
            <a:extLst>
              <a:ext uri="{FF2B5EF4-FFF2-40B4-BE49-F238E27FC236}">
                <a16:creationId xmlns:a16="http://schemas.microsoft.com/office/drawing/2014/main" id="{F5500BD5-0A41-AC4A-B1CC-C408D10E0048}"/>
              </a:ext>
            </a:extLst>
          </p:cNvPr>
          <p:cNvSpPr txBox="1"/>
          <p:nvPr/>
        </p:nvSpPr>
        <p:spPr>
          <a:xfrm>
            <a:off x="8937195" y="4953848"/>
            <a:ext cx="15661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F0302020204030204"/>
              </a:rPr>
              <a:t>elegir</a:t>
            </a:r>
            <a:endParaRPr kumimoji="0" lang="en-GB" sz="3200" b="0" i="0" u="none" strike="noStrike" kern="1200" cap="none" spc="0" normalizeH="0" baseline="0" noProof="0" dirty="0">
              <a:ln>
                <a:noFill/>
              </a:ln>
              <a:effectLst/>
              <a:uLnTx/>
              <a:uFillTx/>
              <a:latin typeface="Century Gothic" panose="020F0302020204030204"/>
            </a:endParaRPr>
          </a:p>
        </p:txBody>
      </p:sp>
      <p:sp>
        <p:nvSpPr>
          <p:cNvPr id="63" name="Rounded Rectangle 11">
            <a:extLst>
              <a:ext uri="{FF2B5EF4-FFF2-40B4-BE49-F238E27FC236}">
                <a16:creationId xmlns:a16="http://schemas.microsoft.com/office/drawing/2014/main" id="{A316DD52-7894-4A75-969C-CA0645DA2978}"/>
              </a:ext>
            </a:extLst>
          </p:cNvPr>
          <p:cNvSpPr/>
          <p:nvPr/>
        </p:nvSpPr>
        <p:spPr>
          <a:xfrm>
            <a:off x="10744200" y="258166"/>
            <a:ext cx="1183943" cy="429221"/>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5600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2"/>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5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40" grpId="0"/>
      <p:bldP spid="40" grpId="1"/>
      <p:bldP spid="44" grpId="0"/>
      <p:bldP spid="44" grpId="1"/>
      <p:bldP spid="48" grpId="0"/>
      <p:bldP spid="48" grpId="1"/>
      <p:bldP spid="49" grpId="0"/>
      <p:bldP spid="49" grpId="1"/>
      <p:bldP spid="51" grpId="0"/>
      <p:bldP spid="51" grpId="1"/>
      <p:bldP spid="56" grpId="0"/>
      <p:bldP spid="56" grpId="1"/>
      <p:bldP spid="57" grpId="0"/>
      <p:bldP spid="57" grpId="1"/>
      <p:bldP spid="59" grpId="0" animBg="1"/>
      <p:bldP spid="59" grpId="1" animBg="1"/>
      <p:bldP spid="61" grpId="0"/>
      <p:bldP spid="61" grpId="1"/>
      <p:bldP spid="62" grpId="0"/>
      <p:bldP spid="6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6295292" cy="797934"/>
          </a:xfrm>
        </p:spPr>
        <p:txBody>
          <a:bodyPr>
            <a:normAutofit/>
          </a:bodyPr>
          <a:lstStyle/>
          <a:p>
            <a:r>
              <a:rPr lang="en-GB" sz="2400" b="1" dirty="0">
                <a:solidFill>
                  <a:schemeClr val="bg1"/>
                </a:solidFill>
              </a:rPr>
              <a:t>Talking about ‘knowing’: </a:t>
            </a:r>
            <a:br>
              <a:rPr lang="en-GB" sz="2400" b="1" dirty="0">
                <a:solidFill>
                  <a:schemeClr val="bg1"/>
                </a:solidFill>
              </a:rPr>
            </a:br>
            <a:r>
              <a:rPr lang="en-GB" sz="2400" b="1" dirty="0">
                <a:solidFill>
                  <a:schemeClr val="bg1"/>
                </a:solidFill>
              </a:rPr>
              <a:t>using the verbs ‘saber’ and ‘conocer’</a:t>
            </a:r>
          </a:p>
        </p:txBody>
      </p:sp>
      <p:sp>
        <p:nvSpPr>
          <p:cNvPr id="7" name="TextBox 6"/>
          <p:cNvSpPr txBox="1"/>
          <p:nvPr/>
        </p:nvSpPr>
        <p:spPr>
          <a:xfrm>
            <a:off x="474133" y="1195932"/>
            <a:ext cx="11023600" cy="830997"/>
          </a:xfrm>
          <a:prstGeom prst="rect">
            <a:avLst/>
          </a:prstGeom>
          <a:noFill/>
        </p:spPr>
        <p:txBody>
          <a:bodyPr wrap="square" rtlCol="0">
            <a:spAutoFit/>
          </a:bodyPr>
          <a:lstStyle/>
          <a:p>
            <a:pPr algn="l"/>
            <a:r>
              <a:rPr lang="en-GB" sz="2400" dirty="0"/>
              <a:t>The verbs ‘saber’ and ‘conocer’ are both used to mean ‘know’, but there are some important differences.</a:t>
            </a:r>
          </a:p>
        </p:txBody>
      </p:sp>
      <p:sp>
        <p:nvSpPr>
          <p:cNvPr id="8" name="Rectangle 7"/>
          <p:cNvSpPr/>
          <p:nvPr/>
        </p:nvSpPr>
        <p:spPr>
          <a:xfrm>
            <a:off x="474133" y="2381266"/>
            <a:ext cx="10488077" cy="461665"/>
          </a:xfrm>
          <a:prstGeom prst="rect">
            <a:avLst/>
          </a:prstGeom>
        </p:spPr>
        <p:txBody>
          <a:bodyPr wrap="square">
            <a:spAutoFit/>
          </a:bodyPr>
          <a:lstStyle/>
          <a:p>
            <a:r>
              <a:rPr lang="es-ES" sz="2400" dirty="0"/>
              <a:t>Saber is used for </a:t>
            </a:r>
            <a:r>
              <a:rPr lang="es-ES" sz="2400" b="1" dirty="0"/>
              <a:t>facts and information. </a:t>
            </a:r>
            <a:endParaRPr lang="en-GB" sz="2400" dirty="0"/>
          </a:p>
        </p:txBody>
      </p:sp>
      <p:sp>
        <p:nvSpPr>
          <p:cNvPr id="9" name="Rectangle 8"/>
          <p:cNvSpPr/>
          <p:nvPr/>
        </p:nvSpPr>
        <p:spPr>
          <a:xfrm>
            <a:off x="383822" y="2842931"/>
            <a:ext cx="4984045" cy="461665"/>
          </a:xfrm>
          <a:prstGeom prst="rect">
            <a:avLst/>
          </a:prstGeom>
        </p:spPr>
        <p:txBody>
          <a:bodyPr wrap="square">
            <a:spAutoFit/>
          </a:bodyPr>
          <a:lstStyle/>
          <a:p>
            <a:r>
              <a:rPr lang="es-ES" sz="2400" dirty="0"/>
              <a:t>¿Sabes mi número de teléfono? </a:t>
            </a:r>
            <a:endParaRPr lang="en-GB" sz="2400" dirty="0"/>
          </a:p>
        </p:txBody>
      </p:sp>
      <p:sp>
        <p:nvSpPr>
          <p:cNvPr id="10" name="Rectangle 9"/>
          <p:cNvSpPr/>
          <p:nvPr/>
        </p:nvSpPr>
        <p:spPr>
          <a:xfrm>
            <a:off x="5853289" y="2842930"/>
            <a:ext cx="5644444" cy="461665"/>
          </a:xfrm>
          <a:prstGeom prst="rect">
            <a:avLst/>
          </a:prstGeom>
        </p:spPr>
        <p:txBody>
          <a:bodyPr wrap="square">
            <a:spAutoFit/>
          </a:bodyPr>
          <a:lstStyle/>
          <a:p>
            <a:r>
              <a:rPr lang="es-ES" sz="2400" dirty="0"/>
              <a:t>Do </a:t>
            </a:r>
            <a:r>
              <a:rPr lang="es-ES" sz="2400" dirty="0" err="1"/>
              <a:t>you</a:t>
            </a:r>
            <a:r>
              <a:rPr lang="es-ES" sz="2400" dirty="0"/>
              <a:t> </a:t>
            </a:r>
            <a:r>
              <a:rPr lang="es-ES" sz="2400" dirty="0" err="1"/>
              <a:t>know</a:t>
            </a:r>
            <a:r>
              <a:rPr lang="es-ES" sz="2400" dirty="0"/>
              <a:t> </a:t>
            </a:r>
            <a:r>
              <a:rPr lang="es-ES" sz="2400" dirty="0" err="1"/>
              <a:t>my</a:t>
            </a:r>
            <a:r>
              <a:rPr lang="es-ES" sz="2400" dirty="0"/>
              <a:t> </a:t>
            </a:r>
            <a:r>
              <a:rPr lang="es-ES" sz="2400" dirty="0" err="1"/>
              <a:t>phone</a:t>
            </a:r>
            <a:r>
              <a:rPr lang="es-ES" sz="2400" dirty="0"/>
              <a:t> </a:t>
            </a:r>
            <a:r>
              <a:rPr lang="es-ES" sz="2400" dirty="0" err="1"/>
              <a:t>number</a:t>
            </a:r>
            <a:r>
              <a:rPr lang="es-ES" sz="2400" dirty="0"/>
              <a:t>?</a:t>
            </a:r>
            <a:endParaRPr lang="en-GB" sz="2400" dirty="0"/>
          </a:p>
        </p:txBody>
      </p:sp>
      <p:sp>
        <p:nvSpPr>
          <p:cNvPr id="11" name="Rectangle 10"/>
          <p:cNvSpPr/>
          <p:nvPr/>
        </p:nvSpPr>
        <p:spPr>
          <a:xfrm>
            <a:off x="474133" y="4094487"/>
            <a:ext cx="11192934" cy="830997"/>
          </a:xfrm>
          <a:prstGeom prst="rect">
            <a:avLst/>
          </a:prstGeom>
        </p:spPr>
        <p:txBody>
          <a:bodyPr wrap="square">
            <a:spAutoFit/>
          </a:bodyPr>
          <a:lstStyle/>
          <a:p>
            <a:r>
              <a:rPr lang="es-ES" sz="2400" dirty="0"/>
              <a:t>Conocer refers to </a:t>
            </a:r>
            <a:r>
              <a:rPr lang="es-ES" sz="2400" b="1" dirty="0"/>
              <a:t>familiarity</a:t>
            </a:r>
            <a:r>
              <a:rPr lang="es-ES" sz="2400" dirty="0"/>
              <a:t> with a </a:t>
            </a:r>
            <a:r>
              <a:rPr lang="es-ES" sz="2400" dirty="0" err="1"/>
              <a:t>person</a:t>
            </a:r>
            <a:r>
              <a:rPr lang="es-ES" sz="2400" dirty="0"/>
              <a:t>, place or </a:t>
            </a:r>
            <a:r>
              <a:rPr lang="es-ES" sz="2400" dirty="0" err="1"/>
              <a:t>thing</a:t>
            </a:r>
            <a:r>
              <a:rPr lang="es-ES" sz="2400" dirty="0"/>
              <a:t>. </a:t>
            </a:r>
            <a:r>
              <a:rPr lang="es-ES" sz="2400" dirty="0" err="1"/>
              <a:t>This</a:t>
            </a:r>
            <a:r>
              <a:rPr lang="es-ES" sz="2400" dirty="0"/>
              <a:t> can </a:t>
            </a:r>
            <a:r>
              <a:rPr lang="es-ES" sz="2400" dirty="0" err="1"/>
              <a:t>also</a:t>
            </a:r>
            <a:r>
              <a:rPr lang="es-ES" sz="2400" dirty="0"/>
              <a:t> </a:t>
            </a:r>
            <a:r>
              <a:rPr lang="es-ES" sz="2400" dirty="0" err="1"/>
              <a:t>include</a:t>
            </a:r>
            <a:r>
              <a:rPr lang="es-ES" sz="2400" dirty="0"/>
              <a:t> </a:t>
            </a:r>
            <a:r>
              <a:rPr lang="es-ES" sz="2400" b="1" dirty="0" err="1"/>
              <a:t>becoming</a:t>
            </a:r>
            <a:r>
              <a:rPr lang="es-ES" sz="2400" b="1" dirty="0"/>
              <a:t> familiar </a:t>
            </a:r>
            <a:r>
              <a:rPr lang="es-ES" sz="2400" dirty="0"/>
              <a:t>with it (‘to </a:t>
            </a:r>
            <a:r>
              <a:rPr lang="es-ES" sz="2400" dirty="0" err="1"/>
              <a:t>get</a:t>
            </a:r>
            <a:r>
              <a:rPr lang="es-ES" sz="2400" dirty="0"/>
              <a:t> to </a:t>
            </a:r>
            <a:r>
              <a:rPr lang="es-ES" sz="2400" dirty="0" err="1"/>
              <a:t>know</a:t>
            </a:r>
            <a:r>
              <a:rPr lang="es-ES" sz="2400" dirty="0"/>
              <a:t>’).</a:t>
            </a:r>
            <a:endParaRPr lang="en-GB" sz="2400" b="1" dirty="0"/>
          </a:p>
        </p:txBody>
      </p:sp>
      <p:sp>
        <p:nvSpPr>
          <p:cNvPr id="12" name="Rectangle 11"/>
          <p:cNvSpPr/>
          <p:nvPr/>
        </p:nvSpPr>
        <p:spPr>
          <a:xfrm>
            <a:off x="383820" y="5060554"/>
            <a:ext cx="4984045" cy="461665"/>
          </a:xfrm>
          <a:prstGeom prst="rect">
            <a:avLst/>
          </a:prstGeom>
        </p:spPr>
        <p:txBody>
          <a:bodyPr wrap="square">
            <a:spAutoFit/>
          </a:bodyPr>
          <a:lstStyle/>
          <a:p>
            <a:r>
              <a:rPr lang="es-ES" sz="2400" dirty="0"/>
              <a:t>¿Conoces España? </a:t>
            </a:r>
            <a:endParaRPr lang="en-GB" sz="2400" dirty="0"/>
          </a:p>
        </p:txBody>
      </p:sp>
      <p:sp>
        <p:nvSpPr>
          <p:cNvPr id="13" name="Rectangle 12"/>
          <p:cNvSpPr/>
          <p:nvPr/>
        </p:nvSpPr>
        <p:spPr>
          <a:xfrm>
            <a:off x="5853289" y="5053491"/>
            <a:ext cx="5644444" cy="461665"/>
          </a:xfrm>
          <a:prstGeom prst="rect">
            <a:avLst/>
          </a:prstGeom>
        </p:spPr>
        <p:txBody>
          <a:bodyPr wrap="square">
            <a:spAutoFit/>
          </a:bodyPr>
          <a:lstStyle/>
          <a:p>
            <a:r>
              <a:rPr lang="es-ES" sz="2400" dirty="0"/>
              <a:t>Do </a:t>
            </a:r>
            <a:r>
              <a:rPr lang="es-ES" sz="2400" dirty="0" err="1"/>
              <a:t>you</a:t>
            </a:r>
            <a:r>
              <a:rPr lang="es-ES" sz="2400" dirty="0"/>
              <a:t> </a:t>
            </a:r>
            <a:r>
              <a:rPr lang="es-ES" sz="2400" dirty="0" err="1"/>
              <a:t>know</a:t>
            </a:r>
            <a:r>
              <a:rPr lang="es-ES" sz="2400" dirty="0"/>
              <a:t> </a:t>
            </a:r>
            <a:r>
              <a:rPr lang="es-ES" sz="2400" dirty="0" err="1"/>
              <a:t>Spain</a:t>
            </a:r>
            <a:r>
              <a:rPr lang="es-ES" sz="2400" dirty="0"/>
              <a:t>?</a:t>
            </a:r>
            <a:endParaRPr lang="en-GB" sz="2400" dirty="0"/>
          </a:p>
        </p:txBody>
      </p:sp>
      <p:sp>
        <p:nvSpPr>
          <p:cNvPr id="15" name="Rectangle 14"/>
          <p:cNvSpPr/>
          <p:nvPr/>
        </p:nvSpPr>
        <p:spPr>
          <a:xfrm>
            <a:off x="383820" y="3334455"/>
            <a:ext cx="4984045" cy="461665"/>
          </a:xfrm>
          <a:prstGeom prst="rect">
            <a:avLst/>
          </a:prstGeom>
        </p:spPr>
        <p:txBody>
          <a:bodyPr wrap="square">
            <a:spAutoFit/>
          </a:bodyPr>
          <a:lstStyle/>
          <a:p>
            <a:r>
              <a:rPr lang="es-ES" sz="2400" dirty="0"/>
              <a:t>¿Sabes qué hacer? </a:t>
            </a:r>
            <a:endParaRPr lang="en-GB" sz="2400" dirty="0"/>
          </a:p>
        </p:txBody>
      </p:sp>
      <p:sp>
        <p:nvSpPr>
          <p:cNvPr id="16" name="Rectangle 15"/>
          <p:cNvSpPr/>
          <p:nvPr/>
        </p:nvSpPr>
        <p:spPr>
          <a:xfrm>
            <a:off x="5853289" y="3304595"/>
            <a:ext cx="5644444" cy="461665"/>
          </a:xfrm>
          <a:prstGeom prst="rect">
            <a:avLst/>
          </a:prstGeom>
        </p:spPr>
        <p:txBody>
          <a:bodyPr wrap="square">
            <a:spAutoFit/>
          </a:bodyPr>
          <a:lstStyle/>
          <a:p>
            <a:r>
              <a:rPr lang="es-ES" sz="2400" dirty="0"/>
              <a:t>Do </a:t>
            </a:r>
            <a:r>
              <a:rPr lang="es-ES" sz="2400" dirty="0" err="1"/>
              <a:t>you</a:t>
            </a:r>
            <a:r>
              <a:rPr lang="es-ES" sz="2400" dirty="0"/>
              <a:t> </a:t>
            </a:r>
            <a:r>
              <a:rPr lang="es-ES" sz="2400" dirty="0" err="1"/>
              <a:t>know</a:t>
            </a:r>
            <a:r>
              <a:rPr lang="es-ES" sz="2400" dirty="0"/>
              <a:t> </a:t>
            </a:r>
            <a:r>
              <a:rPr lang="es-ES" sz="2400" dirty="0" err="1"/>
              <a:t>what</a:t>
            </a:r>
            <a:r>
              <a:rPr lang="es-ES" sz="2400" dirty="0"/>
              <a:t> to do?</a:t>
            </a:r>
            <a:endParaRPr lang="en-GB" sz="2400" dirty="0"/>
          </a:p>
        </p:txBody>
      </p:sp>
      <p:sp>
        <p:nvSpPr>
          <p:cNvPr id="17" name="Rectangle 16"/>
          <p:cNvSpPr/>
          <p:nvPr/>
        </p:nvSpPr>
        <p:spPr>
          <a:xfrm>
            <a:off x="427927" y="5575941"/>
            <a:ext cx="4984045" cy="461665"/>
          </a:xfrm>
          <a:prstGeom prst="rect">
            <a:avLst/>
          </a:prstGeom>
        </p:spPr>
        <p:txBody>
          <a:bodyPr wrap="square">
            <a:spAutoFit/>
          </a:bodyPr>
          <a:lstStyle/>
          <a:p>
            <a:r>
              <a:rPr lang="es-ES" sz="2400" dirty="0"/>
              <a:t>Quiero conocer la cultura.</a:t>
            </a:r>
            <a:endParaRPr lang="en-GB" sz="2400" dirty="0"/>
          </a:p>
        </p:txBody>
      </p:sp>
      <p:sp>
        <p:nvSpPr>
          <p:cNvPr id="18" name="Rectangle 17"/>
          <p:cNvSpPr/>
          <p:nvPr/>
        </p:nvSpPr>
        <p:spPr>
          <a:xfrm>
            <a:off x="5853289" y="5547135"/>
            <a:ext cx="5644444" cy="461665"/>
          </a:xfrm>
          <a:prstGeom prst="rect">
            <a:avLst/>
          </a:prstGeom>
        </p:spPr>
        <p:txBody>
          <a:bodyPr wrap="square">
            <a:spAutoFit/>
          </a:bodyPr>
          <a:lstStyle/>
          <a:p>
            <a:r>
              <a:rPr lang="es-ES" sz="2400" dirty="0"/>
              <a:t>I </a:t>
            </a:r>
            <a:r>
              <a:rPr lang="es-ES" sz="2400" dirty="0" err="1"/>
              <a:t>want</a:t>
            </a:r>
            <a:r>
              <a:rPr lang="es-ES" sz="2400" dirty="0"/>
              <a:t> to </a:t>
            </a:r>
            <a:r>
              <a:rPr lang="es-ES" sz="2400" dirty="0" err="1"/>
              <a:t>get</a:t>
            </a:r>
            <a:r>
              <a:rPr lang="es-ES" sz="2400" dirty="0"/>
              <a:t> to </a:t>
            </a:r>
            <a:r>
              <a:rPr lang="es-ES" sz="2400" dirty="0" err="1"/>
              <a:t>know</a:t>
            </a:r>
            <a:r>
              <a:rPr lang="es-ES" sz="2400" dirty="0"/>
              <a:t> </a:t>
            </a:r>
            <a:r>
              <a:rPr lang="es-ES" sz="2400" dirty="0" err="1"/>
              <a:t>the</a:t>
            </a:r>
            <a:r>
              <a:rPr lang="es-ES" sz="2400" dirty="0"/>
              <a:t> culture.</a:t>
            </a:r>
            <a:endParaRPr lang="en-GB" sz="2400" dirty="0"/>
          </a:p>
        </p:txBody>
      </p:sp>
      <p:sp>
        <p:nvSpPr>
          <p:cNvPr id="19" name="Rounded Rectangle 11">
            <a:extLst>
              <a:ext uri="{FF2B5EF4-FFF2-40B4-BE49-F238E27FC236}">
                <a16:creationId xmlns:a16="http://schemas.microsoft.com/office/drawing/2014/main" id="{FF4EC3EB-2238-4E2B-8EB7-0BB7B78F4EE9}"/>
              </a:ext>
            </a:extLst>
          </p:cNvPr>
          <p:cNvSpPr/>
          <p:nvPr/>
        </p:nvSpPr>
        <p:spPr>
          <a:xfrm>
            <a:off x="10375900" y="258166"/>
            <a:ext cx="1552243" cy="400919"/>
          </a:xfrm>
          <a:prstGeom prst="roundRect">
            <a:avLst/>
          </a:prstGeom>
          <a:solidFill>
            <a:srgbClr val="C00000"/>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7367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6618343" cy="753597"/>
          </a:xfrm>
        </p:spPr>
        <p:txBody>
          <a:bodyPr>
            <a:normAutofit/>
          </a:bodyPr>
          <a:lstStyle/>
          <a:p>
            <a:r>
              <a:rPr lang="en-GB" sz="2200" b="1" dirty="0">
                <a:solidFill>
                  <a:schemeClr val="bg1"/>
                </a:solidFill>
              </a:rPr>
              <a:t>Talking about completed actions in the past: 3</a:t>
            </a:r>
            <a:r>
              <a:rPr lang="en-GB" sz="2200" b="1" baseline="30000" dirty="0">
                <a:solidFill>
                  <a:schemeClr val="bg1"/>
                </a:solidFill>
              </a:rPr>
              <a:t>rd</a:t>
            </a:r>
            <a:r>
              <a:rPr lang="en-GB" sz="2200" b="1" dirty="0">
                <a:solidFill>
                  <a:schemeClr val="bg1"/>
                </a:solidFill>
              </a:rPr>
              <a:t> person singular (preterite)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60177" y="1226600"/>
            <a:ext cx="1142599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Remember that</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in Spanish the verb ending changes depending on who the verb refers to.</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9" name="TextBox 8"/>
          <p:cNvSpPr txBox="1"/>
          <p:nvPr/>
        </p:nvSpPr>
        <p:spPr>
          <a:xfrm>
            <a:off x="298097" y="2886146"/>
            <a:ext cx="1189390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s/</a:t>
            </a:r>
            <a:r>
              <a:rPr lang="en-GB" sz="2600" b="1" dirty="0">
                <a:latin typeface="Century Gothic" panose="020B0502020202020204" pitchFamily="34" charset="0"/>
              </a:rPr>
              <a:t>he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or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it</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in the present with an –er or –ir verb, remove –</a:t>
            </a:r>
            <a:r>
              <a:rPr lang="en-GB" sz="2600" dirty="0">
                <a:latin typeface="Century Gothic" panose="020B0502020202020204" pitchFamily="34" charset="0"/>
              </a:rPr>
              <a:t>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 or –ir and add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_____.</a:t>
            </a:r>
          </a:p>
        </p:txBody>
      </p:sp>
      <p:sp>
        <p:nvSpPr>
          <p:cNvPr id="3" name="Rectangle 2"/>
          <p:cNvSpPr/>
          <p:nvPr/>
        </p:nvSpPr>
        <p:spPr>
          <a:xfrm>
            <a:off x="2534333" y="3275423"/>
            <a:ext cx="564578" cy="492443"/>
          </a:xfrm>
          <a:prstGeom prst="rect">
            <a:avLst/>
          </a:prstGeom>
        </p:spPr>
        <p:txBody>
          <a:bodyPr wrap="none">
            <a:spAutoFit/>
          </a:bodyPr>
          <a:lstStyle/>
          <a:p>
            <a:r>
              <a:rPr lang="en-GB" sz="2600" b="1" dirty="0">
                <a:solidFill>
                  <a:srgbClr val="E25B00"/>
                </a:solidFill>
                <a:latin typeface="Century Gothic" panose="020B0502020202020204" pitchFamily="34" charset="0"/>
              </a:rPr>
              <a:t>–e</a:t>
            </a:r>
            <a:endParaRPr lang="en-GB" sz="2600" dirty="0">
              <a:solidFill>
                <a:srgbClr val="E25B00"/>
              </a:solidFill>
            </a:endParaRPr>
          </a:p>
        </p:txBody>
      </p:sp>
      <p:sp>
        <p:nvSpPr>
          <p:cNvPr id="10" name="TextBox 9"/>
          <p:cNvSpPr txBox="1"/>
          <p:nvPr/>
        </p:nvSpPr>
        <p:spPr>
          <a:xfrm>
            <a:off x="298097" y="3831404"/>
            <a:ext cx="707726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Conoc</a:t>
            </a:r>
            <a:r>
              <a:rPr lang="en-GB" sz="2600" b="1" dirty="0" err="1">
                <a:solidFill>
                  <a:srgbClr val="E25B00"/>
                </a:solidFill>
                <a:latin typeface="Century Gothic" panose="020B0502020202020204" pitchFamily="34" charset="0"/>
              </a:rPr>
              <a:t>e</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 _____________________________.</a:t>
            </a:r>
          </a:p>
        </p:txBody>
      </p:sp>
      <p:sp>
        <p:nvSpPr>
          <p:cNvPr id="11" name="Rectangle 10"/>
          <p:cNvSpPr/>
          <p:nvPr/>
        </p:nvSpPr>
        <p:spPr>
          <a:xfrm>
            <a:off x="2172992" y="3786141"/>
            <a:ext cx="4937570" cy="492443"/>
          </a:xfrm>
          <a:prstGeom prst="rect">
            <a:avLst/>
          </a:prstGeom>
        </p:spPr>
        <p:txBody>
          <a:bodyPr wrap="non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a:t>
            </a:r>
            <a:r>
              <a:rPr lang="en-GB" sz="2600" dirty="0">
                <a:latin typeface="Century Gothic" panose="020B0502020202020204" pitchFamily="34" charset="0"/>
              </a:rPr>
              <a:t> it knows, gets to know</a:t>
            </a:r>
            <a:endParaRPr lang="en-GB" sz="2600" dirty="0"/>
          </a:p>
        </p:txBody>
      </p:sp>
      <p:sp>
        <p:nvSpPr>
          <p:cNvPr id="12" name="TextBox 11"/>
          <p:cNvSpPr txBox="1"/>
          <p:nvPr/>
        </p:nvSpPr>
        <p:spPr>
          <a:xfrm>
            <a:off x="7259045" y="3771531"/>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Ofrec</a:t>
            </a:r>
            <a:r>
              <a:rPr lang="en-GB" sz="2600" b="1" dirty="0" err="1">
                <a:solidFill>
                  <a:srgbClr val="E25B00"/>
                </a:solidFill>
                <a:latin typeface="Century Gothic" panose="020B0502020202020204" pitchFamily="34" charset="0"/>
              </a:rPr>
              <a:t>e</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 _________________.</a:t>
            </a:r>
          </a:p>
        </p:txBody>
      </p:sp>
      <p:sp>
        <p:nvSpPr>
          <p:cNvPr id="13" name="Rectangle 12"/>
          <p:cNvSpPr/>
          <p:nvPr/>
        </p:nvSpPr>
        <p:spPr>
          <a:xfrm>
            <a:off x="8985457" y="3736960"/>
            <a:ext cx="2545890" cy="492443"/>
          </a:xfrm>
          <a:prstGeom prst="rect">
            <a:avLst/>
          </a:prstGeom>
        </p:spPr>
        <p:txBody>
          <a:bodyPr wrap="non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a:t>
            </a:r>
            <a:r>
              <a:rPr lang="en-GB" sz="2600" dirty="0">
                <a:latin typeface="Century Gothic" panose="020B0502020202020204" pitchFamily="34" charset="0"/>
              </a:rPr>
              <a:t> it offers</a:t>
            </a:r>
            <a:endParaRPr lang="en-GB" sz="2600" dirty="0"/>
          </a:p>
        </p:txBody>
      </p:sp>
      <p:sp>
        <p:nvSpPr>
          <p:cNvPr id="14" name="TextBox 13"/>
          <p:cNvSpPr txBox="1"/>
          <p:nvPr/>
        </p:nvSpPr>
        <p:spPr>
          <a:xfrm>
            <a:off x="329233" y="4381645"/>
            <a:ext cx="11747971"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or</a:t>
            </a:r>
            <a:r>
              <a:rPr lang="en-GB" sz="2600" dirty="0">
                <a:latin typeface="Century Gothic" panose="020B0502020202020204" pitchFamily="34" charset="0"/>
              </a:rPr>
              <a:t> ‘</a:t>
            </a:r>
            <a:r>
              <a:rPr lang="en-GB" sz="2600" b="1" dirty="0">
                <a:latin typeface="Century Gothic" panose="020B0502020202020204" pitchFamily="34" charset="0"/>
              </a:rPr>
              <a:t>it</a:t>
            </a:r>
            <a:r>
              <a:rPr lang="en-GB" sz="2600" dirty="0">
                <a:latin typeface="Century Gothic" panose="020B0502020202020204" pitchFamily="34" charset="0"/>
              </a:rPr>
              <a:t>’ for a completed action in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the past with an –</a:t>
            </a:r>
            <a:r>
              <a:rPr lang="en-GB" sz="2600" noProof="0" dirty="0">
                <a:latin typeface="Century Gothic" panose="020B0502020202020204" pitchFamily="34" charset="0"/>
              </a:rPr>
              <a:t>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 verb or –ir verb, remove –</a:t>
            </a:r>
            <a:r>
              <a:rPr lang="en-GB" sz="2600" noProof="0" dirty="0">
                <a:latin typeface="Century Gothic" panose="020B0502020202020204" pitchFamily="34" charset="0"/>
              </a:rPr>
              <a:t>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 or –ir and</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add </a:t>
            </a:r>
            <a:r>
              <a:rPr lang="en-GB" sz="2600" b="1" dirty="0">
                <a:latin typeface="Century Gothic" panose="020B0502020202020204" pitchFamily="34" charset="0"/>
              </a:rPr>
              <a:t>–ió</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 </a:t>
            </a:r>
          </a:p>
        </p:txBody>
      </p:sp>
      <p:sp>
        <p:nvSpPr>
          <p:cNvPr id="19" name="TextBox 18"/>
          <p:cNvSpPr txBox="1"/>
          <p:nvPr/>
        </p:nvSpPr>
        <p:spPr>
          <a:xfrm>
            <a:off x="4889169" y="5525436"/>
            <a:ext cx="172917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romp</a:t>
            </a:r>
            <a:endParaRPr kumimoji="0" lang="en-GB" sz="2600" b="1" i="0" u="none" strike="noStrike" kern="1200" cap="none" spc="0" normalizeH="0" baseline="0" noProof="0" dirty="0">
              <a:ln>
                <a:noFill/>
              </a:ln>
              <a:effectLst/>
              <a:uLnTx/>
              <a:uFillTx/>
              <a:latin typeface="Century Gothic" panose="020B0502020202020204" pitchFamily="34" charset="0"/>
            </a:endParaRPr>
          </a:p>
        </p:txBody>
      </p:sp>
      <p:sp>
        <p:nvSpPr>
          <p:cNvPr id="20" name="TextBox 19"/>
          <p:cNvSpPr txBox="1"/>
          <p:nvPr/>
        </p:nvSpPr>
        <p:spPr>
          <a:xfrm>
            <a:off x="8847374" y="5478681"/>
            <a:ext cx="266210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romp</a:t>
            </a:r>
            <a:r>
              <a:rPr lang="en-GB" sz="2600" b="1" dirty="0" err="1">
                <a:solidFill>
                  <a:srgbClr val="E25B00"/>
                </a:solidFill>
                <a:latin typeface="Century Gothic" panose="020B0502020202020204" pitchFamily="34" charset="0"/>
              </a:rPr>
              <a:t>ió</a:t>
            </a:r>
            <a:endParaRPr kumimoji="0" lang="en-GB" sz="26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cxnSp>
        <p:nvCxnSpPr>
          <p:cNvPr id="21" name="Straight Arrow Connector 20"/>
          <p:cNvCxnSpPr/>
          <p:nvPr/>
        </p:nvCxnSpPr>
        <p:spPr>
          <a:xfrm>
            <a:off x="6462632" y="5810524"/>
            <a:ext cx="1592826" cy="0"/>
          </a:xfrm>
          <a:prstGeom prst="straightConnector1">
            <a:avLst/>
          </a:prstGeom>
          <a:ln w="57150">
            <a:solidFill>
              <a:srgbClr val="3860AE"/>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595246" y="5841295"/>
            <a:ext cx="316636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t>
            </a:r>
            <a:r>
              <a:rPr lang="en-GB" sz="2600" dirty="0">
                <a:latin typeface="Century Gothic" panose="020B0502020202020204" pitchFamily="34" charset="0"/>
              </a:rPr>
              <a:t>s/he </a:t>
            </a:r>
            <a:r>
              <a:rPr lang="en-GB" sz="2600" b="1" dirty="0">
                <a:latin typeface="Century Gothic" panose="020B0502020202020204" pitchFamily="34" charset="0"/>
              </a:rPr>
              <a:t>or</a:t>
            </a:r>
            <a:r>
              <a:rPr lang="en-GB" sz="2600" dirty="0">
                <a:latin typeface="Century Gothic" panose="020B0502020202020204" pitchFamily="34" charset="0"/>
              </a:rPr>
              <a:t> it broke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3" name="TextBox 22"/>
          <p:cNvSpPr txBox="1"/>
          <p:nvPr/>
        </p:nvSpPr>
        <p:spPr>
          <a:xfrm>
            <a:off x="649924" y="5525436"/>
            <a:ext cx="21666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Romp</a:t>
            </a:r>
            <a:r>
              <a:rPr lang="en-GB" sz="2600" strike="sngStrike" dirty="0" err="1">
                <a:latin typeface="Century Gothic" panose="020B0502020202020204" pitchFamily="34" charset="0"/>
              </a:rPr>
              <a:t>e</a:t>
            </a:r>
            <a:r>
              <a:rPr kumimoji="0" lang="en-GB" sz="2600" b="0" i="0" u="none" strike="sngStrike" kern="1200" cap="none" spc="0" normalizeH="0" baseline="0" noProof="0" dirty="0">
                <a:ln>
                  <a:noFill/>
                </a:ln>
                <a:effectLst/>
                <a:uLnTx/>
                <a:uFillTx/>
                <a:latin typeface="Century Gothic" panose="020B0502020202020204" pitchFamily="34" charset="0"/>
                <a:ea typeface="+mn-ea"/>
                <a:cs typeface="+mn-cs"/>
              </a:rPr>
              <a:t>r</a:t>
            </a:r>
            <a:endParaRPr kumimoji="0" lang="en-GB" sz="2600" b="1" i="0" u="none" strike="sngStrike" kern="1200" cap="none" spc="0" normalizeH="0" baseline="0" noProof="0" dirty="0">
              <a:ln>
                <a:noFill/>
              </a:ln>
              <a:effectLst/>
              <a:uLnTx/>
              <a:uFillTx/>
              <a:latin typeface="Century Gothic" panose="020B0502020202020204" pitchFamily="34" charset="0"/>
              <a:ea typeface="+mn-ea"/>
              <a:cs typeface="+mn-cs"/>
            </a:endParaRPr>
          </a:p>
        </p:txBody>
      </p:sp>
      <p:cxnSp>
        <p:nvCxnSpPr>
          <p:cNvPr id="24" name="Straight Arrow Connector 23"/>
          <p:cNvCxnSpPr/>
          <p:nvPr/>
        </p:nvCxnSpPr>
        <p:spPr>
          <a:xfrm>
            <a:off x="2864455" y="5813056"/>
            <a:ext cx="1592826" cy="0"/>
          </a:xfrm>
          <a:prstGeom prst="straightConnector1">
            <a:avLst/>
          </a:prstGeom>
          <a:ln w="57150">
            <a:solidFill>
              <a:srgbClr val="3860AE"/>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B2C9FF7E-6291-014F-A787-4A1C5AF35BFD}"/>
              </a:ext>
            </a:extLst>
          </p:cNvPr>
          <p:cNvSpPr txBox="1"/>
          <p:nvPr/>
        </p:nvSpPr>
        <p:spPr>
          <a:xfrm>
            <a:off x="279642" y="2215882"/>
            <a:ext cx="8008924" cy="492443"/>
          </a:xfrm>
          <a:prstGeom prst="rect">
            <a:avLst/>
          </a:prstGeom>
          <a:noFill/>
        </p:spPr>
        <p:txBody>
          <a:bodyPr wrap="none" rtlCol="0">
            <a:spAutoFit/>
          </a:bodyPr>
          <a:lstStyle/>
          <a:p>
            <a:r>
              <a:rPr lang="en-GB" sz="2600" dirty="0">
                <a:latin typeface="Century Gothic" panose="020B0502020202020204" pitchFamily="34" charset="0"/>
              </a:rPr>
              <a:t>It also depends on when the action takes place.</a:t>
            </a:r>
          </a:p>
        </p:txBody>
      </p:sp>
      <p:sp>
        <p:nvSpPr>
          <p:cNvPr id="6" name="Rounded Rectangular Callout 5"/>
          <p:cNvSpPr/>
          <p:nvPr/>
        </p:nvSpPr>
        <p:spPr>
          <a:xfrm>
            <a:off x="4380870" y="1790762"/>
            <a:ext cx="7541032" cy="3034896"/>
          </a:xfrm>
          <a:prstGeom prst="wedgeRoundRectCallout">
            <a:avLst>
              <a:gd name="adj1" fmla="val 23206"/>
              <a:gd name="adj2" fmla="val 74456"/>
              <a:gd name="adj3" fmla="val 16667"/>
            </a:avLst>
          </a:prstGeom>
          <a:solidFill>
            <a:schemeClr val="accent4">
              <a:lumMod val="20000"/>
              <a:lumOff val="80000"/>
            </a:schemeClr>
          </a:solidFill>
          <a:ln w="38100">
            <a:solidFill>
              <a:srgbClr val="386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err="1">
                <a:solidFill>
                  <a:schemeClr val="tx1"/>
                </a:solidFill>
              </a:rPr>
              <a:t>Notice</a:t>
            </a:r>
            <a:r>
              <a:rPr lang="es-ES" sz="2200" dirty="0">
                <a:solidFill>
                  <a:schemeClr val="tx1"/>
                </a:solidFill>
              </a:rPr>
              <a:t> </a:t>
            </a:r>
            <a:r>
              <a:rPr lang="es-ES" sz="2200" dirty="0" err="1">
                <a:solidFill>
                  <a:schemeClr val="tx1"/>
                </a:solidFill>
              </a:rPr>
              <a:t>the</a:t>
            </a:r>
            <a:r>
              <a:rPr lang="es-ES" sz="2200" dirty="0">
                <a:solidFill>
                  <a:schemeClr val="tx1"/>
                </a:solidFill>
              </a:rPr>
              <a:t> position of </a:t>
            </a:r>
            <a:r>
              <a:rPr lang="es-ES" sz="2200" dirty="0" err="1">
                <a:solidFill>
                  <a:schemeClr val="tx1"/>
                </a:solidFill>
              </a:rPr>
              <a:t>the</a:t>
            </a:r>
            <a:r>
              <a:rPr lang="es-ES" sz="2200" dirty="0">
                <a:solidFill>
                  <a:schemeClr val="tx1"/>
                </a:solidFill>
              </a:rPr>
              <a:t> stress. In 3rd </a:t>
            </a:r>
            <a:r>
              <a:rPr lang="es-ES" sz="2200" dirty="0" err="1">
                <a:solidFill>
                  <a:schemeClr val="tx1"/>
                </a:solidFill>
              </a:rPr>
              <a:t>person</a:t>
            </a:r>
            <a:r>
              <a:rPr lang="es-ES" sz="2200" dirty="0">
                <a:solidFill>
                  <a:schemeClr val="tx1"/>
                </a:solidFill>
              </a:rPr>
              <a:t> singular </a:t>
            </a:r>
            <a:r>
              <a:rPr lang="es-ES" sz="2200" i="1" dirty="0" err="1">
                <a:solidFill>
                  <a:schemeClr val="tx1"/>
                </a:solidFill>
              </a:rPr>
              <a:t>present</a:t>
            </a:r>
            <a:r>
              <a:rPr lang="es-ES" sz="2200" dirty="0">
                <a:solidFill>
                  <a:schemeClr val="tx1"/>
                </a:solidFill>
              </a:rPr>
              <a:t>, it is </a:t>
            </a:r>
            <a:r>
              <a:rPr lang="es-ES" sz="2200" dirty="0" err="1">
                <a:solidFill>
                  <a:schemeClr val="tx1"/>
                </a:solidFill>
              </a:rPr>
              <a:t>on</a:t>
            </a:r>
            <a:r>
              <a:rPr lang="es-ES" sz="2200" dirty="0">
                <a:solidFill>
                  <a:schemeClr val="tx1"/>
                </a:solidFill>
              </a:rPr>
              <a:t> </a:t>
            </a:r>
            <a:r>
              <a:rPr lang="es-ES" sz="2200" dirty="0" err="1">
                <a:solidFill>
                  <a:schemeClr val="tx1"/>
                </a:solidFill>
              </a:rPr>
              <a:t>the</a:t>
            </a:r>
            <a:r>
              <a:rPr lang="es-ES" sz="2200" dirty="0">
                <a:solidFill>
                  <a:schemeClr val="tx1"/>
                </a:solidFill>
              </a:rPr>
              <a:t> </a:t>
            </a:r>
            <a:r>
              <a:rPr lang="es-ES" sz="2200" dirty="0" err="1">
                <a:solidFill>
                  <a:schemeClr val="tx1"/>
                </a:solidFill>
              </a:rPr>
              <a:t>penultimate</a:t>
            </a:r>
            <a:r>
              <a:rPr lang="es-ES" sz="2200" dirty="0">
                <a:solidFill>
                  <a:schemeClr val="tx1"/>
                </a:solidFill>
              </a:rPr>
              <a:t> </a:t>
            </a:r>
            <a:r>
              <a:rPr lang="es-ES" sz="2200" dirty="0" err="1">
                <a:solidFill>
                  <a:schemeClr val="tx1"/>
                </a:solidFill>
              </a:rPr>
              <a:t>syllable</a:t>
            </a:r>
            <a:r>
              <a:rPr lang="es-ES" sz="2200" dirty="0">
                <a:solidFill>
                  <a:schemeClr val="tx1"/>
                </a:solidFill>
              </a:rPr>
              <a:t>. In </a:t>
            </a:r>
            <a:r>
              <a:rPr lang="es-ES" sz="2200" dirty="0" err="1">
                <a:solidFill>
                  <a:schemeClr val="tx1"/>
                </a:solidFill>
              </a:rPr>
              <a:t>the</a:t>
            </a:r>
            <a:r>
              <a:rPr lang="es-ES" sz="2200" dirty="0">
                <a:solidFill>
                  <a:schemeClr val="tx1"/>
                </a:solidFill>
              </a:rPr>
              <a:t> 3rd </a:t>
            </a:r>
            <a:r>
              <a:rPr lang="es-ES" sz="2200" dirty="0" err="1">
                <a:solidFill>
                  <a:schemeClr val="tx1"/>
                </a:solidFill>
              </a:rPr>
              <a:t>person</a:t>
            </a:r>
            <a:r>
              <a:rPr lang="es-ES" sz="2200" dirty="0">
                <a:solidFill>
                  <a:schemeClr val="tx1"/>
                </a:solidFill>
              </a:rPr>
              <a:t> singular </a:t>
            </a:r>
            <a:r>
              <a:rPr lang="es-ES" sz="2200" i="1" dirty="0" err="1">
                <a:solidFill>
                  <a:schemeClr val="tx1"/>
                </a:solidFill>
              </a:rPr>
              <a:t>preterite</a:t>
            </a:r>
            <a:r>
              <a:rPr lang="es-ES" sz="2200" dirty="0">
                <a:solidFill>
                  <a:schemeClr val="tx1"/>
                </a:solidFill>
              </a:rPr>
              <a:t>, it is </a:t>
            </a:r>
            <a:r>
              <a:rPr lang="es-ES" sz="2200" dirty="0" err="1">
                <a:solidFill>
                  <a:schemeClr val="tx1"/>
                </a:solidFill>
              </a:rPr>
              <a:t>always</a:t>
            </a:r>
            <a:r>
              <a:rPr lang="es-ES" sz="2200" dirty="0">
                <a:solidFill>
                  <a:schemeClr val="tx1"/>
                </a:solidFill>
              </a:rPr>
              <a:t> </a:t>
            </a:r>
            <a:r>
              <a:rPr lang="es-ES" sz="2200" dirty="0" err="1">
                <a:solidFill>
                  <a:schemeClr val="tx1"/>
                </a:solidFill>
              </a:rPr>
              <a:t>on</a:t>
            </a:r>
            <a:r>
              <a:rPr lang="es-ES" sz="2200" dirty="0">
                <a:solidFill>
                  <a:schemeClr val="tx1"/>
                </a:solidFill>
              </a:rPr>
              <a:t> </a:t>
            </a:r>
            <a:r>
              <a:rPr lang="es-ES" sz="2200" dirty="0" err="1">
                <a:solidFill>
                  <a:schemeClr val="tx1"/>
                </a:solidFill>
              </a:rPr>
              <a:t>the</a:t>
            </a:r>
            <a:r>
              <a:rPr lang="es-ES" sz="2200" dirty="0">
                <a:solidFill>
                  <a:schemeClr val="tx1"/>
                </a:solidFill>
              </a:rPr>
              <a:t> final </a:t>
            </a:r>
            <a:r>
              <a:rPr lang="es-ES" sz="2200" dirty="0" err="1">
                <a:solidFill>
                  <a:schemeClr val="tx1"/>
                </a:solidFill>
              </a:rPr>
              <a:t>syllable</a:t>
            </a:r>
            <a:r>
              <a:rPr lang="es-ES" sz="2200" dirty="0">
                <a:solidFill>
                  <a:schemeClr val="tx1"/>
                </a:solidFill>
              </a:rPr>
              <a:t>. </a:t>
            </a:r>
          </a:p>
          <a:p>
            <a:pPr>
              <a:lnSpc>
                <a:spcPct val="150000"/>
              </a:lnSpc>
            </a:pPr>
            <a:r>
              <a:rPr lang="es-ES" sz="2200" dirty="0">
                <a:solidFill>
                  <a:schemeClr val="tx1"/>
                </a:solidFill>
              </a:rPr>
              <a:t>		</a:t>
            </a:r>
            <a:r>
              <a:rPr lang="es-ES" sz="2200" u="sng" dirty="0">
                <a:solidFill>
                  <a:schemeClr val="tx1"/>
                </a:solidFill>
              </a:rPr>
              <a:t>Su</a:t>
            </a:r>
            <a:r>
              <a:rPr lang="es-ES" sz="2200" dirty="0">
                <a:solidFill>
                  <a:schemeClr val="tx1"/>
                </a:solidFill>
              </a:rPr>
              <a:t>fre = s/he </a:t>
            </a:r>
            <a:r>
              <a:rPr lang="es-ES" sz="2200" b="1" dirty="0">
                <a:solidFill>
                  <a:schemeClr val="tx1"/>
                </a:solidFill>
              </a:rPr>
              <a:t>or </a:t>
            </a:r>
            <a:r>
              <a:rPr lang="es-ES" sz="2200" dirty="0">
                <a:solidFill>
                  <a:schemeClr val="tx1"/>
                </a:solidFill>
              </a:rPr>
              <a:t>it suffers</a:t>
            </a:r>
          </a:p>
          <a:p>
            <a:pPr>
              <a:lnSpc>
                <a:spcPct val="150000"/>
              </a:lnSpc>
            </a:pPr>
            <a:r>
              <a:rPr lang="es-ES" sz="2200" dirty="0">
                <a:solidFill>
                  <a:schemeClr val="tx1"/>
                </a:solidFill>
              </a:rPr>
              <a:t>		Su</a:t>
            </a:r>
            <a:r>
              <a:rPr lang="es-ES" sz="2200" u="sng" dirty="0">
                <a:solidFill>
                  <a:schemeClr val="tx1"/>
                </a:solidFill>
              </a:rPr>
              <a:t>frió</a:t>
            </a:r>
            <a:r>
              <a:rPr lang="es-ES" sz="2200" dirty="0">
                <a:solidFill>
                  <a:schemeClr val="tx1"/>
                </a:solidFill>
              </a:rPr>
              <a:t> = s/he </a:t>
            </a:r>
            <a:r>
              <a:rPr lang="es-ES" sz="2200" b="1" dirty="0">
                <a:solidFill>
                  <a:schemeClr val="tx1"/>
                </a:solidFill>
              </a:rPr>
              <a:t>or</a:t>
            </a:r>
            <a:r>
              <a:rPr lang="es-ES" sz="2200" dirty="0">
                <a:solidFill>
                  <a:schemeClr val="tx1"/>
                </a:solidFill>
              </a:rPr>
              <a:t> it suffered</a:t>
            </a:r>
            <a:endParaRPr lang="en-GB" sz="2200" dirty="0">
              <a:solidFill>
                <a:schemeClr val="tx1"/>
              </a:solidFill>
            </a:endParaRPr>
          </a:p>
        </p:txBody>
      </p:sp>
      <p:sp>
        <p:nvSpPr>
          <p:cNvPr id="25" name="Action Button: Custom 30">
            <a:hlinkClick r:id="" action="ppaction://noaction" highlightClick="1">
              <a:snd r:embed="rId3" name="sufre.wav"/>
            </a:hlinkClick>
            <a:extLst>
              <a:ext uri="{FF2B5EF4-FFF2-40B4-BE49-F238E27FC236}">
                <a16:creationId xmlns:a16="http://schemas.microsoft.com/office/drawing/2014/main" id="{357175EF-76F9-FD44-B0C5-EEEE9C6A5049}"/>
              </a:ext>
            </a:extLst>
          </p:cNvPr>
          <p:cNvSpPr/>
          <p:nvPr/>
        </p:nvSpPr>
        <p:spPr>
          <a:xfrm>
            <a:off x="5979346" y="3495318"/>
            <a:ext cx="406086" cy="39610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1</a:t>
            </a:r>
          </a:p>
        </p:txBody>
      </p:sp>
      <p:sp>
        <p:nvSpPr>
          <p:cNvPr id="26" name="Action Button: Custom 30">
            <a:hlinkClick r:id="" action="ppaction://noaction" highlightClick="1">
              <a:snd r:embed="rId4" name="sufrió.wav"/>
            </a:hlinkClick>
            <a:extLst>
              <a:ext uri="{FF2B5EF4-FFF2-40B4-BE49-F238E27FC236}">
                <a16:creationId xmlns:a16="http://schemas.microsoft.com/office/drawing/2014/main" id="{02A7B944-AEAC-9F4B-840B-F1A0AB2EACF7}"/>
              </a:ext>
            </a:extLst>
          </p:cNvPr>
          <p:cNvSpPr/>
          <p:nvPr/>
        </p:nvSpPr>
        <p:spPr>
          <a:xfrm>
            <a:off x="5979346" y="4044398"/>
            <a:ext cx="406086" cy="39610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2</a:t>
            </a:r>
          </a:p>
        </p:txBody>
      </p:sp>
    </p:spTree>
    <p:extLst>
      <p:ext uri="{BB962C8B-B14F-4D97-AF65-F5344CB8AC3E}">
        <p14:creationId xmlns:p14="http://schemas.microsoft.com/office/powerpoint/2010/main" val="88753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P spid="10" grpId="0"/>
      <p:bldP spid="11" grpId="0"/>
      <p:bldP spid="12" grpId="0"/>
      <p:bldP spid="13" grpId="0"/>
      <p:bldP spid="14" grpId="0"/>
      <p:bldP spid="19" grpId="0"/>
      <p:bldP spid="20" grpId="0"/>
      <p:bldP spid="22" grpId="0"/>
      <p:bldP spid="23" grpId="0"/>
      <p:bldP spid="6"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845748-7264-AC40-89DF-070A9B9D8C1C}"/>
              </a:ext>
            </a:extLst>
          </p:cNvPr>
          <p:cNvSpPr>
            <a:spLocks noGrp="1"/>
          </p:cNvSpPr>
          <p:nvPr>
            <p:ph type="title"/>
          </p:nvPr>
        </p:nvSpPr>
        <p:spPr>
          <a:xfrm>
            <a:off x="267726" y="493718"/>
            <a:ext cx="9865728" cy="645788"/>
          </a:xfrm>
        </p:spPr>
        <p:txBody>
          <a:bodyPr>
            <a:normAutofit fontScale="90000"/>
          </a:bodyPr>
          <a:lstStyle/>
          <a:p>
            <a:pPr>
              <a:lnSpc>
                <a:spcPct val="100000"/>
              </a:lnSpc>
            </a:pPr>
            <a:r>
              <a:rPr lang="es-ES" sz="2400" b="0" dirty="0"/>
              <a:t>Daniel habla sobre las vacaciones de una amiga. </a:t>
            </a:r>
            <a:br>
              <a:rPr lang="es-ES" sz="2400" b="0" dirty="0"/>
            </a:br>
            <a:r>
              <a:rPr lang="es-ES" sz="2400" b="0" dirty="0"/>
              <a:t>Lee las frases. ¿Son las vacaciones de </a:t>
            </a:r>
            <a:r>
              <a:rPr lang="es-ES" sz="2400" u="sng" dirty="0"/>
              <a:t>antes</a:t>
            </a:r>
            <a:r>
              <a:rPr lang="es-ES" sz="2400" dirty="0"/>
              <a:t> </a:t>
            </a:r>
            <a:r>
              <a:rPr lang="es-ES" sz="2400" b="0" dirty="0"/>
              <a:t>o son las vacaciones </a:t>
            </a:r>
            <a:br>
              <a:rPr lang="es-ES" sz="2400" b="0" dirty="0"/>
            </a:br>
            <a:r>
              <a:rPr lang="es-ES" sz="2400" u="sng" dirty="0"/>
              <a:t>cada año</a:t>
            </a:r>
            <a:r>
              <a:rPr lang="es-ES" sz="2400" b="0" dirty="0"/>
              <a:t>? Elige la opción correcta y </a:t>
            </a:r>
            <a:r>
              <a:rPr lang="es-GB" sz="2400" b="0" dirty="0"/>
              <a:t>escribe la frase en inglés.</a:t>
            </a:r>
            <a:br>
              <a:rPr lang="es-GB" sz="2400" b="0" dirty="0"/>
            </a:br>
            <a:endParaRPr lang="es-GB" sz="2400" b="0" dirty="0"/>
          </a:p>
        </p:txBody>
      </p:sp>
      <p:graphicFrame>
        <p:nvGraphicFramePr>
          <p:cNvPr id="5" name="Tabla 4">
            <a:extLst>
              <a:ext uri="{FF2B5EF4-FFF2-40B4-BE49-F238E27FC236}">
                <a16:creationId xmlns:a16="http://schemas.microsoft.com/office/drawing/2014/main" id="{E189A2E4-F90E-D44D-8854-DC2DF8EE05BC}"/>
              </a:ext>
            </a:extLst>
          </p:cNvPr>
          <p:cNvGraphicFramePr>
            <a:graphicFrameLocks noGrp="1"/>
          </p:cNvGraphicFramePr>
          <p:nvPr/>
        </p:nvGraphicFramePr>
        <p:xfrm>
          <a:off x="284730" y="1200797"/>
          <a:ext cx="6990963" cy="5124214"/>
        </p:xfrm>
        <a:graphic>
          <a:graphicData uri="http://schemas.openxmlformats.org/drawingml/2006/table">
            <a:tbl>
              <a:tblPr firstRow="1" bandRow="1">
                <a:tableStyleId>{5DA37D80-6434-44D0-A028-1B22A696006F}</a:tableStyleId>
              </a:tblPr>
              <a:tblGrid>
                <a:gridCol w="4211070">
                  <a:extLst>
                    <a:ext uri="{9D8B030D-6E8A-4147-A177-3AD203B41FA5}">
                      <a16:colId xmlns:a16="http://schemas.microsoft.com/office/drawing/2014/main" val="3638835627"/>
                    </a:ext>
                  </a:extLst>
                </a:gridCol>
                <a:gridCol w="1460500">
                  <a:extLst>
                    <a:ext uri="{9D8B030D-6E8A-4147-A177-3AD203B41FA5}">
                      <a16:colId xmlns:a16="http://schemas.microsoft.com/office/drawing/2014/main" val="2663478142"/>
                    </a:ext>
                  </a:extLst>
                </a:gridCol>
                <a:gridCol w="1319393">
                  <a:extLst>
                    <a:ext uri="{9D8B030D-6E8A-4147-A177-3AD203B41FA5}">
                      <a16:colId xmlns:a16="http://schemas.microsoft.com/office/drawing/2014/main" val="3026718160"/>
                    </a:ext>
                  </a:extLst>
                </a:gridCol>
              </a:tblGrid>
              <a:tr h="1261072">
                <a:tc>
                  <a:txBody>
                    <a:bodyPr/>
                    <a:lstStyle/>
                    <a:p>
                      <a:pPr algn="ctr"/>
                      <a:endParaRPr lang="es-GB" sz="2000" dirty="0">
                        <a:solidFill>
                          <a:srgbClr val="203864"/>
                        </a:solidFill>
                      </a:endParaRPr>
                    </a:p>
                  </a:txBody>
                  <a:tcPr anchor="ctr"/>
                </a:tc>
                <a:tc>
                  <a:txBody>
                    <a:bodyPr/>
                    <a:lstStyle/>
                    <a:p>
                      <a:pPr algn="ctr"/>
                      <a:r>
                        <a:rPr lang="es-GB" sz="2000" dirty="0">
                          <a:solidFill>
                            <a:srgbClr val="203864"/>
                          </a:solidFill>
                        </a:rPr>
                        <a:t>  </a:t>
                      </a:r>
                      <a:endParaRPr lang="en-GB" sz="2000" dirty="0">
                        <a:solidFill>
                          <a:srgbClr val="203864"/>
                        </a:solidFill>
                      </a:endParaRPr>
                    </a:p>
                    <a:p>
                      <a:pPr algn="ctr"/>
                      <a:endParaRPr lang="en-GB" sz="2000" dirty="0">
                        <a:solidFill>
                          <a:srgbClr val="203864"/>
                        </a:solidFill>
                      </a:endParaRPr>
                    </a:p>
                    <a:p>
                      <a:pPr algn="ctr"/>
                      <a:r>
                        <a:rPr lang="en-GB" sz="2000" dirty="0">
                          <a:solidFill>
                            <a:srgbClr val="203864"/>
                          </a:solidFill>
                        </a:rPr>
                        <a:t>Cada año</a:t>
                      </a:r>
                      <a:endParaRPr lang="es-GB" sz="2000" dirty="0">
                        <a:solidFill>
                          <a:srgbClr val="203864"/>
                        </a:solidFill>
                      </a:endParaRPr>
                    </a:p>
                  </a:txBody>
                  <a:tcPr anchor="ctr"/>
                </a:tc>
                <a:tc>
                  <a:txBody>
                    <a:bodyPr/>
                    <a:lstStyle/>
                    <a:p>
                      <a:pPr algn="ctr"/>
                      <a:endParaRPr lang="en-GB" sz="2000" dirty="0">
                        <a:solidFill>
                          <a:srgbClr val="203864"/>
                        </a:solidFill>
                      </a:endParaRPr>
                    </a:p>
                    <a:p>
                      <a:pPr algn="ctr"/>
                      <a:endParaRPr lang="en-GB" sz="2000" dirty="0">
                        <a:solidFill>
                          <a:srgbClr val="203864"/>
                        </a:solidFill>
                      </a:endParaRPr>
                    </a:p>
                    <a:p>
                      <a:pPr algn="ctr"/>
                      <a:r>
                        <a:rPr lang="en-GB" sz="2000" dirty="0">
                          <a:solidFill>
                            <a:srgbClr val="203864"/>
                          </a:solidFill>
                        </a:rPr>
                        <a:t>Antes</a:t>
                      </a:r>
                      <a:r>
                        <a:rPr lang="es-GB" sz="2000" dirty="0">
                          <a:solidFill>
                            <a:srgbClr val="203864"/>
                          </a:solidFill>
                        </a:rPr>
                        <a:t> </a:t>
                      </a:r>
                    </a:p>
                  </a:txBody>
                  <a:tcPr anchor="ctr"/>
                </a:tc>
                <a:extLst>
                  <a:ext uri="{0D108BD9-81ED-4DB2-BD59-A6C34878D82A}">
                    <a16:rowId xmlns:a16="http://schemas.microsoft.com/office/drawing/2014/main" val="1077881034"/>
                  </a:ext>
                </a:extLst>
              </a:tr>
              <a:tr h="643857">
                <a:tc>
                  <a:txBody>
                    <a:bodyPr/>
                    <a:lstStyle/>
                    <a:p>
                      <a:pPr algn="ctr"/>
                      <a:endParaRPr lang="es-GB" sz="2200" dirty="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3920744521"/>
                  </a:ext>
                </a:extLst>
              </a:tr>
              <a:tr h="643857">
                <a:tc>
                  <a:txBody>
                    <a:bodyPr/>
                    <a:lstStyle/>
                    <a:p>
                      <a:pPr algn="ctr"/>
                      <a:endParaRPr lang="es-GB" sz="220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514814108"/>
                  </a:ext>
                </a:extLst>
              </a:tr>
              <a:tr h="643857">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2624153016"/>
                  </a:ext>
                </a:extLst>
              </a:tr>
              <a:tr h="643857">
                <a:tc>
                  <a:txBody>
                    <a:bodyPr/>
                    <a:lstStyle/>
                    <a:p>
                      <a:pPr algn="ctr"/>
                      <a:endParaRPr lang="es-GB" sz="220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1968203151"/>
                  </a:ext>
                </a:extLst>
              </a:tr>
              <a:tr h="643857">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3208402634"/>
                  </a:ext>
                </a:extLst>
              </a:tr>
              <a:tr h="643857">
                <a:tc>
                  <a:txBody>
                    <a:bodyPr/>
                    <a:lstStyle/>
                    <a:p>
                      <a:pPr algn="ctr"/>
                      <a:endParaRPr lang="es-GB" sz="2200" dirty="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74660371"/>
                  </a:ext>
                </a:extLst>
              </a:tr>
            </a:tbl>
          </a:graphicData>
        </a:graphic>
      </p:graphicFrame>
      <p:sp>
        <p:nvSpPr>
          <p:cNvPr id="6" name="Título 1">
            <a:extLst>
              <a:ext uri="{FF2B5EF4-FFF2-40B4-BE49-F238E27FC236}">
                <a16:creationId xmlns:a16="http://schemas.microsoft.com/office/drawing/2014/main" id="{B80E1F2A-86AD-8A42-B234-B9F76F9136B2}"/>
              </a:ext>
            </a:extLst>
          </p:cNvPr>
          <p:cNvSpPr txBox="1">
            <a:spLocks/>
          </p:cNvSpPr>
          <p:nvPr/>
        </p:nvSpPr>
        <p:spPr>
          <a:xfrm>
            <a:off x="116308" y="781179"/>
            <a:ext cx="9040091" cy="36049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s-GB" sz="2400" b="1" dirty="0"/>
          </a:p>
        </p:txBody>
      </p:sp>
      <p:graphicFrame>
        <p:nvGraphicFramePr>
          <p:cNvPr id="8" name="Tabla 7">
            <a:extLst>
              <a:ext uri="{FF2B5EF4-FFF2-40B4-BE49-F238E27FC236}">
                <a16:creationId xmlns:a16="http://schemas.microsoft.com/office/drawing/2014/main" id="{CD3958A5-7333-354B-8B84-C97682B39746}"/>
              </a:ext>
            </a:extLst>
          </p:cNvPr>
          <p:cNvGraphicFramePr>
            <a:graphicFrameLocks noGrp="1"/>
          </p:cNvGraphicFramePr>
          <p:nvPr/>
        </p:nvGraphicFramePr>
        <p:xfrm>
          <a:off x="7483829" y="1200798"/>
          <a:ext cx="4423441" cy="5124215"/>
        </p:xfrm>
        <a:graphic>
          <a:graphicData uri="http://schemas.openxmlformats.org/drawingml/2006/table">
            <a:tbl>
              <a:tblPr firstRow="1" bandRow="1">
                <a:tableStyleId>{5DA37D80-6434-44D0-A028-1B22A696006F}</a:tableStyleId>
              </a:tblPr>
              <a:tblGrid>
                <a:gridCol w="4423441">
                  <a:extLst>
                    <a:ext uri="{9D8B030D-6E8A-4147-A177-3AD203B41FA5}">
                      <a16:colId xmlns:a16="http://schemas.microsoft.com/office/drawing/2014/main" val="3638835627"/>
                    </a:ext>
                  </a:extLst>
                </a:gridCol>
              </a:tblGrid>
              <a:tr h="1246469">
                <a:tc>
                  <a:txBody>
                    <a:bodyPr/>
                    <a:lstStyle/>
                    <a:p>
                      <a:pPr algn="ctr"/>
                      <a:r>
                        <a:rPr lang="es-GB" sz="2000" dirty="0">
                          <a:solidFill>
                            <a:srgbClr val="203864"/>
                          </a:solidFill>
                        </a:rPr>
                        <a:t>En inglés</a:t>
                      </a:r>
                    </a:p>
                  </a:txBody>
                  <a:tcPr anchor="ctr"/>
                </a:tc>
                <a:extLst>
                  <a:ext uri="{0D108BD9-81ED-4DB2-BD59-A6C34878D82A}">
                    <a16:rowId xmlns:a16="http://schemas.microsoft.com/office/drawing/2014/main" val="1077881034"/>
                  </a:ext>
                </a:extLst>
              </a:tr>
              <a:tr h="646291">
                <a:tc>
                  <a:txBody>
                    <a:bodyPr/>
                    <a:lstStyle/>
                    <a:p>
                      <a:pPr algn="l"/>
                      <a:endParaRPr lang="es-GB" sz="2200" dirty="0">
                        <a:solidFill>
                          <a:srgbClr val="203864"/>
                        </a:solidFill>
                      </a:endParaRPr>
                    </a:p>
                  </a:txBody>
                  <a:tcPr anchor="ctr"/>
                </a:tc>
                <a:extLst>
                  <a:ext uri="{0D108BD9-81ED-4DB2-BD59-A6C34878D82A}">
                    <a16:rowId xmlns:a16="http://schemas.microsoft.com/office/drawing/2014/main" val="3920744521"/>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514814108"/>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2624153016"/>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1968203151"/>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3208402634"/>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74660371"/>
                  </a:ext>
                </a:extLst>
              </a:tr>
            </a:tbl>
          </a:graphicData>
        </a:graphic>
      </p:graphicFrame>
      <p:sp>
        <p:nvSpPr>
          <p:cNvPr id="9" name="CuadroTexto 8">
            <a:extLst>
              <a:ext uri="{FF2B5EF4-FFF2-40B4-BE49-F238E27FC236}">
                <a16:creationId xmlns:a16="http://schemas.microsoft.com/office/drawing/2014/main" id="{08B3587F-186F-D34F-B219-83DB4CCC4944}"/>
              </a:ext>
            </a:extLst>
          </p:cNvPr>
          <p:cNvSpPr txBox="1"/>
          <p:nvPr/>
        </p:nvSpPr>
        <p:spPr>
          <a:xfrm>
            <a:off x="301735" y="2616600"/>
            <a:ext cx="4318811" cy="400110"/>
          </a:xfrm>
          <a:prstGeom prst="rect">
            <a:avLst/>
          </a:prstGeom>
          <a:noFill/>
        </p:spPr>
        <p:txBody>
          <a:bodyPr wrap="none" rtlCol="0">
            <a:spAutoFit/>
          </a:bodyPr>
          <a:lstStyle/>
          <a:p>
            <a:pPr algn="l"/>
            <a:r>
              <a:rPr lang="es-GB" sz="2000" dirty="0"/>
              <a:t>1. Decidió ir a </a:t>
            </a:r>
            <a:r>
              <a:rPr lang="en-GB" sz="2000" dirty="0"/>
              <a:t>los </a:t>
            </a:r>
            <a:r>
              <a:rPr lang="es-GB" sz="2000" dirty="0"/>
              <a:t>Estados Unidos. </a:t>
            </a:r>
          </a:p>
        </p:txBody>
      </p:sp>
      <p:sp>
        <p:nvSpPr>
          <p:cNvPr id="10" name="CuadroTexto 9">
            <a:extLst>
              <a:ext uri="{FF2B5EF4-FFF2-40B4-BE49-F238E27FC236}">
                <a16:creationId xmlns:a16="http://schemas.microsoft.com/office/drawing/2014/main" id="{90B7D2AF-AA5F-2F45-BD64-826057126D18}"/>
              </a:ext>
            </a:extLst>
          </p:cNvPr>
          <p:cNvSpPr txBox="1"/>
          <p:nvPr/>
        </p:nvSpPr>
        <p:spPr>
          <a:xfrm>
            <a:off x="284730" y="3087544"/>
            <a:ext cx="4317052" cy="707886"/>
          </a:xfrm>
          <a:prstGeom prst="rect">
            <a:avLst/>
          </a:prstGeom>
          <a:noFill/>
        </p:spPr>
        <p:txBody>
          <a:bodyPr wrap="square" rtlCol="0">
            <a:spAutoFit/>
          </a:bodyPr>
          <a:lstStyle/>
          <a:p>
            <a:pPr algn="l"/>
            <a:r>
              <a:rPr lang="es-GB" sz="2000" dirty="0"/>
              <a:t>2. Conoció los lugares famosos del país.</a:t>
            </a:r>
          </a:p>
        </p:txBody>
      </p:sp>
      <p:sp>
        <p:nvSpPr>
          <p:cNvPr id="11" name="CuadroTexto 10">
            <a:extLst>
              <a:ext uri="{FF2B5EF4-FFF2-40B4-BE49-F238E27FC236}">
                <a16:creationId xmlns:a16="http://schemas.microsoft.com/office/drawing/2014/main" id="{3056E1DB-8B10-F542-BA17-C20ED52F4223}"/>
              </a:ext>
            </a:extLst>
          </p:cNvPr>
          <p:cNvSpPr txBox="1"/>
          <p:nvPr/>
        </p:nvSpPr>
        <p:spPr>
          <a:xfrm>
            <a:off x="267726" y="3725084"/>
            <a:ext cx="4401710" cy="707886"/>
          </a:xfrm>
          <a:prstGeom prst="rect">
            <a:avLst/>
          </a:prstGeom>
          <a:noFill/>
        </p:spPr>
        <p:txBody>
          <a:bodyPr wrap="square" rtlCol="0">
            <a:spAutoFit/>
          </a:bodyPr>
          <a:lstStyle/>
          <a:p>
            <a:pPr algn="l"/>
            <a:r>
              <a:rPr lang="es-GB" sz="2000" dirty="0"/>
              <a:t>3. Comparte una casa con unos amigos.</a:t>
            </a:r>
          </a:p>
        </p:txBody>
      </p:sp>
      <p:sp>
        <p:nvSpPr>
          <p:cNvPr id="12" name="CuadroTexto 11">
            <a:extLst>
              <a:ext uri="{FF2B5EF4-FFF2-40B4-BE49-F238E27FC236}">
                <a16:creationId xmlns:a16="http://schemas.microsoft.com/office/drawing/2014/main" id="{342992A8-F34C-1E48-A302-4D2DA1C3463D}"/>
              </a:ext>
            </a:extLst>
          </p:cNvPr>
          <p:cNvSpPr txBox="1"/>
          <p:nvPr/>
        </p:nvSpPr>
        <p:spPr>
          <a:xfrm>
            <a:off x="267726" y="4484924"/>
            <a:ext cx="4317052" cy="400110"/>
          </a:xfrm>
          <a:prstGeom prst="rect">
            <a:avLst/>
          </a:prstGeom>
          <a:noFill/>
        </p:spPr>
        <p:txBody>
          <a:bodyPr wrap="square" rtlCol="0">
            <a:spAutoFit/>
          </a:bodyPr>
          <a:lstStyle/>
          <a:p>
            <a:pPr algn="l"/>
            <a:r>
              <a:rPr lang="es-GB" sz="2000" dirty="0"/>
              <a:t>4. Apenas aprendió inglés. </a:t>
            </a:r>
          </a:p>
        </p:txBody>
      </p:sp>
      <p:sp>
        <p:nvSpPr>
          <p:cNvPr id="13" name="CuadroTexto 12">
            <a:extLst>
              <a:ext uri="{FF2B5EF4-FFF2-40B4-BE49-F238E27FC236}">
                <a16:creationId xmlns:a16="http://schemas.microsoft.com/office/drawing/2014/main" id="{21CC7538-A909-6C44-8FDE-4E28DE073DFC}"/>
              </a:ext>
            </a:extLst>
          </p:cNvPr>
          <p:cNvSpPr txBox="1"/>
          <p:nvPr/>
        </p:nvSpPr>
        <p:spPr>
          <a:xfrm>
            <a:off x="267726" y="5011433"/>
            <a:ext cx="4317052" cy="707886"/>
          </a:xfrm>
          <a:prstGeom prst="rect">
            <a:avLst/>
          </a:prstGeom>
          <a:noFill/>
        </p:spPr>
        <p:txBody>
          <a:bodyPr wrap="square" rtlCol="0">
            <a:spAutoFit/>
          </a:bodyPr>
          <a:lstStyle/>
          <a:p>
            <a:pPr algn="l"/>
            <a:r>
              <a:rPr lang="es-GB" sz="2000" dirty="0"/>
              <a:t>5. Imprime los billetes antes del viaje.</a:t>
            </a:r>
          </a:p>
        </p:txBody>
      </p:sp>
      <p:sp>
        <p:nvSpPr>
          <p:cNvPr id="14" name="CuadroTexto 13">
            <a:extLst>
              <a:ext uri="{FF2B5EF4-FFF2-40B4-BE49-F238E27FC236}">
                <a16:creationId xmlns:a16="http://schemas.microsoft.com/office/drawing/2014/main" id="{8F8940E7-E0E2-A842-9499-A6DF18C53A7E}"/>
              </a:ext>
            </a:extLst>
          </p:cNvPr>
          <p:cNvSpPr txBox="1"/>
          <p:nvPr/>
        </p:nvSpPr>
        <p:spPr>
          <a:xfrm>
            <a:off x="267725" y="5648973"/>
            <a:ext cx="4020768" cy="707886"/>
          </a:xfrm>
          <a:prstGeom prst="rect">
            <a:avLst/>
          </a:prstGeom>
          <a:noFill/>
        </p:spPr>
        <p:txBody>
          <a:bodyPr wrap="square" rtlCol="0">
            <a:spAutoFit/>
          </a:bodyPr>
          <a:lstStyle/>
          <a:p>
            <a:pPr algn="l"/>
            <a:r>
              <a:rPr lang="es-GB" sz="2000" dirty="0"/>
              <a:t>6. Descubre partes del mundo en el extranjero. </a:t>
            </a:r>
          </a:p>
        </p:txBody>
      </p:sp>
      <p:sp>
        <p:nvSpPr>
          <p:cNvPr id="15" name="CuadroTexto 14">
            <a:extLst>
              <a:ext uri="{FF2B5EF4-FFF2-40B4-BE49-F238E27FC236}">
                <a16:creationId xmlns:a16="http://schemas.microsoft.com/office/drawing/2014/main" id="{20F5750B-E0A3-3441-A6B4-3C1CAB2B06EB}"/>
              </a:ext>
            </a:extLst>
          </p:cNvPr>
          <p:cNvSpPr txBox="1"/>
          <p:nvPr/>
        </p:nvSpPr>
        <p:spPr>
          <a:xfrm>
            <a:off x="7483827" y="2418012"/>
            <a:ext cx="4345065" cy="707886"/>
          </a:xfrm>
          <a:prstGeom prst="rect">
            <a:avLst/>
          </a:prstGeom>
          <a:noFill/>
        </p:spPr>
        <p:txBody>
          <a:bodyPr wrap="square" rtlCol="0">
            <a:spAutoFit/>
          </a:bodyPr>
          <a:lstStyle/>
          <a:p>
            <a:r>
              <a:rPr lang="es-GB" sz="2000" dirty="0"/>
              <a:t>She decided to go to the United States.</a:t>
            </a:r>
          </a:p>
        </p:txBody>
      </p:sp>
      <p:sp>
        <p:nvSpPr>
          <p:cNvPr id="16" name="Rectángulo 15">
            <a:extLst>
              <a:ext uri="{FF2B5EF4-FFF2-40B4-BE49-F238E27FC236}">
                <a16:creationId xmlns:a16="http://schemas.microsoft.com/office/drawing/2014/main" id="{0560C64A-9946-F544-9463-A16CBA40DA9B}"/>
              </a:ext>
            </a:extLst>
          </p:cNvPr>
          <p:cNvSpPr/>
          <p:nvPr/>
        </p:nvSpPr>
        <p:spPr>
          <a:xfrm>
            <a:off x="7483827" y="3040305"/>
            <a:ext cx="4345065" cy="707886"/>
          </a:xfrm>
          <a:prstGeom prst="rect">
            <a:avLst/>
          </a:prstGeom>
        </p:spPr>
        <p:txBody>
          <a:bodyPr wrap="square">
            <a:spAutoFit/>
          </a:bodyPr>
          <a:lstStyle/>
          <a:p>
            <a:r>
              <a:rPr lang="es-GB" sz="2000" dirty="0"/>
              <a:t>She got to know the famous places in the country.</a:t>
            </a:r>
          </a:p>
        </p:txBody>
      </p:sp>
      <p:sp>
        <p:nvSpPr>
          <p:cNvPr id="17" name="Rectángulo 16">
            <a:extLst>
              <a:ext uri="{FF2B5EF4-FFF2-40B4-BE49-F238E27FC236}">
                <a16:creationId xmlns:a16="http://schemas.microsoft.com/office/drawing/2014/main" id="{FDB28641-0322-774D-9FEE-B324346086C2}"/>
              </a:ext>
            </a:extLst>
          </p:cNvPr>
          <p:cNvSpPr/>
          <p:nvPr/>
        </p:nvSpPr>
        <p:spPr>
          <a:xfrm>
            <a:off x="7464092" y="4517635"/>
            <a:ext cx="4384534" cy="400110"/>
          </a:xfrm>
          <a:prstGeom prst="rect">
            <a:avLst/>
          </a:prstGeom>
        </p:spPr>
        <p:txBody>
          <a:bodyPr wrap="none">
            <a:spAutoFit/>
          </a:bodyPr>
          <a:lstStyle/>
          <a:p>
            <a:r>
              <a:rPr lang="es-GB" sz="2000" dirty="0"/>
              <a:t>She </a:t>
            </a:r>
            <a:r>
              <a:rPr lang="en-GB" sz="2000" dirty="0"/>
              <a:t>hardly/</a:t>
            </a:r>
            <a:r>
              <a:rPr lang="es-GB" sz="2000" dirty="0"/>
              <a:t>barely learned English.</a:t>
            </a:r>
          </a:p>
        </p:txBody>
      </p:sp>
      <p:sp>
        <p:nvSpPr>
          <p:cNvPr id="18" name="Rectángulo 17">
            <a:extLst>
              <a:ext uri="{FF2B5EF4-FFF2-40B4-BE49-F238E27FC236}">
                <a16:creationId xmlns:a16="http://schemas.microsoft.com/office/drawing/2014/main" id="{267F64F7-D518-6D48-8B25-1CC328230D51}"/>
              </a:ext>
            </a:extLst>
          </p:cNvPr>
          <p:cNvSpPr/>
          <p:nvPr/>
        </p:nvSpPr>
        <p:spPr>
          <a:xfrm>
            <a:off x="7483828" y="3702469"/>
            <a:ext cx="4173535" cy="707886"/>
          </a:xfrm>
          <a:prstGeom prst="rect">
            <a:avLst/>
          </a:prstGeom>
        </p:spPr>
        <p:txBody>
          <a:bodyPr wrap="square">
            <a:spAutoFit/>
          </a:bodyPr>
          <a:lstStyle/>
          <a:p>
            <a:r>
              <a:rPr lang="es-GB" sz="2000" dirty="0"/>
              <a:t>She shares a house with some friends.</a:t>
            </a:r>
          </a:p>
        </p:txBody>
      </p:sp>
      <p:sp>
        <p:nvSpPr>
          <p:cNvPr id="19" name="Rectángulo 18">
            <a:extLst>
              <a:ext uri="{FF2B5EF4-FFF2-40B4-BE49-F238E27FC236}">
                <a16:creationId xmlns:a16="http://schemas.microsoft.com/office/drawing/2014/main" id="{D071846C-BAC4-FB44-8745-062555CDE1F4}"/>
              </a:ext>
            </a:extLst>
          </p:cNvPr>
          <p:cNvSpPr/>
          <p:nvPr/>
        </p:nvSpPr>
        <p:spPr>
          <a:xfrm>
            <a:off x="7483828" y="4979037"/>
            <a:ext cx="4345065" cy="707886"/>
          </a:xfrm>
          <a:prstGeom prst="rect">
            <a:avLst/>
          </a:prstGeom>
        </p:spPr>
        <p:txBody>
          <a:bodyPr wrap="square">
            <a:spAutoFit/>
          </a:bodyPr>
          <a:lstStyle/>
          <a:p>
            <a:r>
              <a:rPr lang="es-GB" sz="2000" dirty="0"/>
              <a:t>She prints the tickets before the trip.</a:t>
            </a:r>
          </a:p>
        </p:txBody>
      </p:sp>
      <p:sp>
        <p:nvSpPr>
          <p:cNvPr id="20" name="Rectángulo 19">
            <a:extLst>
              <a:ext uri="{FF2B5EF4-FFF2-40B4-BE49-F238E27FC236}">
                <a16:creationId xmlns:a16="http://schemas.microsoft.com/office/drawing/2014/main" id="{7683DBA6-FC3F-6B4E-A72A-6DE7E099C6FB}"/>
              </a:ext>
            </a:extLst>
          </p:cNvPr>
          <p:cNvSpPr/>
          <p:nvPr/>
        </p:nvSpPr>
        <p:spPr>
          <a:xfrm>
            <a:off x="7483829" y="5665967"/>
            <a:ext cx="4805137" cy="707886"/>
          </a:xfrm>
          <a:prstGeom prst="rect">
            <a:avLst/>
          </a:prstGeom>
        </p:spPr>
        <p:txBody>
          <a:bodyPr wrap="square">
            <a:spAutoFit/>
          </a:bodyPr>
          <a:lstStyle/>
          <a:p>
            <a:r>
              <a:rPr lang="es-GB" sz="2000" dirty="0"/>
              <a:t>She discovers parts of the world abroad.</a:t>
            </a:r>
          </a:p>
        </p:txBody>
      </p:sp>
      <p:pic>
        <p:nvPicPr>
          <p:cNvPr id="21" name="Picture 8" descr="green checkmark">
            <a:extLst>
              <a:ext uri="{FF2B5EF4-FFF2-40B4-BE49-F238E27FC236}">
                <a16:creationId xmlns:a16="http://schemas.microsoft.com/office/drawing/2014/main" id="{9CA3039F-3045-8B49-9B73-031DA83D62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0125" y="2604895"/>
            <a:ext cx="406580" cy="423521"/>
          </a:xfrm>
          <a:prstGeom prst="rect">
            <a:avLst/>
          </a:prstGeom>
        </p:spPr>
      </p:pic>
      <p:pic>
        <p:nvPicPr>
          <p:cNvPr id="22" name="Picture 8" descr="green checkmark">
            <a:extLst>
              <a:ext uri="{FF2B5EF4-FFF2-40B4-BE49-F238E27FC236}">
                <a16:creationId xmlns:a16="http://schemas.microsoft.com/office/drawing/2014/main" id="{B8430A7A-1D38-6541-A5EA-B5A033ADE8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9555" y="3308925"/>
            <a:ext cx="406580" cy="423521"/>
          </a:xfrm>
          <a:prstGeom prst="rect">
            <a:avLst/>
          </a:prstGeom>
        </p:spPr>
      </p:pic>
      <p:pic>
        <p:nvPicPr>
          <p:cNvPr id="23" name="Picture 8" descr="green checkmark">
            <a:extLst>
              <a:ext uri="{FF2B5EF4-FFF2-40B4-BE49-F238E27FC236}">
                <a16:creationId xmlns:a16="http://schemas.microsoft.com/office/drawing/2014/main" id="{1E4B4212-2B1F-C04A-9BEC-030C739766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8608" y="3931065"/>
            <a:ext cx="406580" cy="423521"/>
          </a:xfrm>
          <a:prstGeom prst="rect">
            <a:avLst/>
          </a:prstGeom>
        </p:spPr>
      </p:pic>
      <p:pic>
        <p:nvPicPr>
          <p:cNvPr id="24" name="Picture 8" descr="green checkmark">
            <a:extLst>
              <a:ext uri="{FF2B5EF4-FFF2-40B4-BE49-F238E27FC236}">
                <a16:creationId xmlns:a16="http://schemas.microsoft.com/office/drawing/2014/main" id="{F0738937-6AC6-4A45-8D73-7D66F796A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0860" y="4536307"/>
            <a:ext cx="406580" cy="423521"/>
          </a:xfrm>
          <a:prstGeom prst="rect">
            <a:avLst/>
          </a:prstGeom>
        </p:spPr>
      </p:pic>
      <p:pic>
        <p:nvPicPr>
          <p:cNvPr id="25" name="Picture 8" descr="green checkmark">
            <a:extLst>
              <a:ext uri="{FF2B5EF4-FFF2-40B4-BE49-F238E27FC236}">
                <a16:creationId xmlns:a16="http://schemas.microsoft.com/office/drawing/2014/main" id="{229D674F-3D8D-B942-8BD7-3AB7B5C0EE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8608" y="5173959"/>
            <a:ext cx="406580" cy="423521"/>
          </a:xfrm>
          <a:prstGeom prst="rect">
            <a:avLst/>
          </a:prstGeom>
        </p:spPr>
      </p:pic>
      <p:pic>
        <p:nvPicPr>
          <p:cNvPr id="26" name="Picture 8" descr="green checkmark">
            <a:extLst>
              <a:ext uri="{FF2B5EF4-FFF2-40B4-BE49-F238E27FC236}">
                <a16:creationId xmlns:a16="http://schemas.microsoft.com/office/drawing/2014/main" id="{DC48F8C9-4310-F043-A6D7-8C033002C6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8608" y="5811151"/>
            <a:ext cx="406580" cy="423521"/>
          </a:xfrm>
          <a:prstGeom prst="rect">
            <a:avLst/>
          </a:prstGeom>
        </p:spPr>
      </p:pic>
      <p:pic>
        <p:nvPicPr>
          <p:cNvPr id="7" name="Imagen 6">
            <a:extLst>
              <a:ext uri="{FF2B5EF4-FFF2-40B4-BE49-F238E27FC236}">
                <a16:creationId xmlns:a16="http://schemas.microsoft.com/office/drawing/2014/main" id="{5F7F90E0-195A-AD4B-8335-C2A62ECC6B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6962" y="1236664"/>
            <a:ext cx="1165307" cy="1165307"/>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378" y="1147951"/>
            <a:ext cx="2419787" cy="1361130"/>
          </a:xfrm>
          <a:prstGeom prst="rect">
            <a:avLst/>
          </a:prstGeom>
        </p:spPr>
      </p:pic>
      <p:sp>
        <p:nvSpPr>
          <p:cNvPr id="32"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292367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1EE017-B605-7E4B-B18E-7A00B6C842C9}"/>
              </a:ext>
            </a:extLst>
          </p:cNvPr>
          <p:cNvSpPr>
            <a:spLocks noGrp="1"/>
          </p:cNvSpPr>
          <p:nvPr>
            <p:ph type="title"/>
          </p:nvPr>
        </p:nvSpPr>
        <p:spPr>
          <a:xfrm>
            <a:off x="258078" y="807843"/>
            <a:ext cx="10515600" cy="443618"/>
          </a:xfrm>
        </p:spPr>
        <p:txBody>
          <a:bodyPr>
            <a:noAutofit/>
          </a:bodyPr>
          <a:lstStyle/>
          <a:p>
            <a:pPr>
              <a:lnSpc>
                <a:spcPct val="110000"/>
              </a:lnSpc>
            </a:pPr>
            <a:r>
              <a:rPr lang="es-GB" sz="2100" b="1" dirty="0"/>
              <a:t>Ahora Lucía habla de las vacaciones de un amigo, Enrique.</a:t>
            </a:r>
            <a:br>
              <a:rPr lang="en-GB" sz="2100" b="1" dirty="0"/>
            </a:br>
            <a:r>
              <a:rPr lang="es-GB" sz="2100" b="0" dirty="0"/>
              <a:t>Escucha las frases. ¿</a:t>
            </a:r>
            <a:r>
              <a:rPr lang="en-GB" sz="2100" b="0" dirty="0"/>
              <a:t>La acción p</a:t>
            </a:r>
            <a:r>
              <a:rPr lang="es-GB" sz="2100" b="0" dirty="0"/>
              <a:t>asa </a:t>
            </a:r>
            <a:r>
              <a:rPr lang="en-GB" sz="2100" b="0" dirty="0"/>
              <a:t>normalmente </a:t>
            </a:r>
            <a:r>
              <a:rPr lang="es-GB" sz="2100" b="0" dirty="0"/>
              <a:t>o ya pasó?</a:t>
            </a:r>
            <a:br>
              <a:rPr lang="en-GB" sz="2100" b="0" dirty="0"/>
            </a:br>
            <a:r>
              <a:rPr lang="en-GB" sz="2100" b="0" dirty="0"/>
              <a:t>También</a:t>
            </a:r>
            <a:r>
              <a:rPr lang="es-GB" sz="2100" b="0" dirty="0"/>
              <a:t> escribe el verbo en español</a:t>
            </a:r>
            <a:r>
              <a:rPr lang="en-GB" sz="2100" b="0" dirty="0"/>
              <a:t> y</a:t>
            </a:r>
            <a:r>
              <a:rPr lang="es-GB" sz="2100" b="0" dirty="0"/>
              <a:t> la actividad en inglés.</a:t>
            </a:r>
            <a:br>
              <a:rPr lang="es-GB" sz="2100" b="0" dirty="0"/>
            </a:br>
            <a:br>
              <a:rPr lang="es-GB" sz="2100" b="0" dirty="0"/>
            </a:br>
            <a:endParaRPr lang="es-GB" sz="2100" b="0" dirty="0"/>
          </a:p>
        </p:txBody>
      </p:sp>
      <p:graphicFrame>
        <p:nvGraphicFramePr>
          <p:cNvPr id="6" name="Tabla 5">
            <a:extLst>
              <a:ext uri="{FF2B5EF4-FFF2-40B4-BE49-F238E27FC236}">
                <a16:creationId xmlns:a16="http://schemas.microsoft.com/office/drawing/2014/main" id="{4ABFA7EE-09BE-B041-A8DA-46F27AF98C54}"/>
              </a:ext>
            </a:extLst>
          </p:cNvPr>
          <p:cNvGraphicFramePr>
            <a:graphicFrameLocks noGrp="1"/>
          </p:cNvGraphicFramePr>
          <p:nvPr>
            <p:extLst>
              <p:ext uri="{D42A27DB-BD31-4B8C-83A1-F6EECF244321}">
                <p14:modId xmlns:p14="http://schemas.microsoft.com/office/powerpoint/2010/main" val="3985870906"/>
              </p:ext>
            </p:extLst>
          </p:nvPr>
        </p:nvGraphicFramePr>
        <p:xfrm>
          <a:off x="281609" y="1334022"/>
          <a:ext cx="4157863" cy="4886880"/>
        </p:xfrm>
        <a:graphic>
          <a:graphicData uri="http://schemas.openxmlformats.org/drawingml/2006/table">
            <a:tbl>
              <a:tblPr firstRow="1" bandRow="1">
                <a:tableStyleId>{5DA37D80-6434-44D0-A028-1B22A696006F}</a:tableStyleId>
              </a:tblPr>
              <a:tblGrid>
                <a:gridCol w="654614">
                  <a:extLst>
                    <a:ext uri="{9D8B030D-6E8A-4147-A177-3AD203B41FA5}">
                      <a16:colId xmlns:a16="http://schemas.microsoft.com/office/drawing/2014/main" val="2450722576"/>
                    </a:ext>
                  </a:extLst>
                </a:gridCol>
                <a:gridCol w="1719891">
                  <a:extLst>
                    <a:ext uri="{9D8B030D-6E8A-4147-A177-3AD203B41FA5}">
                      <a16:colId xmlns:a16="http://schemas.microsoft.com/office/drawing/2014/main" val="2199670438"/>
                    </a:ext>
                  </a:extLst>
                </a:gridCol>
                <a:gridCol w="1783358">
                  <a:extLst>
                    <a:ext uri="{9D8B030D-6E8A-4147-A177-3AD203B41FA5}">
                      <a16:colId xmlns:a16="http://schemas.microsoft.com/office/drawing/2014/main" val="2532695452"/>
                    </a:ext>
                  </a:extLst>
                </a:gridCol>
              </a:tblGrid>
              <a:tr h="530850">
                <a:tc>
                  <a:txBody>
                    <a:bodyPr/>
                    <a:lstStyle/>
                    <a:p>
                      <a:pPr algn="ctr"/>
                      <a:endParaRPr lang="es-GB" dirty="0">
                        <a:solidFill>
                          <a:srgbClr val="203864"/>
                        </a:solidFill>
                      </a:endParaRPr>
                    </a:p>
                  </a:txBody>
                  <a:tcPr/>
                </a:tc>
                <a:tc>
                  <a:txBody>
                    <a:bodyPr/>
                    <a:lstStyle/>
                    <a:p>
                      <a:pPr algn="ctr"/>
                      <a:r>
                        <a:rPr lang="es-GB" dirty="0">
                          <a:solidFill>
                            <a:schemeClr val="tx1"/>
                          </a:solidFill>
                        </a:rPr>
                        <a:t> Pasa </a:t>
                      </a:r>
                      <a:r>
                        <a:rPr lang="en-GB" dirty="0">
                          <a:solidFill>
                            <a:schemeClr val="tx1"/>
                          </a:solidFill>
                        </a:rPr>
                        <a:t>normalmente</a:t>
                      </a:r>
                      <a:endParaRPr lang="es-GB" dirty="0">
                        <a:solidFill>
                          <a:schemeClr val="tx1"/>
                        </a:solidFill>
                      </a:endParaRPr>
                    </a:p>
                  </a:txBody>
                  <a:tcPr anchor="ctr"/>
                </a:tc>
                <a:tc>
                  <a:txBody>
                    <a:bodyPr/>
                    <a:lstStyle/>
                    <a:p>
                      <a:pPr algn="ctr"/>
                      <a:r>
                        <a:rPr lang="es-GB" dirty="0">
                          <a:solidFill>
                            <a:schemeClr val="tx1"/>
                          </a:solidFill>
                        </a:rPr>
                        <a:t>Ya pasó en el pasado</a:t>
                      </a:r>
                    </a:p>
                  </a:txBody>
                  <a:tcPr anchor="ctr"/>
                </a:tc>
                <a:extLst>
                  <a:ext uri="{0D108BD9-81ED-4DB2-BD59-A6C34878D82A}">
                    <a16:rowId xmlns:a16="http://schemas.microsoft.com/office/drawing/2014/main" val="426368054"/>
                  </a:ext>
                </a:extLst>
              </a:tr>
              <a:tr h="530850">
                <a:tc>
                  <a:txBody>
                    <a:bodyPr/>
                    <a:lstStyle/>
                    <a:p>
                      <a:pPr algn="ctr"/>
                      <a:endParaRPr lang="es-GB">
                        <a:solidFill>
                          <a:srgbClr val="203864"/>
                        </a:solidFill>
                      </a:endParaRPr>
                    </a:p>
                  </a:txBody>
                  <a:tcPr/>
                </a:tc>
                <a:tc>
                  <a:txBody>
                    <a:bodyPr/>
                    <a:lstStyle/>
                    <a:p>
                      <a:pPr algn="ctr"/>
                      <a:endParaRPr lang="es-GB">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2184961900"/>
                  </a:ext>
                </a:extLst>
              </a:tr>
              <a:tr h="530850">
                <a:tc>
                  <a:txBody>
                    <a:bodyPr/>
                    <a:lstStyle/>
                    <a:p>
                      <a:pPr algn="ctr"/>
                      <a:endParaRPr lang="es-GB">
                        <a:solidFill>
                          <a:srgbClr val="203864"/>
                        </a:solidFill>
                      </a:endParaRPr>
                    </a:p>
                  </a:txBody>
                  <a:tcPr/>
                </a:tc>
                <a:tc>
                  <a:txBody>
                    <a:bodyPr/>
                    <a:lstStyle/>
                    <a:p>
                      <a:pPr algn="ctr"/>
                      <a:endParaRPr lang="es-GB">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3294273858"/>
                  </a:ext>
                </a:extLst>
              </a:tr>
              <a:tr h="530850">
                <a:tc>
                  <a:txBody>
                    <a:bodyPr/>
                    <a:lstStyle/>
                    <a:p>
                      <a:pPr algn="ctr"/>
                      <a:endParaRPr lang="es-GB">
                        <a:solidFill>
                          <a:srgbClr val="203864"/>
                        </a:solidFill>
                      </a:endParaRPr>
                    </a:p>
                  </a:txBody>
                  <a:tcPr/>
                </a:tc>
                <a:tc>
                  <a:txBody>
                    <a:bodyPr/>
                    <a:lstStyle/>
                    <a:p>
                      <a:pPr algn="ctr"/>
                      <a:endParaRPr lang="es-GB">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3812807289"/>
                  </a:ext>
                </a:extLst>
              </a:tr>
              <a:tr h="530850">
                <a:tc>
                  <a:txBody>
                    <a:bodyPr/>
                    <a:lstStyle/>
                    <a:p>
                      <a:pPr algn="ctr"/>
                      <a:endParaRPr lang="es-GB">
                        <a:solidFill>
                          <a:srgbClr val="203864"/>
                        </a:solidFill>
                      </a:endParaRPr>
                    </a:p>
                  </a:txBody>
                  <a:tcPr/>
                </a:tc>
                <a:tc>
                  <a:txBody>
                    <a:bodyPr/>
                    <a:lstStyle/>
                    <a:p>
                      <a:pPr algn="ctr"/>
                      <a:endParaRPr lang="es-GB">
                        <a:solidFill>
                          <a:schemeClr val="tx1"/>
                        </a:solidFill>
                      </a:endParaRPr>
                    </a:p>
                  </a:txBody>
                  <a:tcPr/>
                </a:tc>
                <a:tc>
                  <a:txBody>
                    <a:bodyPr/>
                    <a:lstStyle/>
                    <a:p>
                      <a:pPr algn="ctr"/>
                      <a:endParaRPr lang="es-GB">
                        <a:solidFill>
                          <a:schemeClr val="tx1"/>
                        </a:solidFill>
                      </a:endParaRPr>
                    </a:p>
                  </a:txBody>
                  <a:tcPr/>
                </a:tc>
                <a:extLst>
                  <a:ext uri="{0D108BD9-81ED-4DB2-BD59-A6C34878D82A}">
                    <a16:rowId xmlns:a16="http://schemas.microsoft.com/office/drawing/2014/main" val="3173943590"/>
                  </a:ext>
                </a:extLst>
              </a:tr>
              <a:tr h="530850">
                <a:tc>
                  <a:txBody>
                    <a:bodyPr/>
                    <a:lstStyle/>
                    <a:p>
                      <a:pPr algn="ctr"/>
                      <a:endParaRPr lang="es-GB">
                        <a:solidFill>
                          <a:srgbClr val="203864"/>
                        </a:solidFill>
                      </a:endParaRPr>
                    </a:p>
                  </a:txBody>
                  <a:tcPr/>
                </a:tc>
                <a:tc>
                  <a:txBody>
                    <a:bodyPr/>
                    <a:lstStyle/>
                    <a:p>
                      <a:pPr algn="ctr"/>
                      <a:endParaRPr lang="es-GB"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2225568364"/>
                  </a:ext>
                </a:extLst>
              </a:tr>
              <a:tr h="530850">
                <a:tc>
                  <a:txBody>
                    <a:bodyPr/>
                    <a:lstStyle/>
                    <a:p>
                      <a:pPr algn="ctr"/>
                      <a:endParaRPr lang="es-GB">
                        <a:solidFill>
                          <a:srgbClr val="203864"/>
                        </a:solidFill>
                      </a:endParaRPr>
                    </a:p>
                  </a:txBody>
                  <a:tcPr/>
                </a:tc>
                <a:tc>
                  <a:txBody>
                    <a:bodyPr/>
                    <a:lstStyle/>
                    <a:p>
                      <a:pPr algn="ctr"/>
                      <a:endParaRPr lang="es-GB">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2726000417"/>
                  </a:ext>
                </a:extLst>
              </a:tr>
              <a:tr h="530850">
                <a:tc>
                  <a:txBody>
                    <a:bodyPr/>
                    <a:lstStyle/>
                    <a:p>
                      <a:pPr algn="ctr"/>
                      <a:endParaRPr lang="es-GB">
                        <a:solidFill>
                          <a:srgbClr val="203864"/>
                        </a:solidFill>
                      </a:endParaRPr>
                    </a:p>
                  </a:txBody>
                  <a:tcPr/>
                </a:tc>
                <a:tc>
                  <a:txBody>
                    <a:bodyPr/>
                    <a:lstStyle/>
                    <a:p>
                      <a:pPr algn="ctr"/>
                      <a:endParaRPr lang="es-GB"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1981116836"/>
                  </a:ext>
                </a:extLst>
              </a:tr>
              <a:tr h="530850">
                <a:tc>
                  <a:txBody>
                    <a:bodyPr/>
                    <a:lstStyle/>
                    <a:p>
                      <a:pPr algn="ctr"/>
                      <a:endParaRPr lang="es-GB">
                        <a:solidFill>
                          <a:srgbClr val="203864"/>
                        </a:solidFill>
                      </a:endParaRPr>
                    </a:p>
                  </a:txBody>
                  <a:tcPr/>
                </a:tc>
                <a:tc>
                  <a:txBody>
                    <a:bodyPr/>
                    <a:lstStyle/>
                    <a:p>
                      <a:pPr algn="ctr"/>
                      <a:endParaRPr lang="es-GB"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675986333"/>
                  </a:ext>
                </a:extLst>
              </a:tr>
            </a:tbl>
          </a:graphicData>
        </a:graphic>
      </p:graphicFrame>
      <p:sp>
        <p:nvSpPr>
          <p:cNvPr id="10" name="Action Button: Custom 20">
            <a:hlinkClick r:id="" action="ppaction://noaction" highlightClick="1">
              <a:snd r:embed="rId3" name="Vivió un año en México.wav"/>
            </a:hlinkClick>
            <a:extLst>
              <a:ext uri="{FF2B5EF4-FFF2-40B4-BE49-F238E27FC236}">
                <a16:creationId xmlns:a16="http://schemas.microsoft.com/office/drawing/2014/main" id="{C1D7154A-00F0-8348-A771-891935738EA5}"/>
              </a:ext>
            </a:extLst>
          </p:cNvPr>
          <p:cNvSpPr/>
          <p:nvPr/>
        </p:nvSpPr>
        <p:spPr>
          <a:xfrm>
            <a:off x="401335" y="2033102"/>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1" name="Action Button: Custom 20">
            <a:hlinkClick r:id="" action="ppaction://noaction" highlightClick="1">
              <a:snd r:embed="rId4" name="Conoce la frontera con Estados Unidos.wav"/>
            </a:hlinkClick>
            <a:extLst>
              <a:ext uri="{FF2B5EF4-FFF2-40B4-BE49-F238E27FC236}">
                <a16:creationId xmlns:a16="http://schemas.microsoft.com/office/drawing/2014/main" id="{DBBA22FF-3A1B-4442-8720-90F13A0511B6}"/>
              </a:ext>
            </a:extLst>
          </p:cNvPr>
          <p:cNvSpPr/>
          <p:nvPr/>
        </p:nvSpPr>
        <p:spPr>
          <a:xfrm>
            <a:off x="401335" y="2558725"/>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2" name="Action Button: Custom 20">
            <a:hlinkClick r:id="" action="ppaction://noaction" highlightClick="1">
              <a:snd r:embed="rId5" name="Sufrió un accidente de coche allí.wav"/>
            </a:hlinkClick>
            <a:extLst>
              <a:ext uri="{FF2B5EF4-FFF2-40B4-BE49-F238E27FC236}">
                <a16:creationId xmlns:a16="http://schemas.microsoft.com/office/drawing/2014/main" id="{8329F690-DFAF-DA41-AD64-A29A074276AA}"/>
              </a:ext>
            </a:extLst>
          </p:cNvPr>
          <p:cNvSpPr/>
          <p:nvPr/>
        </p:nvSpPr>
        <p:spPr>
          <a:xfrm>
            <a:off x="401335" y="3084036"/>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3" name="Action Button: Custom 20">
            <a:hlinkClick r:id="" action="ppaction://noaction" highlightClick="1">
              <a:snd r:embed="rId6" name="Ofrece regalos a los amigos después de las vacaciones .wav"/>
            </a:hlinkClick>
            <a:extLst>
              <a:ext uri="{FF2B5EF4-FFF2-40B4-BE49-F238E27FC236}">
                <a16:creationId xmlns:a16="http://schemas.microsoft.com/office/drawing/2014/main" id="{46706D74-7B07-D24A-B0D2-BE1A8109F96F}"/>
              </a:ext>
            </a:extLst>
          </p:cNvPr>
          <p:cNvSpPr/>
          <p:nvPr/>
        </p:nvSpPr>
        <p:spPr>
          <a:xfrm>
            <a:off x="401335" y="3612914"/>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4" name="Action Button: Custom 20">
            <a:hlinkClick r:id="" action="ppaction://noaction" highlightClick="1">
              <a:snd r:embed="rId7" name="Decide visitar pueblos antiguos.wav"/>
            </a:hlinkClick>
            <a:extLst>
              <a:ext uri="{FF2B5EF4-FFF2-40B4-BE49-F238E27FC236}">
                <a16:creationId xmlns:a16="http://schemas.microsoft.com/office/drawing/2014/main" id="{C0B0CC88-5F46-1049-820B-D19B8B34A87B}"/>
              </a:ext>
            </a:extLst>
          </p:cNvPr>
          <p:cNvSpPr/>
          <p:nvPr/>
        </p:nvSpPr>
        <p:spPr>
          <a:xfrm>
            <a:off x="401335" y="4146734"/>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5" name="Action Button: Custom 20">
            <a:hlinkClick r:id="" action="ppaction://noaction" highlightClick="1">
              <a:snd r:embed="rId8" name="Aprende cosas sobre la cultura de las ciudades.wav"/>
            </a:hlinkClick>
            <a:extLst>
              <a:ext uri="{FF2B5EF4-FFF2-40B4-BE49-F238E27FC236}">
                <a16:creationId xmlns:a16="http://schemas.microsoft.com/office/drawing/2014/main" id="{2FC734F0-1D50-6048-BDBB-417EAB890887}"/>
              </a:ext>
            </a:extLst>
          </p:cNvPr>
          <p:cNvSpPr/>
          <p:nvPr/>
        </p:nvSpPr>
        <p:spPr>
          <a:xfrm>
            <a:off x="401335" y="4671641"/>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16" name="Action Button: Custom 20">
            <a:hlinkClick r:id="" action="ppaction://noaction" highlightClick="1">
              <a:snd r:embed="rId9" name="Rompió la cámara cerca de una montaña.wav"/>
            </a:hlinkClick>
            <a:extLst>
              <a:ext uri="{FF2B5EF4-FFF2-40B4-BE49-F238E27FC236}">
                <a16:creationId xmlns:a16="http://schemas.microsoft.com/office/drawing/2014/main" id="{9B471C4D-2DC0-4246-8AEC-5B14F249D4D4}"/>
              </a:ext>
            </a:extLst>
          </p:cNvPr>
          <p:cNvSpPr/>
          <p:nvPr/>
        </p:nvSpPr>
        <p:spPr>
          <a:xfrm>
            <a:off x="401335" y="5196548"/>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17" name="Action Button: Custom 20">
            <a:hlinkClick r:id="" action="ppaction://noaction" highlightClick="1">
              <a:snd r:embed="rId10" name="Todas las noches salió con un amigo.wav"/>
            </a:hlinkClick>
            <a:extLst>
              <a:ext uri="{FF2B5EF4-FFF2-40B4-BE49-F238E27FC236}">
                <a16:creationId xmlns:a16="http://schemas.microsoft.com/office/drawing/2014/main" id="{A3AEE2F8-B636-FF42-A3DA-AC82F8BA1F08}"/>
              </a:ext>
            </a:extLst>
          </p:cNvPr>
          <p:cNvSpPr/>
          <p:nvPr/>
        </p:nvSpPr>
        <p:spPr>
          <a:xfrm>
            <a:off x="401335" y="5721179"/>
            <a:ext cx="409064" cy="414959"/>
          </a:xfrm>
          <a:prstGeom prst="actionButtonBlank">
            <a:avLst/>
          </a:prstGeom>
          <a:solidFill>
            <a:srgbClr val="3860AE"/>
          </a:solidFill>
          <a:ln>
            <a:solidFill>
              <a:srgbClr val="F9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graphicFrame>
        <p:nvGraphicFramePr>
          <p:cNvPr id="19" name="Tabla 18">
            <a:extLst>
              <a:ext uri="{FF2B5EF4-FFF2-40B4-BE49-F238E27FC236}">
                <a16:creationId xmlns:a16="http://schemas.microsoft.com/office/drawing/2014/main" id="{32D7640B-D78E-674B-AD35-DD40911A4021}"/>
              </a:ext>
            </a:extLst>
          </p:cNvPr>
          <p:cNvGraphicFramePr>
            <a:graphicFrameLocks noGrp="1"/>
          </p:cNvGraphicFramePr>
          <p:nvPr>
            <p:extLst>
              <p:ext uri="{D42A27DB-BD31-4B8C-83A1-F6EECF244321}">
                <p14:modId xmlns:p14="http://schemas.microsoft.com/office/powerpoint/2010/main" val="1258019454"/>
              </p:ext>
            </p:extLst>
          </p:nvPr>
        </p:nvGraphicFramePr>
        <p:xfrm>
          <a:off x="4559198" y="1331471"/>
          <a:ext cx="1671662" cy="4889362"/>
        </p:xfrm>
        <a:graphic>
          <a:graphicData uri="http://schemas.openxmlformats.org/drawingml/2006/table">
            <a:tbl>
              <a:tblPr firstRow="1" bandRow="1">
                <a:tableStyleId>{5DA37D80-6434-44D0-A028-1B22A696006F}</a:tableStyleId>
              </a:tblPr>
              <a:tblGrid>
                <a:gridCol w="1671662">
                  <a:extLst>
                    <a:ext uri="{9D8B030D-6E8A-4147-A177-3AD203B41FA5}">
                      <a16:colId xmlns:a16="http://schemas.microsoft.com/office/drawing/2014/main" val="2199670438"/>
                    </a:ext>
                  </a:extLst>
                </a:gridCol>
              </a:tblGrid>
              <a:tr h="649922">
                <a:tc>
                  <a:txBody>
                    <a:bodyPr/>
                    <a:lstStyle/>
                    <a:p>
                      <a:pPr algn="ctr"/>
                      <a:r>
                        <a:rPr lang="es-GB" dirty="0">
                          <a:solidFill>
                            <a:schemeClr val="tx1"/>
                          </a:solidFill>
                        </a:rPr>
                        <a:t>El verbo en español</a:t>
                      </a:r>
                    </a:p>
                  </a:txBody>
                  <a:tcPr anchor="ctr"/>
                </a:tc>
                <a:extLst>
                  <a:ext uri="{0D108BD9-81ED-4DB2-BD59-A6C34878D82A}">
                    <a16:rowId xmlns:a16="http://schemas.microsoft.com/office/drawing/2014/main" val="426368054"/>
                  </a:ext>
                </a:extLst>
              </a:tr>
              <a:tr h="529930">
                <a:tc>
                  <a:txBody>
                    <a:bodyPr/>
                    <a:lstStyle/>
                    <a:p>
                      <a:pPr algn="ctr"/>
                      <a:endParaRPr lang="es-GB">
                        <a:solidFill>
                          <a:schemeClr val="tx1"/>
                        </a:solidFill>
                      </a:endParaRPr>
                    </a:p>
                  </a:txBody>
                  <a:tcPr/>
                </a:tc>
                <a:extLst>
                  <a:ext uri="{0D108BD9-81ED-4DB2-BD59-A6C34878D82A}">
                    <a16:rowId xmlns:a16="http://schemas.microsoft.com/office/drawing/2014/main" val="2184961900"/>
                  </a:ext>
                </a:extLst>
              </a:tr>
              <a:tr h="529930">
                <a:tc>
                  <a:txBody>
                    <a:bodyPr/>
                    <a:lstStyle/>
                    <a:p>
                      <a:pPr algn="ctr"/>
                      <a:endParaRPr lang="es-GB" dirty="0">
                        <a:solidFill>
                          <a:schemeClr val="tx1"/>
                        </a:solidFill>
                      </a:endParaRPr>
                    </a:p>
                  </a:txBody>
                  <a:tcPr/>
                </a:tc>
                <a:extLst>
                  <a:ext uri="{0D108BD9-81ED-4DB2-BD59-A6C34878D82A}">
                    <a16:rowId xmlns:a16="http://schemas.microsoft.com/office/drawing/2014/main" val="3294273858"/>
                  </a:ext>
                </a:extLst>
              </a:tr>
              <a:tr h="529930">
                <a:tc>
                  <a:txBody>
                    <a:bodyPr/>
                    <a:lstStyle/>
                    <a:p>
                      <a:pPr algn="ctr"/>
                      <a:endParaRPr lang="es-GB" dirty="0">
                        <a:solidFill>
                          <a:schemeClr val="tx1"/>
                        </a:solidFill>
                      </a:endParaRPr>
                    </a:p>
                  </a:txBody>
                  <a:tcPr/>
                </a:tc>
                <a:extLst>
                  <a:ext uri="{0D108BD9-81ED-4DB2-BD59-A6C34878D82A}">
                    <a16:rowId xmlns:a16="http://schemas.microsoft.com/office/drawing/2014/main" val="3812807289"/>
                  </a:ext>
                </a:extLst>
              </a:tr>
              <a:tr h="529930">
                <a:tc>
                  <a:txBody>
                    <a:bodyPr/>
                    <a:lstStyle/>
                    <a:p>
                      <a:pPr algn="ctr"/>
                      <a:endParaRPr lang="es-GB" dirty="0">
                        <a:solidFill>
                          <a:schemeClr val="tx1"/>
                        </a:solidFill>
                      </a:endParaRPr>
                    </a:p>
                  </a:txBody>
                  <a:tcPr/>
                </a:tc>
                <a:extLst>
                  <a:ext uri="{0D108BD9-81ED-4DB2-BD59-A6C34878D82A}">
                    <a16:rowId xmlns:a16="http://schemas.microsoft.com/office/drawing/2014/main" val="3173943590"/>
                  </a:ext>
                </a:extLst>
              </a:tr>
              <a:tr h="529930">
                <a:tc>
                  <a:txBody>
                    <a:bodyPr/>
                    <a:lstStyle/>
                    <a:p>
                      <a:pPr algn="ctr"/>
                      <a:endParaRPr lang="es-GB" dirty="0">
                        <a:solidFill>
                          <a:schemeClr val="tx1"/>
                        </a:solidFill>
                      </a:endParaRPr>
                    </a:p>
                  </a:txBody>
                  <a:tcPr/>
                </a:tc>
                <a:extLst>
                  <a:ext uri="{0D108BD9-81ED-4DB2-BD59-A6C34878D82A}">
                    <a16:rowId xmlns:a16="http://schemas.microsoft.com/office/drawing/2014/main" val="2225568364"/>
                  </a:ext>
                </a:extLst>
              </a:tr>
              <a:tr h="529930">
                <a:tc>
                  <a:txBody>
                    <a:bodyPr/>
                    <a:lstStyle/>
                    <a:p>
                      <a:pPr algn="ctr"/>
                      <a:endParaRPr lang="es-GB">
                        <a:solidFill>
                          <a:schemeClr val="tx1"/>
                        </a:solidFill>
                      </a:endParaRPr>
                    </a:p>
                  </a:txBody>
                  <a:tcPr/>
                </a:tc>
                <a:extLst>
                  <a:ext uri="{0D108BD9-81ED-4DB2-BD59-A6C34878D82A}">
                    <a16:rowId xmlns:a16="http://schemas.microsoft.com/office/drawing/2014/main" val="2726000417"/>
                  </a:ext>
                </a:extLst>
              </a:tr>
              <a:tr h="529930">
                <a:tc>
                  <a:txBody>
                    <a:bodyPr/>
                    <a:lstStyle/>
                    <a:p>
                      <a:pPr algn="ctr"/>
                      <a:endParaRPr lang="es-GB" dirty="0">
                        <a:solidFill>
                          <a:schemeClr val="tx1"/>
                        </a:solidFill>
                      </a:endParaRPr>
                    </a:p>
                  </a:txBody>
                  <a:tcPr/>
                </a:tc>
                <a:extLst>
                  <a:ext uri="{0D108BD9-81ED-4DB2-BD59-A6C34878D82A}">
                    <a16:rowId xmlns:a16="http://schemas.microsoft.com/office/drawing/2014/main" val="1981116836"/>
                  </a:ext>
                </a:extLst>
              </a:tr>
              <a:tr h="529930">
                <a:tc>
                  <a:txBody>
                    <a:bodyPr/>
                    <a:lstStyle/>
                    <a:p>
                      <a:pPr algn="ctr"/>
                      <a:endParaRPr lang="es-GB" dirty="0">
                        <a:solidFill>
                          <a:schemeClr val="tx1"/>
                        </a:solidFill>
                      </a:endParaRPr>
                    </a:p>
                  </a:txBody>
                  <a:tcPr/>
                </a:tc>
                <a:extLst>
                  <a:ext uri="{0D108BD9-81ED-4DB2-BD59-A6C34878D82A}">
                    <a16:rowId xmlns:a16="http://schemas.microsoft.com/office/drawing/2014/main" val="675986333"/>
                  </a:ext>
                </a:extLst>
              </a:tr>
            </a:tbl>
          </a:graphicData>
        </a:graphic>
      </p:graphicFrame>
      <p:graphicFrame>
        <p:nvGraphicFramePr>
          <p:cNvPr id="20" name="Tabla 19">
            <a:extLst>
              <a:ext uri="{FF2B5EF4-FFF2-40B4-BE49-F238E27FC236}">
                <a16:creationId xmlns:a16="http://schemas.microsoft.com/office/drawing/2014/main" id="{0A0C53DD-AEBD-034A-96A7-73F72FE47B3D}"/>
              </a:ext>
            </a:extLst>
          </p:cNvPr>
          <p:cNvGraphicFramePr>
            <a:graphicFrameLocks noGrp="1"/>
          </p:cNvGraphicFramePr>
          <p:nvPr>
            <p:extLst>
              <p:ext uri="{D42A27DB-BD31-4B8C-83A1-F6EECF244321}">
                <p14:modId xmlns:p14="http://schemas.microsoft.com/office/powerpoint/2010/main" val="872347244"/>
              </p:ext>
            </p:extLst>
          </p:nvPr>
        </p:nvGraphicFramePr>
        <p:xfrm>
          <a:off x="6343877" y="1356349"/>
          <a:ext cx="5657198" cy="4864485"/>
        </p:xfrm>
        <a:graphic>
          <a:graphicData uri="http://schemas.openxmlformats.org/drawingml/2006/table">
            <a:tbl>
              <a:tblPr firstRow="1" bandRow="1">
                <a:tableStyleId>{5DA37D80-6434-44D0-A028-1B22A696006F}</a:tableStyleId>
              </a:tblPr>
              <a:tblGrid>
                <a:gridCol w="5657198">
                  <a:extLst>
                    <a:ext uri="{9D8B030D-6E8A-4147-A177-3AD203B41FA5}">
                      <a16:colId xmlns:a16="http://schemas.microsoft.com/office/drawing/2014/main" val="2199670438"/>
                    </a:ext>
                  </a:extLst>
                </a:gridCol>
              </a:tblGrid>
              <a:tr h="648285">
                <a:tc>
                  <a:txBody>
                    <a:bodyPr/>
                    <a:lstStyle/>
                    <a:p>
                      <a:pPr algn="ctr"/>
                      <a:r>
                        <a:rPr lang="es-GB" dirty="0">
                          <a:solidFill>
                            <a:schemeClr val="tx1"/>
                          </a:solidFill>
                        </a:rPr>
                        <a:t>La actividad en inglés</a:t>
                      </a:r>
                    </a:p>
                  </a:txBody>
                  <a:tcPr anchor="ctr"/>
                </a:tc>
                <a:extLst>
                  <a:ext uri="{0D108BD9-81ED-4DB2-BD59-A6C34878D82A}">
                    <a16:rowId xmlns:a16="http://schemas.microsoft.com/office/drawing/2014/main" val="426368054"/>
                  </a:ext>
                </a:extLst>
              </a:tr>
              <a:tr h="527025">
                <a:tc>
                  <a:txBody>
                    <a:bodyPr/>
                    <a:lstStyle/>
                    <a:p>
                      <a:pPr algn="ctr"/>
                      <a:endParaRPr lang="es-GB" dirty="0">
                        <a:solidFill>
                          <a:schemeClr val="tx1"/>
                        </a:solidFill>
                      </a:endParaRPr>
                    </a:p>
                  </a:txBody>
                  <a:tcPr/>
                </a:tc>
                <a:extLst>
                  <a:ext uri="{0D108BD9-81ED-4DB2-BD59-A6C34878D82A}">
                    <a16:rowId xmlns:a16="http://schemas.microsoft.com/office/drawing/2014/main" val="2184961900"/>
                  </a:ext>
                </a:extLst>
              </a:tr>
              <a:tr h="527025">
                <a:tc>
                  <a:txBody>
                    <a:bodyPr/>
                    <a:lstStyle/>
                    <a:p>
                      <a:pPr algn="ctr"/>
                      <a:endParaRPr lang="es-GB">
                        <a:solidFill>
                          <a:schemeClr val="tx1"/>
                        </a:solidFill>
                      </a:endParaRPr>
                    </a:p>
                  </a:txBody>
                  <a:tcPr/>
                </a:tc>
                <a:extLst>
                  <a:ext uri="{0D108BD9-81ED-4DB2-BD59-A6C34878D82A}">
                    <a16:rowId xmlns:a16="http://schemas.microsoft.com/office/drawing/2014/main" val="3294273858"/>
                  </a:ext>
                </a:extLst>
              </a:tr>
              <a:tr h="527025">
                <a:tc>
                  <a:txBody>
                    <a:bodyPr/>
                    <a:lstStyle/>
                    <a:p>
                      <a:pPr algn="ctr"/>
                      <a:endParaRPr lang="es-GB" dirty="0">
                        <a:solidFill>
                          <a:schemeClr val="tx1"/>
                        </a:solidFill>
                      </a:endParaRPr>
                    </a:p>
                  </a:txBody>
                  <a:tcPr/>
                </a:tc>
                <a:extLst>
                  <a:ext uri="{0D108BD9-81ED-4DB2-BD59-A6C34878D82A}">
                    <a16:rowId xmlns:a16="http://schemas.microsoft.com/office/drawing/2014/main" val="3812807289"/>
                  </a:ext>
                </a:extLst>
              </a:tr>
              <a:tr h="527025">
                <a:tc>
                  <a:txBody>
                    <a:bodyPr/>
                    <a:lstStyle/>
                    <a:p>
                      <a:pPr algn="ctr"/>
                      <a:endParaRPr lang="es-GB" dirty="0">
                        <a:solidFill>
                          <a:schemeClr val="tx1"/>
                        </a:solidFill>
                      </a:endParaRPr>
                    </a:p>
                  </a:txBody>
                  <a:tcPr/>
                </a:tc>
                <a:extLst>
                  <a:ext uri="{0D108BD9-81ED-4DB2-BD59-A6C34878D82A}">
                    <a16:rowId xmlns:a16="http://schemas.microsoft.com/office/drawing/2014/main" val="3173943590"/>
                  </a:ext>
                </a:extLst>
              </a:tr>
              <a:tr h="527025">
                <a:tc>
                  <a:txBody>
                    <a:bodyPr/>
                    <a:lstStyle/>
                    <a:p>
                      <a:pPr algn="ctr"/>
                      <a:endParaRPr lang="es-GB" dirty="0">
                        <a:solidFill>
                          <a:schemeClr val="tx1"/>
                        </a:solidFill>
                      </a:endParaRPr>
                    </a:p>
                  </a:txBody>
                  <a:tcPr/>
                </a:tc>
                <a:extLst>
                  <a:ext uri="{0D108BD9-81ED-4DB2-BD59-A6C34878D82A}">
                    <a16:rowId xmlns:a16="http://schemas.microsoft.com/office/drawing/2014/main" val="2225568364"/>
                  </a:ext>
                </a:extLst>
              </a:tr>
              <a:tr h="527025">
                <a:tc>
                  <a:txBody>
                    <a:bodyPr/>
                    <a:lstStyle/>
                    <a:p>
                      <a:pPr algn="ctr"/>
                      <a:endParaRPr lang="es-GB" dirty="0">
                        <a:solidFill>
                          <a:schemeClr val="tx1"/>
                        </a:solidFill>
                      </a:endParaRPr>
                    </a:p>
                  </a:txBody>
                  <a:tcPr/>
                </a:tc>
                <a:extLst>
                  <a:ext uri="{0D108BD9-81ED-4DB2-BD59-A6C34878D82A}">
                    <a16:rowId xmlns:a16="http://schemas.microsoft.com/office/drawing/2014/main" val="2726000417"/>
                  </a:ext>
                </a:extLst>
              </a:tr>
              <a:tr h="527025">
                <a:tc>
                  <a:txBody>
                    <a:bodyPr/>
                    <a:lstStyle/>
                    <a:p>
                      <a:pPr algn="ctr"/>
                      <a:endParaRPr lang="es-GB" dirty="0">
                        <a:solidFill>
                          <a:schemeClr val="tx1"/>
                        </a:solidFill>
                      </a:endParaRPr>
                    </a:p>
                  </a:txBody>
                  <a:tcPr/>
                </a:tc>
                <a:extLst>
                  <a:ext uri="{0D108BD9-81ED-4DB2-BD59-A6C34878D82A}">
                    <a16:rowId xmlns:a16="http://schemas.microsoft.com/office/drawing/2014/main" val="1981116836"/>
                  </a:ext>
                </a:extLst>
              </a:tr>
              <a:tr h="527025">
                <a:tc>
                  <a:txBody>
                    <a:bodyPr/>
                    <a:lstStyle/>
                    <a:p>
                      <a:pPr algn="ctr"/>
                      <a:endParaRPr lang="es-GB" dirty="0">
                        <a:solidFill>
                          <a:schemeClr val="tx1"/>
                        </a:solidFill>
                      </a:endParaRPr>
                    </a:p>
                  </a:txBody>
                  <a:tcPr/>
                </a:tc>
                <a:extLst>
                  <a:ext uri="{0D108BD9-81ED-4DB2-BD59-A6C34878D82A}">
                    <a16:rowId xmlns:a16="http://schemas.microsoft.com/office/drawing/2014/main" val="675986333"/>
                  </a:ext>
                </a:extLst>
              </a:tr>
            </a:tbl>
          </a:graphicData>
        </a:graphic>
      </p:graphicFrame>
      <p:sp>
        <p:nvSpPr>
          <p:cNvPr id="21" name="Título 1">
            <a:extLst>
              <a:ext uri="{FF2B5EF4-FFF2-40B4-BE49-F238E27FC236}">
                <a16:creationId xmlns:a16="http://schemas.microsoft.com/office/drawing/2014/main" id="{5B016060-A06A-7442-B43B-5C2B44CB9F28}"/>
              </a:ext>
            </a:extLst>
          </p:cNvPr>
          <p:cNvSpPr txBox="1">
            <a:spLocks/>
          </p:cNvSpPr>
          <p:nvPr/>
        </p:nvSpPr>
        <p:spPr>
          <a:xfrm>
            <a:off x="4743384" y="786426"/>
            <a:ext cx="4555101" cy="443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s-GB" sz="2000" dirty="0"/>
          </a:p>
        </p:txBody>
      </p:sp>
      <p:pic>
        <p:nvPicPr>
          <p:cNvPr id="23" name="Picture 8" descr="green checkmark">
            <a:extLst>
              <a:ext uri="{FF2B5EF4-FFF2-40B4-BE49-F238E27FC236}">
                <a16:creationId xmlns:a16="http://schemas.microsoft.com/office/drawing/2014/main" id="{5A2BB093-C392-7549-A36F-91EA410EF9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0643" y="2028820"/>
            <a:ext cx="406580" cy="423521"/>
          </a:xfrm>
          <a:prstGeom prst="rect">
            <a:avLst/>
          </a:prstGeom>
        </p:spPr>
      </p:pic>
      <p:pic>
        <p:nvPicPr>
          <p:cNvPr id="24"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7104" y="2570806"/>
            <a:ext cx="406580" cy="423521"/>
          </a:xfrm>
          <a:prstGeom prst="rect">
            <a:avLst/>
          </a:prstGeom>
        </p:spPr>
      </p:pic>
      <p:pic>
        <p:nvPicPr>
          <p:cNvPr id="25" name="Picture 8" descr="green checkmark">
            <a:extLst>
              <a:ext uri="{FF2B5EF4-FFF2-40B4-BE49-F238E27FC236}">
                <a16:creationId xmlns:a16="http://schemas.microsoft.com/office/drawing/2014/main" id="{A99A1A74-16BA-0747-AFA5-E6E0EBAD7B1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1834" y="3079754"/>
            <a:ext cx="406580" cy="423521"/>
          </a:xfrm>
          <a:prstGeom prst="rect">
            <a:avLst/>
          </a:prstGeom>
        </p:spPr>
      </p:pic>
      <p:pic>
        <p:nvPicPr>
          <p:cNvPr id="26" name="Picture 8" descr="green checkmark">
            <a:extLst>
              <a:ext uri="{FF2B5EF4-FFF2-40B4-BE49-F238E27FC236}">
                <a16:creationId xmlns:a16="http://schemas.microsoft.com/office/drawing/2014/main" id="{49651E3A-ED96-8049-94B4-D580860657F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7104" y="3601295"/>
            <a:ext cx="406580" cy="423521"/>
          </a:xfrm>
          <a:prstGeom prst="rect">
            <a:avLst/>
          </a:prstGeom>
        </p:spPr>
      </p:pic>
      <p:pic>
        <p:nvPicPr>
          <p:cNvPr id="27" name="Picture 8" descr="green checkmark">
            <a:extLst>
              <a:ext uri="{FF2B5EF4-FFF2-40B4-BE49-F238E27FC236}">
                <a16:creationId xmlns:a16="http://schemas.microsoft.com/office/drawing/2014/main" id="{BD6BC666-D4AC-0942-92C4-BF4CCACD2F7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3658" y="4157136"/>
            <a:ext cx="406580" cy="423521"/>
          </a:xfrm>
          <a:prstGeom prst="rect">
            <a:avLst/>
          </a:prstGeom>
        </p:spPr>
      </p:pic>
      <p:pic>
        <p:nvPicPr>
          <p:cNvPr id="28" name="Picture 8" descr="green checkmark">
            <a:extLst>
              <a:ext uri="{FF2B5EF4-FFF2-40B4-BE49-F238E27FC236}">
                <a16:creationId xmlns:a16="http://schemas.microsoft.com/office/drawing/2014/main" id="{083F9281-B775-E84E-8EEF-3624A6308D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6829" y="4663079"/>
            <a:ext cx="406580" cy="423521"/>
          </a:xfrm>
          <a:prstGeom prst="rect">
            <a:avLst/>
          </a:prstGeom>
        </p:spPr>
      </p:pic>
      <p:pic>
        <p:nvPicPr>
          <p:cNvPr id="29" name="Picture 8" descr="green checkmark">
            <a:extLst>
              <a:ext uri="{FF2B5EF4-FFF2-40B4-BE49-F238E27FC236}">
                <a16:creationId xmlns:a16="http://schemas.microsoft.com/office/drawing/2014/main" id="{C07EE95B-459E-0144-A488-6478AD0236D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0643" y="5196548"/>
            <a:ext cx="406580" cy="423521"/>
          </a:xfrm>
          <a:prstGeom prst="rect">
            <a:avLst/>
          </a:prstGeom>
        </p:spPr>
      </p:pic>
      <p:pic>
        <p:nvPicPr>
          <p:cNvPr id="30" name="Picture 8" descr="green checkmark">
            <a:extLst>
              <a:ext uri="{FF2B5EF4-FFF2-40B4-BE49-F238E27FC236}">
                <a16:creationId xmlns:a16="http://schemas.microsoft.com/office/drawing/2014/main" id="{260EB327-EA5F-C842-8DF6-D23EF694E8E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0643" y="5728412"/>
            <a:ext cx="406580" cy="423521"/>
          </a:xfrm>
          <a:prstGeom prst="rect">
            <a:avLst/>
          </a:prstGeom>
        </p:spPr>
      </p:pic>
      <p:sp>
        <p:nvSpPr>
          <p:cNvPr id="31" name="CuadroTexto 30">
            <a:extLst>
              <a:ext uri="{FF2B5EF4-FFF2-40B4-BE49-F238E27FC236}">
                <a16:creationId xmlns:a16="http://schemas.microsoft.com/office/drawing/2014/main" id="{071B59E5-AB19-CF41-B927-8069791AB51F}"/>
              </a:ext>
            </a:extLst>
          </p:cNvPr>
          <p:cNvSpPr txBox="1"/>
          <p:nvPr/>
        </p:nvSpPr>
        <p:spPr>
          <a:xfrm>
            <a:off x="5021253" y="2004006"/>
            <a:ext cx="740908" cy="400110"/>
          </a:xfrm>
          <a:prstGeom prst="rect">
            <a:avLst/>
          </a:prstGeom>
          <a:noFill/>
        </p:spPr>
        <p:txBody>
          <a:bodyPr wrap="none" rtlCol="0">
            <a:spAutoFit/>
          </a:bodyPr>
          <a:lstStyle/>
          <a:p>
            <a:pPr algn="l"/>
            <a:r>
              <a:rPr lang="es-GB" sz="2000" dirty="0"/>
              <a:t>vivió</a:t>
            </a:r>
          </a:p>
        </p:txBody>
      </p:sp>
      <p:sp>
        <p:nvSpPr>
          <p:cNvPr id="32" name="CuadroTexto 31">
            <a:extLst>
              <a:ext uri="{FF2B5EF4-FFF2-40B4-BE49-F238E27FC236}">
                <a16:creationId xmlns:a16="http://schemas.microsoft.com/office/drawing/2014/main" id="{B02CE49B-09FB-7E43-9B1C-BDDA6DAF3717}"/>
              </a:ext>
            </a:extLst>
          </p:cNvPr>
          <p:cNvSpPr txBox="1"/>
          <p:nvPr/>
        </p:nvSpPr>
        <p:spPr>
          <a:xfrm>
            <a:off x="4802441" y="2564143"/>
            <a:ext cx="1178528" cy="400110"/>
          </a:xfrm>
          <a:prstGeom prst="rect">
            <a:avLst/>
          </a:prstGeom>
          <a:noFill/>
        </p:spPr>
        <p:txBody>
          <a:bodyPr wrap="none" rtlCol="0">
            <a:spAutoFit/>
          </a:bodyPr>
          <a:lstStyle/>
          <a:p>
            <a:pPr algn="l"/>
            <a:r>
              <a:rPr lang="es-GB" sz="2000" dirty="0"/>
              <a:t>conoce</a:t>
            </a:r>
          </a:p>
        </p:txBody>
      </p:sp>
      <p:sp>
        <p:nvSpPr>
          <p:cNvPr id="33" name="CuadroTexto 32">
            <a:extLst>
              <a:ext uri="{FF2B5EF4-FFF2-40B4-BE49-F238E27FC236}">
                <a16:creationId xmlns:a16="http://schemas.microsoft.com/office/drawing/2014/main" id="{93C1AADC-CFA3-1D4D-8516-AC7E41622D5E}"/>
              </a:ext>
            </a:extLst>
          </p:cNvPr>
          <p:cNvSpPr txBox="1"/>
          <p:nvPr/>
        </p:nvSpPr>
        <p:spPr>
          <a:xfrm>
            <a:off x="4983581" y="3088425"/>
            <a:ext cx="816249" cy="400110"/>
          </a:xfrm>
          <a:prstGeom prst="rect">
            <a:avLst/>
          </a:prstGeom>
          <a:noFill/>
        </p:spPr>
        <p:txBody>
          <a:bodyPr wrap="none" rtlCol="0">
            <a:spAutoFit/>
          </a:bodyPr>
          <a:lstStyle/>
          <a:p>
            <a:pPr algn="l"/>
            <a:r>
              <a:rPr lang="es-GB" sz="2000" dirty="0"/>
              <a:t>sufrió</a:t>
            </a:r>
          </a:p>
        </p:txBody>
      </p:sp>
      <p:sp>
        <p:nvSpPr>
          <p:cNvPr id="34" name="CuadroTexto 33">
            <a:extLst>
              <a:ext uri="{FF2B5EF4-FFF2-40B4-BE49-F238E27FC236}">
                <a16:creationId xmlns:a16="http://schemas.microsoft.com/office/drawing/2014/main" id="{D2AAD46F-81DC-7447-83D0-B74154CFF315}"/>
              </a:ext>
            </a:extLst>
          </p:cNvPr>
          <p:cNvSpPr txBox="1"/>
          <p:nvPr/>
        </p:nvSpPr>
        <p:spPr>
          <a:xfrm>
            <a:off x="4886600" y="3624635"/>
            <a:ext cx="1010213" cy="400110"/>
          </a:xfrm>
          <a:prstGeom prst="rect">
            <a:avLst/>
          </a:prstGeom>
          <a:noFill/>
        </p:spPr>
        <p:txBody>
          <a:bodyPr wrap="none" rtlCol="0">
            <a:spAutoFit/>
          </a:bodyPr>
          <a:lstStyle/>
          <a:p>
            <a:pPr algn="l"/>
            <a:r>
              <a:rPr lang="es-GB" sz="2000" dirty="0"/>
              <a:t>ofrece</a:t>
            </a:r>
          </a:p>
        </p:txBody>
      </p:sp>
      <p:sp>
        <p:nvSpPr>
          <p:cNvPr id="35" name="CuadroTexto 34">
            <a:extLst>
              <a:ext uri="{FF2B5EF4-FFF2-40B4-BE49-F238E27FC236}">
                <a16:creationId xmlns:a16="http://schemas.microsoft.com/office/drawing/2014/main" id="{0E2DE323-D5FC-0541-A7BC-25B87C48E1BD}"/>
              </a:ext>
            </a:extLst>
          </p:cNvPr>
          <p:cNvSpPr txBox="1"/>
          <p:nvPr/>
        </p:nvSpPr>
        <p:spPr>
          <a:xfrm>
            <a:off x="4847327" y="4157065"/>
            <a:ext cx="1088760" cy="400110"/>
          </a:xfrm>
          <a:prstGeom prst="rect">
            <a:avLst/>
          </a:prstGeom>
          <a:noFill/>
        </p:spPr>
        <p:txBody>
          <a:bodyPr wrap="none" rtlCol="0">
            <a:spAutoFit/>
          </a:bodyPr>
          <a:lstStyle/>
          <a:p>
            <a:pPr algn="l"/>
            <a:r>
              <a:rPr lang="es-GB" sz="2000" dirty="0"/>
              <a:t>decide</a:t>
            </a:r>
          </a:p>
        </p:txBody>
      </p:sp>
      <p:sp>
        <p:nvSpPr>
          <p:cNvPr id="36" name="CuadroTexto 35">
            <a:extLst>
              <a:ext uri="{FF2B5EF4-FFF2-40B4-BE49-F238E27FC236}">
                <a16:creationId xmlns:a16="http://schemas.microsoft.com/office/drawing/2014/main" id="{E5CFB38E-4B19-8249-822F-D4DD4CD0A069}"/>
              </a:ext>
            </a:extLst>
          </p:cNvPr>
          <p:cNvSpPr txBox="1"/>
          <p:nvPr/>
        </p:nvSpPr>
        <p:spPr>
          <a:xfrm>
            <a:off x="4752750" y="4643857"/>
            <a:ext cx="1277914" cy="400110"/>
          </a:xfrm>
          <a:prstGeom prst="rect">
            <a:avLst/>
          </a:prstGeom>
          <a:noFill/>
        </p:spPr>
        <p:txBody>
          <a:bodyPr wrap="none" rtlCol="0">
            <a:spAutoFit/>
          </a:bodyPr>
          <a:lstStyle/>
          <a:p>
            <a:pPr algn="l"/>
            <a:r>
              <a:rPr lang="es-GB" sz="2000" dirty="0"/>
              <a:t>aprende</a:t>
            </a:r>
          </a:p>
        </p:txBody>
      </p:sp>
      <p:sp>
        <p:nvSpPr>
          <p:cNvPr id="37" name="CuadroTexto 36">
            <a:extLst>
              <a:ext uri="{FF2B5EF4-FFF2-40B4-BE49-F238E27FC236}">
                <a16:creationId xmlns:a16="http://schemas.microsoft.com/office/drawing/2014/main" id="{F4DAC0F8-B0EE-3B41-813A-803EF8F57831}"/>
              </a:ext>
            </a:extLst>
          </p:cNvPr>
          <p:cNvSpPr txBox="1"/>
          <p:nvPr/>
        </p:nvSpPr>
        <p:spPr>
          <a:xfrm>
            <a:off x="4872412" y="5203901"/>
            <a:ext cx="1064715" cy="400110"/>
          </a:xfrm>
          <a:prstGeom prst="rect">
            <a:avLst/>
          </a:prstGeom>
          <a:noFill/>
        </p:spPr>
        <p:txBody>
          <a:bodyPr wrap="none" rtlCol="0">
            <a:spAutoFit/>
          </a:bodyPr>
          <a:lstStyle/>
          <a:p>
            <a:pPr algn="l"/>
            <a:r>
              <a:rPr lang="es-GB" sz="2000" dirty="0"/>
              <a:t>rompió</a:t>
            </a:r>
          </a:p>
        </p:txBody>
      </p:sp>
      <p:sp>
        <p:nvSpPr>
          <p:cNvPr id="38" name="CuadroTexto 37">
            <a:extLst>
              <a:ext uri="{FF2B5EF4-FFF2-40B4-BE49-F238E27FC236}">
                <a16:creationId xmlns:a16="http://schemas.microsoft.com/office/drawing/2014/main" id="{135A88BD-6802-3F4A-9D5D-F1C443400150}"/>
              </a:ext>
            </a:extLst>
          </p:cNvPr>
          <p:cNvSpPr txBox="1"/>
          <p:nvPr/>
        </p:nvSpPr>
        <p:spPr>
          <a:xfrm>
            <a:off x="5047152" y="5766980"/>
            <a:ext cx="729687" cy="400110"/>
          </a:xfrm>
          <a:prstGeom prst="rect">
            <a:avLst/>
          </a:prstGeom>
          <a:noFill/>
        </p:spPr>
        <p:txBody>
          <a:bodyPr wrap="none" rtlCol="0">
            <a:spAutoFit/>
          </a:bodyPr>
          <a:lstStyle/>
          <a:p>
            <a:pPr algn="l"/>
            <a:r>
              <a:rPr lang="es-GB" sz="2000" dirty="0"/>
              <a:t>salió</a:t>
            </a:r>
          </a:p>
        </p:txBody>
      </p:sp>
      <p:sp>
        <p:nvSpPr>
          <p:cNvPr id="40" name="CuadroTexto 39">
            <a:extLst>
              <a:ext uri="{FF2B5EF4-FFF2-40B4-BE49-F238E27FC236}">
                <a16:creationId xmlns:a16="http://schemas.microsoft.com/office/drawing/2014/main" id="{02CA31BF-E673-C64F-99C4-0D8456842AB4}"/>
              </a:ext>
            </a:extLst>
          </p:cNvPr>
          <p:cNvSpPr txBox="1"/>
          <p:nvPr/>
        </p:nvSpPr>
        <p:spPr>
          <a:xfrm>
            <a:off x="6450348" y="2054674"/>
            <a:ext cx="3369833" cy="400110"/>
          </a:xfrm>
          <a:prstGeom prst="rect">
            <a:avLst/>
          </a:prstGeom>
          <a:noFill/>
        </p:spPr>
        <p:txBody>
          <a:bodyPr wrap="none" rtlCol="0" anchor="ctr">
            <a:spAutoFit/>
          </a:bodyPr>
          <a:lstStyle/>
          <a:p>
            <a:pPr algn="l"/>
            <a:r>
              <a:rPr lang="en-GB" sz="2000" dirty="0"/>
              <a:t>lived for </a:t>
            </a:r>
            <a:r>
              <a:rPr lang="es-GB" sz="2000" dirty="0"/>
              <a:t>a year in Mexico</a:t>
            </a:r>
          </a:p>
        </p:txBody>
      </p:sp>
      <p:sp>
        <p:nvSpPr>
          <p:cNvPr id="41" name="CuadroTexto 40">
            <a:extLst>
              <a:ext uri="{FF2B5EF4-FFF2-40B4-BE49-F238E27FC236}">
                <a16:creationId xmlns:a16="http://schemas.microsoft.com/office/drawing/2014/main" id="{456B80AC-337D-1143-953C-6B7DBB71F9A5}"/>
              </a:ext>
            </a:extLst>
          </p:cNvPr>
          <p:cNvSpPr txBox="1"/>
          <p:nvPr/>
        </p:nvSpPr>
        <p:spPr>
          <a:xfrm>
            <a:off x="6474103" y="2582013"/>
            <a:ext cx="5091458" cy="400110"/>
          </a:xfrm>
          <a:prstGeom prst="rect">
            <a:avLst/>
          </a:prstGeom>
          <a:noFill/>
        </p:spPr>
        <p:txBody>
          <a:bodyPr wrap="none" rtlCol="0" anchor="ctr">
            <a:spAutoFit/>
          </a:bodyPr>
          <a:lstStyle/>
          <a:p>
            <a:pPr algn="l"/>
            <a:r>
              <a:rPr lang="en-GB" sz="2000" dirty="0"/>
              <a:t>knows the</a:t>
            </a:r>
            <a:r>
              <a:rPr lang="es-GB" sz="2000" dirty="0"/>
              <a:t> border with the United States</a:t>
            </a:r>
          </a:p>
        </p:txBody>
      </p:sp>
      <p:sp>
        <p:nvSpPr>
          <p:cNvPr id="42" name="CuadroTexto 41">
            <a:extLst>
              <a:ext uri="{FF2B5EF4-FFF2-40B4-BE49-F238E27FC236}">
                <a16:creationId xmlns:a16="http://schemas.microsoft.com/office/drawing/2014/main" id="{EBEFD6D9-1E49-284F-8241-E87C5FF17A0D}"/>
              </a:ext>
            </a:extLst>
          </p:cNvPr>
          <p:cNvSpPr txBox="1"/>
          <p:nvPr/>
        </p:nvSpPr>
        <p:spPr>
          <a:xfrm>
            <a:off x="6495052" y="3088425"/>
            <a:ext cx="3861955" cy="400110"/>
          </a:xfrm>
          <a:prstGeom prst="rect">
            <a:avLst/>
          </a:prstGeom>
          <a:noFill/>
        </p:spPr>
        <p:txBody>
          <a:bodyPr wrap="none" rtlCol="0" anchor="ctr">
            <a:spAutoFit/>
          </a:bodyPr>
          <a:lstStyle/>
          <a:p>
            <a:pPr algn="l"/>
            <a:r>
              <a:rPr lang="en-GB" sz="2000" dirty="0"/>
              <a:t>suffered </a:t>
            </a:r>
            <a:r>
              <a:rPr lang="es-GB" sz="2000" dirty="0"/>
              <a:t>a car accident there</a:t>
            </a:r>
          </a:p>
        </p:txBody>
      </p:sp>
      <p:sp>
        <p:nvSpPr>
          <p:cNvPr id="43" name="CuadroTexto 42">
            <a:extLst>
              <a:ext uri="{FF2B5EF4-FFF2-40B4-BE49-F238E27FC236}">
                <a16:creationId xmlns:a16="http://schemas.microsoft.com/office/drawing/2014/main" id="{22DB41D3-3E3C-6140-9FB8-18C9D84B82A3}"/>
              </a:ext>
            </a:extLst>
          </p:cNvPr>
          <p:cNvSpPr txBox="1"/>
          <p:nvPr/>
        </p:nvSpPr>
        <p:spPr>
          <a:xfrm>
            <a:off x="6495052" y="3641380"/>
            <a:ext cx="4969630" cy="400110"/>
          </a:xfrm>
          <a:prstGeom prst="rect">
            <a:avLst/>
          </a:prstGeom>
          <a:noFill/>
        </p:spPr>
        <p:txBody>
          <a:bodyPr wrap="none" rtlCol="0" anchor="ctr">
            <a:spAutoFit/>
          </a:bodyPr>
          <a:lstStyle/>
          <a:p>
            <a:r>
              <a:rPr lang="en-GB" sz="2000" dirty="0"/>
              <a:t>offers </a:t>
            </a:r>
            <a:r>
              <a:rPr lang="es-GB" sz="2000" dirty="0"/>
              <a:t>gifts to friends after the holidays </a:t>
            </a:r>
          </a:p>
        </p:txBody>
      </p:sp>
      <p:sp>
        <p:nvSpPr>
          <p:cNvPr id="44" name="CuadroTexto 43">
            <a:extLst>
              <a:ext uri="{FF2B5EF4-FFF2-40B4-BE49-F238E27FC236}">
                <a16:creationId xmlns:a16="http://schemas.microsoft.com/office/drawing/2014/main" id="{0FC35474-9487-1F49-9067-8147909B4F39}"/>
              </a:ext>
            </a:extLst>
          </p:cNvPr>
          <p:cNvSpPr txBox="1"/>
          <p:nvPr/>
        </p:nvSpPr>
        <p:spPr>
          <a:xfrm>
            <a:off x="6474103" y="4153453"/>
            <a:ext cx="4299575" cy="400110"/>
          </a:xfrm>
          <a:prstGeom prst="rect">
            <a:avLst/>
          </a:prstGeom>
          <a:noFill/>
        </p:spPr>
        <p:txBody>
          <a:bodyPr wrap="none" rtlCol="0" anchor="ctr">
            <a:spAutoFit/>
          </a:bodyPr>
          <a:lstStyle/>
          <a:p>
            <a:pPr algn="l"/>
            <a:r>
              <a:rPr lang="en-GB" sz="2000" dirty="0"/>
              <a:t>decides to</a:t>
            </a:r>
            <a:r>
              <a:rPr lang="es-GB" sz="2000" dirty="0"/>
              <a:t> visit </a:t>
            </a:r>
            <a:r>
              <a:rPr lang="en-GB" sz="2000" dirty="0"/>
              <a:t>old villages/towns</a:t>
            </a:r>
            <a:endParaRPr lang="es-GB" sz="2000" dirty="0"/>
          </a:p>
        </p:txBody>
      </p:sp>
      <p:sp>
        <p:nvSpPr>
          <p:cNvPr id="45" name="CuadroTexto 44">
            <a:extLst>
              <a:ext uri="{FF2B5EF4-FFF2-40B4-BE49-F238E27FC236}">
                <a16:creationId xmlns:a16="http://schemas.microsoft.com/office/drawing/2014/main" id="{9F99C8FE-A24C-5944-A0BF-D0936BBCA920}"/>
              </a:ext>
            </a:extLst>
          </p:cNvPr>
          <p:cNvSpPr txBox="1"/>
          <p:nvPr/>
        </p:nvSpPr>
        <p:spPr>
          <a:xfrm>
            <a:off x="6496214" y="4707886"/>
            <a:ext cx="5439310" cy="400110"/>
          </a:xfrm>
          <a:prstGeom prst="rect">
            <a:avLst/>
          </a:prstGeom>
          <a:noFill/>
        </p:spPr>
        <p:txBody>
          <a:bodyPr wrap="none" rtlCol="0" anchor="ctr">
            <a:spAutoFit/>
          </a:bodyPr>
          <a:lstStyle/>
          <a:p>
            <a:pPr algn="l"/>
            <a:r>
              <a:rPr lang="en-GB" sz="2000" dirty="0"/>
              <a:t>learns </a:t>
            </a:r>
            <a:r>
              <a:rPr lang="es-GB" sz="2000" dirty="0"/>
              <a:t>things about the culture of </a:t>
            </a:r>
            <a:r>
              <a:rPr lang="en-GB" sz="2000" dirty="0"/>
              <a:t>the </a:t>
            </a:r>
            <a:r>
              <a:rPr lang="es-GB" sz="2000" dirty="0"/>
              <a:t>cities</a:t>
            </a:r>
          </a:p>
        </p:txBody>
      </p:sp>
      <p:sp>
        <p:nvSpPr>
          <p:cNvPr id="46" name="CuadroTexto 45">
            <a:extLst>
              <a:ext uri="{FF2B5EF4-FFF2-40B4-BE49-F238E27FC236}">
                <a16:creationId xmlns:a16="http://schemas.microsoft.com/office/drawing/2014/main" id="{D05BBAE6-62AF-A445-B76E-016965ADFAD3}"/>
              </a:ext>
            </a:extLst>
          </p:cNvPr>
          <p:cNvSpPr txBox="1"/>
          <p:nvPr/>
        </p:nvSpPr>
        <p:spPr>
          <a:xfrm>
            <a:off x="6529088" y="5219959"/>
            <a:ext cx="4743606" cy="400110"/>
          </a:xfrm>
          <a:prstGeom prst="rect">
            <a:avLst/>
          </a:prstGeom>
          <a:noFill/>
        </p:spPr>
        <p:txBody>
          <a:bodyPr wrap="none" rtlCol="0" anchor="ctr">
            <a:spAutoFit/>
          </a:bodyPr>
          <a:lstStyle/>
          <a:p>
            <a:pPr algn="l"/>
            <a:r>
              <a:rPr lang="en-GB" sz="2000" dirty="0"/>
              <a:t>broke the</a:t>
            </a:r>
            <a:r>
              <a:rPr lang="es-GB" sz="2000" dirty="0"/>
              <a:t> camera near a mountain</a:t>
            </a:r>
          </a:p>
        </p:txBody>
      </p:sp>
      <p:sp>
        <p:nvSpPr>
          <p:cNvPr id="47" name="CuadroTexto 46">
            <a:extLst>
              <a:ext uri="{FF2B5EF4-FFF2-40B4-BE49-F238E27FC236}">
                <a16:creationId xmlns:a16="http://schemas.microsoft.com/office/drawing/2014/main" id="{77005FAE-7F74-B040-A7ED-41ED8746D7C5}"/>
              </a:ext>
            </a:extLst>
          </p:cNvPr>
          <p:cNvSpPr txBox="1"/>
          <p:nvPr/>
        </p:nvSpPr>
        <p:spPr>
          <a:xfrm>
            <a:off x="6529088" y="5736028"/>
            <a:ext cx="2892138" cy="400110"/>
          </a:xfrm>
          <a:prstGeom prst="rect">
            <a:avLst/>
          </a:prstGeom>
          <a:noFill/>
        </p:spPr>
        <p:txBody>
          <a:bodyPr wrap="none" rtlCol="0" anchor="ctr">
            <a:spAutoFit/>
          </a:bodyPr>
          <a:lstStyle/>
          <a:p>
            <a:pPr algn="l"/>
            <a:r>
              <a:rPr lang="en-GB" sz="2000" dirty="0"/>
              <a:t>went out with a friend</a:t>
            </a:r>
            <a:endParaRPr lang="es-GB" sz="2000" dirty="0"/>
          </a:p>
        </p:txBody>
      </p:sp>
      <p:pic>
        <p:nvPicPr>
          <p:cNvPr id="48" name="Imagen 47">
            <a:extLst>
              <a:ext uri="{FF2B5EF4-FFF2-40B4-BE49-F238E27FC236}">
                <a16:creationId xmlns:a16="http://schemas.microsoft.com/office/drawing/2014/main" id="{C18AEADC-5E59-9E45-80A8-8CAFB06E3E3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426030" y="70300"/>
            <a:ext cx="1146332" cy="1273702"/>
          </a:xfrm>
          <a:prstGeom prst="rect">
            <a:avLst/>
          </a:prstGeom>
        </p:spPr>
      </p:pic>
      <p:pic>
        <p:nvPicPr>
          <p:cNvPr id="3" name="Picture 2"/>
          <p:cNvPicPr>
            <a:picLocks noChangeAspect="1"/>
          </p:cNvPicPr>
          <p:nvPr/>
        </p:nvPicPr>
        <p:blipFill rotWithShape="1">
          <a:blip r:embed="rId13" cstate="print">
            <a:extLst>
              <a:ext uri="{28A0092B-C50C-407E-A947-70E740481C1C}">
                <a14:useLocalDpi xmlns:a14="http://schemas.microsoft.com/office/drawing/2010/main" val="0"/>
              </a:ext>
            </a:extLst>
          </a:blip>
          <a:srcRect l="52150"/>
          <a:stretch/>
        </p:blipFill>
        <p:spPr>
          <a:xfrm>
            <a:off x="9353229" y="-83569"/>
            <a:ext cx="1203881" cy="1415223"/>
          </a:xfrm>
          <a:prstGeom prst="rect">
            <a:avLst/>
          </a:prstGeom>
        </p:spPr>
      </p:pic>
      <p:sp>
        <p:nvSpPr>
          <p:cNvPr id="7" name="Rounded Rectangular Callout 6"/>
          <p:cNvSpPr/>
          <p:nvPr/>
        </p:nvSpPr>
        <p:spPr>
          <a:xfrm>
            <a:off x="6164779" y="488379"/>
            <a:ext cx="2327332" cy="945125"/>
          </a:xfrm>
          <a:prstGeom prst="wedgeRoundRectCallout">
            <a:avLst>
              <a:gd name="adj1" fmla="val -47026"/>
              <a:gd name="adj2" fmla="val 83242"/>
              <a:gd name="adj3" fmla="val 16667"/>
            </a:avLst>
          </a:prstGeom>
          <a:solidFill>
            <a:schemeClr val="accent4">
              <a:lumMod val="20000"/>
              <a:lumOff val="80000"/>
            </a:schemeClr>
          </a:solidFill>
          <a:ln>
            <a:solidFill>
              <a:srgbClr val="386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dirty="0">
                <a:solidFill>
                  <a:schemeClr val="tx1"/>
                </a:solidFill>
              </a:rPr>
              <a:t>Where is the stress? Does it need an accent?</a:t>
            </a:r>
            <a:endParaRPr lang="en-GB" dirty="0">
              <a:solidFill>
                <a:schemeClr val="tx1"/>
              </a:solidFill>
            </a:endParaRPr>
          </a:p>
        </p:txBody>
      </p:sp>
      <p:sp>
        <p:nvSpPr>
          <p:cNvPr id="49"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610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nodePh="1">
                                  <p:stCondLst>
                                    <p:cond delay="0"/>
                                  </p:stCondLst>
                                  <p:endCondLst>
                                    <p:cond evt="begin" delay="0">
                                      <p:tn val="77"/>
                                    </p:cond>
                                  </p:end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2" grpId="0"/>
      <p:bldP spid="33" grpId="0"/>
      <p:bldP spid="34" grpId="0"/>
      <p:bldP spid="35" grpId="0"/>
      <p:bldP spid="36" grpId="0"/>
      <p:bldP spid="37" grpId="0"/>
      <p:bldP spid="38" grpId="0"/>
      <p:bldP spid="41" grpId="0"/>
      <p:bldP spid="42" grpId="0"/>
      <p:bldP spid="43" grpId="0"/>
      <p:bldP spid="44" grpId="0"/>
      <p:bldP spid="45" grpId="0"/>
      <p:bldP spid="46" grpId="0"/>
      <p:bldP spid="47" grpId="0"/>
      <p:bldP spid="7" grpId="0" animBg="1"/>
      <p:bldP spid="7" grpId="1" animBg="1"/>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720</TotalTime>
  <Words>8741</Words>
  <Application>Microsoft Office PowerPoint</Application>
  <PresentationFormat>Widescreen</PresentationFormat>
  <Paragraphs>1174</Paragraphs>
  <Slides>41</Slides>
  <Notes>38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Century Gothic</vt:lpstr>
      <vt:lpstr>Tw Cen MT</vt:lpstr>
      <vt:lpstr>NCELP_German_2022</vt:lpstr>
      <vt:lpstr>PowerPoint Presentation</vt:lpstr>
      <vt:lpstr>[que] [cue] (1/2)</vt:lpstr>
      <vt:lpstr>[que] [cue] (2/2)</vt:lpstr>
      <vt:lpstr>Vocabulario (1/2)</vt:lpstr>
      <vt:lpstr>Vocabulario (2/2)</vt:lpstr>
      <vt:lpstr>Talking about ‘knowing’:  using the verbs ‘saber’ and ‘conocer’</vt:lpstr>
      <vt:lpstr>Talking about completed actions in the past: 3rd person singular (preterite)</vt:lpstr>
      <vt:lpstr>Daniel habla sobre las vacaciones de una amiga.  Lee las frases. ¿Son las vacaciones de antes o son las vacaciones  cada año? Elige la opción correcta y escribe la frase en inglés. </vt:lpstr>
      <vt:lpstr>Ahora Lucía habla de las vacaciones de un amigo, Enrique. Escucha las frases. ¿La acción pasa normalmente o ya pasó? También escribe el verbo en español y la actividad en inglés.  </vt:lpstr>
      <vt:lpstr>Ahora escribe unas frases sobre los viajes de Enrique. ¿Son las vacaciones de antes o son las vacaciones cada año? Usa la forma correcta del verbo (‘–e’ o ‘–ió’), según la frase.</vt:lpstr>
      <vt:lpstr>hablar / escuchar</vt:lpstr>
      <vt:lpstr>hablar</vt:lpstr>
      <vt:lpstr>Alternative version of the speaking activity  (with handouts)</vt:lpstr>
      <vt:lpstr>hablar / escuchar</vt:lpstr>
      <vt:lpstr>HABLAR</vt:lpstr>
      <vt:lpstr>hablar</vt:lpstr>
      <vt:lpstr>Solución – Persona A</vt:lpstr>
      <vt:lpstr>Solución – Persona B</vt:lpstr>
      <vt:lpstr>PowerPoint Presentation</vt:lpstr>
      <vt:lpstr>Vocabulario</vt:lpstr>
      <vt:lpstr>Vocabulario</vt:lpstr>
      <vt:lpstr>Talking about completed actions in the past:  -er &amp; -ir verbs in the preterite</vt:lpstr>
      <vt:lpstr>Saying who does what: subject pronouns ‘yo’, ‘tú’, ‘él’ and ‘ella’</vt:lpstr>
      <vt:lpstr>Lucía habla con Daniel sobre un viaje a Estados Unidos con Ana, la madre. </vt:lpstr>
      <vt:lpstr>Escucha las frases sobre un viaje a Argentina. </vt:lpstr>
      <vt:lpstr>Prenominal adjectives</vt:lpstr>
      <vt:lpstr>Prenominal adjectives</vt:lpstr>
      <vt:lpstr>PowerPoint Presentation</vt:lpstr>
      <vt:lpstr>Un viaje genial, pero con problemas</vt:lpstr>
      <vt:lpstr>Un viaje genial, pero con problemas (1/6)</vt:lpstr>
      <vt:lpstr>Un viaje genial, pero con problemas (2/6)</vt:lpstr>
      <vt:lpstr>Un viaje genial, pero con problemas (3/6)</vt:lpstr>
      <vt:lpstr>Un viaje genial, pero con problemas (4/6)</vt:lpstr>
      <vt:lpstr>Finalmente, después de todos los problemas…</vt:lpstr>
      <vt:lpstr>Un viaje genial, pero con problemas (5/6)</vt:lpstr>
      <vt:lpstr>Un viaje genial, pero con problemas (6/6)</vt:lpstr>
      <vt:lpstr>Unas vacaciones similares, ¡pero no iguales!</vt:lpstr>
      <vt:lpstr>PowerPoint Presentation</vt:lpstr>
      <vt:lpstr>PowerPoint Presentation</vt:lpstr>
      <vt:lpstr>Solución</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19</cp:revision>
  <dcterms:created xsi:type="dcterms:W3CDTF">2024-02-16T09:10:10Z</dcterms:created>
  <dcterms:modified xsi:type="dcterms:W3CDTF">2024-02-17T17:32:38Z</dcterms:modified>
</cp:coreProperties>
</file>