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30" r:id="rId2"/>
    <p:sldId id="848" r:id="rId3"/>
    <p:sldId id="535" r:id="rId4"/>
    <p:sldId id="536" r:id="rId5"/>
    <p:sldId id="525" r:id="rId6"/>
    <p:sldId id="550" r:id="rId7"/>
    <p:sldId id="425" r:id="rId8"/>
    <p:sldId id="552" r:id="rId9"/>
    <p:sldId id="551" r:id="rId10"/>
    <p:sldId id="450" r:id="rId11"/>
    <p:sldId id="526" r:id="rId12"/>
    <p:sldId id="527" r:id="rId13"/>
    <p:sldId id="528" r:id="rId14"/>
    <p:sldId id="849" r:id="rId15"/>
    <p:sldId id="537" r:id="rId16"/>
    <p:sldId id="554" r:id="rId17"/>
    <p:sldId id="555" r:id="rId18"/>
    <p:sldId id="367" r:id="rId19"/>
    <p:sldId id="533" r:id="rId20"/>
    <p:sldId id="377" r:id="rId21"/>
    <p:sldId id="379" r:id="rId22"/>
    <p:sldId id="531" r:id="rId23"/>
    <p:sldId id="534" r:id="rId24"/>
    <p:sldId id="399" r:id="rId25"/>
    <p:sldId id="557" r:id="rId26"/>
    <p:sldId id="556" r:id="rId27"/>
    <p:sldId id="558" r:id="rId28"/>
    <p:sldId id="81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D00"/>
    <a:srgbClr val="3A5EA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53114" autoAdjust="0"/>
  </p:normalViewPr>
  <p:slideViewPr>
    <p:cSldViewPr snapToGrid="0">
      <p:cViewPr varScale="1">
        <p:scale>
          <a:sx n="57" d="100"/>
          <a:sy n="57" d="100"/>
        </p:scale>
        <p:origin x="1842"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1E322-1604-4309-80A1-3BDAB4BD4898}" type="datetimeFigureOut">
              <a:rPr lang="en-GB" smtClean="0"/>
              <a:t>16/02/2024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BBB311-C1C9-4DE0-9345-BED9D0C11F6C}" type="slidenum">
              <a:rPr lang="en-GB" smtClean="0"/>
              <a:t>‹#›</a:t>
            </a:fld>
            <a:endParaRPr lang="en-GB"/>
          </a:p>
        </p:txBody>
      </p:sp>
    </p:spTree>
    <p:extLst>
      <p:ext uri="{BB962C8B-B14F-4D97-AF65-F5344CB8AC3E}">
        <p14:creationId xmlns:p14="http://schemas.microsoft.com/office/powerpoint/2010/main" val="506850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br>
              <a:rPr lang="en-GB" b="1" dirty="0">
                <a:solidFill>
                  <a:srgbClr val="FF0000"/>
                </a:solidFill>
              </a:rPr>
            </a:br>
            <a:r>
              <a:rPr lang="en-GB" b="1" dirty="0">
                <a:solidFill>
                  <a:srgbClr val="FF0000"/>
                </a:solidFill>
              </a:rPr>
              <a:t>i) AQA list does not have </a:t>
            </a:r>
            <a:r>
              <a:rPr lang="en-GB" b="1" u="sng" dirty="0" err="1">
                <a:solidFill>
                  <a:srgbClr val="FF0000"/>
                </a:solidFill>
              </a:rPr>
              <a:t>dividir</a:t>
            </a:r>
            <a:r>
              <a:rPr lang="en-GB" b="1" u="sng" dirty="0">
                <a:solidFill>
                  <a:srgbClr val="FF0000"/>
                </a:solidFill>
              </a:rPr>
              <a:t>, </a:t>
            </a:r>
            <a:r>
              <a:rPr lang="en-GB" b="1" u="sng" dirty="0" err="1">
                <a:solidFill>
                  <a:srgbClr val="FF0000"/>
                </a:solidFill>
              </a:rPr>
              <a:t>repartir</a:t>
            </a:r>
            <a:r>
              <a:rPr lang="en-GB" b="1" u="sng" dirty="0">
                <a:solidFill>
                  <a:srgbClr val="FF0000"/>
                </a:solidFill>
              </a:rPr>
              <a:t>, tapa</a:t>
            </a:r>
            <a:br>
              <a:rPr lang="en-GB" b="1" u="sng" dirty="0">
                <a:solidFill>
                  <a:srgbClr val="FF0000"/>
                </a:solidFill>
              </a:rPr>
            </a:br>
            <a:r>
              <a:rPr lang="en-GB" b="1" u="none" dirty="0">
                <a:solidFill>
                  <a:srgbClr val="FF0000"/>
                </a:solidFill>
              </a:rPr>
              <a:t>ii) Edexcel list does not have </a:t>
            </a:r>
            <a:r>
              <a:rPr lang="en-GB" b="1" u="sng" dirty="0" err="1">
                <a:solidFill>
                  <a:srgbClr val="FF0000"/>
                </a:solidFill>
              </a:rPr>
              <a:t>costo</a:t>
            </a:r>
            <a:r>
              <a:rPr lang="en-GB" b="1" u="sng" dirty="0">
                <a:solidFill>
                  <a:srgbClr val="FF0000"/>
                </a:solidFill>
              </a:rPr>
              <a:t>, </a:t>
            </a:r>
            <a:r>
              <a:rPr lang="en-GB" b="1" u="sng" dirty="0" err="1">
                <a:solidFill>
                  <a:srgbClr val="FF0000"/>
                </a:solidFill>
              </a:rPr>
              <a:t>cubrir</a:t>
            </a:r>
            <a:r>
              <a:rPr lang="en-GB" b="1" u="sng" dirty="0">
                <a:solidFill>
                  <a:srgbClr val="FF0000"/>
                </a:solidFill>
              </a:rPr>
              <a:t>, </a:t>
            </a:r>
            <a:r>
              <a:rPr lang="en-GB" b="1" u="sng" dirty="0" err="1">
                <a:solidFill>
                  <a:srgbClr val="FF0000"/>
                </a:solidFill>
              </a:rPr>
              <a:t>dividir</a:t>
            </a:r>
            <a:r>
              <a:rPr lang="en-GB" b="1" u="sng" dirty="0">
                <a:solidFill>
                  <a:srgbClr val="FF0000"/>
                </a:solidFill>
              </a:rPr>
              <a:t>, </a:t>
            </a:r>
            <a:r>
              <a:rPr lang="en-GB" b="1" u="sng" dirty="0" err="1">
                <a:solidFill>
                  <a:srgbClr val="FF0000"/>
                </a:solidFill>
              </a:rPr>
              <a:t>lado</a:t>
            </a:r>
            <a:r>
              <a:rPr lang="en-GB" b="1" u="sng" dirty="0">
                <a:solidFill>
                  <a:srgbClr val="FF0000"/>
                </a:solidFill>
              </a:rPr>
              <a:t> </a:t>
            </a:r>
            <a:r>
              <a:rPr lang="en-GB" b="1" u="sng" dirty="0" err="1">
                <a:solidFill>
                  <a:srgbClr val="FF0000"/>
                </a:solidFill>
              </a:rPr>
              <a:t>repartir</a:t>
            </a:r>
            <a:r>
              <a:rPr lang="en-GB" b="1" u="sng" dirty="0">
                <a:solidFill>
                  <a:srgbClr val="FF0000"/>
                </a:solidFill>
              </a:rPr>
              <a:t>, tapa</a:t>
            </a:r>
            <a:br>
              <a:rPr lang="en-GB" b="1" u="sng" dirty="0">
                <a:solidFill>
                  <a:srgbClr val="FF0000"/>
                </a:solidFill>
              </a:rPr>
            </a:br>
            <a:r>
              <a:rPr lang="en-GB" b="1" u="none" dirty="0">
                <a:solidFill>
                  <a:srgbClr val="FF0000"/>
                </a:solidFill>
              </a:rPr>
              <a:t>iii) </a:t>
            </a:r>
            <a:r>
              <a:rPr lang="en-GB" b="1" u="none" dirty="0" err="1">
                <a:solidFill>
                  <a:srgbClr val="FF0000"/>
                </a:solidFill>
              </a:rPr>
              <a:t>Eduqas</a:t>
            </a:r>
            <a:r>
              <a:rPr lang="en-GB" b="1" u="none" dirty="0">
                <a:solidFill>
                  <a:srgbClr val="FF0000"/>
                </a:solidFill>
              </a:rPr>
              <a:t>/LDP list does not have </a:t>
            </a:r>
            <a:r>
              <a:rPr lang="en-GB" b="1" u="sng" dirty="0" err="1">
                <a:solidFill>
                  <a:srgbClr val="FF0000"/>
                </a:solidFill>
              </a:rPr>
              <a:t>costo</a:t>
            </a:r>
            <a:r>
              <a:rPr lang="en-GB" b="1" u="sng" dirty="0">
                <a:solidFill>
                  <a:srgbClr val="FF0000"/>
                </a:solidFill>
              </a:rPr>
              <a:t>, tapa.</a:t>
            </a:r>
            <a:endParaRPr lang="en-CA" sz="1200" b="0" i="0" u="sng"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Learning outcomes</a:t>
            </a:r>
            <a:r>
              <a:rPr lang="en-GB" b="1" baseline="0" dirty="0"/>
              <a:t> (</a:t>
            </a:r>
            <a:r>
              <a:rPr lang="en-US" sz="1200" b="1" kern="1200" dirty="0">
                <a:solidFill>
                  <a:schemeClr val="tx1"/>
                </a:solidFill>
                <a:effectLst/>
                <a:latin typeface="+mn-lt"/>
                <a:ea typeface="+mn-ea"/>
                <a:cs typeface="+mn-cs"/>
              </a:rPr>
              <a:t>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Introduction</a:t>
            </a:r>
            <a:r>
              <a:rPr lang="en-US" sz="1200" b="0" kern="1200" baseline="0" dirty="0">
                <a:solidFill>
                  <a:schemeClr val="tx1"/>
                </a:solidFill>
                <a:effectLst/>
                <a:latin typeface="+mn-lt"/>
                <a:ea typeface="+mn-ea"/>
                <a:cs typeface="+mn-cs"/>
              </a:rPr>
              <a:t> of </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ar</a:t>
            </a:r>
            <a:r>
              <a:rPr lang="en-US" sz="1200" b="0" kern="1200" dirty="0">
                <a:solidFill>
                  <a:schemeClr val="tx1"/>
                </a:solidFill>
                <a:effectLst/>
                <a:latin typeface="+mn-lt"/>
                <a:ea typeface="+mn-ea"/>
                <a:cs typeface="+mn-cs"/>
              </a:rPr>
              <a:t> verbs in 3rd person singular </a:t>
            </a:r>
            <a:r>
              <a:rPr lang="en-US" sz="1200" b="0" kern="1200" dirty="0" err="1">
                <a:solidFill>
                  <a:schemeClr val="tx1"/>
                </a:solidFill>
                <a:effectLst/>
                <a:latin typeface="+mn-lt"/>
                <a:ea typeface="+mn-ea"/>
                <a:cs typeface="+mn-cs"/>
              </a:rPr>
              <a:t>preterite</a:t>
            </a:r>
            <a:r>
              <a:rPr lang="en-US" sz="1200" b="0" kern="1200" dirty="0">
                <a:solidFill>
                  <a:schemeClr val="tx1"/>
                </a:solidFill>
                <a:effectLst/>
                <a:latin typeface="+mn-lt"/>
                <a:ea typeface="+mn-ea"/>
                <a:cs typeface="+mn-cs"/>
              </a:rPr>
              <a:t> (-ó)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Consolidation of –</a:t>
            </a:r>
            <a:r>
              <a:rPr lang="en-US" sz="1200" b="0" kern="1200" dirty="0" err="1">
                <a:solidFill>
                  <a:schemeClr val="tx1"/>
                </a:solidFill>
                <a:effectLst/>
                <a:latin typeface="+mn-lt"/>
                <a:ea typeface="+mn-ea"/>
                <a:cs typeface="+mn-cs"/>
              </a:rPr>
              <a:t>ar</a:t>
            </a:r>
            <a:r>
              <a:rPr lang="en-US" sz="1200" b="0" kern="1200" dirty="0">
                <a:solidFill>
                  <a:schemeClr val="tx1"/>
                </a:solidFill>
                <a:effectLst/>
                <a:latin typeface="+mn-lt"/>
                <a:ea typeface="+mn-ea"/>
                <a:cs typeface="+mn-cs"/>
              </a:rPr>
              <a:t> verbs in 1</a:t>
            </a:r>
            <a:r>
              <a:rPr lang="en-US" sz="1200" b="0" kern="1200" baseline="30000" dirty="0">
                <a:solidFill>
                  <a:schemeClr val="tx1"/>
                </a:solidFill>
                <a:effectLst/>
                <a:latin typeface="+mn-lt"/>
                <a:ea typeface="+mn-ea"/>
                <a:cs typeface="+mn-cs"/>
              </a:rPr>
              <a:t>st</a:t>
            </a:r>
            <a:r>
              <a:rPr lang="en-US" sz="1200" b="0" kern="1200" dirty="0">
                <a:solidFill>
                  <a:schemeClr val="tx1"/>
                </a:solidFill>
                <a:effectLst/>
                <a:latin typeface="+mn-lt"/>
                <a:ea typeface="+mn-ea"/>
                <a:cs typeface="+mn-cs"/>
              </a:rPr>
              <a:t> person singular person (-o)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Consolidation of question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Consolidation of SSC [z] (with [</a:t>
            </a:r>
            <a:r>
              <a:rPr lang="en-US" sz="1200" b="0" kern="1200" dirty="0" err="1">
                <a:solidFill>
                  <a:schemeClr val="tx1"/>
                </a:solidFill>
                <a:effectLst/>
                <a:latin typeface="+mn-lt"/>
                <a:ea typeface="+mn-ea"/>
                <a:cs typeface="+mn-cs"/>
              </a:rPr>
              <a:t>ce</a:t>
            </a:r>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&amp; [ci])</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sz="1200" b="1" u="none" kern="1200" dirty="0">
              <a:solidFill>
                <a:schemeClr val="tx1"/>
              </a:solidFill>
              <a:effectLst/>
              <a:latin typeface="+mn-lt"/>
              <a:ea typeface="+mn-ea"/>
              <a:cs typeface="+mn-cs"/>
            </a:endParaRPr>
          </a:p>
          <a:p>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New vocabulary: </a:t>
            </a:r>
            <a:r>
              <a:rPr lang="es-419" sz="1200" kern="1200" dirty="0">
                <a:solidFill>
                  <a:schemeClr val="tx1"/>
                </a:solidFill>
                <a:effectLst/>
                <a:latin typeface="+mn-lt"/>
                <a:ea typeface="+mn-ea"/>
                <a:cs typeface="+mn-cs"/>
              </a:rPr>
              <a:t>crear [239];</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publicar [453];</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dejar [86];</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enviar [704]; el comentario [497];</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la foto [882]</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la red [744];</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ayer [617]</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poco [76]; lado [215] encima [1140]</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Note:</a:t>
            </a:r>
            <a:r>
              <a:rPr lang="es-419" sz="1200" kern="1200" baseline="0" dirty="0">
                <a:solidFill>
                  <a:schemeClr val="tx1"/>
                </a:solidFill>
                <a:effectLst/>
                <a:latin typeface="+mn-lt"/>
                <a:ea typeface="+mn-ea"/>
                <a:cs typeface="+mn-cs"/>
              </a:rPr>
              <a:t> ‘lado’ and ‘encima’ are introduced in lesson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Vocabulary to revisit:</a:t>
            </a:r>
          </a:p>
          <a:p>
            <a:r>
              <a:rPr lang="es-419" sz="1200" b="1" kern="1200" dirty="0">
                <a:solidFill>
                  <a:schemeClr val="tx1"/>
                </a:solidFill>
                <a:effectLst/>
                <a:latin typeface="+mn-lt"/>
                <a:ea typeface="+mn-ea"/>
                <a:cs typeface="+mn-cs"/>
              </a:rPr>
              <a:t>Y8 1.2.5: </a:t>
            </a:r>
            <a:r>
              <a:rPr lang="es-419" sz="1200" kern="1200" dirty="0">
                <a:solidFill>
                  <a:schemeClr val="tx1"/>
                </a:solidFill>
                <a:effectLst/>
                <a:latin typeface="+mn-lt"/>
                <a:ea typeface="+mn-ea"/>
                <a:cs typeface="+mn-cs"/>
              </a:rPr>
              <a:t>van [ir-33]; país [109]; café [961]; cine [952]; costa [896]; para² [16]; tomar² [133]; presentar [235]; enseñar [610]; tema [240]; pronto [376]; próximo [466]</a:t>
            </a:r>
            <a:endParaRPr lang="x-none"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paseo [2126]; compra [1162]; tapa [3645]; copa [1514]</a:t>
            </a:r>
            <a:r>
              <a:rPr lang="x-none" dirty="0">
                <a:effectLst/>
              </a:rPr>
              <a:t> </a:t>
            </a:r>
            <a:endParaRPr lang="en-GB" dirty="0">
              <a:effectLst/>
            </a:endParaRPr>
          </a:p>
          <a:p>
            <a:endParaRPr lang="x-none" dirty="0">
              <a:effectLst/>
            </a:endParaRPr>
          </a:p>
          <a:p>
            <a:r>
              <a:rPr lang="es-419" sz="1200" b="1" kern="1200" dirty="0">
                <a:solidFill>
                  <a:schemeClr val="tx1"/>
                </a:solidFill>
                <a:effectLst/>
                <a:latin typeface="+mn-lt"/>
                <a:ea typeface="+mn-ea"/>
                <a:cs typeface="+mn-cs"/>
              </a:rPr>
              <a:t>Y8 1.1.7: </a:t>
            </a:r>
            <a:r>
              <a:rPr lang="es-419" sz="1200" kern="1200" dirty="0">
                <a:solidFill>
                  <a:schemeClr val="tx1"/>
                </a:solidFill>
                <a:effectLst/>
                <a:latin typeface="+mn-lt"/>
                <a:ea typeface="+mn-ea"/>
                <a:cs typeface="+mn-cs"/>
              </a:rPr>
              <a:t>permitir [218]; decidir [368]; dividir [1385]; cubrir [611]; repartir [2161]; fiesta [796]; canción [982]; bebida [2787]; costo [1707]; juego [409]; incluso [336]; fuerte² [435</a:t>
            </a:r>
            <a:r>
              <a:rPr lang="x-none" sz="1200" kern="1200" dirty="0">
                <a:solidFill>
                  <a:schemeClr val="tx1"/>
                </a:solidFill>
                <a:effectLst/>
                <a:latin typeface="+mn-lt"/>
                <a:ea typeface="+mn-ea"/>
                <a:cs typeface="+mn-cs"/>
              </a:rPr>
              <a:t>]</a:t>
            </a:r>
          </a:p>
          <a:p>
            <a:endParaRPr lang="en-GB"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endParaRPr lang="en-GB" sz="1200" b="1"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374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1</a:t>
            </a:r>
            <a:r>
              <a:rPr lang="en-GB" sz="1200" b="0" kern="1200" baseline="30000" dirty="0">
                <a:solidFill>
                  <a:schemeClr val="tx1"/>
                </a:solidFill>
                <a:effectLst/>
                <a:latin typeface="+mn-lt"/>
                <a:ea typeface="+mn-ea"/>
                <a:cs typeface="+mn-cs"/>
              </a:rPr>
              <a:t>st</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person singular form of present tense for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verbs (-o) and introduce</a:t>
            </a:r>
            <a:r>
              <a:rPr lang="en-GB" sz="1200" kern="1200" baseline="0" dirty="0">
                <a:solidFill>
                  <a:schemeClr val="tx1"/>
                </a:solidFill>
                <a:effectLst/>
                <a:latin typeface="+mn-lt"/>
                <a:ea typeface="+mn-ea"/>
                <a:cs typeface="+mn-cs"/>
              </a:rPr>
              <a:t> the 3rd  person singular (-</a:t>
            </a:r>
            <a:r>
              <a:rPr lang="en-GB" sz="1200" kern="1200" baseline="0" dirty="0" err="1">
                <a:solidFill>
                  <a:schemeClr val="tx1"/>
                </a:solidFill>
                <a:effectLst/>
                <a:latin typeface="+mn-lt"/>
                <a:ea typeface="+mn-ea"/>
                <a:cs typeface="+mn-cs"/>
              </a:rPr>
              <a:t>ó</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605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s-ES" b="0" dirty="0"/>
              <a:t>to practise pronunciation of –ar verbs in 1st person singular present and 3rd person singular preterite; to</a:t>
            </a:r>
            <a:r>
              <a:rPr lang="es-ES" b="0" baseline="0" dirty="0"/>
              <a:t> </a:t>
            </a:r>
            <a:r>
              <a:rPr lang="en-GB" b="0" baseline="0" dirty="0"/>
              <a:t>consolidate understanding of the meanings of the verbs, including how they vary according to the verb ending.</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each word aloud.</a:t>
            </a:r>
          </a:p>
          <a:p>
            <a:pPr marL="228600" indent="-228600">
              <a:buAutoNum type="arabicPeriod"/>
            </a:pPr>
            <a:r>
              <a:rPr lang="en-US" b="0" baseline="0" dirty="0"/>
              <a:t>The teacher plays each recording to give feedback to students.</a:t>
            </a:r>
          </a:p>
          <a:p>
            <a:pPr marL="228600" indent="-228600">
              <a:buAutoNum type="arabicPeriod"/>
            </a:pPr>
            <a:r>
              <a:rPr lang="en-US" b="0" baseline="0" dirty="0"/>
              <a:t>Students translate each verb orally into English. This can be done item by item, after focusing on the pronunciation.</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247470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s-ES" b="0" dirty="0"/>
              <a:t>To </a:t>
            </a:r>
            <a:r>
              <a:rPr lang="es-ES" b="0" dirty="0" err="1"/>
              <a:t>consolidate</a:t>
            </a:r>
            <a:r>
              <a:rPr lang="es-ES" b="0" dirty="0"/>
              <a:t> </a:t>
            </a:r>
            <a:r>
              <a:rPr lang="es-ES" b="0" dirty="0" err="1"/>
              <a:t>the</a:t>
            </a:r>
            <a:r>
              <a:rPr lang="es-ES" b="0" dirty="0"/>
              <a:t> </a:t>
            </a:r>
            <a:r>
              <a:rPr lang="es-ES" b="0" dirty="0" err="1"/>
              <a:t>contrast</a:t>
            </a:r>
            <a:r>
              <a:rPr lang="es-ES" b="0" dirty="0"/>
              <a:t> </a:t>
            </a:r>
            <a:r>
              <a:rPr lang="es-ES" b="0" dirty="0" err="1"/>
              <a:t>between</a:t>
            </a:r>
            <a:r>
              <a:rPr lang="es-ES" b="0" dirty="0"/>
              <a:t> 1st person singular present and 3rd person singular </a:t>
            </a:r>
            <a:r>
              <a:rPr lang="es-ES" b="0" dirty="0" err="1"/>
              <a:t>past</a:t>
            </a:r>
            <a:r>
              <a:rPr lang="es-ES" b="0" dirty="0"/>
              <a:t> </a:t>
            </a:r>
            <a:r>
              <a:rPr lang="es-ES" b="0" dirty="0" err="1"/>
              <a:t>through</a:t>
            </a:r>
            <a:r>
              <a:rPr lang="es-ES" b="0" dirty="0"/>
              <a:t> </a:t>
            </a:r>
            <a:r>
              <a:rPr lang="es-ES" b="0" dirty="0" err="1"/>
              <a:t>reading</a:t>
            </a:r>
            <a:r>
              <a:rPr lang="es-ES" b="0" dirty="0"/>
              <a:t>. To practise </a:t>
            </a:r>
            <a:r>
              <a:rPr lang="es-ES" b="0" dirty="0" err="1"/>
              <a:t>question</a:t>
            </a:r>
            <a:r>
              <a:rPr lang="es-ES" b="0" dirty="0"/>
              <a:t> </a:t>
            </a:r>
            <a:r>
              <a:rPr lang="es-ES" b="0" dirty="0" err="1"/>
              <a:t>words</a:t>
            </a:r>
            <a:r>
              <a:rPr lang="es-ES" b="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each question and decide whether the question refers to ‘I’ or ‘he’.</a:t>
            </a:r>
          </a:p>
          <a:p>
            <a:pPr marL="228600" indent="-228600">
              <a:buAutoNum type="arabicPeriod"/>
            </a:pPr>
            <a:r>
              <a:rPr lang="en-US" b="0" baseline="0" dirty="0"/>
              <a:t>Students read each possible answer and match it up with the corresponding question.</a:t>
            </a:r>
            <a:endParaRPr lang="en-GB" dirty="0"/>
          </a:p>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1427803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s-ES" b="0" dirty="0"/>
              <a:t>To </a:t>
            </a:r>
            <a:r>
              <a:rPr lang="es-ES" b="0" dirty="0" err="1"/>
              <a:t>consolidate</a:t>
            </a:r>
            <a:r>
              <a:rPr lang="es-ES" b="0" dirty="0"/>
              <a:t> </a:t>
            </a:r>
            <a:r>
              <a:rPr lang="es-ES" b="0" dirty="0" err="1"/>
              <a:t>understanding</a:t>
            </a:r>
            <a:r>
              <a:rPr lang="es-ES" b="0" dirty="0"/>
              <a:t> of</a:t>
            </a:r>
            <a:r>
              <a:rPr lang="es-ES" b="0" baseline="0" dirty="0"/>
              <a:t> </a:t>
            </a:r>
            <a:r>
              <a:rPr lang="es-ES" b="0" dirty="0" err="1"/>
              <a:t>the</a:t>
            </a:r>
            <a:r>
              <a:rPr lang="es-ES" b="0" dirty="0"/>
              <a:t> </a:t>
            </a:r>
            <a:r>
              <a:rPr lang="es-ES" b="0" dirty="0" err="1"/>
              <a:t>difference</a:t>
            </a:r>
            <a:r>
              <a:rPr lang="es-ES" b="0" dirty="0"/>
              <a:t> </a:t>
            </a:r>
            <a:r>
              <a:rPr lang="es-ES" b="0" dirty="0" err="1"/>
              <a:t>between</a:t>
            </a:r>
            <a:r>
              <a:rPr lang="es-ES" b="0" dirty="0"/>
              <a:t> 1st person singular present and 3rd person singular preterite </a:t>
            </a:r>
            <a:r>
              <a:rPr lang="es-ES" b="0" dirty="0" err="1"/>
              <a:t>through</a:t>
            </a:r>
            <a:r>
              <a:rPr lang="es-ES" b="0" dirty="0"/>
              <a:t> </a:t>
            </a:r>
            <a:r>
              <a:rPr lang="es-ES" b="0" dirty="0" err="1"/>
              <a:t>listening</a:t>
            </a:r>
            <a:r>
              <a:rPr lang="es-ES" b="0" dirty="0"/>
              <a:t>.</a:t>
            </a:r>
          </a:p>
          <a:p>
            <a:endParaRPr lang="en-US" b="1" dirty="0"/>
          </a:p>
          <a:p>
            <a:r>
              <a:rPr lang="en-US" b="1" dirty="0"/>
              <a:t>Procedure:</a:t>
            </a:r>
          </a:p>
          <a:p>
            <a:pPr marL="228600" indent="-228600">
              <a:buAutoNum type="arabicPeriod"/>
            </a:pPr>
            <a:r>
              <a:rPr lang="en-US" b="0" dirty="0"/>
              <a:t>Ensure the rubric is clear and students understand the details of the scenario and the task.</a:t>
            </a:r>
          </a:p>
          <a:p>
            <a:pPr marL="228600" indent="-228600">
              <a:buAutoNum type="arabicPeriod"/>
            </a:pPr>
            <a:r>
              <a:rPr lang="en-US" b="0" dirty="0"/>
              <a:t>Students write 1-8 and ‘</a:t>
            </a:r>
            <a:r>
              <a:rPr lang="en-US" b="0" dirty="0" err="1"/>
              <a:t>yo</a:t>
            </a:r>
            <a:r>
              <a:rPr lang="en-US" b="0" dirty="0"/>
              <a:t>’ or ‘</a:t>
            </a:r>
            <a:r>
              <a:rPr lang="en-US" b="0" dirty="0" err="1"/>
              <a:t>él</a:t>
            </a:r>
            <a:r>
              <a:rPr lang="en-US" b="0" dirty="0"/>
              <a:t>’ depending on the verb they hear, and the Spanish verb.</a:t>
            </a:r>
          </a:p>
          <a:p>
            <a:pPr marL="228600" indent="-228600">
              <a:buAutoNum type="arabicPeriod"/>
            </a:pPr>
            <a:r>
              <a:rPr lang="en-US" b="0" baseline="0" dirty="0"/>
              <a:t>On 2</a:t>
            </a:r>
            <a:r>
              <a:rPr lang="en-US" b="0" baseline="30000" dirty="0"/>
              <a:t>nd</a:t>
            </a:r>
            <a:r>
              <a:rPr lang="en-US" b="0" baseline="0" dirty="0"/>
              <a:t> listening they write the English for each activity.</a:t>
            </a:r>
          </a:p>
          <a:p>
            <a:pPr marL="228600" indent="-228600">
              <a:buAutoNum type="arabicPeriod"/>
            </a:pPr>
            <a:r>
              <a:rPr lang="en-US" b="0" baseline="0" dirty="0"/>
              <a:t>Feedback is animated to appear on mouse clicks.</a:t>
            </a:r>
          </a:p>
          <a:p>
            <a:pPr marL="0" indent="0">
              <a:buNone/>
            </a:pPr>
            <a:endParaRPr lang="en-US" b="0" baseline="0" dirty="0"/>
          </a:p>
          <a:p>
            <a:pPr marL="0" indent="0">
              <a:buNone/>
            </a:pPr>
            <a:r>
              <a:rPr lang="en-US" b="1" baseline="0" dirty="0"/>
              <a:t>Transcript</a:t>
            </a:r>
          </a:p>
          <a:p>
            <a:pPr marL="228600" indent="-228600">
              <a:buAutoNum type="arabicPeriod"/>
            </a:pPr>
            <a:r>
              <a:rPr lang="en-US" b="0" baseline="0" dirty="0" err="1"/>
              <a:t>Creó</a:t>
            </a:r>
            <a:r>
              <a:rPr lang="en-US" b="0" baseline="0" dirty="0"/>
              <a:t> una </a:t>
            </a:r>
            <a:r>
              <a:rPr lang="en-US" b="0" baseline="0" dirty="0" err="1"/>
              <a:t>página</a:t>
            </a:r>
            <a:r>
              <a:rPr lang="en-US" b="0" baseline="0" dirty="0"/>
              <a:t> web con </a:t>
            </a:r>
            <a:r>
              <a:rPr lang="en-US" b="0" baseline="0" dirty="0" err="1"/>
              <a:t>juegos</a:t>
            </a:r>
            <a:r>
              <a:rPr lang="en-US" b="0" baseline="0" dirty="0"/>
              <a:t>.</a:t>
            </a:r>
          </a:p>
          <a:p>
            <a:pPr marL="228600" indent="-228600">
              <a:buAutoNum type="arabicPeriod"/>
            </a:pPr>
            <a:r>
              <a:rPr lang="en-US" b="0" baseline="0" dirty="0" err="1"/>
              <a:t>Publico</a:t>
            </a:r>
            <a:r>
              <a:rPr lang="en-US" b="0" baseline="0" dirty="0"/>
              <a:t> </a:t>
            </a:r>
            <a:r>
              <a:rPr lang="en-US" b="0" baseline="0" dirty="0" err="1"/>
              <a:t>fotos</a:t>
            </a:r>
            <a:r>
              <a:rPr lang="en-US" b="0" baseline="0" dirty="0"/>
              <a:t> de la costa </a:t>
            </a:r>
            <a:r>
              <a:rPr lang="en-US" b="0" baseline="0" dirty="0" err="1"/>
              <a:t>en</a:t>
            </a:r>
            <a:r>
              <a:rPr lang="en-US" b="0" baseline="0" dirty="0"/>
              <a:t> Facebook.</a:t>
            </a:r>
          </a:p>
          <a:p>
            <a:pPr marL="228600" indent="-228600">
              <a:buAutoNum type="arabicPeriod"/>
            </a:pPr>
            <a:r>
              <a:rPr lang="en-US" b="0" baseline="0" dirty="0" err="1"/>
              <a:t>Dejo</a:t>
            </a:r>
            <a:r>
              <a:rPr lang="en-US" b="0" baseline="0" dirty="0"/>
              <a:t> </a:t>
            </a:r>
            <a:r>
              <a:rPr lang="en-US" b="0" baseline="0" dirty="0" err="1"/>
              <a:t>pocos</a:t>
            </a:r>
            <a:r>
              <a:rPr lang="en-US" b="0" baseline="0" dirty="0"/>
              <a:t> </a:t>
            </a:r>
            <a:r>
              <a:rPr lang="en-US" b="0" baseline="0" dirty="0" err="1"/>
              <a:t>comentarios</a:t>
            </a:r>
            <a:r>
              <a:rPr lang="en-US" b="0" baseline="0" dirty="0"/>
              <a:t> en las redes </a:t>
            </a:r>
            <a:r>
              <a:rPr lang="en-US" b="0" baseline="0" dirty="0" err="1"/>
              <a:t>sociales</a:t>
            </a:r>
            <a:r>
              <a:rPr lang="en-US" b="0" baseline="0" dirty="0"/>
              <a:t>.</a:t>
            </a:r>
          </a:p>
          <a:p>
            <a:pPr marL="228600" indent="-228600">
              <a:buAutoNum type="arabicPeriod"/>
            </a:pPr>
            <a:r>
              <a:rPr lang="en-US" b="0" baseline="0" dirty="0" err="1"/>
              <a:t>Envió</a:t>
            </a:r>
            <a:r>
              <a:rPr lang="en-US" b="0" baseline="0" dirty="0"/>
              <a:t> un </a:t>
            </a:r>
            <a:r>
              <a:rPr lang="en-US" b="0" baseline="0" dirty="0" err="1"/>
              <a:t>correo</a:t>
            </a:r>
            <a:r>
              <a:rPr lang="en-US" b="0" baseline="0" dirty="0"/>
              <a:t> </a:t>
            </a:r>
            <a:r>
              <a:rPr lang="en-US" b="0" baseline="0" dirty="0" err="1"/>
              <a:t>sobre</a:t>
            </a:r>
            <a:r>
              <a:rPr lang="en-US" b="0" baseline="0" dirty="0"/>
              <a:t> una fiesta.</a:t>
            </a:r>
          </a:p>
          <a:p>
            <a:pPr marL="228600" indent="-228600">
              <a:buAutoNum type="arabicPeriod"/>
            </a:pPr>
            <a:r>
              <a:rPr lang="en-US" b="0" baseline="0" dirty="0" err="1"/>
              <a:t>Compró</a:t>
            </a:r>
            <a:r>
              <a:rPr lang="en-US" b="0" baseline="0" dirty="0"/>
              <a:t> un </a:t>
            </a:r>
            <a:r>
              <a:rPr lang="en-US" b="0" baseline="0" dirty="0" err="1"/>
              <a:t>ordenador</a:t>
            </a:r>
            <a:r>
              <a:rPr lang="en-US" b="0" baseline="0" dirty="0"/>
              <a:t> para </a:t>
            </a:r>
            <a:r>
              <a:rPr lang="en-US" b="0" baseline="0" dirty="0" err="1"/>
              <a:t>aprender</a:t>
            </a:r>
            <a:r>
              <a:rPr lang="en-US" b="0" baseline="0" dirty="0"/>
              <a:t> en casa.</a:t>
            </a:r>
          </a:p>
          <a:p>
            <a:pPr marL="228600" indent="-228600">
              <a:buAutoNum type="arabicPeriod"/>
            </a:pPr>
            <a:r>
              <a:rPr lang="en-US" b="0" baseline="0" dirty="0" err="1"/>
              <a:t>Enseño</a:t>
            </a:r>
            <a:r>
              <a:rPr lang="en-US" b="0" baseline="0" dirty="0"/>
              <a:t> </a:t>
            </a:r>
            <a:r>
              <a:rPr lang="en-US" b="0" baseline="0" dirty="0" err="1"/>
              <a:t>cómo</a:t>
            </a:r>
            <a:r>
              <a:rPr lang="en-US" b="0" baseline="0" dirty="0"/>
              <a:t> </a:t>
            </a:r>
            <a:r>
              <a:rPr lang="en-US" b="0" baseline="0" dirty="0" err="1"/>
              <a:t>enviar</a:t>
            </a:r>
            <a:r>
              <a:rPr lang="en-US" b="0" baseline="0" dirty="0"/>
              <a:t> </a:t>
            </a:r>
            <a:r>
              <a:rPr lang="en-US" b="0" baseline="0" dirty="0" err="1"/>
              <a:t>correos</a:t>
            </a:r>
            <a:r>
              <a:rPr lang="en-US" b="0" baseline="0" dirty="0"/>
              <a:t> </a:t>
            </a:r>
            <a:r>
              <a:rPr lang="en-US" b="0" baseline="0" dirty="0" err="1"/>
              <a:t>electrónicos</a:t>
            </a:r>
            <a:r>
              <a:rPr lang="en-US" b="0" baseline="0" dirty="0"/>
              <a:t>.</a:t>
            </a:r>
          </a:p>
          <a:p>
            <a:pPr marL="228600" indent="-228600">
              <a:buAutoNum type="arabicPeriod"/>
            </a:pPr>
            <a:r>
              <a:rPr lang="en-US" b="0" baseline="0" dirty="0" err="1"/>
              <a:t>Busco</a:t>
            </a:r>
            <a:r>
              <a:rPr lang="en-US" b="0" baseline="0" dirty="0"/>
              <a:t> </a:t>
            </a:r>
            <a:r>
              <a:rPr lang="en-US" b="0" baseline="0" dirty="0" err="1"/>
              <a:t>información</a:t>
            </a:r>
            <a:r>
              <a:rPr lang="en-US" b="0" baseline="0" dirty="0"/>
              <a:t> </a:t>
            </a:r>
            <a:r>
              <a:rPr lang="en-US" b="0" baseline="0" dirty="0" err="1"/>
              <a:t>en</a:t>
            </a:r>
            <a:r>
              <a:rPr lang="en-US" b="0" baseline="0" dirty="0"/>
              <a:t> internet.</a:t>
            </a:r>
          </a:p>
          <a:p>
            <a:pPr marL="228600" indent="-228600">
              <a:buAutoNum type="arabicPeriod"/>
            </a:pPr>
            <a:r>
              <a:rPr lang="en-US" b="0" baseline="0" dirty="0" err="1"/>
              <a:t>Necesitó</a:t>
            </a:r>
            <a:r>
              <a:rPr lang="en-US" b="0" baseline="0" dirty="0"/>
              <a:t> </a:t>
            </a:r>
            <a:r>
              <a:rPr lang="en-US" b="0" baseline="0" dirty="0" err="1"/>
              <a:t>ayuda</a:t>
            </a:r>
            <a:r>
              <a:rPr lang="en-US" b="0" baseline="0" dirty="0"/>
              <a:t> para </a:t>
            </a:r>
            <a:r>
              <a:rPr lang="en-US" b="0" baseline="0" dirty="0" err="1"/>
              <a:t>imprimir</a:t>
            </a:r>
            <a:r>
              <a:rPr lang="en-US" b="0" baseline="0" dirty="0"/>
              <a:t> </a:t>
            </a:r>
            <a:r>
              <a:rPr lang="en-US" b="0" baseline="0" dirty="0" err="1"/>
              <a:t>unas</a:t>
            </a:r>
            <a:r>
              <a:rPr lang="en-US" b="0" baseline="0" dirty="0"/>
              <a:t> entradas de cine.</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2935529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br>
              <a:rPr lang="en-GB" b="1" dirty="0">
                <a:solidFill>
                  <a:srgbClr val="FF0000"/>
                </a:solidFill>
              </a:rPr>
            </a:br>
            <a:r>
              <a:rPr lang="en-GB" b="1" dirty="0">
                <a:solidFill>
                  <a:srgbClr val="FF0000"/>
                </a:solidFill>
              </a:rPr>
              <a:t>i) AQA list does not have </a:t>
            </a:r>
            <a:r>
              <a:rPr lang="en-GB" b="1" u="sng" dirty="0" err="1">
                <a:solidFill>
                  <a:srgbClr val="FF0000"/>
                </a:solidFill>
              </a:rPr>
              <a:t>dividir</a:t>
            </a:r>
            <a:r>
              <a:rPr lang="en-GB" b="1" u="sng" dirty="0">
                <a:solidFill>
                  <a:srgbClr val="FF0000"/>
                </a:solidFill>
              </a:rPr>
              <a:t>, </a:t>
            </a:r>
            <a:r>
              <a:rPr lang="en-GB" b="1" u="sng" dirty="0" err="1">
                <a:solidFill>
                  <a:srgbClr val="FF0000"/>
                </a:solidFill>
              </a:rPr>
              <a:t>repartir</a:t>
            </a:r>
            <a:r>
              <a:rPr lang="en-GB" b="1" u="sng" dirty="0">
                <a:solidFill>
                  <a:srgbClr val="FF0000"/>
                </a:solidFill>
              </a:rPr>
              <a:t>, tapa</a:t>
            </a:r>
            <a:br>
              <a:rPr lang="en-GB" b="1" u="sng" dirty="0">
                <a:solidFill>
                  <a:srgbClr val="FF0000"/>
                </a:solidFill>
              </a:rPr>
            </a:br>
            <a:r>
              <a:rPr lang="en-GB" b="1" u="none" dirty="0">
                <a:solidFill>
                  <a:srgbClr val="FF0000"/>
                </a:solidFill>
              </a:rPr>
              <a:t>ii) Edexcel list does not have </a:t>
            </a:r>
            <a:r>
              <a:rPr lang="en-GB" b="1" u="sng" dirty="0" err="1">
                <a:solidFill>
                  <a:srgbClr val="FF0000"/>
                </a:solidFill>
              </a:rPr>
              <a:t>costo</a:t>
            </a:r>
            <a:r>
              <a:rPr lang="en-GB" b="1" u="sng" dirty="0">
                <a:solidFill>
                  <a:srgbClr val="FF0000"/>
                </a:solidFill>
              </a:rPr>
              <a:t>, </a:t>
            </a:r>
            <a:r>
              <a:rPr lang="en-GB" b="1" u="sng" dirty="0" err="1">
                <a:solidFill>
                  <a:srgbClr val="FF0000"/>
                </a:solidFill>
              </a:rPr>
              <a:t>cubrir</a:t>
            </a:r>
            <a:r>
              <a:rPr lang="en-GB" b="1" u="sng" dirty="0">
                <a:solidFill>
                  <a:srgbClr val="FF0000"/>
                </a:solidFill>
              </a:rPr>
              <a:t>, </a:t>
            </a:r>
            <a:r>
              <a:rPr lang="en-GB" b="1" u="sng" dirty="0" err="1">
                <a:solidFill>
                  <a:srgbClr val="FF0000"/>
                </a:solidFill>
              </a:rPr>
              <a:t>dividir</a:t>
            </a:r>
            <a:r>
              <a:rPr lang="en-GB" b="1" u="sng" dirty="0">
                <a:solidFill>
                  <a:srgbClr val="FF0000"/>
                </a:solidFill>
              </a:rPr>
              <a:t>, </a:t>
            </a:r>
            <a:r>
              <a:rPr lang="en-GB" b="1" u="sng" dirty="0" err="1">
                <a:solidFill>
                  <a:srgbClr val="FF0000"/>
                </a:solidFill>
              </a:rPr>
              <a:t>lado</a:t>
            </a:r>
            <a:r>
              <a:rPr lang="en-GB" b="1" u="sng" dirty="0">
                <a:solidFill>
                  <a:srgbClr val="FF0000"/>
                </a:solidFill>
              </a:rPr>
              <a:t> </a:t>
            </a:r>
            <a:r>
              <a:rPr lang="en-GB" b="1" u="sng" dirty="0" err="1">
                <a:solidFill>
                  <a:srgbClr val="FF0000"/>
                </a:solidFill>
              </a:rPr>
              <a:t>repartir</a:t>
            </a:r>
            <a:r>
              <a:rPr lang="en-GB" b="1" u="sng" dirty="0">
                <a:solidFill>
                  <a:srgbClr val="FF0000"/>
                </a:solidFill>
              </a:rPr>
              <a:t>, tapa</a:t>
            </a:r>
            <a:br>
              <a:rPr lang="en-GB" b="1" u="sng" dirty="0">
                <a:solidFill>
                  <a:srgbClr val="FF0000"/>
                </a:solidFill>
              </a:rPr>
            </a:br>
            <a:r>
              <a:rPr lang="en-GB" b="1" u="none" dirty="0">
                <a:solidFill>
                  <a:srgbClr val="FF0000"/>
                </a:solidFill>
              </a:rPr>
              <a:t>iii) </a:t>
            </a:r>
            <a:r>
              <a:rPr lang="en-GB" b="1" u="none" dirty="0" err="1">
                <a:solidFill>
                  <a:srgbClr val="FF0000"/>
                </a:solidFill>
              </a:rPr>
              <a:t>Eduqas</a:t>
            </a:r>
            <a:r>
              <a:rPr lang="en-GB" b="1" u="none" dirty="0">
                <a:solidFill>
                  <a:srgbClr val="FF0000"/>
                </a:solidFill>
              </a:rPr>
              <a:t>/LDP list does not have </a:t>
            </a:r>
            <a:r>
              <a:rPr lang="en-GB" b="1" u="sng" dirty="0" err="1">
                <a:solidFill>
                  <a:srgbClr val="FF0000"/>
                </a:solidFill>
              </a:rPr>
              <a:t>costo</a:t>
            </a:r>
            <a:r>
              <a:rPr lang="en-GB" b="1" u="sng" dirty="0">
                <a:solidFill>
                  <a:srgbClr val="FF0000"/>
                </a:solidFill>
              </a:rPr>
              <a:t>, tapa.</a:t>
            </a:r>
            <a:endParaRPr lang="en-CA" sz="1200" b="0" i="0" u="sng"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Learning outcomes</a:t>
            </a:r>
            <a:r>
              <a:rPr lang="en-GB" b="1" baseline="0" dirty="0"/>
              <a:t> (</a:t>
            </a:r>
            <a:r>
              <a:rPr lang="en-US" sz="1200" b="1" kern="1200" dirty="0">
                <a:solidFill>
                  <a:schemeClr val="tx1"/>
                </a:solidFill>
                <a:effectLst/>
                <a:latin typeface="+mn-lt"/>
                <a:ea typeface="+mn-ea"/>
                <a:cs typeface="+mn-cs"/>
              </a:rPr>
              <a:t>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Consolidation</a:t>
            </a:r>
            <a:r>
              <a:rPr lang="en-US" sz="1200" b="0" kern="1200" baseline="0" dirty="0">
                <a:solidFill>
                  <a:schemeClr val="tx1"/>
                </a:solidFill>
                <a:effectLst/>
                <a:latin typeface="+mn-lt"/>
                <a:ea typeface="+mn-ea"/>
                <a:cs typeface="+mn-cs"/>
              </a:rPr>
              <a:t> of </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ar</a:t>
            </a:r>
            <a:r>
              <a:rPr lang="en-US" sz="1200" b="0" kern="1200" dirty="0">
                <a:solidFill>
                  <a:schemeClr val="tx1"/>
                </a:solidFill>
                <a:effectLst/>
                <a:latin typeface="+mn-lt"/>
                <a:ea typeface="+mn-ea"/>
                <a:cs typeface="+mn-cs"/>
              </a:rPr>
              <a:t> verbs in 3rd person singular </a:t>
            </a:r>
            <a:r>
              <a:rPr lang="en-US" sz="1200" b="0" kern="1200" dirty="0" err="1">
                <a:solidFill>
                  <a:schemeClr val="tx1"/>
                </a:solidFill>
                <a:effectLst/>
                <a:latin typeface="+mn-lt"/>
                <a:ea typeface="+mn-ea"/>
                <a:cs typeface="+mn-cs"/>
              </a:rPr>
              <a:t>preterite</a:t>
            </a:r>
            <a:r>
              <a:rPr lang="en-US" sz="1200" b="0" kern="1200" dirty="0">
                <a:solidFill>
                  <a:schemeClr val="tx1"/>
                </a:solidFill>
                <a:effectLst/>
                <a:latin typeface="+mn-lt"/>
                <a:ea typeface="+mn-ea"/>
                <a:cs typeface="+mn-cs"/>
              </a:rPr>
              <a:t> (-ó)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Consolidation of –</a:t>
            </a:r>
            <a:r>
              <a:rPr lang="en-US" sz="1200" b="0" kern="1200" dirty="0" err="1">
                <a:solidFill>
                  <a:schemeClr val="tx1"/>
                </a:solidFill>
                <a:effectLst/>
                <a:latin typeface="+mn-lt"/>
                <a:ea typeface="+mn-ea"/>
                <a:cs typeface="+mn-cs"/>
              </a:rPr>
              <a:t>ar</a:t>
            </a:r>
            <a:r>
              <a:rPr lang="en-US" sz="1200" b="0" kern="1200" dirty="0">
                <a:solidFill>
                  <a:schemeClr val="tx1"/>
                </a:solidFill>
                <a:effectLst/>
                <a:latin typeface="+mn-lt"/>
                <a:ea typeface="+mn-ea"/>
                <a:cs typeface="+mn-cs"/>
              </a:rPr>
              <a:t> verbs in 1</a:t>
            </a:r>
            <a:r>
              <a:rPr lang="en-US" sz="1200" b="0" kern="1200" baseline="30000" dirty="0">
                <a:solidFill>
                  <a:schemeClr val="tx1"/>
                </a:solidFill>
                <a:effectLst/>
                <a:latin typeface="+mn-lt"/>
                <a:ea typeface="+mn-ea"/>
                <a:cs typeface="+mn-cs"/>
              </a:rPr>
              <a:t>st</a:t>
            </a:r>
            <a:r>
              <a:rPr lang="en-US" sz="1200" b="0" kern="1200" dirty="0">
                <a:solidFill>
                  <a:schemeClr val="tx1"/>
                </a:solidFill>
                <a:effectLst/>
                <a:latin typeface="+mn-lt"/>
                <a:ea typeface="+mn-ea"/>
                <a:cs typeface="+mn-cs"/>
              </a:rPr>
              <a:t> person singular person (-o)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Consolidation</a:t>
            </a:r>
            <a:r>
              <a:rPr lang="en-US" sz="1200" b="0" kern="1200" baseline="0" dirty="0">
                <a:solidFill>
                  <a:schemeClr val="tx1"/>
                </a:solidFill>
                <a:effectLst/>
                <a:latin typeface="+mn-lt"/>
                <a:ea typeface="+mn-ea"/>
                <a:cs typeface="+mn-cs"/>
              </a:rPr>
              <a:t> of adverbs of position with ‘del’ and ‘de la’</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Consolidation of SSC [z] </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none" kern="1200" dirty="0">
              <a:solidFill>
                <a:schemeClr val="tx1"/>
              </a:solidFill>
              <a:effectLst/>
              <a:latin typeface="+mn-lt"/>
              <a:ea typeface="+mn-ea"/>
              <a:cs typeface="+mn-cs"/>
            </a:endParaRPr>
          </a:p>
          <a:p>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New vocabulary: </a:t>
            </a:r>
            <a:r>
              <a:rPr lang="es-419" sz="1200" kern="1200" dirty="0">
                <a:solidFill>
                  <a:schemeClr val="tx1"/>
                </a:solidFill>
                <a:effectLst/>
                <a:latin typeface="+mn-lt"/>
                <a:ea typeface="+mn-ea"/>
                <a:cs typeface="+mn-cs"/>
              </a:rPr>
              <a:t>crear [239];</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publicar [453];</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dejar [86];</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enviar [704]; el comentario [497];</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la foto [882]</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la red [744];</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ayer [617]</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poco [76]; lado [215] encima [1140]</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Note:</a:t>
            </a:r>
            <a:r>
              <a:rPr lang="es-419" sz="1200" kern="1200" baseline="0" dirty="0">
                <a:solidFill>
                  <a:schemeClr val="tx1"/>
                </a:solidFill>
                <a:effectLst/>
                <a:latin typeface="+mn-lt"/>
                <a:ea typeface="+mn-ea"/>
                <a:cs typeface="+mn-cs"/>
              </a:rPr>
              <a:t> ‘lado’ and ‘encima’ are introduced in lesson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Vocabulary to revisit:</a:t>
            </a:r>
          </a:p>
          <a:p>
            <a:r>
              <a:rPr lang="es-419" sz="1200" b="1" kern="1200" dirty="0">
                <a:solidFill>
                  <a:schemeClr val="tx1"/>
                </a:solidFill>
                <a:effectLst/>
                <a:latin typeface="+mn-lt"/>
                <a:ea typeface="+mn-ea"/>
                <a:cs typeface="+mn-cs"/>
              </a:rPr>
              <a:t>Y8 1.2.5: </a:t>
            </a:r>
            <a:r>
              <a:rPr lang="es-419" sz="1200" kern="1200" dirty="0">
                <a:solidFill>
                  <a:schemeClr val="tx1"/>
                </a:solidFill>
                <a:effectLst/>
                <a:latin typeface="+mn-lt"/>
                <a:ea typeface="+mn-ea"/>
                <a:cs typeface="+mn-cs"/>
              </a:rPr>
              <a:t>van [ir-33]; país [109]; café [961]; cine [952]; costa [896]; para² [16]; tomar² [133]; presentar [235]; enseñar [610]; tema [240]; pronto [376]; próximo [466]</a:t>
            </a:r>
            <a:endParaRPr lang="x-none"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paseo [2126]; compra [1162]; tapa [3645]; copa [1514]</a:t>
            </a:r>
            <a:r>
              <a:rPr lang="x-none" dirty="0">
                <a:effectLst/>
              </a:rPr>
              <a:t> </a:t>
            </a:r>
            <a:endParaRPr lang="en-GB" dirty="0">
              <a:effectLst/>
            </a:endParaRPr>
          </a:p>
          <a:p>
            <a:endParaRPr lang="x-none" dirty="0">
              <a:effectLst/>
            </a:endParaRPr>
          </a:p>
          <a:p>
            <a:r>
              <a:rPr lang="es-419" sz="1200" b="1" kern="1200" dirty="0">
                <a:solidFill>
                  <a:schemeClr val="tx1"/>
                </a:solidFill>
                <a:effectLst/>
                <a:latin typeface="+mn-lt"/>
                <a:ea typeface="+mn-ea"/>
                <a:cs typeface="+mn-cs"/>
              </a:rPr>
              <a:t>Y8 1.1.7: </a:t>
            </a:r>
            <a:r>
              <a:rPr lang="es-419" sz="1200" kern="1200" dirty="0">
                <a:solidFill>
                  <a:schemeClr val="tx1"/>
                </a:solidFill>
                <a:effectLst/>
                <a:latin typeface="+mn-lt"/>
                <a:ea typeface="+mn-ea"/>
                <a:cs typeface="+mn-cs"/>
              </a:rPr>
              <a:t>permitir [218]; decidir [368]; dividir [1385]; cubrir [611]; repartir [2161]; fiesta [796]; canción [982]; bebida [2787]; costo [1707]; juego [409]; incluso [336]; fuerte² [435</a:t>
            </a:r>
            <a:r>
              <a:rPr lang="x-none" sz="1200" kern="1200" dirty="0">
                <a:solidFill>
                  <a:schemeClr val="tx1"/>
                </a:solidFill>
                <a:effectLst/>
                <a:latin typeface="+mn-lt"/>
                <a:ea typeface="+mn-ea"/>
                <a:cs typeface="+mn-cs"/>
              </a:rPr>
              <a:t>]</a:t>
            </a:r>
          </a:p>
          <a:p>
            <a:endParaRPr lang="en-GB"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endParaRPr lang="en-GB" sz="1200" b="1"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419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1 minute per slide (3 slides</a:t>
            </a:r>
            <a:r>
              <a:rPr lang="en-US" sz="1200" b="0" kern="1200" baseline="0" dirty="0">
                <a:solidFill>
                  <a:schemeClr val="tx1"/>
                </a:solidFill>
                <a:effectLst/>
                <a:latin typeface="+mn-lt"/>
                <a:ea typeface="+mn-ea"/>
                <a:cs typeface="+mn-cs"/>
              </a:rPr>
              <a:t>)</a:t>
            </a:r>
            <a:endParaRPr lang="en-US" sz="1200" b="0" kern="1200" dirty="0">
              <a:solidFill>
                <a:schemeClr val="tx1"/>
              </a:solidFill>
              <a:effectLst/>
              <a:latin typeface="+mn-lt"/>
              <a:ea typeface="+mn-ea"/>
              <a:cs typeface="+mn-cs"/>
            </a:endParaRPr>
          </a:p>
          <a:p>
            <a:endParaRPr lang="en-US" b="1" dirty="0"/>
          </a:p>
          <a:p>
            <a:r>
              <a:rPr lang="en-US" b="1" dirty="0"/>
              <a:t>Aim: </a:t>
            </a:r>
            <a:r>
              <a:rPr lang="en-US" dirty="0"/>
              <a:t>To revise SSC knowledge and practise vocabulary at the same time.</a:t>
            </a:r>
          </a:p>
          <a:p>
            <a:endParaRPr lang="en-US" dirty="0"/>
          </a:p>
          <a:p>
            <a:r>
              <a:rPr lang="en-US" b="1" dirty="0"/>
              <a:t>Procedure:</a:t>
            </a:r>
            <a:br>
              <a:rPr lang="en-US" dirty="0"/>
            </a:br>
            <a:r>
              <a:rPr lang="en-US" dirty="0"/>
              <a:t>1. Working</a:t>
            </a:r>
            <a:r>
              <a:rPr lang="en-US" baseline="0" dirty="0"/>
              <a:t> in pairs, students try to recall the words and write them down. All have been previously taught as vocabulary items in the Y7 and Y8 </a:t>
            </a:r>
            <a:r>
              <a:rPr lang="en-US" baseline="0" dirty="0" err="1"/>
              <a:t>SoWs</a:t>
            </a:r>
            <a:r>
              <a:rPr lang="en-US" baseline="0" dirty="0"/>
              <a:t>.</a:t>
            </a:r>
          </a:p>
          <a:p>
            <a:r>
              <a:rPr lang="en-US" baseline="0" dirty="0"/>
              <a:t>2. Students decide how many words contain the SSC [z]. </a:t>
            </a:r>
          </a:p>
          <a:p>
            <a:r>
              <a:rPr lang="en-US" baseline="0" dirty="0"/>
              <a:t>3. As all of the </a:t>
            </a:r>
            <a:r>
              <a:rPr lang="en-GB" baseline="0" dirty="0"/>
              <a:t>distractor items contain the SSC [s], the activity is also an opportunity to highlight the fact that [z] and [s] may either sound the same or different, depending on where the Spanish speaker is from. </a:t>
            </a:r>
          </a:p>
          <a:p>
            <a:r>
              <a:rPr lang="en-GB" baseline="0" dirty="0"/>
              <a:t>This should already be known to students from lesson 1 of the same resource and from other activities in the Year 7 scheme of work, so it is an opportunity for consolidation.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19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061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[3/3]</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279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improve</a:t>
            </a:r>
            <a:r>
              <a:rPr lang="en-US" baseline="0" dirty="0"/>
              <a:t> recall of previously taught vocabulary</a:t>
            </a:r>
            <a:endParaRPr lang="en-US" dirty="0"/>
          </a:p>
          <a:p>
            <a:endParaRPr lang="en-US" dirty="0"/>
          </a:p>
          <a:p>
            <a:r>
              <a:rPr lang="en-US" b="1" dirty="0"/>
              <a:t>Procedure:  </a:t>
            </a:r>
          </a:p>
          <a:p>
            <a:pPr marL="228600" indent="-228600">
              <a:buAutoNum type="arabicPeriod"/>
            </a:pPr>
            <a:r>
              <a:rPr lang="en-US" b="0" dirty="0"/>
              <a:t>Students look at the prompt and complete the word in Spanish.</a:t>
            </a:r>
          </a:p>
          <a:p>
            <a:pPr marL="228600" indent="-228600">
              <a:buAutoNum type="arabicPeriod"/>
            </a:pPr>
            <a:endParaRPr lang="en-US" b="1" dirty="0"/>
          </a:p>
          <a:p>
            <a:pPr marL="0" indent="0">
              <a:buNone/>
            </a:pPr>
            <a:r>
              <a:rPr lang="en-US" b="1" dirty="0"/>
              <a:t>Note:</a:t>
            </a:r>
            <a:r>
              <a:rPr lang="en-US" b="1" baseline="0" dirty="0"/>
              <a:t> </a:t>
            </a:r>
            <a:r>
              <a:rPr lang="en-US" b="0" baseline="0" dirty="0"/>
              <a:t>teachers can also elicit from students the other meaning of ‘tapas’ in Spain, including how to say ‘to go for tapas’. This was covered in the lesson where the vocabulary was first presented.</a:t>
            </a:r>
            <a:endParaRPr lang="en-US" b="0" dirty="0"/>
          </a:p>
        </p:txBody>
      </p:sp>
      <p:sp>
        <p:nvSpPr>
          <p:cNvPr id="4" name="Slide Number Placeholder 3"/>
          <p:cNvSpPr>
            <a:spLocks noGrp="1"/>
          </p:cNvSpPr>
          <p:nvPr>
            <p:ph type="sldNum" sz="quarter" idx="10"/>
          </p:nvPr>
        </p:nvSpPr>
        <p:spPr/>
        <p:txBody>
          <a:bodyPr/>
          <a:lstStyle/>
          <a:p>
            <a:fld id="{AA119F9D-DE95-46FD-9DBD-380478876FF9}" type="slidenum">
              <a:rPr lang="en-GB" smtClean="0"/>
              <a:t>18</a:t>
            </a:fld>
            <a:endParaRPr lang="en-GB"/>
          </a:p>
        </p:txBody>
      </p:sp>
    </p:spTree>
    <p:extLst>
      <p:ext uri="{BB962C8B-B14F-4D97-AF65-F5344CB8AC3E}">
        <p14:creationId xmlns:p14="http://schemas.microsoft.com/office/powerpoint/2010/main" val="731767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1</a:t>
            </a:r>
            <a:r>
              <a:rPr lang="en-GB" sz="1200" b="0" kern="1200" baseline="30000" dirty="0">
                <a:solidFill>
                  <a:schemeClr val="tx1"/>
                </a:solidFill>
                <a:effectLst/>
                <a:latin typeface="+mn-lt"/>
                <a:ea typeface="+mn-ea"/>
                <a:cs typeface="+mn-cs"/>
              </a:rPr>
              <a:t>st</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person singular form of present tense for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verbs (-o) and </a:t>
            </a:r>
            <a:r>
              <a:rPr lang="en-GB" sz="1200" kern="1200" baseline="0" dirty="0">
                <a:solidFill>
                  <a:schemeClr val="tx1"/>
                </a:solidFill>
                <a:effectLst/>
                <a:latin typeface="+mn-lt"/>
                <a:ea typeface="+mn-ea"/>
                <a:cs typeface="+mn-cs"/>
              </a:rPr>
              <a:t>3rd  person singular (-</a:t>
            </a:r>
            <a:r>
              <a:rPr lang="en-GB" sz="1200" kern="1200" baseline="0" dirty="0" err="1">
                <a:solidFill>
                  <a:schemeClr val="tx1"/>
                </a:solidFill>
                <a:effectLst/>
                <a:latin typeface="+mn-lt"/>
                <a:ea typeface="+mn-ea"/>
                <a:cs typeface="+mn-cs"/>
              </a:rPr>
              <a:t>ó</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567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Timing: </a:t>
            </a:r>
            <a:r>
              <a:rPr lang="en-GB" sz="1200" b="0" dirty="0">
                <a:solidFill>
                  <a:srgbClr val="1F4E79"/>
                </a:solidFill>
                <a:effectLst/>
                <a:latin typeface="Century Gothic" panose="020B0502020202020204" pitchFamily="34" charset="0"/>
                <a:ea typeface="DengXian" panose="02010600030101010101" pitchFamily="2" charset="-122"/>
              </a:rPr>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comprehension and read aloud of new and revisited language and grammar from this and previous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Both pupils write 3 sentences (in English) made up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Partner A tries to say all B’s sentences in Spanish as quickly as possible.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Then Partner B tries to say all A’s sentences in Spanish.</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666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the rules on ‘del’ vs ‘de la’. These were introduced in Year 7.</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649218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the rules on ‘del’ vs ‘de la’. To introduce new vocabulary: ‘</a:t>
            </a:r>
            <a:r>
              <a:rPr lang="en-GB" sz="1200" b="0" kern="1200" dirty="0" err="1">
                <a:solidFill>
                  <a:schemeClr val="tx1"/>
                </a:solidFill>
                <a:effectLst/>
                <a:latin typeface="+mn-lt"/>
                <a:ea typeface="+mn-ea"/>
                <a:cs typeface="+mn-cs"/>
              </a:rPr>
              <a:t>encima</a:t>
            </a:r>
            <a:r>
              <a:rPr lang="en-GB" sz="1200" b="0" kern="1200" dirty="0">
                <a:solidFill>
                  <a:schemeClr val="tx1"/>
                </a:solidFill>
                <a:effectLst/>
                <a:latin typeface="+mn-lt"/>
                <a:ea typeface="+mn-ea"/>
                <a:cs typeface="+mn-cs"/>
              </a:rPr>
              <a:t> de’ and ‘al </a:t>
            </a:r>
            <a:r>
              <a:rPr lang="en-GB" sz="1200" b="0" kern="1200" dirty="0" err="1">
                <a:solidFill>
                  <a:schemeClr val="tx1"/>
                </a:solidFill>
                <a:effectLst/>
                <a:latin typeface="+mn-lt"/>
                <a:ea typeface="+mn-ea"/>
                <a:cs typeface="+mn-cs"/>
              </a:rPr>
              <a:t>lado</a:t>
            </a:r>
            <a:r>
              <a:rPr lang="en-GB" sz="1200" b="0" kern="1200" dirty="0">
                <a:solidFill>
                  <a:schemeClr val="tx1"/>
                </a:solidFill>
                <a:effectLst/>
                <a:latin typeface="+mn-lt"/>
                <a:ea typeface="+mn-ea"/>
                <a:cs typeface="+mn-cs"/>
              </a:rPr>
              <a:t> de’.</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The teacher elicits the Spanish for the</a:t>
            </a:r>
            <a:r>
              <a:rPr lang="en-US" b="0" baseline="0" dirty="0"/>
              <a:t> words that are given in English.</a:t>
            </a:r>
            <a:endParaRPr lang="en-US" b="0" dirty="0"/>
          </a:p>
          <a:p>
            <a:pPr marL="228600" indent="-228600">
              <a:buAutoNum type="arabicPeriod"/>
            </a:pPr>
            <a:r>
              <a:rPr lang="en-US" b="0" baseline="0" dirty="0"/>
              <a:t>The final two vocabulary items below the orange line (‘</a:t>
            </a:r>
            <a:r>
              <a:rPr lang="en-US" b="0" baseline="0" dirty="0" err="1"/>
              <a:t>encima</a:t>
            </a:r>
            <a:r>
              <a:rPr lang="en-US" b="0" baseline="0" dirty="0"/>
              <a:t> (de)’ and ‘el </a:t>
            </a:r>
            <a:r>
              <a:rPr lang="en-US" b="0" baseline="0" dirty="0" err="1"/>
              <a:t>lado</a:t>
            </a:r>
            <a:r>
              <a:rPr lang="en-US" b="0" baseline="0" dirty="0"/>
              <a:t>’) are new, so the Spanish appears first, and then the English translation is given. Note that ‘</a:t>
            </a:r>
            <a:r>
              <a:rPr lang="en-US" b="0" baseline="0" dirty="0" err="1"/>
              <a:t>lado</a:t>
            </a:r>
            <a:r>
              <a:rPr lang="en-US" b="0" baseline="0" dirty="0"/>
              <a:t>’ is introduced as ‘side’ so students are able to understand the core meaning of the word before seeing that it may be translated as ‘next to’ in the phrase ‘al </a:t>
            </a:r>
            <a:r>
              <a:rPr lang="en-US" b="0" baseline="0" dirty="0" err="1"/>
              <a:t>lado</a:t>
            </a:r>
            <a:r>
              <a:rPr lang="en-US" b="0" baseline="0" dirty="0"/>
              <a:t> de’.</a:t>
            </a:r>
          </a:p>
          <a:p>
            <a:pPr marL="228600" indent="-228600">
              <a:buAutoNum type="arabicPeriod"/>
            </a:pPr>
            <a:r>
              <a:rPr lang="en-US" b="0" baseline="0" dirty="0"/>
              <a:t>Students translate each phrase into Spanish deciding whether to use ‘del’ and ‘de la’. The nouns were all previously taught, so their gender is not given, but this could adapted as necessary (e.g. the gender of the noun could be provided, if needed).</a:t>
            </a:r>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dirty="0"/>
          </a:p>
        </p:txBody>
      </p:sp>
    </p:spTree>
    <p:extLst>
      <p:ext uri="{BB962C8B-B14F-4D97-AF65-F5344CB8AC3E}">
        <p14:creationId xmlns:p14="http://schemas.microsoft.com/office/powerpoint/2010/main" val="4149336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6 minutes</a:t>
            </a:r>
          </a:p>
          <a:p>
            <a:endParaRPr lang="en-US" b="1" dirty="0"/>
          </a:p>
          <a:p>
            <a:r>
              <a:rPr lang="en-US" b="1" dirty="0"/>
              <a:t>Aim: </a:t>
            </a:r>
            <a:r>
              <a:rPr lang="en-US" dirty="0"/>
              <a:t>To consolidate understanding of ‘del’ vs ‘de la’</a:t>
            </a:r>
            <a:r>
              <a:rPr lang="en-US" baseline="0" dirty="0"/>
              <a:t> and </a:t>
            </a:r>
            <a:r>
              <a:rPr lang="en-US" dirty="0"/>
              <a:t>1</a:t>
            </a:r>
            <a:r>
              <a:rPr lang="en-US" baseline="30000" dirty="0"/>
              <a:t>st</a:t>
            </a:r>
            <a:r>
              <a:rPr lang="en-US" dirty="0"/>
              <a:t> person singular present (-o) vs 3</a:t>
            </a:r>
            <a:r>
              <a:rPr lang="en-US" baseline="30000" dirty="0"/>
              <a:t>rd</a:t>
            </a:r>
            <a:r>
              <a:rPr lang="en-US" dirty="0"/>
              <a:t> person singular preterite (-ó)</a:t>
            </a:r>
            <a:r>
              <a:rPr lang="en-US" baseline="0" dirty="0"/>
              <a:t> </a:t>
            </a:r>
            <a:r>
              <a:rPr lang="en-US" dirty="0"/>
              <a:t>through reading. To also consolidate understanding</a:t>
            </a:r>
            <a:r>
              <a:rPr lang="en-US" baseline="0" dirty="0"/>
              <a:t> of vocabulary.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Model number 1 as an example of all three elements of the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a:t>
            </a:r>
            <a:r>
              <a:rPr lang="es-ES" dirty="0"/>
              <a:t>Students read the sentences  and decide whether the sentence requires ‘del’ or ‘de la’.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3. </a:t>
            </a:r>
            <a:r>
              <a:rPr lang="es-ES" dirty="0" err="1"/>
              <a:t>They</a:t>
            </a:r>
            <a:r>
              <a:rPr lang="es-ES" dirty="0"/>
              <a:t> </a:t>
            </a:r>
            <a:r>
              <a:rPr lang="es-ES" dirty="0" err="1"/>
              <a:t>tick</a:t>
            </a:r>
            <a:r>
              <a:rPr lang="es-ES" dirty="0"/>
              <a:t> </a:t>
            </a:r>
            <a:r>
              <a:rPr lang="es-ES" dirty="0" err="1"/>
              <a:t>the</a:t>
            </a:r>
            <a:r>
              <a:rPr lang="es-ES" dirty="0"/>
              <a:t> </a:t>
            </a:r>
            <a:r>
              <a:rPr lang="es-ES" dirty="0" err="1"/>
              <a:t>correct</a:t>
            </a:r>
            <a:r>
              <a:rPr lang="es-ES" dirty="0"/>
              <a:t> </a:t>
            </a:r>
            <a:r>
              <a:rPr lang="es-ES" dirty="0" err="1"/>
              <a:t>column</a:t>
            </a:r>
            <a:r>
              <a:rPr lang="es-ES" dirty="0"/>
              <a:t>, </a:t>
            </a:r>
            <a:r>
              <a:rPr lang="es-ES" dirty="0" err="1"/>
              <a:t>depending</a:t>
            </a:r>
            <a:r>
              <a:rPr lang="es-ES" dirty="0"/>
              <a:t> </a:t>
            </a:r>
            <a:r>
              <a:rPr lang="es-ES" dirty="0" err="1"/>
              <a:t>on</a:t>
            </a:r>
            <a:r>
              <a:rPr lang="es-ES" dirty="0"/>
              <a:t> </a:t>
            </a:r>
            <a:r>
              <a:rPr lang="es-ES" dirty="0" err="1"/>
              <a:t>whether</a:t>
            </a:r>
            <a:r>
              <a:rPr lang="es-ES" dirty="0"/>
              <a:t> </a:t>
            </a:r>
            <a:r>
              <a:rPr lang="es-ES" dirty="0" err="1"/>
              <a:t>the</a:t>
            </a:r>
            <a:r>
              <a:rPr lang="es-ES" dirty="0"/>
              <a:t> </a:t>
            </a:r>
            <a:r>
              <a:rPr lang="es-ES" dirty="0" err="1"/>
              <a:t>verb</a:t>
            </a:r>
            <a:r>
              <a:rPr lang="es-ES" dirty="0"/>
              <a:t> </a:t>
            </a:r>
            <a:r>
              <a:rPr lang="es-ES" dirty="0" err="1"/>
              <a:t>refers</a:t>
            </a:r>
            <a:r>
              <a:rPr lang="es-ES" dirty="0"/>
              <a:t> to ‘yo – normalmente’ </a:t>
            </a:r>
            <a:r>
              <a:rPr lang="es-ES" dirty="0" err="1"/>
              <a:t>or</a:t>
            </a:r>
            <a:r>
              <a:rPr lang="es-ES" dirty="0"/>
              <a:t> ‘ella – ayer’.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4. </a:t>
            </a:r>
            <a:r>
              <a:rPr lang="es-ES" dirty="0" err="1"/>
              <a:t>Finally</a:t>
            </a:r>
            <a:r>
              <a:rPr lang="es-ES" dirty="0"/>
              <a:t>, </a:t>
            </a:r>
            <a:r>
              <a:rPr lang="es-ES" dirty="0" err="1"/>
              <a:t>they</a:t>
            </a:r>
            <a:r>
              <a:rPr lang="es-ES" dirty="0"/>
              <a:t> </a:t>
            </a:r>
            <a:r>
              <a:rPr lang="es-ES" dirty="0" err="1"/>
              <a:t>write</a:t>
            </a:r>
            <a:r>
              <a:rPr lang="es-ES" dirty="0"/>
              <a:t> </a:t>
            </a:r>
            <a:r>
              <a:rPr lang="es-ES" dirty="0" err="1"/>
              <a:t>where</a:t>
            </a:r>
            <a:r>
              <a:rPr lang="es-ES" dirty="0"/>
              <a:t> </a:t>
            </a:r>
            <a:r>
              <a:rPr lang="es-ES" dirty="0" err="1"/>
              <a:t>the</a:t>
            </a:r>
            <a:r>
              <a:rPr lang="es-ES" dirty="0"/>
              <a:t> </a:t>
            </a:r>
            <a:r>
              <a:rPr lang="es-ES" dirty="0" err="1"/>
              <a:t>actions</a:t>
            </a:r>
            <a:r>
              <a:rPr lang="es-ES" dirty="0"/>
              <a:t> </a:t>
            </a:r>
            <a:r>
              <a:rPr lang="es-ES" dirty="0" err="1"/>
              <a:t>take</a:t>
            </a:r>
            <a:r>
              <a:rPr lang="es-ES" dirty="0"/>
              <a:t> place in English.</a:t>
            </a:r>
            <a:endParaRPr lang="en-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1017263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a:t>
            </a:r>
          </a:p>
          <a:p>
            <a:endParaRPr lang="en-US" b="1" dirty="0"/>
          </a:p>
          <a:p>
            <a:r>
              <a:rPr lang="en-US" b="1" dirty="0"/>
              <a:t>Aim: </a:t>
            </a:r>
            <a:r>
              <a:rPr lang="en-US" dirty="0"/>
              <a:t>To consolidate understanding of ‘del’ vs ‘de la’</a:t>
            </a:r>
            <a:r>
              <a:rPr lang="en-US" baseline="0" dirty="0"/>
              <a:t> and</a:t>
            </a:r>
            <a:r>
              <a:rPr lang="en-US" dirty="0"/>
              <a:t>1</a:t>
            </a:r>
            <a:r>
              <a:rPr lang="en-US" baseline="30000" dirty="0"/>
              <a:t>st</a:t>
            </a:r>
            <a:r>
              <a:rPr lang="en-US" dirty="0"/>
              <a:t> person singular present (-o) vs 3</a:t>
            </a:r>
            <a:r>
              <a:rPr lang="en-US" baseline="30000" dirty="0"/>
              <a:t>rd</a:t>
            </a:r>
            <a:r>
              <a:rPr lang="en-US" dirty="0"/>
              <a:t> person singular preterite (-ó)</a:t>
            </a:r>
            <a:r>
              <a:rPr lang="en-US" baseline="0" dirty="0"/>
              <a:t> </a:t>
            </a:r>
            <a:r>
              <a:rPr lang="en-US" dirty="0"/>
              <a:t>through listening. To also consolidate understanding</a:t>
            </a:r>
            <a:r>
              <a:rPr lang="en-US" baseline="0" dirty="0"/>
              <a:t> of vocabulary.</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a:t>
            </a:r>
            <a:r>
              <a:rPr lang="es-ES" dirty="0" err="1"/>
              <a:t>Students</a:t>
            </a:r>
            <a:r>
              <a:rPr lang="es-ES" dirty="0"/>
              <a:t> listen to </a:t>
            </a:r>
            <a:r>
              <a:rPr lang="es-ES" dirty="0" err="1"/>
              <a:t>the</a:t>
            </a:r>
            <a:r>
              <a:rPr lang="es-ES" dirty="0"/>
              <a:t> </a:t>
            </a:r>
            <a:r>
              <a:rPr lang="es-ES" dirty="0" err="1"/>
              <a:t>recordings</a:t>
            </a:r>
            <a:r>
              <a:rPr lang="es-ES" dirty="0"/>
              <a:t> and decide </a:t>
            </a:r>
            <a:r>
              <a:rPr lang="es-ES" dirty="0" err="1"/>
              <a:t>which</a:t>
            </a:r>
            <a:r>
              <a:rPr lang="es-ES" dirty="0"/>
              <a:t> </a:t>
            </a:r>
            <a:r>
              <a:rPr lang="es-ES" dirty="0" err="1"/>
              <a:t>is</a:t>
            </a:r>
            <a:r>
              <a:rPr lang="es-ES" dirty="0"/>
              <a:t> </a:t>
            </a:r>
            <a:r>
              <a:rPr lang="es-ES" dirty="0" err="1"/>
              <a:t>the</a:t>
            </a:r>
            <a:r>
              <a:rPr lang="es-ES" dirty="0"/>
              <a:t> </a:t>
            </a:r>
            <a:r>
              <a:rPr lang="es-ES" dirty="0" err="1"/>
              <a:t>correct</a:t>
            </a:r>
            <a:r>
              <a:rPr lang="es-ES" dirty="0"/>
              <a:t> </a:t>
            </a:r>
            <a:r>
              <a:rPr lang="es-ES" dirty="0" err="1"/>
              <a:t>word</a:t>
            </a:r>
            <a:r>
              <a:rPr lang="es-ES" dirty="0"/>
              <a:t> to </a:t>
            </a:r>
            <a:r>
              <a:rPr lang="es-ES" dirty="0" err="1"/>
              <a:t>finish</a:t>
            </a:r>
            <a:r>
              <a:rPr lang="es-ES" dirty="0"/>
              <a:t> </a:t>
            </a:r>
            <a:r>
              <a:rPr lang="es-ES" dirty="0" err="1"/>
              <a:t>the</a:t>
            </a:r>
            <a:r>
              <a:rPr lang="es-ES" dirty="0"/>
              <a:t> </a:t>
            </a:r>
            <a:r>
              <a:rPr lang="es-ES" dirty="0" err="1"/>
              <a:t>sentence</a:t>
            </a:r>
            <a:r>
              <a:rPr lang="es-ES" dirty="0"/>
              <a:t>, </a:t>
            </a:r>
            <a:r>
              <a:rPr lang="es-ES" dirty="0" err="1"/>
              <a:t>depending</a:t>
            </a:r>
            <a:r>
              <a:rPr lang="es-ES" dirty="0"/>
              <a:t> </a:t>
            </a:r>
            <a:r>
              <a:rPr lang="es-ES" dirty="0" err="1"/>
              <a:t>on</a:t>
            </a:r>
            <a:r>
              <a:rPr lang="es-ES" dirty="0"/>
              <a:t> </a:t>
            </a:r>
            <a:r>
              <a:rPr lang="es-ES" dirty="0" err="1"/>
              <a:t>whether</a:t>
            </a:r>
            <a:r>
              <a:rPr lang="es-ES" dirty="0"/>
              <a:t> </a:t>
            </a:r>
            <a:r>
              <a:rPr lang="es-ES" dirty="0" err="1"/>
              <a:t>they</a:t>
            </a:r>
            <a:r>
              <a:rPr lang="es-ES" dirty="0"/>
              <a:t> </a:t>
            </a:r>
            <a:r>
              <a:rPr lang="es-ES" dirty="0" err="1"/>
              <a:t>hear</a:t>
            </a:r>
            <a:r>
              <a:rPr lang="es-ES" dirty="0"/>
              <a:t> ‘del’ </a:t>
            </a:r>
            <a:r>
              <a:rPr lang="es-ES" dirty="0" err="1"/>
              <a:t>or</a:t>
            </a:r>
            <a:r>
              <a:rPr lang="es-ES" dirty="0"/>
              <a:t> ‘de la’.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a:t>
            </a:r>
            <a:r>
              <a:rPr lang="es-ES" dirty="0" err="1"/>
              <a:t>They</a:t>
            </a:r>
            <a:r>
              <a:rPr lang="es-ES" baseline="0" dirty="0"/>
              <a:t> </a:t>
            </a:r>
            <a:r>
              <a:rPr lang="es-ES" baseline="0" dirty="0" err="1"/>
              <a:t>tick</a:t>
            </a:r>
            <a:r>
              <a:rPr lang="es-ES" baseline="0" dirty="0"/>
              <a:t> </a:t>
            </a:r>
            <a:r>
              <a:rPr lang="es-ES" baseline="0" dirty="0" err="1"/>
              <a:t>whether</a:t>
            </a:r>
            <a:r>
              <a:rPr lang="es-ES" baseline="0" dirty="0"/>
              <a:t> </a:t>
            </a:r>
            <a:r>
              <a:rPr lang="es-ES" baseline="0" dirty="0" err="1"/>
              <a:t>the</a:t>
            </a:r>
            <a:r>
              <a:rPr lang="es-ES" baseline="0" dirty="0"/>
              <a:t> </a:t>
            </a:r>
            <a:r>
              <a:rPr lang="es-ES" baseline="0" dirty="0" err="1"/>
              <a:t>verb</a:t>
            </a:r>
            <a:r>
              <a:rPr lang="es-ES" baseline="0" dirty="0"/>
              <a:t> in </a:t>
            </a:r>
            <a:r>
              <a:rPr lang="es-ES" baseline="0" dirty="0" err="1"/>
              <a:t>the</a:t>
            </a:r>
            <a:r>
              <a:rPr lang="es-ES" baseline="0" dirty="0"/>
              <a:t> </a:t>
            </a:r>
            <a:r>
              <a:rPr lang="es-ES" baseline="0" dirty="0" err="1"/>
              <a:t>sentence</a:t>
            </a:r>
            <a:r>
              <a:rPr lang="es-ES" dirty="0"/>
              <a:t> </a:t>
            </a:r>
            <a:r>
              <a:rPr lang="es-ES" dirty="0" err="1"/>
              <a:t>refers</a:t>
            </a:r>
            <a:r>
              <a:rPr lang="es-ES" dirty="0"/>
              <a:t> to ‘yo – normalmente’ </a:t>
            </a:r>
            <a:r>
              <a:rPr lang="es-ES" dirty="0" err="1"/>
              <a:t>or</a:t>
            </a:r>
            <a:r>
              <a:rPr lang="es-ES" dirty="0"/>
              <a:t> ‘él – ayer’.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3. </a:t>
            </a:r>
            <a:r>
              <a:rPr lang="es-ES" dirty="0" err="1"/>
              <a:t>They</a:t>
            </a:r>
            <a:r>
              <a:rPr lang="es-ES" dirty="0"/>
              <a:t> </a:t>
            </a:r>
            <a:r>
              <a:rPr lang="es-ES" dirty="0" err="1"/>
              <a:t>write</a:t>
            </a:r>
            <a:r>
              <a:rPr lang="es-ES" dirty="0"/>
              <a:t> in English </a:t>
            </a:r>
            <a:r>
              <a:rPr lang="es-ES" dirty="0" err="1"/>
              <a:t>where</a:t>
            </a:r>
            <a:r>
              <a:rPr lang="es-ES" dirty="0"/>
              <a:t> </a:t>
            </a:r>
            <a:r>
              <a:rPr lang="es-ES" dirty="0" err="1"/>
              <a:t>the</a:t>
            </a:r>
            <a:r>
              <a:rPr lang="es-ES" dirty="0"/>
              <a:t> </a:t>
            </a:r>
            <a:r>
              <a:rPr lang="es-ES" dirty="0" err="1"/>
              <a:t>actions</a:t>
            </a:r>
            <a:r>
              <a:rPr lang="es-ES" dirty="0"/>
              <a:t> </a:t>
            </a:r>
            <a:r>
              <a:rPr lang="es-ES" dirty="0" err="1"/>
              <a:t>take</a:t>
            </a:r>
            <a:r>
              <a:rPr lang="es-ES" dirty="0"/>
              <a:t> place.</a:t>
            </a:r>
            <a:endParaRPr lang="en-GB" dirty="0"/>
          </a:p>
          <a:p>
            <a:endParaRPr lang="x-none" dirty="0"/>
          </a:p>
          <a:p>
            <a:r>
              <a:rPr lang="x-none"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b="0" dirty="0"/>
              <a:t>1. Organizo fiestas cerca de la...</a:t>
            </a:r>
          </a:p>
          <a:p>
            <a:r>
              <a:rPr lang="x-none" b="0" dirty="0"/>
              <a:t>2. Compró unas entradas para un concierto delante del...</a:t>
            </a:r>
          </a:p>
          <a:p>
            <a:r>
              <a:rPr lang="x-none" b="0" dirty="0"/>
              <a:t>3. Pasó </a:t>
            </a:r>
            <a:r>
              <a:rPr lang="en-GB" b="0" dirty="0"/>
              <a:t>el </a:t>
            </a:r>
            <a:r>
              <a:rPr lang="en-GB" b="0" dirty="0" err="1"/>
              <a:t>sábado</a:t>
            </a:r>
            <a:r>
              <a:rPr lang="en-GB" b="0" dirty="0"/>
              <a:t> </a:t>
            </a:r>
            <a:r>
              <a:rPr lang="en-GB" b="0" dirty="0" err="1"/>
              <a:t>encima</a:t>
            </a:r>
            <a:r>
              <a:rPr lang="en-GB" b="0" dirty="0"/>
              <a:t> de la </a:t>
            </a:r>
            <a:r>
              <a:rPr lang="en-GB" b="0" dirty="0" err="1"/>
              <a:t>montaña</a:t>
            </a:r>
            <a:r>
              <a:rPr lang="x-none" b="0" dirty="0"/>
              <a:t>...</a:t>
            </a:r>
          </a:p>
          <a:p>
            <a:r>
              <a:rPr lang="x-none" b="0" dirty="0"/>
              <a:t>4. Intento aprender chino fuera de la...</a:t>
            </a:r>
          </a:p>
          <a:p>
            <a:r>
              <a:rPr lang="en-GB" b="0" dirty="0"/>
              <a:t>5</a:t>
            </a:r>
            <a:r>
              <a:rPr lang="x-none" b="0" dirty="0"/>
              <a:t>. Jugó un partido de fútbol </a:t>
            </a:r>
            <a:r>
              <a:rPr lang="en-GB" b="0" dirty="0"/>
              <a:t>al </a:t>
            </a:r>
            <a:r>
              <a:rPr lang="en-GB" b="0" dirty="0" err="1"/>
              <a:t>lado</a:t>
            </a:r>
            <a:r>
              <a:rPr lang="x-none" b="0" dirty="0"/>
              <a:t> del...</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2130467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a:t>
            </a:r>
          </a:p>
          <a:p>
            <a:endParaRPr lang="en-US" b="1" dirty="0"/>
          </a:p>
          <a:p>
            <a:r>
              <a:rPr lang="en-US" b="1" dirty="0"/>
              <a:t>Aim: </a:t>
            </a:r>
            <a:r>
              <a:rPr lang="en-US" dirty="0"/>
              <a:t>To bring together in</a:t>
            </a:r>
            <a:r>
              <a:rPr lang="en-US" baseline="0" dirty="0"/>
              <a:t> written production </a:t>
            </a:r>
            <a:r>
              <a:rPr lang="en-US" dirty="0"/>
              <a:t>the different features practised/revisited across the two lessons: 1) new vocabulary; 2) -ar verbs in 1</a:t>
            </a:r>
            <a:r>
              <a:rPr lang="en-US" baseline="30000" dirty="0"/>
              <a:t>st</a:t>
            </a:r>
            <a:r>
              <a:rPr lang="en-US" dirty="0"/>
              <a:t> person singular present (-o) vs 3</a:t>
            </a:r>
            <a:r>
              <a:rPr lang="en-US" baseline="30000" dirty="0"/>
              <a:t>rd</a:t>
            </a:r>
            <a:r>
              <a:rPr lang="en-US" dirty="0"/>
              <a:t> person singular preterite</a:t>
            </a:r>
            <a:r>
              <a:rPr lang="en-US" baseline="0" dirty="0"/>
              <a:t> (-ó); 3)</a:t>
            </a:r>
            <a:r>
              <a:rPr lang="en-US" dirty="0"/>
              <a:t> adverbs of position with ‘del’ and ‘de la’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Assign s</a:t>
            </a:r>
            <a:r>
              <a:rPr lang="es-ES" dirty="0"/>
              <a:t>tudents as A or B. As write even numbered messages 2,4,6 Bs write odd numbered messages 1, 3, 5.</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a:t>
            </a:r>
            <a:r>
              <a:rPr lang="es-ES" dirty="0" err="1"/>
              <a:t>Answers</a:t>
            </a:r>
            <a:r>
              <a:rPr lang="es-ES" dirty="0"/>
              <a:t> are </a:t>
            </a:r>
            <a:r>
              <a:rPr lang="es-ES" dirty="0" err="1"/>
              <a:t>revealed</a:t>
            </a:r>
            <a:r>
              <a:rPr lang="es-ES" dirty="0"/>
              <a:t> </a:t>
            </a:r>
            <a:r>
              <a:rPr lang="es-ES" dirty="0" err="1"/>
              <a:t>by</a:t>
            </a:r>
            <a:r>
              <a:rPr lang="es-ES" dirty="0"/>
              <a:t> </a:t>
            </a:r>
            <a:r>
              <a:rPr lang="es-ES" dirty="0" err="1"/>
              <a:t>clicking</a:t>
            </a:r>
            <a:r>
              <a:rPr lang="es-ES" dirty="0"/>
              <a:t> </a:t>
            </a:r>
            <a:r>
              <a:rPr lang="es-ES" dirty="0" err="1"/>
              <a:t>on</a:t>
            </a:r>
            <a:r>
              <a:rPr lang="es-ES" dirty="0"/>
              <a:t> </a:t>
            </a:r>
            <a:r>
              <a:rPr lang="es-ES" dirty="0" err="1"/>
              <a:t>the</a:t>
            </a:r>
            <a:r>
              <a:rPr lang="es-ES" dirty="0"/>
              <a:t> box </a:t>
            </a:r>
            <a:r>
              <a:rPr lang="es-ES" dirty="0" err="1"/>
              <a:t>obscuring</a:t>
            </a:r>
            <a:r>
              <a:rPr lang="es-ES" dirty="0"/>
              <a:t> </a:t>
            </a:r>
            <a:r>
              <a:rPr lang="es-ES" dirty="0" err="1"/>
              <a:t>an</a:t>
            </a:r>
            <a:r>
              <a:rPr lang="es-ES" dirty="0"/>
              <a:t> </a:t>
            </a:r>
            <a:r>
              <a:rPr lang="es-ES" dirty="0" err="1"/>
              <a:t>answer</a:t>
            </a:r>
            <a:r>
              <a:rPr lang="es-ES" dirty="0"/>
              <a:t>. </a:t>
            </a:r>
            <a:r>
              <a:rPr lang="es-ES" dirty="0" err="1"/>
              <a:t>A</a:t>
            </a:r>
            <a:r>
              <a:rPr lang="es-ES" baseline="0" dirty="0" err="1"/>
              <a:t>nswers</a:t>
            </a:r>
            <a:r>
              <a:rPr lang="es-ES" baseline="0" dirty="0"/>
              <a:t> can be </a:t>
            </a:r>
            <a:r>
              <a:rPr lang="es-ES" baseline="0" dirty="0" err="1"/>
              <a:t>given</a:t>
            </a:r>
            <a:r>
              <a:rPr lang="es-ES" baseline="0" dirty="0"/>
              <a:t> </a:t>
            </a:r>
            <a:r>
              <a:rPr lang="es-ES" baseline="0" dirty="0" err="1"/>
              <a:t>by</a:t>
            </a:r>
            <a:r>
              <a:rPr lang="es-ES" baseline="0" dirty="0"/>
              <a:t> </a:t>
            </a:r>
            <a:r>
              <a:rPr lang="es-ES" baseline="0" dirty="0" err="1"/>
              <a:t>students</a:t>
            </a:r>
            <a:r>
              <a:rPr lang="es-ES" baseline="0" dirty="0"/>
              <a:t> in </a:t>
            </a:r>
            <a:r>
              <a:rPr lang="es-ES" baseline="0" dirty="0" err="1"/>
              <a:t>any</a:t>
            </a:r>
            <a:r>
              <a:rPr lang="es-ES" baseline="0" dirty="0"/>
              <a:t> </a:t>
            </a:r>
            <a:r>
              <a:rPr lang="es-ES" baseline="0" dirty="0" err="1"/>
              <a:t>order</a:t>
            </a:r>
            <a:r>
              <a:rPr lang="es-E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Note: </a:t>
            </a:r>
            <a:r>
              <a:rPr lang="es-ES" baseline="0" dirty="0"/>
              <a:t>Answers are </a:t>
            </a:r>
            <a:r>
              <a:rPr lang="es-ES" i="0" baseline="0" dirty="0"/>
              <a:t>only</a:t>
            </a:r>
            <a:r>
              <a:rPr lang="es-ES" baseline="0" dirty="0"/>
              <a:t> revealed by clicking on the boxes (clicking elsewhere on the screen will take the user to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Adaptation</a:t>
            </a:r>
            <a:r>
              <a:rPr lang="es-ES" baseline="0" dirty="0"/>
              <a:t>:</a:t>
            </a:r>
            <a:br>
              <a:rPr lang="es-ES" baseline="0" dirty="0"/>
            </a:br>
            <a:r>
              <a:rPr lang="es-ES" b="0" baseline="0" dirty="0"/>
              <a:t>For additional support students can use their language guides or KOs, as needed.</a:t>
            </a:r>
            <a:br>
              <a:rPr lang="es-ES" b="0" baseline="0" dirty="0"/>
            </a:br>
            <a:r>
              <a:rPr lang="es-ES" b="0" baseline="0" dirty="0"/>
              <a:t>For further support the teacher may want to model/elicit/work through the first or first two sentences with the whole class, using a ‘think aloud’ plus targeted questioning to clarify the key linguistic knowledge and decisions needed for this activity.</a:t>
            </a:r>
            <a:br>
              <a:rPr lang="es-ES" baseline="0" dirty="0"/>
            </a:br>
            <a:endParaRPr lang="es-ES" dirty="0"/>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dirty="0"/>
          </a:p>
        </p:txBody>
      </p:sp>
    </p:spTree>
    <p:extLst>
      <p:ext uri="{BB962C8B-B14F-4D97-AF65-F5344CB8AC3E}">
        <p14:creationId xmlns:p14="http://schemas.microsoft.com/office/powerpoint/2010/main" val="3301340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p>
          <a:p>
            <a:r>
              <a:rPr lang="en-GB" b="0" dirty="0"/>
              <a:t>A quick ’knowledge check’</a:t>
            </a:r>
            <a:r>
              <a:rPr lang="en-GB" b="0" baseline="0" dirty="0"/>
              <a:t> slide ahead of the final paired speaking/listening activity. This may or may not be needed, depending on the group. It doesn’t include the adverbs of position as these have already received a thorough revisiting in the same lesson.</a:t>
            </a:r>
          </a:p>
          <a:p>
            <a:endParaRPr lang="en-GB" b="0" baseline="0" dirty="0"/>
          </a:p>
          <a:p>
            <a:r>
              <a:rPr lang="en-GB" b="1" baseline="0" dirty="0"/>
              <a:t>Timing</a:t>
            </a:r>
            <a:r>
              <a:rPr lang="en-GB" b="0" baseline="0" dirty="0"/>
              <a:t>: 1 minute</a:t>
            </a:r>
            <a:br>
              <a:rPr lang="en-GB" b="0" baseline="0" dirty="0"/>
            </a:br>
            <a:r>
              <a:rPr lang="en-GB" b="1" baseline="0" dirty="0"/>
              <a:t>Aim</a:t>
            </a:r>
            <a:r>
              <a:rPr lang="en-GB" b="0" baseline="0" dirty="0"/>
              <a:t>: to revisit vocabulary in preparation for the speaking activity, if necessary.</a:t>
            </a:r>
            <a:br>
              <a:rPr lang="en-GB" b="0" baseline="0" dirty="0"/>
            </a:br>
            <a:r>
              <a:rPr lang="en-GB" b="1" baseline="0" dirty="0"/>
              <a:t>Procedure:</a:t>
            </a:r>
          </a:p>
          <a:p>
            <a:pPr marL="228600" indent="-228600">
              <a:buAutoNum type="arabicPeriod"/>
            </a:pPr>
            <a:r>
              <a:rPr lang="en-GB" b="0" baseline="0" dirty="0"/>
              <a:t>The teacher asks students to say the words on the board in Spanish. </a:t>
            </a:r>
          </a:p>
          <a:p>
            <a:pPr marL="228600" indent="-228600">
              <a:buAutoNum type="arabicPeriod"/>
            </a:pPr>
            <a:r>
              <a:rPr lang="en-GB" b="0" baseline="0" dirty="0"/>
              <a:t>The teacher clicks reveal the word.</a:t>
            </a:r>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2382599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Narration</a:t>
            </a:r>
            <a:r>
              <a:rPr lang="en-GB" b="1" baseline="0" dirty="0"/>
              <a:t> activity (no printing needed) [1/2]</a:t>
            </a:r>
          </a:p>
          <a:p>
            <a:endParaRPr lang="en-GB" b="1" baseline="0" dirty="0"/>
          </a:p>
          <a:p>
            <a:r>
              <a:rPr lang="en-GB" b="1" baseline="0" dirty="0"/>
              <a:t>Timing: </a:t>
            </a:r>
            <a:r>
              <a:rPr lang="en-GB" b="0" baseline="0" dirty="0"/>
              <a:t>10 minutes</a:t>
            </a:r>
            <a:endParaRPr lang="en-GB" b="0" dirty="0"/>
          </a:p>
          <a:p>
            <a:endParaRPr lang="en-GB" b="1" dirty="0"/>
          </a:p>
          <a:p>
            <a:r>
              <a:rPr lang="en-GB" b="1" dirty="0"/>
              <a:t>Aim: </a:t>
            </a:r>
            <a:r>
              <a:rPr lang="en-GB" dirty="0"/>
              <a:t>to practise 3</a:t>
            </a:r>
            <a:r>
              <a:rPr lang="en-GB" baseline="30000" dirty="0"/>
              <a:t>rd</a:t>
            </a:r>
            <a:r>
              <a:rPr lang="en-GB" baseline="0" dirty="0"/>
              <a:t> person singular preterite (–ó), adverbs of position and del/de la in oral production. To use the language in a slightly freer, more creative way.</a:t>
            </a:r>
          </a:p>
          <a:p>
            <a:endParaRPr lang="en-GB" baseline="0" dirty="0"/>
          </a:p>
          <a:p>
            <a:r>
              <a:rPr lang="en-GB" b="1" baseline="0" dirty="0"/>
              <a:t>Procedure:</a:t>
            </a:r>
          </a:p>
          <a:p>
            <a:pPr marL="228600" indent="-228600">
              <a:buAutoNum type="arabicPeriod"/>
            </a:pPr>
            <a:r>
              <a:rPr lang="en-GB" baseline="0" dirty="0"/>
              <a:t>Student A writes down the numbers 1-8 in any order without showing these to his/her partner. </a:t>
            </a:r>
          </a:p>
          <a:p>
            <a:pPr marL="228600" indent="-228600">
              <a:buAutoNum type="arabicPeriod"/>
            </a:pPr>
            <a:r>
              <a:rPr lang="en-GB" baseline="0" dirty="0"/>
              <a:t>Student A then reads out the 8 activities in this same order. </a:t>
            </a:r>
          </a:p>
          <a:p>
            <a:pPr marL="228600" indent="-228600">
              <a:buAutoNum type="arabicPeriod"/>
            </a:pPr>
            <a:r>
              <a:rPr lang="en-GB" baseline="0" dirty="0"/>
              <a:t>Student B listens and writes the number of the card that s/he sees. </a:t>
            </a:r>
          </a:p>
          <a:p>
            <a:pPr marL="228600" indent="-228600">
              <a:buAutoNum type="arabicPeriod"/>
            </a:pPr>
            <a:r>
              <a:rPr lang="en-GB" baseline="0" dirty="0"/>
              <a:t>The two students then compare answers to check that student B correctly understood the sequence of events.</a:t>
            </a:r>
          </a:p>
          <a:p>
            <a:pPr marL="228600" indent="-228600">
              <a:buAutoNum type="arabicPeriod"/>
            </a:pPr>
            <a:r>
              <a:rPr lang="en-GB" baseline="0" dirty="0"/>
              <a:t>Students swap roles. Student B does the same, but this time describes Daniel’s Sunday (see next slide). In this set of cards, six of the eight prompts have been slightly altered to vary the language used. </a:t>
            </a:r>
          </a:p>
          <a:p>
            <a:pPr marL="228600" indent="-228600">
              <a:buAutoNum type="arabicPeriod"/>
            </a:pPr>
            <a:endParaRPr lang="en-GB" baseline="0" dirty="0"/>
          </a:p>
          <a:p>
            <a:pPr marL="0" indent="0">
              <a:buNone/>
            </a:pPr>
            <a:r>
              <a:rPr lang="en-GB" b="1" baseline="0" dirty="0"/>
              <a:t>Notes: </a:t>
            </a:r>
          </a:p>
          <a:p>
            <a:pPr marL="228600" indent="-228600">
              <a:buAutoNum type="arabicPeriod"/>
            </a:pPr>
            <a:r>
              <a:rPr lang="en-GB" b="0" baseline="0" dirty="0"/>
              <a:t>Unlike previous activities,</a:t>
            </a:r>
            <a:r>
              <a:rPr lang="en-GB" b="1" baseline="0" dirty="0"/>
              <a:t> </a:t>
            </a:r>
            <a:r>
              <a:rPr lang="en-GB" b="0" baseline="0" dirty="0"/>
              <a:t>this task does not seek to force students to decide between one verb ending and another (all prompts aim to elicit the –ó ending). This is typically what a short narration would involve, so there is a move here towards more ‘real-life’ language use in the production activity. The task still involves a challenge since students need to consider whether to use ‘del’ or ‘de la’ after the adverb and have to the recall other vocabulary items seen in the preceding activities.</a:t>
            </a:r>
          </a:p>
          <a:p>
            <a:pPr marL="228600" indent="-228600">
              <a:buAutoNum type="arabicPeriod"/>
            </a:pPr>
            <a:r>
              <a:rPr lang="en-GB" b="0" baseline="0" dirty="0"/>
              <a:t>Should teachers wish to further increase the level of difficulty for a higher-ability group, the listener could be required to listen and take notes, rather than look at the board. This would require printing, however, so that only student A can see the cards.</a:t>
            </a:r>
          </a:p>
          <a:p>
            <a:pPr marL="228600" indent="-228600">
              <a:buAutoNum type="arabicPeriod"/>
            </a:pPr>
            <a:r>
              <a:rPr lang="en-GB" b="0" baseline="0" dirty="0"/>
              <a:t>The teacher may need to make explicit the possessive meaning of ‘de Lucía’ in the title as this hasn’t been taught yet.</a:t>
            </a:r>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1303253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[2/2]</a:t>
            </a:r>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1008490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https://rachelhawkes.com/LDPresources/Yr8Spanish/Spanish_Y8_Term1ii_Wk5_audio_HW_sheet_answers.docx </a:t>
            </a: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This week: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3rd person present &amp; past tense in the ‘Verb agreement (past)’ menu </a:t>
            </a:r>
            <a:endParaRPr lang="en-GB" sz="1200" b="1"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66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1 minute</a:t>
            </a:r>
          </a:p>
          <a:p>
            <a:endParaRPr lang="en-US" b="1" dirty="0"/>
          </a:p>
          <a:p>
            <a:r>
              <a:rPr lang="en-US" b="1" dirty="0"/>
              <a:t>Aim: </a:t>
            </a:r>
            <a:r>
              <a:rPr lang="en-US" dirty="0"/>
              <a:t>to </a:t>
            </a:r>
            <a:r>
              <a:rPr lang="en-GB" dirty="0"/>
              <a:t>remind students of the two possible pronunciations of ’z’, ‘</a:t>
            </a:r>
            <a:r>
              <a:rPr lang="en-GB" dirty="0" err="1"/>
              <a:t>ce</a:t>
            </a:r>
            <a:r>
              <a:rPr lang="en-GB" dirty="0"/>
              <a:t>’ and ‘ci’ in the Spanish speaking world.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The teacher </a:t>
            </a:r>
            <a:r>
              <a:rPr lang="en-US" b="0" dirty="0"/>
              <a:t>goes</a:t>
            </a:r>
            <a:r>
              <a:rPr lang="en-US" b="0" baseline="0" dirty="0"/>
              <a:t> through the grammar explanation with students, revealing each new sentence on a mouse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2. </a:t>
            </a:r>
            <a:r>
              <a:rPr lang="en-GB" dirty="0"/>
              <a:t>Click</a:t>
            </a:r>
            <a:r>
              <a:rPr lang="en-GB" baseline="0" dirty="0"/>
              <a:t> on the orange number to hear the word.</a:t>
            </a:r>
          </a:p>
        </p:txBody>
      </p:sp>
      <p:sp>
        <p:nvSpPr>
          <p:cNvPr id="4" name="Slide Number Placeholder 3"/>
          <p:cNvSpPr>
            <a:spLocks noGrp="1"/>
          </p:cNvSpPr>
          <p:nvPr>
            <p:ph type="sldNum" sz="quarter" idx="10"/>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1065514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6 minutes</a:t>
            </a:r>
          </a:p>
          <a:p>
            <a:endParaRPr lang="en-US" b="1" dirty="0"/>
          </a:p>
          <a:p>
            <a:r>
              <a:rPr lang="en-US" b="1" dirty="0"/>
              <a:t>Aim: </a:t>
            </a:r>
            <a:r>
              <a:rPr lang="en-US" dirty="0"/>
              <a:t>to consolidate understanding of the different ways in which [z], [</a:t>
            </a:r>
            <a:r>
              <a:rPr lang="en-US" dirty="0" err="1"/>
              <a:t>ce</a:t>
            </a:r>
            <a:r>
              <a:rPr lang="en-US" dirty="0"/>
              <a:t>] and [ci] are pronounced in different parts of the Spanish-speaking</a:t>
            </a:r>
            <a:r>
              <a:rPr lang="en-US" baseline="0" dirty="0"/>
              <a:t> world; to accurately spell known words that may be pronounced in more than one way.</a:t>
            </a:r>
            <a:endParaRPr lang="en-US" dirty="0"/>
          </a:p>
          <a:p>
            <a:endParaRPr lang="en-US" dirty="0"/>
          </a:p>
          <a:p>
            <a:r>
              <a:rPr lang="en-US" b="1" dirty="0"/>
              <a:t>Procedure:</a:t>
            </a:r>
            <a:br>
              <a:rPr lang="en-US" dirty="0"/>
            </a:br>
            <a:r>
              <a:rPr lang="en-US" dirty="0"/>
              <a:t>1. Students listen to the sentences and tick the correct column depending on whether [z], [</a:t>
            </a:r>
            <a:r>
              <a:rPr lang="en-US" dirty="0" err="1"/>
              <a:t>ce</a:t>
            </a:r>
            <a:r>
              <a:rPr lang="en-US" dirty="0"/>
              <a:t>] and [ci]</a:t>
            </a:r>
            <a:r>
              <a:rPr lang="en-US" baseline="0" dirty="0"/>
              <a:t> are pronounced with ‘seseo’ (Latin America/Canary Islands) or ‘distinción’ (mainland Spain).</a:t>
            </a:r>
          </a:p>
          <a:p>
            <a:r>
              <a:rPr lang="en-US" dirty="0"/>
              <a:t>2. Students listen again and write down the words they hear with [z], [</a:t>
            </a:r>
            <a:r>
              <a:rPr lang="en-US" dirty="0" err="1"/>
              <a:t>ce</a:t>
            </a:r>
            <a:r>
              <a:rPr lang="en-US" dirty="0"/>
              <a:t>] and [ci]. All words</a:t>
            </a:r>
            <a:r>
              <a:rPr lang="en-US" baseline="0" dirty="0"/>
              <a:t> with these SSCs were previously taught. The focus here is on reinforcing students’ ability to spell known words that may be pronounced in different ways.</a:t>
            </a:r>
            <a:endParaRPr lang="en-US" dirty="0"/>
          </a:p>
          <a:p>
            <a:r>
              <a:rPr lang="en-US" dirty="0"/>
              <a:t>3. After this, students practise</a:t>
            </a:r>
            <a:r>
              <a:rPr lang="en-US" baseline="0" dirty="0"/>
              <a:t> pronouncing </a:t>
            </a:r>
            <a:r>
              <a:rPr lang="en-US" dirty="0"/>
              <a:t>the words</a:t>
            </a:r>
            <a:r>
              <a:rPr lang="en-US" baseline="0" dirty="0"/>
              <a:t> with a partner. They could </a:t>
            </a:r>
            <a:r>
              <a:rPr lang="en-US" dirty="0"/>
              <a:t>try</a:t>
            </a:r>
            <a:r>
              <a:rPr lang="en-US" baseline="0" dirty="0"/>
              <a:t> to replicate how these words were pronounced in the original recording, following the information displayed in the grid (e.g. for item 1, trying to pronounce </a:t>
            </a:r>
            <a:r>
              <a:rPr lang="en-US" i="1" baseline="0" dirty="0" err="1"/>
              <a:t>decido</a:t>
            </a:r>
            <a:r>
              <a:rPr lang="en-US" i="1" baseline="0" dirty="0"/>
              <a:t>, </a:t>
            </a:r>
            <a:r>
              <a:rPr lang="en-US" i="1" baseline="0" dirty="0" err="1"/>
              <a:t>tercera</a:t>
            </a:r>
            <a:r>
              <a:rPr lang="en-US" i="1" baseline="0" dirty="0"/>
              <a:t>, </a:t>
            </a:r>
            <a:r>
              <a:rPr lang="en-US" i="0" baseline="0" dirty="0"/>
              <a:t>and</a:t>
            </a:r>
            <a:r>
              <a:rPr lang="en-US" i="1" baseline="0" dirty="0"/>
              <a:t> </a:t>
            </a:r>
            <a:r>
              <a:rPr lang="en-US" i="1" baseline="0" dirty="0" err="1"/>
              <a:t>canción</a:t>
            </a:r>
            <a:r>
              <a:rPr lang="en-US" i="1" baseline="0" dirty="0"/>
              <a:t> </a:t>
            </a:r>
            <a:r>
              <a:rPr lang="en-US" i="0" baseline="0" dirty="0"/>
              <a:t>with distinción, as is common in mainland Spain)</a:t>
            </a:r>
            <a:r>
              <a:rPr lang="en-US" baseline="0" dirty="0"/>
              <a:t>. The audio could then be played again so that students can check whether their own pronunciation was accurate.</a:t>
            </a:r>
          </a:p>
          <a:p>
            <a:endParaRPr lang="en-US" dirty="0"/>
          </a:p>
          <a:p>
            <a:r>
              <a:rPr lang="en-US" b="1" dirty="0"/>
              <a:t>Transcription:</a:t>
            </a:r>
            <a:endParaRPr lang="en-US" b="0" dirty="0"/>
          </a:p>
          <a:p>
            <a:r>
              <a:rPr lang="en-GB" baseline="0" dirty="0"/>
              <a:t>1. </a:t>
            </a:r>
            <a:r>
              <a:rPr lang="en-GB" baseline="0" dirty="0" err="1"/>
              <a:t>Decido</a:t>
            </a:r>
            <a:r>
              <a:rPr lang="en-GB" baseline="0" dirty="0"/>
              <a:t> la </a:t>
            </a:r>
            <a:r>
              <a:rPr lang="en-GB" baseline="0" dirty="0" err="1"/>
              <a:t>tercera</a:t>
            </a:r>
            <a:r>
              <a:rPr lang="en-GB" baseline="0" dirty="0"/>
              <a:t> </a:t>
            </a:r>
            <a:r>
              <a:rPr lang="en-GB" baseline="0" dirty="0" err="1"/>
              <a:t>canción</a:t>
            </a:r>
            <a:r>
              <a:rPr lang="en-GB" baseline="0" dirty="0"/>
              <a:t> de la fiesta.</a:t>
            </a:r>
          </a:p>
          <a:p>
            <a:r>
              <a:rPr lang="en-GB" baseline="0" dirty="0"/>
              <a:t>2. El </a:t>
            </a:r>
            <a:r>
              <a:rPr lang="en-GB" baseline="0" dirty="0" err="1"/>
              <a:t>suelo</a:t>
            </a:r>
            <a:r>
              <a:rPr lang="en-GB" baseline="0" dirty="0"/>
              <a:t> del cine </a:t>
            </a:r>
            <a:r>
              <a:rPr lang="en-GB" baseline="0" dirty="0" err="1"/>
              <a:t>está</a:t>
            </a:r>
            <a:r>
              <a:rPr lang="en-GB" baseline="0" dirty="0"/>
              <a:t> </a:t>
            </a:r>
            <a:r>
              <a:rPr lang="en-GB" baseline="0" dirty="0" err="1"/>
              <a:t>sucio</a:t>
            </a:r>
            <a:r>
              <a:rPr lang="en-GB" baseline="0" dirty="0"/>
              <a:t>, da </a:t>
            </a:r>
            <a:r>
              <a:rPr lang="en-GB" baseline="0" dirty="0" err="1"/>
              <a:t>vergüenza</a:t>
            </a:r>
            <a:r>
              <a:rPr lang="en-GB" baseline="0" dirty="0"/>
              <a:t>.</a:t>
            </a:r>
          </a:p>
          <a:p>
            <a:r>
              <a:rPr lang="en-GB" baseline="0" dirty="0"/>
              <a:t>3. La </a:t>
            </a:r>
            <a:r>
              <a:rPr lang="en-GB" baseline="0" dirty="0" err="1"/>
              <a:t>música</a:t>
            </a:r>
            <a:r>
              <a:rPr lang="en-GB" baseline="0" dirty="0"/>
              <a:t> del </a:t>
            </a:r>
            <a:r>
              <a:rPr lang="en-GB" baseline="0" dirty="0" err="1"/>
              <a:t>concierto</a:t>
            </a:r>
            <a:r>
              <a:rPr lang="en-GB" baseline="0" dirty="0"/>
              <a:t> </a:t>
            </a:r>
            <a:r>
              <a:rPr lang="en-GB" baseline="0" dirty="0" err="1"/>
              <a:t>es</a:t>
            </a:r>
            <a:r>
              <a:rPr lang="en-GB" baseline="0" dirty="0"/>
              <a:t> </a:t>
            </a:r>
            <a:r>
              <a:rPr lang="en-GB" baseline="0" dirty="0" err="1"/>
              <a:t>muy</a:t>
            </a:r>
            <a:r>
              <a:rPr lang="en-GB" baseline="0" dirty="0"/>
              <a:t> </a:t>
            </a:r>
            <a:r>
              <a:rPr lang="en-GB" baseline="0" dirty="0" err="1"/>
              <a:t>fuerte</a:t>
            </a:r>
            <a:r>
              <a:rPr lang="en-GB" baseline="0" dirty="0"/>
              <a:t>.</a:t>
            </a:r>
          </a:p>
          <a:p>
            <a:r>
              <a:rPr lang="en-GB" baseline="0" dirty="0"/>
              <a:t>4. </a:t>
            </a:r>
            <a:r>
              <a:rPr lang="en-GB" baseline="0" dirty="0" err="1"/>
              <a:t>Quizás</a:t>
            </a:r>
            <a:r>
              <a:rPr lang="en-GB" baseline="0" dirty="0"/>
              <a:t> van a </a:t>
            </a:r>
            <a:r>
              <a:rPr lang="en-GB" baseline="0" dirty="0" err="1"/>
              <a:t>tomar</a:t>
            </a:r>
            <a:r>
              <a:rPr lang="en-GB" baseline="0" dirty="0"/>
              <a:t> café </a:t>
            </a:r>
            <a:r>
              <a:rPr lang="en-GB" baseline="0" dirty="0" err="1"/>
              <a:t>cerca</a:t>
            </a:r>
            <a:r>
              <a:rPr lang="en-GB" baseline="0" dirty="0"/>
              <a:t> de la costa.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793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x-none" sz="1200" b="1" kern="1200" dirty="0">
                <a:solidFill>
                  <a:schemeClr val="tx1"/>
                </a:solidFill>
                <a:effectLst/>
                <a:latin typeface="+mn-lt"/>
                <a:ea typeface="+mn-ea"/>
                <a:cs typeface="+mn-cs"/>
              </a:rPr>
              <a:t> </a:t>
            </a:r>
            <a:r>
              <a:rPr lang="en-US" dirty="0"/>
              <a:t>To revisit vocabulary</a:t>
            </a:r>
            <a:r>
              <a:rPr lang="en-US" baseline="0" dirty="0"/>
              <a:t> from 3 and 9 weeks ago in the oral modality.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Procedure:</a:t>
            </a:r>
          </a:p>
          <a:p>
            <a:r>
              <a:rPr lang="en-US" b="0" dirty="0"/>
              <a:t>1. Students</a:t>
            </a:r>
            <a:r>
              <a:rPr lang="en-US" b="0" baseline="0" dirty="0"/>
              <a:t> listen to the sentences and complete them.</a:t>
            </a:r>
            <a:br>
              <a:rPr lang="en-US" dirty="0"/>
            </a:br>
            <a:endParaRPr lang="en-US" dirty="0"/>
          </a:p>
          <a:p>
            <a:r>
              <a:rPr lang="en-US" b="1" dirty="0"/>
              <a:t>Transcript:</a:t>
            </a:r>
            <a:endParaRPr lang="en-GB" b="1" dirty="0"/>
          </a:p>
          <a:p>
            <a:pPr marL="228600" indent="-228600">
              <a:buAutoNum type="arabicPeriod"/>
            </a:pPr>
            <a:r>
              <a:rPr lang="en-GB" dirty="0" err="1"/>
              <a:t>Vamos</a:t>
            </a:r>
            <a:r>
              <a:rPr lang="en-GB" dirty="0"/>
              <a:t> a </a:t>
            </a:r>
            <a:r>
              <a:rPr lang="en-GB" dirty="0" err="1"/>
              <a:t>ir</a:t>
            </a:r>
            <a:r>
              <a:rPr lang="en-GB" baseline="0" dirty="0"/>
              <a:t> al </a:t>
            </a:r>
            <a:r>
              <a:rPr lang="en-GB" baseline="0" dirty="0" err="1"/>
              <a:t>centro</a:t>
            </a:r>
            <a:r>
              <a:rPr lang="en-GB" baseline="0" dirty="0"/>
              <a:t> para </a:t>
            </a:r>
            <a:r>
              <a:rPr lang="en-GB" baseline="0" dirty="0" err="1"/>
              <a:t>ir</a:t>
            </a:r>
            <a:r>
              <a:rPr lang="en-GB" baseline="0" dirty="0"/>
              <a:t> de </a:t>
            </a:r>
            <a:r>
              <a:rPr lang="en-GB" baseline="0" dirty="0" err="1"/>
              <a:t>copas</a:t>
            </a:r>
            <a:r>
              <a:rPr lang="en-GB" baseline="0" dirty="0"/>
              <a:t>.</a:t>
            </a:r>
          </a:p>
          <a:p>
            <a:pPr marL="228600" indent="-228600">
              <a:buAutoNum type="arabicPeriod"/>
            </a:pPr>
            <a:r>
              <a:rPr lang="en-GB" baseline="0" dirty="0"/>
              <a:t>En la fiesta, </a:t>
            </a:r>
            <a:r>
              <a:rPr lang="en-GB" baseline="0" dirty="0" err="1"/>
              <a:t>reparto</a:t>
            </a:r>
            <a:r>
              <a:rPr lang="en-GB" baseline="0" dirty="0"/>
              <a:t> </a:t>
            </a:r>
            <a:r>
              <a:rPr lang="en-GB" baseline="0" dirty="0" err="1"/>
              <a:t>todas</a:t>
            </a:r>
            <a:r>
              <a:rPr lang="en-GB" baseline="0" dirty="0"/>
              <a:t> las </a:t>
            </a:r>
            <a:r>
              <a:rPr lang="en-GB" baseline="0" dirty="0" err="1"/>
              <a:t>bebidas</a:t>
            </a:r>
            <a:r>
              <a:rPr lang="en-GB" baseline="0" dirty="0"/>
              <a:t> y </a:t>
            </a:r>
            <a:r>
              <a:rPr lang="en-GB" baseline="0" dirty="0" err="1"/>
              <a:t>organizo</a:t>
            </a:r>
            <a:r>
              <a:rPr lang="en-GB" baseline="0" dirty="0"/>
              <a:t> los </a:t>
            </a:r>
            <a:r>
              <a:rPr lang="en-GB" baseline="0" dirty="0" err="1"/>
              <a:t>juegos</a:t>
            </a:r>
            <a:r>
              <a:rPr lang="en-GB" baseline="0" dirty="0"/>
              <a:t>.</a:t>
            </a:r>
          </a:p>
          <a:p>
            <a:pPr marL="228600" indent="-228600">
              <a:buAutoNum type="arabicPeriod"/>
            </a:pPr>
            <a:r>
              <a:rPr lang="en-GB" baseline="0" dirty="0"/>
              <a:t>No </a:t>
            </a:r>
            <a:r>
              <a:rPr lang="en-GB" baseline="0" dirty="0" err="1"/>
              <a:t>permiten</a:t>
            </a:r>
            <a:r>
              <a:rPr lang="en-GB" baseline="0" dirty="0"/>
              <a:t> </a:t>
            </a:r>
            <a:r>
              <a:rPr lang="en-GB" baseline="0" dirty="0" err="1"/>
              <a:t>música</a:t>
            </a:r>
            <a:r>
              <a:rPr lang="en-GB" baseline="0" dirty="0"/>
              <a:t> </a:t>
            </a:r>
            <a:r>
              <a:rPr lang="en-GB" baseline="0" dirty="0" err="1"/>
              <a:t>fuerte</a:t>
            </a:r>
            <a:r>
              <a:rPr lang="en-GB" baseline="0" dirty="0"/>
              <a:t>.</a:t>
            </a:r>
          </a:p>
          <a:p>
            <a:pPr marL="228600" indent="-228600">
              <a:buAutoNum type="arabicPeriod"/>
            </a:pPr>
            <a:r>
              <a:rPr lang="en-GB" baseline="0" dirty="0" err="1"/>
              <a:t>Enseña</a:t>
            </a:r>
            <a:r>
              <a:rPr lang="en-GB" baseline="0" dirty="0"/>
              <a:t> </a:t>
            </a:r>
            <a:r>
              <a:rPr lang="en-GB" baseline="0" dirty="0" err="1"/>
              <a:t>muy</a:t>
            </a:r>
            <a:r>
              <a:rPr lang="en-GB" baseline="0" dirty="0"/>
              <a:t> </a:t>
            </a:r>
            <a:r>
              <a:rPr lang="en-GB" baseline="0" dirty="0" err="1"/>
              <a:t>bien</a:t>
            </a:r>
            <a:r>
              <a:rPr lang="en-GB" baseline="0" dirty="0"/>
              <a:t>. Los </a:t>
            </a:r>
            <a:r>
              <a:rPr lang="en-GB" baseline="0" dirty="0" err="1"/>
              <a:t>temas</a:t>
            </a:r>
            <a:r>
              <a:rPr lang="en-GB" baseline="0" dirty="0"/>
              <a:t> son </a:t>
            </a:r>
            <a:r>
              <a:rPr lang="en-GB" baseline="0" dirty="0" err="1"/>
              <a:t>muy</a:t>
            </a:r>
            <a:r>
              <a:rPr lang="en-GB" baseline="0" dirty="0"/>
              <a:t> </a:t>
            </a:r>
            <a:r>
              <a:rPr lang="en-GB" baseline="0" dirty="0" err="1"/>
              <a:t>interesantes</a:t>
            </a:r>
            <a:r>
              <a:rPr lang="en-GB" baseline="0" dirty="0"/>
              <a:t>.</a:t>
            </a:r>
          </a:p>
          <a:p>
            <a:pPr marL="228600" indent="-228600">
              <a:buAutoNum type="arabicPeriod"/>
            </a:pPr>
            <a:r>
              <a:rPr lang="en-GB" baseline="0" dirty="0"/>
              <a:t>¿Qué </a:t>
            </a:r>
            <a:r>
              <a:rPr lang="en-GB" baseline="0" dirty="0" err="1"/>
              <a:t>país</a:t>
            </a:r>
            <a:r>
              <a:rPr lang="en-GB" baseline="0" dirty="0"/>
              <a:t> </a:t>
            </a:r>
            <a:r>
              <a:rPr lang="en-GB" baseline="0" dirty="0" err="1"/>
              <a:t>quieres</a:t>
            </a:r>
            <a:r>
              <a:rPr lang="en-GB" baseline="0" dirty="0"/>
              <a:t> </a:t>
            </a:r>
            <a:r>
              <a:rPr lang="en-GB" baseline="0" dirty="0" err="1"/>
              <a:t>visitar</a:t>
            </a:r>
            <a:r>
              <a:rPr lang="en-GB" baseline="0" dirty="0"/>
              <a:t>? </a:t>
            </a:r>
            <a:r>
              <a:rPr lang="en-GB" baseline="0" dirty="0" err="1"/>
              <a:t>Debes</a:t>
            </a:r>
            <a:r>
              <a:rPr lang="en-GB" baseline="0" dirty="0"/>
              <a:t> </a:t>
            </a:r>
            <a:r>
              <a:rPr lang="en-GB" baseline="0" dirty="0" err="1"/>
              <a:t>decidir</a:t>
            </a:r>
            <a:r>
              <a:rPr lang="en-GB" baseline="0" dirty="0"/>
              <a:t> pronto.</a:t>
            </a:r>
          </a:p>
          <a:p>
            <a:pPr marL="228600" indent="-228600">
              <a:buAutoNum type="arabicPeriod"/>
            </a:pPr>
            <a:r>
              <a:rPr lang="en-GB" baseline="0" dirty="0" err="1"/>
              <a:t>Quiero</a:t>
            </a:r>
            <a:r>
              <a:rPr lang="en-GB" baseline="0" dirty="0"/>
              <a:t> </a:t>
            </a:r>
            <a:r>
              <a:rPr lang="en-GB" baseline="0" dirty="0" err="1"/>
              <a:t>ir</a:t>
            </a:r>
            <a:r>
              <a:rPr lang="en-GB" baseline="0" dirty="0"/>
              <a:t> de </a:t>
            </a:r>
            <a:r>
              <a:rPr lang="en-GB" baseline="0" dirty="0" err="1"/>
              <a:t>paseo</a:t>
            </a:r>
            <a:r>
              <a:rPr lang="en-GB" baseline="0" dirty="0"/>
              <a:t>. Estoy </a:t>
            </a:r>
            <a:r>
              <a:rPr lang="en-GB" baseline="0" dirty="0" err="1"/>
              <a:t>aburrida</a:t>
            </a:r>
            <a:r>
              <a:rPr lang="en-GB" baseline="0" dirty="0"/>
              <a:t>.</a:t>
            </a:r>
          </a:p>
          <a:p>
            <a:pPr marL="228600" indent="-228600">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3318009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dirty="0">
                <a:solidFill>
                  <a:schemeClr val="tx1"/>
                </a:solidFill>
                <a:effectLst/>
                <a:latin typeface="+mn-lt"/>
                <a:ea typeface="+mn-ea"/>
                <a:cs typeface="+mn-cs"/>
              </a:rPr>
              <a:t>Adaptive teaching</a:t>
            </a:r>
          </a:p>
          <a:p>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In this more challenging variation, students write the whole sentence.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Note that teachers can run both versions of the activity simultaneously – some students can turn away from the board to complete it.</a:t>
            </a:r>
            <a:endParaRPr lang="x-none"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845944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4 minutes (two slides)</a:t>
            </a:r>
          </a:p>
          <a:p>
            <a:endParaRPr lang="en-US" b="0" i="0" dirty="0"/>
          </a:p>
          <a:p>
            <a:r>
              <a:rPr lang="en-US" b="1" i="0" dirty="0"/>
              <a:t>Aim: </a:t>
            </a:r>
            <a:r>
              <a:rPr lang="en-US" b="0" i="0" dirty="0"/>
              <a:t>to introduce and embed new vocabulary; to revisit two previously taught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dirty="0"/>
              <a:t>Note: </a:t>
            </a:r>
            <a:r>
              <a:rPr lang="en-GB" dirty="0"/>
              <a:t>‘</a:t>
            </a:r>
            <a:r>
              <a:rPr lang="en-GB" dirty="0" err="1"/>
              <a:t>próximo</a:t>
            </a:r>
            <a:r>
              <a:rPr lang="en-GB" dirty="0"/>
              <a:t>’ and</a:t>
            </a:r>
            <a:r>
              <a:rPr lang="en-GB" baseline="0" dirty="0"/>
              <a:t> ‘</a:t>
            </a:r>
            <a:r>
              <a:rPr lang="en-GB" baseline="0" dirty="0" err="1"/>
              <a:t>cubrir</a:t>
            </a:r>
            <a:r>
              <a:rPr lang="en-GB" baseline="0" dirty="0"/>
              <a:t>’ are two of the words from this week’s revisited vocabulary sets. They are included here for further consolidation.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06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Continuation of previous activity.</a:t>
            </a:r>
            <a:endParaRPr lang="en-GB" baseline="0" dirty="0">
              <a:sym typeface="Wingdings" panose="05000000000000000000" pitchFamily="2" charset="2"/>
            </a:endParaRPr>
          </a:p>
          <a:p>
            <a:r>
              <a:rPr lang="en-GB" b="1" dirty="0"/>
              <a:t>Note: </a:t>
            </a:r>
            <a:r>
              <a:rPr lang="en-GB" dirty="0"/>
              <a:t>‘</a:t>
            </a:r>
            <a:r>
              <a:rPr lang="en-GB" dirty="0" err="1"/>
              <a:t>dividir</a:t>
            </a:r>
            <a:r>
              <a:rPr lang="en-GB" dirty="0"/>
              <a:t>’ is one </a:t>
            </a:r>
            <a:r>
              <a:rPr lang="en-GB" baseline="0" dirty="0"/>
              <a:t>of the words from this week’s revisited vocabulary sets. It is included here for further consolidation.</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041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2 minutes</a:t>
            </a:r>
          </a:p>
          <a:p>
            <a:endParaRPr lang="en-US" b="0" i="0" dirty="0"/>
          </a:p>
          <a:p>
            <a:r>
              <a:rPr lang="en-US" b="1" i="0" dirty="0"/>
              <a:t>Aim: </a:t>
            </a:r>
            <a:r>
              <a:rPr lang="en-US" b="0" i="0" dirty="0"/>
              <a:t>to highlight how ‘mucho’ and ‘poco’ may either be adverbs or</a:t>
            </a:r>
            <a:r>
              <a:rPr lang="en-US" b="0" i="0" baseline="0" dirty="0"/>
              <a:t> adjectives; to show how this affects the rules for gender and number agreement.</a:t>
            </a:r>
            <a:endParaRPr lang="en-US" b="0"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b="0" dirty="0"/>
              <a:t>The</a:t>
            </a:r>
            <a:r>
              <a:rPr lang="en-GB" b="0" baseline="0" dirty="0"/>
              <a:t> teacher goes through the explanation with students, eliciting the Spanish where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Students recently encountered the near-cognate ‘geografía’ [3847] in 8.1.2.6, along with other words with the suffix –ía.</a:t>
            </a:r>
            <a:endParaRPr lang="en-GB" b="1"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3103686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4177181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84768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46663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887337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774283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875333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5978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684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11953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29320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45227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970689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890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65298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48740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98714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tiff"/><Relationship Id="rId4" Type="http://schemas.openxmlformats.org/officeDocument/2006/relationships/image" Target="../media/image6.tiff"/></Relationships>
</file>

<file path=ppt/slides/_rels/slide10.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audio" Target="../media/audio14.wav"/></Relationships>
</file>

<file path=ppt/slides/_rels/slide11.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audio" Target="../media/audio15.wav"/><Relationship Id="rId7" Type="http://schemas.openxmlformats.org/officeDocument/2006/relationships/audio" Target="../media/audio18.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17.wav"/><Relationship Id="rId5" Type="http://schemas.openxmlformats.org/officeDocument/2006/relationships/audio" Target="../media/audio16.wav"/><Relationship Id="rId10" Type="http://schemas.openxmlformats.org/officeDocument/2006/relationships/audio" Target="../media/audio21.wav"/><Relationship Id="rId4" Type="http://schemas.openxmlformats.org/officeDocument/2006/relationships/audio" Target="../media/audio13.wav"/><Relationship Id="rId9" Type="http://schemas.openxmlformats.org/officeDocument/2006/relationships/audio" Target="../media/audio20.wav"/></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3" Type="http://schemas.openxmlformats.org/officeDocument/2006/relationships/image" Target="../media/image5.tiff"/><Relationship Id="rId7" Type="http://schemas.openxmlformats.org/officeDocument/2006/relationships/audio" Target="../media/audio23.wav"/><Relationship Id="rId12" Type="http://schemas.openxmlformats.org/officeDocument/2006/relationships/audio" Target="../media/audio28.wav"/><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image" Target="../media/image7.tiff"/><Relationship Id="rId10" Type="http://schemas.openxmlformats.org/officeDocument/2006/relationships/audio" Target="../media/audio26.wav"/><Relationship Id="rId4" Type="http://schemas.openxmlformats.org/officeDocument/2006/relationships/image" Target="../media/image6.tiff"/><Relationship Id="rId9" Type="http://schemas.openxmlformats.org/officeDocument/2006/relationships/audio" Target="../media/audio25.wav"/><Relationship Id="rId1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7"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image" Target="../media/image11.png"/><Relationship Id="rId7" Type="http://schemas.openxmlformats.org/officeDocument/2006/relationships/audio" Target="../media/audio33.wav"/><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0.wav"/><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9.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www.rachelhawkes.com/LDPresources/Yr8Spanish/Spanish_Y8_Term2i_Wk2_audio_HW_sheet.docx" TargetMode="External"/><Relationship Id="rId4" Type="http://schemas.openxmlformats.org/officeDocument/2006/relationships/hyperlink" Target="https://www.rachelhawkes.com/LDPresources/Yr8Spanish/Spanish_Y8_Term2i_Wk2_audio.html"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3.wav"/><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s>
</file>

<file path=ppt/slides/_rels/slide6.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tif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21FF4CF0-E3C2-44AE-A366-9A4DD2CFF60B}"/>
              </a:ext>
            </a:extLst>
          </p:cNvPr>
          <p:cNvSpPr txBox="1">
            <a:spLocks/>
          </p:cNvSpPr>
          <p:nvPr/>
        </p:nvSpPr>
        <p:spPr>
          <a:xfrm>
            <a:off x="214817" y="4994958"/>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1 – Lesson 29 </a:t>
            </a:r>
          </a:p>
        </p:txBody>
      </p:sp>
      <p:sp>
        <p:nvSpPr>
          <p:cNvPr id="15" name="Title 3">
            <a:extLst>
              <a:ext uri="{FF2B5EF4-FFF2-40B4-BE49-F238E27FC236}">
                <a16:creationId xmlns:a16="http://schemas.microsoft.com/office/drawing/2014/main" id="{0E57611C-BC72-4376-AA40-1B28A5D95BD0}"/>
              </a:ext>
            </a:extLst>
          </p:cNvPr>
          <p:cNvSpPr txBox="1">
            <a:spLocks/>
          </p:cNvSpPr>
          <p:nvPr/>
        </p:nvSpPr>
        <p:spPr>
          <a:xfrm>
            <a:off x="214817" y="5780283"/>
            <a:ext cx="38369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2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15.02.24</a:t>
            </a:r>
          </a:p>
        </p:txBody>
      </p:sp>
      <p:sp>
        <p:nvSpPr>
          <p:cNvPr id="16" name="Title 1">
            <a:extLst>
              <a:ext uri="{FF2B5EF4-FFF2-40B4-BE49-F238E27FC236}">
                <a16:creationId xmlns:a16="http://schemas.microsoft.com/office/drawing/2014/main" id="{402351A7-21A5-4564-8299-0686A007631D}"/>
              </a:ext>
            </a:extLst>
          </p:cNvPr>
          <p:cNvSpPr txBox="1">
            <a:spLocks/>
          </p:cNvSpPr>
          <p:nvPr/>
        </p:nvSpPr>
        <p:spPr>
          <a:xfrm>
            <a:off x="214817" y="2378819"/>
            <a:ext cx="7043138" cy="879475"/>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Socialising (on and offline)</a:t>
            </a:r>
            <a:endParaRPr kumimoji="0" lang="en-US" sz="4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p:txBody>
      </p:sp>
      <p:sp>
        <p:nvSpPr>
          <p:cNvPr id="17" name="Subtitle 5">
            <a:extLst>
              <a:ext uri="{FF2B5EF4-FFF2-40B4-BE49-F238E27FC236}">
                <a16:creationId xmlns:a16="http://schemas.microsoft.com/office/drawing/2014/main" id="{052D01D6-2DF8-4526-ADD0-EF8AFA5B77A5}"/>
              </a:ext>
            </a:extLst>
          </p:cNvPr>
          <p:cNvSpPr txBox="1">
            <a:spLocks/>
          </p:cNvSpPr>
          <p:nvPr/>
        </p:nvSpPr>
        <p:spPr>
          <a:xfrm>
            <a:off x="214817" y="3004705"/>
            <a:ext cx="7291126" cy="1436666"/>
          </a:xfrm>
          <a:prstGeom prst="rect">
            <a:avLst/>
          </a:prstGeom>
        </p:spPr>
        <p:txBody>
          <a:bodyPr>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Contrasting past and present events</a:t>
            </a:r>
          </a:p>
          <a:p>
            <a:br>
              <a:rPr kumimoji="0" lang="en-US" sz="28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br>
            <a:r>
              <a:rPr lang="en-GB" sz="2800" dirty="0">
                <a:solidFill>
                  <a:prstClr val="white"/>
                </a:solidFill>
              </a:rPr>
              <a:t>-</a:t>
            </a:r>
            <a:r>
              <a:rPr lang="en-GB" sz="2800" dirty="0" err="1">
                <a:solidFill>
                  <a:prstClr val="white"/>
                </a:solidFill>
              </a:rPr>
              <a:t>ar</a:t>
            </a:r>
            <a:r>
              <a:rPr lang="en-GB" sz="2800" dirty="0">
                <a:solidFill>
                  <a:prstClr val="white"/>
                </a:solidFill>
              </a:rPr>
              <a:t> verbs in 3rd person singular </a:t>
            </a:r>
            <a:r>
              <a:rPr lang="en-GB" sz="2800" dirty="0" err="1">
                <a:solidFill>
                  <a:prstClr val="white"/>
                </a:solidFill>
              </a:rPr>
              <a:t>preterite</a:t>
            </a:r>
            <a:r>
              <a:rPr lang="en-GB" sz="2800" dirty="0">
                <a:solidFill>
                  <a:prstClr val="white"/>
                </a:solidFill>
              </a:rPr>
              <a:t> (-ó)</a:t>
            </a:r>
            <a:br>
              <a:rPr lang="en-GB" sz="2800" dirty="0">
                <a:solidFill>
                  <a:prstClr val="white"/>
                </a:solidFill>
              </a:rPr>
            </a:br>
            <a:br>
              <a:rPr lang="en-GB" sz="2800" dirty="0">
                <a:solidFill>
                  <a:prstClr val="white"/>
                </a:solidFill>
              </a:rPr>
            </a:br>
            <a:r>
              <a:rPr lang="en-GB" sz="2800" dirty="0">
                <a:solidFill>
                  <a:prstClr val="white"/>
                </a:solidFill>
              </a:rPr>
              <a:t>SSC [z] revisited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6" name="Imagen 6">
            <a:extLst>
              <a:ext uri="{FF2B5EF4-FFF2-40B4-BE49-F238E27FC236}">
                <a16:creationId xmlns:a16="http://schemas.microsoft.com/office/drawing/2014/main" id="{3DA74EEB-71B2-4522-A894-49D4C2B365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4185" y="4441371"/>
            <a:ext cx="1953262" cy="2008854"/>
          </a:xfrm>
          <a:prstGeom prst="rect">
            <a:avLst/>
          </a:prstGeom>
        </p:spPr>
      </p:pic>
      <p:pic>
        <p:nvPicPr>
          <p:cNvPr id="7" name="Imagen 7">
            <a:extLst>
              <a:ext uri="{FF2B5EF4-FFF2-40B4-BE49-F238E27FC236}">
                <a16:creationId xmlns:a16="http://schemas.microsoft.com/office/drawing/2014/main" id="{4770AC9C-0CDE-4258-85FE-F655466C8B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768939">
            <a:off x="9154901" y="4843444"/>
            <a:ext cx="1836473" cy="1378885"/>
          </a:xfrm>
          <a:prstGeom prst="rect">
            <a:avLst/>
          </a:prstGeom>
        </p:spPr>
      </p:pic>
      <p:pic>
        <p:nvPicPr>
          <p:cNvPr id="8" name="Imagen 8">
            <a:extLst>
              <a:ext uri="{FF2B5EF4-FFF2-40B4-BE49-F238E27FC236}">
                <a16:creationId xmlns:a16="http://schemas.microsoft.com/office/drawing/2014/main" id="{917A3B2F-6E6A-4972-9FB6-391C56C8F6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709976">
            <a:off x="6663226" y="5624461"/>
            <a:ext cx="433674" cy="738781"/>
          </a:xfrm>
          <a:prstGeom prst="rect">
            <a:avLst/>
          </a:prstGeom>
        </p:spPr>
      </p:pic>
    </p:spTree>
    <p:extLst>
      <p:ext uri="{BB962C8B-B14F-4D97-AF65-F5344CB8AC3E}">
        <p14:creationId xmlns:p14="http://schemas.microsoft.com/office/powerpoint/2010/main" val="847969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894363" cy="787123"/>
          </a:xfrm>
        </p:spPr>
        <p:txBody>
          <a:bodyPr>
            <a:normAutofit/>
          </a:bodyPr>
          <a:lstStyle/>
          <a:p>
            <a:r>
              <a:rPr lang="en-GB" sz="2400" b="1" dirty="0">
                <a:solidFill>
                  <a:schemeClr val="bg1"/>
                </a:solidFill>
              </a:rPr>
              <a:t>-ar verbs: 1</a:t>
            </a:r>
            <a:r>
              <a:rPr lang="en-GB" sz="2400" b="1" baseline="30000" dirty="0">
                <a:solidFill>
                  <a:schemeClr val="bg1"/>
                </a:solidFill>
              </a:rPr>
              <a:t>st</a:t>
            </a:r>
            <a:r>
              <a:rPr lang="en-GB" sz="2400" b="1" dirty="0">
                <a:solidFill>
                  <a:schemeClr val="bg1"/>
                </a:solidFill>
              </a:rPr>
              <a:t> person singular (present)</a:t>
            </a:r>
            <a:br>
              <a:rPr lang="en-GB" sz="2400" b="1" dirty="0">
                <a:solidFill>
                  <a:schemeClr val="bg1"/>
                </a:solidFill>
              </a:rPr>
            </a:br>
            <a:r>
              <a:rPr lang="en-GB" sz="2400" b="1" dirty="0">
                <a:solidFill>
                  <a:schemeClr val="bg1"/>
                </a:solidFill>
              </a:rPr>
              <a:t>3</a:t>
            </a:r>
            <a:r>
              <a:rPr lang="en-GB" sz="2400" b="1" baseline="30000" dirty="0">
                <a:solidFill>
                  <a:schemeClr val="bg1"/>
                </a:solidFill>
              </a:rPr>
              <a:t>rd</a:t>
            </a:r>
            <a:r>
              <a:rPr lang="en-GB" sz="2400" b="1" dirty="0">
                <a:solidFill>
                  <a:schemeClr val="bg1"/>
                </a:solidFill>
              </a:rPr>
              <a:t> person singular (preterite)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60177" y="1226600"/>
            <a:ext cx="1142599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Remember that</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in Spanish the –ar verb endings change depending on who the verb refers to.</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9" name="TextBox 8"/>
          <p:cNvSpPr txBox="1"/>
          <p:nvPr/>
        </p:nvSpPr>
        <p:spPr>
          <a:xfrm>
            <a:off x="298097" y="2886146"/>
            <a:ext cx="1215349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I</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in the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present</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remove –ar and add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_____.</a:t>
            </a:r>
          </a:p>
        </p:txBody>
      </p:sp>
      <p:sp>
        <p:nvSpPr>
          <p:cNvPr id="3" name="Rectangle 2"/>
          <p:cNvSpPr/>
          <p:nvPr/>
        </p:nvSpPr>
        <p:spPr>
          <a:xfrm>
            <a:off x="8237517" y="2875986"/>
            <a:ext cx="564578" cy="492443"/>
          </a:xfrm>
          <a:prstGeom prst="rect">
            <a:avLst/>
          </a:prstGeom>
        </p:spPr>
        <p:txBody>
          <a:bodyPr wrap="none">
            <a:spAutoFit/>
          </a:bodyPr>
          <a:lstStyle/>
          <a:p>
            <a:r>
              <a:rPr lang="en-GB" sz="2600" b="1" dirty="0">
                <a:latin typeface="Century Gothic" panose="020B0502020202020204" pitchFamily="34" charset="0"/>
              </a:rPr>
              <a:t>–</a:t>
            </a:r>
            <a:r>
              <a:rPr lang="en-GB" sz="2600" b="1" dirty="0">
                <a:solidFill>
                  <a:srgbClr val="FF6600"/>
                </a:solidFill>
                <a:latin typeface="Century Gothic" panose="020B0502020202020204" pitchFamily="34" charset="0"/>
              </a:rPr>
              <a:t>o</a:t>
            </a:r>
            <a:endParaRPr lang="en-GB" sz="2600" dirty="0">
              <a:solidFill>
                <a:srgbClr val="FF6600"/>
              </a:solidFill>
            </a:endParaRPr>
          </a:p>
        </p:txBody>
      </p:sp>
      <p:sp>
        <p:nvSpPr>
          <p:cNvPr id="10" name="TextBox 9"/>
          <p:cNvSpPr txBox="1"/>
          <p:nvPr/>
        </p:nvSpPr>
        <p:spPr>
          <a:xfrm>
            <a:off x="329234" y="3689344"/>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Public</a:t>
            </a:r>
            <a:r>
              <a:rPr lang="en-GB" sz="2600" b="1" dirty="0" err="1">
                <a:solidFill>
                  <a:srgbClr val="FF6600"/>
                </a:solidFill>
                <a:latin typeface="Century Gothic" panose="020B0502020202020204" pitchFamily="34" charset="0"/>
              </a:rPr>
              <a:t>o</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 = _______________</a:t>
            </a:r>
          </a:p>
        </p:txBody>
      </p:sp>
      <p:sp>
        <p:nvSpPr>
          <p:cNvPr id="11" name="Rectangle 10"/>
          <p:cNvSpPr/>
          <p:nvPr/>
        </p:nvSpPr>
        <p:spPr>
          <a:xfrm>
            <a:off x="2034823" y="3657296"/>
            <a:ext cx="2569934" cy="492443"/>
          </a:xfrm>
          <a:prstGeom prst="rect">
            <a:avLst/>
          </a:prstGeom>
        </p:spPr>
        <p:txBody>
          <a:bodyPr wrap="none">
            <a:spAutoFit/>
          </a:bodyPr>
          <a:lstStyle/>
          <a:p>
            <a:r>
              <a:rPr lang="en-GB" sz="2600" dirty="0">
                <a:latin typeface="Century Gothic" panose="020B0502020202020204" pitchFamily="34" charset="0"/>
              </a:rPr>
              <a:t>I publish, I post</a:t>
            </a:r>
            <a:endParaRPr lang="en-GB" sz="2600" dirty="0"/>
          </a:p>
        </p:txBody>
      </p:sp>
      <p:sp>
        <p:nvSpPr>
          <p:cNvPr id="12" name="TextBox 11"/>
          <p:cNvSpPr txBox="1"/>
          <p:nvPr/>
        </p:nvSpPr>
        <p:spPr>
          <a:xfrm>
            <a:off x="6252906" y="3689344"/>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Cre</a:t>
            </a:r>
            <a:r>
              <a:rPr lang="en-GB" sz="2600" b="1" dirty="0">
                <a:solidFill>
                  <a:srgbClr val="FF6600"/>
                </a:solidFill>
                <a:latin typeface="Century Gothic" panose="020B0502020202020204" pitchFamily="34" charset="0"/>
              </a:rPr>
              <a:t>o</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 = _________.</a:t>
            </a:r>
          </a:p>
        </p:txBody>
      </p:sp>
      <p:sp>
        <p:nvSpPr>
          <p:cNvPr id="13" name="Rectangle 12"/>
          <p:cNvSpPr/>
          <p:nvPr/>
        </p:nvSpPr>
        <p:spPr>
          <a:xfrm>
            <a:off x="7619852" y="3666156"/>
            <a:ext cx="1460656" cy="492443"/>
          </a:xfrm>
          <a:prstGeom prst="rect">
            <a:avLst/>
          </a:prstGeom>
        </p:spPr>
        <p:txBody>
          <a:bodyPr wrap="none">
            <a:spAutoFit/>
          </a:bodyPr>
          <a:lstStyle/>
          <a:p>
            <a:r>
              <a:rPr lang="en-GB" sz="2600" dirty="0">
                <a:latin typeface="Century Gothic" panose="020B0502020202020204" pitchFamily="34" charset="0"/>
              </a:rPr>
              <a:t>I create</a:t>
            </a:r>
            <a:endParaRPr lang="en-GB" sz="2600" dirty="0"/>
          </a:p>
        </p:txBody>
      </p:sp>
      <p:sp>
        <p:nvSpPr>
          <p:cNvPr id="14" name="TextBox 13"/>
          <p:cNvSpPr txBox="1"/>
          <p:nvPr/>
        </p:nvSpPr>
        <p:spPr>
          <a:xfrm>
            <a:off x="329233" y="4381645"/>
            <a:ext cx="10691693"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or</a:t>
            </a:r>
            <a:r>
              <a:rPr lang="en-GB" sz="2600" dirty="0">
                <a:latin typeface="Century Gothic" panose="020B0502020202020204" pitchFamily="34" charset="0"/>
              </a:rPr>
              <a:t> ‘</a:t>
            </a:r>
            <a:r>
              <a:rPr lang="en-GB" sz="2600" b="1" dirty="0">
                <a:latin typeface="Century Gothic" panose="020B0502020202020204" pitchFamily="34" charset="0"/>
              </a:rPr>
              <a:t>it</a:t>
            </a:r>
            <a:r>
              <a:rPr lang="en-GB" sz="2600" dirty="0">
                <a:latin typeface="Century Gothic" panose="020B0502020202020204" pitchFamily="34" charset="0"/>
              </a:rPr>
              <a:t>’ for a completed action in the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past, remove –</a:t>
            </a:r>
            <a:r>
              <a:rPr lang="en-GB" sz="2600" dirty="0">
                <a:latin typeface="Century Gothic" panose="020B0502020202020204" pitchFamily="34" charset="0"/>
              </a:rPr>
              <a:t>a</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 and</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add </a:t>
            </a:r>
            <a:r>
              <a:rPr lang="en-GB" sz="2600" b="1" dirty="0">
                <a:latin typeface="Century Gothic" panose="020B0502020202020204" pitchFamily="34" charset="0"/>
              </a:rPr>
              <a:t>–</a:t>
            </a:r>
            <a:r>
              <a:rPr lang="en-GB" sz="2600" b="1" dirty="0">
                <a:solidFill>
                  <a:srgbClr val="FF6600"/>
                </a:solidFill>
                <a:latin typeface="Century Gothic" panose="020B0502020202020204" pitchFamily="34" charset="0"/>
              </a:rPr>
              <a:t>ó</a:t>
            </a:r>
            <a:r>
              <a:rPr lang="en-GB" sz="2600" b="1" dirty="0">
                <a:latin typeface="Century Gothic" panose="020B0502020202020204" pitchFamily="34" charset="0"/>
              </a:rPr>
              <a:t> </a:t>
            </a:r>
            <a:r>
              <a:rPr lang="en-GB" sz="2600" dirty="0">
                <a:latin typeface="Century Gothic" panose="020B0502020202020204" pitchFamily="34" charset="0"/>
              </a:rPr>
              <a:t>(with accent!)</a:t>
            </a:r>
            <a:r>
              <a:rPr kumimoji="0" lang="en-GB" sz="2600" i="0" u="none" strike="noStrike" kern="1200" cap="none" spc="0" normalizeH="0" baseline="0" noProof="0" dirty="0">
                <a:ln>
                  <a:noFill/>
                </a:ln>
                <a:effectLst/>
                <a:uLnTx/>
                <a:uFillTx/>
                <a:latin typeface="Century Gothic" panose="020B0502020202020204" pitchFamily="34" charset="0"/>
              </a:rPr>
              <a:t>. </a:t>
            </a:r>
          </a:p>
        </p:txBody>
      </p:sp>
      <p:sp>
        <p:nvSpPr>
          <p:cNvPr id="19" name="TextBox 18"/>
          <p:cNvSpPr txBox="1"/>
          <p:nvPr/>
        </p:nvSpPr>
        <p:spPr>
          <a:xfrm>
            <a:off x="4889169" y="5525436"/>
            <a:ext cx="172917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envi</a:t>
            </a:r>
            <a:endParaRPr kumimoji="0" lang="en-GB" sz="2600" b="1" i="0" u="none" strike="noStrike" kern="1200" cap="none" spc="0" normalizeH="0" baseline="0" noProof="0" dirty="0">
              <a:ln>
                <a:noFill/>
              </a:ln>
              <a:effectLst/>
              <a:uLnTx/>
              <a:uFillTx/>
              <a:latin typeface="Century Gothic" panose="020B0502020202020204" pitchFamily="34" charset="0"/>
            </a:endParaRPr>
          </a:p>
        </p:txBody>
      </p:sp>
      <p:sp>
        <p:nvSpPr>
          <p:cNvPr id="20" name="TextBox 19"/>
          <p:cNvSpPr txBox="1"/>
          <p:nvPr/>
        </p:nvSpPr>
        <p:spPr>
          <a:xfrm>
            <a:off x="8667380" y="5474055"/>
            <a:ext cx="266210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envi</a:t>
            </a:r>
            <a:r>
              <a:rPr lang="en-GB" sz="2600" b="1" dirty="0">
                <a:solidFill>
                  <a:srgbClr val="FF6600"/>
                </a:solidFill>
                <a:latin typeface="Century Gothic" panose="020B0502020202020204" pitchFamily="34" charset="0"/>
              </a:rPr>
              <a:t>ó</a:t>
            </a:r>
            <a:endParaRPr kumimoji="0" lang="en-GB" sz="2600" b="1" i="0" u="none" strike="noStrike" kern="1200" cap="none" spc="0" normalizeH="0" baseline="0" noProof="0" dirty="0">
              <a:ln>
                <a:noFill/>
              </a:ln>
              <a:solidFill>
                <a:srgbClr val="FF6600"/>
              </a:solidFill>
              <a:effectLst/>
              <a:uLnTx/>
              <a:uFillTx/>
              <a:latin typeface="Century Gothic" panose="020B0502020202020204" pitchFamily="34" charset="0"/>
            </a:endParaRPr>
          </a:p>
        </p:txBody>
      </p:sp>
      <p:cxnSp>
        <p:nvCxnSpPr>
          <p:cNvPr id="21" name="Straight Arrow Connector 20"/>
          <p:cNvCxnSpPr/>
          <p:nvPr/>
        </p:nvCxnSpPr>
        <p:spPr>
          <a:xfrm>
            <a:off x="6485681" y="5733250"/>
            <a:ext cx="1592826" cy="0"/>
          </a:xfrm>
          <a:prstGeom prst="straightConnector1">
            <a:avLst/>
          </a:prstGeom>
          <a:ln w="57150">
            <a:solidFill>
              <a:srgbClr val="3A5EAC"/>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078507" y="5862591"/>
            <a:ext cx="266211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t>
            </a:r>
            <a:r>
              <a:rPr lang="en-GB" sz="2600" dirty="0">
                <a:latin typeface="Century Gothic" panose="020B0502020202020204" pitchFamily="34" charset="0"/>
              </a:rPr>
              <a:t>s/he </a:t>
            </a:r>
            <a:r>
              <a:rPr lang="en-GB" sz="2600" b="1" dirty="0">
                <a:latin typeface="Century Gothic" panose="020B0502020202020204" pitchFamily="34" charset="0"/>
              </a:rPr>
              <a:t>or</a:t>
            </a:r>
            <a:r>
              <a:rPr lang="en-GB" sz="2600" dirty="0">
                <a:latin typeface="Century Gothic" panose="020B0502020202020204" pitchFamily="34" charset="0"/>
              </a:rPr>
              <a:t> it sent</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3" name="TextBox 22"/>
          <p:cNvSpPr txBox="1"/>
          <p:nvPr/>
        </p:nvSpPr>
        <p:spPr>
          <a:xfrm>
            <a:off x="649924" y="5525436"/>
            <a:ext cx="21666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Envi</a:t>
            </a:r>
            <a:r>
              <a:rPr lang="en-GB" sz="2600" strike="sngStrike" dirty="0" err="1">
                <a:latin typeface="Century Gothic" panose="020B0502020202020204" pitchFamily="34" charset="0"/>
              </a:rPr>
              <a:t>a</a:t>
            </a:r>
            <a:r>
              <a:rPr kumimoji="0" lang="en-GB" sz="2600" b="0" i="0" u="none" strike="sngStrike" kern="1200" cap="none" spc="0" normalizeH="0" baseline="0" noProof="0" dirty="0">
                <a:ln>
                  <a:noFill/>
                </a:ln>
                <a:effectLst/>
                <a:uLnTx/>
                <a:uFillTx/>
                <a:latin typeface="Century Gothic" panose="020B0502020202020204" pitchFamily="34" charset="0"/>
                <a:ea typeface="+mn-ea"/>
                <a:cs typeface="+mn-cs"/>
              </a:rPr>
              <a:t>r</a:t>
            </a:r>
            <a:endParaRPr kumimoji="0" lang="en-GB" sz="2600" b="1" i="0" u="none" strike="sngStrike" kern="1200" cap="none" spc="0" normalizeH="0" baseline="0" noProof="0" dirty="0">
              <a:ln>
                <a:noFill/>
              </a:ln>
              <a:effectLst/>
              <a:uLnTx/>
              <a:uFillTx/>
              <a:latin typeface="Century Gothic" panose="020B0502020202020204" pitchFamily="34" charset="0"/>
              <a:ea typeface="+mn-ea"/>
              <a:cs typeface="+mn-cs"/>
            </a:endParaRPr>
          </a:p>
        </p:txBody>
      </p:sp>
      <p:cxnSp>
        <p:nvCxnSpPr>
          <p:cNvPr id="24" name="Straight Arrow Connector 23"/>
          <p:cNvCxnSpPr/>
          <p:nvPr/>
        </p:nvCxnSpPr>
        <p:spPr>
          <a:xfrm>
            <a:off x="2864455" y="5813056"/>
            <a:ext cx="1592826" cy="0"/>
          </a:xfrm>
          <a:prstGeom prst="straightConnector1">
            <a:avLst/>
          </a:prstGeom>
          <a:ln w="57150">
            <a:solidFill>
              <a:srgbClr val="3A5EAC"/>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B2C9FF7E-6291-014F-A787-4A1C5AF35BFD}"/>
              </a:ext>
            </a:extLst>
          </p:cNvPr>
          <p:cNvSpPr txBox="1"/>
          <p:nvPr/>
        </p:nvSpPr>
        <p:spPr>
          <a:xfrm>
            <a:off x="329234" y="2183685"/>
            <a:ext cx="8542723" cy="492443"/>
          </a:xfrm>
          <a:prstGeom prst="rect">
            <a:avLst/>
          </a:prstGeom>
          <a:noFill/>
        </p:spPr>
        <p:txBody>
          <a:bodyPr wrap="none" rtlCol="0">
            <a:spAutoFit/>
          </a:bodyPr>
          <a:lstStyle/>
          <a:p>
            <a:r>
              <a:rPr lang="en-GB" sz="2600" dirty="0">
                <a:latin typeface="Century Gothic" panose="020B0502020202020204" pitchFamily="34" charset="0"/>
              </a:rPr>
              <a:t>They also depend on </a:t>
            </a:r>
            <a:r>
              <a:rPr lang="en-GB" sz="2600" b="1" dirty="0">
                <a:latin typeface="Century Gothic" panose="020B0502020202020204" pitchFamily="34" charset="0"/>
              </a:rPr>
              <a:t>when</a:t>
            </a:r>
            <a:r>
              <a:rPr lang="en-GB" sz="2600" dirty="0">
                <a:latin typeface="Century Gothic" panose="020B0502020202020204" pitchFamily="34" charset="0"/>
              </a:rPr>
              <a:t> the action takes place.</a:t>
            </a:r>
          </a:p>
        </p:txBody>
      </p:sp>
      <p:sp>
        <p:nvSpPr>
          <p:cNvPr id="6" name="Rounded Rectangular Callout 5"/>
          <p:cNvSpPr/>
          <p:nvPr/>
        </p:nvSpPr>
        <p:spPr>
          <a:xfrm>
            <a:off x="4405813" y="1970928"/>
            <a:ext cx="6923671" cy="3360240"/>
          </a:xfrm>
          <a:prstGeom prst="wedgeRoundRectCallout">
            <a:avLst>
              <a:gd name="adj1" fmla="val -71759"/>
              <a:gd name="adj2" fmla="val 39527"/>
              <a:gd name="adj3" fmla="val 16667"/>
            </a:avLst>
          </a:prstGeom>
          <a:solidFill>
            <a:schemeClr val="accent4">
              <a:lumMod val="20000"/>
              <a:lumOff val="80000"/>
            </a:schemeClr>
          </a:solidFill>
          <a:ln w="28575">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chemeClr val="tx1"/>
                </a:solidFill>
              </a:rPr>
              <a:t>The</a:t>
            </a:r>
            <a:r>
              <a:rPr lang="es-ES" sz="2400" dirty="0">
                <a:solidFill>
                  <a:schemeClr val="tx1"/>
                </a:solidFill>
              </a:rPr>
              <a:t> –o and –</a:t>
            </a:r>
            <a:r>
              <a:rPr lang="es-ES" sz="2400" dirty="0" err="1">
                <a:solidFill>
                  <a:schemeClr val="tx1"/>
                </a:solidFill>
              </a:rPr>
              <a:t>ó</a:t>
            </a:r>
            <a:r>
              <a:rPr lang="es-ES" sz="2400" dirty="0">
                <a:solidFill>
                  <a:schemeClr val="tx1"/>
                </a:solidFill>
              </a:rPr>
              <a:t> </a:t>
            </a:r>
            <a:r>
              <a:rPr lang="es-ES" sz="2400" dirty="0" err="1">
                <a:solidFill>
                  <a:schemeClr val="tx1"/>
                </a:solidFill>
              </a:rPr>
              <a:t>verb</a:t>
            </a:r>
            <a:r>
              <a:rPr lang="es-ES" sz="2400" dirty="0">
                <a:solidFill>
                  <a:schemeClr val="tx1"/>
                </a:solidFill>
              </a:rPr>
              <a:t> </a:t>
            </a:r>
            <a:r>
              <a:rPr lang="es-ES" sz="2400" dirty="0" err="1">
                <a:solidFill>
                  <a:schemeClr val="tx1"/>
                </a:solidFill>
              </a:rPr>
              <a:t>endings</a:t>
            </a:r>
            <a:r>
              <a:rPr lang="es-ES" sz="2400" dirty="0">
                <a:solidFill>
                  <a:schemeClr val="tx1"/>
                </a:solidFill>
              </a:rPr>
              <a:t> look similar, </a:t>
            </a:r>
            <a:r>
              <a:rPr lang="es-ES" sz="2400" dirty="0" err="1">
                <a:solidFill>
                  <a:schemeClr val="tx1"/>
                </a:solidFill>
              </a:rPr>
              <a:t>but</a:t>
            </a:r>
            <a:r>
              <a:rPr lang="es-ES" sz="2400" dirty="0">
                <a:solidFill>
                  <a:schemeClr val="tx1"/>
                </a:solidFill>
              </a:rPr>
              <a:t> </a:t>
            </a:r>
            <a:r>
              <a:rPr lang="es-ES" sz="2400" dirty="0" err="1">
                <a:solidFill>
                  <a:schemeClr val="tx1"/>
                </a:solidFill>
              </a:rPr>
              <a:t>sound</a:t>
            </a:r>
            <a:r>
              <a:rPr lang="es-ES" sz="2400" dirty="0">
                <a:solidFill>
                  <a:schemeClr val="tx1"/>
                </a:solidFill>
              </a:rPr>
              <a:t> </a:t>
            </a:r>
            <a:r>
              <a:rPr lang="es-ES" sz="2400" dirty="0" err="1">
                <a:solidFill>
                  <a:schemeClr val="tx1"/>
                </a:solidFill>
              </a:rPr>
              <a:t>different</a:t>
            </a:r>
            <a:r>
              <a:rPr lang="es-ES" sz="2400" dirty="0">
                <a:solidFill>
                  <a:schemeClr val="tx1"/>
                </a:solidFill>
              </a:rPr>
              <a:t>! Listen to </a:t>
            </a:r>
            <a:r>
              <a:rPr lang="es-ES" sz="2400" dirty="0" err="1">
                <a:solidFill>
                  <a:schemeClr val="tx1"/>
                </a:solidFill>
              </a:rPr>
              <a:t>which</a:t>
            </a:r>
            <a:r>
              <a:rPr lang="es-ES" sz="2400" dirty="0">
                <a:solidFill>
                  <a:schemeClr val="tx1"/>
                </a:solidFill>
              </a:rPr>
              <a:t> </a:t>
            </a:r>
            <a:r>
              <a:rPr lang="es-ES" sz="2400" dirty="0" err="1">
                <a:solidFill>
                  <a:schemeClr val="tx1"/>
                </a:solidFill>
              </a:rPr>
              <a:t>syllable</a:t>
            </a:r>
            <a:r>
              <a:rPr lang="es-ES" sz="2400" dirty="0">
                <a:solidFill>
                  <a:schemeClr val="tx1"/>
                </a:solidFill>
              </a:rPr>
              <a:t> </a:t>
            </a:r>
            <a:r>
              <a:rPr lang="es-ES" sz="2400" dirty="0" err="1">
                <a:solidFill>
                  <a:schemeClr val="tx1"/>
                </a:solidFill>
              </a:rPr>
              <a:t>is</a:t>
            </a:r>
            <a:r>
              <a:rPr lang="es-ES" sz="2400" dirty="0">
                <a:solidFill>
                  <a:schemeClr val="tx1"/>
                </a:solidFill>
              </a:rPr>
              <a:t> </a:t>
            </a:r>
            <a:r>
              <a:rPr lang="es-ES" sz="2400" dirty="0" err="1">
                <a:solidFill>
                  <a:schemeClr val="tx1"/>
                </a:solidFill>
              </a:rPr>
              <a:t>stressed</a:t>
            </a:r>
            <a:r>
              <a:rPr lang="es-ES" sz="2400" dirty="0">
                <a:solidFill>
                  <a:schemeClr val="tx1"/>
                </a:solidFill>
              </a:rPr>
              <a:t>:</a:t>
            </a:r>
          </a:p>
          <a:p>
            <a:pPr algn="ctr"/>
            <a:endParaRPr lang="es-ES" sz="2400" dirty="0">
              <a:solidFill>
                <a:schemeClr val="tx1"/>
              </a:solidFill>
            </a:endParaRPr>
          </a:p>
          <a:p>
            <a:pPr>
              <a:lnSpc>
                <a:spcPct val="150000"/>
              </a:lnSpc>
            </a:pPr>
            <a:r>
              <a:rPr lang="es-ES" sz="2400" dirty="0">
                <a:solidFill>
                  <a:schemeClr val="tx1"/>
                </a:solidFill>
              </a:rPr>
              <a:t>	Public</a:t>
            </a:r>
            <a:r>
              <a:rPr lang="es-ES" sz="2400" b="1" dirty="0">
                <a:solidFill>
                  <a:srgbClr val="FF6600"/>
                </a:solidFill>
              </a:rPr>
              <a:t>o</a:t>
            </a:r>
            <a:r>
              <a:rPr lang="es-ES" sz="2400" dirty="0">
                <a:solidFill>
                  <a:schemeClr val="tx1"/>
                </a:solidFill>
              </a:rPr>
              <a:t>     I post (online) / I publish</a:t>
            </a:r>
          </a:p>
          <a:p>
            <a:pPr>
              <a:lnSpc>
                <a:spcPct val="150000"/>
              </a:lnSpc>
            </a:pPr>
            <a:r>
              <a:rPr lang="es-ES" sz="2400" dirty="0">
                <a:solidFill>
                  <a:schemeClr val="tx1"/>
                </a:solidFill>
              </a:rPr>
              <a:t>	Public</a:t>
            </a:r>
            <a:r>
              <a:rPr lang="es-ES" sz="2400" b="1" dirty="0">
                <a:solidFill>
                  <a:srgbClr val="FF6600"/>
                </a:solidFill>
              </a:rPr>
              <a:t>ó</a:t>
            </a:r>
            <a:r>
              <a:rPr lang="es-ES" sz="2400" dirty="0">
                <a:solidFill>
                  <a:schemeClr val="tx1"/>
                </a:solidFill>
              </a:rPr>
              <a:t>     s/he </a:t>
            </a:r>
            <a:r>
              <a:rPr lang="es-ES" sz="2400" b="1" dirty="0" err="1">
                <a:solidFill>
                  <a:schemeClr val="tx1"/>
                </a:solidFill>
              </a:rPr>
              <a:t>or</a:t>
            </a:r>
            <a:r>
              <a:rPr lang="es-ES" sz="2400" dirty="0">
                <a:solidFill>
                  <a:schemeClr val="tx1"/>
                </a:solidFill>
              </a:rPr>
              <a:t> </a:t>
            </a:r>
            <a:r>
              <a:rPr lang="es-ES" sz="2400" dirty="0" err="1">
                <a:solidFill>
                  <a:schemeClr val="tx1"/>
                </a:solidFill>
              </a:rPr>
              <a:t>it</a:t>
            </a:r>
            <a:r>
              <a:rPr lang="es-ES" sz="2400" dirty="0">
                <a:solidFill>
                  <a:schemeClr val="tx1"/>
                </a:solidFill>
              </a:rPr>
              <a:t> </a:t>
            </a:r>
            <a:r>
              <a:rPr lang="es-ES" sz="2400" dirty="0" err="1">
                <a:solidFill>
                  <a:schemeClr val="tx1"/>
                </a:solidFill>
              </a:rPr>
              <a:t>posted</a:t>
            </a:r>
            <a:r>
              <a:rPr lang="es-ES" sz="2400" dirty="0">
                <a:solidFill>
                  <a:schemeClr val="tx1"/>
                </a:solidFill>
              </a:rPr>
              <a:t>/</a:t>
            </a:r>
            <a:r>
              <a:rPr lang="es-ES" sz="2400" dirty="0" err="1">
                <a:solidFill>
                  <a:schemeClr val="tx1"/>
                </a:solidFill>
              </a:rPr>
              <a:t>published</a:t>
            </a:r>
            <a:endParaRPr lang="es-ES" sz="2400" dirty="0">
              <a:solidFill>
                <a:schemeClr val="tx1"/>
              </a:solidFill>
            </a:endParaRPr>
          </a:p>
        </p:txBody>
      </p:sp>
      <p:sp>
        <p:nvSpPr>
          <p:cNvPr id="25" name="Action Button: Custom 30">
            <a:hlinkClick r:id="" action="ppaction://noaction" highlightClick="1">
              <a:snd r:embed="rId3" name="publico.wav"/>
            </a:hlinkClick>
            <a:extLst>
              <a:ext uri="{FF2B5EF4-FFF2-40B4-BE49-F238E27FC236}">
                <a16:creationId xmlns:a16="http://schemas.microsoft.com/office/drawing/2014/main" id="{357175EF-76F9-FD44-B0C5-EEEE9C6A5049}"/>
              </a:ext>
            </a:extLst>
          </p:cNvPr>
          <p:cNvSpPr/>
          <p:nvPr/>
        </p:nvSpPr>
        <p:spPr>
          <a:xfrm>
            <a:off x="4985897" y="3982508"/>
            <a:ext cx="406086" cy="39610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latin typeface="+mj-lt"/>
              </a:rPr>
              <a:t>1</a:t>
            </a:r>
          </a:p>
        </p:txBody>
      </p:sp>
      <p:sp>
        <p:nvSpPr>
          <p:cNvPr id="26" name="Action Button: Custom 30">
            <a:hlinkClick r:id="" action="ppaction://noaction" highlightClick="1">
              <a:snd r:embed="rId4" name="publicó.wav"/>
            </a:hlinkClick>
            <a:extLst>
              <a:ext uri="{FF2B5EF4-FFF2-40B4-BE49-F238E27FC236}">
                <a16:creationId xmlns:a16="http://schemas.microsoft.com/office/drawing/2014/main" id="{02A7B944-AEAC-9F4B-840B-F1A0AB2EACF7}"/>
              </a:ext>
            </a:extLst>
          </p:cNvPr>
          <p:cNvSpPr/>
          <p:nvPr/>
        </p:nvSpPr>
        <p:spPr>
          <a:xfrm>
            <a:off x="4985897" y="4492542"/>
            <a:ext cx="406086" cy="39610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latin typeface="+mj-lt"/>
              </a:rPr>
              <a:t>2</a:t>
            </a:r>
          </a:p>
        </p:txBody>
      </p:sp>
    </p:spTree>
    <p:extLst>
      <p:ext uri="{BB962C8B-B14F-4D97-AF65-F5344CB8AC3E}">
        <p14:creationId xmlns:p14="http://schemas.microsoft.com/office/powerpoint/2010/main" val="88753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P spid="10" grpId="0"/>
      <p:bldP spid="11" grpId="0"/>
      <p:bldP spid="12" grpId="0"/>
      <p:bldP spid="13" grpId="0"/>
      <p:bldP spid="14" grpId="0"/>
      <p:bldP spid="19" grpId="0"/>
      <p:bldP spid="20" grpId="0"/>
      <p:bldP spid="22" grpId="0"/>
      <p:bldP spid="23" grpId="0"/>
      <p:bldP spid="6"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7E4EE222-CE88-3345-BFA1-99CDC2520501}"/>
              </a:ext>
            </a:extLst>
          </p:cNvPr>
          <p:cNvSpPr txBox="1"/>
          <p:nvPr/>
        </p:nvSpPr>
        <p:spPr>
          <a:xfrm>
            <a:off x="6831292" y="5407414"/>
            <a:ext cx="1516762" cy="492443"/>
          </a:xfrm>
          <a:prstGeom prst="rect">
            <a:avLst/>
          </a:prstGeom>
          <a:noFill/>
        </p:spPr>
        <p:txBody>
          <a:bodyPr wrap="none" rtlCol="0">
            <a:spAutoFit/>
          </a:bodyPr>
          <a:lstStyle/>
          <a:p>
            <a:pPr algn="l"/>
            <a:r>
              <a:rPr lang="x-none" sz="2600" dirty="0"/>
              <a:t>empezó</a:t>
            </a:r>
          </a:p>
        </p:txBody>
      </p:sp>
      <p:sp>
        <p:nvSpPr>
          <p:cNvPr id="2" name="Título 1">
            <a:extLst>
              <a:ext uri="{FF2B5EF4-FFF2-40B4-BE49-F238E27FC236}">
                <a16:creationId xmlns:a16="http://schemas.microsoft.com/office/drawing/2014/main" id="{BA741253-90B8-FD48-A3CD-2DFAD62744F8}"/>
              </a:ext>
            </a:extLst>
          </p:cNvPr>
          <p:cNvSpPr>
            <a:spLocks noGrp="1"/>
          </p:cNvSpPr>
          <p:nvPr>
            <p:ph type="title"/>
          </p:nvPr>
        </p:nvSpPr>
        <p:spPr>
          <a:xfrm>
            <a:off x="0" y="213557"/>
            <a:ext cx="2960939" cy="647577"/>
          </a:xfrm>
        </p:spPr>
        <p:txBody>
          <a:bodyPr>
            <a:normAutofit/>
          </a:bodyPr>
          <a:lstStyle/>
          <a:p>
            <a:r>
              <a:rPr lang="x-none" sz="2800" b="1" dirty="0"/>
              <a:t>¡</a:t>
            </a:r>
            <a:r>
              <a:rPr lang="en-GB" sz="2800" b="1" dirty="0"/>
              <a:t>A </a:t>
            </a:r>
            <a:r>
              <a:rPr lang="en-GB" sz="2800" b="1" dirty="0" err="1"/>
              <a:t>pronunciar</a:t>
            </a:r>
            <a:r>
              <a:rPr lang="en-GB" sz="2800" b="1" dirty="0"/>
              <a:t>!</a:t>
            </a:r>
            <a:endParaRPr lang="x-none" sz="2800" b="1" dirty="0"/>
          </a:p>
        </p:txBody>
      </p:sp>
      <p:sp>
        <p:nvSpPr>
          <p:cNvPr id="5" name="Action Button: Custom 30">
            <a:hlinkClick r:id="" action="ppaction://noaction" highlightClick="1">
              <a:snd r:embed="rId3" name="creo.wav"/>
            </a:hlinkClick>
            <a:extLst>
              <a:ext uri="{FF2B5EF4-FFF2-40B4-BE49-F238E27FC236}">
                <a16:creationId xmlns:a16="http://schemas.microsoft.com/office/drawing/2014/main" id="{D047C00F-8310-D748-9488-F7286B5A3817}"/>
              </a:ext>
            </a:extLst>
          </p:cNvPr>
          <p:cNvSpPr/>
          <p:nvPr/>
        </p:nvSpPr>
        <p:spPr>
          <a:xfrm>
            <a:off x="600693" y="1407997"/>
            <a:ext cx="667170" cy="62372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mj-lt"/>
              </a:rPr>
              <a:t>1</a:t>
            </a:r>
          </a:p>
        </p:txBody>
      </p:sp>
      <p:sp>
        <p:nvSpPr>
          <p:cNvPr id="6" name="Action Button: Custom 30">
            <a:hlinkClick r:id="" action="ppaction://noaction" highlightClick="1">
              <a:snd r:embed="rId4" name="publico.wav"/>
            </a:hlinkClick>
            <a:extLst>
              <a:ext uri="{FF2B5EF4-FFF2-40B4-BE49-F238E27FC236}">
                <a16:creationId xmlns:a16="http://schemas.microsoft.com/office/drawing/2014/main" id="{E1D91421-50A5-A54E-9D16-E01466D331EF}"/>
              </a:ext>
            </a:extLst>
          </p:cNvPr>
          <p:cNvSpPr/>
          <p:nvPr/>
        </p:nvSpPr>
        <p:spPr>
          <a:xfrm>
            <a:off x="600693" y="2689797"/>
            <a:ext cx="667170" cy="62372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mj-lt"/>
              </a:rPr>
              <a:t>2</a:t>
            </a:r>
          </a:p>
        </p:txBody>
      </p:sp>
      <p:sp>
        <p:nvSpPr>
          <p:cNvPr id="7" name="Action Button: Custom 30">
            <a:hlinkClick r:id="" action="ppaction://noaction" highlightClick="1">
              <a:snd r:embed="rId5" name="dejó.wav"/>
            </a:hlinkClick>
            <a:extLst>
              <a:ext uri="{FF2B5EF4-FFF2-40B4-BE49-F238E27FC236}">
                <a16:creationId xmlns:a16="http://schemas.microsoft.com/office/drawing/2014/main" id="{08717EAE-E14D-4A48-81E5-F4CA065F4D54}"/>
              </a:ext>
            </a:extLst>
          </p:cNvPr>
          <p:cNvSpPr/>
          <p:nvPr/>
        </p:nvSpPr>
        <p:spPr>
          <a:xfrm>
            <a:off x="600693" y="4046487"/>
            <a:ext cx="667170" cy="62372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mj-lt"/>
              </a:rPr>
              <a:t>3</a:t>
            </a:r>
          </a:p>
        </p:txBody>
      </p:sp>
      <p:sp>
        <p:nvSpPr>
          <p:cNvPr id="8" name="Action Button: Custom 30">
            <a:hlinkClick r:id="" action="ppaction://noaction" highlightClick="1">
              <a:snd r:embed="rId6" name="envío.wav"/>
            </a:hlinkClick>
            <a:extLst>
              <a:ext uri="{FF2B5EF4-FFF2-40B4-BE49-F238E27FC236}">
                <a16:creationId xmlns:a16="http://schemas.microsoft.com/office/drawing/2014/main" id="{3C943242-34FF-FB42-A327-1746A6367E02}"/>
              </a:ext>
            </a:extLst>
          </p:cNvPr>
          <p:cNvSpPr/>
          <p:nvPr/>
        </p:nvSpPr>
        <p:spPr>
          <a:xfrm>
            <a:off x="600693" y="5385227"/>
            <a:ext cx="667170" cy="62372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mj-lt"/>
              </a:rPr>
              <a:t>4</a:t>
            </a:r>
          </a:p>
        </p:txBody>
      </p:sp>
      <p:sp>
        <p:nvSpPr>
          <p:cNvPr id="10" name="Action Button: Custom 30">
            <a:hlinkClick r:id="" action="ppaction://noaction" highlightClick="1">
              <a:snd r:embed="rId7" name="tomo.wav"/>
            </a:hlinkClick>
            <a:extLst>
              <a:ext uri="{FF2B5EF4-FFF2-40B4-BE49-F238E27FC236}">
                <a16:creationId xmlns:a16="http://schemas.microsoft.com/office/drawing/2014/main" id="{07CD45B7-B792-8641-93BF-751E6A9F6C12}"/>
              </a:ext>
            </a:extLst>
          </p:cNvPr>
          <p:cNvSpPr/>
          <p:nvPr/>
        </p:nvSpPr>
        <p:spPr>
          <a:xfrm>
            <a:off x="5599701" y="1391231"/>
            <a:ext cx="667170" cy="62372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mj-lt"/>
              </a:rPr>
              <a:t>5</a:t>
            </a:r>
          </a:p>
        </p:txBody>
      </p:sp>
      <p:sp>
        <p:nvSpPr>
          <p:cNvPr id="11" name="Action Button: Custom 30">
            <a:hlinkClick r:id="" action="ppaction://noaction" highlightClick="1">
              <a:snd r:embed="rId8" name="presentó.wav"/>
            </a:hlinkClick>
            <a:extLst>
              <a:ext uri="{FF2B5EF4-FFF2-40B4-BE49-F238E27FC236}">
                <a16:creationId xmlns:a16="http://schemas.microsoft.com/office/drawing/2014/main" id="{88F2CC3F-9CFF-3C4C-9D9A-3065CE14C56D}"/>
              </a:ext>
            </a:extLst>
          </p:cNvPr>
          <p:cNvSpPr/>
          <p:nvPr/>
        </p:nvSpPr>
        <p:spPr>
          <a:xfrm>
            <a:off x="5599701" y="2673031"/>
            <a:ext cx="667170" cy="62372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mj-lt"/>
              </a:rPr>
              <a:t>6</a:t>
            </a:r>
          </a:p>
        </p:txBody>
      </p:sp>
      <p:sp>
        <p:nvSpPr>
          <p:cNvPr id="12" name="Action Button: Custom 30">
            <a:hlinkClick r:id="" action="ppaction://noaction" highlightClick="1">
              <a:snd r:embed="rId9" name="enseño.wav"/>
            </a:hlinkClick>
            <a:extLst>
              <a:ext uri="{FF2B5EF4-FFF2-40B4-BE49-F238E27FC236}">
                <a16:creationId xmlns:a16="http://schemas.microsoft.com/office/drawing/2014/main" id="{79A914E3-D8D9-794F-B5FE-A4977152D614}"/>
              </a:ext>
            </a:extLst>
          </p:cNvPr>
          <p:cNvSpPr/>
          <p:nvPr/>
        </p:nvSpPr>
        <p:spPr>
          <a:xfrm>
            <a:off x="5599701" y="4029721"/>
            <a:ext cx="667170" cy="62372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mj-lt"/>
              </a:rPr>
              <a:t>7</a:t>
            </a:r>
          </a:p>
        </p:txBody>
      </p:sp>
      <p:sp>
        <p:nvSpPr>
          <p:cNvPr id="13" name="Action Button: Custom 30">
            <a:hlinkClick r:id="" action="ppaction://noaction" highlightClick="1">
              <a:snd r:embed="rId10" name="empezó.wav"/>
            </a:hlinkClick>
            <a:extLst>
              <a:ext uri="{FF2B5EF4-FFF2-40B4-BE49-F238E27FC236}">
                <a16:creationId xmlns:a16="http://schemas.microsoft.com/office/drawing/2014/main" id="{77BA7477-7756-9049-BF2D-33257D313BDE}"/>
              </a:ext>
            </a:extLst>
          </p:cNvPr>
          <p:cNvSpPr/>
          <p:nvPr/>
        </p:nvSpPr>
        <p:spPr>
          <a:xfrm>
            <a:off x="5599701" y="5368461"/>
            <a:ext cx="667170" cy="62372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mj-lt"/>
              </a:rPr>
              <a:t>8</a:t>
            </a:r>
          </a:p>
        </p:txBody>
      </p:sp>
      <p:sp>
        <p:nvSpPr>
          <p:cNvPr id="14" name="CuadroTexto 13">
            <a:extLst>
              <a:ext uri="{FF2B5EF4-FFF2-40B4-BE49-F238E27FC236}">
                <a16:creationId xmlns:a16="http://schemas.microsoft.com/office/drawing/2014/main" id="{825459CA-0CB0-334F-BACF-A4C2A793B201}"/>
              </a:ext>
            </a:extLst>
          </p:cNvPr>
          <p:cNvSpPr txBox="1"/>
          <p:nvPr/>
        </p:nvSpPr>
        <p:spPr>
          <a:xfrm>
            <a:off x="1549975" y="1407997"/>
            <a:ext cx="936475" cy="492443"/>
          </a:xfrm>
          <a:prstGeom prst="rect">
            <a:avLst/>
          </a:prstGeom>
          <a:noFill/>
        </p:spPr>
        <p:txBody>
          <a:bodyPr wrap="none" rtlCol="0">
            <a:spAutoFit/>
          </a:bodyPr>
          <a:lstStyle/>
          <a:p>
            <a:pPr algn="l"/>
            <a:r>
              <a:rPr lang="x-none" sz="2600" dirty="0"/>
              <a:t>creo</a:t>
            </a:r>
          </a:p>
        </p:txBody>
      </p:sp>
      <p:sp>
        <p:nvSpPr>
          <p:cNvPr id="15" name="CuadroTexto 14">
            <a:extLst>
              <a:ext uri="{FF2B5EF4-FFF2-40B4-BE49-F238E27FC236}">
                <a16:creationId xmlns:a16="http://schemas.microsoft.com/office/drawing/2014/main" id="{9644C254-7385-E04A-ACCC-4EAED549461A}"/>
              </a:ext>
            </a:extLst>
          </p:cNvPr>
          <p:cNvSpPr txBox="1"/>
          <p:nvPr/>
        </p:nvSpPr>
        <p:spPr>
          <a:xfrm>
            <a:off x="1549975" y="2659433"/>
            <a:ext cx="1410964" cy="492443"/>
          </a:xfrm>
          <a:prstGeom prst="rect">
            <a:avLst/>
          </a:prstGeom>
          <a:noFill/>
        </p:spPr>
        <p:txBody>
          <a:bodyPr wrap="none" rtlCol="0">
            <a:spAutoFit/>
          </a:bodyPr>
          <a:lstStyle/>
          <a:p>
            <a:pPr algn="l"/>
            <a:r>
              <a:rPr lang="x-none" sz="2600" dirty="0"/>
              <a:t>publico</a:t>
            </a:r>
          </a:p>
        </p:txBody>
      </p:sp>
      <p:sp>
        <p:nvSpPr>
          <p:cNvPr id="16" name="CuadroTexto 15">
            <a:extLst>
              <a:ext uri="{FF2B5EF4-FFF2-40B4-BE49-F238E27FC236}">
                <a16:creationId xmlns:a16="http://schemas.microsoft.com/office/drawing/2014/main" id="{B5CB842A-929E-D24B-B122-EF7BB53F67FC}"/>
              </a:ext>
            </a:extLst>
          </p:cNvPr>
          <p:cNvSpPr txBox="1"/>
          <p:nvPr/>
        </p:nvSpPr>
        <p:spPr>
          <a:xfrm>
            <a:off x="1549975" y="4065962"/>
            <a:ext cx="914033" cy="492443"/>
          </a:xfrm>
          <a:prstGeom prst="rect">
            <a:avLst/>
          </a:prstGeom>
          <a:noFill/>
        </p:spPr>
        <p:txBody>
          <a:bodyPr wrap="none" rtlCol="0">
            <a:spAutoFit/>
          </a:bodyPr>
          <a:lstStyle/>
          <a:p>
            <a:pPr algn="l"/>
            <a:r>
              <a:rPr lang="x-none" sz="2600" dirty="0"/>
              <a:t>dejó</a:t>
            </a:r>
          </a:p>
        </p:txBody>
      </p:sp>
      <p:sp>
        <p:nvSpPr>
          <p:cNvPr id="17" name="CuadroTexto 16">
            <a:extLst>
              <a:ext uri="{FF2B5EF4-FFF2-40B4-BE49-F238E27FC236}">
                <a16:creationId xmlns:a16="http://schemas.microsoft.com/office/drawing/2014/main" id="{EA4EA8DD-5024-B745-9176-D43996B07740}"/>
              </a:ext>
            </a:extLst>
          </p:cNvPr>
          <p:cNvSpPr txBox="1"/>
          <p:nvPr/>
        </p:nvSpPr>
        <p:spPr>
          <a:xfrm>
            <a:off x="1562798" y="5424179"/>
            <a:ext cx="1074333" cy="492443"/>
          </a:xfrm>
          <a:prstGeom prst="rect">
            <a:avLst/>
          </a:prstGeom>
          <a:noFill/>
        </p:spPr>
        <p:txBody>
          <a:bodyPr wrap="none" rtlCol="0">
            <a:spAutoFit/>
          </a:bodyPr>
          <a:lstStyle/>
          <a:p>
            <a:pPr algn="l"/>
            <a:r>
              <a:rPr lang="x-none" sz="2600" dirty="0"/>
              <a:t>envío</a:t>
            </a:r>
          </a:p>
        </p:txBody>
      </p:sp>
      <p:sp>
        <p:nvSpPr>
          <p:cNvPr id="18" name="CuadroTexto 17">
            <a:extLst>
              <a:ext uri="{FF2B5EF4-FFF2-40B4-BE49-F238E27FC236}">
                <a16:creationId xmlns:a16="http://schemas.microsoft.com/office/drawing/2014/main" id="{F88C39C9-87CD-3247-BA22-760064FAE4EF}"/>
              </a:ext>
            </a:extLst>
          </p:cNvPr>
          <p:cNvSpPr txBox="1"/>
          <p:nvPr/>
        </p:nvSpPr>
        <p:spPr>
          <a:xfrm>
            <a:off x="6684618" y="1391231"/>
            <a:ext cx="1045479" cy="492443"/>
          </a:xfrm>
          <a:prstGeom prst="rect">
            <a:avLst/>
          </a:prstGeom>
          <a:noFill/>
        </p:spPr>
        <p:txBody>
          <a:bodyPr wrap="none" rtlCol="0">
            <a:spAutoFit/>
          </a:bodyPr>
          <a:lstStyle/>
          <a:p>
            <a:pPr algn="l"/>
            <a:r>
              <a:rPr lang="x-none" sz="2600" dirty="0"/>
              <a:t>tomo</a:t>
            </a:r>
          </a:p>
        </p:txBody>
      </p:sp>
      <p:sp>
        <p:nvSpPr>
          <p:cNvPr id="19" name="CuadroTexto 18">
            <a:extLst>
              <a:ext uri="{FF2B5EF4-FFF2-40B4-BE49-F238E27FC236}">
                <a16:creationId xmlns:a16="http://schemas.microsoft.com/office/drawing/2014/main" id="{33627572-39A8-7046-ACA3-4F659A81DDC9}"/>
              </a:ext>
            </a:extLst>
          </p:cNvPr>
          <p:cNvSpPr txBox="1"/>
          <p:nvPr/>
        </p:nvSpPr>
        <p:spPr>
          <a:xfrm>
            <a:off x="6684618" y="2642667"/>
            <a:ext cx="1609736" cy="492443"/>
          </a:xfrm>
          <a:prstGeom prst="rect">
            <a:avLst/>
          </a:prstGeom>
          <a:noFill/>
        </p:spPr>
        <p:txBody>
          <a:bodyPr wrap="none" rtlCol="0">
            <a:spAutoFit/>
          </a:bodyPr>
          <a:lstStyle/>
          <a:p>
            <a:pPr algn="l"/>
            <a:r>
              <a:rPr lang="x-none" sz="2600" dirty="0"/>
              <a:t>presentó</a:t>
            </a:r>
          </a:p>
        </p:txBody>
      </p:sp>
      <p:sp>
        <p:nvSpPr>
          <p:cNvPr id="20" name="CuadroTexto 19">
            <a:extLst>
              <a:ext uri="{FF2B5EF4-FFF2-40B4-BE49-F238E27FC236}">
                <a16:creationId xmlns:a16="http://schemas.microsoft.com/office/drawing/2014/main" id="{7672C800-D2EA-ED46-8BE6-66A2A2B61792}"/>
              </a:ext>
            </a:extLst>
          </p:cNvPr>
          <p:cNvSpPr txBox="1"/>
          <p:nvPr/>
        </p:nvSpPr>
        <p:spPr>
          <a:xfrm>
            <a:off x="6736996" y="4025040"/>
            <a:ext cx="1372492" cy="492443"/>
          </a:xfrm>
          <a:prstGeom prst="rect">
            <a:avLst/>
          </a:prstGeom>
          <a:noFill/>
        </p:spPr>
        <p:txBody>
          <a:bodyPr wrap="none" rtlCol="0">
            <a:spAutoFit/>
          </a:bodyPr>
          <a:lstStyle/>
          <a:p>
            <a:pPr algn="l"/>
            <a:r>
              <a:rPr lang="x-none" sz="2600" dirty="0"/>
              <a:t>enseño</a:t>
            </a:r>
          </a:p>
        </p:txBody>
      </p:sp>
      <p:sp>
        <p:nvSpPr>
          <p:cNvPr id="23" name="CuadroTexto 22">
            <a:extLst>
              <a:ext uri="{FF2B5EF4-FFF2-40B4-BE49-F238E27FC236}">
                <a16:creationId xmlns:a16="http://schemas.microsoft.com/office/drawing/2014/main" id="{99E136DA-7573-AD45-843C-1029A76B3D2F}"/>
              </a:ext>
            </a:extLst>
          </p:cNvPr>
          <p:cNvSpPr txBox="1"/>
          <p:nvPr/>
        </p:nvSpPr>
        <p:spPr>
          <a:xfrm>
            <a:off x="3347951" y="1439908"/>
            <a:ext cx="1443024" cy="492443"/>
          </a:xfrm>
          <a:prstGeom prst="rect">
            <a:avLst/>
          </a:prstGeom>
          <a:noFill/>
        </p:spPr>
        <p:txBody>
          <a:bodyPr wrap="none" rtlCol="0">
            <a:spAutoFit/>
          </a:bodyPr>
          <a:lstStyle/>
          <a:p>
            <a:pPr algn="l"/>
            <a:r>
              <a:rPr lang="x-none" sz="2600" dirty="0">
                <a:solidFill>
                  <a:srgbClr val="C00000"/>
                </a:solidFill>
              </a:rPr>
              <a:t>I create</a:t>
            </a:r>
          </a:p>
        </p:txBody>
      </p:sp>
      <p:sp>
        <p:nvSpPr>
          <p:cNvPr id="24" name="CuadroTexto 23">
            <a:extLst>
              <a:ext uri="{FF2B5EF4-FFF2-40B4-BE49-F238E27FC236}">
                <a16:creationId xmlns:a16="http://schemas.microsoft.com/office/drawing/2014/main" id="{8460FD1A-3DF8-F24F-BD9C-BCA7F9767BC6}"/>
              </a:ext>
            </a:extLst>
          </p:cNvPr>
          <p:cNvSpPr txBox="1"/>
          <p:nvPr/>
        </p:nvSpPr>
        <p:spPr>
          <a:xfrm>
            <a:off x="3380236" y="2691343"/>
            <a:ext cx="1478290" cy="492443"/>
          </a:xfrm>
          <a:prstGeom prst="rect">
            <a:avLst/>
          </a:prstGeom>
          <a:noFill/>
        </p:spPr>
        <p:txBody>
          <a:bodyPr wrap="none" rtlCol="0">
            <a:spAutoFit/>
          </a:bodyPr>
          <a:lstStyle/>
          <a:p>
            <a:pPr algn="l"/>
            <a:r>
              <a:rPr lang="x-none" sz="2600" dirty="0">
                <a:solidFill>
                  <a:srgbClr val="C00000"/>
                </a:solidFill>
              </a:rPr>
              <a:t>I publish</a:t>
            </a:r>
          </a:p>
        </p:txBody>
      </p:sp>
      <p:sp>
        <p:nvSpPr>
          <p:cNvPr id="25" name="CuadroTexto 24">
            <a:extLst>
              <a:ext uri="{FF2B5EF4-FFF2-40B4-BE49-F238E27FC236}">
                <a16:creationId xmlns:a16="http://schemas.microsoft.com/office/drawing/2014/main" id="{94A4976D-191E-6347-B481-1B2DE14DE0B9}"/>
              </a:ext>
            </a:extLst>
          </p:cNvPr>
          <p:cNvSpPr txBox="1"/>
          <p:nvPr/>
        </p:nvSpPr>
        <p:spPr>
          <a:xfrm>
            <a:off x="3380236" y="4106403"/>
            <a:ext cx="2157963" cy="492443"/>
          </a:xfrm>
          <a:prstGeom prst="rect">
            <a:avLst/>
          </a:prstGeom>
          <a:noFill/>
        </p:spPr>
        <p:txBody>
          <a:bodyPr wrap="none" rtlCol="0">
            <a:spAutoFit/>
          </a:bodyPr>
          <a:lstStyle/>
          <a:p>
            <a:pPr algn="l"/>
            <a:r>
              <a:rPr lang="x-none" sz="2600" dirty="0">
                <a:solidFill>
                  <a:srgbClr val="C00000"/>
                </a:solidFill>
              </a:rPr>
              <a:t>s/he</a:t>
            </a:r>
            <a:r>
              <a:rPr lang="en-GB" sz="2600" dirty="0">
                <a:solidFill>
                  <a:srgbClr val="C00000"/>
                </a:solidFill>
              </a:rPr>
              <a:t> </a:t>
            </a:r>
            <a:r>
              <a:rPr lang="en-GB" sz="2600" b="1" dirty="0">
                <a:solidFill>
                  <a:srgbClr val="C00000"/>
                </a:solidFill>
              </a:rPr>
              <a:t>or</a:t>
            </a:r>
            <a:r>
              <a:rPr lang="en-GB" sz="2600" dirty="0">
                <a:solidFill>
                  <a:srgbClr val="C00000"/>
                </a:solidFill>
              </a:rPr>
              <a:t> it</a:t>
            </a:r>
            <a:r>
              <a:rPr lang="x-none" sz="2600" dirty="0">
                <a:solidFill>
                  <a:srgbClr val="C00000"/>
                </a:solidFill>
              </a:rPr>
              <a:t> left</a:t>
            </a:r>
          </a:p>
        </p:txBody>
      </p:sp>
      <p:sp>
        <p:nvSpPr>
          <p:cNvPr id="26" name="CuadroTexto 25">
            <a:extLst>
              <a:ext uri="{FF2B5EF4-FFF2-40B4-BE49-F238E27FC236}">
                <a16:creationId xmlns:a16="http://schemas.microsoft.com/office/drawing/2014/main" id="{096F2C94-7894-EA42-98CF-85EAA9298D9F}"/>
              </a:ext>
            </a:extLst>
          </p:cNvPr>
          <p:cNvSpPr txBox="1"/>
          <p:nvPr/>
        </p:nvSpPr>
        <p:spPr>
          <a:xfrm>
            <a:off x="3347951" y="5490545"/>
            <a:ext cx="1130438" cy="492443"/>
          </a:xfrm>
          <a:prstGeom prst="rect">
            <a:avLst/>
          </a:prstGeom>
          <a:noFill/>
        </p:spPr>
        <p:txBody>
          <a:bodyPr wrap="none" rtlCol="0">
            <a:spAutoFit/>
          </a:bodyPr>
          <a:lstStyle/>
          <a:p>
            <a:pPr algn="l"/>
            <a:r>
              <a:rPr lang="x-none" sz="2600" dirty="0">
                <a:solidFill>
                  <a:srgbClr val="C00000"/>
                </a:solidFill>
              </a:rPr>
              <a:t>I send</a:t>
            </a:r>
          </a:p>
        </p:txBody>
      </p:sp>
      <p:sp>
        <p:nvSpPr>
          <p:cNvPr id="27" name="CuadroTexto 26">
            <a:extLst>
              <a:ext uri="{FF2B5EF4-FFF2-40B4-BE49-F238E27FC236}">
                <a16:creationId xmlns:a16="http://schemas.microsoft.com/office/drawing/2014/main" id="{D7E8C920-90EA-7943-83A2-BDE03FA091BE}"/>
              </a:ext>
            </a:extLst>
          </p:cNvPr>
          <p:cNvSpPr txBox="1"/>
          <p:nvPr/>
        </p:nvSpPr>
        <p:spPr>
          <a:xfrm>
            <a:off x="8791696" y="1391230"/>
            <a:ext cx="2196435" cy="492443"/>
          </a:xfrm>
          <a:prstGeom prst="rect">
            <a:avLst/>
          </a:prstGeom>
          <a:noFill/>
        </p:spPr>
        <p:txBody>
          <a:bodyPr wrap="none" rtlCol="0">
            <a:spAutoFit/>
          </a:bodyPr>
          <a:lstStyle/>
          <a:p>
            <a:pPr algn="l"/>
            <a:r>
              <a:rPr lang="x-none" sz="2600" dirty="0">
                <a:solidFill>
                  <a:srgbClr val="C00000"/>
                </a:solidFill>
              </a:rPr>
              <a:t>I take, I drink</a:t>
            </a:r>
          </a:p>
        </p:txBody>
      </p:sp>
      <p:sp>
        <p:nvSpPr>
          <p:cNvPr id="28" name="CuadroTexto 27">
            <a:extLst>
              <a:ext uri="{FF2B5EF4-FFF2-40B4-BE49-F238E27FC236}">
                <a16:creationId xmlns:a16="http://schemas.microsoft.com/office/drawing/2014/main" id="{5C6A8A4B-7861-1944-AA1E-E5FB5F8120E4}"/>
              </a:ext>
            </a:extLst>
          </p:cNvPr>
          <p:cNvSpPr txBox="1"/>
          <p:nvPr/>
        </p:nvSpPr>
        <p:spPr>
          <a:xfrm>
            <a:off x="8791696" y="2642666"/>
            <a:ext cx="3310522" cy="492443"/>
          </a:xfrm>
          <a:prstGeom prst="rect">
            <a:avLst/>
          </a:prstGeom>
          <a:noFill/>
        </p:spPr>
        <p:txBody>
          <a:bodyPr wrap="none" rtlCol="0">
            <a:spAutoFit/>
          </a:bodyPr>
          <a:lstStyle/>
          <a:p>
            <a:r>
              <a:rPr lang="x-none" sz="2600" dirty="0">
                <a:solidFill>
                  <a:srgbClr val="C00000"/>
                </a:solidFill>
              </a:rPr>
              <a:t>s/he</a:t>
            </a:r>
            <a:r>
              <a:rPr lang="en-GB" sz="2600" dirty="0">
                <a:solidFill>
                  <a:srgbClr val="C00000"/>
                </a:solidFill>
              </a:rPr>
              <a:t> </a:t>
            </a:r>
            <a:r>
              <a:rPr lang="en-GB" sz="2600" b="1" dirty="0">
                <a:solidFill>
                  <a:srgbClr val="C00000"/>
                </a:solidFill>
              </a:rPr>
              <a:t>or </a:t>
            </a:r>
            <a:r>
              <a:rPr lang="en-GB" sz="2600" dirty="0">
                <a:solidFill>
                  <a:srgbClr val="C00000"/>
                </a:solidFill>
              </a:rPr>
              <a:t>it</a:t>
            </a:r>
            <a:r>
              <a:rPr lang="x-none" sz="2600" dirty="0">
                <a:solidFill>
                  <a:srgbClr val="C00000"/>
                </a:solidFill>
              </a:rPr>
              <a:t> presented</a:t>
            </a:r>
          </a:p>
        </p:txBody>
      </p:sp>
      <p:sp>
        <p:nvSpPr>
          <p:cNvPr id="29" name="CuadroTexto 28">
            <a:extLst>
              <a:ext uri="{FF2B5EF4-FFF2-40B4-BE49-F238E27FC236}">
                <a16:creationId xmlns:a16="http://schemas.microsoft.com/office/drawing/2014/main" id="{77BCF1A4-6465-7D41-9284-1CD8BA471B50}"/>
              </a:ext>
            </a:extLst>
          </p:cNvPr>
          <p:cNvSpPr txBox="1"/>
          <p:nvPr/>
        </p:nvSpPr>
        <p:spPr>
          <a:xfrm>
            <a:off x="8791696" y="4012308"/>
            <a:ext cx="1329210" cy="492443"/>
          </a:xfrm>
          <a:prstGeom prst="rect">
            <a:avLst/>
          </a:prstGeom>
          <a:noFill/>
        </p:spPr>
        <p:txBody>
          <a:bodyPr wrap="none" rtlCol="0">
            <a:spAutoFit/>
          </a:bodyPr>
          <a:lstStyle/>
          <a:p>
            <a:pPr algn="l"/>
            <a:r>
              <a:rPr lang="x-none" sz="2600" dirty="0">
                <a:solidFill>
                  <a:srgbClr val="C00000"/>
                </a:solidFill>
              </a:rPr>
              <a:t>I teach</a:t>
            </a:r>
          </a:p>
        </p:txBody>
      </p:sp>
      <p:sp>
        <p:nvSpPr>
          <p:cNvPr id="30" name="CuadroTexto 29">
            <a:extLst>
              <a:ext uri="{FF2B5EF4-FFF2-40B4-BE49-F238E27FC236}">
                <a16:creationId xmlns:a16="http://schemas.microsoft.com/office/drawing/2014/main" id="{28EC2B9F-B17F-4F41-99FE-C9B847AF3373}"/>
              </a:ext>
            </a:extLst>
          </p:cNvPr>
          <p:cNvSpPr txBox="1"/>
          <p:nvPr/>
        </p:nvSpPr>
        <p:spPr>
          <a:xfrm>
            <a:off x="8791696" y="5381950"/>
            <a:ext cx="2786340" cy="492443"/>
          </a:xfrm>
          <a:prstGeom prst="rect">
            <a:avLst/>
          </a:prstGeom>
          <a:noFill/>
        </p:spPr>
        <p:txBody>
          <a:bodyPr wrap="none" rtlCol="0">
            <a:spAutoFit/>
          </a:bodyPr>
          <a:lstStyle/>
          <a:p>
            <a:r>
              <a:rPr lang="x-none" sz="2600" dirty="0">
                <a:solidFill>
                  <a:srgbClr val="C00000"/>
                </a:solidFill>
              </a:rPr>
              <a:t>s/he</a:t>
            </a:r>
            <a:r>
              <a:rPr lang="en-GB" sz="2600" dirty="0">
                <a:solidFill>
                  <a:srgbClr val="C00000"/>
                </a:solidFill>
              </a:rPr>
              <a:t> </a:t>
            </a:r>
            <a:r>
              <a:rPr lang="en-GB" sz="2600" b="1" dirty="0">
                <a:solidFill>
                  <a:srgbClr val="C00000"/>
                </a:solidFill>
              </a:rPr>
              <a:t>or </a:t>
            </a:r>
            <a:r>
              <a:rPr lang="en-GB" sz="2600" dirty="0">
                <a:solidFill>
                  <a:srgbClr val="C00000"/>
                </a:solidFill>
              </a:rPr>
              <a:t>it</a:t>
            </a:r>
            <a:r>
              <a:rPr lang="x-none" sz="2600" dirty="0">
                <a:solidFill>
                  <a:srgbClr val="C00000"/>
                </a:solidFill>
              </a:rPr>
              <a:t> started</a:t>
            </a:r>
          </a:p>
        </p:txBody>
      </p:sp>
      <p:sp>
        <p:nvSpPr>
          <p:cNvPr id="31" name="CuadroTexto 30">
            <a:extLst>
              <a:ext uri="{FF2B5EF4-FFF2-40B4-BE49-F238E27FC236}">
                <a16:creationId xmlns:a16="http://schemas.microsoft.com/office/drawing/2014/main" id="{5DF7A9E8-B06A-A240-A31D-C09138561595}"/>
              </a:ext>
            </a:extLst>
          </p:cNvPr>
          <p:cNvSpPr txBox="1"/>
          <p:nvPr/>
        </p:nvSpPr>
        <p:spPr>
          <a:xfrm>
            <a:off x="5599701" y="468176"/>
            <a:ext cx="4338047" cy="461665"/>
          </a:xfrm>
          <a:prstGeom prst="rect">
            <a:avLst/>
          </a:prstGeom>
          <a:noFill/>
        </p:spPr>
        <p:txBody>
          <a:bodyPr wrap="none" rtlCol="0">
            <a:spAutoFit/>
          </a:bodyPr>
          <a:lstStyle/>
          <a:p>
            <a:pPr algn="l"/>
            <a:r>
              <a:rPr lang="x-none" sz="2400" b="1" dirty="0"/>
              <a:t>¿Qué significa cada verbo?</a:t>
            </a:r>
          </a:p>
        </p:txBody>
      </p:sp>
      <p:sp>
        <p:nvSpPr>
          <p:cNvPr id="32" name="Llamada rectangular redondeada 50">
            <a:extLst>
              <a:ext uri="{FF2B5EF4-FFF2-40B4-BE49-F238E27FC236}">
                <a16:creationId xmlns:a16="http://schemas.microsoft.com/office/drawing/2014/main" id="{0C27FF87-F25B-8A4B-9EE6-DDD0EC50E2D2}"/>
              </a:ext>
            </a:extLst>
          </p:cNvPr>
          <p:cNvSpPr/>
          <p:nvPr/>
        </p:nvSpPr>
        <p:spPr>
          <a:xfrm>
            <a:off x="3201749" y="4842933"/>
            <a:ext cx="5146305" cy="1454587"/>
          </a:xfrm>
          <a:prstGeom prst="wedgeRoundRectCallout">
            <a:avLst>
              <a:gd name="adj1" fmla="val -60024"/>
              <a:gd name="adj2" fmla="val 8409"/>
              <a:gd name="adj3" fmla="val 16667"/>
            </a:avLst>
          </a:prstGeom>
          <a:solidFill>
            <a:srgbClr val="FBF0D5"/>
          </a:solidFill>
          <a:ln w="28575">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rPr>
              <a:t>Envío</a:t>
            </a:r>
            <a:r>
              <a:rPr lang="es-ES" sz="2000" dirty="0">
                <a:solidFill>
                  <a:schemeClr val="tx1"/>
                </a:solidFill>
              </a:rPr>
              <a:t> (I </a:t>
            </a:r>
            <a:r>
              <a:rPr lang="es-ES" sz="2000" dirty="0" err="1">
                <a:solidFill>
                  <a:schemeClr val="tx1"/>
                </a:solidFill>
              </a:rPr>
              <a:t>send</a:t>
            </a:r>
            <a:r>
              <a:rPr lang="es-ES" sz="2000" dirty="0">
                <a:solidFill>
                  <a:schemeClr val="tx1"/>
                </a:solidFill>
              </a:rPr>
              <a:t>) </a:t>
            </a:r>
            <a:r>
              <a:rPr lang="es-ES" sz="2000" dirty="0" err="1">
                <a:solidFill>
                  <a:schemeClr val="tx1"/>
                </a:solidFill>
              </a:rPr>
              <a:t>needs</a:t>
            </a:r>
            <a:r>
              <a:rPr lang="es-ES" sz="2000" dirty="0">
                <a:solidFill>
                  <a:schemeClr val="tx1"/>
                </a:solidFill>
              </a:rPr>
              <a:t> </a:t>
            </a:r>
            <a:r>
              <a:rPr lang="es-ES" sz="2000" dirty="0" err="1">
                <a:solidFill>
                  <a:schemeClr val="tx1"/>
                </a:solidFill>
              </a:rPr>
              <a:t>an</a:t>
            </a:r>
            <a:r>
              <a:rPr lang="es-ES" sz="2000" dirty="0">
                <a:solidFill>
                  <a:schemeClr val="tx1"/>
                </a:solidFill>
              </a:rPr>
              <a:t> </a:t>
            </a:r>
            <a:r>
              <a:rPr lang="es-ES" sz="2000" dirty="0" err="1">
                <a:solidFill>
                  <a:schemeClr val="tx1"/>
                </a:solidFill>
              </a:rPr>
              <a:t>accent</a:t>
            </a:r>
            <a:r>
              <a:rPr lang="es-ES" sz="2000" dirty="0">
                <a:solidFill>
                  <a:schemeClr val="tx1"/>
                </a:solidFill>
              </a:rPr>
              <a:t> to </a:t>
            </a:r>
            <a:r>
              <a:rPr lang="es-ES" sz="2000" dirty="0" err="1">
                <a:solidFill>
                  <a:schemeClr val="tx1"/>
                </a:solidFill>
              </a:rPr>
              <a:t>make</a:t>
            </a:r>
            <a:r>
              <a:rPr lang="es-ES" sz="2000" dirty="0">
                <a:solidFill>
                  <a:schemeClr val="tx1"/>
                </a:solidFill>
              </a:rPr>
              <a:t> ‘</a:t>
            </a:r>
            <a:r>
              <a:rPr lang="es-ES" sz="2000" dirty="0" err="1">
                <a:solidFill>
                  <a:schemeClr val="tx1"/>
                </a:solidFill>
              </a:rPr>
              <a:t>io</a:t>
            </a:r>
            <a:r>
              <a:rPr lang="es-ES" sz="2000" dirty="0">
                <a:solidFill>
                  <a:schemeClr val="tx1"/>
                </a:solidFill>
              </a:rPr>
              <a:t>’ </a:t>
            </a:r>
            <a:r>
              <a:rPr lang="es-ES" sz="2000" dirty="0" err="1">
                <a:solidFill>
                  <a:schemeClr val="tx1"/>
                </a:solidFill>
              </a:rPr>
              <a:t>into</a:t>
            </a:r>
            <a:r>
              <a:rPr lang="es-ES" sz="2000" dirty="0">
                <a:solidFill>
                  <a:schemeClr val="tx1"/>
                </a:solidFill>
              </a:rPr>
              <a:t> </a:t>
            </a:r>
            <a:r>
              <a:rPr lang="es-ES" sz="2000" dirty="0" err="1">
                <a:solidFill>
                  <a:schemeClr val="tx1"/>
                </a:solidFill>
              </a:rPr>
              <a:t>two</a:t>
            </a:r>
            <a:r>
              <a:rPr lang="es-ES" sz="2000" dirty="0">
                <a:solidFill>
                  <a:schemeClr val="tx1"/>
                </a:solidFill>
              </a:rPr>
              <a:t> </a:t>
            </a:r>
            <a:r>
              <a:rPr lang="es-ES" sz="2000" dirty="0" err="1">
                <a:solidFill>
                  <a:schemeClr val="tx1"/>
                </a:solidFill>
              </a:rPr>
              <a:t>separate</a:t>
            </a:r>
            <a:r>
              <a:rPr lang="es-ES" sz="2000" dirty="0">
                <a:solidFill>
                  <a:schemeClr val="tx1"/>
                </a:solidFill>
              </a:rPr>
              <a:t> </a:t>
            </a:r>
            <a:r>
              <a:rPr lang="es-ES" sz="2000" dirty="0" err="1">
                <a:solidFill>
                  <a:schemeClr val="tx1"/>
                </a:solidFill>
              </a:rPr>
              <a:t>syllables</a:t>
            </a:r>
            <a:r>
              <a:rPr lang="es-ES" sz="2000" dirty="0">
                <a:solidFill>
                  <a:schemeClr val="tx1"/>
                </a:solidFill>
              </a:rPr>
              <a:t>. </a:t>
            </a:r>
            <a:r>
              <a:rPr lang="es-ES" sz="2000" dirty="0" err="1">
                <a:solidFill>
                  <a:schemeClr val="tx1"/>
                </a:solidFill>
              </a:rPr>
              <a:t>Then</a:t>
            </a:r>
            <a:r>
              <a:rPr lang="es-ES" sz="2000" dirty="0">
                <a:solidFill>
                  <a:schemeClr val="tx1"/>
                </a:solidFill>
              </a:rPr>
              <a:t> </a:t>
            </a:r>
            <a:r>
              <a:rPr lang="es-ES" sz="2000" dirty="0" err="1">
                <a:solidFill>
                  <a:schemeClr val="tx1"/>
                </a:solidFill>
              </a:rPr>
              <a:t>the</a:t>
            </a:r>
            <a:r>
              <a:rPr lang="es-ES" sz="2000" dirty="0">
                <a:solidFill>
                  <a:schemeClr val="tx1"/>
                </a:solidFill>
              </a:rPr>
              <a:t> stress can </a:t>
            </a:r>
            <a:r>
              <a:rPr lang="es-ES" sz="2000" dirty="0" err="1">
                <a:solidFill>
                  <a:schemeClr val="tx1"/>
                </a:solidFill>
              </a:rPr>
              <a:t>fall</a:t>
            </a:r>
            <a:r>
              <a:rPr lang="es-ES" sz="2000" dirty="0">
                <a:solidFill>
                  <a:schemeClr val="tx1"/>
                </a:solidFill>
              </a:rPr>
              <a:t> </a:t>
            </a:r>
            <a:r>
              <a:rPr lang="es-ES" sz="2000" dirty="0" err="1">
                <a:solidFill>
                  <a:schemeClr val="tx1"/>
                </a:solidFill>
              </a:rPr>
              <a:t>on</a:t>
            </a:r>
            <a:r>
              <a:rPr lang="es-ES" sz="2000" dirty="0">
                <a:solidFill>
                  <a:schemeClr val="tx1"/>
                </a:solidFill>
              </a:rPr>
              <a:t> </a:t>
            </a:r>
            <a:r>
              <a:rPr lang="es-ES" sz="2000" dirty="0" err="1">
                <a:solidFill>
                  <a:schemeClr val="tx1"/>
                </a:solidFill>
              </a:rPr>
              <a:t>the</a:t>
            </a:r>
            <a:r>
              <a:rPr lang="es-ES" sz="2000" dirty="0">
                <a:solidFill>
                  <a:schemeClr val="tx1"/>
                </a:solidFill>
              </a:rPr>
              <a:t> í as </a:t>
            </a:r>
            <a:r>
              <a:rPr lang="es-ES" sz="2000" dirty="0" err="1">
                <a:solidFill>
                  <a:schemeClr val="tx1"/>
                </a:solidFill>
              </a:rPr>
              <a:t>penultimate</a:t>
            </a:r>
            <a:r>
              <a:rPr lang="es-ES" sz="2000" dirty="0">
                <a:solidFill>
                  <a:schemeClr val="tx1"/>
                </a:solidFill>
              </a:rPr>
              <a:t> </a:t>
            </a:r>
            <a:r>
              <a:rPr lang="es-ES" sz="2000" dirty="0" err="1">
                <a:solidFill>
                  <a:schemeClr val="tx1"/>
                </a:solidFill>
              </a:rPr>
              <a:t>syllable</a:t>
            </a:r>
            <a:r>
              <a:rPr lang="es-ES" sz="2000" dirty="0">
                <a:solidFill>
                  <a:schemeClr val="tx1"/>
                </a:solidFill>
              </a:rPr>
              <a:t>.</a:t>
            </a:r>
            <a:endParaRPr lang="x-none" sz="2000" dirty="0">
              <a:solidFill>
                <a:schemeClr val="tx1"/>
              </a:solidFill>
            </a:endParaRPr>
          </a:p>
        </p:txBody>
      </p:sp>
      <p:sp>
        <p:nvSpPr>
          <p:cNvPr id="33"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3F9FA73-096B-4A51-A7DB-E3C8623DDF2C}"/>
              </a:ext>
            </a:extLst>
          </p:cNvPr>
          <p:cNvSpPr txBox="1"/>
          <p:nvPr/>
        </p:nvSpPr>
        <p:spPr>
          <a:xfrm>
            <a:off x="2918904" y="107309"/>
            <a:ext cx="7265962" cy="830997"/>
          </a:xfrm>
          <a:prstGeom prst="rect">
            <a:avLst/>
          </a:prstGeom>
          <a:noFill/>
        </p:spPr>
        <p:txBody>
          <a:bodyPr wrap="square">
            <a:spAutoFit/>
          </a:bodyPr>
          <a:lstStyle/>
          <a:p>
            <a:r>
              <a:rPr kumimoji="0" lang="x-none" sz="24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Cómo pronuncias los verbos? Luego, escucha la pronunciación.</a:t>
            </a:r>
            <a:endParaRPr lang="en-GB" dirty="0"/>
          </a:p>
        </p:txBody>
      </p:sp>
    </p:spTree>
    <p:extLst>
      <p:ext uri="{BB962C8B-B14F-4D97-AF65-F5344CB8AC3E}">
        <p14:creationId xmlns:p14="http://schemas.microsoft.com/office/powerpoint/2010/main" val="5152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1" grpId="0"/>
      <p:bldP spid="32" grpId="0" animBg="1"/>
      <p:bldP spid="3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845748-7264-AC40-89DF-070A9B9D8C1C}"/>
              </a:ext>
            </a:extLst>
          </p:cNvPr>
          <p:cNvSpPr>
            <a:spLocks noGrp="1"/>
          </p:cNvSpPr>
          <p:nvPr>
            <p:ph type="title"/>
          </p:nvPr>
        </p:nvSpPr>
        <p:spPr>
          <a:xfrm>
            <a:off x="-1" y="213557"/>
            <a:ext cx="7367051" cy="647577"/>
          </a:xfrm>
        </p:spPr>
        <p:txBody>
          <a:bodyPr>
            <a:normAutofit/>
          </a:bodyPr>
          <a:lstStyle/>
          <a:p>
            <a:pPr>
              <a:lnSpc>
                <a:spcPct val="100000"/>
              </a:lnSpc>
            </a:pPr>
            <a:r>
              <a:rPr lang="x-none" sz="2400" b="1" dirty="0"/>
              <a:t>Lucía hace preguntas sobre tecnología</a:t>
            </a:r>
          </a:p>
        </p:txBody>
      </p:sp>
      <p:graphicFrame>
        <p:nvGraphicFramePr>
          <p:cNvPr id="5" name="Tabla 4">
            <a:extLst>
              <a:ext uri="{FF2B5EF4-FFF2-40B4-BE49-F238E27FC236}">
                <a16:creationId xmlns:a16="http://schemas.microsoft.com/office/drawing/2014/main" id="{E189A2E4-F90E-D44D-8854-DC2DF8EE05BC}"/>
              </a:ext>
            </a:extLst>
          </p:cNvPr>
          <p:cNvGraphicFramePr>
            <a:graphicFrameLocks noGrp="1"/>
          </p:cNvGraphicFramePr>
          <p:nvPr>
            <p:extLst>
              <p:ext uri="{D42A27DB-BD31-4B8C-83A1-F6EECF244321}">
                <p14:modId xmlns:p14="http://schemas.microsoft.com/office/powerpoint/2010/main" val="4054149882"/>
              </p:ext>
            </p:extLst>
          </p:nvPr>
        </p:nvGraphicFramePr>
        <p:xfrm>
          <a:off x="284730" y="1491175"/>
          <a:ext cx="6990963" cy="4763142"/>
        </p:xfrm>
        <a:graphic>
          <a:graphicData uri="http://schemas.openxmlformats.org/drawingml/2006/table">
            <a:tbl>
              <a:tblPr firstRow="1" bandRow="1">
                <a:tableStyleId>{5DA37D80-6434-44D0-A028-1B22A696006F}</a:tableStyleId>
              </a:tblPr>
              <a:tblGrid>
                <a:gridCol w="4579878">
                  <a:extLst>
                    <a:ext uri="{9D8B030D-6E8A-4147-A177-3AD203B41FA5}">
                      <a16:colId xmlns:a16="http://schemas.microsoft.com/office/drawing/2014/main" val="3638835627"/>
                    </a:ext>
                  </a:extLst>
                </a:gridCol>
                <a:gridCol w="1316736">
                  <a:extLst>
                    <a:ext uri="{9D8B030D-6E8A-4147-A177-3AD203B41FA5}">
                      <a16:colId xmlns:a16="http://schemas.microsoft.com/office/drawing/2014/main" val="2663478142"/>
                    </a:ext>
                  </a:extLst>
                </a:gridCol>
                <a:gridCol w="1094349">
                  <a:extLst>
                    <a:ext uri="{9D8B030D-6E8A-4147-A177-3AD203B41FA5}">
                      <a16:colId xmlns:a16="http://schemas.microsoft.com/office/drawing/2014/main" val="3026718160"/>
                    </a:ext>
                  </a:extLst>
                </a:gridCol>
              </a:tblGrid>
              <a:tr h="864151">
                <a:tc>
                  <a:txBody>
                    <a:bodyPr/>
                    <a:lstStyle/>
                    <a:p>
                      <a:pPr algn="ctr"/>
                      <a:r>
                        <a:rPr lang="x-none" sz="2000" dirty="0">
                          <a:solidFill>
                            <a:schemeClr val="tx1"/>
                          </a:solidFill>
                        </a:rPr>
                        <a:t>Preguntas</a:t>
                      </a:r>
                    </a:p>
                  </a:txBody>
                  <a:tcPr anchor="ctr"/>
                </a:tc>
                <a:tc>
                  <a:txBody>
                    <a:bodyPr/>
                    <a:lstStyle/>
                    <a:p>
                      <a:pPr algn="ctr"/>
                      <a:r>
                        <a:rPr lang="x-none" sz="2000" dirty="0">
                          <a:solidFill>
                            <a:schemeClr val="tx1"/>
                          </a:solidFill>
                        </a:rPr>
                        <a:t>yo  </a:t>
                      </a:r>
                    </a:p>
                    <a:p>
                      <a:pPr algn="ctr"/>
                      <a:r>
                        <a:rPr lang="en-GB" sz="1600" b="1" dirty="0">
                          <a:solidFill>
                            <a:schemeClr val="tx1"/>
                          </a:solidFill>
                        </a:rPr>
                        <a:t>(</a:t>
                      </a:r>
                      <a:r>
                        <a:rPr lang="x-none" sz="1600" b="1" dirty="0">
                          <a:solidFill>
                            <a:schemeClr val="tx1"/>
                          </a:solidFill>
                        </a:rPr>
                        <a:t>normal-mente</a:t>
                      </a:r>
                      <a:r>
                        <a:rPr lang="en-GB" sz="1600" b="1" dirty="0">
                          <a:solidFill>
                            <a:schemeClr val="tx1"/>
                          </a:solidFill>
                        </a:rPr>
                        <a:t>)</a:t>
                      </a:r>
                      <a:endParaRPr lang="x-none" sz="1600" b="1" dirty="0">
                        <a:solidFill>
                          <a:schemeClr val="tx1"/>
                        </a:solidFill>
                      </a:endParaRPr>
                    </a:p>
                  </a:txBody>
                  <a:tcPr anchor="ctr"/>
                </a:tc>
                <a:tc>
                  <a:txBody>
                    <a:bodyPr/>
                    <a:lstStyle/>
                    <a:p>
                      <a:pPr algn="ctr"/>
                      <a:r>
                        <a:rPr lang="x-none" sz="2000" dirty="0">
                          <a:solidFill>
                            <a:schemeClr val="tx1"/>
                          </a:solidFill>
                        </a:rPr>
                        <a:t>él </a:t>
                      </a:r>
                    </a:p>
                    <a:p>
                      <a:pPr algn="ctr"/>
                      <a:r>
                        <a:rPr lang="en-GB" sz="2000" b="1" dirty="0">
                          <a:solidFill>
                            <a:schemeClr val="tx1"/>
                          </a:solidFill>
                        </a:rPr>
                        <a:t>(</a:t>
                      </a:r>
                      <a:r>
                        <a:rPr lang="x-none" sz="2000" b="1" dirty="0">
                          <a:solidFill>
                            <a:schemeClr val="tx1"/>
                          </a:solidFill>
                        </a:rPr>
                        <a:t>ayer</a:t>
                      </a:r>
                      <a:r>
                        <a:rPr lang="en-GB" sz="2000" b="1" dirty="0">
                          <a:solidFill>
                            <a:schemeClr val="tx1"/>
                          </a:solidFill>
                        </a:rPr>
                        <a:t>)</a:t>
                      </a:r>
                      <a:endParaRPr lang="x-none" sz="2000" b="1" dirty="0">
                        <a:solidFill>
                          <a:schemeClr val="tx1"/>
                        </a:solidFill>
                      </a:endParaRPr>
                    </a:p>
                  </a:txBody>
                  <a:tcPr anchor="ctr"/>
                </a:tc>
                <a:extLst>
                  <a:ext uri="{0D108BD9-81ED-4DB2-BD59-A6C34878D82A}">
                    <a16:rowId xmlns:a16="http://schemas.microsoft.com/office/drawing/2014/main" val="1077881034"/>
                  </a:ext>
                </a:extLst>
              </a:tr>
              <a:tr h="646537">
                <a:tc>
                  <a:txBody>
                    <a:bodyPr/>
                    <a:lstStyle/>
                    <a:p>
                      <a:pPr algn="ctr"/>
                      <a:endParaRPr lang="x-none" sz="2200" dirty="0">
                        <a:solidFill>
                          <a:schemeClr val="tx1"/>
                        </a:solidFill>
                      </a:endParaRPr>
                    </a:p>
                  </a:txBody>
                  <a:tcPr anchor="ctr"/>
                </a:tc>
                <a:tc>
                  <a:txBody>
                    <a:bodyPr/>
                    <a:lstStyle/>
                    <a:p>
                      <a:pPr algn="ctr"/>
                      <a:endParaRPr lang="x-none" sz="2200">
                        <a:solidFill>
                          <a:schemeClr val="tx1"/>
                        </a:solidFill>
                      </a:endParaRPr>
                    </a:p>
                  </a:txBody>
                  <a:tcPr anchor="ctr"/>
                </a:tc>
                <a:tc>
                  <a:txBody>
                    <a:bodyPr/>
                    <a:lstStyle/>
                    <a:p>
                      <a:pPr algn="ctr"/>
                      <a:endParaRPr lang="x-none" sz="2200" dirty="0">
                        <a:solidFill>
                          <a:schemeClr val="tx1"/>
                        </a:solidFill>
                      </a:endParaRPr>
                    </a:p>
                  </a:txBody>
                  <a:tcPr anchor="ctr"/>
                </a:tc>
                <a:extLst>
                  <a:ext uri="{0D108BD9-81ED-4DB2-BD59-A6C34878D82A}">
                    <a16:rowId xmlns:a16="http://schemas.microsoft.com/office/drawing/2014/main" val="3920744521"/>
                  </a:ext>
                </a:extLst>
              </a:tr>
              <a:tr h="646537">
                <a:tc>
                  <a:txBody>
                    <a:bodyPr/>
                    <a:lstStyle/>
                    <a:p>
                      <a:pPr algn="ctr"/>
                      <a:endParaRPr lang="x-none" sz="2200">
                        <a:solidFill>
                          <a:schemeClr val="tx1"/>
                        </a:solidFill>
                      </a:endParaRPr>
                    </a:p>
                  </a:txBody>
                  <a:tcPr anchor="ctr"/>
                </a:tc>
                <a:tc>
                  <a:txBody>
                    <a:bodyPr/>
                    <a:lstStyle/>
                    <a:p>
                      <a:pPr algn="ctr"/>
                      <a:endParaRPr lang="x-none" sz="2200">
                        <a:solidFill>
                          <a:schemeClr val="tx1"/>
                        </a:solidFill>
                      </a:endParaRPr>
                    </a:p>
                  </a:txBody>
                  <a:tcPr anchor="ctr"/>
                </a:tc>
                <a:tc>
                  <a:txBody>
                    <a:bodyPr/>
                    <a:lstStyle/>
                    <a:p>
                      <a:pPr algn="ctr"/>
                      <a:endParaRPr lang="x-none" sz="2200" dirty="0">
                        <a:solidFill>
                          <a:schemeClr val="tx1"/>
                        </a:solidFill>
                      </a:endParaRPr>
                    </a:p>
                  </a:txBody>
                  <a:tcPr anchor="ctr"/>
                </a:tc>
                <a:extLst>
                  <a:ext uri="{0D108BD9-81ED-4DB2-BD59-A6C34878D82A}">
                    <a16:rowId xmlns:a16="http://schemas.microsoft.com/office/drawing/2014/main" val="514814108"/>
                  </a:ext>
                </a:extLst>
              </a:tr>
              <a:tr h="646537">
                <a:tc>
                  <a:txBody>
                    <a:bodyPr/>
                    <a:lstStyle/>
                    <a:p>
                      <a:pPr algn="ctr"/>
                      <a:endParaRPr lang="x-none" sz="2200" dirty="0">
                        <a:solidFill>
                          <a:schemeClr val="tx1"/>
                        </a:solidFill>
                      </a:endParaRPr>
                    </a:p>
                  </a:txBody>
                  <a:tcPr anchor="ctr"/>
                </a:tc>
                <a:tc>
                  <a:txBody>
                    <a:bodyPr/>
                    <a:lstStyle/>
                    <a:p>
                      <a:pPr algn="ctr"/>
                      <a:endParaRPr lang="x-none" sz="2200" dirty="0">
                        <a:solidFill>
                          <a:schemeClr val="tx1"/>
                        </a:solidFill>
                      </a:endParaRPr>
                    </a:p>
                  </a:txBody>
                  <a:tcPr anchor="ctr"/>
                </a:tc>
                <a:tc>
                  <a:txBody>
                    <a:bodyPr/>
                    <a:lstStyle/>
                    <a:p>
                      <a:pPr algn="ctr"/>
                      <a:endParaRPr lang="x-none" sz="2200" dirty="0">
                        <a:solidFill>
                          <a:schemeClr val="tx1"/>
                        </a:solidFill>
                      </a:endParaRPr>
                    </a:p>
                  </a:txBody>
                  <a:tcPr anchor="ctr"/>
                </a:tc>
                <a:extLst>
                  <a:ext uri="{0D108BD9-81ED-4DB2-BD59-A6C34878D82A}">
                    <a16:rowId xmlns:a16="http://schemas.microsoft.com/office/drawing/2014/main" val="2624153016"/>
                  </a:ext>
                </a:extLst>
              </a:tr>
              <a:tr h="646537">
                <a:tc>
                  <a:txBody>
                    <a:bodyPr/>
                    <a:lstStyle/>
                    <a:p>
                      <a:pPr algn="ctr"/>
                      <a:endParaRPr lang="x-none" sz="2200">
                        <a:solidFill>
                          <a:schemeClr val="tx1"/>
                        </a:solidFill>
                      </a:endParaRPr>
                    </a:p>
                  </a:txBody>
                  <a:tcPr anchor="ctr"/>
                </a:tc>
                <a:tc>
                  <a:txBody>
                    <a:bodyPr/>
                    <a:lstStyle/>
                    <a:p>
                      <a:pPr algn="ctr"/>
                      <a:endParaRPr lang="x-none" sz="2200" dirty="0">
                        <a:solidFill>
                          <a:schemeClr val="tx1"/>
                        </a:solidFill>
                      </a:endParaRPr>
                    </a:p>
                  </a:txBody>
                  <a:tcPr anchor="ctr"/>
                </a:tc>
                <a:tc>
                  <a:txBody>
                    <a:bodyPr/>
                    <a:lstStyle/>
                    <a:p>
                      <a:pPr algn="ctr"/>
                      <a:endParaRPr lang="x-none" sz="2200" dirty="0">
                        <a:solidFill>
                          <a:schemeClr val="tx1"/>
                        </a:solidFill>
                      </a:endParaRPr>
                    </a:p>
                  </a:txBody>
                  <a:tcPr anchor="ctr"/>
                </a:tc>
                <a:extLst>
                  <a:ext uri="{0D108BD9-81ED-4DB2-BD59-A6C34878D82A}">
                    <a16:rowId xmlns:a16="http://schemas.microsoft.com/office/drawing/2014/main" val="1968203151"/>
                  </a:ext>
                </a:extLst>
              </a:tr>
              <a:tr h="646537">
                <a:tc>
                  <a:txBody>
                    <a:bodyPr/>
                    <a:lstStyle/>
                    <a:p>
                      <a:pPr algn="ctr"/>
                      <a:endParaRPr lang="x-none" sz="2200">
                        <a:solidFill>
                          <a:schemeClr val="tx1"/>
                        </a:solidFill>
                      </a:endParaRPr>
                    </a:p>
                  </a:txBody>
                  <a:tcPr anchor="ctr"/>
                </a:tc>
                <a:tc>
                  <a:txBody>
                    <a:bodyPr/>
                    <a:lstStyle/>
                    <a:p>
                      <a:pPr algn="ctr"/>
                      <a:endParaRPr lang="x-none" sz="2200" dirty="0">
                        <a:solidFill>
                          <a:schemeClr val="tx1"/>
                        </a:solidFill>
                      </a:endParaRPr>
                    </a:p>
                  </a:txBody>
                  <a:tcPr anchor="ctr"/>
                </a:tc>
                <a:tc>
                  <a:txBody>
                    <a:bodyPr/>
                    <a:lstStyle/>
                    <a:p>
                      <a:pPr algn="ctr"/>
                      <a:endParaRPr lang="x-none" sz="2200" dirty="0">
                        <a:solidFill>
                          <a:schemeClr val="tx1"/>
                        </a:solidFill>
                      </a:endParaRPr>
                    </a:p>
                  </a:txBody>
                  <a:tcPr anchor="ctr"/>
                </a:tc>
                <a:extLst>
                  <a:ext uri="{0D108BD9-81ED-4DB2-BD59-A6C34878D82A}">
                    <a16:rowId xmlns:a16="http://schemas.microsoft.com/office/drawing/2014/main" val="3208402634"/>
                  </a:ext>
                </a:extLst>
              </a:tr>
              <a:tr h="646537">
                <a:tc>
                  <a:txBody>
                    <a:bodyPr/>
                    <a:lstStyle/>
                    <a:p>
                      <a:pPr algn="ctr"/>
                      <a:endParaRPr lang="x-none" sz="2200">
                        <a:solidFill>
                          <a:schemeClr val="tx1"/>
                        </a:solidFill>
                      </a:endParaRPr>
                    </a:p>
                  </a:txBody>
                  <a:tcPr anchor="ctr"/>
                </a:tc>
                <a:tc>
                  <a:txBody>
                    <a:bodyPr/>
                    <a:lstStyle/>
                    <a:p>
                      <a:pPr algn="ctr"/>
                      <a:endParaRPr lang="x-none" sz="2200" dirty="0">
                        <a:solidFill>
                          <a:schemeClr val="tx1"/>
                        </a:solidFill>
                      </a:endParaRPr>
                    </a:p>
                  </a:txBody>
                  <a:tcPr anchor="ctr"/>
                </a:tc>
                <a:tc>
                  <a:txBody>
                    <a:bodyPr/>
                    <a:lstStyle/>
                    <a:p>
                      <a:pPr algn="ctr"/>
                      <a:endParaRPr lang="x-none" sz="2200" dirty="0">
                        <a:solidFill>
                          <a:schemeClr val="tx1"/>
                        </a:solidFill>
                      </a:endParaRPr>
                    </a:p>
                  </a:txBody>
                  <a:tcPr anchor="ctr"/>
                </a:tc>
                <a:extLst>
                  <a:ext uri="{0D108BD9-81ED-4DB2-BD59-A6C34878D82A}">
                    <a16:rowId xmlns:a16="http://schemas.microsoft.com/office/drawing/2014/main" val="74660371"/>
                  </a:ext>
                </a:extLst>
              </a:tr>
            </a:tbl>
          </a:graphicData>
        </a:graphic>
      </p:graphicFrame>
      <p:sp>
        <p:nvSpPr>
          <p:cNvPr id="6" name="Título 1">
            <a:extLst>
              <a:ext uri="{FF2B5EF4-FFF2-40B4-BE49-F238E27FC236}">
                <a16:creationId xmlns:a16="http://schemas.microsoft.com/office/drawing/2014/main" id="{B80E1F2A-86AD-8A42-B234-B9F76F9136B2}"/>
              </a:ext>
            </a:extLst>
          </p:cNvPr>
          <p:cNvSpPr txBox="1">
            <a:spLocks/>
          </p:cNvSpPr>
          <p:nvPr/>
        </p:nvSpPr>
        <p:spPr>
          <a:xfrm>
            <a:off x="7041590" y="927178"/>
            <a:ext cx="4895523" cy="3604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dirty="0">
                <a:solidFill>
                  <a:schemeClr val="tx1"/>
                </a:solidFill>
              </a:rPr>
              <a:t>Luego, elige</a:t>
            </a:r>
            <a:r>
              <a:rPr lang="x-none" sz="2200" b="1" dirty="0">
                <a:solidFill>
                  <a:schemeClr val="tx1"/>
                </a:solidFill>
              </a:rPr>
              <a:t> la respuesta correcta</a:t>
            </a:r>
            <a:r>
              <a:rPr lang="en-GB" sz="2200" b="1" dirty="0">
                <a:solidFill>
                  <a:schemeClr val="tx1"/>
                </a:solidFill>
              </a:rPr>
              <a:t>.</a:t>
            </a:r>
            <a:endParaRPr lang="x-none" sz="2200" b="1" dirty="0">
              <a:solidFill>
                <a:schemeClr val="tx1"/>
              </a:solidFill>
            </a:endParaRPr>
          </a:p>
        </p:txBody>
      </p:sp>
      <p:graphicFrame>
        <p:nvGraphicFramePr>
          <p:cNvPr id="8" name="Tabla 7">
            <a:extLst>
              <a:ext uri="{FF2B5EF4-FFF2-40B4-BE49-F238E27FC236}">
                <a16:creationId xmlns:a16="http://schemas.microsoft.com/office/drawing/2014/main" id="{CD3958A5-7333-354B-8B84-C97682B39746}"/>
              </a:ext>
            </a:extLst>
          </p:cNvPr>
          <p:cNvGraphicFramePr>
            <a:graphicFrameLocks noGrp="1"/>
          </p:cNvGraphicFramePr>
          <p:nvPr>
            <p:extLst>
              <p:ext uri="{D42A27DB-BD31-4B8C-83A1-F6EECF244321}">
                <p14:modId xmlns:p14="http://schemas.microsoft.com/office/powerpoint/2010/main" val="267239951"/>
              </p:ext>
            </p:extLst>
          </p:nvPr>
        </p:nvGraphicFramePr>
        <p:xfrm>
          <a:off x="7360351" y="1505243"/>
          <a:ext cx="4423441" cy="4729302"/>
        </p:xfrm>
        <a:graphic>
          <a:graphicData uri="http://schemas.openxmlformats.org/drawingml/2006/table">
            <a:tbl>
              <a:tblPr firstRow="1" bandRow="1">
                <a:tableStyleId>{5DA37D80-6434-44D0-A028-1B22A696006F}</a:tableStyleId>
              </a:tblPr>
              <a:tblGrid>
                <a:gridCol w="4423441">
                  <a:extLst>
                    <a:ext uri="{9D8B030D-6E8A-4147-A177-3AD203B41FA5}">
                      <a16:colId xmlns:a16="http://schemas.microsoft.com/office/drawing/2014/main" val="3638835627"/>
                    </a:ext>
                  </a:extLst>
                </a:gridCol>
              </a:tblGrid>
              <a:tr h="832422">
                <a:tc>
                  <a:txBody>
                    <a:bodyPr/>
                    <a:lstStyle/>
                    <a:p>
                      <a:pPr algn="ctr"/>
                      <a:r>
                        <a:rPr lang="x-none" sz="2000" dirty="0">
                          <a:solidFill>
                            <a:schemeClr val="tx1"/>
                          </a:solidFill>
                        </a:rPr>
                        <a:t>Respuestas posibles</a:t>
                      </a:r>
                    </a:p>
                  </a:txBody>
                  <a:tcPr anchor="ctr"/>
                </a:tc>
                <a:extLst>
                  <a:ext uri="{0D108BD9-81ED-4DB2-BD59-A6C34878D82A}">
                    <a16:rowId xmlns:a16="http://schemas.microsoft.com/office/drawing/2014/main" val="1077881034"/>
                  </a:ext>
                </a:extLst>
              </a:tr>
              <a:tr h="649480">
                <a:tc>
                  <a:txBody>
                    <a:bodyPr/>
                    <a:lstStyle/>
                    <a:p>
                      <a:pPr algn="l"/>
                      <a:endParaRPr lang="x-none" sz="2200" dirty="0">
                        <a:solidFill>
                          <a:schemeClr val="tx1"/>
                        </a:solidFill>
                      </a:endParaRPr>
                    </a:p>
                  </a:txBody>
                  <a:tcPr anchor="ctr"/>
                </a:tc>
                <a:extLst>
                  <a:ext uri="{0D108BD9-81ED-4DB2-BD59-A6C34878D82A}">
                    <a16:rowId xmlns:a16="http://schemas.microsoft.com/office/drawing/2014/main" val="3920744521"/>
                  </a:ext>
                </a:extLst>
              </a:tr>
              <a:tr h="649480">
                <a:tc>
                  <a:txBody>
                    <a:bodyPr/>
                    <a:lstStyle/>
                    <a:p>
                      <a:pPr algn="ctr"/>
                      <a:endParaRPr lang="x-none" sz="2200" dirty="0">
                        <a:solidFill>
                          <a:schemeClr val="tx1"/>
                        </a:solidFill>
                      </a:endParaRPr>
                    </a:p>
                  </a:txBody>
                  <a:tcPr anchor="ctr"/>
                </a:tc>
                <a:extLst>
                  <a:ext uri="{0D108BD9-81ED-4DB2-BD59-A6C34878D82A}">
                    <a16:rowId xmlns:a16="http://schemas.microsoft.com/office/drawing/2014/main" val="514814108"/>
                  </a:ext>
                </a:extLst>
              </a:tr>
              <a:tr h="649480">
                <a:tc>
                  <a:txBody>
                    <a:bodyPr/>
                    <a:lstStyle/>
                    <a:p>
                      <a:pPr algn="ctr"/>
                      <a:endParaRPr lang="x-none" sz="2200" dirty="0">
                        <a:solidFill>
                          <a:schemeClr val="tx1"/>
                        </a:solidFill>
                      </a:endParaRPr>
                    </a:p>
                  </a:txBody>
                  <a:tcPr anchor="ctr"/>
                </a:tc>
                <a:extLst>
                  <a:ext uri="{0D108BD9-81ED-4DB2-BD59-A6C34878D82A}">
                    <a16:rowId xmlns:a16="http://schemas.microsoft.com/office/drawing/2014/main" val="2624153016"/>
                  </a:ext>
                </a:extLst>
              </a:tr>
              <a:tr h="649480">
                <a:tc>
                  <a:txBody>
                    <a:bodyPr/>
                    <a:lstStyle/>
                    <a:p>
                      <a:pPr algn="ctr"/>
                      <a:endParaRPr lang="x-none" sz="2200" dirty="0">
                        <a:solidFill>
                          <a:schemeClr val="tx1"/>
                        </a:solidFill>
                      </a:endParaRPr>
                    </a:p>
                  </a:txBody>
                  <a:tcPr anchor="ctr"/>
                </a:tc>
                <a:extLst>
                  <a:ext uri="{0D108BD9-81ED-4DB2-BD59-A6C34878D82A}">
                    <a16:rowId xmlns:a16="http://schemas.microsoft.com/office/drawing/2014/main" val="1968203151"/>
                  </a:ext>
                </a:extLst>
              </a:tr>
              <a:tr h="649480">
                <a:tc>
                  <a:txBody>
                    <a:bodyPr/>
                    <a:lstStyle/>
                    <a:p>
                      <a:pPr algn="ctr"/>
                      <a:endParaRPr lang="x-none" sz="2200" dirty="0">
                        <a:solidFill>
                          <a:schemeClr val="tx1"/>
                        </a:solidFill>
                      </a:endParaRPr>
                    </a:p>
                  </a:txBody>
                  <a:tcPr anchor="ctr"/>
                </a:tc>
                <a:extLst>
                  <a:ext uri="{0D108BD9-81ED-4DB2-BD59-A6C34878D82A}">
                    <a16:rowId xmlns:a16="http://schemas.microsoft.com/office/drawing/2014/main" val="3208402634"/>
                  </a:ext>
                </a:extLst>
              </a:tr>
              <a:tr h="649480">
                <a:tc>
                  <a:txBody>
                    <a:bodyPr/>
                    <a:lstStyle/>
                    <a:p>
                      <a:pPr algn="ctr"/>
                      <a:endParaRPr lang="x-none" sz="2200" dirty="0">
                        <a:solidFill>
                          <a:schemeClr val="tx1"/>
                        </a:solidFill>
                      </a:endParaRPr>
                    </a:p>
                  </a:txBody>
                  <a:tcPr anchor="ctr"/>
                </a:tc>
                <a:extLst>
                  <a:ext uri="{0D108BD9-81ED-4DB2-BD59-A6C34878D82A}">
                    <a16:rowId xmlns:a16="http://schemas.microsoft.com/office/drawing/2014/main" val="74660371"/>
                  </a:ext>
                </a:extLst>
              </a:tr>
            </a:tbl>
          </a:graphicData>
        </a:graphic>
      </p:graphicFrame>
      <p:sp>
        <p:nvSpPr>
          <p:cNvPr id="9" name="CuadroTexto 8">
            <a:extLst>
              <a:ext uri="{FF2B5EF4-FFF2-40B4-BE49-F238E27FC236}">
                <a16:creationId xmlns:a16="http://schemas.microsoft.com/office/drawing/2014/main" id="{08B3587F-186F-D34F-B219-83DB4CCC4944}"/>
              </a:ext>
            </a:extLst>
          </p:cNvPr>
          <p:cNvSpPr txBox="1"/>
          <p:nvPr/>
        </p:nvSpPr>
        <p:spPr>
          <a:xfrm>
            <a:off x="284730" y="2449833"/>
            <a:ext cx="4007828" cy="400110"/>
          </a:xfrm>
          <a:prstGeom prst="rect">
            <a:avLst/>
          </a:prstGeom>
          <a:noFill/>
        </p:spPr>
        <p:txBody>
          <a:bodyPr wrap="none" rtlCol="0">
            <a:spAutoFit/>
          </a:bodyPr>
          <a:lstStyle/>
          <a:p>
            <a:pPr algn="l"/>
            <a:r>
              <a:rPr lang="x-none" sz="2000" dirty="0"/>
              <a:t>1. ¿Cuándo usó el ordenador?</a:t>
            </a:r>
          </a:p>
        </p:txBody>
      </p:sp>
      <p:sp>
        <p:nvSpPr>
          <p:cNvPr id="10" name="CuadroTexto 9">
            <a:extLst>
              <a:ext uri="{FF2B5EF4-FFF2-40B4-BE49-F238E27FC236}">
                <a16:creationId xmlns:a16="http://schemas.microsoft.com/office/drawing/2014/main" id="{90B7D2AF-AA5F-2F45-BD64-826057126D18}"/>
              </a:ext>
            </a:extLst>
          </p:cNvPr>
          <p:cNvSpPr txBox="1"/>
          <p:nvPr/>
        </p:nvSpPr>
        <p:spPr>
          <a:xfrm>
            <a:off x="269821" y="3120831"/>
            <a:ext cx="4317052" cy="400110"/>
          </a:xfrm>
          <a:prstGeom prst="rect">
            <a:avLst/>
          </a:prstGeom>
          <a:noFill/>
        </p:spPr>
        <p:txBody>
          <a:bodyPr wrap="square" rtlCol="0">
            <a:spAutoFit/>
          </a:bodyPr>
          <a:lstStyle/>
          <a:p>
            <a:pPr algn="l"/>
            <a:r>
              <a:rPr lang="x-none" sz="2000" dirty="0"/>
              <a:t>2. ¿Publicó muchas fotos?</a:t>
            </a:r>
          </a:p>
        </p:txBody>
      </p:sp>
      <p:sp>
        <p:nvSpPr>
          <p:cNvPr id="11" name="CuadroTexto 10">
            <a:extLst>
              <a:ext uri="{FF2B5EF4-FFF2-40B4-BE49-F238E27FC236}">
                <a16:creationId xmlns:a16="http://schemas.microsoft.com/office/drawing/2014/main" id="{3056E1DB-8B10-F542-BA17-C20ED52F4223}"/>
              </a:ext>
            </a:extLst>
          </p:cNvPr>
          <p:cNvSpPr txBox="1"/>
          <p:nvPr/>
        </p:nvSpPr>
        <p:spPr>
          <a:xfrm>
            <a:off x="284730" y="3596857"/>
            <a:ext cx="4401710" cy="707886"/>
          </a:xfrm>
          <a:prstGeom prst="rect">
            <a:avLst/>
          </a:prstGeom>
          <a:noFill/>
        </p:spPr>
        <p:txBody>
          <a:bodyPr wrap="square" rtlCol="0">
            <a:spAutoFit/>
          </a:bodyPr>
          <a:lstStyle/>
          <a:p>
            <a:pPr algn="l"/>
            <a:r>
              <a:rPr lang="x-none" sz="2000" dirty="0"/>
              <a:t>3. ¿Por qué siempre paso mucho tiempo en las redes sociales?</a:t>
            </a:r>
          </a:p>
        </p:txBody>
      </p:sp>
      <p:sp>
        <p:nvSpPr>
          <p:cNvPr id="12" name="CuadroTexto 11">
            <a:extLst>
              <a:ext uri="{FF2B5EF4-FFF2-40B4-BE49-F238E27FC236}">
                <a16:creationId xmlns:a16="http://schemas.microsoft.com/office/drawing/2014/main" id="{342992A8-F34C-1E48-A302-4D2DA1C3463D}"/>
              </a:ext>
            </a:extLst>
          </p:cNvPr>
          <p:cNvSpPr txBox="1"/>
          <p:nvPr/>
        </p:nvSpPr>
        <p:spPr>
          <a:xfrm>
            <a:off x="269821" y="4286142"/>
            <a:ext cx="4317052" cy="707886"/>
          </a:xfrm>
          <a:prstGeom prst="rect">
            <a:avLst/>
          </a:prstGeom>
          <a:noFill/>
        </p:spPr>
        <p:txBody>
          <a:bodyPr wrap="square" rtlCol="0">
            <a:spAutoFit/>
          </a:bodyPr>
          <a:lstStyle/>
          <a:p>
            <a:pPr algn="l"/>
            <a:r>
              <a:rPr lang="x-none" sz="2000" dirty="0"/>
              <a:t>4. ¿</a:t>
            </a:r>
            <a:r>
              <a:rPr lang="en-GB" sz="2000" dirty="0"/>
              <a:t>Cuántos </a:t>
            </a:r>
            <a:r>
              <a:rPr lang="x-none" sz="2000" dirty="0"/>
              <a:t>mensaje</a:t>
            </a:r>
            <a:r>
              <a:rPr lang="en-GB" sz="2000" dirty="0"/>
              <a:t>s</a:t>
            </a:r>
            <a:r>
              <a:rPr lang="x-none" sz="2000" dirty="0"/>
              <a:t> de texto</a:t>
            </a:r>
            <a:r>
              <a:rPr lang="en-GB" sz="2000" dirty="0"/>
              <a:t> envió</a:t>
            </a:r>
            <a:r>
              <a:rPr lang="x-none" sz="2000" dirty="0"/>
              <a:t> a Virginia?</a:t>
            </a:r>
          </a:p>
        </p:txBody>
      </p:sp>
      <p:sp>
        <p:nvSpPr>
          <p:cNvPr id="13" name="CuadroTexto 12">
            <a:extLst>
              <a:ext uri="{FF2B5EF4-FFF2-40B4-BE49-F238E27FC236}">
                <a16:creationId xmlns:a16="http://schemas.microsoft.com/office/drawing/2014/main" id="{21CC7538-A909-6C44-8FDE-4E28DE073DFC}"/>
              </a:ext>
            </a:extLst>
          </p:cNvPr>
          <p:cNvSpPr txBox="1"/>
          <p:nvPr/>
        </p:nvSpPr>
        <p:spPr>
          <a:xfrm>
            <a:off x="284730" y="5061737"/>
            <a:ext cx="4317052" cy="400110"/>
          </a:xfrm>
          <a:prstGeom prst="rect">
            <a:avLst/>
          </a:prstGeom>
          <a:noFill/>
        </p:spPr>
        <p:txBody>
          <a:bodyPr wrap="square" rtlCol="0">
            <a:spAutoFit/>
          </a:bodyPr>
          <a:lstStyle/>
          <a:p>
            <a:pPr algn="l"/>
            <a:r>
              <a:rPr lang="x-none" sz="2000" dirty="0"/>
              <a:t>5. ¿Dónde dejo un comentario?</a:t>
            </a:r>
          </a:p>
        </p:txBody>
      </p:sp>
      <p:sp>
        <p:nvSpPr>
          <p:cNvPr id="14" name="CuadroTexto 13">
            <a:extLst>
              <a:ext uri="{FF2B5EF4-FFF2-40B4-BE49-F238E27FC236}">
                <a16:creationId xmlns:a16="http://schemas.microsoft.com/office/drawing/2014/main" id="{8F8940E7-E0E2-A842-9499-A6DF18C53A7E}"/>
              </a:ext>
            </a:extLst>
          </p:cNvPr>
          <p:cNvSpPr txBox="1"/>
          <p:nvPr/>
        </p:nvSpPr>
        <p:spPr>
          <a:xfrm>
            <a:off x="284730" y="5593891"/>
            <a:ext cx="4020768" cy="707886"/>
          </a:xfrm>
          <a:prstGeom prst="rect">
            <a:avLst/>
          </a:prstGeom>
          <a:noFill/>
        </p:spPr>
        <p:txBody>
          <a:bodyPr wrap="square" rtlCol="0">
            <a:spAutoFit/>
          </a:bodyPr>
          <a:lstStyle/>
          <a:p>
            <a:pPr algn="l"/>
            <a:r>
              <a:rPr lang="x-none" sz="2000" dirty="0"/>
              <a:t>6. ¿Qué tema presentó en la clase online?</a:t>
            </a:r>
          </a:p>
        </p:txBody>
      </p:sp>
      <p:sp>
        <p:nvSpPr>
          <p:cNvPr id="15" name="CuadroTexto 14">
            <a:extLst>
              <a:ext uri="{FF2B5EF4-FFF2-40B4-BE49-F238E27FC236}">
                <a16:creationId xmlns:a16="http://schemas.microsoft.com/office/drawing/2014/main" id="{20F5750B-E0A3-3441-A6B4-3C1CAB2B06EB}"/>
              </a:ext>
            </a:extLst>
          </p:cNvPr>
          <p:cNvSpPr txBox="1"/>
          <p:nvPr/>
        </p:nvSpPr>
        <p:spPr>
          <a:xfrm>
            <a:off x="7305679" y="2449833"/>
            <a:ext cx="3887603" cy="400110"/>
          </a:xfrm>
          <a:prstGeom prst="rect">
            <a:avLst/>
          </a:prstGeom>
          <a:noFill/>
        </p:spPr>
        <p:txBody>
          <a:bodyPr wrap="none" rtlCol="0">
            <a:spAutoFit/>
          </a:bodyPr>
          <a:lstStyle/>
          <a:p>
            <a:r>
              <a:rPr lang="x-none" sz="2000" dirty="0"/>
              <a:t>a) En realidad no, solo pocas.</a:t>
            </a:r>
          </a:p>
        </p:txBody>
      </p:sp>
      <p:sp>
        <p:nvSpPr>
          <p:cNvPr id="16" name="Rectángulo 15">
            <a:extLst>
              <a:ext uri="{FF2B5EF4-FFF2-40B4-BE49-F238E27FC236}">
                <a16:creationId xmlns:a16="http://schemas.microsoft.com/office/drawing/2014/main" id="{0560C64A-9946-F544-9463-A16CBA40DA9B}"/>
              </a:ext>
            </a:extLst>
          </p:cNvPr>
          <p:cNvSpPr/>
          <p:nvPr/>
        </p:nvSpPr>
        <p:spPr>
          <a:xfrm>
            <a:off x="7328826" y="2937911"/>
            <a:ext cx="3898372" cy="707886"/>
          </a:xfrm>
          <a:prstGeom prst="rect">
            <a:avLst/>
          </a:prstGeom>
        </p:spPr>
        <p:txBody>
          <a:bodyPr wrap="square">
            <a:spAutoFit/>
          </a:bodyPr>
          <a:lstStyle/>
          <a:p>
            <a:r>
              <a:rPr lang="x-none" sz="2000" dirty="0"/>
              <a:t>b) </a:t>
            </a:r>
            <a:r>
              <a:rPr lang="en-GB" sz="2000" dirty="0"/>
              <a:t>Seis, aunque ella no tiene móvil ahora.</a:t>
            </a:r>
            <a:endParaRPr lang="x-none" sz="2000" dirty="0"/>
          </a:p>
        </p:txBody>
      </p:sp>
      <p:sp>
        <p:nvSpPr>
          <p:cNvPr id="17" name="Rectángulo 16">
            <a:extLst>
              <a:ext uri="{FF2B5EF4-FFF2-40B4-BE49-F238E27FC236}">
                <a16:creationId xmlns:a16="http://schemas.microsoft.com/office/drawing/2014/main" id="{FDB28641-0322-774D-9FEE-B324346086C2}"/>
              </a:ext>
            </a:extLst>
          </p:cNvPr>
          <p:cNvSpPr/>
          <p:nvPr/>
        </p:nvSpPr>
        <p:spPr>
          <a:xfrm>
            <a:off x="7328826" y="4417825"/>
            <a:ext cx="2460930" cy="400110"/>
          </a:xfrm>
          <a:prstGeom prst="rect">
            <a:avLst/>
          </a:prstGeom>
        </p:spPr>
        <p:txBody>
          <a:bodyPr wrap="none">
            <a:spAutoFit/>
          </a:bodyPr>
          <a:lstStyle/>
          <a:p>
            <a:r>
              <a:rPr lang="x-none" sz="2000" dirty="0"/>
              <a:t>d) El cine español.</a:t>
            </a:r>
          </a:p>
        </p:txBody>
      </p:sp>
      <p:sp>
        <p:nvSpPr>
          <p:cNvPr id="18" name="Rectángulo 17">
            <a:extLst>
              <a:ext uri="{FF2B5EF4-FFF2-40B4-BE49-F238E27FC236}">
                <a16:creationId xmlns:a16="http://schemas.microsoft.com/office/drawing/2014/main" id="{267F64F7-D518-6D48-8B25-1CC328230D51}"/>
              </a:ext>
            </a:extLst>
          </p:cNvPr>
          <p:cNvSpPr/>
          <p:nvPr/>
        </p:nvSpPr>
        <p:spPr>
          <a:xfrm>
            <a:off x="7345510" y="3758583"/>
            <a:ext cx="3531736" cy="400110"/>
          </a:xfrm>
          <a:prstGeom prst="rect">
            <a:avLst/>
          </a:prstGeom>
        </p:spPr>
        <p:txBody>
          <a:bodyPr wrap="none">
            <a:spAutoFit/>
          </a:bodyPr>
          <a:lstStyle/>
          <a:p>
            <a:r>
              <a:rPr lang="x-none" sz="2000" dirty="0"/>
              <a:t>c) En </a:t>
            </a:r>
            <a:r>
              <a:rPr lang="en-GB" sz="2000" dirty="0"/>
              <a:t>mi página </a:t>
            </a:r>
            <a:r>
              <a:rPr lang="x-none" sz="2000" dirty="0"/>
              <a:t>Instagram.</a:t>
            </a:r>
          </a:p>
        </p:txBody>
      </p:sp>
      <p:sp>
        <p:nvSpPr>
          <p:cNvPr id="19" name="Rectángulo 18">
            <a:extLst>
              <a:ext uri="{FF2B5EF4-FFF2-40B4-BE49-F238E27FC236}">
                <a16:creationId xmlns:a16="http://schemas.microsoft.com/office/drawing/2014/main" id="{D071846C-BAC4-FB44-8745-062555CDE1F4}"/>
              </a:ext>
            </a:extLst>
          </p:cNvPr>
          <p:cNvSpPr/>
          <p:nvPr/>
        </p:nvSpPr>
        <p:spPr>
          <a:xfrm>
            <a:off x="7367051" y="5064878"/>
            <a:ext cx="4345065" cy="400110"/>
          </a:xfrm>
          <a:prstGeom prst="rect">
            <a:avLst/>
          </a:prstGeom>
        </p:spPr>
        <p:txBody>
          <a:bodyPr wrap="square">
            <a:spAutoFit/>
          </a:bodyPr>
          <a:lstStyle/>
          <a:p>
            <a:r>
              <a:rPr lang="x-none" sz="2000" dirty="0"/>
              <a:t>e) Pues ¡porque son divertidas</a:t>
            </a:r>
            <a:r>
              <a:rPr lang="en-GB" sz="2000" dirty="0"/>
              <a:t>!</a:t>
            </a:r>
            <a:endParaRPr lang="x-none" sz="2000" dirty="0"/>
          </a:p>
        </p:txBody>
      </p:sp>
      <p:sp>
        <p:nvSpPr>
          <p:cNvPr id="20" name="Rectángulo 19">
            <a:extLst>
              <a:ext uri="{FF2B5EF4-FFF2-40B4-BE49-F238E27FC236}">
                <a16:creationId xmlns:a16="http://schemas.microsoft.com/office/drawing/2014/main" id="{7683DBA6-FC3F-6B4E-A72A-6DE7E099C6FB}"/>
              </a:ext>
            </a:extLst>
          </p:cNvPr>
          <p:cNvSpPr/>
          <p:nvPr/>
        </p:nvSpPr>
        <p:spPr>
          <a:xfrm>
            <a:off x="7367051" y="5711931"/>
            <a:ext cx="1181533" cy="400110"/>
          </a:xfrm>
          <a:prstGeom prst="rect">
            <a:avLst/>
          </a:prstGeom>
        </p:spPr>
        <p:txBody>
          <a:bodyPr wrap="square">
            <a:spAutoFit/>
          </a:bodyPr>
          <a:lstStyle/>
          <a:p>
            <a:r>
              <a:rPr lang="x-none" sz="2000" dirty="0"/>
              <a:t>f) Ayer.</a:t>
            </a:r>
          </a:p>
        </p:txBody>
      </p:sp>
      <p:pic>
        <p:nvPicPr>
          <p:cNvPr id="21" name="Picture 8" descr="green checkmark">
            <a:extLst>
              <a:ext uri="{FF2B5EF4-FFF2-40B4-BE49-F238E27FC236}">
                <a16:creationId xmlns:a16="http://schemas.microsoft.com/office/drawing/2014/main" id="{9CA3039F-3045-8B49-9B73-031DA83D62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6860" y="2460758"/>
            <a:ext cx="406580" cy="423521"/>
          </a:xfrm>
          <a:prstGeom prst="rect">
            <a:avLst/>
          </a:prstGeom>
        </p:spPr>
      </p:pic>
      <p:pic>
        <p:nvPicPr>
          <p:cNvPr id="22" name="Picture 8" descr="green checkmark">
            <a:extLst>
              <a:ext uri="{FF2B5EF4-FFF2-40B4-BE49-F238E27FC236}">
                <a16:creationId xmlns:a16="http://schemas.microsoft.com/office/drawing/2014/main" id="{B8430A7A-1D38-6541-A5EA-B5A033ADE8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9825" y="3120831"/>
            <a:ext cx="406580" cy="423521"/>
          </a:xfrm>
          <a:prstGeom prst="rect">
            <a:avLst/>
          </a:prstGeom>
        </p:spPr>
      </p:pic>
      <p:pic>
        <p:nvPicPr>
          <p:cNvPr id="23" name="Picture 8" descr="green checkmark">
            <a:extLst>
              <a:ext uri="{FF2B5EF4-FFF2-40B4-BE49-F238E27FC236}">
                <a16:creationId xmlns:a16="http://schemas.microsoft.com/office/drawing/2014/main" id="{1E4B4212-2B1F-C04A-9BEC-030C739766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9776" y="3739040"/>
            <a:ext cx="406580" cy="423521"/>
          </a:xfrm>
          <a:prstGeom prst="rect">
            <a:avLst/>
          </a:prstGeom>
        </p:spPr>
      </p:pic>
      <p:pic>
        <p:nvPicPr>
          <p:cNvPr id="24" name="Picture 8" descr="green checkmark">
            <a:extLst>
              <a:ext uri="{FF2B5EF4-FFF2-40B4-BE49-F238E27FC236}">
                <a16:creationId xmlns:a16="http://schemas.microsoft.com/office/drawing/2014/main" id="{F0738937-6AC6-4A45-8D73-7D66F796A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9825" y="4383613"/>
            <a:ext cx="406580" cy="423521"/>
          </a:xfrm>
          <a:prstGeom prst="rect">
            <a:avLst/>
          </a:prstGeom>
        </p:spPr>
      </p:pic>
      <p:pic>
        <p:nvPicPr>
          <p:cNvPr id="25" name="Picture 8" descr="green checkmark">
            <a:extLst>
              <a:ext uri="{FF2B5EF4-FFF2-40B4-BE49-F238E27FC236}">
                <a16:creationId xmlns:a16="http://schemas.microsoft.com/office/drawing/2014/main" id="{229D674F-3D8D-B942-8BD7-3AB7B5C0EE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9776" y="5038326"/>
            <a:ext cx="406580" cy="423521"/>
          </a:xfrm>
          <a:prstGeom prst="rect">
            <a:avLst/>
          </a:prstGeom>
        </p:spPr>
      </p:pic>
      <p:pic>
        <p:nvPicPr>
          <p:cNvPr id="26" name="Picture 8" descr="green checkmark">
            <a:extLst>
              <a:ext uri="{FF2B5EF4-FFF2-40B4-BE49-F238E27FC236}">
                <a16:creationId xmlns:a16="http://schemas.microsoft.com/office/drawing/2014/main" id="{DC48F8C9-4310-F043-A6D7-8C033002C6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9825" y="5703760"/>
            <a:ext cx="406580" cy="423521"/>
          </a:xfrm>
          <a:prstGeom prst="rect">
            <a:avLst/>
          </a:prstGeom>
        </p:spPr>
      </p:pic>
      <p:sp>
        <p:nvSpPr>
          <p:cNvPr id="31" name="CuadroTexto 30">
            <a:extLst>
              <a:ext uri="{FF2B5EF4-FFF2-40B4-BE49-F238E27FC236}">
                <a16:creationId xmlns:a16="http://schemas.microsoft.com/office/drawing/2014/main" id="{43857966-FF47-DA48-BE01-B6E4A0B042D6}"/>
              </a:ext>
            </a:extLst>
          </p:cNvPr>
          <p:cNvSpPr txBox="1"/>
          <p:nvPr/>
        </p:nvSpPr>
        <p:spPr>
          <a:xfrm>
            <a:off x="4468902" y="2491126"/>
            <a:ext cx="351704" cy="400110"/>
          </a:xfrm>
          <a:prstGeom prst="rect">
            <a:avLst/>
          </a:prstGeom>
          <a:solidFill>
            <a:srgbClr val="3A5EAC"/>
          </a:solidFill>
          <a:ln w="19050">
            <a:solidFill>
              <a:srgbClr val="115076"/>
            </a:solidFill>
          </a:ln>
        </p:spPr>
        <p:txBody>
          <a:bodyPr wrap="square" rtlCol="0">
            <a:spAutoFit/>
          </a:bodyPr>
          <a:lstStyle/>
          <a:p>
            <a:pPr algn="ctr"/>
            <a:r>
              <a:rPr lang="en-GB" sz="2000" b="1" dirty="0">
                <a:solidFill>
                  <a:schemeClr val="bg1"/>
                </a:solidFill>
              </a:rPr>
              <a:t> f </a:t>
            </a:r>
            <a:endParaRPr lang="x-none" sz="2000" b="1" dirty="0">
              <a:solidFill>
                <a:schemeClr val="bg1"/>
              </a:solidFill>
            </a:endParaRPr>
          </a:p>
        </p:txBody>
      </p:sp>
      <p:sp>
        <p:nvSpPr>
          <p:cNvPr id="32" name="CuadroTexto 31">
            <a:extLst>
              <a:ext uri="{FF2B5EF4-FFF2-40B4-BE49-F238E27FC236}">
                <a16:creationId xmlns:a16="http://schemas.microsoft.com/office/drawing/2014/main" id="{DEFFFCD5-6647-F048-A107-1DC6B28CE36C}"/>
              </a:ext>
            </a:extLst>
          </p:cNvPr>
          <p:cNvSpPr txBox="1"/>
          <p:nvPr/>
        </p:nvSpPr>
        <p:spPr>
          <a:xfrm>
            <a:off x="4467954" y="3084327"/>
            <a:ext cx="359394" cy="400110"/>
          </a:xfrm>
          <a:prstGeom prst="rect">
            <a:avLst/>
          </a:prstGeom>
          <a:solidFill>
            <a:srgbClr val="3A5EAC"/>
          </a:solidFill>
          <a:ln w="19050">
            <a:solidFill>
              <a:srgbClr val="115076"/>
            </a:solidFill>
          </a:ln>
        </p:spPr>
        <p:txBody>
          <a:bodyPr wrap="none" rtlCol="0">
            <a:spAutoFit/>
          </a:bodyPr>
          <a:lstStyle/>
          <a:p>
            <a:pPr algn="l"/>
            <a:r>
              <a:rPr lang="en-GB" sz="2000" b="1" dirty="0">
                <a:solidFill>
                  <a:schemeClr val="bg1"/>
                </a:solidFill>
              </a:rPr>
              <a:t>a</a:t>
            </a:r>
            <a:endParaRPr lang="x-none" sz="2000" b="1" dirty="0">
              <a:solidFill>
                <a:schemeClr val="bg1"/>
              </a:solidFill>
            </a:endParaRPr>
          </a:p>
        </p:txBody>
      </p:sp>
      <p:sp>
        <p:nvSpPr>
          <p:cNvPr id="33" name="CuadroTexto 32">
            <a:extLst>
              <a:ext uri="{FF2B5EF4-FFF2-40B4-BE49-F238E27FC236}">
                <a16:creationId xmlns:a16="http://schemas.microsoft.com/office/drawing/2014/main" id="{2BD573A9-D851-144D-BFA2-1015C4F7E6F1}"/>
              </a:ext>
            </a:extLst>
          </p:cNvPr>
          <p:cNvSpPr txBox="1"/>
          <p:nvPr/>
        </p:nvSpPr>
        <p:spPr>
          <a:xfrm>
            <a:off x="4463438" y="3774092"/>
            <a:ext cx="348172" cy="400110"/>
          </a:xfrm>
          <a:prstGeom prst="rect">
            <a:avLst/>
          </a:prstGeom>
          <a:solidFill>
            <a:srgbClr val="3A5EAC"/>
          </a:solidFill>
          <a:ln w="19050">
            <a:solidFill>
              <a:srgbClr val="115076"/>
            </a:solidFill>
          </a:ln>
        </p:spPr>
        <p:txBody>
          <a:bodyPr wrap="none" rtlCol="0">
            <a:spAutoFit/>
          </a:bodyPr>
          <a:lstStyle/>
          <a:p>
            <a:pPr algn="l"/>
            <a:r>
              <a:rPr lang="en-GB" sz="2000" b="1" dirty="0">
                <a:solidFill>
                  <a:schemeClr val="bg1"/>
                </a:solidFill>
              </a:rPr>
              <a:t>e</a:t>
            </a:r>
            <a:endParaRPr lang="x-none" sz="2000" b="1" dirty="0">
              <a:solidFill>
                <a:schemeClr val="bg1"/>
              </a:solidFill>
            </a:endParaRPr>
          </a:p>
        </p:txBody>
      </p:sp>
      <p:sp>
        <p:nvSpPr>
          <p:cNvPr id="34" name="CuadroTexto 33">
            <a:extLst>
              <a:ext uri="{FF2B5EF4-FFF2-40B4-BE49-F238E27FC236}">
                <a16:creationId xmlns:a16="http://schemas.microsoft.com/office/drawing/2014/main" id="{0E395441-3785-9A4A-AD07-2980B7BE24D0}"/>
              </a:ext>
            </a:extLst>
          </p:cNvPr>
          <p:cNvSpPr txBox="1"/>
          <p:nvPr/>
        </p:nvSpPr>
        <p:spPr>
          <a:xfrm>
            <a:off x="4454736" y="4432084"/>
            <a:ext cx="359394" cy="400110"/>
          </a:xfrm>
          <a:prstGeom prst="rect">
            <a:avLst/>
          </a:prstGeom>
          <a:solidFill>
            <a:srgbClr val="3A5EAC"/>
          </a:solidFill>
          <a:ln w="19050">
            <a:solidFill>
              <a:srgbClr val="115076"/>
            </a:solidFill>
          </a:ln>
        </p:spPr>
        <p:txBody>
          <a:bodyPr wrap="none" rtlCol="0">
            <a:spAutoFit/>
          </a:bodyPr>
          <a:lstStyle/>
          <a:p>
            <a:pPr algn="l"/>
            <a:r>
              <a:rPr lang="en-GB" sz="2000" b="1" dirty="0">
                <a:solidFill>
                  <a:schemeClr val="bg1"/>
                </a:solidFill>
              </a:rPr>
              <a:t>b</a:t>
            </a:r>
            <a:endParaRPr lang="x-none" sz="2000" b="1" dirty="0">
              <a:solidFill>
                <a:schemeClr val="bg1"/>
              </a:solidFill>
            </a:endParaRPr>
          </a:p>
        </p:txBody>
      </p:sp>
      <p:sp>
        <p:nvSpPr>
          <p:cNvPr id="35" name="CuadroTexto 34">
            <a:extLst>
              <a:ext uri="{FF2B5EF4-FFF2-40B4-BE49-F238E27FC236}">
                <a16:creationId xmlns:a16="http://schemas.microsoft.com/office/drawing/2014/main" id="{8BB5409D-65C1-BB44-A553-F373118835AD}"/>
              </a:ext>
            </a:extLst>
          </p:cNvPr>
          <p:cNvSpPr txBox="1"/>
          <p:nvPr/>
        </p:nvSpPr>
        <p:spPr>
          <a:xfrm>
            <a:off x="4469640" y="5070419"/>
            <a:ext cx="351378" cy="400110"/>
          </a:xfrm>
          <a:prstGeom prst="rect">
            <a:avLst/>
          </a:prstGeom>
          <a:solidFill>
            <a:srgbClr val="3A5EAC"/>
          </a:solidFill>
          <a:ln w="19050">
            <a:solidFill>
              <a:srgbClr val="115076"/>
            </a:solidFill>
          </a:ln>
        </p:spPr>
        <p:txBody>
          <a:bodyPr wrap="none" rtlCol="0">
            <a:spAutoFit/>
          </a:bodyPr>
          <a:lstStyle/>
          <a:p>
            <a:pPr algn="l"/>
            <a:r>
              <a:rPr lang="en-GB" sz="2000" b="1" dirty="0">
                <a:solidFill>
                  <a:schemeClr val="bg1"/>
                </a:solidFill>
              </a:rPr>
              <a:t>c</a:t>
            </a:r>
            <a:endParaRPr lang="x-none" sz="2000" b="1" dirty="0">
              <a:solidFill>
                <a:schemeClr val="bg1"/>
              </a:solidFill>
            </a:endParaRPr>
          </a:p>
        </p:txBody>
      </p:sp>
      <p:sp>
        <p:nvSpPr>
          <p:cNvPr id="36" name="CuadroTexto 35">
            <a:extLst>
              <a:ext uri="{FF2B5EF4-FFF2-40B4-BE49-F238E27FC236}">
                <a16:creationId xmlns:a16="http://schemas.microsoft.com/office/drawing/2014/main" id="{62D1386C-F107-8446-99BC-37A946781FD4}"/>
              </a:ext>
            </a:extLst>
          </p:cNvPr>
          <p:cNvSpPr txBox="1"/>
          <p:nvPr/>
        </p:nvSpPr>
        <p:spPr>
          <a:xfrm>
            <a:off x="4450614" y="5747779"/>
            <a:ext cx="360996" cy="400110"/>
          </a:xfrm>
          <a:prstGeom prst="rect">
            <a:avLst/>
          </a:prstGeom>
          <a:solidFill>
            <a:srgbClr val="3A5EAC"/>
          </a:solidFill>
          <a:ln w="19050">
            <a:solidFill>
              <a:srgbClr val="115076"/>
            </a:solidFill>
          </a:ln>
        </p:spPr>
        <p:txBody>
          <a:bodyPr wrap="none" rtlCol="0">
            <a:spAutoFit/>
          </a:bodyPr>
          <a:lstStyle/>
          <a:p>
            <a:pPr algn="l"/>
            <a:r>
              <a:rPr lang="en-GB" sz="2000" b="1" dirty="0">
                <a:solidFill>
                  <a:schemeClr val="bg1"/>
                </a:solidFill>
              </a:rPr>
              <a:t>d</a:t>
            </a:r>
            <a:endParaRPr lang="x-none" sz="2000" b="1" dirty="0">
              <a:solidFill>
                <a:schemeClr val="bg1"/>
              </a:solidFill>
            </a:endParaRPr>
          </a:p>
        </p:txBody>
      </p:sp>
      <p:sp>
        <p:nvSpPr>
          <p:cNvPr id="37"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C00000"/>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0416" r="7918"/>
          <a:stretch/>
        </p:blipFill>
        <p:spPr>
          <a:xfrm>
            <a:off x="7488311" y="88637"/>
            <a:ext cx="1283789" cy="884242"/>
          </a:xfrm>
          <a:prstGeom prst="rect">
            <a:avLst/>
          </a:prstGeom>
        </p:spPr>
      </p:pic>
      <p:sp>
        <p:nvSpPr>
          <p:cNvPr id="38" name="TextBox 37">
            <a:extLst>
              <a:ext uri="{FF2B5EF4-FFF2-40B4-BE49-F238E27FC236}">
                <a16:creationId xmlns:a16="http://schemas.microsoft.com/office/drawing/2014/main" id="{16454077-5221-4781-B6A3-A85415371583}"/>
              </a:ext>
            </a:extLst>
          </p:cNvPr>
          <p:cNvSpPr txBox="1"/>
          <p:nvPr/>
        </p:nvSpPr>
        <p:spPr>
          <a:xfrm>
            <a:off x="254887" y="914012"/>
            <a:ext cx="7526214" cy="430887"/>
          </a:xfrm>
          <a:prstGeom prst="rect">
            <a:avLst/>
          </a:prstGeom>
          <a:noFill/>
        </p:spPr>
        <p:txBody>
          <a:bodyPr wrap="square">
            <a:spAutoFit/>
          </a:bodyPr>
          <a:lstStyle/>
          <a:p>
            <a:r>
              <a:rPr kumimoji="0" lang="en-GB" sz="22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Es Lucía </a:t>
            </a:r>
            <a:r>
              <a:rPr kumimoji="0" lang="x-none" sz="22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a:t>
            </a:r>
            <a:r>
              <a:rPr kumimoji="0" lang="en-GB" sz="22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a:t>
            </a:r>
            <a:r>
              <a:rPr kumimoji="0" lang="x-none" sz="22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yo</a:t>
            </a:r>
            <a:r>
              <a:rPr kumimoji="0" lang="en-GB" sz="22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a:t>
            </a:r>
            <a:r>
              <a:rPr kumimoji="0" lang="x-none" sz="22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r>
              <a:rPr kumimoji="0" lang="en-GB" sz="22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en</a:t>
            </a:r>
            <a:r>
              <a:rPr kumimoji="0" lang="en-GB" sz="22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r>
              <a:rPr kumimoji="0" lang="en-GB" sz="22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el</a:t>
            </a:r>
            <a:r>
              <a:rPr kumimoji="0" lang="en-GB" sz="22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r>
              <a:rPr kumimoji="0" lang="en-GB" sz="22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presente</a:t>
            </a:r>
            <a:r>
              <a:rPr kumimoji="0" lang="en-GB" sz="22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r>
              <a:rPr kumimoji="0" lang="x-none" sz="22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o Daniel (</a:t>
            </a:r>
            <a:r>
              <a:rPr kumimoji="0" lang="en-GB" sz="22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a:t>
            </a:r>
            <a:r>
              <a:rPr kumimoji="0" lang="x-none" sz="22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él</a:t>
            </a:r>
            <a:r>
              <a:rPr kumimoji="0" lang="en-GB" sz="22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a:t>
            </a:r>
            <a:r>
              <a:rPr kumimoji="0" lang="x-none" sz="22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a:t>
            </a:r>
            <a:r>
              <a:rPr kumimoji="0" lang="en-GB" sz="22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r>
              <a:rPr kumimoji="0" lang="en-GB" sz="22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ayer</a:t>
            </a:r>
            <a:r>
              <a:rPr kumimoji="0" lang="x-none" sz="22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a:t>
            </a:r>
            <a:endParaRPr lang="en-GB" sz="2200" dirty="0"/>
          </a:p>
        </p:txBody>
      </p:sp>
    </p:spTree>
    <p:extLst>
      <p:ext uri="{BB962C8B-B14F-4D97-AF65-F5344CB8AC3E}">
        <p14:creationId xmlns:p14="http://schemas.microsoft.com/office/powerpoint/2010/main" val="292367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1EE017-B605-7E4B-B18E-7A00B6C842C9}"/>
              </a:ext>
            </a:extLst>
          </p:cNvPr>
          <p:cNvSpPr>
            <a:spLocks noGrp="1"/>
          </p:cNvSpPr>
          <p:nvPr>
            <p:ph type="title"/>
          </p:nvPr>
        </p:nvSpPr>
        <p:spPr>
          <a:xfrm>
            <a:off x="209933" y="113267"/>
            <a:ext cx="10515600" cy="443618"/>
          </a:xfrm>
        </p:spPr>
        <p:txBody>
          <a:bodyPr>
            <a:normAutofit/>
          </a:bodyPr>
          <a:lstStyle/>
          <a:p>
            <a:r>
              <a:rPr lang="x-none" sz="2000" b="1" dirty="0"/>
              <a:t>Rafaela y Noel van a clases para aprender a usar la tecnología.</a:t>
            </a:r>
          </a:p>
        </p:txBody>
      </p:sp>
      <p:sp>
        <p:nvSpPr>
          <p:cNvPr id="4" name="Título 1">
            <a:extLst>
              <a:ext uri="{FF2B5EF4-FFF2-40B4-BE49-F238E27FC236}">
                <a16:creationId xmlns:a16="http://schemas.microsoft.com/office/drawing/2014/main" id="{CAF124EB-CA27-364B-818F-43E80F8FFB07}"/>
              </a:ext>
            </a:extLst>
          </p:cNvPr>
          <p:cNvSpPr txBox="1">
            <a:spLocks/>
          </p:cNvSpPr>
          <p:nvPr/>
        </p:nvSpPr>
        <p:spPr>
          <a:xfrm>
            <a:off x="209933" y="487786"/>
            <a:ext cx="10515600" cy="443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x-none" sz="2000" dirty="0">
                <a:solidFill>
                  <a:schemeClr val="tx1"/>
                </a:solidFill>
              </a:rPr>
              <a:t>Escucha a Rafaela. ¿</a:t>
            </a:r>
            <a:r>
              <a:rPr lang="en-GB" sz="2000" dirty="0">
                <a:solidFill>
                  <a:schemeClr val="tx1"/>
                </a:solidFill>
              </a:rPr>
              <a:t>Es Rafaela </a:t>
            </a:r>
            <a:r>
              <a:rPr lang="x-none" sz="2000" dirty="0">
                <a:solidFill>
                  <a:schemeClr val="tx1"/>
                </a:solidFill>
              </a:rPr>
              <a:t>(</a:t>
            </a:r>
            <a:r>
              <a:rPr lang="en-GB" sz="2000" dirty="0">
                <a:solidFill>
                  <a:schemeClr val="tx1"/>
                </a:solidFill>
              </a:rPr>
              <a:t>‘</a:t>
            </a:r>
            <a:r>
              <a:rPr lang="x-none" sz="2000" dirty="0">
                <a:solidFill>
                  <a:schemeClr val="tx1"/>
                </a:solidFill>
              </a:rPr>
              <a:t>yo’) </a:t>
            </a:r>
            <a:r>
              <a:rPr lang="en-GB" sz="2000" dirty="0">
                <a:solidFill>
                  <a:schemeClr val="tx1"/>
                </a:solidFill>
              </a:rPr>
              <a:t>en el presente o </a:t>
            </a:r>
            <a:r>
              <a:rPr lang="x-none" sz="2000" dirty="0">
                <a:solidFill>
                  <a:schemeClr val="tx1"/>
                </a:solidFill>
              </a:rPr>
              <a:t>Noel (‘él’)</a:t>
            </a:r>
            <a:r>
              <a:rPr lang="en-GB" sz="2000" dirty="0">
                <a:solidFill>
                  <a:schemeClr val="tx1"/>
                </a:solidFill>
              </a:rPr>
              <a:t> ayer</a:t>
            </a:r>
            <a:r>
              <a:rPr lang="x-none" sz="2000" dirty="0">
                <a:solidFill>
                  <a:schemeClr val="tx1"/>
                </a:solidFill>
              </a:rPr>
              <a:t>?</a:t>
            </a:r>
          </a:p>
        </p:txBody>
      </p:sp>
      <p:graphicFrame>
        <p:nvGraphicFramePr>
          <p:cNvPr id="6" name="Tabla 5">
            <a:extLst>
              <a:ext uri="{FF2B5EF4-FFF2-40B4-BE49-F238E27FC236}">
                <a16:creationId xmlns:a16="http://schemas.microsoft.com/office/drawing/2014/main" id="{4ABFA7EE-09BE-B041-A8DA-46F27AF98C54}"/>
              </a:ext>
            </a:extLst>
          </p:cNvPr>
          <p:cNvGraphicFramePr>
            <a:graphicFrameLocks noGrp="1"/>
          </p:cNvGraphicFramePr>
          <p:nvPr>
            <p:extLst>
              <p:ext uri="{D42A27DB-BD31-4B8C-83A1-F6EECF244321}">
                <p14:modId xmlns:p14="http://schemas.microsoft.com/office/powerpoint/2010/main" val="1954184743"/>
              </p:ext>
            </p:extLst>
          </p:nvPr>
        </p:nvGraphicFramePr>
        <p:xfrm>
          <a:off x="209934" y="1377896"/>
          <a:ext cx="3771427" cy="4886880"/>
        </p:xfrm>
        <a:graphic>
          <a:graphicData uri="http://schemas.openxmlformats.org/drawingml/2006/table">
            <a:tbl>
              <a:tblPr firstRow="1" bandRow="1">
                <a:tableStyleId>{5DA37D80-6434-44D0-A028-1B22A696006F}</a:tableStyleId>
              </a:tblPr>
              <a:tblGrid>
                <a:gridCol w="692591">
                  <a:extLst>
                    <a:ext uri="{9D8B030D-6E8A-4147-A177-3AD203B41FA5}">
                      <a16:colId xmlns:a16="http://schemas.microsoft.com/office/drawing/2014/main" val="2450722576"/>
                    </a:ext>
                  </a:extLst>
                </a:gridCol>
                <a:gridCol w="1877832">
                  <a:extLst>
                    <a:ext uri="{9D8B030D-6E8A-4147-A177-3AD203B41FA5}">
                      <a16:colId xmlns:a16="http://schemas.microsoft.com/office/drawing/2014/main" val="2199670438"/>
                    </a:ext>
                  </a:extLst>
                </a:gridCol>
                <a:gridCol w="1201004">
                  <a:extLst>
                    <a:ext uri="{9D8B030D-6E8A-4147-A177-3AD203B41FA5}">
                      <a16:colId xmlns:a16="http://schemas.microsoft.com/office/drawing/2014/main" val="2532695452"/>
                    </a:ext>
                  </a:extLst>
                </a:gridCol>
              </a:tblGrid>
              <a:tr h="530850">
                <a:tc>
                  <a:txBody>
                    <a:bodyPr/>
                    <a:lstStyle/>
                    <a:p>
                      <a:pPr algn="ctr"/>
                      <a:endParaRPr lang="x-none" dirty="0">
                        <a:solidFill>
                          <a:schemeClr val="tx1"/>
                        </a:solidFill>
                      </a:endParaRPr>
                    </a:p>
                  </a:txBody>
                  <a:tcPr/>
                </a:tc>
                <a:tc>
                  <a:txBody>
                    <a:bodyPr/>
                    <a:lstStyle/>
                    <a:p>
                      <a:pPr algn="ctr"/>
                      <a:r>
                        <a:rPr lang="x-none" dirty="0">
                          <a:solidFill>
                            <a:schemeClr val="tx1"/>
                          </a:solidFill>
                        </a:rPr>
                        <a:t> ‘yo’</a:t>
                      </a:r>
                      <a:r>
                        <a:rPr lang="en-GB" dirty="0">
                          <a:solidFill>
                            <a:schemeClr val="tx1"/>
                          </a:solidFill>
                        </a:rPr>
                        <a:t> (normalmente)</a:t>
                      </a:r>
                      <a:endParaRPr lang="x-none" dirty="0">
                        <a:solidFill>
                          <a:schemeClr val="tx1"/>
                        </a:solidFill>
                      </a:endParaRPr>
                    </a:p>
                  </a:txBody>
                  <a:tcPr anchor="ctr"/>
                </a:tc>
                <a:tc>
                  <a:txBody>
                    <a:bodyPr/>
                    <a:lstStyle/>
                    <a:p>
                      <a:pPr algn="ctr"/>
                      <a:r>
                        <a:rPr lang="x-none" dirty="0">
                          <a:solidFill>
                            <a:schemeClr val="tx1"/>
                          </a:solidFill>
                        </a:rPr>
                        <a:t>‘él’</a:t>
                      </a:r>
                      <a:endParaRPr lang="en-GB" dirty="0">
                        <a:solidFill>
                          <a:schemeClr val="tx1"/>
                        </a:solidFill>
                      </a:endParaRPr>
                    </a:p>
                    <a:p>
                      <a:pPr algn="ctr"/>
                      <a:r>
                        <a:rPr lang="en-GB" dirty="0">
                          <a:solidFill>
                            <a:schemeClr val="tx1"/>
                          </a:solidFill>
                        </a:rPr>
                        <a:t>(ayer)</a:t>
                      </a:r>
                      <a:endParaRPr lang="x-none" dirty="0">
                        <a:solidFill>
                          <a:schemeClr val="tx1"/>
                        </a:solidFill>
                      </a:endParaRPr>
                    </a:p>
                  </a:txBody>
                  <a:tcPr anchor="ctr"/>
                </a:tc>
                <a:extLst>
                  <a:ext uri="{0D108BD9-81ED-4DB2-BD59-A6C34878D82A}">
                    <a16:rowId xmlns:a16="http://schemas.microsoft.com/office/drawing/2014/main" val="426368054"/>
                  </a:ext>
                </a:extLst>
              </a:tr>
              <a:tr h="530850">
                <a:tc>
                  <a:txBody>
                    <a:bodyPr/>
                    <a:lstStyle/>
                    <a:p>
                      <a:pPr algn="ctr"/>
                      <a:r>
                        <a:rPr lang="en-GB" dirty="0">
                          <a:solidFill>
                            <a:schemeClr val="tx1"/>
                          </a:solidFill>
                        </a:rPr>
                        <a:t>)</a:t>
                      </a:r>
                      <a:endParaRPr lang="x-none" dirty="0">
                        <a:solidFill>
                          <a:schemeClr val="tx1"/>
                        </a:solidFill>
                      </a:endParaRPr>
                    </a:p>
                  </a:txBody>
                  <a:tcPr/>
                </a:tc>
                <a:tc>
                  <a:txBody>
                    <a:bodyPr/>
                    <a:lstStyle/>
                    <a:p>
                      <a:pPr algn="ctr"/>
                      <a:endParaRPr lang="x-none">
                        <a:solidFill>
                          <a:schemeClr val="tx1"/>
                        </a:solidFill>
                      </a:endParaRPr>
                    </a:p>
                  </a:txBody>
                  <a:tcPr/>
                </a:tc>
                <a:tc>
                  <a:txBody>
                    <a:bodyPr/>
                    <a:lstStyle/>
                    <a:p>
                      <a:pPr algn="ctr"/>
                      <a:endParaRPr lang="x-none" dirty="0">
                        <a:solidFill>
                          <a:schemeClr val="tx1"/>
                        </a:solidFill>
                      </a:endParaRPr>
                    </a:p>
                  </a:txBody>
                  <a:tcPr/>
                </a:tc>
                <a:extLst>
                  <a:ext uri="{0D108BD9-81ED-4DB2-BD59-A6C34878D82A}">
                    <a16:rowId xmlns:a16="http://schemas.microsoft.com/office/drawing/2014/main" val="2184961900"/>
                  </a:ext>
                </a:extLst>
              </a:tr>
              <a:tr h="530850">
                <a:tc>
                  <a:txBody>
                    <a:bodyPr/>
                    <a:lstStyle/>
                    <a:p>
                      <a:pPr algn="ctr"/>
                      <a:endParaRPr lang="x-none">
                        <a:solidFill>
                          <a:schemeClr val="tx1"/>
                        </a:solidFill>
                      </a:endParaRPr>
                    </a:p>
                  </a:txBody>
                  <a:tcPr/>
                </a:tc>
                <a:tc>
                  <a:txBody>
                    <a:bodyPr/>
                    <a:lstStyle/>
                    <a:p>
                      <a:pPr algn="ctr"/>
                      <a:endParaRPr lang="x-none">
                        <a:solidFill>
                          <a:schemeClr val="tx1"/>
                        </a:solidFill>
                      </a:endParaRPr>
                    </a:p>
                  </a:txBody>
                  <a:tcPr/>
                </a:tc>
                <a:tc>
                  <a:txBody>
                    <a:bodyPr/>
                    <a:lstStyle/>
                    <a:p>
                      <a:pPr algn="ctr"/>
                      <a:endParaRPr lang="x-none" dirty="0">
                        <a:solidFill>
                          <a:schemeClr val="tx1"/>
                        </a:solidFill>
                      </a:endParaRPr>
                    </a:p>
                  </a:txBody>
                  <a:tcPr/>
                </a:tc>
                <a:extLst>
                  <a:ext uri="{0D108BD9-81ED-4DB2-BD59-A6C34878D82A}">
                    <a16:rowId xmlns:a16="http://schemas.microsoft.com/office/drawing/2014/main" val="3294273858"/>
                  </a:ext>
                </a:extLst>
              </a:tr>
              <a:tr h="530850">
                <a:tc>
                  <a:txBody>
                    <a:bodyPr/>
                    <a:lstStyle/>
                    <a:p>
                      <a:pPr algn="ctr"/>
                      <a:endParaRPr lang="x-none">
                        <a:solidFill>
                          <a:schemeClr val="tx1"/>
                        </a:solidFill>
                      </a:endParaRPr>
                    </a:p>
                  </a:txBody>
                  <a:tcPr/>
                </a:tc>
                <a:tc>
                  <a:txBody>
                    <a:bodyPr/>
                    <a:lstStyle/>
                    <a:p>
                      <a:pPr algn="ctr"/>
                      <a:endParaRPr lang="x-none">
                        <a:solidFill>
                          <a:schemeClr val="tx1"/>
                        </a:solidFill>
                      </a:endParaRPr>
                    </a:p>
                  </a:txBody>
                  <a:tcPr/>
                </a:tc>
                <a:tc>
                  <a:txBody>
                    <a:bodyPr/>
                    <a:lstStyle/>
                    <a:p>
                      <a:pPr algn="ctr"/>
                      <a:endParaRPr lang="x-none" dirty="0">
                        <a:solidFill>
                          <a:schemeClr val="tx1"/>
                        </a:solidFill>
                      </a:endParaRPr>
                    </a:p>
                  </a:txBody>
                  <a:tcPr/>
                </a:tc>
                <a:extLst>
                  <a:ext uri="{0D108BD9-81ED-4DB2-BD59-A6C34878D82A}">
                    <a16:rowId xmlns:a16="http://schemas.microsoft.com/office/drawing/2014/main" val="3812807289"/>
                  </a:ext>
                </a:extLst>
              </a:tr>
              <a:tr h="530850">
                <a:tc>
                  <a:txBody>
                    <a:bodyPr/>
                    <a:lstStyle/>
                    <a:p>
                      <a:pPr algn="ctr"/>
                      <a:endParaRPr lang="x-none">
                        <a:solidFill>
                          <a:schemeClr val="tx1"/>
                        </a:solidFill>
                      </a:endParaRPr>
                    </a:p>
                  </a:txBody>
                  <a:tcPr/>
                </a:tc>
                <a:tc>
                  <a:txBody>
                    <a:bodyPr/>
                    <a:lstStyle/>
                    <a:p>
                      <a:pPr algn="ctr"/>
                      <a:endParaRPr lang="x-none">
                        <a:solidFill>
                          <a:schemeClr val="tx1"/>
                        </a:solidFill>
                      </a:endParaRPr>
                    </a:p>
                  </a:txBody>
                  <a:tcPr/>
                </a:tc>
                <a:tc>
                  <a:txBody>
                    <a:bodyPr/>
                    <a:lstStyle/>
                    <a:p>
                      <a:pPr algn="ctr"/>
                      <a:endParaRPr lang="x-none">
                        <a:solidFill>
                          <a:schemeClr val="tx1"/>
                        </a:solidFill>
                      </a:endParaRPr>
                    </a:p>
                  </a:txBody>
                  <a:tcPr/>
                </a:tc>
                <a:extLst>
                  <a:ext uri="{0D108BD9-81ED-4DB2-BD59-A6C34878D82A}">
                    <a16:rowId xmlns:a16="http://schemas.microsoft.com/office/drawing/2014/main" val="3173943590"/>
                  </a:ext>
                </a:extLst>
              </a:tr>
              <a:tr h="530850">
                <a:tc>
                  <a:txBody>
                    <a:bodyPr/>
                    <a:lstStyle/>
                    <a:p>
                      <a:pPr algn="ctr"/>
                      <a:endParaRPr lang="x-none">
                        <a:solidFill>
                          <a:schemeClr val="tx1"/>
                        </a:solidFill>
                      </a:endParaRPr>
                    </a:p>
                  </a:txBody>
                  <a:tcPr/>
                </a:tc>
                <a:tc>
                  <a:txBody>
                    <a:bodyPr/>
                    <a:lstStyle/>
                    <a:p>
                      <a:pPr algn="ctr"/>
                      <a:endParaRPr lang="x-none" dirty="0">
                        <a:solidFill>
                          <a:schemeClr val="tx1"/>
                        </a:solidFill>
                      </a:endParaRPr>
                    </a:p>
                  </a:txBody>
                  <a:tcPr/>
                </a:tc>
                <a:tc>
                  <a:txBody>
                    <a:bodyPr/>
                    <a:lstStyle/>
                    <a:p>
                      <a:pPr algn="ctr"/>
                      <a:endParaRPr lang="x-none" dirty="0">
                        <a:solidFill>
                          <a:schemeClr val="tx1"/>
                        </a:solidFill>
                      </a:endParaRPr>
                    </a:p>
                  </a:txBody>
                  <a:tcPr/>
                </a:tc>
                <a:extLst>
                  <a:ext uri="{0D108BD9-81ED-4DB2-BD59-A6C34878D82A}">
                    <a16:rowId xmlns:a16="http://schemas.microsoft.com/office/drawing/2014/main" val="2225568364"/>
                  </a:ext>
                </a:extLst>
              </a:tr>
              <a:tr h="530850">
                <a:tc>
                  <a:txBody>
                    <a:bodyPr/>
                    <a:lstStyle/>
                    <a:p>
                      <a:pPr algn="ctr"/>
                      <a:endParaRPr lang="x-none">
                        <a:solidFill>
                          <a:schemeClr val="tx1"/>
                        </a:solidFill>
                      </a:endParaRPr>
                    </a:p>
                  </a:txBody>
                  <a:tcPr/>
                </a:tc>
                <a:tc>
                  <a:txBody>
                    <a:bodyPr/>
                    <a:lstStyle/>
                    <a:p>
                      <a:pPr algn="ctr"/>
                      <a:endParaRPr lang="x-none">
                        <a:solidFill>
                          <a:schemeClr val="tx1"/>
                        </a:solidFill>
                      </a:endParaRPr>
                    </a:p>
                  </a:txBody>
                  <a:tcPr/>
                </a:tc>
                <a:tc>
                  <a:txBody>
                    <a:bodyPr/>
                    <a:lstStyle/>
                    <a:p>
                      <a:pPr algn="ctr"/>
                      <a:endParaRPr lang="x-none" dirty="0">
                        <a:solidFill>
                          <a:schemeClr val="tx1"/>
                        </a:solidFill>
                      </a:endParaRPr>
                    </a:p>
                  </a:txBody>
                  <a:tcPr/>
                </a:tc>
                <a:extLst>
                  <a:ext uri="{0D108BD9-81ED-4DB2-BD59-A6C34878D82A}">
                    <a16:rowId xmlns:a16="http://schemas.microsoft.com/office/drawing/2014/main" val="2726000417"/>
                  </a:ext>
                </a:extLst>
              </a:tr>
              <a:tr h="530850">
                <a:tc>
                  <a:txBody>
                    <a:bodyPr/>
                    <a:lstStyle/>
                    <a:p>
                      <a:pPr algn="ctr"/>
                      <a:endParaRPr lang="x-none">
                        <a:solidFill>
                          <a:schemeClr val="tx1"/>
                        </a:solidFill>
                      </a:endParaRPr>
                    </a:p>
                  </a:txBody>
                  <a:tcPr/>
                </a:tc>
                <a:tc>
                  <a:txBody>
                    <a:bodyPr/>
                    <a:lstStyle/>
                    <a:p>
                      <a:pPr algn="ctr"/>
                      <a:endParaRPr lang="x-none" dirty="0">
                        <a:solidFill>
                          <a:schemeClr val="tx1"/>
                        </a:solidFill>
                      </a:endParaRPr>
                    </a:p>
                  </a:txBody>
                  <a:tcPr/>
                </a:tc>
                <a:tc>
                  <a:txBody>
                    <a:bodyPr/>
                    <a:lstStyle/>
                    <a:p>
                      <a:pPr algn="ctr"/>
                      <a:endParaRPr lang="x-none" dirty="0">
                        <a:solidFill>
                          <a:schemeClr val="tx1"/>
                        </a:solidFill>
                      </a:endParaRPr>
                    </a:p>
                  </a:txBody>
                  <a:tcPr/>
                </a:tc>
                <a:extLst>
                  <a:ext uri="{0D108BD9-81ED-4DB2-BD59-A6C34878D82A}">
                    <a16:rowId xmlns:a16="http://schemas.microsoft.com/office/drawing/2014/main" val="1981116836"/>
                  </a:ext>
                </a:extLst>
              </a:tr>
              <a:tr h="530850">
                <a:tc>
                  <a:txBody>
                    <a:bodyPr/>
                    <a:lstStyle/>
                    <a:p>
                      <a:pPr algn="ctr"/>
                      <a:endParaRPr lang="x-none">
                        <a:solidFill>
                          <a:schemeClr val="tx1"/>
                        </a:solidFill>
                      </a:endParaRPr>
                    </a:p>
                  </a:txBody>
                  <a:tcPr/>
                </a:tc>
                <a:tc>
                  <a:txBody>
                    <a:bodyPr/>
                    <a:lstStyle/>
                    <a:p>
                      <a:pPr algn="ctr"/>
                      <a:endParaRPr lang="x-none" dirty="0">
                        <a:solidFill>
                          <a:schemeClr val="tx1"/>
                        </a:solidFill>
                      </a:endParaRPr>
                    </a:p>
                  </a:txBody>
                  <a:tcPr/>
                </a:tc>
                <a:tc>
                  <a:txBody>
                    <a:bodyPr/>
                    <a:lstStyle/>
                    <a:p>
                      <a:pPr algn="ctr"/>
                      <a:endParaRPr lang="x-none" dirty="0">
                        <a:solidFill>
                          <a:schemeClr val="tx1"/>
                        </a:solidFill>
                      </a:endParaRPr>
                    </a:p>
                  </a:txBody>
                  <a:tcPr/>
                </a:tc>
                <a:extLst>
                  <a:ext uri="{0D108BD9-81ED-4DB2-BD59-A6C34878D82A}">
                    <a16:rowId xmlns:a16="http://schemas.microsoft.com/office/drawing/2014/main" val="675986333"/>
                  </a:ext>
                </a:extLst>
              </a:tr>
            </a:tbl>
          </a:graphicData>
        </a:graphic>
      </p:graphicFrame>
      <p:pic>
        <p:nvPicPr>
          <p:cNvPr id="7" name="Imagen 6">
            <a:extLst>
              <a:ext uri="{FF2B5EF4-FFF2-40B4-BE49-F238E27FC236}">
                <a16:creationId xmlns:a16="http://schemas.microsoft.com/office/drawing/2014/main" id="{86802454-4ADE-7B41-B653-20F674F74B90}"/>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49412" y="21474"/>
            <a:ext cx="1334450" cy="1372430"/>
          </a:xfrm>
          <a:prstGeom prst="rect">
            <a:avLst/>
          </a:prstGeom>
        </p:spPr>
      </p:pic>
      <p:pic>
        <p:nvPicPr>
          <p:cNvPr id="8" name="Imagen 7">
            <a:extLst>
              <a:ext uri="{FF2B5EF4-FFF2-40B4-BE49-F238E27FC236}">
                <a16:creationId xmlns:a16="http://schemas.microsoft.com/office/drawing/2014/main" id="{8FC37545-3C0D-0F47-9A76-5C66C30BA0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768939">
            <a:off x="10623323" y="874149"/>
            <a:ext cx="1035548" cy="777524"/>
          </a:xfrm>
          <a:prstGeom prst="rect">
            <a:avLst/>
          </a:prstGeom>
        </p:spPr>
      </p:pic>
      <p:pic>
        <p:nvPicPr>
          <p:cNvPr id="9" name="Imagen 8">
            <a:extLst>
              <a:ext uri="{FF2B5EF4-FFF2-40B4-BE49-F238E27FC236}">
                <a16:creationId xmlns:a16="http://schemas.microsoft.com/office/drawing/2014/main" id="{1A122B51-7AB9-644C-9C34-352F7A9DC8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709976">
            <a:off x="11597271" y="709122"/>
            <a:ext cx="433674" cy="738781"/>
          </a:xfrm>
          <a:prstGeom prst="rect">
            <a:avLst/>
          </a:prstGeom>
        </p:spPr>
      </p:pic>
      <p:sp>
        <p:nvSpPr>
          <p:cNvPr id="10" name="Action Button: Custom 20">
            <a:hlinkClick r:id="" action="ppaction://noaction" highlightClick="1">
              <a:snd r:embed="rId6" name="Creó una página web con juegos (1).wav"/>
            </a:hlinkClick>
            <a:extLst>
              <a:ext uri="{FF2B5EF4-FFF2-40B4-BE49-F238E27FC236}">
                <a16:creationId xmlns:a16="http://schemas.microsoft.com/office/drawing/2014/main" id="{C1D7154A-00F0-8348-A771-891935738EA5}"/>
              </a:ext>
            </a:extLst>
          </p:cNvPr>
          <p:cNvSpPr/>
          <p:nvPr/>
        </p:nvSpPr>
        <p:spPr>
          <a:xfrm>
            <a:off x="380803" y="2063297"/>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1" name="Action Button: Custom 20">
            <a:hlinkClick r:id="" action="ppaction://noaction" highlightClick="1">
              <a:snd r:embed="rId7" name="2.2 Publico fotos de la costa en Facebook.wav"/>
            </a:hlinkClick>
            <a:extLst>
              <a:ext uri="{FF2B5EF4-FFF2-40B4-BE49-F238E27FC236}">
                <a16:creationId xmlns:a16="http://schemas.microsoft.com/office/drawing/2014/main" id="{DBBA22FF-3A1B-4442-8720-90F13A0511B6}"/>
              </a:ext>
            </a:extLst>
          </p:cNvPr>
          <p:cNvSpPr/>
          <p:nvPr/>
        </p:nvSpPr>
        <p:spPr>
          <a:xfrm>
            <a:off x="380803" y="2588920"/>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2" name="Action Button: Custom 20">
            <a:hlinkClick r:id="" action="ppaction://noaction" highlightClick="1">
              <a:snd r:embed="rId8" name="3._Dejo pocos comentarios en las redes sociales.wav"/>
            </a:hlinkClick>
            <a:extLst>
              <a:ext uri="{FF2B5EF4-FFF2-40B4-BE49-F238E27FC236}">
                <a16:creationId xmlns:a16="http://schemas.microsoft.com/office/drawing/2014/main" id="{8329F690-DFAF-DA41-AD64-A29A074276AA}"/>
              </a:ext>
            </a:extLst>
          </p:cNvPr>
          <p:cNvSpPr/>
          <p:nvPr/>
        </p:nvSpPr>
        <p:spPr>
          <a:xfrm>
            <a:off x="380803" y="3114231"/>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3" name="Action Button: Custom 20">
            <a:hlinkClick r:id="" action="ppaction://noaction" highlightClick="1">
              <a:snd r:embed="rId9" name="4._Envió un correo sobre una fiesta.wav"/>
            </a:hlinkClick>
            <a:extLst>
              <a:ext uri="{FF2B5EF4-FFF2-40B4-BE49-F238E27FC236}">
                <a16:creationId xmlns:a16="http://schemas.microsoft.com/office/drawing/2014/main" id="{46706D74-7B07-D24A-B0D2-BE1A8109F96F}"/>
              </a:ext>
            </a:extLst>
          </p:cNvPr>
          <p:cNvSpPr/>
          <p:nvPr/>
        </p:nvSpPr>
        <p:spPr>
          <a:xfrm>
            <a:off x="380803" y="3643109"/>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4" name="Action Button: Custom 20">
            <a:hlinkClick r:id="" action="ppaction://noaction" highlightClick="1">
              <a:snd r:embed="rId10" name="5._Compró un ordenador para aprender en casa.wav"/>
            </a:hlinkClick>
            <a:extLst>
              <a:ext uri="{FF2B5EF4-FFF2-40B4-BE49-F238E27FC236}">
                <a16:creationId xmlns:a16="http://schemas.microsoft.com/office/drawing/2014/main" id="{C0B0CC88-5F46-1049-820B-D19B8B34A87B}"/>
              </a:ext>
            </a:extLst>
          </p:cNvPr>
          <p:cNvSpPr/>
          <p:nvPr/>
        </p:nvSpPr>
        <p:spPr>
          <a:xfrm>
            <a:off x="380803" y="4176929"/>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15" name="Action Button: Custom 20">
            <a:hlinkClick r:id="" action="ppaction://noaction" highlightClick="1">
              <a:snd r:embed="rId11" name="6._Enseño cómo enviar correos electrónicos.wav"/>
            </a:hlinkClick>
            <a:extLst>
              <a:ext uri="{FF2B5EF4-FFF2-40B4-BE49-F238E27FC236}">
                <a16:creationId xmlns:a16="http://schemas.microsoft.com/office/drawing/2014/main" id="{2FC734F0-1D50-6048-BDBB-417EAB890887}"/>
              </a:ext>
            </a:extLst>
          </p:cNvPr>
          <p:cNvSpPr/>
          <p:nvPr/>
        </p:nvSpPr>
        <p:spPr>
          <a:xfrm>
            <a:off x="380803" y="4701836"/>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16" name="Action Button: Custom 20">
            <a:hlinkClick r:id="" action="ppaction://noaction" highlightClick="1">
              <a:snd r:embed="rId12" name="7._Busco información en internet.wav"/>
            </a:hlinkClick>
            <a:extLst>
              <a:ext uri="{FF2B5EF4-FFF2-40B4-BE49-F238E27FC236}">
                <a16:creationId xmlns:a16="http://schemas.microsoft.com/office/drawing/2014/main" id="{9B471C4D-2DC0-4246-8AEC-5B14F249D4D4}"/>
              </a:ext>
            </a:extLst>
          </p:cNvPr>
          <p:cNvSpPr/>
          <p:nvPr/>
        </p:nvSpPr>
        <p:spPr>
          <a:xfrm>
            <a:off x="380803" y="5226743"/>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17" name="Action Button: Custom 20">
            <a:hlinkClick r:id="" action="ppaction://noaction" highlightClick="1">
              <a:snd r:embed="rId13" name="8._Necesitó ayuda para imprimir unas entradas de cine.wav"/>
            </a:hlinkClick>
            <a:extLst>
              <a:ext uri="{FF2B5EF4-FFF2-40B4-BE49-F238E27FC236}">
                <a16:creationId xmlns:a16="http://schemas.microsoft.com/office/drawing/2014/main" id="{A3AEE2F8-B636-FF42-A3DA-AC82F8BA1F08}"/>
              </a:ext>
            </a:extLst>
          </p:cNvPr>
          <p:cNvSpPr/>
          <p:nvPr/>
        </p:nvSpPr>
        <p:spPr>
          <a:xfrm>
            <a:off x="380803" y="5766613"/>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graphicFrame>
        <p:nvGraphicFramePr>
          <p:cNvPr id="19" name="Tabla 18">
            <a:extLst>
              <a:ext uri="{FF2B5EF4-FFF2-40B4-BE49-F238E27FC236}">
                <a16:creationId xmlns:a16="http://schemas.microsoft.com/office/drawing/2014/main" id="{32D7640B-D78E-674B-AD35-DD40911A4021}"/>
              </a:ext>
            </a:extLst>
          </p:cNvPr>
          <p:cNvGraphicFramePr>
            <a:graphicFrameLocks noGrp="1"/>
          </p:cNvGraphicFramePr>
          <p:nvPr>
            <p:extLst>
              <p:ext uri="{D42A27DB-BD31-4B8C-83A1-F6EECF244321}">
                <p14:modId xmlns:p14="http://schemas.microsoft.com/office/powerpoint/2010/main" val="4153350064"/>
              </p:ext>
            </p:extLst>
          </p:nvPr>
        </p:nvGraphicFramePr>
        <p:xfrm>
          <a:off x="4141302" y="1377895"/>
          <a:ext cx="1671662" cy="4913766"/>
        </p:xfrm>
        <a:graphic>
          <a:graphicData uri="http://schemas.openxmlformats.org/drawingml/2006/table">
            <a:tbl>
              <a:tblPr firstRow="1" bandRow="1">
                <a:tableStyleId>{5DA37D80-6434-44D0-A028-1B22A696006F}</a:tableStyleId>
              </a:tblPr>
              <a:tblGrid>
                <a:gridCol w="1671662">
                  <a:extLst>
                    <a:ext uri="{9D8B030D-6E8A-4147-A177-3AD203B41FA5}">
                      <a16:colId xmlns:a16="http://schemas.microsoft.com/office/drawing/2014/main" val="2199670438"/>
                    </a:ext>
                  </a:extLst>
                </a:gridCol>
              </a:tblGrid>
              <a:tr h="653166">
                <a:tc>
                  <a:txBody>
                    <a:bodyPr/>
                    <a:lstStyle/>
                    <a:p>
                      <a:pPr algn="ctr"/>
                      <a:r>
                        <a:rPr lang="x-none" dirty="0">
                          <a:solidFill>
                            <a:schemeClr val="tx1"/>
                          </a:solidFill>
                        </a:rPr>
                        <a:t>El verbo en español</a:t>
                      </a:r>
                    </a:p>
                  </a:txBody>
                  <a:tcPr anchor="ctr"/>
                </a:tc>
                <a:extLst>
                  <a:ext uri="{0D108BD9-81ED-4DB2-BD59-A6C34878D82A}">
                    <a16:rowId xmlns:a16="http://schemas.microsoft.com/office/drawing/2014/main" val="426368054"/>
                  </a:ext>
                </a:extLst>
              </a:tr>
              <a:tr h="532575">
                <a:tc>
                  <a:txBody>
                    <a:bodyPr/>
                    <a:lstStyle/>
                    <a:p>
                      <a:pPr algn="ctr"/>
                      <a:endParaRPr lang="x-none" dirty="0">
                        <a:solidFill>
                          <a:schemeClr val="tx1"/>
                        </a:solidFill>
                      </a:endParaRPr>
                    </a:p>
                  </a:txBody>
                  <a:tcPr/>
                </a:tc>
                <a:extLst>
                  <a:ext uri="{0D108BD9-81ED-4DB2-BD59-A6C34878D82A}">
                    <a16:rowId xmlns:a16="http://schemas.microsoft.com/office/drawing/2014/main" val="2184961900"/>
                  </a:ext>
                </a:extLst>
              </a:tr>
              <a:tr h="532575">
                <a:tc>
                  <a:txBody>
                    <a:bodyPr/>
                    <a:lstStyle/>
                    <a:p>
                      <a:pPr algn="ctr"/>
                      <a:endParaRPr lang="x-none">
                        <a:solidFill>
                          <a:schemeClr val="tx1"/>
                        </a:solidFill>
                      </a:endParaRPr>
                    </a:p>
                  </a:txBody>
                  <a:tcPr/>
                </a:tc>
                <a:extLst>
                  <a:ext uri="{0D108BD9-81ED-4DB2-BD59-A6C34878D82A}">
                    <a16:rowId xmlns:a16="http://schemas.microsoft.com/office/drawing/2014/main" val="3294273858"/>
                  </a:ext>
                </a:extLst>
              </a:tr>
              <a:tr h="532575">
                <a:tc>
                  <a:txBody>
                    <a:bodyPr/>
                    <a:lstStyle/>
                    <a:p>
                      <a:pPr algn="ctr"/>
                      <a:endParaRPr lang="x-none" dirty="0">
                        <a:solidFill>
                          <a:schemeClr val="tx1"/>
                        </a:solidFill>
                      </a:endParaRPr>
                    </a:p>
                  </a:txBody>
                  <a:tcPr/>
                </a:tc>
                <a:extLst>
                  <a:ext uri="{0D108BD9-81ED-4DB2-BD59-A6C34878D82A}">
                    <a16:rowId xmlns:a16="http://schemas.microsoft.com/office/drawing/2014/main" val="3812807289"/>
                  </a:ext>
                </a:extLst>
              </a:tr>
              <a:tr h="532575">
                <a:tc>
                  <a:txBody>
                    <a:bodyPr/>
                    <a:lstStyle/>
                    <a:p>
                      <a:pPr algn="ctr"/>
                      <a:endParaRPr lang="x-none" dirty="0">
                        <a:solidFill>
                          <a:schemeClr val="tx1"/>
                        </a:solidFill>
                      </a:endParaRPr>
                    </a:p>
                  </a:txBody>
                  <a:tcPr/>
                </a:tc>
                <a:extLst>
                  <a:ext uri="{0D108BD9-81ED-4DB2-BD59-A6C34878D82A}">
                    <a16:rowId xmlns:a16="http://schemas.microsoft.com/office/drawing/2014/main" val="3173943590"/>
                  </a:ext>
                </a:extLst>
              </a:tr>
              <a:tr h="532575">
                <a:tc>
                  <a:txBody>
                    <a:bodyPr/>
                    <a:lstStyle/>
                    <a:p>
                      <a:pPr algn="ctr"/>
                      <a:endParaRPr lang="x-none" dirty="0">
                        <a:solidFill>
                          <a:schemeClr val="tx1"/>
                        </a:solidFill>
                      </a:endParaRPr>
                    </a:p>
                  </a:txBody>
                  <a:tcPr/>
                </a:tc>
                <a:extLst>
                  <a:ext uri="{0D108BD9-81ED-4DB2-BD59-A6C34878D82A}">
                    <a16:rowId xmlns:a16="http://schemas.microsoft.com/office/drawing/2014/main" val="2225568364"/>
                  </a:ext>
                </a:extLst>
              </a:tr>
              <a:tr h="532575">
                <a:tc>
                  <a:txBody>
                    <a:bodyPr/>
                    <a:lstStyle/>
                    <a:p>
                      <a:pPr algn="ctr"/>
                      <a:endParaRPr lang="x-none" dirty="0">
                        <a:solidFill>
                          <a:schemeClr val="tx1"/>
                        </a:solidFill>
                      </a:endParaRPr>
                    </a:p>
                  </a:txBody>
                  <a:tcPr/>
                </a:tc>
                <a:extLst>
                  <a:ext uri="{0D108BD9-81ED-4DB2-BD59-A6C34878D82A}">
                    <a16:rowId xmlns:a16="http://schemas.microsoft.com/office/drawing/2014/main" val="2726000417"/>
                  </a:ext>
                </a:extLst>
              </a:tr>
              <a:tr h="532575">
                <a:tc>
                  <a:txBody>
                    <a:bodyPr/>
                    <a:lstStyle/>
                    <a:p>
                      <a:pPr algn="ctr"/>
                      <a:endParaRPr lang="x-none" dirty="0">
                        <a:solidFill>
                          <a:schemeClr val="tx1"/>
                        </a:solidFill>
                      </a:endParaRPr>
                    </a:p>
                  </a:txBody>
                  <a:tcPr/>
                </a:tc>
                <a:extLst>
                  <a:ext uri="{0D108BD9-81ED-4DB2-BD59-A6C34878D82A}">
                    <a16:rowId xmlns:a16="http://schemas.microsoft.com/office/drawing/2014/main" val="1981116836"/>
                  </a:ext>
                </a:extLst>
              </a:tr>
              <a:tr h="532575">
                <a:tc>
                  <a:txBody>
                    <a:bodyPr/>
                    <a:lstStyle/>
                    <a:p>
                      <a:pPr algn="ctr"/>
                      <a:endParaRPr lang="x-none" dirty="0">
                        <a:solidFill>
                          <a:schemeClr val="tx1"/>
                        </a:solidFill>
                      </a:endParaRPr>
                    </a:p>
                  </a:txBody>
                  <a:tcPr/>
                </a:tc>
                <a:extLst>
                  <a:ext uri="{0D108BD9-81ED-4DB2-BD59-A6C34878D82A}">
                    <a16:rowId xmlns:a16="http://schemas.microsoft.com/office/drawing/2014/main" val="675986333"/>
                  </a:ext>
                </a:extLst>
              </a:tr>
            </a:tbl>
          </a:graphicData>
        </a:graphic>
      </p:graphicFrame>
      <p:graphicFrame>
        <p:nvGraphicFramePr>
          <p:cNvPr id="20" name="Tabla 19">
            <a:extLst>
              <a:ext uri="{FF2B5EF4-FFF2-40B4-BE49-F238E27FC236}">
                <a16:creationId xmlns:a16="http://schemas.microsoft.com/office/drawing/2014/main" id="{0A0C53DD-AEBD-034A-96A7-73F72FE47B3D}"/>
              </a:ext>
            </a:extLst>
          </p:cNvPr>
          <p:cNvGraphicFramePr>
            <a:graphicFrameLocks noGrp="1"/>
          </p:cNvGraphicFramePr>
          <p:nvPr>
            <p:extLst>
              <p:ext uri="{D42A27DB-BD31-4B8C-83A1-F6EECF244321}">
                <p14:modId xmlns:p14="http://schemas.microsoft.com/office/powerpoint/2010/main" val="2045877245"/>
              </p:ext>
            </p:extLst>
          </p:nvPr>
        </p:nvGraphicFramePr>
        <p:xfrm>
          <a:off x="6015973" y="1377893"/>
          <a:ext cx="6054176" cy="4934652"/>
        </p:xfrm>
        <a:graphic>
          <a:graphicData uri="http://schemas.openxmlformats.org/drawingml/2006/table">
            <a:tbl>
              <a:tblPr firstRow="1" bandRow="1">
                <a:tableStyleId>{5DA37D80-6434-44D0-A028-1B22A696006F}</a:tableStyleId>
              </a:tblPr>
              <a:tblGrid>
                <a:gridCol w="6054176">
                  <a:extLst>
                    <a:ext uri="{9D8B030D-6E8A-4147-A177-3AD203B41FA5}">
                      <a16:colId xmlns:a16="http://schemas.microsoft.com/office/drawing/2014/main" val="2199670438"/>
                    </a:ext>
                  </a:extLst>
                </a:gridCol>
              </a:tblGrid>
              <a:tr h="640563">
                <a:tc>
                  <a:txBody>
                    <a:bodyPr/>
                    <a:lstStyle/>
                    <a:p>
                      <a:pPr algn="ctr"/>
                      <a:r>
                        <a:rPr lang="x-none" dirty="0">
                          <a:solidFill>
                            <a:schemeClr val="tx1"/>
                          </a:solidFill>
                        </a:rPr>
                        <a:t>La actividad en inglés</a:t>
                      </a:r>
                    </a:p>
                  </a:txBody>
                  <a:tcPr anchor="ctr"/>
                </a:tc>
                <a:extLst>
                  <a:ext uri="{0D108BD9-81ED-4DB2-BD59-A6C34878D82A}">
                    <a16:rowId xmlns:a16="http://schemas.microsoft.com/office/drawing/2014/main" val="426368054"/>
                  </a:ext>
                </a:extLst>
              </a:tr>
              <a:tr h="495141">
                <a:tc>
                  <a:txBody>
                    <a:bodyPr/>
                    <a:lstStyle/>
                    <a:p>
                      <a:pPr algn="ctr"/>
                      <a:endParaRPr lang="x-none" dirty="0">
                        <a:solidFill>
                          <a:schemeClr val="tx1"/>
                        </a:solidFill>
                      </a:endParaRPr>
                    </a:p>
                  </a:txBody>
                  <a:tcPr/>
                </a:tc>
                <a:extLst>
                  <a:ext uri="{0D108BD9-81ED-4DB2-BD59-A6C34878D82A}">
                    <a16:rowId xmlns:a16="http://schemas.microsoft.com/office/drawing/2014/main" val="2184961900"/>
                  </a:ext>
                </a:extLst>
              </a:tr>
              <a:tr h="550374">
                <a:tc>
                  <a:txBody>
                    <a:bodyPr/>
                    <a:lstStyle/>
                    <a:p>
                      <a:pPr algn="ctr"/>
                      <a:endParaRPr lang="x-none" dirty="0">
                        <a:solidFill>
                          <a:schemeClr val="tx1"/>
                        </a:solidFill>
                      </a:endParaRPr>
                    </a:p>
                  </a:txBody>
                  <a:tcPr/>
                </a:tc>
                <a:extLst>
                  <a:ext uri="{0D108BD9-81ED-4DB2-BD59-A6C34878D82A}">
                    <a16:rowId xmlns:a16="http://schemas.microsoft.com/office/drawing/2014/main" val="3294273858"/>
                  </a:ext>
                </a:extLst>
              </a:tr>
              <a:tr h="550086">
                <a:tc>
                  <a:txBody>
                    <a:bodyPr/>
                    <a:lstStyle/>
                    <a:p>
                      <a:pPr algn="ctr"/>
                      <a:endParaRPr lang="x-none" dirty="0">
                        <a:solidFill>
                          <a:schemeClr val="tx1"/>
                        </a:solidFill>
                      </a:endParaRPr>
                    </a:p>
                  </a:txBody>
                  <a:tcPr/>
                </a:tc>
                <a:extLst>
                  <a:ext uri="{0D108BD9-81ED-4DB2-BD59-A6C34878D82A}">
                    <a16:rowId xmlns:a16="http://schemas.microsoft.com/office/drawing/2014/main" val="3812807289"/>
                  </a:ext>
                </a:extLst>
              </a:tr>
              <a:tr h="550374">
                <a:tc>
                  <a:txBody>
                    <a:bodyPr/>
                    <a:lstStyle/>
                    <a:p>
                      <a:pPr algn="ctr"/>
                      <a:endParaRPr lang="x-none" dirty="0">
                        <a:solidFill>
                          <a:schemeClr val="tx1"/>
                        </a:solidFill>
                      </a:endParaRPr>
                    </a:p>
                  </a:txBody>
                  <a:tcPr/>
                </a:tc>
                <a:extLst>
                  <a:ext uri="{0D108BD9-81ED-4DB2-BD59-A6C34878D82A}">
                    <a16:rowId xmlns:a16="http://schemas.microsoft.com/office/drawing/2014/main" val="3173943590"/>
                  </a:ext>
                </a:extLst>
              </a:tr>
              <a:tr h="523683">
                <a:tc>
                  <a:txBody>
                    <a:bodyPr/>
                    <a:lstStyle/>
                    <a:p>
                      <a:pPr algn="ctr"/>
                      <a:endParaRPr lang="x-none" dirty="0">
                        <a:solidFill>
                          <a:schemeClr val="tx1"/>
                        </a:solidFill>
                      </a:endParaRPr>
                    </a:p>
                  </a:txBody>
                  <a:tcPr/>
                </a:tc>
                <a:extLst>
                  <a:ext uri="{0D108BD9-81ED-4DB2-BD59-A6C34878D82A}">
                    <a16:rowId xmlns:a16="http://schemas.microsoft.com/office/drawing/2014/main" val="2225568364"/>
                  </a:ext>
                </a:extLst>
              </a:tr>
              <a:tr h="537029">
                <a:tc>
                  <a:txBody>
                    <a:bodyPr/>
                    <a:lstStyle/>
                    <a:p>
                      <a:pPr algn="ctr"/>
                      <a:endParaRPr lang="x-none" dirty="0">
                        <a:solidFill>
                          <a:schemeClr val="tx1"/>
                        </a:solidFill>
                      </a:endParaRPr>
                    </a:p>
                  </a:txBody>
                  <a:tcPr/>
                </a:tc>
                <a:extLst>
                  <a:ext uri="{0D108BD9-81ED-4DB2-BD59-A6C34878D82A}">
                    <a16:rowId xmlns:a16="http://schemas.microsoft.com/office/drawing/2014/main" val="2726000417"/>
                  </a:ext>
                </a:extLst>
              </a:tr>
              <a:tr h="537028">
                <a:tc>
                  <a:txBody>
                    <a:bodyPr/>
                    <a:lstStyle/>
                    <a:p>
                      <a:pPr algn="ctr"/>
                      <a:endParaRPr lang="x-none" dirty="0">
                        <a:solidFill>
                          <a:schemeClr val="tx1"/>
                        </a:solidFill>
                      </a:endParaRPr>
                    </a:p>
                  </a:txBody>
                  <a:tcPr/>
                </a:tc>
                <a:extLst>
                  <a:ext uri="{0D108BD9-81ED-4DB2-BD59-A6C34878D82A}">
                    <a16:rowId xmlns:a16="http://schemas.microsoft.com/office/drawing/2014/main" val="1981116836"/>
                  </a:ext>
                </a:extLst>
              </a:tr>
              <a:tr h="550374">
                <a:tc>
                  <a:txBody>
                    <a:bodyPr/>
                    <a:lstStyle/>
                    <a:p>
                      <a:pPr algn="ctr"/>
                      <a:endParaRPr lang="x-none" dirty="0">
                        <a:solidFill>
                          <a:schemeClr val="tx1"/>
                        </a:solidFill>
                      </a:endParaRPr>
                    </a:p>
                  </a:txBody>
                  <a:tcPr/>
                </a:tc>
                <a:extLst>
                  <a:ext uri="{0D108BD9-81ED-4DB2-BD59-A6C34878D82A}">
                    <a16:rowId xmlns:a16="http://schemas.microsoft.com/office/drawing/2014/main" val="675986333"/>
                  </a:ext>
                </a:extLst>
              </a:tr>
            </a:tbl>
          </a:graphicData>
        </a:graphic>
      </p:graphicFrame>
      <p:sp>
        <p:nvSpPr>
          <p:cNvPr id="21" name="Título 1">
            <a:extLst>
              <a:ext uri="{FF2B5EF4-FFF2-40B4-BE49-F238E27FC236}">
                <a16:creationId xmlns:a16="http://schemas.microsoft.com/office/drawing/2014/main" id="{5B016060-A06A-7442-B43B-5C2B44CB9F28}"/>
              </a:ext>
            </a:extLst>
          </p:cNvPr>
          <p:cNvSpPr txBox="1">
            <a:spLocks/>
          </p:cNvSpPr>
          <p:nvPr/>
        </p:nvSpPr>
        <p:spPr>
          <a:xfrm>
            <a:off x="4706194" y="814212"/>
            <a:ext cx="4555101" cy="443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x-none" sz="2000" dirty="0">
                <a:solidFill>
                  <a:schemeClr val="tx1"/>
                </a:solidFill>
              </a:rPr>
              <a:t>Escribe la actividad en inglés.</a:t>
            </a:r>
          </a:p>
        </p:txBody>
      </p:sp>
      <p:sp>
        <p:nvSpPr>
          <p:cNvPr id="22" name="Título 1">
            <a:extLst>
              <a:ext uri="{FF2B5EF4-FFF2-40B4-BE49-F238E27FC236}">
                <a16:creationId xmlns:a16="http://schemas.microsoft.com/office/drawing/2014/main" id="{ACB79415-567E-F345-88D9-20038C2F3531}"/>
              </a:ext>
            </a:extLst>
          </p:cNvPr>
          <p:cNvSpPr txBox="1">
            <a:spLocks/>
          </p:cNvSpPr>
          <p:nvPr/>
        </p:nvSpPr>
        <p:spPr>
          <a:xfrm>
            <a:off x="209933" y="819292"/>
            <a:ext cx="4768467" cy="4436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dirty="0">
                <a:solidFill>
                  <a:schemeClr val="tx1"/>
                </a:solidFill>
              </a:rPr>
              <a:t>Luego,</a:t>
            </a:r>
            <a:r>
              <a:rPr lang="x-none" sz="2000" dirty="0">
                <a:solidFill>
                  <a:schemeClr val="tx1"/>
                </a:solidFill>
              </a:rPr>
              <a:t> escribe el verbo en español.</a:t>
            </a:r>
          </a:p>
        </p:txBody>
      </p:sp>
      <p:pic>
        <p:nvPicPr>
          <p:cNvPr id="23" name="Picture 8" descr="green checkmark">
            <a:extLst>
              <a:ext uri="{FF2B5EF4-FFF2-40B4-BE49-F238E27FC236}">
                <a16:creationId xmlns:a16="http://schemas.microsoft.com/office/drawing/2014/main" id="{5A2BB093-C392-7549-A36F-91EA410EF9A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15582" y="2078485"/>
            <a:ext cx="406580" cy="423521"/>
          </a:xfrm>
          <a:prstGeom prst="rect">
            <a:avLst/>
          </a:prstGeom>
        </p:spPr>
      </p:pic>
      <p:pic>
        <p:nvPicPr>
          <p:cNvPr id="24"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75744" y="2588920"/>
            <a:ext cx="406580" cy="423521"/>
          </a:xfrm>
          <a:prstGeom prst="rect">
            <a:avLst/>
          </a:prstGeom>
        </p:spPr>
      </p:pic>
      <p:pic>
        <p:nvPicPr>
          <p:cNvPr id="25" name="Picture 8" descr="green checkmark">
            <a:extLst>
              <a:ext uri="{FF2B5EF4-FFF2-40B4-BE49-F238E27FC236}">
                <a16:creationId xmlns:a16="http://schemas.microsoft.com/office/drawing/2014/main" id="{A99A1A74-16BA-0747-AFA5-E6E0EBAD7B1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75744" y="3107570"/>
            <a:ext cx="406580" cy="423521"/>
          </a:xfrm>
          <a:prstGeom prst="rect">
            <a:avLst/>
          </a:prstGeom>
        </p:spPr>
      </p:pic>
      <p:pic>
        <p:nvPicPr>
          <p:cNvPr id="26" name="Picture 8" descr="green checkmark">
            <a:extLst>
              <a:ext uri="{FF2B5EF4-FFF2-40B4-BE49-F238E27FC236}">
                <a16:creationId xmlns:a16="http://schemas.microsoft.com/office/drawing/2014/main" id="{49651E3A-ED96-8049-94B4-D580860657F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53248" y="3660559"/>
            <a:ext cx="406580" cy="423521"/>
          </a:xfrm>
          <a:prstGeom prst="rect">
            <a:avLst/>
          </a:prstGeom>
        </p:spPr>
      </p:pic>
      <p:pic>
        <p:nvPicPr>
          <p:cNvPr id="27" name="Picture 8" descr="green checkmark">
            <a:extLst>
              <a:ext uri="{FF2B5EF4-FFF2-40B4-BE49-F238E27FC236}">
                <a16:creationId xmlns:a16="http://schemas.microsoft.com/office/drawing/2014/main" id="{BD6BC666-D4AC-0942-92C4-BF4CCACD2F7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28048" y="4203771"/>
            <a:ext cx="406580" cy="423521"/>
          </a:xfrm>
          <a:prstGeom prst="rect">
            <a:avLst/>
          </a:prstGeom>
        </p:spPr>
      </p:pic>
      <p:pic>
        <p:nvPicPr>
          <p:cNvPr id="28" name="Picture 8" descr="green checkmark">
            <a:extLst>
              <a:ext uri="{FF2B5EF4-FFF2-40B4-BE49-F238E27FC236}">
                <a16:creationId xmlns:a16="http://schemas.microsoft.com/office/drawing/2014/main" id="{083F9281-B775-E84E-8EEF-3624A6308DD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75744" y="4715264"/>
            <a:ext cx="406580" cy="423521"/>
          </a:xfrm>
          <a:prstGeom prst="rect">
            <a:avLst/>
          </a:prstGeom>
        </p:spPr>
      </p:pic>
      <p:pic>
        <p:nvPicPr>
          <p:cNvPr id="29" name="Picture 8" descr="green checkmark">
            <a:extLst>
              <a:ext uri="{FF2B5EF4-FFF2-40B4-BE49-F238E27FC236}">
                <a16:creationId xmlns:a16="http://schemas.microsoft.com/office/drawing/2014/main" id="{C07EE95B-459E-0144-A488-6478AD0236D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75744" y="5224364"/>
            <a:ext cx="406580" cy="423521"/>
          </a:xfrm>
          <a:prstGeom prst="rect">
            <a:avLst/>
          </a:prstGeom>
        </p:spPr>
      </p:pic>
      <p:pic>
        <p:nvPicPr>
          <p:cNvPr id="30" name="Picture 8" descr="green checkmark">
            <a:extLst>
              <a:ext uri="{FF2B5EF4-FFF2-40B4-BE49-F238E27FC236}">
                <a16:creationId xmlns:a16="http://schemas.microsoft.com/office/drawing/2014/main" id="{260EB327-EA5F-C842-8DF6-D23EF694E8E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53248" y="5785466"/>
            <a:ext cx="406580" cy="423521"/>
          </a:xfrm>
          <a:prstGeom prst="rect">
            <a:avLst/>
          </a:prstGeom>
        </p:spPr>
      </p:pic>
      <p:sp>
        <p:nvSpPr>
          <p:cNvPr id="31" name="CuadroTexto 30">
            <a:extLst>
              <a:ext uri="{FF2B5EF4-FFF2-40B4-BE49-F238E27FC236}">
                <a16:creationId xmlns:a16="http://schemas.microsoft.com/office/drawing/2014/main" id="{071B59E5-AB19-CF41-B927-8069791AB51F}"/>
              </a:ext>
            </a:extLst>
          </p:cNvPr>
          <p:cNvSpPr txBox="1"/>
          <p:nvPr/>
        </p:nvSpPr>
        <p:spPr>
          <a:xfrm>
            <a:off x="4579454" y="2078484"/>
            <a:ext cx="763351" cy="400110"/>
          </a:xfrm>
          <a:prstGeom prst="rect">
            <a:avLst/>
          </a:prstGeom>
          <a:noFill/>
        </p:spPr>
        <p:txBody>
          <a:bodyPr wrap="none" rtlCol="0">
            <a:spAutoFit/>
          </a:bodyPr>
          <a:lstStyle/>
          <a:p>
            <a:pPr algn="l"/>
            <a:r>
              <a:rPr lang="x-none" sz="2000" dirty="0"/>
              <a:t>creó</a:t>
            </a:r>
          </a:p>
        </p:txBody>
      </p:sp>
      <p:sp>
        <p:nvSpPr>
          <p:cNvPr id="32" name="CuadroTexto 31">
            <a:extLst>
              <a:ext uri="{FF2B5EF4-FFF2-40B4-BE49-F238E27FC236}">
                <a16:creationId xmlns:a16="http://schemas.microsoft.com/office/drawing/2014/main" id="{B02CE49B-09FB-7E43-9B1C-BDDA6DAF3717}"/>
              </a:ext>
            </a:extLst>
          </p:cNvPr>
          <p:cNvSpPr txBox="1"/>
          <p:nvPr/>
        </p:nvSpPr>
        <p:spPr>
          <a:xfrm>
            <a:off x="4441197" y="2625616"/>
            <a:ext cx="1127232" cy="400110"/>
          </a:xfrm>
          <a:prstGeom prst="rect">
            <a:avLst/>
          </a:prstGeom>
          <a:noFill/>
        </p:spPr>
        <p:txBody>
          <a:bodyPr wrap="none" rtlCol="0">
            <a:spAutoFit/>
          </a:bodyPr>
          <a:lstStyle/>
          <a:p>
            <a:pPr algn="l"/>
            <a:r>
              <a:rPr lang="x-none" sz="2000" dirty="0"/>
              <a:t>publico</a:t>
            </a:r>
          </a:p>
        </p:txBody>
      </p:sp>
      <p:sp>
        <p:nvSpPr>
          <p:cNvPr id="33" name="CuadroTexto 32">
            <a:extLst>
              <a:ext uri="{FF2B5EF4-FFF2-40B4-BE49-F238E27FC236}">
                <a16:creationId xmlns:a16="http://schemas.microsoft.com/office/drawing/2014/main" id="{93C1AADC-CFA3-1D4D-8516-AC7E41622D5E}"/>
              </a:ext>
            </a:extLst>
          </p:cNvPr>
          <p:cNvSpPr txBox="1"/>
          <p:nvPr/>
        </p:nvSpPr>
        <p:spPr>
          <a:xfrm>
            <a:off x="4602671" y="3152147"/>
            <a:ext cx="748923" cy="400110"/>
          </a:xfrm>
          <a:prstGeom prst="rect">
            <a:avLst/>
          </a:prstGeom>
          <a:noFill/>
        </p:spPr>
        <p:txBody>
          <a:bodyPr wrap="none" rtlCol="0">
            <a:spAutoFit/>
          </a:bodyPr>
          <a:lstStyle/>
          <a:p>
            <a:pPr algn="l"/>
            <a:r>
              <a:rPr lang="x-none" sz="2000" dirty="0"/>
              <a:t>dejo</a:t>
            </a:r>
          </a:p>
        </p:txBody>
      </p:sp>
      <p:sp>
        <p:nvSpPr>
          <p:cNvPr id="34" name="CuadroTexto 33">
            <a:extLst>
              <a:ext uri="{FF2B5EF4-FFF2-40B4-BE49-F238E27FC236}">
                <a16:creationId xmlns:a16="http://schemas.microsoft.com/office/drawing/2014/main" id="{D2AAD46F-81DC-7447-83D0-B74154CFF315}"/>
              </a:ext>
            </a:extLst>
          </p:cNvPr>
          <p:cNvSpPr txBox="1"/>
          <p:nvPr/>
        </p:nvSpPr>
        <p:spPr>
          <a:xfrm>
            <a:off x="4541756" y="3672264"/>
            <a:ext cx="870751" cy="400110"/>
          </a:xfrm>
          <a:prstGeom prst="rect">
            <a:avLst/>
          </a:prstGeom>
          <a:noFill/>
        </p:spPr>
        <p:txBody>
          <a:bodyPr wrap="none" rtlCol="0">
            <a:spAutoFit/>
          </a:bodyPr>
          <a:lstStyle/>
          <a:p>
            <a:pPr algn="l"/>
            <a:r>
              <a:rPr lang="x-none" sz="2000" dirty="0"/>
              <a:t>envió</a:t>
            </a:r>
          </a:p>
        </p:txBody>
      </p:sp>
      <p:sp>
        <p:nvSpPr>
          <p:cNvPr id="35" name="CuadroTexto 34">
            <a:extLst>
              <a:ext uri="{FF2B5EF4-FFF2-40B4-BE49-F238E27FC236}">
                <a16:creationId xmlns:a16="http://schemas.microsoft.com/office/drawing/2014/main" id="{0E2DE323-D5FC-0541-A7BC-25B87C48E1BD}"/>
              </a:ext>
            </a:extLst>
          </p:cNvPr>
          <p:cNvSpPr txBox="1"/>
          <p:nvPr/>
        </p:nvSpPr>
        <p:spPr>
          <a:xfrm>
            <a:off x="4387070" y="4191012"/>
            <a:ext cx="1180131" cy="400110"/>
          </a:xfrm>
          <a:prstGeom prst="rect">
            <a:avLst/>
          </a:prstGeom>
          <a:noFill/>
        </p:spPr>
        <p:txBody>
          <a:bodyPr wrap="none" rtlCol="0">
            <a:spAutoFit/>
          </a:bodyPr>
          <a:lstStyle/>
          <a:p>
            <a:pPr algn="l"/>
            <a:r>
              <a:rPr lang="x-none" sz="2000" dirty="0"/>
              <a:t>compró</a:t>
            </a:r>
          </a:p>
        </p:txBody>
      </p:sp>
      <p:sp>
        <p:nvSpPr>
          <p:cNvPr id="36" name="CuadroTexto 35">
            <a:extLst>
              <a:ext uri="{FF2B5EF4-FFF2-40B4-BE49-F238E27FC236}">
                <a16:creationId xmlns:a16="http://schemas.microsoft.com/office/drawing/2014/main" id="{E5CFB38E-4B19-8249-822F-D4DD4CD0A069}"/>
              </a:ext>
            </a:extLst>
          </p:cNvPr>
          <p:cNvSpPr txBox="1"/>
          <p:nvPr/>
        </p:nvSpPr>
        <p:spPr>
          <a:xfrm>
            <a:off x="4427140" y="4753092"/>
            <a:ext cx="1099981" cy="400110"/>
          </a:xfrm>
          <a:prstGeom prst="rect">
            <a:avLst/>
          </a:prstGeom>
          <a:noFill/>
        </p:spPr>
        <p:txBody>
          <a:bodyPr wrap="none" rtlCol="0">
            <a:spAutoFit/>
          </a:bodyPr>
          <a:lstStyle/>
          <a:p>
            <a:pPr algn="l"/>
            <a:r>
              <a:rPr lang="x-none" sz="2000" dirty="0"/>
              <a:t>enseño</a:t>
            </a:r>
          </a:p>
        </p:txBody>
      </p:sp>
      <p:sp>
        <p:nvSpPr>
          <p:cNvPr id="37" name="CuadroTexto 36">
            <a:extLst>
              <a:ext uri="{FF2B5EF4-FFF2-40B4-BE49-F238E27FC236}">
                <a16:creationId xmlns:a16="http://schemas.microsoft.com/office/drawing/2014/main" id="{F4DAC0F8-B0EE-3B41-813A-803EF8F57831}"/>
              </a:ext>
            </a:extLst>
          </p:cNvPr>
          <p:cNvSpPr txBox="1"/>
          <p:nvPr/>
        </p:nvSpPr>
        <p:spPr>
          <a:xfrm>
            <a:off x="4548626" y="5273265"/>
            <a:ext cx="949299" cy="400110"/>
          </a:xfrm>
          <a:prstGeom prst="rect">
            <a:avLst/>
          </a:prstGeom>
          <a:noFill/>
        </p:spPr>
        <p:txBody>
          <a:bodyPr wrap="none" rtlCol="0">
            <a:spAutoFit/>
          </a:bodyPr>
          <a:lstStyle/>
          <a:p>
            <a:pPr algn="l"/>
            <a:r>
              <a:rPr lang="x-none" sz="2000" dirty="0"/>
              <a:t>busco</a:t>
            </a:r>
          </a:p>
        </p:txBody>
      </p:sp>
      <p:sp>
        <p:nvSpPr>
          <p:cNvPr id="38" name="CuadroTexto 37">
            <a:extLst>
              <a:ext uri="{FF2B5EF4-FFF2-40B4-BE49-F238E27FC236}">
                <a16:creationId xmlns:a16="http://schemas.microsoft.com/office/drawing/2014/main" id="{135A88BD-6802-3F4A-9D5D-F1C443400150}"/>
              </a:ext>
            </a:extLst>
          </p:cNvPr>
          <p:cNvSpPr txBox="1"/>
          <p:nvPr/>
        </p:nvSpPr>
        <p:spPr>
          <a:xfrm>
            <a:off x="4399546" y="5813064"/>
            <a:ext cx="1247457" cy="400110"/>
          </a:xfrm>
          <a:prstGeom prst="rect">
            <a:avLst/>
          </a:prstGeom>
          <a:noFill/>
        </p:spPr>
        <p:txBody>
          <a:bodyPr wrap="none" rtlCol="0">
            <a:spAutoFit/>
          </a:bodyPr>
          <a:lstStyle/>
          <a:p>
            <a:pPr algn="l"/>
            <a:r>
              <a:rPr lang="x-none" sz="2000" dirty="0"/>
              <a:t>necesitó</a:t>
            </a:r>
          </a:p>
        </p:txBody>
      </p:sp>
      <p:sp>
        <p:nvSpPr>
          <p:cNvPr id="40" name="CuadroTexto 39">
            <a:extLst>
              <a:ext uri="{FF2B5EF4-FFF2-40B4-BE49-F238E27FC236}">
                <a16:creationId xmlns:a16="http://schemas.microsoft.com/office/drawing/2014/main" id="{02CA31BF-E673-C64F-99C4-0D8456842AB4}"/>
              </a:ext>
            </a:extLst>
          </p:cNvPr>
          <p:cNvSpPr txBox="1"/>
          <p:nvPr/>
        </p:nvSpPr>
        <p:spPr>
          <a:xfrm>
            <a:off x="5990157" y="2073639"/>
            <a:ext cx="4262705" cy="400110"/>
          </a:xfrm>
          <a:prstGeom prst="rect">
            <a:avLst/>
          </a:prstGeom>
          <a:noFill/>
        </p:spPr>
        <p:txBody>
          <a:bodyPr wrap="none" rtlCol="0">
            <a:spAutoFit/>
          </a:bodyPr>
          <a:lstStyle/>
          <a:p>
            <a:pPr algn="l"/>
            <a:r>
              <a:rPr lang="en-GB" sz="2000" dirty="0"/>
              <a:t>created </a:t>
            </a:r>
            <a:r>
              <a:rPr lang="x-none" sz="2000" dirty="0"/>
              <a:t>a webpage with games</a:t>
            </a:r>
          </a:p>
        </p:txBody>
      </p:sp>
      <p:sp>
        <p:nvSpPr>
          <p:cNvPr id="41" name="CuadroTexto 40">
            <a:extLst>
              <a:ext uri="{FF2B5EF4-FFF2-40B4-BE49-F238E27FC236}">
                <a16:creationId xmlns:a16="http://schemas.microsoft.com/office/drawing/2014/main" id="{456B80AC-337D-1143-953C-6B7DBB71F9A5}"/>
              </a:ext>
            </a:extLst>
          </p:cNvPr>
          <p:cNvSpPr txBox="1"/>
          <p:nvPr/>
        </p:nvSpPr>
        <p:spPr>
          <a:xfrm>
            <a:off x="5972905" y="2598238"/>
            <a:ext cx="4943982" cy="400110"/>
          </a:xfrm>
          <a:prstGeom prst="rect">
            <a:avLst/>
          </a:prstGeom>
          <a:noFill/>
        </p:spPr>
        <p:txBody>
          <a:bodyPr wrap="none" rtlCol="0">
            <a:spAutoFit/>
          </a:bodyPr>
          <a:lstStyle/>
          <a:p>
            <a:pPr algn="l"/>
            <a:r>
              <a:rPr lang="en-GB" sz="2000" dirty="0"/>
              <a:t>post </a:t>
            </a:r>
            <a:r>
              <a:rPr lang="x-none" sz="2000" dirty="0"/>
              <a:t>photos of the coast on Facebook</a:t>
            </a:r>
          </a:p>
        </p:txBody>
      </p:sp>
      <p:sp>
        <p:nvSpPr>
          <p:cNvPr id="42" name="CuadroTexto 41">
            <a:extLst>
              <a:ext uri="{FF2B5EF4-FFF2-40B4-BE49-F238E27FC236}">
                <a16:creationId xmlns:a16="http://schemas.microsoft.com/office/drawing/2014/main" id="{EBEFD6D9-1E49-284F-8241-E87C5FF17A0D}"/>
              </a:ext>
            </a:extLst>
          </p:cNvPr>
          <p:cNvSpPr txBox="1"/>
          <p:nvPr/>
        </p:nvSpPr>
        <p:spPr>
          <a:xfrm>
            <a:off x="5973182" y="3137716"/>
            <a:ext cx="5158785" cy="400110"/>
          </a:xfrm>
          <a:prstGeom prst="rect">
            <a:avLst/>
          </a:prstGeom>
          <a:noFill/>
        </p:spPr>
        <p:txBody>
          <a:bodyPr wrap="none" rtlCol="0">
            <a:spAutoFit/>
          </a:bodyPr>
          <a:lstStyle/>
          <a:p>
            <a:pPr algn="l"/>
            <a:r>
              <a:rPr lang="en-GB" sz="2000" dirty="0"/>
              <a:t>leave</a:t>
            </a:r>
            <a:r>
              <a:rPr lang="x-none" sz="2000" dirty="0"/>
              <a:t> </a:t>
            </a:r>
            <a:r>
              <a:rPr lang="en-GB" sz="2000" dirty="0"/>
              <a:t>few </a:t>
            </a:r>
            <a:r>
              <a:rPr lang="x-none" sz="2000" dirty="0"/>
              <a:t>comments on social networks</a:t>
            </a:r>
          </a:p>
        </p:txBody>
      </p:sp>
      <p:sp>
        <p:nvSpPr>
          <p:cNvPr id="43" name="CuadroTexto 42">
            <a:extLst>
              <a:ext uri="{FF2B5EF4-FFF2-40B4-BE49-F238E27FC236}">
                <a16:creationId xmlns:a16="http://schemas.microsoft.com/office/drawing/2014/main" id="{22DB41D3-3E3C-6140-9FB8-18C9D84B82A3}"/>
              </a:ext>
            </a:extLst>
          </p:cNvPr>
          <p:cNvSpPr txBox="1"/>
          <p:nvPr/>
        </p:nvSpPr>
        <p:spPr>
          <a:xfrm>
            <a:off x="5972905" y="3669059"/>
            <a:ext cx="3738524" cy="400110"/>
          </a:xfrm>
          <a:prstGeom prst="rect">
            <a:avLst/>
          </a:prstGeom>
          <a:noFill/>
        </p:spPr>
        <p:txBody>
          <a:bodyPr wrap="none" rtlCol="0">
            <a:spAutoFit/>
          </a:bodyPr>
          <a:lstStyle/>
          <a:p>
            <a:pPr algn="l"/>
            <a:r>
              <a:rPr lang="en-GB" sz="2000" dirty="0"/>
              <a:t>sent </a:t>
            </a:r>
            <a:r>
              <a:rPr lang="x-none" sz="2000" dirty="0"/>
              <a:t>an email about a party</a:t>
            </a:r>
          </a:p>
        </p:txBody>
      </p:sp>
      <p:sp>
        <p:nvSpPr>
          <p:cNvPr id="44" name="CuadroTexto 43">
            <a:extLst>
              <a:ext uri="{FF2B5EF4-FFF2-40B4-BE49-F238E27FC236}">
                <a16:creationId xmlns:a16="http://schemas.microsoft.com/office/drawing/2014/main" id="{0FC35474-9487-1F49-9067-8147909B4F39}"/>
              </a:ext>
            </a:extLst>
          </p:cNvPr>
          <p:cNvSpPr txBox="1"/>
          <p:nvPr/>
        </p:nvSpPr>
        <p:spPr>
          <a:xfrm>
            <a:off x="5972905" y="4215476"/>
            <a:ext cx="6381675" cy="400110"/>
          </a:xfrm>
          <a:prstGeom prst="rect">
            <a:avLst/>
          </a:prstGeom>
          <a:noFill/>
        </p:spPr>
        <p:txBody>
          <a:bodyPr wrap="square" rtlCol="0">
            <a:spAutoFit/>
          </a:bodyPr>
          <a:lstStyle/>
          <a:p>
            <a:r>
              <a:rPr lang="en-GB" sz="2000" dirty="0"/>
              <a:t>bought </a:t>
            </a:r>
            <a:r>
              <a:rPr lang="x-none" sz="2000" dirty="0"/>
              <a:t>a computer </a:t>
            </a:r>
            <a:r>
              <a:rPr lang="en-GB" sz="2000" dirty="0"/>
              <a:t>(</a:t>
            </a:r>
            <a:r>
              <a:rPr lang="x-none" sz="2000" dirty="0"/>
              <a:t>in order</a:t>
            </a:r>
            <a:r>
              <a:rPr lang="en-GB" sz="2000" dirty="0"/>
              <a:t>)</a:t>
            </a:r>
            <a:r>
              <a:rPr lang="x-none" sz="2000" dirty="0"/>
              <a:t> to </a:t>
            </a:r>
            <a:r>
              <a:rPr lang="en-GB" sz="2000" dirty="0"/>
              <a:t>learn</a:t>
            </a:r>
            <a:r>
              <a:rPr lang="x-none" sz="2000" dirty="0"/>
              <a:t> at home</a:t>
            </a:r>
          </a:p>
        </p:txBody>
      </p:sp>
      <p:sp>
        <p:nvSpPr>
          <p:cNvPr id="45" name="CuadroTexto 44">
            <a:extLst>
              <a:ext uri="{FF2B5EF4-FFF2-40B4-BE49-F238E27FC236}">
                <a16:creationId xmlns:a16="http://schemas.microsoft.com/office/drawing/2014/main" id="{9F99C8FE-A24C-5944-A0BF-D0936BBCA920}"/>
              </a:ext>
            </a:extLst>
          </p:cNvPr>
          <p:cNvSpPr txBox="1"/>
          <p:nvPr/>
        </p:nvSpPr>
        <p:spPr>
          <a:xfrm>
            <a:off x="5946899" y="4746819"/>
            <a:ext cx="3466013" cy="400110"/>
          </a:xfrm>
          <a:prstGeom prst="rect">
            <a:avLst/>
          </a:prstGeom>
          <a:noFill/>
        </p:spPr>
        <p:txBody>
          <a:bodyPr wrap="none" rtlCol="0">
            <a:spAutoFit/>
          </a:bodyPr>
          <a:lstStyle/>
          <a:p>
            <a:pPr algn="l"/>
            <a:r>
              <a:rPr lang="en-GB" sz="2000" dirty="0"/>
              <a:t>teach how to send emails </a:t>
            </a:r>
            <a:endParaRPr lang="x-none" sz="2000" dirty="0"/>
          </a:p>
        </p:txBody>
      </p:sp>
      <p:sp>
        <p:nvSpPr>
          <p:cNvPr id="46" name="CuadroTexto 45">
            <a:extLst>
              <a:ext uri="{FF2B5EF4-FFF2-40B4-BE49-F238E27FC236}">
                <a16:creationId xmlns:a16="http://schemas.microsoft.com/office/drawing/2014/main" id="{D05BBAE6-62AF-A445-B76E-016965ADFAD3}"/>
              </a:ext>
            </a:extLst>
          </p:cNvPr>
          <p:cNvSpPr txBox="1"/>
          <p:nvPr/>
        </p:nvSpPr>
        <p:spPr>
          <a:xfrm>
            <a:off x="5946899" y="5293236"/>
            <a:ext cx="4543231" cy="400110"/>
          </a:xfrm>
          <a:prstGeom prst="rect">
            <a:avLst/>
          </a:prstGeom>
          <a:noFill/>
        </p:spPr>
        <p:txBody>
          <a:bodyPr wrap="square" rtlCol="0">
            <a:spAutoFit/>
          </a:bodyPr>
          <a:lstStyle/>
          <a:p>
            <a:pPr algn="l"/>
            <a:r>
              <a:rPr lang="en-GB" sz="2000" dirty="0"/>
              <a:t>look for </a:t>
            </a:r>
            <a:r>
              <a:rPr lang="x-none" sz="2000" dirty="0"/>
              <a:t>information on the internet</a:t>
            </a:r>
          </a:p>
        </p:txBody>
      </p:sp>
      <p:sp>
        <p:nvSpPr>
          <p:cNvPr id="47" name="CuadroTexto 46">
            <a:extLst>
              <a:ext uri="{FF2B5EF4-FFF2-40B4-BE49-F238E27FC236}">
                <a16:creationId xmlns:a16="http://schemas.microsoft.com/office/drawing/2014/main" id="{77005FAE-7F74-B040-A7ED-41ED8746D7C5}"/>
              </a:ext>
            </a:extLst>
          </p:cNvPr>
          <p:cNvSpPr txBox="1"/>
          <p:nvPr/>
        </p:nvSpPr>
        <p:spPr>
          <a:xfrm>
            <a:off x="5972905" y="5829082"/>
            <a:ext cx="6162105" cy="400110"/>
          </a:xfrm>
          <a:prstGeom prst="rect">
            <a:avLst/>
          </a:prstGeom>
          <a:noFill/>
        </p:spPr>
        <p:txBody>
          <a:bodyPr wrap="square" rtlCol="0">
            <a:spAutoFit/>
          </a:bodyPr>
          <a:lstStyle/>
          <a:p>
            <a:pPr algn="l"/>
            <a:r>
              <a:rPr lang="en-GB" sz="2000" dirty="0"/>
              <a:t>needed </a:t>
            </a:r>
            <a:r>
              <a:rPr lang="x-none" sz="2000" dirty="0"/>
              <a:t>help </a:t>
            </a:r>
            <a:r>
              <a:rPr lang="en-GB" sz="2000" dirty="0"/>
              <a:t>(in order) </a:t>
            </a:r>
            <a:r>
              <a:rPr lang="x-none" sz="2000" dirty="0"/>
              <a:t>to print cinema tickets</a:t>
            </a:r>
          </a:p>
        </p:txBody>
      </p:sp>
      <p:sp>
        <p:nvSpPr>
          <p:cNvPr id="48"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6108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32" grpId="0"/>
      <p:bldP spid="33" grpId="0"/>
      <p:bldP spid="34" grpId="0"/>
      <p:bldP spid="35" grpId="0"/>
      <p:bldP spid="36" grpId="0"/>
      <p:bldP spid="37" grpId="0"/>
      <p:bldP spid="38" grpId="0"/>
      <p:bldP spid="41" grpId="0"/>
      <p:bldP spid="42" grpId="0"/>
      <p:bldP spid="43" grpId="0"/>
      <p:bldP spid="44" grpId="0"/>
      <p:bldP spid="45" grpId="0"/>
      <p:bldP spid="46"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21FF4CF0-E3C2-44AE-A366-9A4DD2CFF60B}"/>
              </a:ext>
            </a:extLst>
          </p:cNvPr>
          <p:cNvSpPr txBox="1">
            <a:spLocks/>
          </p:cNvSpPr>
          <p:nvPr/>
        </p:nvSpPr>
        <p:spPr>
          <a:xfrm>
            <a:off x="214817" y="4994958"/>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a:t>
            </a:r>
            <a:r>
              <a:rPr lang="en-GB" sz="2200" dirty="0">
                <a:solidFill>
                  <a:prstClr val="white"/>
                </a:solidFill>
                <a:latin typeface="Century Gothic" panose="020B0502020202020204" pitchFamily="34" charset="0"/>
              </a:rPr>
              <a:t>1</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30</a:t>
            </a:r>
          </a:p>
        </p:txBody>
      </p:sp>
      <p:sp>
        <p:nvSpPr>
          <p:cNvPr id="15" name="Title 3">
            <a:extLst>
              <a:ext uri="{FF2B5EF4-FFF2-40B4-BE49-F238E27FC236}">
                <a16:creationId xmlns:a16="http://schemas.microsoft.com/office/drawing/2014/main" id="{0E57611C-BC72-4376-AA40-1B28A5D95BD0}"/>
              </a:ext>
            </a:extLst>
          </p:cNvPr>
          <p:cNvSpPr txBox="1">
            <a:spLocks/>
          </p:cNvSpPr>
          <p:nvPr/>
        </p:nvSpPr>
        <p:spPr>
          <a:xfrm>
            <a:off x="214817" y="5780283"/>
            <a:ext cx="38369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15.02.24</a:t>
            </a:r>
          </a:p>
        </p:txBody>
      </p:sp>
      <p:sp>
        <p:nvSpPr>
          <p:cNvPr id="16" name="Title 1">
            <a:extLst>
              <a:ext uri="{FF2B5EF4-FFF2-40B4-BE49-F238E27FC236}">
                <a16:creationId xmlns:a16="http://schemas.microsoft.com/office/drawing/2014/main" id="{402351A7-21A5-4564-8299-0686A007631D}"/>
              </a:ext>
            </a:extLst>
          </p:cNvPr>
          <p:cNvSpPr txBox="1">
            <a:spLocks/>
          </p:cNvSpPr>
          <p:nvPr/>
        </p:nvSpPr>
        <p:spPr>
          <a:xfrm>
            <a:off x="214817" y="2378819"/>
            <a:ext cx="7043138" cy="879475"/>
          </a:xfrm>
          <a:prstGeom prst="rect">
            <a:avLst/>
          </a:prstGeom>
        </p:spPr>
        <p:txBody>
          <a:bodyP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Socialising (on and offline)</a:t>
            </a:r>
            <a:endParaRPr kumimoji="0" lang="en-US" sz="4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p:txBody>
      </p:sp>
      <p:sp>
        <p:nvSpPr>
          <p:cNvPr id="17" name="Subtitle 5">
            <a:extLst>
              <a:ext uri="{FF2B5EF4-FFF2-40B4-BE49-F238E27FC236}">
                <a16:creationId xmlns:a16="http://schemas.microsoft.com/office/drawing/2014/main" id="{052D01D6-2DF8-4526-ADD0-EF8AFA5B77A5}"/>
              </a:ext>
            </a:extLst>
          </p:cNvPr>
          <p:cNvSpPr txBox="1">
            <a:spLocks/>
          </p:cNvSpPr>
          <p:nvPr/>
        </p:nvSpPr>
        <p:spPr>
          <a:xfrm>
            <a:off x="214817" y="3004705"/>
            <a:ext cx="7291126" cy="1436666"/>
          </a:xfrm>
          <a:prstGeom prst="rect">
            <a:avLst/>
          </a:prstGeom>
        </p:spPr>
        <p:txBody>
          <a:bodyPr>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Contrasting past and present events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8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verbs in 3rd person singular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preterite</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(-ó)</a:t>
            </a:r>
            <a:b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b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[z] revisited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9" name="Picture 2" descr="holy family catholic church&#10;">
            <a:extLst>
              <a:ext uri="{FF2B5EF4-FFF2-40B4-BE49-F238E27FC236}">
                <a16:creationId xmlns:a16="http://schemas.microsoft.com/office/drawing/2014/main" id="{42D578D4-AC48-4CF7-BDD7-F4425701C6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4475" y="4834731"/>
            <a:ext cx="854066" cy="7312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occer ball png transparent&#10;">
            <a:extLst>
              <a:ext uri="{FF2B5EF4-FFF2-40B4-BE49-F238E27FC236}">
                <a16:creationId xmlns:a16="http://schemas.microsoft.com/office/drawing/2014/main" id="{C271BA80-99F3-4B00-B263-687D75AC8C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8712" y="5505710"/>
            <a:ext cx="736231" cy="7166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mountain peak image transparent&#10;">
            <a:extLst>
              <a:ext uri="{FF2B5EF4-FFF2-40B4-BE49-F238E27FC236}">
                <a16:creationId xmlns:a16="http://schemas.microsoft.com/office/drawing/2014/main" id="{3D5F409D-6B2F-42B2-867B-DC91457D41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6590" y="3191025"/>
            <a:ext cx="965435" cy="8479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River water clipart">
            <a:extLst>
              <a:ext uri="{FF2B5EF4-FFF2-40B4-BE49-F238E27FC236}">
                <a16:creationId xmlns:a16="http://schemas.microsoft.com/office/drawing/2014/main" id="{2459402E-50E3-4A0B-990D-67E5CB678022}"/>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63180" y="3097611"/>
            <a:ext cx="1414003" cy="9413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party blower transparent background&#10;">
            <a:extLst>
              <a:ext uri="{FF2B5EF4-FFF2-40B4-BE49-F238E27FC236}">
                <a16:creationId xmlns:a16="http://schemas.microsoft.com/office/drawing/2014/main" id="{569310DD-4BAA-49CB-8DE4-E543E75E21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91039" y="5668428"/>
            <a:ext cx="1023944" cy="9600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holy family catholic church&#10;">
            <a:extLst>
              <a:ext uri="{FF2B5EF4-FFF2-40B4-BE49-F238E27FC236}">
                <a16:creationId xmlns:a16="http://schemas.microsoft.com/office/drawing/2014/main" id="{21EC477F-2518-45EA-89FC-F14AD47EE6B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20775" y="4033915"/>
            <a:ext cx="1088197" cy="10881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holy family catholic church&#10;">
            <a:extLst>
              <a:ext uri="{FF2B5EF4-FFF2-40B4-BE49-F238E27FC236}">
                <a16:creationId xmlns:a16="http://schemas.microsoft.com/office/drawing/2014/main" id="{06D0C552-E8EC-4584-B22B-40506C03DB6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65798" y="3764732"/>
            <a:ext cx="778216" cy="7402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tickets clip art&#10;">
            <a:extLst>
              <a:ext uri="{FF2B5EF4-FFF2-40B4-BE49-F238E27FC236}">
                <a16:creationId xmlns:a16="http://schemas.microsoft.com/office/drawing/2014/main" id="{5BC8DE43-F9C1-4F1F-A66D-64BBD4870A7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39888" y="4441371"/>
            <a:ext cx="876300" cy="74345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AE668A9-011C-4294-9242-7FB023DCC0E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5358" r="46424"/>
          <a:stretch/>
        </p:blipFill>
        <p:spPr>
          <a:xfrm>
            <a:off x="8996153" y="4596897"/>
            <a:ext cx="1101746" cy="2196213"/>
          </a:xfrm>
          <a:prstGeom prst="rect">
            <a:avLst/>
          </a:prstGeom>
        </p:spPr>
      </p:pic>
      <p:pic>
        <p:nvPicPr>
          <p:cNvPr id="22" name="Picture 21">
            <a:extLst>
              <a:ext uri="{FF2B5EF4-FFF2-40B4-BE49-F238E27FC236}">
                <a16:creationId xmlns:a16="http://schemas.microsoft.com/office/drawing/2014/main" id="{09DCE8E8-AA83-4391-8093-F2A086DEF71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9753" r="30292"/>
          <a:stretch/>
        </p:blipFill>
        <p:spPr>
          <a:xfrm>
            <a:off x="10061672" y="4578014"/>
            <a:ext cx="778216" cy="2193693"/>
          </a:xfrm>
          <a:prstGeom prst="rect">
            <a:avLst/>
          </a:prstGeom>
        </p:spPr>
      </p:pic>
    </p:spTree>
    <p:extLst>
      <p:ext uri="{BB962C8B-B14F-4D97-AF65-F5344CB8AC3E}">
        <p14:creationId xmlns:p14="http://schemas.microsoft.com/office/powerpoint/2010/main" val="3504904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324578" cy="647577"/>
          </a:xfrm>
        </p:spPr>
        <p:txBody>
          <a:bodyPr>
            <a:normAutofit/>
          </a:bodyPr>
          <a:lstStyle/>
          <a:p>
            <a:r>
              <a:rPr lang="en-GB" sz="2800" b="1" dirty="0" err="1">
                <a:solidFill>
                  <a:schemeClr val="bg1"/>
                </a:solidFill>
              </a:rPr>
              <a:t>Fonética</a:t>
            </a:r>
            <a:r>
              <a:rPr lang="en-GB" sz="2800" b="1" dirty="0">
                <a:solidFill>
                  <a:schemeClr val="bg1"/>
                </a:solidFill>
              </a:rPr>
              <a:t> </a:t>
            </a:r>
            <a:r>
              <a:rPr lang="en-GB" sz="2800" b="0" dirty="0">
                <a:solidFill>
                  <a:schemeClr val="bg1"/>
                </a:solidFill>
              </a:rPr>
              <a:t>(1/3)</a:t>
            </a:r>
            <a:endParaRPr lang="en-GB" sz="2800" b="1" dirty="0">
              <a:solidFill>
                <a:schemeClr val="bg1"/>
              </a:solidFill>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3298200" y="49401"/>
            <a:ext cx="6606296" cy="954107"/>
          </a:xfrm>
          <a:prstGeom prst="rect">
            <a:avLst/>
          </a:prstGeom>
          <a:noFill/>
        </p:spPr>
        <p:txBody>
          <a:bodyPr wrap="none" rtlCol="0">
            <a:spAutoFit/>
          </a:bodyPr>
          <a:lstStyle/>
          <a:p>
            <a:pPr>
              <a:defRPr/>
            </a:pPr>
            <a:r>
              <a:rPr lang="en-GB" sz="2800" b="1" dirty="0"/>
              <a:t>Escribe las palabras en </a:t>
            </a:r>
            <a:r>
              <a:rPr lang="en-GB" sz="2800" b="1" dirty="0" err="1"/>
              <a:t>español</a:t>
            </a:r>
            <a:r>
              <a:rPr lang="en-GB" sz="2800"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effectLst/>
                <a:uLnTx/>
                <a:uFillTx/>
                <a:latin typeface="Century Gothic" panose="020F0302020204030204"/>
                <a:ea typeface="+mn-ea"/>
                <a:cs typeface="+mn-cs"/>
              </a:rPr>
              <a:t>¿</a:t>
            </a:r>
            <a:r>
              <a:rPr kumimoji="0" lang="en-GB" sz="2800" i="0" u="none" strike="noStrike" kern="1200" cap="none" spc="0" normalizeH="0" baseline="0" noProof="0" dirty="0" err="1">
                <a:ln>
                  <a:noFill/>
                </a:ln>
                <a:effectLst/>
                <a:uLnTx/>
                <a:uFillTx/>
                <a:latin typeface="Century Gothic" panose="020F0302020204030204"/>
                <a:ea typeface="+mn-ea"/>
                <a:cs typeface="+mn-cs"/>
              </a:rPr>
              <a:t>Cuántas</a:t>
            </a:r>
            <a:r>
              <a:rPr kumimoji="0" lang="en-GB" sz="2800" i="0" u="none" strike="noStrike" kern="1200" cap="none" spc="0" normalizeH="0" baseline="0" noProof="0" dirty="0">
                <a:ln>
                  <a:noFill/>
                </a:ln>
                <a:effectLst/>
                <a:uLnTx/>
                <a:uFillTx/>
                <a:latin typeface="Century Gothic" panose="020F0302020204030204"/>
                <a:ea typeface="+mn-ea"/>
                <a:cs typeface="+mn-cs"/>
              </a:rPr>
              <a:t> palabras </a:t>
            </a:r>
            <a:r>
              <a:rPr kumimoji="0" lang="en-GB" sz="2800" i="0" u="none" strike="noStrike" kern="1200" cap="none" spc="0" normalizeH="0" baseline="0" noProof="0" dirty="0" err="1">
                <a:ln>
                  <a:noFill/>
                </a:ln>
                <a:effectLst/>
                <a:uLnTx/>
                <a:uFillTx/>
                <a:latin typeface="Century Gothic" panose="020F0302020204030204"/>
                <a:ea typeface="+mn-ea"/>
                <a:cs typeface="+mn-cs"/>
              </a:rPr>
              <a:t>tienen</a:t>
            </a:r>
            <a:r>
              <a:rPr kumimoji="0" lang="en-GB" sz="2800" i="0" u="none" strike="noStrike" kern="1200" cap="none" spc="0" normalizeH="0" noProof="0" dirty="0">
                <a:ln>
                  <a:noFill/>
                </a:ln>
                <a:effectLst/>
                <a:uLnTx/>
                <a:uFillTx/>
                <a:latin typeface="Century Gothic" panose="020F0302020204030204"/>
                <a:ea typeface="+mn-ea"/>
                <a:cs typeface="+mn-cs"/>
              </a:rPr>
              <a:t> la</a:t>
            </a:r>
            <a:r>
              <a:rPr kumimoji="0" lang="en-GB" sz="2800" i="0" u="none" strike="noStrike" kern="1200" cap="none" spc="0" normalizeH="0" baseline="0" noProof="0" dirty="0">
                <a:ln>
                  <a:noFill/>
                </a:ln>
                <a:effectLst/>
                <a:uLnTx/>
                <a:uFillTx/>
                <a:latin typeface="Century Gothic" panose="020F0302020204030204"/>
                <a:ea typeface="+mn-ea"/>
                <a:cs typeface="+mn-cs"/>
              </a:rPr>
              <a:t> SSC [z]?</a:t>
            </a:r>
          </a:p>
        </p:txBody>
      </p:sp>
      <p:sp>
        <p:nvSpPr>
          <p:cNvPr id="3" name="TextBox 2"/>
          <p:cNvSpPr txBox="1"/>
          <p:nvPr/>
        </p:nvSpPr>
        <p:spPr>
          <a:xfrm>
            <a:off x="414892" y="2343499"/>
            <a:ext cx="22348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effectLst/>
                <a:uLnTx/>
                <a:uFillTx/>
                <a:latin typeface="Century Gothic" panose="020B0502020202020204" pitchFamily="34" charset="0"/>
                <a:ea typeface="+mn-ea"/>
                <a:cs typeface="+mn-cs"/>
              </a:rPr>
              <a:t>[maybe]</a:t>
            </a:r>
          </a:p>
        </p:txBody>
      </p:sp>
      <p:sp>
        <p:nvSpPr>
          <p:cNvPr id="13" name="TextBox 12"/>
          <p:cNvSpPr txBox="1"/>
          <p:nvPr/>
        </p:nvSpPr>
        <p:spPr>
          <a:xfrm>
            <a:off x="3502311" y="2343499"/>
            <a:ext cx="24666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effectLst/>
                <a:uLnTx/>
                <a:uFillTx/>
                <a:latin typeface="Century Gothic" panose="020B0502020202020204" pitchFamily="34" charset="0"/>
                <a:ea typeface="+mn-ea"/>
                <a:cs typeface="+mn-cs"/>
              </a:rPr>
              <a:t>[effort]</a:t>
            </a:r>
          </a:p>
        </p:txBody>
      </p:sp>
      <p:sp>
        <p:nvSpPr>
          <p:cNvPr id="14" name="TextBox 13">
            <a:extLst>
              <a:ext uri="{FF2B5EF4-FFF2-40B4-BE49-F238E27FC236}">
                <a16:creationId xmlns:a16="http://schemas.microsoft.com/office/drawing/2014/main" id="{131869A7-507C-4FBC-A54D-096F96E32D57}"/>
              </a:ext>
            </a:extLst>
          </p:cNvPr>
          <p:cNvSpPr txBox="1"/>
          <p:nvPr/>
        </p:nvSpPr>
        <p:spPr>
          <a:xfrm>
            <a:off x="3841067" y="3866601"/>
            <a:ext cx="21002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effectLst/>
                <a:uLnTx/>
                <a:uFillTx/>
                <a:latin typeface="Century Gothic" panose="020F0302020204030204"/>
                <a:ea typeface="+mn-ea"/>
                <a:cs typeface="Arial"/>
                <a:sym typeface="Arial"/>
              </a:rPr>
              <a:t>e_______</a:t>
            </a:r>
          </a:p>
        </p:txBody>
      </p:sp>
      <p:sp>
        <p:nvSpPr>
          <p:cNvPr id="15" name="TextBox 14">
            <a:extLst>
              <a:ext uri="{FF2B5EF4-FFF2-40B4-BE49-F238E27FC236}">
                <a16:creationId xmlns:a16="http://schemas.microsoft.com/office/drawing/2014/main" id="{131869A7-507C-4FBC-A54D-096F96E32D57}"/>
              </a:ext>
            </a:extLst>
          </p:cNvPr>
          <p:cNvSpPr txBox="1"/>
          <p:nvPr/>
        </p:nvSpPr>
        <p:spPr>
          <a:xfrm>
            <a:off x="585348" y="3866601"/>
            <a:ext cx="165301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effectLst/>
                <a:uLnTx/>
                <a:uFillTx/>
                <a:latin typeface="Century Gothic" panose="020F0302020204030204"/>
                <a:ea typeface="+mn-ea"/>
                <a:cs typeface="Arial"/>
                <a:sym typeface="Arial"/>
              </a:rPr>
              <a:t>q_____</a:t>
            </a:r>
          </a:p>
        </p:txBody>
      </p:sp>
      <p:sp>
        <p:nvSpPr>
          <p:cNvPr id="16" name="TextBox 15"/>
          <p:cNvSpPr txBox="1"/>
          <p:nvPr/>
        </p:nvSpPr>
        <p:spPr>
          <a:xfrm>
            <a:off x="948445" y="3825864"/>
            <a:ext cx="12899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kern="0" dirty="0" err="1">
                <a:latin typeface="Century Gothic" panose="020F0302020204030204"/>
                <a:cs typeface="Arial"/>
                <a:sym typeface="Arial"/>
              </a:rPr>
              <a:t>ui</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z</a:t>
            </a:r>
            <a:r>
              <a:rPr kumimoji="0" lang="en-GB" sz="3600" i="0" u="none" strike="noStrike" kern="0" cap="none" spc="0" normalizeH="0" baseline="0" noProof="0" dirty="0" err="1">
                <a:ln>
                  <a:noFill/>
                </a:ln>
                <a:effectLst/>
                <a:uLnTx/>
                <a:uFillTx/>
                <a:latin typeface="Century Gothic" panose="020F0302020204030204"/>
                <a:ea typeface="+mn-ea"/>
                <a:cs typeface="Arial"/>
                <a:sym typeface="Arial"/>
              </a:rPr>
              <a:t>ás</a:t>
            </a:r>
            <a:endParaRPr kumimoji="0" lang="en-GB" sz="3600" i="0" u="none" strike="noStrike" kern="1200" cap="none" spc="0" normalizeH="0" baseline="0" noProof="0" dirty="0">
              <a:ln>
                <a:noFill/>
              </a:ln>
              <a:effectLst/>
              <a:uLnTx/>
              <a:uFillTx/>
              <a:latin typeface="Century Gothic" panose="020B0502020202020204" pitchFamily="34" charset="0"/>
              <a:ea typeface="+mn-ea"/>
            </a:endParaRPr>
          </a:p>
        </p:txBody>
      </p:sp>
      <p:sp>
        <p:nvSpPr>
          <p:cNvPr id="17" name="TextBox 16"/>
          <p:cNvSpPr txBox="1"/>
          <p:nvPr/>
        </p:nvSpPr>
        <p:spPr>
          <a:xfrm>
            <a:off x="4170157" y="3866601"/>
            <a:ext cx="17711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0" cap="none" spc="0" normalizeH="0" baseline="0" noProof="0" dirty="0" err="1">
                <a:ln>
                  <a:noFill/>
                </a:ln>
                <a:effectLst/>
                <a:uLnTx/>
                <a:uFillTx/>
                <a:latin typeface="Century Gothic" panose="020F0302020204030204"/>
                <a:ea typeface="+mn-ea"/>
                <a:cs typeface="Arial"/>
                <a:sym typeface="Arial"/>
              </a:rPr>
              <a:t>sfuer</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z</a:t>
            </a:r>
            <a:r>
              <a:rPr kumimoji="0" lang="en-GB" sz="3600" i="0" u="none" strike="noStrike" kern="0" cap="none" spc="0" normalizeH="0" baseline="0" noProof="0" dirty="0" err="1">
                <a:ln>
                  <a:noFill/>
                </a:ln>
                <a:effectLst/>
                <a:uLnTx/>
                <a:uFillTx/>
                <a:latin typeface="Century Gothic" panose="020F0302020204030204"/>
                <a:ea typeface="+mn-ea"/>
                <a:cs typeface="Arial"/>
                <a:sym typeface="Arial"/>
              </a:rPr>
              <a:t>o</a:t>
            </a:r>
            <a:endParaRPr kumimoji="0" lang="en-GB" sz="3600" i="0" u="none" strike="noStrike" kern="1200" cap="none" spc="0" normalizeH="0" baseline="0" noProof="0" dirty="0">
              <a:ln>
                <a:noFill/>
              </a:ln>
              <a:effectLst/>
              <a:uLnTx/>
              <a:uFillTx/>
              <a:latin typeface="Century Gothic" panose="020B0502020202020204" pitchFamily="34" charset="0"/>
              <a:ea typeface="+mn-ea"/>
            </a:endParaRPr>
          </a:p>
        </p:txBody>
      </p:sp>
      <p:sp>
        <p:nvSpPr>
          <p:cNvPr id="12" name="TextBox 11"/>
          <p:cNvSpPr txBox="1"/>
          <p:nvPr/>
        </p:nvSpPr>
        <p:spPr>
          <a:xfrm>
            <a:off x="6570781" y="2343499"/>
            <a:ext cx="26058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effectLst/>
                <a:uLnTx/>
                <a:uFillTx/>
                <a:latin typeface="Century Gothic" panose="020B0502020202020204" pitchFamily="34" charset="0"/>
                <a:ea typeface="+mn-ea"/>
                <a:cs typeface="+mn-cs"/>
              </a:rPr>
              <a:t>[you</a:t>
            </a:r>
            <a:r>
              <a:rPr kumimoji="0" lang="en-GB" sz="3600" i="0" u="none" strike="noStrike" kern="1200" cap="none" spc="0" normalizeH="0" noProof="0" dirty="0">
                <a:ln>
                  <a:noFill/>
                </a:ln>
                <a:effectLst/>
                <a:uLnTx/>
                <a:uFillTx/>
                <a:latin typeface="Century Gothic" panose="020B0502020202020204" pitchFamily="34" charset="0"/>
                <a:ea typeface="+mn-ea"/>
                <a:cs typeface="+mn-cs"/>
              </a:rPr>
              <a:t> go, are going</a:t>
            </a:r>
            <a:r>
              <a:rPr kumimoji="0" lang="en-GB" sz="360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8" name="TextBox 17"/>
          <p:cNvSpPr txBox="1"/>
          <p:nvPr/>
        </p:nvSpPr>
        <p:spPr>
          <a:xfrm>
            <a:off x="9639251" y="2343499"/>
            <a:ext cx="24666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effectLst/>
                <a:uLnTx/>
                <a:uFillTx/>
                <a:latin typeface="Century Gothic" panose="020B0502020202020204" pitchFamily="34" charset="0"/>
                <a:ea typeface="+mn-ea"/>
                <a:cs typeface="+mn-cs"/>
              </a:rPr>
              <a:t>[to start, starting]</a:t>
            </a:r>
          </a:p>
        </p:txBody>
      </p:sp>
      <p:sp>
        <p:nvSpPr>
          <p:cNvPr id="23" name="TextBox 22">
            <a:extLst>
              <a:ext uri="{FF2B5EF4-FFF2-40B4-BE49-F238E27FC236}">
                <a16:creationId xmlns:a16="http://schemas.microsoft.com/office/drawing/2014/main" id="{131869A7-507C-4FBC-A54D-096F96E32D57}"/>
              </a:ext>
            </a:extLst>
          </p:cNvPr>
          <p:cNvSpPr txBox="1"/>
          <p:nvPr/>
        </p:nvSpPr>
        <p:spPr>
          <a:xfrm>
            <a:off x="7114038" y="3825867"/>
            <a:ext cx="21522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effectLst/>
                <a:uLnTx/>
                <a:uFillTx/>
                <a:latin typeface="Century Gothic" panose="020F0302020204030204"/>
                <a:ea typeface="+mn-ea"/>
                <a:cs typeface="Arial"/>
                <a:sym typeface="Arial"/>
              </a:rPr>
              <a:t>v____</a:t>
            </a:r>
          </a:p>
        </p:txBody>
      </p:sp>
      <p:sp>
        <p:nvSpPr>
          <p:cNvPr id="7" name="Rectangle 6"/>
          <p:cNvSpPr/>
          <p:nvPr/>
        </p:nvSpPr>
        <p:spPr>
          <a:xfrm>
            <a:off x="7382585" y="3825866"/>
            <a:ext cx="679994" cy="646331"/>
          </a:xfrm>
          <a:prstGeom prst="rect">
            <a:avLst/>
          </a:prstGeom>
        </p:spPr>
        <p:txBody>
          <a:bodyPr wrap="none">
            <a:spAutoFit/>
          </a:bodyPr>
          <a:lstStyle/>
          <a:p>
            <a:r>
              <a:rPr lang="en-GB" sz="3600" kern="0" dirty="0">
                <a:cs typeface="Arial"/>
                <a:sym typeface="Arial"/>
              </a:rPr>
              <a:t>as</a:t>
            </a:r>
            <a:endParaRPr lang="en-GB" sz="3600" dirty="0"/>
          </a:p>
        </p:txBody>
      </p:sp>
      <p:sp>
        <p:nvSpPr>
          <p:cNvPr id="24" name="TextBox 23">
            <a:extLst>
              <a:ext uri="{FF2B5EF4-FFF2-40B4-BE49-F238E27FC236}">
                <a16:creationId xmlns:a16="http://schemas.microsoft.com/office/drawing/2014/main" id="{131869A7-507C-4FBC-A54D-096F96E32D57}"/>
              </a:ext>
            </a:extLst>
          </p:cNvPr>
          <p:cNvSpPr txBox="1"/>
          <p:nvPr/>
        </p:nvSpPr>
        <p:spPr>
          <a:xfrm>
            <a:off x="9617294" y="3825865"/>
            <a:ext cx="21002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effectLst/>
                <a:uLnTx/>
                <a:uFillTx/>
                <a:latin typeface="Century Gothic" panose="020F0302020204030204"/>
                <a:ea typeface="+mn-ea"/>
                <a:cs typeface="Arial"/>
                <a:sym typeface="Arial"/>
              </a:rPr>
              <a:t>e_______</a:t>
            </a:r>
          </a:p>
        </p:txBody>
      </p:sp>
      <p:sp>
        <p:nvSpPr>
          <p:cNvPr id="25" name="TextBox 24"/>
          <p:cNvSpPr txBox="1"/>
          <p:nvPr/>
        </p:nvSpPr>
        <p:spPr>
          <a:xfrm>
            <a:off x="9904496" y="3825864"/>
            <a:ext cx="21640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0" cap="none" spc="0" normalizeH="0" baseline="0" noProof="0" dirty="0" err="1">
                <a:ln>
                  <a:noFill/>
                </a:ln>
                <a:effectLst/>
                <a:uLnTx/>
                <a:uFillTx/>
                <a:latin typeface="Century Gothic" panose="020F0302020204030204"/>
                <a:ea typeface="+mn-ea"/>
                <a:cs typeface="Arial"/>
                <a:sym typeface="Arial"/>
              </a:rPr>
              <a:t>mpe</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z</a:t>
            </a:r>
            <a:r>
              <a:rPr kumimoji="0" lang="en-GB" sz="3600" i="0" u="none" strike="noStrike" kern="0" cap="none" spc="0" normalizeH="0" baseline="0" noProof="0" dirty="0" err="1">
                <a:ln>
                  <a:noFill/>
                </a:ln>
                <a:effectLst/>
                <a:uLnTx/>
                <a:uFillTx/>
                <a:latin typeface="Century Gothic" panose="020F0302020204030204"/>
                <a:ea typeface="+mn-ea"/>
                <a:cs typeface="Arial"/>
                <a:sym typeface="Arial"/>
              </a:rPr>
              <a:t>ar</a:t>
            </a:r>
            <a:endParaRPr kumimoji="0" lang="en-GB" sz="3600" i="0" u="none" strike="noStrike" kern="1200" cap="none" spc="0" normalizeH="0" baseline="0" noProof="0" dirty="0">
              <a:ln>
                <a:noFill/>
              </a:ln>
              <a:effectLst/>
              <a:uLnTx/>
              <a:uFillTx/>
              <a:latin typeface="Century Gothic" panose="020B0502020202020204" pitchFamily="34" charset="0"/>
              <a:ea typeface="+mn-ea"/>
            </a:endParaRPr>
          </a:p>
        </p:txBody>
      </p:sp>
      <p:sp>
        <p:nvSpPr>
          <p:cNvPr id="8" name="TextBox 7"/>
          <p:cNvSpPr txBox="1"/>
          <p:nvPr/>
        </p:nvSpPr>
        <p:spPr>
          <a:xfrm>
            <a:off x="9787023" y="191809"/>
            <a:ext cx="1101140" cy="923330"/>
          </a:xfrm>
          <a:prstGeom prst="rect">
            <a:avLst/>
          </a:prstGeom>
          <a:noFill/>
        </p:spPr>
        <p:txBody>
          <a:bodyPr wrap="square" rtlCol="0">
            <a:spAutoFit/>
          </a:bodyPr>
          <a:lstStyle/>
          <a:p>
            <a:pPr algn="l"/>
            <a:r>
              <a:rPr lang="en-GB" sz="5400" b="1" dirty="0">
                <a:solidFill>
                  <a:srgbClr val="FABD00"/>
                </a:solidFill>
              </a:rPr>
              <a:t>3</a:t>
            </a:r>
          </a:p>
        </p:txBody>
      </p:sp>
      <p:sp>
        <p:nvSpPr>
          <p:cNvPr id="26"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itle 1"/>
          <p:cNvSpPr txBox="1">
            <a:spLocks/>
          </p:cNvSpPr>
          <p:nvPr/>
        </p:nvSpPr>
        <p:spPr>
          <a:xfrm>
            <a:off x="10515069" y="134669"/>
            <a:ext cx="1273903"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schemeClr val="bg1"/>
                </a:solidFill>
              </a:rPr>
              <a:t>escribir</a:t>
            </a:r>
            <a:endParaRPr lang="en-GB" sz="2000" b="1" dirty="0">
              <a:solidFill>
                <a:schemeClr val="bg1"/>
              </a:solidFill>
            </a:endParaRPr>
          </a:p>
        </p:txBody>
      </p:sp>
      <p:sp>
        <p:nvSpPr>
          <p:cNvPr id="28" name="TextBox 27"/>
          <p:cNvSpPr txBox="1"/>
          <p:nvPr/>
        </p:nvSpPr>
        <p:spPr>
          <a:xfrm>
            <a:off x="11152020" y="653474"/>
            <a:ext cx="1039980" cy="461665"/>
          </a:xfrm>
          <a:prstGeom prst="rect">
            <a:avLst/>
          </a:prstGeom>
          <a:noFill/>
        </p:spPr>
        <p:txBody>
          <a:bodyPr wrap="square" rtlCol="0">
            <a:spAutoFit/>
          </a:bodyPr>
          <a:lstStyle/>
          <a:p>
            <a:pPr algn="l"/>
            <a:r>
              <a:rPr lang="en-GB" sz="2400" b="1" dirty="0">
                <a:solidFill>
                  <a:schemeClr val="accent5">
                    <a:lumMod val="50000"/>
                  </a:schemeClr>
                </a:solidFill>
              </a:rPr>
              <a:t>[1/3]</a:t>
            </a:r>
          </a:p>
        </p:txBody>
      </p:sp>
    </p:spTree>
    <p:extLst>
      <p:ext uri="{BB962C8B-B14F-4D97-AF65-F5344CB8AC3E}">
        <p14:creationId xmlns:p14="http://schemas.microsoft.com/office/powerpoint/2010/main" val="125266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7" grpId="0"/>
      <p:bldP spid="2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064933" cy="647577"/>
          </a:xfrm>
        </p:spPr>
        <p:txBody>
          <a:bodyPr>
            <a:normAutofit/>
          </a:bodyPr>
          <a:lstStyle/>
          <a:p>
            <a:r>
              <a:rPr lang="en-GB" sz="2800" b="1" dirty="0" err="1">
                <a:solidFill>
                  <a:schemeClr val="bg1"/>
                </a:solidFill>
              </a:rPr>
              <a:t>Fonética</a:t>
            </a:r>
            <a:r>
              <a:rPr lang="en-GB" sz="2800" b="1" dirty="0">
                <a:solidFill>
                  <a:schemeClr val="bg1"/>
                </a:solidFill>
              </a:rPr>
              <a:t> </a:t>
            </a:r>
            <a:r>
              <a:rPr lang="en-GB" sz="2800" b="0" dirty="0">
                <a:solidFill>
                  <a:schemeClr val="bg1"/>
                </a:solidFill>
              </a:rPr>
              <a:t>(2/3)</a:t>
            </a:r>
            <a:endParaRPr lang="en-GB" sz="2800" b="1" dirty="0">
              <a:solidFill>
                <a:schemeClr val="bg1"/>
              </a:solidFill>
            </a:endParaRPr>
          </a:p>
        </p:txBody>
      </p:sp>
      <p:sp>
        <p:nvSpPr>
          <p:cNvPr id="3" name="TextBox 2"/>
          <p:cNvSpPr txBox="1"/>
          <p:nvPr/>
        </p:nvSpPr>
        <p:spPr>
          <a:xfrm>
            <a:off x="402523" y="2240435"/>
            <a:ext cx="26155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600" i="0" u="none" strike="noStrike" kern="1200" cap="none" spc="0" normalizeH="0" baseline="0" noProof="0" dirty="0" err="1">
                <a:ln>
                  <a:noFill/>
                </a:ln>
                <a:effectLst/>
                <a:uLnTx/>
                <a:uFillTx/>
                <a:latin typeface="Century Gothic" panose="020B0502020202020204" pitchFamily="34" charset="0"/>
                <a:ea typeface="+mn-ea"/>
                <a:cs typeface="+mn-cs"/>
              </a:rPr>
              <a:t>journa</a:t>
            </a:r>
            <a:r>
              <a:rPr lang="en-GB" sz="3600" dirty="0">
                <a:latin typeface="Century Gothic" panose="020B0502020202020204" pitchFamily="34" charset="0"/>
              </a:rPr>
              <a:t>list</a:t>
            </a:r>
            <a:r>
              <a:rPr kumimoji="0" lang="en-GB" sz="360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3" name="TextBox 12"/>
          <p:cNvSpPr txBox="1"/>
          <p:nvPr/>
        </p:nvSpPr>
        <p:spPr>
          <a:xfrm>
            <a:off x="3489942" y="2240435"/>
            <a:ext cx="25619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effectLst/>
                <a:uLnTx/>
                <a:uFillTx/>
                <a:latin typeface="Century Gothic" panose="020B0502020202020204" pitchFamily="34" charset="0"/>
                <a:ea typeface="+mn-ea"/>
                <a:cs typeface="+mn-cs"/>
              </a:rPr>
              <a:t>[interview]</a:t>
            </a:r>
          </a:p>
        </p:txBody>
      </p:sp>
      <p:sp>
        <p:nvSpPr>
          <p:cNvPr id="14" name="TextBox 13">
            <a:extLst>
              <a:ext uri="{FF2B5EF4-FFF2-40B4-BE49-F238E27FC236}">
                <a16:creationId xmlns:a16="http://schemas.microsoft.com/office/drawing/2014/main" id="{131869A7-507C-4FBC-A54D-096F96E32D57}"/>
              </a:ext>
            </a:extLst>
          </p:cNvPr>
          <p:cNvSpPr txBox="1"/>
          <p:nvPr/>
        </p:nvSpPr>
        <p:spPr>
          <a:xfrm>
            <a:off x="3622774" y="3093118"/>
            <a:ext cx="256192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effectLst/>
                <a:uLnTx/>
                <a:uFillTx/>
                <a:latin typeface="Century Gothic" panose="020F0302020204030204"/>
                <a:ea typeface="+mn-ea"/>
                <a:cs typeface="Arial"/>
                <a:sym typeface="Arial"/>
              </a:rPr>
              <a:t>e_________</a:t>
            </a:r>
          </a:p>
        </p:txBody>
      </p:sp>
      <p:sp>
        <p:nvSpPr>
          <p:cNvPr id="15" name="TextBox 14">
            <a:extLst>
              <a:ext uri="{FF2B5EF4-FFF2-40B4-BE49-F238E27FC236}">
                <a16:creationId xmlns:a16="http://schemas.microsoft.com/office/drawing/2014/main" id="{131869A7-507C-4FBC-A54D-096F96E32D57}"/>
              </a:ext>
            </a:extLst>
          </p:cNvPr>
          <p:cNvSpPr txBox="1"/>
          <p:nvPr/>
        </p:nvSpPr>
        <p:spPr>
          <a:xfrm>
            <a:off x="406991" y="3111696"/>
            <a:ext cx="211468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effectLst/>
                <a:uLnTx/>
                <a:uFillTx/>
                <a:latin typeface="Century Gothic" panose="020F0302020204030204"/>
                <a:ea typeface="+mn-ea"/>
                <a:cs typeface="Arial"/>
                <a:sym typeface="Arial"/>
              </a:rPr>
              <a:t>p_______</a:t>
            </a:r>
          </a:p>
        </p:txBody>
      </p:sp>
      <p:sp>
        <p:nvSpPr>
          <p:cNvPr id="16" name="TextBox 15"/>
          <p:cNvSpPr txBox="1"/>
          <p:nvPr/>
        </p:nvSpPr>
        <p:spPr>
          <a:xfrm>
            <a:off x="656724" y="3105834"/>
            <a:ext cx="21874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kern="0" dirty="0" err="1">
                <a:latin typeface="Century Gothic" panose="020F0302020204030204"/>
                <a:cs typeface="Arial"/>
                <a:sym typeface="Arial"/>
              </a:rPr>
              <a:t>eriodista</a:t>
            </a:r>
            <a:endParaRPr kumimoji="0" lang="en-GB" sz="3600" i="0" u="none" strike="noStrike" kern="1200" cap="none" spc="0" normalizeH="0" baseline="0" noProof="0" dirty="0">
              <a:ln>
                <a:noFill/>
              </a:ln>
              <a:effectLst/>
              <a:uLnTx/>
              <a:uFillTx/>
              <a:latin typeface="Century Gothic" panose="020B0502020202020204" pitchFamily="34" charset="0"/>
            </a:endParaRPr>
          </a:p>
        </p:txBody>
      </p:sp>
      <p:sp>
        <p:nvSpPr>
          <p:cNvPr id="17" name="TextBox 16"/>
          <p:cNvSpPr txBox="1"/>
          <p:nvPr/>
        </p:nvSpPr>
        <p:spPr>
          <a:xfrm>
            <a:off x="3914560" y="3093118"/>
            <a:ext cx="21435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0" cap="none" spc="0" normalizeH="0" baseline="0" noProof="0" dirty="0" err="1">
                <a:ln>
                  <a:noFill/>
                </a:ln>
                <a:effectLst/>
                <a:uLnTx/>
                <a:uFillTx/>
                <a:latin typeface="Century Gothic" panose="020F0302020204030204"/>
                <a:ea typeface="+mn-ea"/>
                <a:cs typeface="Arial"/>
                <a:sym typeface="Arial"/>
              </a:rPr>
              <a:t>ntrevista</a:t>
            </a:r>
            <a:endParaRPr kumimoji="0" lang="en-GB" sz="3600" i="0" u="none" strike="noStrike" kern="1200" cap="none" spc="0" normalizeH="0" baseline="0" noProof="0" dirty="0">
              <a:ln>
                <a:noFill/>
              </a:ln>
              <a:effectLst/>
              <a:uLnTx/>
              <a:uFillTx/>
              <a:latin typeface="Century Gothic" panose="020B0502020202020204" pitchFamily="34" charset="0"/>
              <a:ea typeface="+mn-ea"/>
            </a:endParaRPr>
          </a:p>
        </p:txBody>
      </p:sp>
      <p:sp>
        <p:nvSpPr>
          <p:cNvPr id="12" name="TextBox 11"/>
          <p:cNvSpPr txBox="1"/>
          <p:nvPr/>
        </p:nvSpPr>
        <p:spPr>
          <a:xfrm>
            <a:off x="6558412" y="2240435"/>
            <a:ext cx="27064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effectLst/>
                <a:uLnTx/>
                <a:uFillTx/>
                <a:latin typeface="Century Gothic" panose="020B0502020202020204" pitchFamily="34" charset="0"/>
                <a:ea typeface="+mn-ea"/>
                <a:cs typeface="+mn-cs"/>
              </a:rPr>
              <a:t>[sadness]</a:t>
            </a:r>
          </a:p>
        </p:txBody>
      </p:sp>
      <p:sp>
        <p:nvSpPr>
          <p:cNvPr id="18" name="TextBox 17"/>
          <p:cNvSpPr txBox="1"/>
          <p:nvPr/>
        </p:nvSpPr>
        <p:spPr>
          <a:xfrm>
            <a:off x="9626882" y="2240435"/>
            <a:ext cx="25619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effectLst/>
                <a:uLnTx/>
                <a:uFillTx/>
                <a:latin typeface="Century Gothic" panose="020B0502020202020204" pitchFamily="34" charset="0"/>
                <a:ea typeface="+mn-ea"/>
                <a:cs typeface="+mn-cs"/>
              </a:rPr>
              <a:t>[reason]</a:t>
            </a:r>
          </a:p>
        </p:txBody>
      </p:sp>
      <p:sp>
        <p:nvSpPr>
          <p:cNvPr id="23" name="TextBox 22">
            <a:extLst>
              <a:ext uri="{FF2B5EF4-FFF2-40B4-BE49-F238E27FC236}">
                <a16:creationId xmlns:a16="http://schemas.microsoft.com/office/drawing/2014/main" id="{131869A7-507C-4FBC-A54D-096F96E32D57}"/>
              </a:ext>
            </a:extLst>
          </p:cNvPr>
          <p:cNvSpPr txBox="1"/>
          <p:nvPr/>
        </p:nvSpPr>
        <p:spPr>
          <a:xfrm>
            <a:off x="7117241" y="3107236"/>
            <a:ext cx="21522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effectLst/>
                <a:uLnTx/>
                <a:uFillTx/>
                <a:latin typeface="Century Gothic" panose="020F0302020204030204"/>
                <a:ea typeface="+mn-ea"/>
                <a:cs typeface="Arial"/>
                <a:sym typeface="Arial"/>
              </a:rPr>
              <a:t>t____</a:t>
            </a:r>
          </a:p>
        </p:txBody>
      </p:sp>
      <p:sp>
        <p:nvSpPr>
          <p:cNvPr id="7" name="Rectangle 6"/>
          <p:cNvSpPr/>
          <p:nvPr/>
        </p:nvSpPr>
        <p:spPr>
          <a:xfrm>
            <a:off x="7285796" y="3093118"/>
            <a:ext cx="1580882" cy="646331"/>
          </a:xfrm>
          <a:prstGeom prst="rect">
            <a:avLst/>
          </a:prstGeom>
        </p:spPr>
        <p:txBody>
          <a:bodyPr wrap="none">
            <a:spAutoFit/>
          </a:bodyPr>
          <a:lstStyle/>
          <a:p>
            <a:r>
              <a:rPr lang="en-GB" sz="3600" kern="0" dirty="0" err="1">
                <a:cs typeface="Arial"/>
                <a:sym typeface="Arial"/>
              </a:rPr>
              <a:t>riste</a:t>
            </a:r>
            <a:r>
              <a:rPr lang="en-GB" sz="3600" b="1" kern="0" dirty="0" err="1">
                <a:solidFill>
                  <a:srgbClr val="EE6000"/>
                </a:solidFill>
                <a:cs typeface="Arial"/>
                <a:sym typeface="Arial"/>
              </a:rPr>
              <a:t>z</a:t>
            </a:r>
            <a:r>
              <a:rPr lang="en-GB" sz="3600" kern="0" dirty="0" err="1">
                <a:cs typeface="Arial"/>
                <a:sym typeface="Arial"/>
              </a:rPr>
              <a:t>a</a:t>
            </a:r>
            <a:endParaRPr lang="en-GB" sz="3600" dirty="0"/>
          </a:p>
        </p:txBody>
      </p:sp>
      <p:sp>
        <p:nvSpPr>
          <p:cNvPr id="24" name="TextBox 23">
            <a:extLst>
              <a:ext uri="{FF2B5EF4-FFF2-40B4-BE49-F238E27FC236}">
                <a16:creationId xmlns:a16="http://schemas.microsoft.com/office/drawing/2014/main" id="{131869A7-507C-4FBC-A54D-096F96E32D57}"/>
              </a:ext>
            </a:extLst>
          </p:cNvPr>
          <p:cNvSpPr txBox="1"/>
          <p:nvPr/>
        </p:nvSpPr>
        <p:spPr>
          <a:xfrm>
            <a:off x="10104214" y="3107235"/>
            <a:ext cx="17091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effectLst/>
                <a:uLnTx/>
                <a:uFillTx/>
                <a:latin typeface="Century Gothic" panose="020F0302020204030204"/>
                <a:ea typeface="+mn-ea"/>
                <a:cs typeface="Arial"/>
                <a:sym typeface="Arial"/>
              </a:rPr>
              <a:t>r______</a:t>
            </a:r>
          </a:p>
        </p:txBody>
      </p:sp>
      <p:sp>
        <p:nvSpPr>
          <p:cNvPr id="25" name="TextBox 24"/>
          <p:cNvSpPr txBox="1"/>
          <p:nvPr/>
        </p:nvSpPr>
        <p:spPr>
          <a:xfrm>
            <a:off x="10277768" y="3093118"/>
            <a:ext cx="1297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0" cap="none" spc="0" normalizeH="0" baseline="0" noProof="0" dirty="0" err="1">
                <a:ln>
                  <a:noFill/>
                </a:ln>
                <a:effectLst/>
                <a:uLnTx/>
                <a:uFillTx/>
                <a:latin typeface="Century Gothic" panose="020F0302020204030204"/>
                <a:ea typeface="+mn-ea"/>
                <a:cs typeface="Arial"/>
                <a:sym typeface="Arial"/>
              </a:rPr>
              <a:t>a</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z</a:t>
            </a:r>
            <a:r>
              <a:rPr lang="en-GB" sz="3600" kern="0" dirty="0" err="1">
                <a:latin typeface="Century Gothic" panose="020F0302020204030204"/>
                <a:cs typeface="Arial"/>
                <a:sym typeface="Arial"/>
              </a:rPr>
              <a:t>ón</a:t>
            </a:r>
            <a:endParaRPr kumimoji="0" lang="en-GB" sz="3600" i="0" u="none" strike="noStrike" kern="1200" cap="none" spc="0" normalizeH="0" baseline="0" noProof="0" dirty="0">
              <a:ln>
                <a:noFill/>
              </a:ln>
              <a:effectLst/>
              <a:uLnTx/>
              <a:uFillTx/>
              <a:latin typeface="Century Gothic" panose="020B0502020202020204" pitchFamily="34" charset="0"/>
            </a:endParaRPr>
          </a:p>
        </p:txBody>
      </p:sp>
      <p:sp>
        <p:nvSpPr>
          <p:cNvPr id="8" name="TextBox 7"/>
          <p:cNvSpPr txBox="1"/>
          <p:nvPr/>
        </p:nvSpPr>
        <p:spPr>
          <a:xfrm>
            <a:off x="9825328" y="211758"/>
            <a:ext cx="1101140" cy="923330"/>
          </a:xfrm>
          <a:prstGeom prst="rect">
            <a:avLst/>
          </a:prstGeom>
          <a:noFill/>
        </p:spPr>
        <p:txBody>
          <a:bodyPr wrap="square" rtlCol="0">
            <a:spAutoFit/>
          </a:bodyPr>
          <a:lstStyle/>
          <a:p>
            <a:pPr algn="l"/>
            <a:r>
              <a:rPr lang="en-GB" sz="5400" b="1" dirty="0">
                <a:solidFill>
                  <a:srgbClr val="FABD00"/>
                </a:solidFill>
              </a:rPr>
              <a:t>2</a:t>
            </a:r>
          </a:p>
        </p:txBody>
      </p:sp>
      <p:sp>
        <p:nvSpPr>
          <p:cNvPr id="28"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itle 1"/>
          <p:cNvSpPr txBox="1">
            <a:spLocks/>
          </p:cNvSpPr>
          <p:nvPr/>
        </p:nvSpPr>
        <p:spPr>
          <a:xfrm>
            <a:off x="10515069" y="134669"/>
            <a:ext cx="1273903"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schemeClr val="bg1"/>
                </a:solidFill>
              </a:rPr>
              <a:t>escribir</a:t>
            </a:r>
            <a:endParaRPr lang="en-GB" sz="2000" b="1" dirty="0">
              <a:solidFill>
                <a:schemeClr val="bg1"/>
              </a:solidFill>
            </a:endParaRPr>
          </a:p>
        </p:txBody>
      </p:sp>
      <p:sp>
        <p:nvSpPr>
          <p:cNvPr id="22" name="TextBox 21">
            <a:extLst>
              <a:ext uri="{FF2B5EF4-FFF2-40B4-BE49-F238E27FC236}">
                <a16:creationId xmlns:a16="http://schemas.microsoft.com/office/drawing/2014/main" id="{0F6902FA-F0EC-442B-B630-9110C2921631}"/>
              </a:ext>
            </a:extLst>
          </p:cNvPr>
          <p:cNvSpPr txBox="1"/>
          <p:nvPr/>
        </p:nvSpPr>
        <p:spPr>
          <a:xfrm>
            <a:off x="3298200" y="49401"/>
            <a:ext cx="6606296" cy="954107"/>
          </a:xfrm>
          <a:prstGeom prst="rect">
            <a:avLst/>
          </a:prstGeom>
          <a:noFill/>
        </p:spPr>
        <p:txBody>
          <a:bodyPr wrap="none" rtlCol="0">
            <a:spAutoFit/>
          </a:bodyPr>
          <a:lstStyle/>
          <a:p>
            <a:pPr>
              <a:defRPr/>
            </a:pPr>
            <a:r>
              <a:rPr lang="en-GB" sz="2800" b="1" dirty="0"/>
              <a:t>Escribe las palabras en </a:t>
            </a:r>
            <a:r>
              <a:rPr lang="en-GB" sz="2800" b="1" dirty="0" err="1"/>
              <a:t>español</a:t>
            </a:r>
            <a:r>
              <a:rPr lang="en-GB" sz="2800"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effectLst/>
                <a:uLnTx/>
                <a:uFillTx/>
                <a:latin typeface="Century Gothic" panose="020F0302020204030204"/>
                <a:ea typeface="+mn-ea"/>
                <a:cs typeface="+mn-cs"/>
              </a:rPr>
              <a:t>¿</a:t>
            </a:r>
            <a:r>
              <a:rPr kumimoji="0" lang="en-GB" sz="2800" i="0" u="none" strike="noStrike" kern="1200" cap="none" spc="0" normalizeH="0" baseline="0" noProof="0" dirty="0" err="1">
                <a:ln>
                  <a:noFill/>
                </a:ln>
                <a:effectLst/>
                <a:uLnTx/>
                <a:uFillTx/>
                <a:latin typeface="Century Gothic" panose="020F0302020204030204"/>
                <a:ea typeface="+mn-ea"/>
                <a:cs typeface="+mn-cs"/>
              </a:rPr>
              <a:t>Cuántas</a:t>
            </a:r>
            <a:r>
              <a:rPr kumimoji="0" lang="en-GB" sz="2800" i="0" u="none" strike="noStrike" kern="1200" cap="none" spc="0" normalizeH="0" baseline="0" noProof="0" dirty="0">
                <a:ln>
                  <a:noFill/>
                </a:ln>
                <a:effectLst/>
                <a:uLnTx/>
                <a:uFillTx/>
                <a:latin typeface="Century Gothic" panose="020F0302020204030204"/>
                <a:ea typeface="+mn-ea"/>
                <a:cs typeface="+mn-cs"/>
              </a:rPr>
              <a:t> palabras </a:t>
            </a:r>
            <a:r>
              <a:rPr kumimoji="0" lang="en-GB" sz="2800" i="0" u="none" strike="noStrike" kern="1200" cap="none" spc="0" normalizeH="0" baseline="0" noProof="0" dirty="0" err="1">
                <a:ln>
                  <a:noFill/>
                </a:ln>
                <a:effectLst/>
                <a:uLnTx/>
                <a:uFillTx/>
                <a:latin typeface="Century Gothic" panose="020F0302020204030204"/>
                <a:ea typeface="+mn-ea"/>
                <a:cs typeface="+mn-cs"/>
              </a:rPr>
              <a:t>tienen</a:t>
            </a:r>
            <a:r>
              <a:rPr kumimoji="0" lang="en-GB" sz="2800" i="0" u="none" strike="noStrike" kern="1200" cap="none" spc="0" normalizeH="0" noProof="0" dirty="0">
                <a:ln>
                  <a:noFill/>
                </a:ln>
                <a:effectLst/>
                <a:uLnTx/>
                <a:uFillTx/>
                <a:latin typeface="Century Gothic" panose="020F0302020204030204"/>
                <a:ea typeface="+mn-ea"/>
                <a:cs typeface="+mn-cs"/>
              </a:rPr>
              <a:t> la</a:t>
            </a:r>
            <a:r>
              <a:rPr kumimoji="0" lang="en-GB" sz="2800" i="0" u="none" strike="noStrike" kern="1200" cap="none" spc="0" normalizeH="0" baseline="0" noProof="0" dirty="0">
                <a:ln>
                  <a:noFill/>
                </a:ln>
                <a:effectLst/>
                <a:uLnTx/>
                <a:uFillTx/>
                <a:latin typeface="Century Gothic" panose="020F0302020204030204"/>
                <a:ea typeface="+mn-ea"/>
                <a:cs typeface="+mn-cs"/>
              </a:rPr>
              <a:t> SSC [z]?</a:t>
            </a:r>
          </a:p>
        </p:txBody>
      </p:sp>
    </p:spTree>
    <p:extLst>
      <p:ext uri="{BB962C8B-B14F-4D97-AF65-F5344CB8AC3E}">
        <p14:creationId xmlns:p14="http://schemas.microsoft.com/office/powerpoint/2010/main" val="26986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7" grpId="0"/>
      <p:bldP spid="2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980267" cy="647577"/>
          </a:xfrm>
        </p:spPr>
        <p:txBody>
          <a:bodyPr>
            <a:normAutofit/>
          </a:bodyPr>
          <a:lstStyle/>
          <a:p>
            <a:r>
              <a:rPr lang="en-GB" sz="2800" b="1" dirty="0" err="1">
                <a:solidFill>
                  <a:schemeClr val="bg1"/>
                </a:solidFill>
              </a:rPr>
              <a:t>Fonética</a:t>
            </a:r>
            <a:r>
              <a:rPr lang="en-GB" sz="2800" b="1" dirty="0">
                <a:solidFill>
                  <a:schemeClr val="bg1"/>
                </a:solidFill>
              </a:rPr>
              <a:t> </a:t>
            </a:r>
            <a:r>
              <a:rPr lang="en-GB" sz="2800" b="0" dirty="0">
                <a:solidFill>
                  <a:schemeClr val="bg1"/>
                </a:solidFill>
              </a:rPr>
              <a:t>(3/3)</a:t>
            </a:r>
            <a:endParaRPr lang="en-GB" sz="2800" b="1" dirty="0">
              <a:solidFill>
                <a:schemeClr val="bg1"/>
              </a:solidFill>
            </a:endParaRPr>
          </a:p>
        </p:txBody>
      </p:sp>
      <p:sp>
        <p:nvSpPr>
          <p:cNvPr id="3" name="TextBox 2"/>
          <p:cNvSpPr txBox="1"/>
          <p:nvPr/>
        </p:nvSpPr>
        <p:spPr>
          <a:xfrm>
            <a:off x="136707" y="2349425"/>
            <a:ext cx="25182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effectLst/>
                <a:uLnTx/>
                <a:uFillTx/>
                <a:latin typeface="Century Gothic" panose="020B0502020202020204" pitchFamily="34" charset="0"/>
                <a:ea typeface="+mn-ea"/>
                <a:cs typeface="+mn-cs"/>
              </a:rPr>
              <a:t>[nature]</a:t>
            </a:r>
          </a:p>
        </p:txBody>
      </p:sp>
      <p:sp>
        <p:nvSpPr>
          <p:cNvPr id="13" name="TextBox 12"/>
          <p:cNvSpPr txBox="1"/>
          <p:nvPr/>
        </p:nvSpPr>
        <p:spPr>
          <a:xfrm>
            <a:off x="3224126" y="2349425"/>
            <a:ext cx="38268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600" i="0" u="none" strike="noStrike" kern="1200" cap="none" spc="0" normalizeH="0" baseline="0" noProof="0" dirty="0" err="1">
                <a:ln>
                  <a:noFill/>
                </a:ln>
                <a:effectLst/>
                <a:uLnTx/>
                <a:uFillTx/>
                <a:latin typeface="Century Gothic" panose="020B0502020202020204" pitchFamily="34" charset="0"/>
                <a:ea typeface="+mn-ea"/>
                <a:cs typeface="+mn-cs"/>
              </a:rPr>
              <a:t>embarassment</a:t>
            </a:r>
            <a:r>
              <a:rPr kumimoji="0" lang="en-GB" sz="360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4" name="TextBox 13">
            <a:extLst>
              <a:ext uri="{FF2B5EF4-FFF2-40B4-BE49-F238E27FC236}">
                <a16:creationId xmlns:a16="http://schemas.microsoft.com/office/drawing/2014/main" id="{131869A7-507C-4FBC-A54D-096F96E32D57}"/>
              </a:ext>
            </a:extLst>
          </p:cNvPr>
          <p:cNvSpPr txBox="1"/>
          <p:nvPr/>
        </p:nvSpPr>
        <p:spPr>
          <a:xfrm>
            <a:off x="3777960" y="4365086"/>
            <a:ext cx="27494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effectLst/>
                <a:uLnTx/>
                <a:uFillTx/>
                <a:latin typeface="Century Gothic" panose="020F0302020204030204"/>
                <a:ea typeface="+mn-ea"/>
                <a:cs typeface="Arial"/>
                <a:sym typeface="Arial"/>
              </a:rPr>
              <a:t>v__________</a:t>
            </a:r>
          </a:p>
        </p:txBody>
      </p:sp>
      <p:sp>
        <p:nvSpPr>
          <p:cNvPr id="15" name="TextBox 14">
            <a:extLst>
              <a:ext uri="{FF2B5EF4-FFF2-40B4-BE49-F238E27FC236}">
                <a16:creationId xmlns:a16="http://schemas.microsoft.com/office/drawing/2014/main" id="{131869A7-507C-4FBC-A54D-096F96E32D57}"/>
              </a:ext>
            </a:extLst>
          </p:cNvPr>
          <p:cNvSpPr txBox="1"/>
          <p:nvPr/>
        </p:nvSpPr>
        <p:spPr>
          <a:xfrm>
            <a:off x="52338" y="4316095"/>
            <a:ext cx="185178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effectLst/>
                <a:uLnTx/>
                <a:uFillTx/>
                <a:latin typeface="Century Gothic" panose="020F0302020204030204"/>
                <a:ea typeface="+mn-ea"/>
                <a:cs typeface="Arial"/>
                <a:sym typeface="Arial"/>
              </a:rPr>
              <a:t>n______</a:t>
            </a:r>
          </a:p>
        </p:txBody>
      </p:sp>
      <p:sp>
        <p:nvSpPr>
          <p:cNvPr id="16" name="TextBox 15"/>
          <p:cNvSpPr txBox="1"/>
          <p:nvPr/>
        </p:nvSpPr>
        <p:spPr>
          <a:xfrm>
            <a:off x="275965" y="4310233"/>
            <a:ext cx="24082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kern="0" dirty="0" err="1">
                <a:latin typeface="Century Gothic" panose="020F0302020204030204"/>
                <a:cs typeface="Arial"/>
                <a:sym typeface="Arial"/>
              </a:rPr>
              <a:t>aturale</a:t>
            </a:r>
            <a:r>
              <a:rPr lang="en-GB" sz="3600" b="1" kern="0" dirty="0" err="1">
                <a:solidFill>
                  <a:srgbClr val="EE6000"/>
                </a:solidFill>
                <a:latin typeface="Century Gothic" panose="020F0302020204030204"/>
                <a:cs typeface="Arial"/>
                <a:sym typeface="Arial"/>
              </a:rPr>
              <a:t>z</a:t>
            </a:r>
            <a:r>
              <a:rPr lang="en-GB" sz="3600" kern="0" dirty="0" err="1">
                <a:latin typeface="Century Gothic" panose="020F0302020204030204"/>
                <a:cs typeface="Arial"/>
                <a:sym typeface="Arial"/>
              </a:rPr>
              <a:t>a</a:t>
            </a:r>
            <a:endParaRPr kumimoji="0" lang="en-GB" sz="3600" i="0" u="none" strike="noStrike" kern="1200" cap="none" spc="0" normalizeH="0" baseline="0" noProof="0" dirty="0">
              <a:ln>
                <a:noFill/>
              </a:ln>
              <a:effectLst/>
              <a:uLnTx/>
              <a:uFillTx/>
              <a:latin typeface="Century Gothic" panose="020B0502020202020204" pitchFamily="34" charset="0"/>
            </a:endParaRPr>
          </a:p>
        </p:txBody>
      </p:sp>
      <p:sp>
        <p:nvSpPr>
          <p:cNvPr id="17" name="TextBox 16"/>
          <p:cNvSpPr txBox="1"/>
          <p:nvPr/>
        </p:nvSpPr>
        <p:spPr>
          <a:xfrm>
            <a:off x="4031163" y="4358661"/>
            <a:ext cx="28987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0" cap="none" spc="0" normalizeH="0" baseline="0" noProof="0" dirty="0" err="1">
                <a:ln>
                  <a:noFill/>
                </a:ln>
                <a:effectLst/>
                <a:uLnTx/>
                <a:uFillTx/>
                <a:latin typeface="Century Gothic" panose="020F0302020204030204"/>
                <a:ea typeface="+mn-ea"/>
                <a:cs typeface="Arial"/>
                <a:sym typeface="Arial"/>
              </a:rPr>
              <a:t>ergüen</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z</a:t>
            </a:r>
            <a:r>
              <a:rPr kumimoji="0" lang="en-GB" sz="3600" i="0" u="none" strike="noStrike" kern="0" cap="none" spc="0" normalizeH="0" baseline="0" noProof="0" dirty="0" err="1">
                <a:ln>
                  <a:noFill/>
                </a:ln>
                <a:effectLst/>
                <a:uLnTx/>
                <a:uFillTx/>
                <a:latin typeface="Century Gothic" panose="020F0302020204030204"/>
                <a:ea typeface="+mn-ea"/>
                <a:cs typeface="Arial"/>
                <a:sym typeface="Arial"/>
              </a:rPr>
              <a:t>a</a:t>
            </a:r>
            <a:endParaRPr kumimoji="0" lang="en-GB" sz="3600" i="0" u="none" strike="noStrike" kern="1200" cap="none" spc="0" normalizeH="0" baseline="0" noProof="0" dirty="0">
              <a:ln>
                <a:noFill/>
              </a:ln>
              <a:effectLst/>
              <a:uLnTx/>
              <a:uFillTx/>
              <a:latin typeface="Century Gothic" panose="020B0502020202020204" pitchFamily="34" charset="0"/>
              <a:ea typeface="+mn-ea"/>
            </a:endParaRPr>
          </a:p>
        </p:txBody>
      </p:sp>
      <p:sp>
        <p:nvSpPr>
          <p:cNvPr id="12" name="TextBox 11"/>
          <p:cNvSpPr txBox="1"/>
          <p:nvPr/>
        </p:nvSpPr>
        <p:spPr>
          <a:xfrm>
            <a:off x="7121932" y="2390098"/>
            <a:ext cx="26058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effectLst/>
                <a:uLnTx/>
                <a:uFillTx/>
                <a:latin typeface="Century Gothic" panose="020B0502020202020204" pitchFamily="34" charset="0"/>
                <a:ea typeface="+mn-ea"/>
                <a:cs typeface="+mn-cs"/>
              </a:rPr>
              <a:t>[March]</a:t>
            </a:r>
          </a:p>
        </p:txBody>
      </p:sp>
      <p:sp>
        <p:nvSpPr>
          <p:cNvPr id="18" name="TextBox 17"/>
          <p:cNvSpPr txBox="1"/>
          <p:nvPr/>
        </p:nvSpPr>
        <p:spPr>
          <a:xfrm>
            <a:off x="9361066" y="2349425"/>
            <a:ext cx="24666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effectLst/>
                <a:uLnTx/>
                <a:uFillTx/>
                <a:latin typeface="Century Gothic" panose="020B0502020202020204" pitchFamily="34" charset="0"/>
                <a:ea typeface="+mn-ea"/>
                <a:cs typeface="+mn-cs"/>
              </a:rPr>
              <a:t>[head]</a:t>
            </a:r>
          </a:p>
        </p:txBody>
      </p:sp>
      <p:sp>
        <p:nvSpPr>
          <p:cNvPr id="23" name="TextBox 22">
            <a:extLst>
              <a:ext uri="{FF2B5EF4-FFF2-40B4-BE49-F238E27FC236}">
                <a16:creationId xmlns:a16="http://schemas.microsoft.com/office/drawing/2014/main" id="{131869A7-507C-4FBC-A54D-096F96E32D57}"/>
              </a:ext>
            </a:extLst>
          </p:cNvPr>
          <p:cNvSpPr txBox="1"/>
          <p:nvPr/>
        </p:nvSpPr>
        <p:spPr>
          <a:xfrm>
            <a:off x="7673170" y="4336333"/>
            <a:ext cx="21522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effectLst/>
                <a:uLnTx/>
                <a:uFillTx/>
                <a:latin typeface="Century Gothic" panose="020F0302020204030204"/>
                <a:ea typeface="+mn-ea"/>
                <a:cs typeface="Arial"/>
                <a:sym typeface="Arial"/>
              </a:rPr>
              <a:t>m____</a:t>
            </a:r>
          </a:p>
        </p:txBody>
      </p:sp>
      <p:sp>
        <p:nvSpPr>
          <p:cNvPr id="7" name="Rectangle 6"/>
          <p:cNvSpPr/>
          <p:nvPr/>
        </p:nvSpPr>
        <p:spPr>
          <a:xfrm>
            <a:off x="8075652" y="4329481"/>
            <a:ext cx="1154483" cy="646331"/>
          </a:xfrm>
          <a:prstGeom prst="rect">
            <a:avLst/>
          </a:prstGeom>
        </p:spPr>
        <p:txBody>
          <a:bodyPr wrap="none">
            <a:spAutoFit/>
          </a:bodyPr>
          <a:lstStyle/>
          <a:p>
            <a:r>
              <a:rPr lang="en-GB" sz="3600" kern="0" dirty="0" err="1">
                <a:cs typeface="Arial"/>
                <a:sym typeface="Arial"/>
              </a:rPr>
              <a:t>ar</a:t>
            </a:r>
            <a:r>
              <a:rPr lang="en-GB" sz="3600" b="1" kern="0" dirty="0" err="1">
                <a:solidFill>
                  <a:srgbClr val="EE6000"/>
                </a:solidFill>
                <a:cs typeface="Arial"/>
                <a:sym typeface="Arial"/>
              </a:rPr>
              <a:t>z</a:t>
            </a:r>
            <a:r>
              <a:rPr lang="en-GB" sz="3600" kern="0" dirty="0" err="1">
                <a:cs typeface="Arial"/>
                <a:sym typeface="Arial"/>
              </a:rPr>
              <a:t>o</a:t>
            </a:r>
            <a:endParaRPr lang="en-GB" sz="3600" dirty="0"/>
          </a:p>
        </p:txBody>
      </p:sp>
      <p:sp>
        <p:nvSpPr>
          <p:cNvPr id="24" name="TextBox 23">
            <a:extLst>
              <a:ext uri="{FF2B5EF4-FFF2-40B4-BE49-F238E27FC236}">
                <a16:creationId xmlns:a16="http://schemas.microsoft.com/office/drawing/2014/main" id="{131869A7-507C-4FBC-A54D-096F96E32D57}"/>
              </a:ext>
            </a:extLst>
          </p:cNvPr>
          <p:cNvSpPr txBox="1"/>
          <p:nvPr/>
        </p:nvSpPr>
        <p:spPr>
          <a:xfrm>
            <a:off x="9895075" y="4329481"/>
            <a:ext cx="18678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effectLst/>
                <a:uLnTx/>
                <a:uFillTx/>
                <a:latin typeface="Century Gothic" panose="020F0302020204030204"/>
                <a:ea typeface="+mn-ea"/>
                <a:cs typeface="Arial"/>
                <a:sym typeface="Arial"/>
              </a:rPr>
              <a:t>c______</a:t>
            </a:r>
          </a:p>
        </p:txBody>
      </p:sp>
      <p:sp>
        <p:nvSpPr>
          <p:cNvPr id="25" name="TextBox 24"/>
          <p:cNvSpPr txBox="1"/>
          <p:nvPr/>
        </p:nvSpPr>
        <p:spPr>
          <a:xfrm>
            <a:off x="10227926" y="4336333"/>
            <a:ext cx="181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0" cap="none" spc="0" normalizeH="0" baseline="0" noProof="0" dirty="0" err="1">
                <a:ln>
                  <a:noFill/>
                </a:ln>
                <a:effectLst/>
                <a:uLnTx/>
                <a:uFillTx/>
                <a:latin typeface="Century Gothic" panose="020F0302020204030204"/>
                <a:ea typeface="+mn-ea"/>
                <a:cs typeface="Arial"/>
                <a:sym typeface="Arial"/>
              </a:rPr>
              <a:t>abe</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z</a:t>
            </a:r>
            <a:r>
              <a:rPr kumimoji="0" lang="en-GB" sz="3600" i="0" u="none" strike="noStrike" kern="0" cap="none" spc="0" normalizeH="0" baseline="0" noProof="0" dirty="0" err="1">
                <a:ln>
                  <a:noFill/>
                </a:ln>
                <a:effectLst/>
                <a:uLnTx/>
                <a:uFillTx/>
                <a:latin typeface="Century Gothic" panose="020F0302020204030204"/>
                <a:ea typeface="+mn-ea"/>
                <a:cs typeface="Arial"/>
                <a:sym typeface="Arial"/>
              </a:rPr>
              <a:t>a</a:t>
            </a:r>
            <a:endParaRPr kumimoji="0" lang="en-GB" sz="3600" i="0" u="none" strike="noStrike" kern="1200" cap="none" spc="0" normalizeH="0" baseline="0" noProof="0" dirty="0">
              <a:ln>
                <a:noFill/>
              </a:ln>
              <a:effectLst/>
              <a:uLnTx/>
              <a:uFillTx/>
              <a:latin typeface="Century Gothic" panose="020B0502020202020204" pitchFamily="34" charset="0"/>
              <a:ea typeface="+mn-ea"/>
            </a:endParaRPr>
          </a:p>
        </p:txBody>
      </p:sp>
      <p:sp>
        <p:nvSpPr>
          <p:cNvPr id="8" name="TextBox 7"/>
          <p:cNvSpPr txBox="1"/>
          <p:nvPr/>
        </p:nvSpPr>
        <p:spPr>
          <a:xfrm>
            <a:off x="9563764" y="170496"/>
            <a:ext cx="1101140" cy="923330"/>
          </a:xfrm>
          <a:prstGeom prst="rect">
            <a:avLst/>
          </a:prstGeom>
          <a:noFill/>
        </p:spPr>
        <p:txBody>
          <a:bodyPr wrap="square" rtlCol="0">
            <a:spAutoFit/>
          </a:bodyPr>
          <a:lstStyle/>
          <a:p>
            <a:pPr algn="l"/>
            <a:r>
              <a:rPr lang="en-GB" sz="5400" b="1" dirty="0">
                <a:solidFill>
                  <a:srgbClr val="FABD00"/>
                </a:solidFill>
              </a:rPr>
              <a:t>4</a:t>
            </a:r>
          </a:p>
        </p:txBody>
      </p:sp>
      <p:sp>
        <p:nvSpPr>
          <p:cNvPr id="30"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Title 1"/>
          <p:cNvSpPr txBox="1">
            <a:spLocks/>
          </p:cNvSpPr>
          <p:nvPr/>
        </p:nvSpPr>
        <p:spPr>
          <a:xfrm>
            <a:off x="10515069" y="134669"/>
            <a:ext cx="1273903"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schemeClr val="bg1"/>
                </a:solidFill>
              </a:rPr>
              <a:t>escribir</a:t>
            </a:r>
            <a:endParaRPr lang="en-GB" sz="2000" b="1" dirty="0">
              <a:solidFill>
                <a:schemeClr val="bg1"/>
              </a:solidFill>
            </a:endParaRPr>
          </a:p>
        </p:txBody>
      </p:sp>
      <p:sp>
        <p:nvSpPr>
          <p:cNvPr id="22" name="TextBox 21">
            <a:extLst>
              <a:ext uri="{FF2B5EF4-FFF2-40B4-BE49-F238E27FC236}">
                <a16:creationId xmlns:a16="http://schemas.microsoft.com/office/drawing/2014/main" id="{2A44FE5E-2D85-4639-8832-8FEE22C898D0}"/>
              </a:ext>
            </a:extLst>
          </p:cNvPr>
          <p:cNvSpPr txBox="1"/>
          <p:nvPr/>
        </p:nvSpPr>
        <p:spPr>
          <a:xfrm>
            <a:off x="2980267" y="23690"/>
            <a:ext cx="6606296" cy="954107"/>
          </a:xfrm>
          <a:prstGeom prst="rect">
            <a:avLst/>
          </a:prstGeom>
          <a:noFill/>
        </p:spPr>
        <p:txBody>
          <a:bodyPr wrap="none" rtlCol="0">
            <a:spAutoFit/>
          </a:bodyPr>
          <a:lstStyle/>
          <a:p>
            <a:pPr>
              <a:defRPr/>
            </a:pPr>
            <a:r>
              <a:rPr lang="en-GB" sz="2800" b="1" dirty="0"/>
              <a:t>Escribe las palabras en </a:t>
            </a:r>
            <a:r>
              <a:rPr lang="en-GB" sz="2800" b="1" dirty="0" err="1"/>
              <a:t>español</a:t>
            </a:r>
            <a:r>
              <a:rPr lang="en-GB" sz="2800"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effectLst/>
                <a:uLnTx/>
                <a:uFillTx/>
                <a:latin typeface="Century Gothic" panose="020F0302020204030204"/>
                <a:ea typeface="+mn-ea"/>
                <a:cs typeface="+mn-cs"/>
              </a:rPr>
              <a:t>¿</a:t>
            </a:r>
            <a:r>
              <a:rPr kumimoji="0" lang="en-GB" sz="2800" i="0" u="none" strike="noStrike" kern="1200" cap="none" spc="0" normalizeH="0" baseline="0" noProof="0" dirty="0" err="1">
                <a:ln>
                  <a:noFill/>
                </a:ln>
                <a:effectLst/>
                <a:uLnTx/>
                <a:uFillTx/>
                <a:latin typeface="Century Gothic" panose="020F0302020204030204"/>
                <a:ea typeface="+mn-ea"/>
                <a:cs typeface="+mn-cs"/>
              </a:rPr>
              <a:t>Cuántas</a:t>
            </a:r>
            <a:r>
              <a:rPr kumimoji="0" lang="en-GB" sz="2800" i="0" u="none" strike="noStrike" kern="1200" cap="none" spc="0" normalizeH="0" baseline="0" noProof="0" dirty="0">
                <a:ln>
                  <a:noFill/>
                </a:ln>
                <a:effectLst/>
                <a:uLnTx/>
                <a:uFillTx/>
                <a:latin typeface="Century Gothic" panose="020F0302020204030204"/>
                <a:ea typeface="+mn-ea"/>
                <a:cs typeface="+mn-cs"/>
              </a:rPr>
              <a:t> palabras </a:t>
            </a:r>
            <a:r>
              <a:rPr kumimoji="0" lang="en-GB" sz="2800" i="0" u="none" strike="noStrike" kern="1200" cap="none" spc="0" normalizeH="0" baseline="0" noProof="0" dirty="0" err="1">
                <a:ln>
                  <a:noFill/>
                </a:ln>
                <a:effectLst/>
                <a:uLnTx/>
                <a:uFillTx/>
                <a:latin typeface="Century Gothic" panose="020F0302020204030204"/>
                <a:ea typeface="+mn-ea"/>
                <a:cs typeface="+mn-cs"/>
              </a:rPr>
              <a:t>tienen</a:t>
            </a:r>
            <a:r>
              <a:rPr kumimoji="0" lang="en-GB" sz="2800" i="0" u="none" strike="noStrike" kern="1200" cap="none" spc="0" normalizeH="0" noProof="0" dirty="0">
                <a:ln>
                  <a:noFill/>
                </a:ln>
                <a:effectLst/>
                <a:uLnTx/>
                <a:uFillTx/>
                <a:latin typeface="Century Gothic" panose="020F0302020204030204"/>
                <a:ea typeface="+mn-ea"/>
                <a:cs typeface="+mn-cs"/>
              </a:rPr>
              <a:t> la</a:t>
            </a:r>
            <a:r>
              <a:rPr kumimoji="0" lang="en-GB" sz="2800" i="0" u="none" strike="noStrike" kern="1200" cap="none" spc="0" normalizeH="0" baseline="0" noProof="0" dirty="0">
                <a:ln>
                  <a:noFill/>
                </a:ln>
                <a:effectLst/>
                <a:uLnTx/>
                <a:uFillTx/>
                <a:latin typeface="Century Gothic" panose="020F0302020204030204"/>
                <a:ea typeface="+mn-ea"/>
                <a:cs typeface="+mn-cs"/>
              </a:rPr>
              <a:t> SSC [z]?</a:t>
            </a:r>
          </a:p>
        </p:txBody>
      </p:sp>
    </p:spTree>
    <p:extLst>
      <p:ext uri="{BB962C8B-B14F-4D97-AF65-F5344CB8AC3E}">
        <p14:creationId xmlns:p14="http://schemas.microsoft.com/office/powerpoint/2010/main" val="302204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7" grpId="0"/>
      <p:bldP spid="2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7BF30DB-723F-46CC-9D90-D9CA5E937CF7}"/>
              </a:ext>
            </a:extLst>
          </p:cNvPr>
          <p:cNvSpPr/>
          <p:nvPr/>
        </p:nvSpPr>
        <p:spPr>
          <a:xfrm>
            <a:off x="1849351" y="1205709"/>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1</a:t>
            </a:r>
          </a:p>
        </p:txBody>
      </p:sp>
      <p:sp>
        <p:nvSpPr>
          <p:cNvPr id="14" name="Rectangle 13">
            <a:extLst>
              <a:ext uri="{FF2B5EF4-FFF2-40B4-BE49-F238E27FC236}">
                <a16:creationId xmlns:a16="http://schemas.microsoft.com/office/drawing/2014/main" id="{94D59D04-A253-4D93-BE84-8D135B991011}"/>
              </a:ext>
            </a:extLst>
          </p:cNvPr>
          <p:cNvSpPr/>
          <p:nvPr/>
        </p:nvSpPr>
        <p:spPr>
          <a:xfrm>
            <a:off x="5473812" y="1242166"/>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4</a:t>
            </a:r>
          </a:p>
        </p:txBody>
      </p:sp>
      <p:sp>
        <p:nvSpPr>
          <p:cNvPr id="15" name="Rectangle 14">
            <a:extLst>
              <a:ext uri="{FF2B5EF4-FFF2-40B4-BE49-F238E27FC236}">
                <a16:creationId xmlns:a16="http://schemas.microsoft.com/office/drawing/2014/main" id="{EAB4FAF2-D0C9-49C8-93F3-D68961D105A2}"/>
              </a:ext>
            </a:extLst>
          </p:cNvPr>
          <p:cNvSpPr/>
          <p:nvPr/>
        </p:nvSpPr>
        <p:spPr>
          <a:xfrm>
            <a:off x="1830036" y="2988783"/>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2</a:t>
            </a:r>
          </a:p>
        </p:txBody>
      </p:sp>
      <p:sp>
        <p:nvSpPr>
          <p:cNvPr id="10" name="Rectangle 9">
            <a:extLst>
              <a:ext uri="{FF2B5EF4-FFF2-40B4-BE49-F238E27FC236}">
                <a16:creationId xmlns:a16="http://schemas.microsoft.com/office/drawing/2014/main" id="{1D2C2F84-D5AE-4C28-87B1-D5093123E6B5}"/>
              </a:ext>
            </a:extLst>
          </p:cNvPr>
          <p:cNvSpPr/>
          <p:nvPr/>
        </p:nvSpPr>
        <p:spPr>
          <a:xfrm>
            <a:off x="5447272" y="2988783"/>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5</a:t>
            </a:r>
          </a:p>
        </p:txBody>
      </p:sp>
      <p:sp>
        <p:nvSpPr>
          <p:cNvPr id="7" name="Rectangle 6"/>
          <p:cNvSpPr/>
          <p:nvPr/>
        </p:nvSpPr>
        <p:spPr>
          <a:xfrm>
            <a:off x="9133286" y="1200659"/>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7</a:t>
            </a:r>
          </a:p>
        </p:txBody>
      </p:sp>
      <p:sp>
        <p:nvSpPr>
          <p:cNvPr id="16" name="Rectangle 15">
            <a:extLst>
              <a:ext uri="{FF2B5EF4-FFF2-40B4-BE49-F238E27FC236}">
                <a16:creationId xmlns:a16="http://schemas.microsoft.com/office/drawing/2014/main" id="{7A8EB5FB-DFE1-4E68-AB59-90A92D9CF082}"/>
              </a:ext>
            </a:extLst>
          </p:cNvPr>
          <p:cNvSpPr/>
          <p:nvPr/>
        </p:nvSpPr>
        <p:spPr>
          <a:xfrm>
            <a:off x="9090737" y="2988783"/>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8</a:t>
            </a:r>
          </a:p>
        </p:txBody>
      </p:sp>
      <p:sp>
        <p:nvSpPr>
          <p:cNvPr id="8" name="Rectangle 7">
            <a:extLst>
              <a:ext uri="{FF2B5EF4-FFF2-40B4-BE49-F238E27FC236}">
                <a16:creationId xmlns:a16="http://schemas.microsoft.com/office/drawing/2014/main" id="{B056429B-A272-499C-BBD8-631566B232CD}"/>
              </a:ext>
            </a:extLst>
          </p:cNvPr>
          <p:cNvSpPr/>
          <p:nvPr/>
        </p:nvSpPr>
        <p:spPr>
          <a:xfrm>
            <a:off x="9117278" y="4591786"/>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9</a:t>
            </a:r>
          </a:p>
        </p:txBody>
      </p:sp>
      <p:sp>
        <p:nvSpPr>
          <p:cNvPr id="37" name="TextBox 36"/>
          <p:cNvSpPr txBox="1"/>
          <p:nvPr/>
        </p:nvSpPr>
        <p:spPr>
          <a:xfrm rot="21305855">
            <a:off x="5785047" y="1312263"/>
            <a:ext cx="2652695" cy="954107"/>
          </a:xfrm>
          <a:prstGeom prst="rect">
            <a:avLst/>
          </a:prstGeom>
          <a:noFill/>
        </p:spPr>
        <p:txBody>
          <a:bodyPr wrap="square" rtlCol="0">
            <a:spAutoFit/>
          </a:bodyPr>
          <a:lstStyle/>
          <a:p>
            <a:r>
              <a:rPr lang="en-GB" sz="2800" dirty="0">
                <a:latin typeface="Century Gothic" panose="020B0502020202020204" pitchFamily="34" charset="0"/>
                <a:cs typeface="Calibri" panose="020F0502020204030204" pitchFamily="34" charset="0"/>
              </a:rPr>
              <a:t>[to hand out, share out]</a:t>
            </a:r>
          </a:p>
        </p:txBody>
      </p:sp>
      <p:sp>
        <p:nvSpPr>
          <p:cNvPr id="47" name="Rectangle 10">
            <a:extLst>
              <a:ext uri="{FF2B5EF4-FFF2-40B4-BE49-F238E27FC236}">
                <a16:creationId xmlns:a16="http://schemas.microsoft.com/office/drawing/2014/main" id="{AD7EF6DF-699A-CC4F-98E0-17F06AEC945F}"/>
              </a:ext>
            </a:extLst>
          </p:cNvPr>
          <p:cNvSpPr/>
          <p:nvPr/>
        </p:nvSpPr>
        <p:spPr>
          <a:xfrm>
            <a:off x="1760085" y="4590981"/>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3</a:t>
            </a:r>
          </a:p>
        </p:txBody>
      </p:sp>
      <p:pic>
        <p:nvPicPr>
          <p:cNvPr id="3" name="Imagen 2">
            <a:extLst>
              <a:ext uri="{FF2B5EF4-FFF2-40B4-BE49-F238E27FC236}">
                <a16:creationId xmlns:a16="http://schemas.microsoft.com/office/drawing/2014/main" id="{139C0C05-946B-8B40-8E54-BB0D933960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11160" y="1534095"/>
            <a:ext cx="2532862" cy="686915"/>
          </a:xfrm>
          <a:prstGeom prst="rect">
            <a:avLst/>
          </a:prstGeom>
        </p:spPr>
      </p:pic>
      <p:pic>
        <p:nvPicPr>
          <p:cNvPr id="9" name="Imagen 8">
            <a:extLst>
              <a:ext uri="{FF2B5EF4-FFF2-40B4-BE49-F238E27FC236}">
                <a16:creationId xmlns:a16="http://schemas.microsoft.com/office/drawing/2014/main" id="{E6AFE8F2-A46F-6549-8A17-2B025C9DC1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39369" y="3134311"/>
            <a:ext cx="1481475" cy="905399"/>
          </a:xfrm>
          <a:prstGeom prst="rect">
            <a:avLst/>
          </a:prstGeom>
        </p:spPr>
      </p:pic>
      <p:pic>
        <p:nvPicPr>
          <p:cNvPr id="12" name="Imagen 11">
            <a:extLst>
              <a:ext uri="{FF2B5EF4-FFF2-40B4-BE49-F238E27FC236}">
                <a16:creationId xmlns:a16="http://schemas.microsoft.com/office/drawing/2014/main" id="{2E3D365B-60BF-B748-B055-7FA687E730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53438" y="1233339"/>
            <a:ext cx="1044064" cy="1069179"/>
          </a:xfrm>
          <a:prstGeom prst="rect">
            <a:avLst/>
          </a:prstGeom>
        </p:spPr>
      </p:pic>
      <p:sp>
        <p:nvSpPr>
          <p:cNvPr id="50" name="TextBox 36">
            <a:extLst>
              <a:ext uri="{FF2B5EF4-FFF2-40B4-BE49-F238E27FC236}">
                <a16:creationId xmlns:a16="http://schemas.microsoft.com/office/drawing/2014/main" id="{8031C74D-55D0-2C41-BE3A-09D3231F3838}"/>
              </a:ext>
            </a:extLst>
          </p:cNvPr>
          <p:cNvSpPr txBox="1"/>
          <p:nvPr/>
        </p:nvSpPr>
        <p:spPr>
          <a:xfrm rot="21305855">
            <a:off x="8966421" y="5117400"/>
            <a:ext cx="2309771" cy="523220"/>
          </a:xfrm>
          <a:prstGeom prst="rect">
            <a:avLst/>
          </a:prstGeom>
          <a:noFill/>
        </p:spPr>
        <p:txBody>
          <a:bodyPr wrap="square" rtlCol="0">
            <a:spAutoFit/>
          </a:bodyPr>
          <a:lstStyle/>
          <a:p>
            <a:pPr algn="ctr"/>
            <a:r>
              <a:rPr lang="en-GB" sz="2800" dirty="0">
                <a:latin typeface="Century Gothic" panose="020B0502020202020204" pitchFamily="34" charset="0"/>
                <a:cs typeface="Calibri" panose="020F0502020204030204" pitchFamily="34" charset="0"/>
              </a:rPr>
              <a:t>[lid, cover]</a:t>
            </a:r>
          </a:p>
        </p:txBody>
      </p:sp>
      <p:pic>
        <p:nvPicPr>
          <p:cNvPr id="18" name="Imagen 17">
            <a:extLst>
              <a:ext uri="{FF2B5EF4-FFF2-40B4-BE49-F238E27FC236}">
                <a16:creationId xmlns:a16="http://schemas.microsoft.com/office/drawing/2014/main" id="{FF2340E2-40AF-CD43-A8DE-49B213F5C4C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52367" y="3337683"/>
            <a:ext cx="627989" cy="758032"/>
          </a:xfrm>
          <a:prstGeom prst="rect">
            <a:avLst/>
          </a:prstGeom>
        </p:spPr>
      </p:pic>
      <p:sp>
        <p:nvSpPr>
          <p:cNvPr id="19" name="CuadroTexto 18">
            <a:extLst>
              <a:ext uri="{FF2B5EF4-FFF2-40B4-BE49-F238E27FC236}">
                <a16:creationId xmlns:a16="http://schemas.microsoft.com/office/drawing/2014/main" id="{C1AA9B85-3394-DB40-A692-73D19EBB1CEC}"/>
              </a:ext>
            </a:extLst>
          </p:cNvPr>
          <p:cNvSpPr txBox="1"/>
          <p:nvPr/>
        </p:nvSpPr>
        <p:spPr>
          <a:xfrm>
            <a:off x="6003626" y="3082954"/>
            <a:ext cx="2101857" cy="461665"/>
          </a:xfrm>
          <a:prstGeom prst="rect">
            <a:avLst/>
          </a:prstGeom>
          <a:noFill/>
        </p:spPr>
        <p:txBody>
          <a:bodyPr wrap="none" rtlCol="0">
            <a:spAutoFit/>
          </a:bodyPr>
          <a:lstStyle/>
          <a:p>
            <a:pPr algn="l"/>
            <a:r>
              <a:rPr lang="x-none" sz="2400" dirty="0"/>
              <a:t>[</a:t>
            </a:r>
            <a:r>
              <a:rPr lang="en-GB" sz="2400" dirty="0"/>
              <a:t>a purchase</a:t>
            </a:r>
            <a:r>
              <a:rPr lang="x-none" sz="2400" dirty="0"/>
              <a:t>]</a:t>
            </a:r>
          </a:p>
        </p:txBody>
      </p:sp>
      <p:sp>
        <p:nvSpPr>
          <p:cNvPr id="52" name="TextBox 36">
            <a:extLst>
              <a:ext uri="{FF2B5EF4-FFF2-40B4-BE49-F238E27FC236}">
                <a16:creationId xmlns:a16="http://schemas.microsoft.com/office/drawing/2014/main" id="{81E3EECB-47F1-F34C-AC7C-4DEAB5E7990C}"/>
              </a:ext>
            </a:extLst>
          </p:cNvPr>
          <p:cNvSpPr txBox="1"/>
          <p:nvPr/>
        </p:nvSpPr>
        <p:spPr>
          <a:xfrm rot="21305855">
            <a:off x="2036053" y="4767844"/>
            <a:ext cx="2309771" cy="954107"/>
          </a:xfrm>
          <a:prstGeom prst="rect">
            <a:avLst/>
          </a:prstGeom>
          <a:noFill/>
        </p:spPr>
        <p:txBody>
          <a:bodyPr wrap="square" rtlCol="0">
            <a:spAutoFit/>
          </a:bodyPr>
          <a:lstStyle/>
          <a:p>
            <a:pPr algn="ctr"/>
            <a:r>
              <a:rPr lang="en-GB" sz="2800" dirty="0">
                <a:latin typeface="Century Gothic" panose="020B0502020202020204" pitchFamily="34" charset="0"/>
                <a:cs typeface="Calibri" panose="020F0502020204030204" pitchFamily="34" charset="0"/>
              </a:rPr>
              <a:t>[to cover, covering]</a:t>
            </a:r>
          </a:p>
        </p:txBody>
      </p:sp>
      <p:pic>
        <p:nvPicPr>
          <p:cNvPr id="23" name="Imagen 22">
            <a:extLst>
              <a:ext uri="{FF2B5EF4-FFF2-40B4-BE49-F238E27FC236}">
                <a16:creationId xmlns:a16="http://schemas.microsoft.com/office/drawing/2014/main" id="{77A100FB-4BD6-9444-9695-5D1EDD5B42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17508" y="4951542"/>
            <a:ext cx="1425154" cy="1068866"/>
          </a:xfrm>
          <a:prstGeom prst="rect">
            <a:avLst/>
          </a:prstGeom>
        </p:spPr>
      </p:pic>
      <p:sp>
        <p:nvSpPr>
          <p:cNvPr id="53" name="Rectangle 10">
            <a:extLst>
              <a:ext uri="{FF2B5EF4-FFF2-40B4-BE49-F238E27FC236}">
                <a16:creationId xmlns:a16="http://schemas.microsoft.com/office/drawing/2014/main" id="{BC20E5C9-201C-9A41-9043-9B1701830B90}"/>
              </a:ext>
            </a:extLst>
          </p:cNvPr>
          <p:cNvSpPr/>
          <p:nvPr/>
        </p:nvSpPr>
        <p:spPr>
          <a:xfrm>
            <a:off x="5473812" y="4608693"/>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6</a:t>
            </a:r>
          </a:p>
        </p:txBody>
      </p:sp>
      <p:sp>
        <p:nvSpPr>
          <p:cNvPr id="2" name="TextBox 1"/>
          <p:cNvSpPr txBox="1"/>
          <p:nvPr/>
        </p:nvSpPr>
        <p:spPr>
          <a:xfrm>
            <a:off x="1726330" y="2383199"/>
            <a:ext cx="2698279" cy="461665"/>
          </a:xfrm>
          <a:prstGeom prst="rect">
            <a:avLst/>
          </a:prstGeom>
          <a:noFill/>
        </p:spPr>
        <p:txBody>
          <a:bodyPr wrap="square" rtlCol="0">
            <a:spAutoFit/>
          </a:bodyPr>
          <a:lstStyle/>
          <a:p>
            <a:pPr algn="l"/>
            <a:r>
              <a:rPr lang="en-GB" sz="2400" b="1" dirty="0"/>
              <a:t>p___________</a:t>
            </a:r>
          </a:p>
        </p:txBody>
      </p:sp>
      <p:sp>
        <p:nvSpPr>
          <p:cNvPr id="38" name="TextBox 37"/>
          <p:cNvSpPr txBox="1"/>
          <p:nvPr/>
        </p:nvSpPr>
        <p:spPr>
          <a:xfrm>
            <a:off x="5304508" y="2369612"/>
            <a:ext cx="2698279" cy="461665"/>
          </a:xfrm>
          <a:prstGeom prst="rect">
            <a:avLst/>
          </a:prstGeom>
          <a:noFill/>
        </p:spPr>
        <p:txBody>
          <a:bodyPr wrap="square" rtlCol="0">
            <a:spAutoFit/>
          </a:bodyPr>
          <a:lstStyle/>
          <a:p>
            <a:pPr algn="l"/>
            <a:r>
              <a:rPr lang="en-GB" sz="2400" b="1" dirty="0"/>
              <a:t>r________</a:t>
            </a:r>
          </a:p>
        </p:txBody>
      </p:sp>
      <p:sp>
        <p:nvSpPr>
          <p:cNvPr id="39" name="TextBox 38"/>
          <p:cNvSpPr txBox="1"/>
          <p:nvPr/>
        </p:nvSpPr>
        <p:spPr>
          <a:xfrm>
            <a:off x="8878765" y="2369612"/>
            <a:ext cx="2698279" cy="461665"/>
          </a:xfrm>
          <a:prstGeom prst="rect">
            <a:avLst/>
          </a:prstGeom>
          <a:noFill/>
        </p:spPr>
        <p:txBody>
          <a:bodyPr wrap="square" rtlCol="0">
            <a:spAutoFit/>
          </a:bodyPr>
          <a:lstStyle/>
          <a:p>
            <a:pPr algn="l"/>
            <a:r>
              <a:rPr lang="en-GB" sz="2400" b="1" dirty="0"/>
              <a:t>p___________</a:t>
            </a:r>
          </a:p>
        </p:txBody>
      </p:sp>
      <p:sp>
        <p:nvSpPr>
          <p:cNvPr id="40" name="TextBox 39"/>
          <p:cNvSpPr txBox="1"/>
          <p:nvPr/>
        </p:nvSpPr>
        <p:spPr>
          <a:xfrm>
            <a:off x="1699789" y="4094282"/>
            <a:ext cx="2698279" cy="461665"/>
          </a:xfrm>
          <a:prstGeom prst="rect">
            <a:avLst/>
          </a:prstGeom>
          <a:noFill/>
        </p:spPr>
        <p:txBody>
          <a:bodyPr wrap="square" rtlCol="0">
            <a:spAutoFit/>
          </a:bodyPr>
          <a:lstStyle/>
          <a:p>
            <a:pPr algn="l"/>
            <a:r>
              <a:rPr lang="en-GB" sz="2400" b="1" dirty="0"/>
              <a:t>i_______</a:t>
            </a:r>
          </a:p>
        </p:txBody>
      </p:sp>
      <p:sp>
        <p:nvSpPr>
          <p:cNvPr id="41" name="TextBox 40"/>
          <p:cNvSpPr txBox="1"/>
          <p:nvPr/>
        </p:nvSpPr>
        <p:spPr>
          <a:xfrm>
            <a:off x="5277967" y="4075299"/>
            <a:ext cx="2935769" cy="461665"/>
          </a:xfrm>
          <a:prstGeom prst="rect">
            <a:avLst/>
          </a:prstGeom>
          <a:noFill/>
        </p:spPr>
        <p:txBody>
          <a:bodyPr wrap="square" rtlCol="0">
            <a:spAutoFit/>
          </a:bodyPr>
          <a:lstStyle/>
          <a:p>
            <a:pPr algn="l"/>
            <a:r>
              <a:rPr lang="en-GB" sz="2400" b="1" dirty="0"/>
              <a:t>una c________</a:t>
            </a:r>
          </a:p>
        </p:txBody>
      </p:sp>
      <p:sp>
        <p:nvSpPr>
          <p:cNvPr id="42" name="TextBox 41"/>
          <p:cNvSpPr txBox="1"/>
          <p:nvPr/>
        </p:nvSpPr>
        <p:spPr>
          <a:xfrm>
            <a:off x="8852224" y="4137923"/>
            <a:ext cx="2605656" cy="461665"/>
          </a:xfrm>
          <a:prstGeom prst="rect">
            <a:avLst/>
          </a:prstGeom>
          <a:noFill/>
        </p:spPr>
        <p:txBody>
          <a:bodyPr wrap="square" rtlCol="0">
            <a:spAutoFit/>
          </a:bodyPr>
          <a:lstStyle/>
          <a:p>
            <a:pPr algn="l"/>
            <a:r>
              <a:rPr lang="en-GB" sz="2400" b="1" dirty="0"/>
              <a:t>t________</a:t>
            </a:r>
          </a:p>
        </p:txBody>
      </p:sp>
      <p:sp>
        <p:nvSpPr>
          <p:cNvPr id="43" name="TextBox 42"/>
          <p:cNvSpPr txBox="1"/>
          <p:nvPr/>
        </p:nvSpPr>
        <p:spPr>
          <a:xfrm>
            <a:off x="1699789" y="5898814"/>
            <a:ext cx="2698279" cy="461665"/>
          </a:xfrm>
          <a:prstGeom prst="rect">
            <a:avLst/>
          </a:prstGeom>
          <a:noFill/>
        </p:spPr>
        <p:txBody>
          <a:bodyPr wrap="square" rtlCol="0">
            <a:spAutoFit/>
          </a:bodyPr>
          <a:lstStyle/>
          <a:p>
            <a:pPr algn="l"/>
            <a:r>
              <a:rPr lang="en-GB" sz="2400" b="1" dirty="0"/>
              <a:t>c_______</a:t>
            </a:r>
          </a:p>
        </p:txBody>
      </p:sp>
      <p:sp>
        <p:nvSpPr>
          <p:cNvPr id="44" name="CuadroTexto 18">
            <a:extLst>
              <a:ext uri="{FF2B5EF4-FFF2-40B4-BE49-F238E27FC236}">
                <a16:creationId xmlns:a16="http://schemas.microsoft.com/office/drawing/2014/main" id="{C1AA9B85-3394-DB40-A692-73D19EBB1CEC}"/>
              </a:ext>
            </a:extLst>
          </p:cNvPr>
          <p:cNvSpPr txBox="1"/>
          <p:nvPr/>
        </p:nvSpPr>
        <p:spPr>
          <a:xfrm>
            <a:off x="5930085" y="4511508"/>
            <a:ext cx="1830950" cy="461665"/>
          </a:xfrm>
          <a:prstGeom prst="rect">
            <a:avLst/>
          </a:prstGeom>
          <a:noFill/>
        </p:spPr>
        <p:txBody>
          <a:bodyPr wrap="none" rtlCol="0">
            <a:spAutoFit/>
          </a:bodyPr>
          <a:lstStyle/>
          <a:p>
            <a:pPr algn="l"/>
            <a:r>
              <a:rPr lang="x-none" sz="2400" dirty="0"/>
              <a:t>[</a:t>
            </a:r>
            <a:r>
              <a:rPr lang="en-GB" sz="2400" dirty="0"/>
              <a:t>an outing</a:t>
            </a:r>
            <a:r>
              <a:rPr lang="x-none" sz="2400" dirty="0"/>
              <a:t>]</a:t>
            </a:r>
          </a:p>
        </p:txBody>
      </p:sp>
      <p:sp>
        <p:nvSpPr>
          <p:cNvPr id="45" name="TextBox 44"/>
          <p:cNvSpPr txBox="1"/>
          <p:nvPr/>
        </p:nvSpPr>
        <p:spPr>
          <a:xfrm>
            <a:off x="5293522" y="5936633"/>
            <a:ext cx="2698279" cy="461665"/>
          </a:xfrm>
          <a:prstGeom prst="rect">
            <a:avLst/>
          </a:prstGeom>
          <a:noFill/>
        </p:spPr>
        <p:txBody>
          <a:bodyPr wrap="square" rtlCol="0">
            <a:spAutoFit/>
          </a:bodyPr>
          <a:lstStyle/>
          <a:p>
            <a:pPr algn="l"/>
            <a:r>
              <a:rPr lang="en-GB" sz="2400" b="1" dirty="0"/>
              <a:t>un p_______</a:t>
            </a:r>
          </a:p>
        </p:txBody>
      </p:sp>
      <p:sp>
        <p:nvSpPr>
          <p:cNvPr id="46" name="TextBox 45"/>
          <p:cNvSpPr txBox="1"/>
          <p:nvPr/>
        </p:nvSpPr>
        <p:spPr>
          <a:xfrm>
            <a:off x="8878765" y="5916872"/>
            <a:ext cx="1744785" cy="461665"/>
          </a:xfrm>
          <a:prstGeom prst="rect">
            <a:avLst/>
          </a:prstGeom>
          <a:noFill/>
        </p:spPr>
        <p:txBody>
          <a:bodyPr wrap="square" rtlCol="0">
            <a:spAutoFit/>
          </a:bodyPr>
          <a:lstStyle/>
          <a:p>
            <a:pPr algn="l"/>
            <a:r>
              <a:rPr lang="en-GB" sz="2400" b="1" dirty="0"/>
              <a:t>la t_______</a:t>
            </a:r>
          </a:p>
        </p:txBody>
      </p:sp>
      <p:sp>
        <p:nvSpPr>
          <p:cNvPr id="54" name="TextBox 53"/>
          <p:cNvSpPr txBox="1"/>
          <p:nvPr/>
        </p:nvSpPr>
        <p:spPr>
          <a:xfrm>
            <a:off x="1726330" y="2377974"/>
            <a:ext cx="2918551" cy="461665"/>
          </a:xfrm>
          <a:prstGeom prst="rect">
            <a:avLst/>
          </a:prstGeom>
          <a:noFill/>
        </p:spPr>
        <p:txBody>
          <a:bodyPr wrap="square" rtlCol="0">
            <a:spAutoFit/>
          </a:bodyPr>
          <a:lstStyle/>
          <a:p>
            <a:pPr algn="l"/>
            <a:r>
              <a:rPr lang="en-GB" sz="2400" b="1" dirty="0" err="1"/>
              <a:t>próximo</a:t>
            </a:r>
            <a:r>
              <a:rPr lang="en-GB" sz="2400" b="1" dirty="0"/>
              <a:t>, </a:t>
            </a:r>
            <a:r>
              <a:rPr lang="en-GB" sz="2400" b="1" dirty="0" err="1"/>
              <a:t>próxima</a:t>
            </a:r>
            <a:endParaRPr lang="en-GB" sz="2400" b="1" dirty="0"/>
          </a:p>
        </p:txBody>
      </p:sp>
      <p:sp>
        <p:nvSpPr>
          <p:cNvPr id="56" name="TextBox 55"/>
          <p:cNvSpPr txBox="1"/>
          <p:nvPr/>
        </p:nvSpPr>
        <p:spPr>
          <a:xfrm>
            <a:off x="5306213" y="2368718"/>
            <a:ext cx="1347434" cy="461665"/>
          </a:xfrm>
          <a:prstGeom prst="rect">
            <a:avLst/>
          </a:prstGeom>
          <a:noFill/>
        </p:spPr>
        <p:txBody>
          <a:bodyPr wrap="square" rtlCol="0">
            <a:spAutoFit/>
          </a:bodyPr>
          <a:lstStyle/>
          <a:p>
            <a:pPr algn="l"/>
            <a:r>
              <a:rPr lang="en-GB" sz="2400" b="1" dirty="0" err="1"/>
              <a:t>repartir</a:t>
            </a:r>
            <a:endParaRPr lang="en-GB" sz="2400" b="1" dirty="0"/>
          </a:p>
        </p:txBody>
      </p:sp>
      <p:sp>
        <p:nvSpPr>
          <p:cNvPr id="57" name="TextBox 56"/>
          <p:cNvSpPr txBox="1"/>
          <p:nvPr/>
        </p:nvSpPr>
        <p:spPr>
          <a:xfrm>
            <a:off x="8878765" y="2360916"/>
            <a:ext cx="1347434" cy="461665"/>
          </a:xfrm>
          <a:prstGeom prst="rect">
            <a:avLst/>
          </a:prstGeom>
          <a:noFill/>
        </p:spPr>
        <p:txBody>
          <a:bodyPr wrap="square" rtlCol="0">
            <a:spAutoFit/>
          </a:bodyPr>
          <a:lstStyle/>
          <a:p>
            <a:pPr algn="l"/>
            <a:r>
              <a:rPr lang="en-GB" sz="2400" b="1" dirty="0"/>
              <a:t>pronto</a:t>
            </a:r>
          </a:p>
        </p:txBody>
      </p:sp>
      <p:sp>
        <p:nvSpPr>
          <p:cNvPr id="58" name="TextBox 57"/>
          <p:cNvSpPr txBox="1"/>
          <p:nvPr/>
        </p:nvSpPr>
        <p:spPr>
          <a:xfrm>
            <a:off x="1699789" y="4089057"/>
            <a:ext cx="2918551" cy="461665"/>
          </a:xfrm>
          <a:prstGeom prst="rect">
            <a:avLst/>
          </a:prstGeom>
          <a:noFill/>
        </p:spPr>
        <p:txBody>
          <a:bodyPr wrap="square" rtlCol="0">
            <a:spAutoFit/>
          </a:bodyPr>
          <a:lstStyle/>
          <a:p>
            <a:pPr algn="l"/>
            <a:r>
              <a:rPr lang="en-GB" sz="2400" b="1" dirty="0" err="1"/>
              <a:t>incluso</a:t>
            </a:r>
            <a:endParaRPr lang="en-GB" sz="2400" b="1" dirty="0"/>
          </a:p>
        </p:txBody>
      </p:sp>
      <p:sp>
        <p:nvSpPr>
          <p:cNvPr id="59" name="TextBox 58"/>
          <p:cNvSpPr txBox="1"/>
          <p:nvPr/>
        </p:nvSpPr>
        <p:spPr>
          <a:xfrm>
            <a:off x="1699789" y="5898813"/>
            <a:ext cx="2918551" cy="461665"/>
          </a:xfrm>
          <a:prstGeom prst="rect">
            <a:avLst/>
          </a:prstGeom>
          <a:noFill/>
        </p:spPr>
        <p:txBody>
          <a:bodyPr wrap="square" rtlCol="0">
            <a:spAutoFit/>
          </a:bodyPr>
          <a:lstStyle/>
          <a:p>
            <a:pPr algn="l"/>
            <a:r>
              <a:rPr lang="en-GB" sz="2400" b="1" dirty="0" err="1"/>
              <a:t>cubrir</a:t>
            </a:r>
            <a:endParaRPr lang="en-GB" sz="2400" b="1" dirty="0"/>
          </a:p>
        </p:txBody>
      </p:sp>
      <p:sp>
        <p:nvSpPr>
          <p:cNvPr id="60" name="TextBox 59"/>
          <p:cNvSpPr txBox="1"/>
          <p:nvPr/>
        </p:nvSpPr>
        <p:spPr>
          <a:xfrm>
            <a:off x="5928707" y="4075298"/>
            <a:ext cx="1478670" cy="461665"/>
          </a:xfrm>
          <a:prstGeom prst="rect">
            <a:avLst/>
          </a:prstGeom>
          <a:noFill/>
        </p:spPr>
        <p:txBody>
          <a:bodyPr wrap="square" rtlCol="0">
            <a:spAutoFit/>
          </a:bodyPr>
          <a:lstStyle/>
          <a:p>
            <a:pPr algn="l"/>
            <a:r>
              <a:rPr lang="en-GB" sz="2400" b="1" dirty="0" err="1"/>
              <a:t>compra</a:t>
            </a:r>
            <a:endParaRPr lang="en-GB" sz="2400" b="1" dirty="0"/>
          </a:p>
        </p:txBody>
      </p:sp>
      <p:sp>
        <p:nvSpPr>
          <p:cNvPr id="61" name="TextBox 60"/>
          <p:cNvSpPr txBox="1"/>
          <p:nvPr/>
        </p:nvSpPr>
        <p:spPr>
          <a:xfrm>
            <a:off x="5749130" y="5936632"/>
            <a:ext cx="1478670" cy="461665"/>
          </a:xfrm>
          <a:prstGeom prst="rect">
            <a:avLst/>
          </a:prstGeom>
          <a:noFill/>
        </p:spPr>
        <p:txBody>
          <a:bodyPr wrap="square" rtlCol="0">
            <a:spAutoFit/>
          </a:bodyPr>
          <a:lstStyle/>
          <a:p>
            <a:pPr algn="l"/>
            <a:r>
              <a:rPr lang="en-GB" sz="2400" b="1" dirty="0" err="1"/>
              <a:t>paseo</a:t>
            </a:r>
            <a:endParaRPr lang="en-GB" sz="2400" b="1" dirty="0"/>
          </a:p>
        </p:txBody>
      </p:sp>
      <p:sp>
        <p:nvSpPr>
          <p:cNvPr id="62" name="TextBox 61"/>
          <p:cNvSpPr txBox="1"/>
          <p:nvPr/>
        </p:nvSpPr>
        <p:spPr>
          <a:xfrm rot="21099281">
            <a:off x="9353627" y="3129121"/>
            <a:ext cx="2070528" cy="830997"/>
          </a:xfrm>
          <a:prstGeom prst="rect">
            <a:avLst/>
          </a:prstGeom>
          <a:noFill/>
        </p:spPr>
        <p:txBody>
          <a:bodyPr wrap="square" rtlCol="0">
            <a:spAutoFit/>
          </a:bodyPr>
          <a:lstStyle/>
          <a:p>
            <a:pPr algn="l"/>
            <a:r>
              <a:rPr lang="en-GB" sz="2400" dirty="0"/>
              <a:t>[to take, to drink]</a:t>
            </a:r>
          </a:p>
        </p:txBody>
      </p:sp>
      <p:sp>
        <p:nvSpPr>
          <p:cNvPr id="63" name="TextBox 62"/>
          <p:cNvSpPr txBox="1"/>
          <p:nvPr/>
        </p:nvSpPr>
        <p:spPr>
          <a:xfrm>
            <a:off x="8852224" y="4129227"/>
            <a:ext cx="1347434" cy="461665"/>
          </a:xfrm>
          <a:prstGeom prst="rect">
            <a:avLst/>
          </a:prstGeom>
          <a:noFill/>
        </p:spPr>
        <p:txBody>
          <a:bodyPr wrap="square" rtlCol="0">
            <a:spAutoFit/>
          </a:bodyPr>
          <a:lstStyle/>
          <a:p>
            <a:pPr algn="l"/>
            <a:r>
              <a:rPr lang="en-GB" sz="2400" b="1" dirty="0" err="1"/>
              <a:t>tomar</a:t>
            </a:r>
            <a:endParaRPr lang="en-GB" sz="2400" b="1" dirty="0"/>
          </a:p>
        </p:txBody>
      </p:sp>
      <p:sp>
        <p:nvSpPr>
          <p:cNvPr id="64" name="TextBox 63"/>
          <p:cNvSpPr txBox="1"/>
          <p:nvPr/>
        </p:nvSpPr>
        <p:spPr>
          <a:xfrm>
            <a:off x="9237377" y="5916871"/>
            <a:ext cx="1027559" cy="461665"/>
          </a:xfrm>
          <a:prstGeom prst="rect">
            <a:avLst/>
          </a:prstGeom>
          <a:noFill/>
        </p:spPr>
        <p:txBody>
          <a:bodyPr wrap="square" rtlCol="0">
            <a:spAutoFit/>
          </a:bodyPr>
          <a:lstStyle/>
          <a:p>
            <a:pPr algn="l"/>
            <a:r>
              <a:rPr lang="en-GB" sz="2400" b="1" dirty="0"/>
              <a:t>tapa </a:t>
            </a:r>
          </a:p>
        </p:txBody>
      </p:sp>
      <p:sp>
        <p:nvSpPr>
          <p:cNvPr id="6" name="Rounded Rectangular Callout 5"/>
          <p:cNvSpPr/>
          <p:nvPr/>
        </p:nvSpPr>
        <p:spPr>
          <a:xfrm>
            <a:off x="6928048" y="1634349"/>
            <a:ext cx="5061688" cy="2284842"/>
          </a:xfrm>
          <a:prstGeom prst="wedgeRoundRectCallout">
            <a:avLst>
              <a:gd name="adj1" fmla="val -59034"/>
              <a:gd name="adj2" fmla="val 35936"/>
              <a:gd name="adj3" fmla="val 16667"/>
            </a:avLst>
          </a:prstGeom>
          <a:solidFill>
            <a:schemeClr val="accent4">
              <a:lumMod val="40000"/>
              <a:lumOff val="60000"/>
            </a:schemeClr>
          </a:solidFill>
          <a:ln w="38100">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¿Cómo se dice…?</a:t>
            </a:r>
          </a:p>
          <a:p>
            <a:endParaRPr lang="en-GB" sz="2000" b="1" dirty="0">
              <a:solidFill>
                <a:schemeClr val="tx1"/>
              </a:solidFill>
            </a:endParaRPr>
          </a:p>
          <a:p>
            <a:pPr marL="342900" indent="-342900">
              <a:buAutoNum type="arabicPeriod"/>
            </a:pPr>
            <a:r>
              <a:rPr lang="en-GB" sz="2000" dirty="0">
                <a:solidFill>
                  <a:schemeClr val="tx1"/>
                </a:solidFill>
              </a:rPr>
              <a:t>to go shopping (for fun)</a:t>
            </a:r>
          </a:p>
          <a:p>
            <a:endParaRPr lang="en-GB" sz="2000" dirty="0">
              <a:solidFill>
                <a:schemeClr val="tx1"/>
              </a:solidFill>
            </a:endParaRPr>
          </a:p>
          <a:p>
            <a:r>
              <a:rPr lang="en-GB" sz="2000" dirty="0">
                <a:solidFill>
                  <a:schemeClr val="tx1"/>
                </a:solidFill>
              </a:rPr>
              <a:t>2. to go shopping (e.g. for groceries)</a:t>
            </a:r>
          </a:p>
        </p:txBody>
      </p:sp>
      <p:sp>
        <p:nvSpPr>
          <p:cNvPr id="11" name="TextBox 10"/>
          <p:cNvSpPr txBox="1"/>
          <p:nvPr/>
        </p:nvSpPr>
        <p:spPr>
          <a:xfrm>
            <a:off x="7376603" y="2874270"/>
            <a:ext cx="2006562" cy="400110"/>
          </a:xfrm>
          <a:prstGeom prst="rect">
            <a:avLst/>
          </a:prstGeom>
          <a:noFill/>
        </p:spPr>
        <p:txBody>
          <a:bodyPr wrap="square" rtlCol="0">
            <a:spAutoFit/>
          </a:bodyPr>
          <a:lstStyle/>
          <a:p>
            <a:pPr algn="l"/>
            <a:r>
              <a:rPr lang="en-GB" sz="2000" b="1" i="1" dirty="0" err="1"/>
              <a:t>ir</a:t>
            </a:r>
            <a:r>
              <a:rPr lang="en-GB" sz="2000" b="1" i="1" dirty="0"/>
              <a:t> de </a:t>
            </a:r>
            <a:r>
              <a:rPr lang="en-GB" sz="2000" b="1" i="1" dirty="0" err="1"/>
              <a:t>tiendas</a:t>
            </a:r>
            <a:endParaRPr lang="en-GB" sz="2000" b="1" i="1" dirty="0"/>
          </a:p>
        </p:txBody>
      </p:sp>
      <p:sp>
        <p:nvSpPr>
          <p:cNvPr id="65" name="TextBox 64"/>
          <p:cNvSpPr txBox="1"/>
          <p:nvPr/>
        </p:nvSpPr>
        <p:spPr>
          <a:xfrm>
            <a:off x="7376603" y="3450601"/>
            <a:ext cx="2006562" cy="400110"/>
          </a:xfrm>
          <a:prstGeom prst="rect">
            <a:avLst/>
          </a:prstGeom>
          <a:noFill/>
        </p:spPr>
        <p:txBody>
          <a:bodyPr wrap="square" rtlCol="0">
            <a:spAutoFit/>
          </a:bodyPr>
          <a:lstStyle/>
          <a:p>
            <a:pPr algn="l"/>
            <a:r>
              <a:rPr lang="en-GB" sz="2000" b="1" i="1" dirty="0" err="1"/>
              <a:t>ir</a:t>
            </a:r>
            <a:r>
              <a:rPr lang="en-GB" sz="2000" b="1" i="1" dirty="0"/>
              <a:t> de </a:t>
            </a:r>
            <a:r>
              <a:rPr lang="en-GB" sz="2000" b="1" i="1" dirty="0" err="1"/>
              <a:t>compras</a:t>
            </a:r>
            <a:endParaRPr lang="en-GB" sz="2000" b="1" i="1" dirty="0"/>
          </a:p>
        </p:txBody>
      </p:sp>
      <p:sp>
        <p:nvSpPr>
          <p:cNvPr id="4" name="Title 6"/>
          <p:cNvSpPr>
            <a:spLocks noGrp="1"/>
          </p:cNvSpPr>
          <p:nvPr>
            <p:ph type="title"/>
          </p:nvPr>
        </p:nvSpPr>
        <p:spPr/>
        <p:txBody>
          <a:bodyPr>
            <a:noAutofit/>
          </a:bodyPr>
          <a:lstStyle/>
          <a:p>
            <a:r>
              <a:rPr lang="en-GB" sz="2800" b="1" dirty="0">
                <a:solidFill>
                  <a:schemeClr val="bg1"/>
                </a:solidFill>
              </a:rPr>
              <a:t>¿Cómo se dice…?</a:t>
            </a:r>
          </a:p>
        </p:txBody>
      </p:sp>
      <p:sp>
        <p:nvSpPr>
          <p:cNvPr id="48"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Title 1"/>
          <p:cNvSpPr txBox="1">
            <a:spLocks/>
          </p:cNvSpPr>
          <p:nvPr/>
        </p:nvSpPr>
        <p:spPr>
          <a:xfrm>
            <a:off x="10515069" y="134669"/>
            <a:ext cx="1273903"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schemeClr val="bg1"/>
                </a:solidFill>
              </a:rPr>
              <a:t>hablar</a:t>
            </a:r>
            <a:endParaRPr lang="en-GB" sz="2000" b="1" dirty="0">
              <a:solidFill>
                <a:schemeClr val="bg1"/>
              </a:solidFill>
            </a:endParaRPr>
          </a:p>
        </p:txBody>
      </p:sp>
    </p:spTree>
    <p:extLst>
      <p:ext uri="{BB962C8B-B14F-4D97-AF65-F5344CB8AC3E}">
        <p14:creationId xmlns:p14="http://schemas.microsoft.com/office/powerpoint/2010/main" val="397490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6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p:bldP spid="59" grpId="0"/>
      <p:bldP spid="60" grpId="0"/>
      <p:bldP spid="61" grpId="0"/>
      <p:bldP spid="63" grpId="0"/>
      <p:bldP spid="64" grpId="0"/>
      <p:bldP spid="6" grpId="0" animBg="1"/>
      <p:bldP spid="6" grpId="1" animBg="1"/>
      <p:bldP spid="11" grpId="0"/>
      <p:bldP spid="11" grpId="1"/>
      <p:bldP spid="65" grpId="0"/>
      <p:bldP spid="6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6618343" cy="758876"/>
          </a:xfrm>
        </p:spPr>
        <p:txBody>
          <a:bodyPr>
            <a:normAutofit/>
          </a:bodyPr>
          <a:lstStyle/>
          <a:p>
            <a:r>
              <a:rPr lang="en-GB" sz="2400" b="1" dirty="0">
                <a:solidFill>
                  <a:schemeClr val="bg1"/>
                </a:solidFill>
              </a:rPr>
              <a:t>Saying what ‘I’ do vs what ‘s/he’ did </a:t>
            </a:r>
            <a:br>
              <a:rPr lang="en-GB" sz="2400" b="1" dirty="0">
                <a:solidFill>
                  <a:schemeClr val="bg1"/>
                </a:solidFill>
              </a:rPr>
            </a:br>
            <a:r>
              <a:rPr lang="en-GB" sz="2400" b="1" dirty="0">
                <a:solidFill>
                  <a:schemeClr val="bg1"/>
                </a:solidFill>
              </a:rPr>
              <a:t>-ar verbs in the present and preterite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60177" y="1226600"/>
            <a:ext cx="1142599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Remember that</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Spanish </a:t>
            </a:r>
            <a:r>
              <a:rPr lang="en-GB" sz="2600" dirty="0">
                <a:latin typeface="Century Gothic" panose="020B0502020202020204" pitchFamily="34" charset="0"/>
              </a:rPr>
              <a:t>-ar</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verb endings change depending on who the verb refers to.</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9" name="TextBox 8"/>
          <p:cNvSpPr txBox="1"/>
          <p:nvPr/>
        </p:nvSpPr>
        <p:spPr>
          <a:xfrm>
            <a:off x="298097" y="2886146"/>
            <a:ext cx="1215349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I</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in the </a:t>
            </a:r>
            <a:r>
              <a:rPr kumimoji="0" lang="en-GB" sz="2600" b="0" i="1" u="none" strike="noStrike" kern="1200" cap="none" spc="0" normalizeH="0" baseline="0" noProof="0" dirty="0">
                <a:ln>
                  <a:noFill/>
                </a:ln>
                <a:effectLst/>
                <a:uLnTx/>
                <a:uFillTx/>
                <a:latin typeface="Century Gothic" panose="020B0502020202020204" pitchFamily="34" charset="0"/>
                <a:ea typeface="+mn-ea"/>
                <a:cs typeface="+mn-cs"/>
              </a:rPr>
              <a:t>present</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with an –</a:t>
            </a:r>
            <a:r>
              <a:rPr kumimoji="0" lang="en-GB" sz="2600" b="0" i="0" u="none" strike="noStrike" kern="1200" cap="none" spc="0" normalizeH="0" baseline="0" noProof="0" dirty="0" err="1">
                <a:ln>
                  <a:noFill/>
                </a:ln>
                <a:effectLst/>
                <a:uLnTx/>
                <a:uFillTx/>
                <a:latin typeface="Century Gothic" panose="020B0502020202020204" pitchFamily="34" charset="0"/>
                <a:ea typeface="+mn-ea"/>
                <a:cs typeface="+mn-cs"/>
              </a:rPr>
              <a:t>ar</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verb, remove –</a:t>
            </a:r>
            <a:r>
              <a:rPr kumimoji="0" lang="en-GB" sz="2600" b="0" i="0" u="none" strike="noStrike" kern="1200" cap="none" spc="0" normalizeH="0" baseline="0" noProof="0" dirty="0" err="1">
                <a:ln>
                  <a:noFill/>
                </a:ln>
                <a:effectLst/>
                <a:uLnTx/>
                <a:uFillTx/>
                <a:latin typeface="Century Gothic" panose="020B0502020202020204" pitchFamily="34" charset="0"/>
                <a:ea typeface="+mn-ea"/>
                <a:cs typeface="+mn-cs"/>
              </a:rPr>
              <a:t>ar</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and add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_____.</a:t>
            </a:r>
          </a:p>
        </p:txBody>
      </p:sp>
      <p:sp>
        <p:nvSpPr>
          <p:cNvPr id="3" name="Rectangle 2"/>
          <p:cNvSpPr/>
          <p:nvPr/>
        </p:nvSpPr>
        <p:spPr>
          <a:xfrm>
            <a:off x="10826714" y="2828467"/>
            <a:ext cx="564578" cy="492443"/>
          </a:xfrm>
          <a:prstGeom prst="rect">
            <a:avLst/>
          </a:prstGeom>
        </p:spPr>
        <p:txBody>
          <a:bodyPr wrap="none">
            <a:spAutoFit/>
          </a:bodyPr>
          <a:lstStyle/>
          <a:p>
            <a:r>
              <a:rPr lang="en-GB" sz="2600" b="1" dirty="0">
                <a:solidFill>
                  <a:srgbClr val="E25B00"/>
                </a:solidFill>
                <a:latin typeface="Century Gothic" panose="020B0502020202020204" pitchFamily="34" charset="0"/>
              </a:rPr>
              <a:t>–o</a:t>
            </a:r>
            <a:endParaRPr lang="en-GB" sz="2600" dirty="0">
              <a:solidFill>
                <a:srgbClr val="E25B00"/>
              </a:solidFill>
            </a:endParaRPr>
          </a:p>
        </p:txBody>
      </p:sp>
      <p:sp>
        <p:nvSpPr>
          <p:cNvPr id="10" name="TextBox 9"/>
          <p:cNvSpPr txBox="1"/>
          <p:nvPr/>
        </p:nvSpPr>
        <p:spPr>
          <a:xfrm>
            <a:off x="329234" y="3689344"/>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Dejo</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 = _____________.</a:t>
            </a:r>
          </a:p>
        </p:txBody>
      </p:sp>
      <p:sp>
        <p:nvSpPr>
          <p:cNvPr id="11" name="Rectangle 10"/>
          <p:cNvSpPr/>
          <p:nvPr/>
        </p:nvSpPr>
        <p:spPr>
          <a:xfrm>
            <a:off x="1897498" y="3596564"/>
            <a:ext cx="1282723" cy="492443"/>
          </a:xfrm>
          <a:prstGeom prst="rect">
            <a:avLst/>
          </a:prstGeom>
        </p:spPr>
        <p:txBody>
          <a:bodyPr wrap="none">
            <a:spAutoFit/>
          </a:bodyPr>
          <a:lstStyle/>
          <a:p>
            <a:r>
              <a:rPr lang="en-GB" sz="2600" b="1" dirty="0">
                <a:solidFill>
                  <a:srgbClr val="3A5EAC"/>
                </a:solidFill>
                <a:latin typeface="Century Gothic" panose="020B0502020202020204" pitchFamily="34" charset="0"/>
              </a:rPr>
              <a:t>I leave</a:t>
            </a:r>
            <a:endParaRPr lang="en-GB" sz="2600" dirty="0">
              <a:solidFill>
                <a:srgbClr val="3A5EAC"/>
              </a:solidFill>
            </a:endParaRPr>
          </a:p>
        </p:txBody>
      </p:sp>
      <p:sp>
        <p:nvSpPr>
          <p:cNvPr id="12" name="TextBox 11"/>
          <p:cNvSpPr txBox="1"/>
          <p:nvPr/>
        </p:nvSpPr>
        <p:spPr>
          <a:xfrm>
            <a:off x="6168709" y="3670288"/>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Envío</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 = _________.</a:t>
            </a:r>
          </a:p>
        </p:txBody>
      </p:sp>
      <p:sp>
        <p:nvSpPr>
          <p:cNvPr id="13" name="Rectangle 12"/>
          <p:cNvSpPr/>
          <p:nvPr/>
        </p:nvSpPr>
        <p:spPr>
          <a:xfrm>
            <a:off x="7527482" y="3596564"/>
            <a:ext cx="1151277" cy="492443"/>
          </a:xfrm>
          <a:prstGeom prst="rect">
            <a:avLst/>
          </a:prstGeom>
        </p:spPr>
        <p:txBody>
          <a:bodyPr wrap="none">
            <a:spAutoFit/>
          </a:bodyPr>
          <a:lstStyle/>
          <a:p>
            <a:r>
              <a:rPr lang="en-GB" sz="2600" b="1" dirty="0">
                <a:solidFill>
                  <a:srgbClr val="3A5EAC"/>
                </a:solidFill>
                <a:latin typeface="Century Gothic" panose="020B0502020202020204" pitchFamily="34" charset="0"/>
              </a:rPr>
              <a:t>I send</a:t>
            </a:r>
            <a:endParaRPr lang="en-GB" sz="2600" b="1" dirty="0">
              <a:solidFill>
                <a:srgbClr val="3A5EAC"/>
              </a:solidFill>
            </a:endParaRPr>
          </a:p>
        </p:txBody>
      </p:sp>
      <p:sp>
        <p:nvSpPr>
          <p:cNvPr id="14" name="TextBox 13"/>
          <p:cNvSpPr txBox="1"/>
          <p:nvPr/>
        </p:nvSpPr>
        <p:spPr>
          <a:xfrm>
            <a:off x="329234" y="4381645"/>
            <a:ext cx="10795966"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or</a:t>
            </a:r>
            <a:r>
              <a:rPr lang="en-GB" sz="2600" dirty="0">
                <a:latin typeface="Century Gothic" panose="020B0502020202020204" pitchFamily="34" charset="0"/>
              </a:rPr>
              <a:t> ‘</a:t>
            </a:r>
            <a:r>
              <a:rPr lang="en-GB" sz="2600" b="1" dirty="0">
                <a:latin typeface="Century Gothic" panose="020B0502020202020204" pitchFamily="34" charset="0"/>
              </a:rPr>
              <a:t>it</a:t>
            </a:r>
            <a:r>
              <a:rPr lang="en-GB" sz="2600" dirty="0">
                <a:latin typeface="Century Gothic" panose="020B0502020202020204" pitchFamily="34" charset="0"/>
              </a:rPr>
              <a:t>’ for a </a:t>
            </a:r>
            <a:r>
              <a:rPr lang="en-GB" sz="2600" i="1" dirty="0">
                <a:latin typeface="Century Gothic" panose="020B0502020202020204" pitchFamily="34" charset="0"/>
              </a:rPr>
              <a:t>completed action in the </a:t>
            </a:r>
            <a:r>
              <a:rPr kumimoji="0" lang="en-GB" sz="2600" b="0" i="1" u="none" strike="noStrike" kern="1200" cap="none" spc="0" normalizeH="0" baseline="0" noProof="0" dirty="0">
                <a:ln>
                  <a:noFill/>
                </a:ln>
                <a:effectLst/>
                <a:uLnTx/>
                <a:uFillTx/>
                <a:latin typeface="Century Gothic" panose="020B0502020202020204" pitchFamily="34" charset="0"/>
              </a:rPr>
              <a:t>past</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remove –</a:t>
            </a:r>
            <a:r>
              <a:rPr lang="en-GB" sz="2600" dirty="0">
                <a:latin typeface="Century Gothic" panose="020B0502020202020204" pitchFamily="34" charset="0"/>
              </a:rPr>
              <a:t>a</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 and</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t>
            </a:r>
            <a:r>
              <a:rPr lang="en-GB" sz="2600" dirty="0">
                <a:latin typeface="Century Gothic" panose="020B0502020202020204" pitchFamily="34" charset="0"/>
              </a:rPr>
              <a:t>add _____.</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19" name="TextBox 18"/>
          <p:cNvSpPr txBox="1"/>
          <p:nvPr/>
        </p:nvSpPr>
        <p:spPr>
          <a:xfrm>
            <a:off x="4889169" y="5525436"/>
            <a:ext cx="172917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entury Gothic" panose="020B0502020202020204" pitchFamily="34" charset="0"/>
              </a:rPr>
              <a:t>public</a:t>
            </a:r>
            <a:endParaRPr kumimoji="0" lang="en-GB" sz="2600" b="1" i="0" u="none" strike="noStrike" kern="1200" cap="none" spc="0" normalizeH="0" baseline="0" noProof="0" dirty="0">
              <a:ln>
                <a:noFill/>
              </a:ln>
              <a:effectLst/>
              <a:uLnTx/>
              <a:uFillTx/>
              <a:latin typeface="Century Gothic" panose="020B0502020202020204" pitchFamily="34" charset="0"/>
            </a:endParaRPr>
          </a:p>
        </p:txBody>
      </p:sp>
      <p:sp>
        <p:nvSpPr>
          <p:cNvPr id="20" name="TextBox 19"/>
          <p:cNvSpPr txBox="1"/>
          <p:nvPr/>
        </p:nvSpPr>
        <p:spPr>
          <a:xfrm>
            <a:off x="8892922" y="5415557"/>
            <a:ext cx="266210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public</a:t>
            </a:r>
            <a:r>
              <a:rPr lang="en-GB" sz="2600" b="1" dirty="0" err="1">
                <a:solidFill>
                  <a:srgbClr val="ED7D31"/>
                </a:solidFill>
                <a:latin typeface="Century Gothic" panose="020B0502020202020204" pitchFamily="34" charset="0"/>
              </a:rPr>
              <a:t>ó</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21" name="Straight Arrow Connector 20"/>
          <p:cNvCxnSpPr/>
          <p:nvPr/>
        </p:nvCxnSpPr>
        <p:spPr>
          <a:xfrm>
            <a:off x="6485681" y="5733250"/>
            <a:ext cx="1592826" cy="0"/>
          </a:xfrm>
          <a:prstGeom prst="straightConnector1">
            <a:avLst/>
          </a:prstGeom>
          <a:ln w="57150">
            <a:solidFill>
              <a:srgbClr val="3A5EAC"/>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519806" y="5908000"/>
            <a:ext cx="340833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t>
            </a:r>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posted</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3" name="TextBox 22"/>
          <p:cNvSpPr txBox="1"/>
          <p:nvPr/>
        </p:nvSpPr>
        <p:spPr>
          <a:xfrm>
            <a:off x="649924" y="5525436"/>
            <a:ext cx="21666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public</a:t>
            </a:r>
            <a:r>
              <a:rPr lang="en-GB" sz="2600" strike="sngStrike" dirty="0" err="1">
                <a:latin typeface="Century Gothic" panose="020B0502020202020204" pitchFamily="34" charset="0"/>
              </a:rPr>
              <a:t>a</a:t>
            </a:r>
            <a:r>
              <a:rPr kumimoji="0" lang="en-GB" sz="2600" b="0" i="0" u="none" strike="sngStrike" kern="1200" cap="none" spc="0" normalizeH="0" baseline="0" noProof="0" dirty="0">
                <a:ln>
                  <a:noFill/>
                </a:ln>
                <a:effectLst/>
                <a:uLnTx/>
                <a:uFillTx/>
                <a:latin typeface="Century Gothic" panose="020B0502020202020204" pitchFamily="34" charset="0"/>
                <a:ea typeface="+mn-ea"/>
                <a:cs typeface="+mn-cs"/>
              </a:rPr>
              <a:t>r</a:t>
            </a:r>
            <a:endParaRPr kumimoji="0" lang="en-GB" sz="2600" b="1" i="0" u="none" strike="sngStrike" kern="1200" cap="none" spc="0" normalizeH="0" baseline="0" noProof="0" dirty="0">
              <a:ln>
                <a:noFill/>
              </a:ln>
              <a:effectLst/>
              <a:uLnTx/>
              <a:uFillTx/>
              <a:latin typeface="Century Gothic" panose="020B0502020202020204" pitchFamily="34" charset="0"/>
              <a:ea typeface="+mn-ea"/>
              <a:cs typeface="+mn-cs"/>
            </a:endParaRPr>
          </a:p>
        </p:txBody>
      </p:sp>
      <p:cxnSp>
        <p:nvCxnSpPr>
          <p:cNvPr id="24" name="Straight Arrow Connector 23"/>
          <p:cNvCxnSpPr/>
          <p:nvPr/>
        </p:nvCxnSpPr>
        <p:spPr>
          <a:xfrm>
            <a:off x="2864455" y="5813056"/>
            <a:ext cx="1592826" cy="0"/>
          </a:xfrm>
          <a:prstGeom prst="straightConnector1">
            <a:avLst/>
          </a:prstGeom>
          <a:ln w="57150">
            <a:solidFill>
              <a:srgbClr val="3A5EAC"/>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B2C9FF7E-6291-014F-A787-4A1C5AF35BFD}"/>
              </a:ext>
            </a:extLst>
          </p:cNvPr>
          <p:cNvSpPr txBox="1"/>
          <p:nvPr/>
        </p:nvSpPr>
        <p:spPr>
          <a:xfrm>
            <a:off x="329234" y="2183685"/>
            <a:ext cx="10421443" cy="492443"/>
          </a:xfrm>
          <a:prstGeom prst="rect">
            <a:avLst/>
          </a:prstGeom>
          <a:noFill/>
        </p:spPr>
        <p:txBody>
          <a:bodyPr wrap="none" rtlCol="0">
            <a:spAutoFit/>
          </a:bodyPr>
          <a:lstStyle/>
          <a:p>
            <a:r>
              <a:rPr lang="en-GB" sz="2600" dirty="0">
                <a:latin typeface="Century Gothic" panose="020B0502020202020204" pitchFamily="34" charset="0"/>
              </a:rPr>
              <a:t>The verb ending also depends on </a:t>
            </a:r>
            <a:r>
              <a:rPr lang="en-GB" sz="2600" b="1" dirty="0">
                <a:latin typeface="Century Gothic" panose="020B0502020202020204" pitchFamily="34" charset="0"/>
              </a:rPr>
              <a:t>when</a:t>
            </a:r>
            <a:r>
              <a:rPr lang="en-GB" sz="2600" dirty="0">
                <a:latin typeface="Century Gothic" panose="020B0502020202020204" pitchFamily="34" charset="0"/>
              </a:rPr>
              <a:t> the action takes place.</a:t>
            </a:r>
          </a:p>
        </p:txBody>
      </p:sp>
      <p:sp>
        <p:nvSpPr>
          <p:cNvPr id="27" name="Rectangle 2">
            <a:extLst>
              <a:ext uri="{FF2B5EF4-FFF2-40B4-BE49-F238E27FC236}">
                <a16:creationId xmlns:a16="http://schemas.microsoft.com/office/drawing/2014/main" id="{0DE8E3CD-CD07-634D-9C23-C773F5EAEBB8}"/>
              </a:ext>
            </a:extLst>
          </p:cNvPr>
          <p:cNvSpPr/>
          <p:nvPr/>
        </p:nvSpPr>
        <p:spPr>
          <a:xfrm>
            <a:off x="2529485" y="4763563"/>
            <a:ext cx="564578" cy="492443"/>
          </a:xfrm>
          <a:prstGeom prst="rect">
            <a:avLst/>
          </a:prstGeom>
        </p:spPr>
        <p:txBody>
          <a:bodyPr wrap="none">
            <a:spAutoFit/>
          </a:bodyPr>
          <a:lstStyle/>
          <a:p>
            <a:r>
              <a:rPr lang="en-GB" sz="2600" b="1" dirty="0">
                <a:solidFill>
                  <a:srgbClr val="ED7D31"/>
                </a:solidFill>
                <a:latin typeface="Century Gothic" panose="020B0502020202020204" pitchFamily="34" charset="0"/>
              </a:rPr>
              <a:t>–</a:t>
            </a:r>
            <a:r>
              <a:rPr lang="en-GB" sz="2600" b="1" dirty="0" err="1">
                <a:solidFill>
                  <a:srgbClr val="ED7D31"/>
                </a:solidFill>
                <a:latin typeface="Century Gothic" panose="020B0502020202020204" pitchFamily="34" charset="0"/>
              </a:rPr>
              <a:t>ó</a:t>
            </a:r>
            <a:endParaRPr lang="en-GB" sz="2600" dirty="0"/>
          </a:p>
        </p:txBody>
      </p:sp>
    </p:spTree>
    <p:extLst>
      <p:ext uri="{BB962C8B-B14F-4D97-AF65-F5344CB8AC3E}">
        <p14:creationId xmlns:p14="http://schemas.microsoft.com/office/powerpoint/2010/main" val="311251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P spid="10" grpId="0"/>
      <p:bldP spid="11" grpId="0"/>
      <p:bldP spid="12" grpId="0"/>
      <p:bldP spid="13" grpId="0"/>
      <p:bldP spid="14" grpId="0"/>
      <p:bldP spid="19" grpId="0"/>
      <p:bldP spid="20" grpId="0"/>
      <p:bldP spid="22" grpId="0"/>
      <p:bldP spid="23"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ED7B8E5-F2A2-4377-AF34-CDA506BD9D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5913" y="11096"/>
            <a:ext cx="914400" cy="914400"/>
          </a:xfrm>
          <a:prstGeom prst="rect">
            <a:avLst/>
          </a:prstGeom>
        </p:spPr>
      </p:pic>
      <p:sp>
        <p:nvSpPr>
          <p:cNvPr id="3" name="Title 2">
            <a:extLst>
              <a:ext uri="{FF2B5EF4-FFF2-40B4-BE49-F238E27FC236}">
                <a16:creationId xmlns:a16="http://schemas.microsoft.com/office/drawing/2014/main" id="{B3FE6FB0-8BA4-4CCE-AC70-690436BBA688}"/>
              </a:ext>
            </a:extLst>
          </p:cNvPr>
          <p:cNvSpPr>
            <a:spLocks noGrp="1"/>
          </p:cNvSpPr>
          <p:nvPr>
            <p:ph type="title"/>
          </p:nvPr>
        </p:nvSpPr>
        <p:spPr>
          <a:xfrm>
            <a:off x="0" y="213557"/>
            <a:ext cx="2595716" cy="700843"/>
          </a:xfrm>
        </p:spPr>
        <p:txBody>
          <a:bodyPr/>
          <a:lstStyle/>
          <a:p>
            <a:r>
              <a:rPr lang="en-GB" dirty="0" err="1"/>
              <a:t>En</a:t>
            </a:r>
            <a:r>
              <a:rPr lang="en-GB" dirty="0"/>
              <a:t> pareja</a:t>
            </a:r>
          </a:p>
        </p:txBody>
      </p:sp>
      <p:graphicFrame>
        <p:nvGraphicFramePr>
          <p:cNvPr id="9" name="Table 5">
            <a:extLst>
              <a:ext uri="{FF2B5EF4-FFF2-40B4-BE49-F238E27FC236}">
                <a16:creationId xmlns:a16="http://schemas.microsoft.com/office/drawing/2014/main" id="{399F5283-1570-4EF9-98B6-269FB7ADAB41}"/>
              </a:ext>
            </a:extLst>
          </p:cNvPr>
          <p:cNvGraphicFramePr>
            <a:graphicFrameLocks noGrp="1"/>
          </p:cNvGraphicFramePr>
          <p:nvPr>
            <p:extLst>
              <p:ext uri="{D42A27DB-BD31-4B8C-83A1-F6EECF244321}">
                <p14:modId xmlns:p14="http://schemas.microsoft.com/office/powerpoint/2010/main" val="2981133834"/>
              </p:ext>
            </p:extLst>
          </p:nvPr>
        </p:nvGraphicFramePr>
        <p:xfrm>
          <a:off x="1540545" y="2263492"/>
          <a:ext cx="8835772" cy="3383280"/>
        </p:xfrm>
        <a:graphic>
          <a:graphicData uri="http://schemas.openxmlformats.org/drawingml/2006/table">
            <a:tbl>
              <a:tblPr firstRow="1" bandRow="1"/>
              <a:tblGrid>
                <a:gridCol w="2381101">
                  <a:extLst>
                    <a:ext uri="{9D8B030D-6E8A-4147-A177-3AD203B41FA5}">
                      <a16:colId xmlns:a16="http://schemas.microsoft.com/office/drawing/2014/main" val="2605482868"/>
                    </a:ext>
                  </a:extLst>
                </a:gridCol>
                <a:gridCol w="3283026">
                  <a:extLst>
                    <a:ext uri="{9D8B030D-6E8A-4147-A177-3AD203B41FA5}">
                      <a16:colId xmlns:a16="http://schemas.microsoft.com/office/drawing/2014/main" val="3998369992"/>
                    </a:ext>
                  </a:extLst>
                </a:gridCol>
                <a:gridCol w="3171645">
                  <a:extLst>
                    <a:ext uri="{9D8B030D-6E8A-4147-A177-3AD203B41FA5}">
                      <a16:colId xmlns:a16="http://schemas.microsoft.com/office/drawing/2014/main" val="1877817290"/>
                    </a:ext>
                  </a:extLst>
                </a:gridCol>
              </a:tblGrid>
              <a:tr h="309390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err="1">
                          <a:solidFill>
                            <a:schemeClr val="tx1"/>
                          </a:solidFill>
                          <a:latin typeface="Century Gothic" panose="020B0502020202020204" pitchFamily="34" charset="0"/>
                        </a:rPr>
                        <a:t>voy</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usa</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reparto</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escribo</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hago</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publico</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compro</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err="1">
                          <a:solidFill>
                            <a:schemeClr val="tx1"/>
                          </a:solidFill>
                          <a:latin typeface="Century Gothic" panose="020B0502020202020204" pitchFamily="34" charset="0"/>
                        </a:rPr>
                        <a:t>fotos</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mensajes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de </a:t>
                      </a:r>
                      <a:r>
                        <a:rPr lang="en-GB" sz="2400" b="0" dirty="0" err="1">
                          <a:solidFill>
                            <a:schemeClr val="tx1"/>
                          </a:solidFill>
                          <a:latin typeface="Century Gothic" panose="020B0502020202020204" pitchFamily="34" charset="0"/>
                        </a:rPr>
                        <a:t>paseo</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de </a:t>
                      </a:r>
                      <a:r>
                        <a:rPr lang="en-GB" sz="2400" b="0" dirty="0" err="1">
                          <a:solidFill>
                            <a:schemeClr val="tx1"/>
                          </a:solidFill>
                          <a:latin typeface="Century Gothic" panose="020B0502020202020204" pitchFamily="34" charset="0"/>
                        </a:rPr>
                        <a:t>compras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a fiestas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al cine</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al café</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regalos</a:t>
                      </a:r>
                    </a:p>
                    <a:p>
                      <a:pPr algn="ctr"/>
                      <a:r>
                        <a:rPr lang="en-GB" sz="2400" b="0" dirty="0" err="1">
                          <a:solidFill>
                            <a:schemeClr val="tx1"/>
                          </a:solidFill>
                          <a:latin typeface="Century Gothic" panose="020B0502020202020204" pitchFamily="34" charset="0"/>
                        </a:rPr>
                        <a:t>comentarios</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a:solidFill>
                            <a:schemeClr val="tx1"/>
                          </a:solidFill>
                          <a:latin typeface="Century Gothic" panose="020B0502020202020204" pitchFamily="34" charset="0"/>
                        </a:rPr>
                        <a:t>a mi </a:t>
                      </a:r>
                      <a:r>
                        <a:rPr lang="en-GB" sz="2400" b="0" dirty="0" err="1">
                          <a:solidFill>
                            <a:schemeClr val="tx1"/>
                          </a:solidFill>
                          <a:latin typeface="Century Gothic" panose="020B0502020202020204" pitchFamily="34" charset="0"/>
                        </a:rPr>
                        <a:t>familia</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con mi </a:t>
                      </a:r>
                      <a:r>
                        <a:rPr lang="en-GB" sz="2400" b="0" dirty="0" err="1">
                          <a:solidFill>
                            <a:schemeClr val="tx1"/>
                          </a:solidFill>
                          <a:latin typeface="Century Gothic" panose="020B0502020202020204" pitchFamily="34" charset="0"/>
                        </a:rPr>
                        <a:t>familia</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con mis amigos</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la red</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mi Facebook</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el</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centro</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a la costa</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mi pueblo</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grpSp>
        <p:nvGrpSpPr>
          <p:cNvPr id="10" name="Group 9">
            <a:extLst>
              <a:ext uri="{FF2B5EF4-FFF2-40B4-BE49-F238E27FC236}">
                <a16:creationId xmlns:a16="http://schemas.microsoft.com/office/drawing/2014/main" id="{EB0E828A-0C5C-4E4C-9B84-4EA36E447399}"/>
              </a:ext>
            </a:extLst>
          </p:cNvPr>
          <p:cNvGrpSpPr/>
          <p:nvPr/>
        </p:nvGrpSpPr>
        <p:grpSpPr>
          <a:xfrm>
            <a:off x="5010309" y="1019499"/>
            <a:ext cx="1896243" cy="1134194"/>
            <a:chOff x="-2702857" y="836329"/>
            <a:chExt cx="9681882" cy="5884770"/>
          </a:xfrm>
        </p:grpSpPr>
        <p:pic>
          <p:nvPicPr>
            <p:cNvPr id="11" name="Picture 10" descr="A picture containing text, dark&#10;&#10;Description automatically generated">
              <a:extLst>
                <a:ext uri="{FF2B5EF4-FFF2-40B4-BE49-F238E27FC236}">
                  <a16:creationId xmlns:a16="http://schemas.microsoft.com/office/drawing/2014/main" id="{2E050B73-2D89-4765-8CDB-CC9B68DD694F}"/>
                </a:ext>
              </a:extLst>
            </p:cNvPr>
            <p:cNvPicPr>
              <a:picLocks noChangeAspect="1"/>
            </p:cNvPicPr>
            <p:nvPr/>
          </p:nvPicPr>
          <p:blipFill>
            <a:blip r:embed="rId5">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12" name="Rectangle: Rounded Corners 11">
              <a:extLst>
                <a:ext uri="{FF2B5EF4-FFF2-40B4-BE49-F238E27FC236}">
                  <a16:creationId xmlns:a16="http://schemas.microsoft.com/office/drawing/2014/main" id="{3DDC7720-9527-4E09-9FDB-FB6704B1FBFA}"/>
                </a:ext>
              </a:extLst>
            </p:cNvPr>
            <p:cNvSpPr/>
            <p:nvPr/>
          </p:nvSpPr>
          <p:spPr>
            <a:xfrm>
              <a:off x="14604" y="1870188"/>
              <a:ext cx="843749" cy="165640"/>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5875467-FBF0-49C2-A798-818730B9F8BB}"/>
                </a:ext>
              </a:extLst>
            </p:cNvPr>
            <p:cNvSpPr/>
            <p:nvPr/>
          </p:nvSpPr>
          <p:spPr>
            <a:xfrm rot="17788993">
              <a:off x="3033262" y="3185489"/>
              <a:ext cx="648655" cy="199651"/>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4" name="Rounded Rectangle 11">
            <a:extLst>
              <a:ext uri="{FF2B5EF4-FFF2-40B4-BE49-F238E27FC236}">
                <a16:creationId xmlns:a16="http://schemas.microsoft.com/office/drawing/2014/main" id="{CD43F218-2A11-4F2A-ABE3-7EEC0E04E8A6}"/>
              </a:ext>
            </a:extLst>
          </p:cNvPr>
          <p:cNvSpPr/>
          <p:nvPr/>
        </p:nvSpPr>
        <p:spPr>
          <a:xfrm>
            <a:off x="10134306" y="258166"/>
            <a:ext cx="1793838" cy="420260"/>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D1E819AF-2968-4285-8F49-B94F42C6D699}"/>
              </a:ext>
            </a:extLst>
          </p:cNvPr>
          <p:cNvSpPr/>
          <p:nvPr/>
        </p:nvSpPr>
        <p:spPr>
          <a:xfrm>
            <a:off x="3470313" y="110294"/>
            <a:ext cx="6477918" cy="830997"/>
          </a:xfrm>
          <a:prstGeom prst="wedgeRoundRectCallout">
            <a:avLst>
              <a:gd name="adj1" fmla="val -54991"/>
              <a:gd name="adj2" fmla="val -7585"/>
              <a:gd name="adj3" fmla="val 16667"/>
            </a:avLst>
          </a:prstGeom>
          <a:solidFill>
            <a:srgbClr val="3A5EA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Escribe 3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frases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inglés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br>
              <a:rPr kumimoji="0" lang="en-GB" sz="2400" b="0" i="0" u="none" strike="noStrike" kern="1200" cap="none" spc="0" normalizeH="0" baseline="0" noProof="0" dirty="0">
                <a:ln>
                  <a:noFill/>
                </a:ln>
                <a:solidFill>
                  <a:srgbClr val="FFFFFF"/>
                </a:solidFill>
                <a:effectLst/>
                <a:uLnTx/>
                <a:uFillTx/>
                <a:latin typeface="Century Gothic"/>
                <a:ea typeface="+mn-ea"/>
                <a:cs typeface="+mn-cs"/>
              </a:rPr>
            </a:br>
            <a:r>
              <a:rPr kumimoji="0" lang="en-GB" sz="2400" b="0" i="0" u="none" strike="noStrike" kern="1200" cap="none" spc="0" normalizeH="0" baseline="0" noProof="0" dirty="0">
                <a:ln>
                  <a:noFill/>
                </a:ln>
                <a:solidFill>
                  <a:srgbClr val="FFFFFF"/>
                </a:solidFill>
                <a:effectLst/>
                <a:uLnTx/>
                <a:uFillTx/>
                <a:latin typeface="Century Gothic"/>
                <a:ea typeface="+mn-ea"/>
                <a:cs typeface="+mn-cs"/>
              </a:rPr>
              <a:t>Habla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español</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4" name="Speech Bubble: Rectangle with Corners Rounded 3">
            <a:extLst>
              <a:ext uri="{FF2B5EF4-FFF2-40B4-BE49-F238E27FC236}">
                <a16:creationId xmlns:a16="http://schemas.microsoft.com/office/drawing/2014/main" id="{988B39B0-4715-4F98-AECA-554A9204AFE7}"/>
              </a:ext>
            </a:extLst>
          </p:cNvPr>
          <p:cNvSpPr/>
          <p:nvPr/>
        </p:nvSpPr>
        <p:spPr>
          <a:xfrm>
            <a:off x="1365857" y="1058178"/>
            <a:ext cx="3378338" cy="1056837"/>
          </a:xfrm>
          <a:prstGeom prst="wedgeRoundRectCallout">
            <a:avLst>
              <a:gd name="adj1" fmla="val 56941"/>
              <a:gd name="adj2" fmla="val 2478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r>
              <a:rPr lang="en-GB" dirty="0" err="1"/>
              <a:t>Qué</a:t>
            </a:r>
            <a:r>
              <a:rPr lang="en-GB" dirty="0"/>
              <a:t> </a:t>
            </a:r>
            <a:r>
              <a:rPr lang="en-GB" dirty="0" err="1"/>
              <a:t>haces</a:t>
            </a:r>
            <a:r>
              <a:rPr lang="en-GB" dirty="0"/>
              <a:t> </a:t>
            </a:r>
            <a:r>
              <a:rPr lang="en-GB" dirty="0" err="1"/>
              <a:t>normalmente</a:t>
            </a:r>
            <a:r>
              <a:rPr lang="en-GB" dirty="0"/>
              <a:t> </a:t>
            </a:r>
            <a:r>
              <a:rPr lang="en-GB" dirty="0" err="1"/>
              <a:t>durante</a:t>
            </a:r>
            <a:r>
              <a:rPr lang="en-GB" dirty="0"/>
              <a:t> las </a:t>
            </a:r>
            <a:r>
              <a:rPr lang="en-GB" dirty="0" err="1"/>
              <a:t>vacaciones</a:t>
            </a:r>
            <a:r>
              <a:rPr lang="en-GB" dirty="0"/>
              <a:t> de Navidad?</a:t>
            </a:r>
          </a:p>
        </p:txBody>
      </p:sp>
    </p:spTree>
    <p:extLst>
      <p:ext uri="{BB962C8B-B14F-4D97-AF65-F5344CB8AC3E}">
        <p14:creationId xmlns:p14="http://schemas.microsoft.com/office/powerpoint/2010/main" val="2841170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164AFBC-A1A6-44A3-B9CB-5AC3B5C249B6}"/>
              </a:ext>
            </a:extLst>
          </p:cNvPr>
          <p:cNvSpPr txBox="1"/>
          <p:nvPr/>
        </p:nvSpPr>
        <p:spPr>
          <a:xfrm>
            <a:off x="389015" y="1243694"/>
            <a:ext cx="11580359" cy="830997"/>
          </a:xfrm>
          <a:prstGeom prst="rect">
            <a:avLst/>
          </a:prstGeom>
          <a:noFill/>
        </p:spPr>
        <p:txBody>
          <a:bodyPr wrap="square" rtlCol="0">
            <a:spAutoFit/>
          </a:bodyPr>
          <a:lstStyle/>
          <a:p>
            <a:r>
              <a:rPr lang="en-US" sz="2400" dirty="0"/>
              <a:t>Remember in Spanish, you can give locations using adverbs like ‘cerca’ or ‘lejos’.</a:t>
            </a:r>
          </a:p>
        </p:txBody>
      </p:sp>
      <p:sp>
        <p:nvSpPr>
          <p:cNvPr id="14" name="ZoneTexte 2">
            <a:extLst>
              <a:ext uri="{FF2B5EF4-FFF2-40B4-BE49-F238E27FC236}">
                <a16:creationId xmlns:a16="http://schemas.microsoft.com/office/drawing/2014/main" id="{D164AFBC-A1A6-44A3-B9CB-5AC3B5C249B6}"/>
              </a:ext>
            </a:extLst>
          </p:cNvPr>
          <p:cNvSpPr txBox="1"/>
          <p:nvPr/>
        </p:nvSpPr>
        <p:spPr>
          <a:xfrm>
            <a:off x="409751" y="2145680"/>
            <a:ext cx="10914313" cy="461665"/>
          </a:xfrm>
          <a:prstGeom prst="rect">
            <a:avLst/>
          </a:prstGeom>
          <a:noFill/>
        </p:spPr>
        <p:txBody>
          <a:bodyPr wrap="square" rtlCol="0">
            <a:spAutoFit/>
          </a:bodyPr>
          <a:lstStyle/>
          <a:p>
            <a:r>
              <a:rPr lang="en-US" sz="2400" dirty="0"/>
              <a:t>You often use ‘</a:t>
            </a:r>
            <a:r>
              <a:rPr lang="en-US" sz="2400" b="1" dirty="0"/>
              <a:t>de</a:t>
            </a:r>
            <a:r>
              <a:rPr lang="en-US" sz="2400" dirty="0"/>
              <a:t>’ after them to refer to a person, place or thing.</a:t>
            </a:r>
          </a:p>
        </p:txBody>
      </p:sp>
      <p:sp>
        <p:nvSpPr>
          <p:cNvPr id="4" name="TextBox 3"/>
          <p:cNvSpPr txBox="1"/>
          <p:nvPr/>
        </p:nvSpPr>
        <p:spPr>
          <a:xfrm>
            <a:off x="389015" y="2673977"/>
            <a:ext cx="5810915" cy="461665"/>
          </a:xfrm>
          <a:prstGeom prst="rect">
            <a:avLst/>
          </a:prstGeom>
          <a:noFill/>
        </p:spPr>
        <p:txBody>
          <a:bodyPr wrap="square" rtlCol="0">
            <a:spAutoFit/>
          </a:bodyPr>
          <a:lstStyle/>
          <a:p>
            <a:r>
              <a:rPr lang="en-GB" sz="2400" dirty="0" err="1"/>
              <a:t>Quedó</a:t>
            </a:r>
            <a:r>
              <a:rPr lang="en-GB" sz="2400" dirty="0"/>
              <a:t> con Luis </a:t>
            </a:r>
            <a:r>
              <a:rPr lang="en-GB" sz="2400" b="1" dirty="0" err="1">
                <a:solidFill>
                  <a:srgbClr val="E25B00"/>
                </a:solidFill>
              </a:rPr>
              <a:t>lejos</a:t>
            </a:r>
            <a:r>
              <a:rPr lang="en-GB" sz="2400" b="1" dirty="0">
                <a:solidFill>
                  <a:srgbClr val="E25B00"/>
                </a:solidFill>
              </a:rPr>
              <a:t> </a:t>
            </a:r>
            <a:r>
              <a:rPr lang="en-GB" sz="2400" b="1" u="sng" dirty="0">
                <a:solidFill>
                  <a:srgbClr val="E25B00"/>
                </a:solidFill>
              </a:rPr>
              <a:t>de</a:t>
            </a:r>
            <a:r>
              <a:rPr lang="en-GB" sz="2400" b="1" dirty="0">
                <a:solidFill>
                  <a:srgbClr val="E25B00"/>
                </a:solidFill>
              </a:rPr>
              <a:t> </a:t>
            </a:r>
            <a:r>
              <a:rPr lang="en-GB" sz="2400" dirty="0"/>
              <a:t>la tienda.</a:t>
            </a:r>
          </a:p>
        </p:txBody>
      </p:sp>
      <p:sp>
        <p:nvSpPr>
          <p:cNvPr id="29" name="TextBox 28"/>
          <p:cNvSpPr txBox="1"/>
          <p:nvPr/>
        </p:nvSpPr>
        <p:spPr>
          <a:xfrm>
            <a:off x="5841022" y="2685589"/>
            <a:ext cx="6413983" cy="461665"/>
          </a:xfrm>
          <a:prstGeom prst="rect">
            <a:avLst/>
          </a:prstGeom>
          <a:noFill/>
        </p:spPr>
        <p:txBody>
          <a:bodyPr wrap="square" rtlCol="0">
            <a:spAutoFit/>
          </a:bodyPr>
          <a:lstStyle/>
          <a:p>
            <a:r>
              <a:rPr lang="en-GB" sz="2400" dirty="0"/>
              <a:t>S/he met up with Luis </a:t>
            </a:r>
            <a:r>
              <a:rPr lang="en-GB" sz="2400" b="1" dirty="0">
                <a:solidFill>
                  <a:srgbClr val="E25B00"/>
                </a:solidFill>
              </a:rPr>
              <a:t>far from </a:t>
            </a:r>
            <a:r>
              <a:rPr lang="en-GB" sz="2400" dirty="0"/>
              <a:t>the shop.</a:t>
            </a:r>
          </a:p>
        </p:txBody>
      </p:sp>
      <p:sp>
        <p:nvSpPr>
          <p:cNvPr id="34" name="TextBox 33"/>
          <p:cNvSpPr txBox="1"/>
          <p:nvPr/>
        </p:nvSpPr>
        <p:spPr>
          <a:xfrm>
            <a:off x="421934" y="3200647"/>
            <a:ext cx="4930310" cy="461665"/>
          </a:xfrm>
          <a:prstGeom prst="rect">
            <a:avLst/>
          </a:prstGeom>
          <a:noFill/>
        </p:spPr>
        <p:txBody>
          <a:bodyPr wrap="square" rtlCol="0">
            <a:spAutoFit/>
          </a:bodyPr>
          <a:lstStyle/>
          <a:p>
            <a:r>
              <a:rPr lang="en-GB" sz="2400" dirty="0" err="1"/>
              <a:t>Trabajo</a:t>
            </a:r>
            <a:r>
              <a:rPr lang="en-GB" sz="2400" dirty="0">
                <a:solidFill>
                  <a:schemeClr val="accent5">
                    <a:lumMod val="50000"/>
                  </a:schemeClr>
                </a:solidFill>
              </a:rPr>
              <a:t> </a:t>
            </a:r>
            <a:r>
              <a:rPr lang="en-GB" sz="2400" b="1" dirty="0" err="1">
                <a:solidFill>
                  <a:srgbClr val="E25B00"/>
                </a:solidFill>
              </a:rPr>
              <a:t>cerca</a:t>
            </a:r>
            <a:r>
              <a:rPr lang="en-GB" sz="2400" b="1" dirty="0">
                <a:solidFill>
                  <a:srgbClr val="E25B00"/>
                </a:solidFill>
              </a:rPr>
              <a:t> </a:t>
            </a:r>
            <a:r>
              <a:rPr lang="en-GB" sz="2400" b="1" u="sng" dirty="0">
                <a:solidFill>
                  <a:srgbClr val="E25B00"/>
                </a:solidFill>
              </a:rPr>
              <a:t>de</a:t>
            </a:r>
            <a:r>
              <a:rPr lang="en-GB" sz="2400" b="1" dirty="0">
                <a:solidFill>
                  <a:srgbClr val="E25B00"/>
                </a:solidFill>
              </a:rPr>
              <a:t> </a:t>
            </a:r>
            <a:r>
              <a:rPr lang="en-GB" sz="2400" dirty="0"/>
              <a:t>la costa.</a:t>
            </a:r>
          </a:p>
        </p:txBody>
      </p:sp>
      <p:sp>
        <p:nvSpPr>
          <p:cNvPr id="35" name="TextBox 34"/>
          <p:cNvSpPr txBox="1"/>
          <p:nvPr/>
        </p:nvSpPr>
        <p:spPr>
          <a:xfrm>
            <a:off x="5902815" y="3119852"/>
            <a:ext cx="4033611" cy="461665"/>
          </a:xfrm>
          <a:prstGeom prst="rect">
            <a:avLst/>
          </a:prstGeom>
          <a:noFill/>
        </p:spPr>
        <p:txBody>
          <a:bodyPr wrap="square" rtlCol="0">
            <a:spAutoFit/>
          </a:bodyPr>
          <a:lstStyle/>
          <a:p>
            <a:r>
              <a:rPr lang="en-GB" sz="2400" dirty="0"/>
              <a:t>I work </a:t>
            </a:r>
            <a:r>
              <a:rPr lang="en-GB" sz="2400" b="1" dirty="0">
                <a:solidFill>
                  <a:srgbClr val="E25B00"/>
                </a:solidFill>
              </a:rPr>
              <a:t>near (to) </a:t>
            </a:r>
            <a:r>
              <a:rPr lang="en-GB" sz="2400" dirty="0"/>
              <a:t>the coast.</a:t>
            </a:r>
          </a:p>
        </p:txBody>
      </p:sp>
      <p:sp>
        <p:nvSpPr>
          <p:cNvPr id="37" name="ZoneTexte 10">
            <a:extLst>
              <a:ext uri="{FF2B5EF4-FFF2-40B4-BE49-F238E27FC236}">
                <a16:creationId xmlns:a16="http://schemas.microsoft.com/office/drawing/2014/main" id="{D23524D3-9224-4D74-9CE0-4ED564673D55}"/>
              </a:ext>
            </a:extLst>
          </p:cNvPr>
          <p:cNvSpPr txBox="1"/>
          <p:nvPr/>
        </p:nvSpPr>
        <p:spPr>
          <a:xfrm>
            <a:off x="433476" y="3868153"/>
            <a:ext cx="11580359" cy="461665"/>
          </a:xfrm>
          <a:prstGeom prst="rect">
            <a:avLst/>
          </a:prstGeom>
          <a:noFill/>
        </p:spPr>
        <p:txBody>
          <a:bodyPr wrap="square" rtlCol="0">
            <a:spAutoFit/>
          </a:bodyPr>
          <a:lstStyle/>
          <a:p>
            <a:r>
              <a:rPr lang="fr-CA" sz="2400" dirty="0"/>
              <a:t>To refer to a singular </a:t>
            </a:r>
            <a:r>
              <a:rPr lang="fr-CA" sz="2400" b="1" dirty="0"/>
              <a:t>masculine</a:t>
            </a:r>
            <a:r>
              <a:rPr lang="fr-CA" sz="2400" dirty="0"/>
              <a:t> noun (e.g. el </a:t>
            </a:r>
            <a:r>
              <a:rPr lang="fr-CA" sz="2400" dirty="0" err="1"/>
              <a:t>cine</a:t>
            </a:r>
            <a:r>
              <a:rPr lang="fr-CA" sz="2400" dirty="0"/>
              <a:t>), change de + el </a:t>
            </a:r>
            <a:r>
              <a:rPr lang="fr-CA" sz="2400" dirty="0">
                <a:sym typeface="Wingdings" panose="05000000000000000000" pitchFamily="2" charset="2"/>
              </a:rPr>
              <a:t>to </a:t>
            </a:r>
            <a:r>
              <a:rPr lang="fr-CA" sz="2400" b="1" dirty="0">
                <a:sym typeface="Wingdings" panose="05000000000000000000" pitchFamily="2" charset="2"/>
              </a:rPr>
              <a:t>_____.</a:t>
            </a:r>
            <a:endParaRPr lang="en-CA" sz="2400" dirty="0"/>
          </a:p>
        </p:txBody>
      </p:sp>
      <p:sp>
        <p:nvSpPr>
          <p:cNvPr id="38" name="ZoneTexte 10">
            <a:extLst>
              <a:ext uri="{FF2B5EF4-FFF2-40B4-BE49-F238E27FC236}">
                <a16:creationId xmlns:a16="http://schemas.microsoft.com/office/drawing/2014/main" id="{D23524D3-9224-4D74-9CE0-4ED564673D55}"/>
              </a:ext>
            </a:extLst>
          </p:cNvPr>
          <p:cNvSpPr txBox="1"/>
          <p:nvPr/>
        </p:nvSpPr>
        <p:spPr>
          <a:xfrm>
            <a:off x="445659" y="4350344"/>
            <a:ext cx="5468699" cy="461665"/>
          </a:xfrm>
          <a:prstGeom prst="rect">
            <a:avLst/>
          </a:prstGeom>
          <a:noFill/>
        </p:spPr>
        <p:txBody>
          <a:bodyPr wrap="square" rtlCol="0">
            <a:spAutoFit/>
          </a:bodyPr>
          <a:lstStyle/>
          <a:p>
            <a:r>
              <a:rPr lang="fr-CA" sz="2400" dirty="0" err="1"/>
              <a:t>Quedó</a:t>
            </a:r>
            <a:r>
              <a:rPr lang="fr-CA" sz="2400" dirty="0"/>
              <a:t> con Luis </a:t>
            </a:r>
            <a:r>
              <a:rPr lang="fr-CA" sz="2400" b="1" dirty="0" err="1">
                <a:solidFill>
                  <a:srgbClr val="E25B00"/>
                </a:solidFill>
              </a:rPr>
              <a:t>cerca</a:t>
            </a:r>
            <a:r>
              <a:rPr lang="fr-CA" sz="2400" b="1" dirty="0">
                <a:solidFill>
                  <a:srgbClr val="E25B00"/>
                </a:solidFill>
              </a:rPr>
              <a:t> </a:t>
            </a:r>
            <a:r>
              <a:rPr lang="fr-CA" sz="2400" b="1" dirty="0" err="1">
                <a:solidFill>
                  <a:srgbClr val="E25B00"/>
                </a:solidFill>
              </a:rPr>
              <a:t>del</a:t>
            </a:r>
            <a:r>
              <a:rPr lang="fr-CA" sz="2400" b="1" dirty="0">
                <a:solidFill>
                  <a:srgbClr val="E25B00"/>
                </a:solidFill>
              </a:rPr>
              <a:t> </a:t>
            </a:r>
            <a:r>
              <a:rPr lang="fr-CA" sz="2400" dirty="0" err="1"/>
              <a:t>cine</a:t>
            </a:r>
            <a:r>
              <a:rPr lang="fr-CA" sz="2400" dirty="0"/>
              <a:t>.</a:t>
            </a:r>
            <a:r>
              <a:rPr lang="fr-CA" sz="2400" dirty="0">
                <a:solidFill>
                  <a:srgbClr val="002060"/>
                </a:solidFill>
              </a:rPr>
              <a:t> </a:t>
            </a:r>
            <a:endParaRPr lang="en-CA" sz="2400" dirty="0">
              <a:solidFill>
                <a:srgbClr val="002060"/>
              </a:solidFill>
            </a:endParaRPr>
          </a:p>
        </p:txBody>
      </p:sp>
      <p:sp>
        <p:nvSpPr>
          <p:cNvPr id="39" name="ZoneTexte 10">
            <a:extLst>
              <a:ext uri="{FF2B5EF4-FFF2-40B4-BE49-F238E27FC236}">
                <a16:creationId xmlns:a16="http://schemas.microsoft.com/office/drawing/2014/main" id="{D23524D3-9224-4D74-9CE0-4ED564673D55}"/>
              </a:ext>
            </a:extLst>
          </p:cNvPr>
          <p:cNvSpPr txBox="1"/>
          <p:nvPr/>
        </p:nvSpPr>
        <p:spPr>
          <a:xfrm>
            <a:off x="5604683" y="4345656"/>
            <a:ext cx="6611041" cy="461665"/>
          </a:xfrm>
          <a:prstGeom prst="rect">
            <a:avLst/>
          </a:prstGeom>
          <a:noFill/>
        </p:spPr>
        <p:txBody>
          <a:bodyPr wrap="square" rtlCol="0">
            <a:spAutoFit/>
          </a:bodyPr>
          <a:lstStyle/>
          <a:p>
            <a:r>
              <a:rPr lang="fr-CA" sz="2400" dirty="0"/>
              <a:t>S/</a:t>
            </a:r>
            <a:r>
              <a:rPr lang="fr-CA" sz="2400" dirty="0" err="1"/>
              <a:t>he</a:t>
            </a:r>
            <a:r>
              <a:rPr lang="fr-CA" sz="2400" dirty="0"/>
              <a:t> met up </a:t>
            </a:r>
            <a:r>
              <a:rPr lang="fr-CA" sz="2400" dirty="0" err="1"/>
              <a:t>wit</a:t>
            </a:r>
            <a:r>
              <a:rPr lang="fr-CA" sz="2400" dirty="0"/>
              <a:t> Luis </a:t>
            </a:r>
            <a:r>
              <a:rPr lang="fr-CA" sz="2400" b="1" dirty="0" err="1"/>
              <a:t>near</a:t>
            </a:r>
            <a:r>
              <a:rPr lang="fr-CA" sz="2400" b="1" dirty="0"/>
              <a:t> (to)</a:t>
            </a:r>
            <a:r>
              <a:rPr lang="fr-CA" sz="2400" dirty="0"/>
              <a:t> </a:t>
            </a:r>
            <a:r>
              <a:rPr lang="fr-CA" sz="2400" b="1" dirty="0"/>
              <a:t>the</a:t>
            </a:r>
            <a:r>
              <a:rPr lang="fr-CA" sz="2400" dirty="0"/>
              <a:t> </a:t>
            </a:r>
            <a:r>
              <a:rPr lang="fr-CA" sz="2400" dirty="0" err="1"/>
              <a:t>cinema</a:t>
            </a:r>
            <a:r>
              <a:rPr lang="fr-CA" sz="2400" dirty="0"/>
              <a:t>.</a:t>
            </a:r>
            <a:endParaRPr lang="en-CA" sz="2400" dirty="0"/>
          </a:p>
        </p:txBody>
      </p:sp>
      <p:sp>
        <p:nvSpPr>
          <p:cNvPr id="40" name="ZoneTexte 10">
            <a:extLst>
              <a:ext uri="{FF2B5EF4-FFF2-40B4-BE49-F238E27FC236}">
                <a16:creationId xmlns:a16="http://schemas.microsoft.com/office/drawing/2014/main" id="{D23524D3-9224-4D74-9CE0-4ED564673D55}"/>
              </a:ext>
            </a:extLst>
          </p:cNvPr>
          <p:cNvSpPr txBox="1"/>
          <p:nvPr/>
        </p:nvSpPr>
        <p:spPr>
          <a:xfrm>
            <a:off x="433476" y="5098646"/>
            <a:ext cx="10890588" cy="461665"/>
          </a:xfrm>
          <a:prstGeom prst="rect">
            <a:avLst/>
          </a:prstGeom>
          <a:noFill/>
        </p:spPr>
        <p:txBody>
          <a:bodyPr wrap="square" rtlCol="0">
            <a:spAutoFit/>
          </a:bodyPr>
          <a:lstStyle/>
          <a:p>
            <a:r>
              <a:rPr lang="fr-CA" sz="2400" dirty="0"/>
              <a:t>To refer to a singular </a:t>
            </a:r>
            <a:r>
              <a:rPr lang="fr-CA" sz="2400" b="1" dirty="0"/>
              <a:t>feminine</a:t>
            </a:r>
            <a:r>
              <a:rPr lang="fr-CA" sz="2400" dirty="0"/>
              <a:t> noun (e.g. la </a:t>
            </a:r>
            <a:r>
              <a:rPr lang="fr-CA" sz="2400" dirty="0" err="1"/>
              <a:t>estación</a:t>
            </a:r>
            <a:r>
              <a:rPr lang="fr-CA" sz="2400" dirty="0"/>
              <a:t>), use ‘</a:t>
            </a:r>
            <a:r>
              <a:rPr lang="fr-CA" sz="2400" b="1" dirty="0"/>
              <a:t>de la</a:t>
            </a:r>
            <a:r>
              <a:rPr lang="fr-CA" sz="2400" dirty="0"/>
              <a:t>’.</a:t>
            </a:r>
            <a:endParaRPr lang="en-CA" sz="2400" dirty="0"/>
          </a:p>
        </p:txBody>
      </p:sp>
      <p:sp>
        <p:nvSpPr>
          <p:cNvPr id="41" name="ZoneTexte 10">
            <a:extLst>
              <a:ext uri="{FF2B5EF4-FFF2-40B4-BE49-F238E27FC236}">
                <a16:creationId xmlns:a16="http://schemas.microsoft.com/office/drawing/2014/main" id="{D23524D3-9224-4D74-9CE0-4ED564673D55}"/>
              </a:ext>
            </a:extLst>
          </p:cNvPr>
          <p:cNvSpPr txBox="1"/>
          <p:nvPr/>
        </p:nvSpPr>
        <p:spPr>
          <a:xfrm>
            <a:off x="5489876" y="5592454"/>
            <a:ext cx="5676270" cy="461665"/>
          </a:xfrm>
          <a:prstGeom prst="rect">
            <a:avLst/>
          </a:prstGeom>
          <a:noFill/>
        </p:spPr>
        <p:txBody>
          <a:bodyPr wrap="square" rtlCol="0">
            <a:spAutoFit/>
          </a:bodyPr>
          <a:lstStyle/>
          <a:p>
            <a:r>
              <a:rPr lang="fr-CA" sz="2400" dirty="0"/>
              <a:t>I </a:t>
            </a:r>
            <a:r>
              <a:rPr lang="fr-CA" sz="2400" dirty="0" err="1"/>
              <a:t>work</a:t>
            </a:r>
            <a:r>
              <a:rPr lang="fr-CA" sz="2400" dirty="0"/>
              <a:t> </a:t>
            </a:r>
            <a:r>
              <a:rPr lang="fr-CA" sz="2400" b="1" dirty="0">
                <a:solidFill>
                  <a:srgbClr val="E25B00"/>
                </a:solidFill>
              </a:rPr>
              <a:t>far </a:t>
            </a:r>
            <a:r>
              <a:rPr lang="fr-CA" sz="2400" b="1" dirty="0" err="1">
                <a:solidFill>
                  <a:srgbClr val="E25B00"/>
                </a:solidFill>
              </a:rPr>
              <a:t>from</a:t>
            </a:r>
            <a:r>
              <a:rPr lang="fr-CA" sz="2400" b="1" dirty="0">
                <a:solidFill>
                  <a:srgbClr val="E25B00"/>
                </a:solidFill>
              </a:rPr>
              <a:t> </a:t>
            </a:r>
            <a:r>
              <a:rPr lang="fr-CA" sz="2400" b="1" dirty="0">
                <a:solidFill>
                  <a:srgbClr val="EE6000"/>
                </a:solidFill>
              </a:rPr>
              <a:t>the</a:t>
            </a:r>
            <a:r>
              <a:rPr lang="fr-CA" sz="2400" dirty="0">
                <a:solidFill>
                  <a:srgbClr val="002060"/>
                </a:solidFill>
              </a:rPr>
              <a:t> </a:t>
            </a:r>
            <a:r>
              <a:rPr lang="fr-CA" sz="2400" dirty="0"/>
              <a:t>station.</a:t>
            </a:r>
            <a:endParaRPr lang="en-CA" sz="2400" dirty="0"/>
          </a:p>
        </p:txBody>
      </p:sp>
      <p:sp>
        <p:nvSpPr>
          <p:cNvPr id="44" name="ZoneTexte 10">
            <a:extLst>
              <a:ext uri="{FF2B5EF4-FFF2-40B4-BE49-F238E27FC236}">
                <a16:creationId xmlns:a16="http://schemas.microsoft.com/office/drawing/2014/main" id="{D23524D3-9224-4D74-9CE0-4ED564673D55}"/>
              </a:ext>
            </a:extLst>
          </p:cNvPr>
          <p:cNvSpPr txBox="1"/>
          <p:nvPr/>
        </p:nvSpPr>
        <p:spPr>
          <a:xfrm>
            <a:off x="433476" y="5592455"/>
            <a:ext cx="4374001" cy="461665"/>
          </a:xfrm>
          <a:prstGeom prst="rect">
            <a:avLst/>
          </a:prstGeom>
          <a:noFill/>
        </p:spPr>
        <p:txBody>
          <a:bodyPr wrap="square" rtlCol="0">
            <a:spAutoFit/>
          </a:bodyPr>
          <a:lstStyle/>
          <a:p>
            <a:r>
              <a:rPr lang="fr-CA" sz="2400" dirty="0" err="1"/>
              <a:t>Trabajo</a:t>
            </a:r>
            <a:r>
              <a:rPr lang="fr-CA" sz="2400" dirty="0">
                <a:solidFill>
                  <a:srgbClr val="002060"/>
                </a:solidFill>
              </a:rPr>
              <a:t> </a:t>
            </a:r>
            <a:r>
              <a:rPr lang="fr-CA" sz="2400" b="1" dirty="0" err="1">
                <a:solidFill>
                  <a:srgbClr val="E25B00"/>
                </a:solidFill>
              </a:rPr>
              <a:t>lejos</a:t>
            </a:r>
            <a:r>
              <a:rPr lang="fr-CA" sz="2400" b="1" dirty="0">
                <a:solidFill>
                  <a:srgbClr val="E25B00"/>
                </a:solidFill>
              </a:rPr>
              <a:t> de la </a:t>
            </a:r>
            <a:r>
              <a:rPr lang="fr-CA" sz="2400" dirty="0" err="1"/>
              <a:t>estación</a:t>
            </a:r>
            <a:r>
              <a:rPr lang="fr-CA" sz="2400" dirty="0"/>
              <a:t>.</a:t>
            </a:r>
            <a:r>
              <a:rPr lang="fr-CA" sz="2400" b="1" dirty="0"/>
              <a:t>  </a:t>
            </a:r>
            <a:endParaRPr lang="en-CA" sz="2400" dirty="0"/>
          </a:p>
        </p:txBody>
      </p:sp>
      <p:sp>
        <p:nvSpPr>
          <p:cNvPr id="7" name="Titre 6">
            <a:extLst>
              <a:ext uri="{FF2B5EF4-FFF2-40B4-BE49-F238E27FC236}">
                <a16:creationId xmlns:a16="http://schemas.microsoft.com/office/drawing/2014/main" id="{2F7E7A50-13F7-4A5E-A5CA-1FEE3A33F3F6}"/>
              </a:ext>
            </a:extLst>
          </p:cNvPr>
          <p:cNvSpPr>
            <a:spLocks noGrp="1"/>
          </p:cNvSpPr>
          <p:nvPr>
            <p:ph type="title"/>
          </p:nvPr>
        </p:nvSpPr>
        <p:spPr>
          <a:xfrm>
            <a:off x="0" y="213557"/>
            <a:ext cx="6199930" cy="824296"/>
          </a:xfrm>
        </p:spPr>
        <p:txBody>
          <a:bodyPr>
            <a:noAutofit/>
          </a:bodyPr>
          <a:lstStyle/>
          <a:p>
            <a:r>
              <a:rPr lang="en-CA" sz="2400" b="1" dirty="0">
                <a:solidFill>
                  <a:schemeClr val="bg1"/>
                </a:solidFill>
              </a:rPr>
              <a:t>Talking about </a:t>
            </a:r>
            <a:r>
              <a:rPr lang="en-GB" sz="2400" b="1" dirty="0">
                <a:solidFill>
                  <a:prstClr val="white"/>
                </a:solidFill>
              </a:rPr>
              <a:t>places and locations</a:t>
            </a:r>
            <a:br>
              <a:rPr lang="en-CA" sz="2400" b="1" dirty="0">
                <a:solidFill>
                  <a:schemeClr val="bg1"/>
                </a:solidFill>
              </a:rPr>
            </a:br>
            <a:r>
              <a:rPr lang="en-GB" sz="2400" dirty="0">
                <a:solidFill>
                  <a:prstClr val="white"/>
                </a:solidFill>
              </a:rPr>
              <a:t>Using ‘del’ and ‘de la’ with adverbs</a:t>
            </a:r>
            <a:endParaRPr lang="en-CA" sz="2400" dirty="0">
              <a:solidFill>
                <a:srgbClr val="002060"/>
              </a:solidFill>
            </a:endParaRPr>
          </a:p>
        </p:txBody>
      </p:sp>
      <p:sp>
        <p:nvSpPr>
          <p:cNvPr id="5" name="TextBox 4"/>
          <p:cNvSpPr txBox="1"/>
          <p:nvPr/>
        </p:nvSpPr>
        <p:spPr>
          <a:xfrm>
            <a:off x="10821156" y="3823498"/>
            <a:ext cx="1005816" cy="461665"/>
          </a:xfrm>
          <a:prstGeom prst="rect">
            <a:avLst/>
          </a:prstGeom>
          <a:noFill/>
        </p:spPr>
        <p:txBody>
          <a:bodyPr wrap="square" rtlCol="0">
            <a:spAutoFit/>
          </a:bodyPr>
          <a:lstStyle/>
          <a:p>
            <a:pPr algn="l"/>
            <a:r>
              <a:rPr lang="en-GB" sz="2400" b="1" dirty="0">
                <a:solidFill>
                  <a:schemeClr val="accent5">
                    <a:lumMod val="50000"/>
                  </a:schemeClr>
                </a:solidFill>
              </a:rPr>
              <a:t>del</a:t>
            </a:r>
          </a:p>
        </p:txBody>
      </p:sp>
      <p:sp>
        <p:nvSpPr>
          <p:cNvPr id="2" name="Rounded Rectangular Callout 1"/>
          <p:cNvSpPr/>
          <p:nvPr/>
        </p:nvSpPr>
        <p:spPr>
          <a:xfrm>
            <a:off x="7352331" y="1751340"/>
            <a:ext cx="4492873" cy="3107073"/>
          </a:xfrm>
          <a:prstGeom prst="wedgeRoundRectCallout">
            <a:avLst>
              <a:gd name="adj1" fmla="val -143864"/>
              <a:gd name="adj2" fmla="val -24673"/>
              <a:gd name="adj3" fmla="val 16667"/>
            </a:avLst>
          </a:prstGeom>
          <a:solidFill>
            <a:schemeClr val="accent4">
              <a:lumMod val="20000"/>
              <a:lumOff val="80000"/>
            </a:schemeClr>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In English we use several words for this: near (</a:t>
            </a:r>
            <a:r>
              <a:rPr lang="en-GB" sz="2400" b="1" dirty="0">
                <a:solidFill>
                  <a:schemeClr val="tx1"/>
                </a:solidFill>
              </a:rPr>
              <a:t>to</a:t>
            </a:r>
            <a:r>
              <a:rPr lang="en-GB" sz="2400" dirty="0">
                <a:solidFill>
                  <a:schemeClr val="tx1"/>
                </a:solidFill>
              </a:rPr>
              <a:t>), far (</a:t>
            </a:r>
            <a:r>
              <a:rPr lang="en-GB" sz="2400" b="1" dirty="0">
                <a:solidFill>
                  <a:schemeClr val="tx1"/>
                </a:solidFill>
              </a:rPr>
              <a:t>from</a:t>
            </a:r>
            <a:r>
              <a:rPr lang="en-GB" sz="2400" dirty="0">
                <a:solidFill>
                  <a:schemeClr val="tx1"/>
                </a:solidFill>
              </a:rPr>
              <a:t>), in front (</a:t>
            </a:r>
            <a:r>
              <a:rPr lang="en-GB" sz="2400" b="1" dirty="0">
                <a:solidFill>
                  <a:schemeClr val="tx1"/>
                </a:solidFill>
              </a:rPr>
              <a:t>of</a:t>
            </a:r>
            <a:r>
              <a:rPr lang="en-GB" sz="2400" dirty="0">
                <a:solidFill>
                  <a:schemeClr val="tx1"/>
                </a:solidFill>
              </a:rPr>
              <a:t>).</a:t>
            </a:r>
            <a:br>
              <a:rPr lang="en-GB" sz="2400" dirty="0">
                <a:solidFill>
                  <a:schemeClr val="tx1"/>
                </a:solidFill>
              </a:rPr>
            </a:br>
            <a:endParaRPr lang="en-GB" sz="2400" dirty="0">
              <a:solidFill>
                <a:schemeClr val="tx1"/>
              </a:solidFill>
            </a:endParaRPr>
          </a:p>
          <a:p>
            <a:pPr algn="ctr"/>
            <a:r>
              <a:rPr lang="en-GB" sz="2400" dirty="0">
                <a:solidFill>
                  <a:schemeClr val="tx1"/>
                </a:solidFill>
              </a:rPr>
              <a:t>Or no word: under (-), behind (-), outside (-)</a:t>
            </a:r>
          </a:p>
        </p:txBody>
      </p:sp>
      <p:sp>
        <p:nvSpPr>
          <p:cNvPr id="19" name="Rounded Rectangle 11">
            <a:extLst>
              <a:ext uri="{FF2B5EF4-FFF2-40B4-BE49-F238E27FC236}">
                <a16:creationId xmlns:a16="http://schemas.microsoft.com/office/drawing/2014/main" id="{22BAA3FB-BD97-4416-8632-969B559F0544}"/>
              </a:ext>
            </a:extLst>
          </p:cNvPr>
          <p:cNvSpPr/>
          <p:nvPr/>
        </p:nvSpPr>
        <p:spPr>
          <a:xfrm>
            <a:off x="10375900" y="258166"/>
            <a:ext cx="1552243"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810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4" grpId="0"/>
      <p:bldP spid="29" grpId="0"/>
      <p:bldP spid="34" grpId="0"/>
      <p:bldP spid="35" grpId="0"/>
      <p:bldP spid="37" grpId="0"/>
      <p:bldP spid="38" grpId="0"/>
      <p:bldP spid="39" grpId="0"/>
      <p:bldP spid="40" grpId="0"/>
      <p:bldP spid="41" grpId="0"/>
      <p:bldP spid="44" grpId="0"/>
      <p:bldP spid="5"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0575" y="1782133"/>
            <a:ext cx="2214114"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delante (de)</a:t>
            </a:r>
          </a:p>
        </p:txBody>
      </p:sp>
      <p:sp>
        <p:nvSpPr>
          <p:cNvPr id="9" name="Rounded Rectangle 8"/>
          <p:cNvSpPr/>
          <p:nvPr/>
        </p:nvSpPr>
        <p:spPr>
          <a:xfrm>
            <a:off x="2611664" y="1782133"/>
            <a:ext cx="2351115"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in front (of)</a:t>
            </a:r>
          </a:p>
        </p:txBody>
      </p:sp>
      <p:sp>
        <p:nvSpPr>
          <p:cNvPr id="10" name="Rounded Rectangle 9"/>
          <p:cNvSpPr/>
          <p:nvPr/>
        </p:nvSpPr>
        <p:spPr>
          <a:xfrm>
            <a:off x="178773" y="2532698"/>
            <a:ext cx="2214114"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detrás (de)</a:t>
            </a:r>
          </a:p>
        </p:txBody>
      </p:sp>
      <p:sp>
        <p:nvSpPr>
          <p:cNvPr id="11" name="Rounded Rectangle 10"/>
          <p:cNvSpPr/>
          <p:nvPr/>
        </p:nvSpPr>
        <p:spPr>
          <a:xfrm>
            <a:off x="2574332" y="2539884"/>
            <a:ext cx="2351113"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behind</a:t>
            </a:r>
          </a:p>
        </p:txBody>
      </p:sp>
      <p:sp>
        <p:nvSpPr>
          <p:cNvPr id="12" name="Rounded Rectangle 11"/>
          <p:cNvSpPr/>
          <p:nvPr/>
        </p:nvSpPr>
        <p:spPr>
          <a:xfrm>
            <a:off x="229789" y="3290828"/>
            <a:ext cx="2214114"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fuera (de)</a:t>
            </a:r>
          </a:p>
        </p:txBody>
      </p:sp>
      <p:sp>
        <p:nvSpPr>
          <p:cNvPr id="13" name="Rounded Rectangle 12"/>
          <p:cNvSpPr/>
          <p:nvPr/>
        </p:nvSpPr>
        <p:spPr>
          <a:xfrm>
            <a:off x="2603719" y="3296075"/>
            <a:ext cx="2321726"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outside</a:t>
            </a:r>
          </a:p>
        </p:txBody>
      </p:sp>
      <p:sp>
        <p:nvSpPr>
          <p:cNvPr id="15" name="Rounded Rectangle 14"/>
          <p:cNvSpPr/>
          <p:nvPr/>
        </p:nvSpPr>
        <p:spPr>
          <a:xfrm>
            <a:off x="229789" y="5664881"/>
            <a:ext cx="2153660" cy="58356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el </a:t>
            </a:r>
            <a:r>
              <a:rPr lang="en-GB" sz="2200" dirty="0" err="1">
                <a:solidFill>
                  <a:schemeClr val="tx1"/>
                </a:solidFill>
              </a:rPr>
              <a:t>lado</a:t>
            </a:r>
            <a:endParaRPr lang="en-GB" sz="2200" dirty="0">
              <a:solidFill>
                <a:schemeClr val="tx1"/>
              </a:solidFill>
            </a:endParaRPr>
          </a:p>
        </p:txBody>
      </p:sp>
      <p:sp>
        <p:nvSpPr>
          <p:cNvPr id="17" name="Rounded Rectangle 16"/>
          <p:cNvSpPr/>
          <p:nvPr/>
        </p:nvSpPr>
        <p:spPr>
          <a:xfrm>
            <a:off x="2605013" y="300660"/>
            <a:ext cx="2321721"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near (to)</a:t>
            </a:r>
          </a:p>
        </p:txBody>
      </p:sp>
      <p:sp>
        <p:nvSpPr>
          <p:cNvPr id="18" name="Rounded Rectangle 17"/>
          <p:cNvSpPr/>
          <p:nvPr/>
        </p:nvSpPr>
        <p:spPr>
          <a:xfrm>
            <a:off x="2613235" y="1035113"/>
            <a:ext cx="2321721"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far (from)</a:t>
            </a:r>
          </a:p>
        </p:txBody>
      </p:sp>
      <p:sp>
        <p:nvSpPr>
          <p:cNvPr id="19" name="Rounded Rectangle 18"/>
          <p:cNvSpPr/>
          <p:nvPr/>
        </p:nvSpPr>
        <p:spPr>
          <a:xfrm>
            <a:off x="178773" y="298198"/>
            <a:ext cx="2214115"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cerca (de)</a:t>
            </a:r>
          </a:p>
        </p:txBody>
      </p:sp>
      <p:sp>
        <p:nvSpPr>
          <p:cNvPr id="20" name="Rounded Rectangle 19"/>
          <p:cNvSpPr/>
          <p:nvPr/>
        </p:nvSpPr>
        <p:spPr>
          <a:xfrm>
            <a:off x="200575" y="1048595"/>
            <a:ext cx="2214113"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lejos (de)</a:t>
            </a:r>
          </a:p>
        </p:txBody>
      </p:sp>
      <p:sp>
        <p:nvSpPr>
          <p:cNvPr id="21" name="Rounded Rectangle 20"/>
          <p:cNvSpPr/>
          <p:nvPr/>
        </p:nvSpPr>
        <p:spPr>
          <a:xfrm>
            <a:off x="200575" y="4030226"/>
            <a:ext cx="2214114"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debajo (de)</a:t>
            </a:r>
          </a:p>
        </p:txBody>
      </p:sp>
      <p:sp>
        <p:nvSpPr>
          <p:cNvPr id="22" name="Rounded Rectangle 21"/>
          <p:cNvSpPr/>
          <p:nvPr/>
        </p:nvSpPr>
        <p:spPr>
          <a:xfrm>
            <a:off x="2589862" y="4055695"/>
            <a:ext cx="2321724"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under</a:t>
            </a:r>
          </a:p>
        </p:txBody>
      </p:sp>
      <p:sp>
        <p:nvSpPr>
          <p:cNvPr id="6" name="Title 5"/>
          <p:cNvSpPr>
            <a:spLocks noGrp="1"/>
          </p:cNvSpPr>
          <p:nvPr>
            <p:ph type="title" idx="4294967295"/>
          </p:nvPr>
        </p:nvSpPr>
        <p:spPr>
          <a:xfrm>
            <a:off x="5433694" y="189992"/>
            <a:ext cx="6186496" cy="735763"/>
          </a:xfrm>
        </p:spPr>
        <p:txBody>
          <a:bodyPr>
            <a:normAutofit/>
          </a:bodyPr>
          <a:lstStyle/>
          <a:p>
            <a:pPr algn="ctr"/>
            <a:r>
              <a:rPr lang="en-GB" sz="2400" b="1" dirty="0"/>
              <a:t>¿</a:t>
            </a:r>
            <a:r>
              <a:rPr lang="en-GB" sz="2400" b="1" dirty="0" err="1"/>
              <a:t>Debes</a:t>
            </a:r>
            <a:r>
              <a:rPr lang="en-GB" sz="2400" b="1" dirty="0"/>
              <a:t> usar ‘del’ or ‘de la’?</a:t>
            </a:r>
          </a:p>
        </p:txBody>
      </p:sp>
      <p:sp>
        <p:nvSpPr>
          <p:cNvPr id="25" name="Rounded Rectangle 24"/>
          <p:cNvSpPr/>
          <p:nvPr/>
        </p:nvSpPr>
        <p:spPr>
          <a:xfrm>
            <a:off x="8803583" y="2533213"/>
            <a:ext cx="3189412"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behind the wall</a:t>
            </a:r>
          </a:p>
        </p:txBody>
      </p:sp>
      <p:sp>
        <p:nvSpPr>
          <p:cNvPr id="26" name="Rounded Rectangle 25"/>
          <p:cNvSpPr/>
          <p:nvPr/>
        </p:nvSpPr>
        <p:spPr>
          <a:xfrm>
            <a:off x="5383531" y="2550837"/>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detrás _____________</a:t>
            </a:r>
          </a:p>
        </p:txBody>
      </p:sp>
      <p:sp>
        <p:nvSpPr>
          <p:cNvPr id="29" name="Rounded Rectangle 28"/>
          <p:cNvSpPr/>
          <p:nvPr/>
        </p:nvSpPr>
        <p:spPr>
          <a:xfrm>
            <a:off x="8783975" y="3270931"/>
            <a:ext cx="3199348"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outside the country</a:t>
            </a:r>
          </a:p>
        </p:txBody>
      </p:sp>
      <p:sp>
        <p:nvSpPr>
          <p:cNvPr id="30" name="Rounded Rectangle 29"/>
          <p:cNvSpPr/>
          <p:nvPr/>
        </p:nvSpPr>
        <p:spPr>
          <a:xfrm>
            <a:off x="5373859" y="3288555"/>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fuera _____________</a:t>
            </a:r>
          </a:p>
        </p:txBody>
      </p:sp>
      <p:sp>
        <p:nvSpPr>
          <p:cNvPr id="33" name="Rounded Rectangle 32"/>
          <p:cNvSpPr/>
          <p:nvPr/>
        </p:nvSpPr>
        <p:spPr>
          <a:xfrm>
            <a:off x="5376051" y="4025735"/>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debajo____________</a:t>
            </a:r>
          </a:p>
        </p:txBody>
      </p:sp>
      <p:sp>
        <p:nvSpPr>
          <p:cNvPr id="34" name="Rounded Rectangle 33"/>
          <p:cNvSpPr/>
          <p:nvPr/>
        </p:nvSpPr>
        <p:spPr>
          <a:xfrm>
            <a:off x="8796103" y="4008111"/>
            <a:ext cx="3189412" cy="610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under the chair</a:t>
            </a:r>
          </a:p>
        </p:txBody>
      </p:sp>
      <p:sp>
        <p:nvSpPr>
          <p:cNvPr id="37" name="Rounded Rectangle 36"/>
          <p:cNvSpPr/>
          <p:nvPr/>
        </p:nvSpPr>
        <p:spPr>
          <a:xfrm>
            <a:off x="5405847" y="1785025"/>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delante____________</a:t>
            </a:r>
          </a:p>
        </p:txBody>
      </p:sp>
      <p:sp>
        <p:nvSpPr>
          <p:cNvPr id="39" name="Rounded Rectangle 38"/>
          <p:cNvSpPr/>
          <p:nvPr/>
        </p:nvSpPr>
        <p:spPr>
          <a:xfrm>
            <a:off x="8819308" y="1767401"/>
            <a:ext cx="313952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in front of the park</a:t>
            </a:r>
          </a:p>
        </p:txBody>
      </p:sp>
      <p:sp>
        <p:nvSpPr>
          <p:cNvPr id="41" name="Rounded Rectangle 40"/>
          <p:cNvSpPr/>
          <p:nvPr/>
        </p:nvSpPr>
        <p:spPr>
          <a:xfrm>
            <a:off x="5379072" y="1037024"/>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 </a:t>
            </a:r>
            <a:r>
              <a:rPr lang="en-GB" sz="2400" dirty="0" err="1">
                <a:solidFill>
                  <a:schemeClr val="tx1"/>
                </a:solidFill>
              </a:rPr>
              <a:t>lejos</a:t>
            </a:r>
            <a:r>
              <a:rPr lang="en-GB" sz="2400" dirty="0">
                <a:solidFill>
                  <a:schemeClr val="tx1"/>
                </a:solidFill>
              </a:rPr>
              <a:t> ____________</a:t>
            </a:r>
          </a:p>
        </p:txBody>
      </p:sp>
      <p:sp>
        <p:nvSpPr>
          <p:cNvPr id="43" name="Rounded Rectangle 42"/>
          <p:cNvSpPr/>
          <p:nvPr/>
        </p:nvSpPr>
        <p:spPr>
          <a:xfrm>
            <a:off x="8802470" y="1045645"/>
            <a:ext cx="3129587"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far from the border</a:t>
            </a:r>
          </a:p>
        </p:txBody>
      </p:sp>
      <p:sp>
        <p:nvSpPr>
          <p:cNvPr id="45" name="Rounded Rectangle 44"/>
          <p:cNvSpPr/>
          <p:nvPr/>
        </p:nvSpPr>
        <p:spPr>
          <a:xfrm>
            <a:off x="5383530" y="1035113"/>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lejos </a:t>
            </a:r>
            <a:r>
              <a:rPr lang="en-GB" sz="2400" b="1" dirty="0">
                <a:solidFill>
                  <a:schemeClr val="tx1"/>
                </a:solidFill>
              </a:rPr>
              <a:t>de la </a:t>
            </a:r>
            <a:r>
              <a:rPr lang="en-GB" sz="2400" dirty="0" err="1">
                <a:solidFill>
                  <a:schemeClr val="tx1"/>
                </a:solidFill>
              </a:rPr>
              <a:t>frontera</a:t>
            </a:r>
            <a:endParaRPr lang="en-GB" sz="2400" dirty="0">
              <a:solidFill>
                <a:schemeClr val="tx1"/>
              </a:solidFill>
            </a:endParaRPr>
          </a:p>
        </p:txBody>
      </p:sp>
      <p:sp>
        <p:nvSpPr>
          <p:cNvPr id="46" name="Rounded Rectangle 45"/>
          <p:cNvSpPr/>
          <p:nvPr/>
        </p:nvSpPr>
        <p:spPr>
          <a:xfrm>
            <a:off x="5405846" y="1788819"/>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delante</a:t>
            </a:r>
            <a:r>
              <a:rPr lang="en-GB" sz="2400" dirty="0">
                <a:solidFill>
                  <a:schemeClr val="tx1"/>
                </a:solidFill>
              </a:rPr>
              <a:t> </a:t>
            </a:r>
            <a:r>
              <a:rPr lang="en-GB" sz="2400" b="1" dirty="0">
                <a:solidFill>
                  <a:schemeClr val="tx1"/>
                </a:solidFill>
              </a:rPr>
              <a:t>del </a:t>
            </a:r>
            <a:r>
              <a:rPr lang="en-GB" sz="2400" dirty="0" err="1">
                <a:solidFill>
                  <a:schemeClr val="tx1"/>
                </a:solidFill>
              </a:rPr>
              <a:t>parque</a:t>
            </a:r>
            <a:endParaRPr lang="en-GB" sz="2400" dirty="0">
              <a:solidFill>
                <a:schemeClr val="tx1"/>
              </a:solidFill>
            </a:endParaRPr>
          </a:p>
        </p:txBody>
      </p:sp>
      <p:sp>
        <p:nvSpPr>
          <p:cNvPr id="47" name="Rounded Rectangle 46"/>
          <p:cNvSpPr/>
          <p:nvPr/>
        </p:nvSpPr>
        <p:spPr>
          <a:xfrm>
            <a:off x="5383530" y="2550836"/>
            <a:ext cx="3303547"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detrás </a:t>
            </a:r>
            <a:r>
              <a:rPr lang="en-GB" sz="2400" b="1" dirty="0">
                <a:solidFill>
                  <a:schemeClr val="tx1"/>
                </a:solidFill>
              </a:rPr>
              <a:t>de la </a:t>
            </a:r>
            <a:r>
              <a:rPr lang="en-GB" sz="2400" dirty="0">
                <a:solidFill>
                  <a:schemeClr val="tx1"/>
                </a:solidFill>
              </a:rPr>
              <a:t>pared</a:t>
            </a:r>
          </a:p>
        </p:txBody>
      </p:sp>
      <p:sp>
        <p:nvSpPr>
          <p:cNvPr id="48" name="Rounded Rectangle 47"/>
          <p:cNvSpPr/>
          <p:nvPr/>
        </p:nvSpPr>
        <p:spPr>
          <a:xfrm>
            <a:off x="5373858" y="3288555"/>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fuera</a:t>
            </a:r>
            <a:r>
              <a:rPr lang="en-GB" sz="2400" dirty="0">
                <a:solidFill>
                  <a:schemeClr val="tx1"/>
                </a:solidFill>
              </a:rPr>
              <a:t> </a:t>
            </a:r>
            <a:r>
              <a:rPr lang="en-GB" sz="2400" b="1" dirty="0">
                <a:solidFill>
                  <a:schemeClr val="tx1"/>
                </a:solidFill>
              </a:rPr>
              <a:t>del </a:t>
            </a:r>
            <a:r>
              <a:rPr lang="en-GB" sz="2400" dirty="0" err="1">
                <a:solidFill>
                  <a:schemeClr val="tx1"/>
                </a:solidFill>
              </a:rPr>
              <a:t>país</a:t>
            </a:r>
            <a:endParaRPr lang="en-GB" sz="2400" dirty="0">
              <a:solidFill>
                <a:schemeClr val="tx1"/>
              </a:solidFill>
            </a:endParaRPr>
          </a:p>
        </p:txBody>
      </p:sp>
      <p:sp>
        <p:nvSpPr>
          <p:cNvPr id="49" name="Rounded Rectangle 48"/>
          <p:cNvSpPr/>
          <p:nvPr/>
        </p:nvSpPr>
        <p:spPr>
          <a:xfrm>
            <a:off x="5373858" y="4024886"/>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debajo</a:t>
            </a:r>
            <a:r>
              <a:rPr lang="en-GB" sz="2400" dirty="0">
                <a:solidFill>
                  <a:schemeClr val="tx1"/>
                </a:solidFill>
              </a:rPr>
              <a:t> </a:t>
            </a:r>
            <a:r>
              <a:rPr lang="en-GB" sz="2400" b="1" dirty="0">
                <a:solidFill>
                  <a:schemeClr val="tx1"/>
                </a:solidFill>
              </a:rPr>
              <a:t>de la</a:t>
            </a:r>
            <a:r>
              <a:rPr lang="en-GB" sz="2400" dirty="0">
                <a:solidFill>
                  <a:schemeClr val="tx1"/>
                </a:solidFill>
              </a:rPr>
              <a:t> </a:t>
            </a:r>
            <a:r>
              <a:rPr lang="en-GB" sz="2400" dirty="0" err="1">
                <a:solidFill>
                  <a:schemeClr val="tx1"/>
                </a:solidFill>
              </a:rPr>
              <a:t>silla</a:t>
            </a:r>
            <a:endParaRPr lang="en-GB" sz="2400" dirty="0">
              <a:solidFill>
                <a:schemeClr val="tx1"/>
              </a:solidFill>
            </a:endParaRPr>
          </a:p>
        </p:txBody>
      </p:sp>
      <p:sp>
        <p:nvSpPr>
          <p:cNvPr id="50" name="Rounded Rectangle 20">
            <a:extLst>
              <a:ext uri="{FF2B5EF4-FFF2-40B4-BE49-F238E27FC236}">
                <a16:creationId xmlns:a16="http://schemas.microsoft.com/office/drawing/2014/main" id="{F17A9F7C-8A58-4643-891E-BA00EB12ACDD}"/>
              </a:ext>
            </a:extLst>
          </p:cNvPr>
          <p:cNvSpPr/>
          <p:nvPr/>
        </p:nvSpPr>
        <p:spPr>
          <a:xfrm>
            <a:off x="229791" y="4935441"/>
            <a:ext cx="2214114"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tx1"/>
                </a:solidFill>
              </a:rPr>
              <a:t>encima</a:t>
            </a:r>
            <a:r>
              <a:rPr lang="en-GB" sz="2200" dirty="0">
                <a:solidFill>
                  <a:schemeClr val="tx1"/>
                </a:solidFill>
              </a:rPr>
              <a:t> (de)</a:t>
            </a:r>
          </a:p>
        </p:txBody>
      </p:sp>
      <p:sp>
        <p:nvSpPr>
          <p:cNvPr id="51" name="Rounded Rectangle 21">
            <a:extLst>
              <a:ext uri="{FF2B5EF4-FFF2-40B4-BE49-F238E27FC236}">
                <a16:creationId xmlns:a16="http://schemas.microsoft.com/office/drawing/2014/main" id="{F417E21C-5BE3-004C-BF83-0CC2FE2AC086}"/>
              </a:ext>
            </a:extLst>
          </p:cNvPr>
          <p:cNvSpPr/>
          <p:nvPr/>
        </p:nvSpPr>
        <p:spPr>
          <a:xfrm>
            <a:off x="2611664" y="4956828"/>
            <a:ext cx="2321724"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on top (of)</a:t>
            </a:r>
          </a:p>
        </p:txBody>
      </p:sp>
      <p:sp>
        <p:nvSpPr>
          <p:cNvPr id="52" name="Rounded Rectangle 20">
            <a:extLst>
              <a:ext uri="{FF2B5EF4-FFF2-40B4-BE49-F238E27FC236}">
                <a16:creationId xmlns:a16="http://schemas.microsoft.com/office/drawing/2014/main" id="{08A4F096-CF4F-0D4B-AE29-BCA6504FAAD9}"/>
              </a:ext>
            </a:extLst>
          </p:cNvPr>
          <p:cNvSpPr/>
          <p:nvPr/>
        </p:nvSpPr>
        <p:spPr>
          <a:xfrm>
            <a:off x="220348" y="5658355"/>
            <a:ext cx="2163101"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al </a:t>
            </a:r>
            <a:r>
              <a:rPr lang="en-GB" sz="2200" dirty="0" err="1">
                <a:solidFill>
                  <a:schemeClr val="tx1"/>
                </a:solidFill>
              </a:rPr>
              <a:t>lado</a:t>
            </a:r>
            <a:r>
              <a:rPr lang="en-GB" sz="2200" dirty="0">
                <a:solidFill>
                  <a:schemeClr val="tx1"/>
                </a:solidFill>
              </a:rPr>
              <a:t> (de)</a:t>
            </a:r>
          </a:p>
        </p:txBody>
      </p:sp>
      <p:sp>
        <p:nvSpPr>
          <p:cNvPr id="53" name="Rounded Rectangle 21">
            <a:extLst>
              <a:ext uri="{FF2B5EF4-FFF2-40B4-BE49-F238E27FC236}">
                <a16:creationId xmlns:a16="http://schemas.microsoft.com/office/drawing/2014/main" id="{498E1750-F682-FC43-AD5D-8A164295063C}"/>
              </a:ext>
            </a:extLst>
          </p:cNvPr>
          <p:cNvSpPr/>
          <p:nvPr/>
        </p:nvSpPr>
        <p:spPr>
          <a:xfrm>
            <a:off x="2627604" y="5655874"/>
            <a:ext cx="2321724"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side</a:t>
            </a:r>
          </a:p>
        </p:txBody>
      </p:sp>
      <p:sp>
        <p:nvSpPr>
          <p:cNvPr id="54" name="Rounded Rectangle 21">
            <a:extLst>
              <a:ext uri="{FF2B5EF4-FFF2-40B4-BE49-F238E27FC236}">
                <a16:creationId xmlns:a16="http://schemas.microsoft.com/office/drawing/2014/main" id="{41278647-C311-D44B-930E-291036BDB804}"/>
              </a:ext>
            </a:extLst>
          </p:cNvPr>
          <p:cNvSpPr/>
          <p:nvPr/>
        </p:nvSpPr>
        <p:spPr>
          <a:xfrm>
            <a:off x="2627604" y="5655874"/>
            <a:ext cx="2321724"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to the side (of), next to</a:t>
            </a:r>
          </a:p>
        </p:txBody>
      </p:sp>
      <p:sp>
        <p:nvSpPr>
          <p:cNvPr id="60" name="Rounded Rectangle 33">
            <a:extLst>
              <a:ext uri="{FF2B5EF4-FFF2-40B4-BE49-F238E27FC236}">
                <a16:creationId xmlns:a16="http://schemas.microsoft.com/office/drawing/2014/main" id="{0BF4A33F-5B5E-7A4D-B994-256B82A4EF9B}"/>
              </a:ext>
            </a:extLst>
          </p:cNvPr>
          <p:cNvSpPr/>
          <p:nvPr/>
        </p:nvSpPr>
        <p:spPr>
          <a:xfrm>
            <a:off x="8819308" y="4940745"/>
            <a:ext cx="3189412" cy="610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on top of the table</a:t>
            </a:r>
          </a:p>
        </p:txBody>
      </p:sp>
      <p:sp>
        <p:nvSpPr>
          <p:cNvPr id="62" name="Rounded Rectangle 32">
            <a:extLst>
              <a:ext uri="{FF2B5EF4-FFF2-40B4-BE49-F238E27FC236}">
                <a16:creationId xmlns:a16="http://schemas.microsoft.com/office/drawing/2014/main" id="{7171FF14-4900-E449-BCCF-0571F347E4B6}"/>
              </a:ext>
            </a:extLst>
          </p:cNvPr>
          <p:cNvSpPr/>
          <p:nvPr/>
        </p:nvSpPr>
        <p:spPr>
          <a:xfrm>
            <a:off x="5433694" y="4943627"/>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encima</a:t>
            </a:r>
            <a:r>
              <a:rPr lang="en-GB" sz="2400" dirty="0">
                <a:solidFill>
                  <a:schemeClr val="tx1"/>
                </a:solidFill>
              </a:rPr>
              <a:t> ____________</a:t>
            </a:r>
          </a:p>
        </p:txBody>
      </p:sp>
      <p:sp>
        <p:nvSpPr>
          <p:cNvPr id="63" name="Rounded Rectangle 32">
            <a:extLst>
              <a:ext uri="{FF2B5EF4-FFF2-40B4-BE49-F238E27FC236}">
                <a16:creationId xmlns:a16="http://schemas.microsoft.com/office/drawing/2014/main" id="{82636AF7-D431-4241-9427-4BDC1666A0EC}"/>
              </a:ext>
            </a:extLst>
          </p:cNvPr>
          <p:cNvSpPr/>
          <p:nvPr/>
        </p:nvSpPr>
        <p:spPr>
          <a:xfrm>
            <a:off x="5413357" y="5688168"/>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al </a:t>
            </a:r>
            <a:r>
              <a:rPr lang="en-GB" sz="2400" dirty="0" err="1">
                <a:solidFill>
                  <a:schemeClr val="tx1"/>
                </a:solidFill>
              </a:rPr>
              <a:t>lado</a:t>
            </a:r>
            <a:r>
              <a:rPr lang="en-GB" sz="2400" dirty="0">
                <a:solidFill>
                  <a:schemeClr val="tx1"/>
                </a:solidFill>
              </a:rPr>
              <a:t> ____________</a:t>
            </a:r>
          </a:p>
        </p:txBody>
      </p:sp>
      <p:sp>
        <p:nvSpPr>
          <p:cNvPr id="64" name="Rounded Rectangle 33">
            <a:extLst>
              <a:ext uri="{FF2B5EF4-FFF2-40B4-BE49-F238E27FC236}">
                <a16:creationId xmlns:a16="http://schemas.microsoft.com/office/drawing/2014/main" id="{646097E7-F355-FE47-8D37-F1374A7430BF}"/>
              </a:ext>
            </a:extLst>
          </p:cNvPr>
          <p:cNvSpPr/>
          <p:nvPr/>
        </p:nvSpPr>
        <p:spPr>
          <a:xfrm>
            <a:off x="8795545" y="5670998"/>
            <a:ext cx="3189412" cy="610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next to the mobile</a:t>
            </a:r>
          </a:p>
        </p:txBody>
      </p:sp>
      <p:sp>
        <p:nvSpPr>
          <p:cNvPr id="65" name="Rounded Rectangle 48">
            <a:extLst>
              <a:ext uri="{FF2B5EF4-FFF2-40B4-BE49-F238E27FC236}">
                <a16:creationId xmlns:a16="http://schemas.microsoft.com/office/drawing/2014/main" id="{2BEC3A80-E2A2-084A-B37B-D4C691D063D2}"/>
              </a:ext>
            </a:extLst>
          </p:cNvPr>
          <p:cNvSpPr/>
          <p:nvPr/>
        </p:nvSpPr>
        <p:spPr>
          <a:xfrm>
            <a:off x="5413356" y="5687319"/>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al </a:t>
            </a:r>
            <a:r>
              <a:rPr lang="en-GB" sz="2400" dirty="0" err="1">
                <a:solidFill>
                  <a:schemeClr val="tx1"/>
                </a:solidFill>
              </a:rPr>
              <a:t>lado</a:t>
            </a:r>
            <a:r>
              <a:rPr lang="en-GB" sz="2400" dirty="0">
                <a:solidFill>
                  <a:schemeClr val="tx1"/>
                </a:solidFill>
              </a:rPr>
              <a:t> </a:t>
            </a:r>
            <a:r>
              <a:rPr lang="en-GB" sz="2400" b="1" dirty="0">
                <a:solidFill>
                  <a:schemeClr val="tx1"/>
                </a:solidFill>
              </a:rPr>
              <a:t>del </a:t>
            </a:r>
            <a:r>
              <a:rPr lang="en-GB" sz="2400" dirty="0">
                <a:solidFill>
                  <a:schemeClr val="tx1"/>
                </a:solidFill>
              </a:rPr>
              <a:t>móvil</a:t>
            </a:r>
          </a:p>
        </p:txBody>
      </p:sp>
      <p:sp>
        <p:nvSpPr>
          <p:cNvPr id="66" name="Rounded Rectangle 48">
            <a:extLst>
              <a:ext uri="{FF2B5EF4-FFF2-40B4-BE49-F238E27FC236}">
                <a16:creationId xmlns:a16="http://schemas.microsoft.com/office/drawing/2014/main" id="{E0CF7B99-D7E2-D047-B7B8-6844BC18D198}"/>
              </a:ext>
            </a:extLst>
          </p:cNvPr>
          <p:cNvSpPr/>
          <p:nvPr/>
        </p:nvSpPr>
        <p:spPr>
          <a:xfrm>
            <a:off x="5433694" y="4946893"/>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encima</a:t>
            </a:r>
            <a:r>
              <a:rPr lang="en-GB" sz="2400" dirty="0">
                <a:solidFill>
                  <a:schemeClr val="tx1"/>
                </a:solidFill>
              </a:rPr>
              <a:t> </a:t>
            </a:r>
            <a:r>
              <a:rPr lang="en-GB" sz="2400" b="1" dirty="0">
                <a:solidFill>
                  <a:schemeClr val="tx1"/>
                </a:solidFill>
              </a:rPr>
              <a:t>de la </a:t>
            </a:r>
            <a:r>
              <a:rPr lang="en-GB" sz="2400" dirty="0">
                <a:solidFill>
                  <a:schemeClr val="tx1"/>
                </a:solidFill>
              </a:rPr>
              <a:t>mesa</a:t>
            </a:r>
          </a:p>
        </p:txBody>
      </p:sp>
      <p:cxnSp>
        <p:nvCxnSpPr>
          <p:cNvPr id="3" name="Straight Connector 2"/>
          <p:cNvCxnSpPr/>
          <p:nvPr/>
        </p:nvCxnSpPr>
        <p:spPr>
          <a:xfrm>
            <a:off x="229789" y="4784035"/>
            <a:ext cx="4681797" cy="15488"/>
          </a:xfrm>
          <a:prstGeom prst="line">
            <a:avLst/>
          </a:prstGeom>
          <a:ln w="38100">
            <a:solidFill>
              <a:srgbClr val="E25B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50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bg/>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bg/>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bg/>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6"/>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26"/>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7"/>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29"/>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0"/>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4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34"/>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33"/>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49"/>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60"/>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62"/>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66"/>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64"/>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63"/>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P spid="9" grpId="0" animBg="1"/>
      <p:bldP spid="10" grpId="0" build="allAtOnce" animBg="1"/>
      <p:bldP spid="11" grpId="0" animBg="1"/>
      <p:bldP spid="12" grpId="0" build="allAtOnce" animBg="1"/>
      <p:bldP spid="13" grpId="0" build="allAtOnce" animBg="1"/>
      <p:bldP spid="15" grpId="0" animBg="1"/>
      <p:bldP spid="17" grpId="0" animBg="1"/>
      <p:bldP spid="18" grpId="0" animBg="1"/>
      <p:bldP spid="19" grpId="0" animBg="1"/>
      <p:bldP spid="20" grpId="0" animBg="1"/>
      <p:bldP spid="21" grpId="0" build="allAtOnce" animBg="1"/>
      <p:bldP spid="22" grpId="0" animBg="1"/>
      <p:bldP spid="6" grpId="0"/>
      <p:bldP spid="25" grpId="0" animBg="1"/>
      <p:bldP spid="26" grpId="0" animBg="1"/>
      <p:bldP spid="29" grpId="0" animBg="1"/>
      <p:bldP spid="30" grpId="0" animBg="1"/>
      <p:bldP spid="33" grpId="0" animBg="1"/>
      <p:bldP spid="34" grpId="0" animBg="1"/>
      <p:bldP spid="37" grpId="0" animBg="1"/>
      <p:bldP spid="39" grpId="0" animBg="1"/>
      <p:bldP spid="41"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60" grpId="0" animBg="1"/>
      <p:bldP spid="62" grpId="0" animBg="1"/>
      <p:bldP spid="63" grpId="0" animBg="1"/>
      <p:bldP spid="64" grpId="0" animBg="1"/>
      <p:bldP spid="65" grpId="0" animBg="1"/>
      <p:bldP spid="6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a 27">
            <a:extLst>
              <a:ext uri="{FF2B5EF4-FFF2-40B4-BE49-F238E27FC236}">
                <a16:creationId xmlns:a16="http://schemas.microsoft.com/office/drawing/2014/main" id="{2A6CA118-0598-944D-8BFC-BE3E85B77C9F}"/>
              </a:ext>
            </a:extLst>
          </p:cNvPr>
          <p:cNvGraphicFramePr>
            <a:graphicFrameLocks noGrp="1"/>
          </p:cNvGraphicFramePr>
          <p:nvPr>
            <p:extLst>
              <p:ext uri="{D42A27DB-BD31-4B8C-83A1-F6EECF244321}">
                <p14:modId xmlns:p14="http://schemas.microsoft.com/office/powerpoint/2010/main" val="3819205126"/>
              </p:ext>
            </p:extLst>
          </p:nvPr>
        </p:nvGraphicFramePr>
        <p:xfrm>
          <a:off x="5369167" y="1299263"/>
          <a:ext cx="3688280" cy="4767044"/>
        </p:xfrm>
        <a:graphic>
          <a:graphicData uri="http://schemas.openxmlformats.org/drawingml/2006/table">
            <a:tbl>
              <a:tblPr firstRow="1" bandRow="1">
                <a:tableStyleId>{5DA37D80-6434-44D0-A028-1B22A696006F}</a:tableStyleId>
              </a:tblPr>
              <a:tblGrid>
                <a:gridCol w="1844140">
                  <a:extLst>
                    <a:ext uri="{9D8B030D-6E8A-4147-A177-3AD203B41FA5}">
                      <a16:colId xmlns:a16="http://schemas.microsoft.com/office/drawing/2014/main" val="3947797743"/>
                    </a:ext>
                  </a:extLst>
                </a:gridCol>
                <a:gridCol w="1844140">
                  <a:extLst>
                    <a:ext uri="{9D8B030D-6E8A-4147-A177-3AD203B41FA5}">
                      <a16:colId xmlns:a16="http://schemas.microsoft.com/office/drawing/2014/main" val="4176240474"/>
                    </a:ext>
                  </a:extLst>
                </a:gridCol>
              </a:tblGrid>
              <a:tr h="884292">
                <a:tc>
                  <a:txBody>
                    <a:bodyPr/>
                    <a:lstStyle/>
                    <a:p>
                      <a:pPr algn="ctr"/>
                      <a:r>
                        <a:rPr lang="en-GB" sz="2000" dirty="0">
                          <a:solidFill>
                            <a:schemeClr val="tx1"/>
                          </a:solidFill>
                        </a:rPr>
                        <a:t>‘</a:t>
                      </a:r>
                      <a:r>
                        <a:rPr lang="x-none" sz="2000" dirty="0">
                          <a:solidFill>
                            <a:schemeClr val="tx1"/>
                          </a:solidFill>
                        </a:rPr>
                        <a:t>yo</a:t>
                      </a:r>
                      <a:r>
                        <a:rPr lang="en-GB" sz="2000" dirty="0">
                          <a:solidFill>
                            <a:schemeClr val="tx1"/>
                          </a:solidFill>
                        </a:rPr>
                        <a:t>’</a:t>
                      </a:r>
                      <a:endParaRPr lang="x-none" sz="2000" dirty="0">
                        <a:solidFill>
                          <a:schemeClr val="tx1"/>
                        </a:solidFill>
                      </a:endParaRPr>
                    </a:p>
                    <a:p>
                      <a:pPr algn="ctr"/>
                      <a:r>
                        <a:rPr lang="x-none" sz="2000" dirty="0">
                          <a:solidFill>
                            <a:schemeClr val="tx1"/>
                          </a:solidFill>
                        </a:rPr>
                        <a:t>normalmente</a:t>
                      </a:r>
                    </a:p>
                  </a:txBody>
                  <a:tcPr anchor="ctr">
                    <a:lnL w="12700" cap="flat" cmpd="sng" algn="ctr">
                      <a:solidFill>
                        <a:srgbClr val="FABD00"/>
                      </a:solidFill>
                      <a:prstDash val="solid"/>
                      <a:round/>
                      <a:headEnd type="none" w="med" len="med"/>
                      <a:tailEnd type="none" w="med" len="med"/>
                    </a:lnL>
                    <a:lnR w="12700" cap="flat" cmpd="sng" algn="ctr">
                      <a:solidFill>
                        <a:srgbClr val="FABD00"/>
                      </a:solidFill>
                      <a:prstDash val="solid"/>
                      <a:round/>
                      <a:headEnd type="none" w="med" len="med"/>
                      <a:tailEnd type="none" w="med" len="med"/>
                    </a:lnR>
                    <a:lnT w="12700" cap="flat" cmpd="sng" algn="ctr">
                      <a:solidFill>
                        <a:srgbClr val="FABD00"/>
                      </a:solidFill>
                      <a:prstDash val="solid"/>
                      <a:round/>
                      <a:headEnd type="none" w="med" len="med"/>
                      <a:tailEnd type="none" w="med" len="med"/>
                    </a:lnT>
                    <a:lnB w="12700" cap="flat" cmpd="sng" algn="ctr">
                      <a:solidFill>
                        <a:srgbClr val="FABD00"/>
                      </a:solidFill>
                      <a:prstDash val="solid"/>
                      <a:round/>
                      <a:headEnd type="none" w="med" len="med"/>
                      <a:tailEnd type="none" w="med" len="med"/>
                    </a:lnB>
                  </a:tcPr>
                </a:tc>
                <a:tc>
                  <a:txBody>
                    <a:bodyPr/>
                    <a:lstStyle/>
                    <a:p>
                      <a:pPr algn="ctr"/>
                      <a:r>
                        <a:rPr lang="en-GB" sz="2000" dirty="0">
                          <a:solidFill>
                            <a:schemeClr val="tx1"/>
                          </a:solidFill>
                        </a:rPr>
                        <a:t>‘</a:t>
                      </a:r>
                      <a:r>
                        <a:rPr lang="x-none" sz="2000" dirty="0">
                          <a:solidFill>
                            <a:schemeClr val="tx1"/>
                          </a:solidFill>
                        </a:rPr>
                        <a:t>ella</a:t>
                      </a:r>
                      <a:r>
                        <a:rPr lang="en-GB" sz="2000" dirty="0">
                          <a:solidFill>
                            <a:schemeClr val="tx1"/>
                          </a:solidFill>
                        </a:rPr>
                        <a:t>’</a:t>
                      </a:r>
                      <a:endParaRPr lang="x-none" sz="2000" dirty="0">
                        <a:solidFill>
                          <a:schemeClr val="tx1"/>
                        </a:solidFill>
                      </a:endParaRPr>
                    </a:p>
                    <a:p>
                      <a:pPr algn="ctr"/>
                      <a:r>
                        <a:rPr lang="x-none" sz="2000" dirty="0">
                          <a:solidFill>
                            <a:schemeClr val="tx1"/>
                          </a:solidFill>
                        </a:rPr>
                        <a:t>ayer</a:t>
                      </a:r>
                    </a:p>
                  </a:txBody>
                  <a:tcPr anchor="ctr">
                    <a:lnL w="12700" cap="flat" cmpd="sng" algn="ctr">
                      <a:solidFill>
                        <a:srgbClr val="FABD00"/>
                      </a:solidFill>
                      <a:prstDash val="solid"/>
                      <a:round/>
                      <a:headEnd type="none" w="med" len="med"/>
                      <a:tailEnd type="none" w="med" len="med"/>
                    </a:lnL>
                  </a:tcPr>
                </a:tc>
                <a:extLst>
                  <a:ext uri="{0D108BD9-81ED-4DB2-BD59-A6C34878D82A}">
                    <a16:rowId xmlns:a16="http://schemas.microsoft.com/office/drawing/2014/main" val="3761341172"/>
                  </a:ext>
                </a:extLst>
              </a:tr>
              <a:tr h="648606">
                <a:tc>
                  <a:txBody>
                    <a:bodyPr/>
                    <a:lstStyle/>
                    <a:p>
                      <a:endParaRPr lang="x-none" dirty="0"/>
                    </a:p>
                  </a:txBody>
                  <a:tcPr>
                    <a:lnL w="12700" cap="flat" cmpd="sng" algn="ctr">
                      <a:solidFill>
                        <a:srgbClr val="FABD00"/>
                      </a:solidFill>
                      <a:prstDash val="solid"/>
                      <a:round/>
                      <a:headEnd type="none" w="med" len="med"/>
                      <a:tailEnd type="none" w="med" len="med"/>
                    </a:lnL>
                    <a:lnR w="12700" cap="flat" cmpd="sng" algn="ctr">
                      <a:solidFill>
                        <a:srgbClr val="FABD00"/>
                      </a:solidFill>
                      <a:prstDash val="solid"/>
                      <a:round/>
                      <a:headEnd type="none" w="med" len="med"/>
                      <a:tailEnd type="none" w="med" len="med"/>
                    </a:lnR>
                    <a:lnT w="12700" cap="flat" cmpd="sng" algn="ctr">
                      <a:solidFill>
                        <a:srgbClr val="FABD00"/>
                      </a:solidFill>
                      <a:prstDash val="solid"/>
                      <a:round/>
                      <a:headEnd type="none" w="med" len="med"/>
                      <a:tailEnd type="none" w="med" len="med"/>
                    </a:lnT>
                    <a:lnB w="12700" cap="flat" cmpd="sng" algn="ctr">
                      <a:solidFill>
                        <a:srgbClr val="FABD00"/>
                      </a:solidFill>
                      <a:prstDash val="solid"/>
                      <a:round/>
                      <a:headEnd type="none" w="med" len="med"/>
                      <a:tailEnd type="none" w="med" len="med"/>
                    </a:lnB>
                  </a:tcPr>
                </a:tc>
                <a:tc>
                  <a:txBody>
                    <a:bodyPr/>
                    <a:lstStyle/>
                    <a:p>
                      <a:endParaRPr lang="x-none" dirty="0"/>
                    </a:p>
                  </a:txBody>
                  <a:tcPr>
                    <a:lnL w="12700" cap="flat" cmpd="sng" algn="ctr">
                      <a:solidFill>
                        <a:srgbClr val="FABD00"/>
                      </a:solidFill>
                      <a:prstDash val="solid"/>
                      <a:round/>
                      <a:headEnd type="none" w="med" len="med"/>
                      <a:tailEnd type="none" w="med" len="med"/>
                    </a:lnL>
                  </a:tcPr>
                </a:tc>
                <a:extLst>
                  <a:ext uri="{0D108BD9-81ED-4DB2-BD59-A6C34878D82A}">
                    <a16:rowId xmlns:a16="http://schemas.microsoft.com/office/drawing/2014/main" val="572966595"/>
                  </a:ext>
                </a:extLst>
              </a:tr>
              <a:tr h="648606">
                <a:tc>
                  <a:txBody>
                    <a:bodyPr/>
                    <a:lstStyle/>
                    <a:p>
                      <a:endParaRPr lang="x-none" dirty="0"/>
                    </a:p>
                  </a:txBody>
                  <a:tcPr>
                    <a:lnL w="12700" cap="flat" cmpd="sng" algn="ctr">
                      <a:solidFill>
                        <a:srgbClr val="FABD00"/>
                      </a:solidFill>
                      <a:prstDash val="solid"/>
                      <a:round/>
                      <a:headEnd type="none" w="med" len="med"/>
                      <a:tailEnd type="none" w="med" len="med"/>
                    </a:lnL>
                    <a:lnR w="12700" cap="flat" cmpd="sng" algn="ctr">
                      <a:solidFill>
                        <a:srgbClr val="FABD00"/>
                      </a:solidFill>
                      <a:prstDash val="solid"/>
                      <a:round/>
                      <a:headEnd type="none" w="med" len="med"/>
                      <a:tailEnd type="none" w="med" len="med"/>
                    </a:lnR>
                    <a:lnT w="12700" cap="flat" cmpd="sng" algn="ctr">
                      <a:solidFill>
                        <a:srgbClr val="FABD00"/>
                      </a:solidFill>
                      <a:prstDash val="solid"/>
                      <a:round/>
                      <a:headEnd type="none" w="med" len="med"/>
                      <a:tailEnd type="none" w="med" len="med"/>
                    </a:lnT>
                    <a:lnB w="12700" cap="flat" cmpd="sng" algn="ctr">
                      <a:solidFill>
                        <a:srgbClr val="FABD00"/>
                      </a:solidFill>
                      <a:prstDash val="solid"/>
                      <a:round/>
                      <a:headEnd type="none" w="med" len="med"/>
                      <a:tailEnd type="none" w="med" len="med"/>
                    </a:lnB>
                  </a:tcPr>
                </a:tc>
                <a:tc>
                  <a:txBody>
                    <a:bodyPr/>
                    <a:lstStyle/>
                    <a:p>
                      <a:endParaRPr lang="x-none"/>
                    </a:p>
                  </a:txBody>
                  <a:tcPr>
                    <a:lnL w="12700" cap="flat" cmpd="sng" algn="ctr">
                      <a:solidFill>
                        <a:srgbClr val="FABD00"/>
                      </a:solidFill>
                      <a:prstDash val="solid"/>
                      <a:round/>
                      <a:headEnd type="none" w="med" len="med"/>
                      <a:tailEnd type="none" w="med" len="med"/>
                    </a:lnL>
                  </a:tcPr>
                </a:tc>
                <a:extLst>
                  <a:ext uri="{0D108BD9-81ED-4DB2-BD59-A6C34878D82A}">
                    <a16:rowId xmlns:a16="http://schemas.microsoft.com/office/drawing/2014/main" val="1112791494"/>
                  </a:ext>
                </a:extLst>
              </a:tr>
              <a:tr h="648606">
                <a:tc>
                  <a:txBody>
                    <a:bodyPr/>
                    <a:lstStyle/>
                    <a:p>
                      <a:endParaRPr lang="x-none" dirty="0"/>
                    </a:p>
                  </a:txBody>
                  <a:tcPr>
                    <a:lnL w="12700" cap="flat" cmpd="sng" algn="ctr">
                      <a:solidFill>
                        <a:srgbClr val="FABD00"/>
                      </a:solidFill>
                      <a:prstDash val="solid"/>
                      <a:round/>
                      <a:headEnd type="none" w="med" len="med"/>
                      <a:tailEnd type="none" w="med" len="med"/>
                    </a:lnL>
                    <a:lnR w="12700" cap="flat" cmpd="sng" algn="ctr">
                      <a:solidFill>
                        <a:srgbClr val="FABD00"/>
                      </a:solidFill>
                      <a:prstDash val="solid"/>
                      <a:round/>
                      <a:headEnd type="none" w="med" len="med"/>
                      <a:tailEnd type="none" w="med" len="med"/>
                    </a:lnR>
                    <a:lnT w="12700" cap="flat" cmpd="sng" algn="ctr">
                      <a:solidFill>
                        <a:srgbClr val="FABD00"/>
                      </a:solidFill>
                      <a:prstDash val="solid"/>
                      <a:round/>
                      <a:headEnd type="none" w="med" len="med"/>
                      <a:tailEnd type="none" w="med" len="med"/>
                    </a:lnT>
                    <a:lnB w="12700" cap="flat" cmpd="sng" algn="ctr">
                      <a:solidFill>
                        <a:srgbClr val="FABD00"/>
                      </a:solidFill>
                      <a:prstDash val="solid"/>
                      <a:round/>
                      <a:headEnd type="none" w="med" len="med"/>
                      <a:tailEnd type="none" w="med" len="med"/>
                    </a:lnB>
                  </a:tcPr>
                </a:tc>
                <a:tc>
                  <a:txBody>
                    <a:bodyPr/>
                    <a:lstStyle/>
                    <a:p>
                      <a:endParaRPr lang="x-none"/>
                    </a:p>
                  </a:txBody>
                  <a:tcPr>
                    <a:lnL w="12700" cap="flat" cmpd="sng" algn="ctr">
                      <a:solidFill>
                        <a:srgbClr val="FABD00"/>
                      </a:solidFill>
                      <a:prstDash val="solid"/>
                      <a:round/>
                      <a:headEnd type="none" w="med" len="med"/>
                      <a:tailEnd type="none" w="med" len="med"/>
                    </a:lnL>
                  </a:tcPr>
                </a:tc>
                <a:extLst>
                  <a:ext uri="{0D108BD9-81ED-4DB2-BD59-A6C34878D82A}">
                    <a16:rowId xmlns:a16="http://schemas.microsoft.com/office/drawing/2014/main" val="3085983141"/>
                  </a:ext>
                </a:extLst>
              </a:tr>
              <a:tr h="648606">
                <a:tc>
                  <a:txBody>
                    <a:bodyPr/>
                    <a:lstStyle/>
                    <a:p>
                      <a:endParaRPr lang="x-none" dirty="0"/>
                    </a:p>
                  </a:txBody>
                  <a:tcPr>
                    <a:lnL w="12700" cap="flat" cmpd="sng" algn="ctr">
                      <a:solidFill>
                        <a:srgbClr val="FABD00"/>
                      </a:solidFill>
                      <a:prstDash val="solid"/>
                      <a:round/>
                      <a:headEnd type="none" w="med" len="med"/>
                      <a:tailEnd type="none" w="med" len="med"/>
                    </a:lnL>
                    <a:lnR w="12700" cap="flat" cmpd="sng" algn="ctr">
                      <a:solidFill>
                        <a:srgbClr val="FABD00"/>
                      </a:solidFill>
                      <a:prstDash val="solid"/>
                      <a:round/>
                      <a:headEnd type="none" w="med" len="med"/>
                      <a:tailEnd type="none" w="med" len="med"/>
                    </a:lnR>
                    <a:lnT w="12700" cap="flat" cmpd="sng" algn="ctr">
                      <a:solidFill>
                        <a:srgbClr val="FABD00"/>
                      </a:solidFill>
                      <a:prstDash val="solid"/>
                      <a:round/>
                      <a:headEnd type="none" w="med" len="med"/>
                      <a:tailEnd type="none" w="med" len="med"/>
                    </a:lnT>
                    <a:lnB w="12700" cap="flat" cmpd="sng" algn="ctr">
                      <a:solidFill>
                        <a:srgbClr val="FABD00"/>
                      </a:solidFill>
                      <a:prstDash val="solid"/>
                      <a:round/>
                      <a:headEnd type="none" w="med" len="med"/>
                      <a:tailEnd type="none" w="med" len="med"/>
                    </a:lnB>
                  </a:tcPr>
                </a:tc>
                <a:tc>
                  <a:txBody>
                    <a:bodyPr/>
                    <a:lstStyle/>
                    <a:p>
                      <a:endParaRPr lang="x-none" dirty="0"/>
                    </a:p>
                  </a:txBody>
                  <a:tcPr>
                    <a:lnL w="12700" cap="flat" cmpd="sng" algn="ctr">
                      <a:solidFill>
                        <a:srgbClr val="FABD00"/>
                      </a:solidFill>
                      <a:prstDash val="solid"/>
                      <a:round/>
                      <a:headEnd type="none" w="med" len="med"/>
                      <a:tailEnd type="none" w="med" len="med"/>
                    </a:lnL>
                  </a:tcPr>
                </a:tc>
                <a:extLst>
                  <a:ext uri="{0D108BD9-81ED-4DB2-BD59-A6C34878D82A}">
                    <a16:rowId xmlns:a16="http://schemas.microsoft.com/office/drawing/2014/main" val="3586233130"/>
                  </a:ext>
                </a:extLst>
              </a:tr>
              <a:tr h="648606">
                <a:tc>
                  <a:txBody>
                    <a:bodyPr/>
                    <a:lstStyle/>
                    <a:p>
                      <a:endParaRPr lang="x-none" dirty="0"/>
                    </a:p>
                  </a:txBody>
                  <a:tcPr>
                    <a:lnL w="12700" cap="flat" cmpd="sng" algn="ctr">
                      <a:solidFill>
                        <a:srgbClr val="FABD00"/>
                      </a:solidFill>
                      <a:prstDash val="solid"/>
                      <a:round/>
                      <a:headEnd type="none" w="med" len="med"/>
                      <a:tailEnd type="none" w="med" len="med"/>
                    </a:lnL>
                    <a:lnR w="12700" cap="flat" cmpd="sng" algn="ctr">
                      <a:solidFill>
                        <a:srgbClr val="FABD00"/>
                      </a:solidFill>
                      <a:prstDash val="solid"/>
                      <a:round/>
                      <a:headEnd type="none" w="med" len="med"/>
                      <a:tailEnd type="none" w="med" len="med"/>
                    </a:lnR>
                    <a:lnT w="12700" cap="flat" cmpd="sng" algn="ctr">
                      <a:solidFill>
                        <a:srgbClr val="FABD00"/>
                      </a:solidFill>
                      <a:prstDash val="solid"/>
                      <a:round/>
                      <a:headEnd type="none" w="med" len="med"/>
                      <a:tailEnd type="none" w="med" len="med"/>
                    </a:lnT>
                    <a:lnB w="12700" cap="flat" cmpd="sng" algn="ctr">
                      <a:solidFill>
                        <a:srgbClr val="FABD00"/>
                      </a:solidFill>
                      <a:prstDash val="solid"/>
                      <a:round/>
                      <a:headEnd type="none" w="med" len="med"/>
                      <a:tailEnd type="none" w="med" len="med"/>
                    </a:lnB>
                  </a:tcPr>
                </a:tc>
                <a:tc>
                  <a:txBody>
                    <a:bodyPr/>
                    <a:lstStyle/>
                    <a:p>
                      <a:endParaRPr lang="x-none"/>
                    </a:p>
                  </a:txBody>
                  <a:tcPr>
                    <a:lnL w="12700" cap="flat" cmpd="sng" algn="ctr">
                      <a:solidFill>
                        <a:srgbClr val="FABD00"/>
                      </a:solidFill>
                      <a:prstDash val="solid"/>
                      <a:round/>
                      <a:headEnd type="none" w="med" len="med"/>
                      <a:tailEnd type="none" w="med" len="med"/>
                    </a:lnL>
                  </a:tcPr>
                </a:tc>
                <a:extLst>
                  <a:ext uri="{0D108BD9-81ED-4DB2-BD59-A6C34878D82A}">
                    <a16:rowId xmlns:a16="http://schemas.microsoft.com/office/drawing/2014/main" val="1324625058"/>
                  </a:ext>
                </a:extLst>
              </a:tr>
              <a:tr h="639722">
                <a:tc>
                  <a:txBody>
                    <a:bodyPr/>
                    <a:lstStyle/>
                    <a:p>
                      <a:endParaRPr lang="x-none" dirty="0"/>
                    </a:p>
                  </a:txBody>
                  <a:tcPr>
                    <a:lnL w="12700" cap="flat" cmpd="sng" algn="ctr">
                      <a:solidFill>
                        <a:srgbClr val="FABD00"/>
                      </a:solidFill>
                      <a:prstDash val="solid"/>
                      <a:round/>
                      <a:headEnd type="none" w="med" len="med"/>
                      <a:tailEnd type="none" w="med" len="med"/>
                    </a:lnL>
                    <a:lnR w="12700" cap="flat" cmpd="sng" algn="ctr">
                      <a:solidFill>
                        <a:srgbClr val="FABD00"/>
                      </a:solidFill>
                      <a:prstDash val="solid"/>
                      <a:round/>
                      <a:headEnd type="none" w="med" len="med"/>
                      <a:tailEnd type="none" w="med" len="med"/>
                    </a:lnR>
                    <a:lnT w="12700" cap="flat" cmpd="sng" algn="ctr">
                      <a:solidFill>
                        <a:srgbClr val="FABD00"/>
                      </a:solidFill>
                      <a:prstDash val="solid"/>
                      <a:round/>
                      <a:headEnd type="none" w="med" len="med"/>
                      <a:tailEnd type="none" w="med" len="med"/>
                    </a:lnT>
                    <a:lnB w="12700" cap="flat" cmpd="sng" algn="ctr">
                      <a:solidFill>
                        <a:srgbClr val="FABD00"/>
                      </a:solidFill>
                      <a:prstDash val="solid"/>
                      <a:round/>
                      <a:headEnd type="none" w="med" len="med"/>
                      <a:tailEnd type="none" w="med" len="med"/>
                    </a:lnB>
                  </a:tcPr>
                </a:tc>
                <a:tc>
                  <a:txBody>
                    <a:bodyPr/>
                    <a:lstStyle/>
                    <a:p>
                      <a:endParaRPr lang="x-none" dirty="0"/>
                    </a:p>
                  </a:txBody>
                  <a:tcPr>
                    <a:lnL w="12700" cap="flat" cmpd="sng" algn="ctr">
                      <a:solidFill>
                        <a:srgbClr val="FABD00"/>
                      </a:solidFill>
                      <a:prstDash val="solid"/>
                      <a:round/>
                      <a:headEnd type="none" w="med" len="med"/>
                      <a:tailEnd type="none" w="med" len="med"/>
                    </a:lnL>
                  </a:tcPr>
                </a:tc>
                <a:extLst>
                  <a:ext uri="{0D108BD9-81ED-4DB2-BD59-A6C34878D82A}">
                    <a16:rowId xmlns:a16="http://schemas.microsoft.com/office/drawing/2014/main" val="3538244956"/>
                  </a:ext>
                </a:extLst>
              </a:tr>
            </a:tbl>
          </a:graphicData>
        </a:graphic>
      </p:graphicFrame>
      <p:graphicFrame>
        <p:nvGraphicFramePr>
          <p:cNvPr id="5" name="Tabla 4">
            <a:extLst>
              <a:ext uri="{FF2B5EF4-FFF2-40B4-BE49-F238E27FC236}">
                <a16:creationId xmlns:a16="http://schemas.microsoft.com/office/drawing/2014/main" id="{248AE533-0150-9142-B926-7F64790EEEF1}"/>
              </a:ext>
            </a:extLst>
          </p:cNvPr>
          <p:cNvGraphicFramePr>
            <a:graphicFrameLocks noGrp="1"/>
          </p:cNvGraphicFramePr>
          <p:nvPr>
            <p:extLst>
              <p:ext uri="{D42A27DB-BD31-4B8C-83A1-F6EECF244321}">
                <p14:modId xmlns:p14="http://schemas.microsoft.com/office/powerpoint/2010/main" val="935715533"/>
              </p:ext>
            </p:extLst>
          </p:nvPr>
        </p:nvGraphicFramePr>
        <p:xfrm>
          <a:off x="190928" y="1299263"/>
          <a:ext cx="5178241" cy="4767044"/>
        </p:xfrm>
        <a:graphic>
          <a:graphicData uri="http://schemas.openxmlformats.org/drawingml/2006/table">
            <a:tbl>
              <a:tblPr firstRow="1" bandRow="1">
                <a:tableStyleId>{5DA37D80-6434-44D0-A028-1B22A696006F}</a:tableStyleId>
              </a:tblPr>
              <a:tblGrid>
                <a:gridCol w="5178241">
                  <a:extLst>
                    <a:ext uri="{9D8B030D-6E8A-4147-A177-3AD203B41FA5}">
                      <a16:colId xmlns:a16="http://schemas.microsoft.com/office/drawing/2014/main" val="4287994895"/>
                    </a:ext>
                  </a:extLst>
                </a:gridCol>
              </a:tblGrid>
              <a:tr h="884292">
                <a:tc>
                  <a:txBody>
                    <a:bodyPr/>
                    <a:lstStyle/>
                    <a:p>
                      <a:endParaRPr lang="x-none" dirty="0">
                        <a:solidFill>
                          <a:schemeClr val="tx1"/>
                        </a:solidFill>
                      </a:endParaRPr>
                    </a:p>
                  </a:txBody>
                  <a:tcPr>
                    <a:lnL w="12700" cmpd="sng">
                      <a:noFill/>
                    </a:lnL>
                    <a:lnR w="12700" cmpd="sng">
                      <a:noFill/>
                    </a:lnR>
                    <a:lnT w="12700" cmpd="sng">
                      <a:noFill/>
                    </a:lnT>
                    <a:lnB w="12700" cap="flat" cmpd="sng" algn="ctr">
                      <a:solidFill>
                        <a:srgbClr val="FABD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3222584"/>
                  </a:ext>
                </a:extLst>
              </a:tr>
              <a:tr h="648606">
                <a:tc>
                  <a:txBody>
                    <a:bodyPr/>
                    <a:lstStyle/>
                    <a:p>
                      <a:endParaRPr lang="x-none" dirty="0">
                        <a:solidFill>
                          <a:schemeClr val="tx1"/>
                        </a:solidFill>
                      </a:endParaRPr>
                    </a:p>
                  </a:txBody>
                  <a:tcPr>
                    <a:lnL w="12700" cap="flat" cmpd="sng" algn="ctr">
                      <a:solidFill>
                        <a:srgbClr val="FABD00"/>
                      </a:solidFill>
                      <a:prstDash val="solid"/>
                      <a:round/>
                      <a:headEnd type="none" w="med" len="med"/>
                      <a:tailEnd type="none" w="med" len="med"/>
                    </a:lnL>
                    <a:lnR w="12700" cap="flat" cmpd="sng" algn="ctr">
                      <a:solidFill>
                        <a:srgbClr val="FABD00"/>
                      </a:solidFill>
                      <a:prstDash val="solid"/>
                      <a:round/>
                      <a:headEnd type="none" w="med" len="med"/>
                      <a:tailEnd type="none" w="med" len="med"/>
                    </a:lnR>
                    <a:lnT w="12700" cap="flat" cmpd="sng" algn="ctr">
                      <a:solidFill>
                        <a:srgbClr val="FABD00"/>
                      </a:solidFill>
                      <a:prstDash val="solid"/>
                      <a:round/>
                      <a:headEnd type="none" w="med" len="med"/>
                      <a:tailEnd type="none" w="med" len="med"/>
                    </a:lnT>
                    <a:lnB w="12700" cap="flat" cmpd="sng" algn="ctr">
                      <a:solidFill>
                        <a:srgbClr val="FABD00"/>
                      </a:solidFill>
                      <a:prstDash val="solid"/>
                      <a:round/>
                      <a:headEnd type="none" w="med" len="med"/>
                      <a:tailEnd type="none" w="med" len="med"/>
                    </a:lnB>
                  </a:tcPr>
                </a:tc>
                <a:extLst>
                  <a:ext uri="{0D108BD9-81ED-4DB2-BD59-A6C34878D82A}">
                    <a16:rowId xmlns:a16="http://schemas.microsoft.com/office/drawing/2014/main" val="3478618310"/>
                  </a:ext>
                </a:extLst>
              </a:tr>
              <a:tr h="648606">
                <a:tc>
                  <a:txBody>
                    <a:bodyPr/>
                    <a:lstStyle/>
                    <a:p>
                      <a:endParaRPr lang="x-none" dirty="0">
                        <a:solidFill>
                          <a:schemeClr val="tx1"/>
                        </a:solidFill>
                      </a:endParaRPr>
                    </a:p>
                  </a:txBody>
                  <a:tcPr>
                    <a:lnT w="12700" cap="flat" cmpd="sng" algn="ctr">
                      <a:solidFill>
                        <a:srgbClr val="FABD00"/>
                      </a:solidFill>
                      <a:prstDash val="solid"/>
                      <a:round/>
                      <a:headEnd type="none" w="med" len="med"/>
                      <a:tailEnd type="none" w="med" len="med"/>
                    </a:lnT>
                  </a:tcPr>
                </a:tc>
                <a:extLst>
                  <a:ext uri="{0D108BD9-81ED-4DB2-BD59-A6C34878D82A}">
                    <a16:rowId xmlns:a16="http://schemas.microsoft.com/office/drawing/2014/main" val="3388724775"/>
                  </a:ext>
                </a:extLst>
              </a:tr>
              <a:tr h="648606">
                <a:tc>
                  <a:txBody>
                    <a:bodyPr/>
                    <a:lstStyle/>
                    <a:p>
                      <a:endParaRPr lang="x-none">
                        <a:solidFill>
                          <a:schemeClr val="tx1"/>
                        </a:solidFill>
                      </a:endParaRPr>
                    </a:p>
                  </a:txBody>
                  <a:tcPr/>
                </a:tc>
                <a:extLst>
                  <a:ext uri="{0D108BD9-81ED-4DB2-BD59-A6C34878D82A}">
                    <a16:rowId xmlns:a16="http://schemas.microsoft.com/office/drawing/2014/main" val="3324850596"/>
                  </a:ext>
                </a:extLst>
              </a:tr>
              <a:tr h="648606">
                <a:tc>
                  <a:txBody>
                    <a:bodyPr/>
                    <a:lstStyle/>
                    <a:p>
                      <a:endParaRPr lang="x-none" dirty="0">
                        <a:solidFill>
                          <a:schemeClr val="tx1"/>
                        </a:solidFill>
                      </a:endParaRPr>
                    </a:p>
                  </a:txBody>
                  <a:tcPr/>
                </a:tc>
                <a:extLst>
                  <a:ext uri="{0D108BD9-81ED-4DB2-BD59-A6C34878D82A}">
                    <a16:rowId xmlns:a16="http://schemas.microsoft.com/office/drawing/2014/main" val="2596133899"/>
                  </a:ext>
                </a:extLst>
              </a:tr>
              <a:tr h="648606">
                <a:tc>
                  <a:txBody>
                    <a:bodyPr/>
                    <a:lstStyle/>
                    <a:p>
                      <a:endParaRPr lang="x-none" dirty="0">
                        <a:solidFill>
                          <a:schemeClr val="tx1"/>
                        </a:solidFill>
                      </a:endParaRPr>
                    </a:p>
                  </a:txBody>
                  <a:tcPr/>
                </a:tc>
                <a:extLst>
                  <a:ext uri="{0D108BD9-81ED-4DB2-BD59-A6C34878D82A}">
                    <a16:rowId xmlns:a16="http://schemas.microsoft.com/office/drawing/2014/main" val="2752677962"/>
                  </a:ext>
                </a:extLst>
              </a:tr>
              <a:tr h="639722">
                <a:tc>
                  <a:txBody>
                    <a:bodyPr/>
                    <a:lstStyle/>
                    <a:p>
                      <a:endParaRPr lang="x-none" dirty="0">
                        <a:solidFill>
                          <a:schemeClr val="tx1"/>
                        </a:solidFill>
                      </a:endParaRPr>
                    </a:p>
                  </a:txBody>
                  <a:tcPr/>
                </a:tc>
                <a:extLst>
                  <a:ext uri="{0D108BD9-81ED-4DB2-BD59-A6C34878D82A}">
                    <a16:rowId xmlns:a16="http://schemas.microsoft.com/office/drawing/2014/main" val="437443533"/>
                  </a:ext>
                </a:extLst>
              </a:tr>
            </a:tbl>
          </a:graphicData>
        </a:graphic>
      </p:graphicFrame>
      <p:sp>
        <p:nvSpPr>
          <p:cNvPr id="6" name="CuadroTexto 5">
            <a:extLst>
              <a:ext uri="{FF2B5EF4-FFF2-40B4-BE49-F238E27FC236}">
                <a16:creationId xmlns:a16="http://schemas.microsoft.com/office/drawing/2014/main" id="{08345E97-9D39-E44A-B061-EE186584BA31}"/>
              </a:ext>
            </a:extLst>
          </p:cNvPr>
          <p:cNvSpPr txBox="1"/>
          <p:nvPr/>
        </p:nvSpPr>
        <p:spPr>
          <a:xfrm>
            <a:off x="219712" y="2149760"/>
            <a:ext cx="5003429" cy="707886"/>
          </a:xfrm>
          <a:prstGeom prst="rect">
            <a:avLst/>
          </a:prstGeom>
          <a:noFill/>
        </p:spPr>
        <p:txBody>
          <a:bodyPr wrap="square" rtlCol="0">
            <a:spAutoFit/>
          </a:bodyPr>
          <a:lstStyle/>
          <a:p>
            <a:r>
              <a:rPr lang="x-none" sz="2000" dirty="0"/>
              <a:t>1. Quedó con amigos delante </a:t>
            </a:r>
            <a:r>
              <a:rPr lang="es-ES" sz="2000" b="1" dirty="0"/>
              <a:t>del</a:t>
            </a:r>
            <a:r>
              <a:rPr lang="es-ES" sz="2000" dirty="0"/>
              <a:t>    / </a:t>
            </a:r>
            <a:r>
              <a:rPr lang="es-ES" sz="2000" b="1" dirty="0"/>
              <a:t>de la</a:t>
            </a:r>
            <a:r>
              <a:rPr lang="x-none" sz="2000" b="1" dirty="0"/>
              <a:t> </a:t>
            </a:r>
            <a:r>
              <a:rPr lang="x-none" sz="2000" dirty="0"/>
              <a:t>cine.</a:t>
            </a:r>
          </a:p>
        </p:txBody>
      </p:sp>
      <p:sp>
        <p:nvSpPr>
          <p:cNvPr id="10" name="CuadroTexto 9">
            <a:extLst>
              <a:ext uri="{FF2B5EF4-FFF2-40B4-BE49-F238E27FC236}">
                <a16:creationId xmlns:a16="http://schemas.microsoft.com/office/drawing/2014/main" id="{2A8B5863-70FA-384C-8DC0-F4A87FD2DDE0}"/>
              </a:ext>
            </a:extLst>
          </p:cNvPr>
          <p:cNvSpPr txBox="1"/>
          <p:nvPr/>
        </p:nvSpPr>
        <p:spPr>
          <a:xfrm>
            <a:off x="190928" y="2791492"/>
            <a:ext cx="5178241" cy="707886"/>
          </a:xfrm>
          <a:prstGeom prst="rect">
            <a:avLst/>
          </a:prstGeom>
          <a:noFill/>
        </p:spPr>
        <p:txBody>
          <a:bodyPr wrap="square" rtlCol="0">
            <a:spAutoFit/>
          </a:bodyPr>
          <a:lstStyle/>
          <a:p>
            <a:r>
              <a:rPr lang="es-ES" sz="2000" dirty="0"/>
              <a:t>2. Generalmente dejo los deberes encima </a:t>
            </a:r>
            <a:r>
              <a:rPr lang="es-ES" sz="2000" b="1" dirty="0"/>
              <a:t>del</a:t>
            </a:r>
            <a:r>
              <a:rPr lang="es-ES" sz="2000" dirty="0"/>
              <a:t> / </a:t>
            </a:r>
            <a:r>
              <a:rPr lang="es-ES" sz="2000" b="1" dirty="0"/>
              <a:t>de la</a:t>
            </a:r>
            <a:r>
              <a:rPr lang="es-ES" sz="2000" dirty="0"/>
              <a:t> cama.</a:t>
            </a:r>
            <a:endParaRPr lang="x-none" sz="2000" dirty="0"/>
          </a:p>
        </p:txBody>
      </p:sp>
      <p:sp>
        <p:nvSpPr>
          <p:cNvPr id="11" name="CuadroTexto 10">
            <a:extLst>
              <a:ext uri="{FF2B5EF4-FFF2-40B4-BE49-F238E27FC236}">
                <a16:creationId xmlns:a16="http://schemas.microsoft.com/office/drawing/2014/main" id="{85FE0C9E-2308-6845-98B9-FC44067C5564}"/>
              </a:ext>
            </a:extLst>
          </p:cNvPr>
          <p:cNvSpPr txBox="1"/>
          <p:nvPr/>
        </p:nvSpPr>
        <p:spPr>
          <a:xfrm>
            <a:off x="190927" y="3451327"/>
            <a:ext cx="5178241" cy="707886"/>
          </a:xfrm>
          <a:prstGeom prst="rect">
            <a:avLst/>
          </a:prstGeom>
          <a:noFill/>
        </p:spPr>
        <p:txBody>
          <a:bodyPr wrap="square" rtlCol="0">
            <a:spAutoFit/>
          </a:bodyPr>
          <a:lstStyle/>
          <a:p>
            <a:r>
              <a:rPr lang="es-ES" sz="2000" dirty="0"/>
              <a:t>3. Publicó un comentario debajo </a:t>
            </a:r>
            <a:r>
              <a:rPr lang="es-ES" sz="2000" b="1" dirty="0"/>
              <a:t>del</a:t>
            </a:r>
            <a:r>
              <a:rPr lang="es-ES" sz="2000" dirty="0"/>
              <a:t> / </a:t>
            </a:r>
            <a:r>
              <a:rPr lang="es-ES" sz="2000" b="1" dirty="0"/>
              <a:t>de la</a:t>
            </a:r>
            <a:r>
              <a:rPr lang="es-ES" sz="2000" dirty="0"/>
              <a:t> foto. </a:t>
            </a:r>
            <a:endParaRPr lang="x-none" sz="2000" dirty="0"/>
          </a:p>
        </p:txBody>
      </p:sp>
      <p:sp>
        <p:nvSpPr>
          <p:cNvPr id="12" name="CuadroTexto 11">
            <a:extLst>
              <a:ext uri="{FF2B5EF4-FFF2-40B4-BE49-F238E27FC236}">
                <a16:creationId xmlns:a16="http://schemas.microsoft.com/office/drawing/2014/main" id="{4C9C97FA-F545-7045-8F54-A77B4056B4BC}"/>
              </a:ext>
            </a:extLst>
          </p:cNvPr>
          <p:cNvSpPr txBox="1"/>
          <p:nvPr/>
        </p:nvSpPr>
        <p:spPr>
          <a:xfrm>
            <a:off x="190927" y="4111162"/>
            <a:ext cx="5178241" cy="707886"/>
          </a:xfrm>
          <a:prstGeom prst="rect">
            <a:avLst/>
          </a:prstGeom>
          <a:noFill/>
        </p:spPr>
        <p:txBody>
          <a:bodyPr wrap="square" rtlCol="0">
            <a:spAutoFit/>
          </a:bodyPr>
          <a:lstStyle/>
          <a:p>
            <a:r>
              <a:rPr lang="es-ES" sz="2000" dirty="0"/>
              <a:t>4. Incluso trabajo en un café al lado </a:t>
            </a:r>
            <a:r>
              <a:rPr lang="es-ES" sz="2000" b="1" dirty="0"/>
              <a:t>del</a:t>
            </a:r>
            <a:r>
              <a:rPr lang="es-ES" sz="2000" dirty="0"/>
              <a:t> / </a:t>
            </a:r>
            <a:r>
              <a:rPr lang="es-ES" sz="2000" b="1" dirty="0"/>
              <a:t>de la</a:t>
            </a:r>
            <a:r>
              <a:rPr lang="es-ES" sz="2000" dirty="0"/>
              <a:t> mar. </a:t>
            </a:r>
            <a:endParaRPr lang="x-none" sz="2000" dirty="0"/>
          </a:p>
        </p:txBody>
      </p:sp>
      <p:sp>
        <p:nvSpPr>
          <p:cNvPr id="13" name="CuadroTexto 12">
            <a:extLst>
              <a:ext uri="{FF2B5EF4-FFF2-40B4-BE49-F238E27FC236}">
                <a16:creationId xmlns:a16="http://schemas.microsoft.com/office/drawing/2014/main" id="{2A705773-8C2E-7446-8C15-BC14B9B5744E}"/>
              </a:ext>
            </a:extLst>
          </p:cNvPr>
          <p:cNvSpPr txBox="1"/>
          <p:nvPr/>
        </p:nvSpPr>
        <p:spPr>
          <a:xfrm>
            <a:off x="190926" y="4734791"/>
            <a:ext cx="5178241" cy="707886"/>
          </a:xfrm>
          <a:prstGeom prst="rect">
            <a:avLst/>
          </a:prstGeom>
          <a:noFill/>
        </p:spPr>
        <p:txBody>
          <a:bodyPr wrap="square" rtlCol="0">
            <a:spAutoFit/>
          </a:bodyPr>
          <a:lstStyle/>
          <a:p>
            <a:r>
              <a:rPr lang="es-ES" sz="2000" dirty="0"/>
              <a:t>5. Compró unas bebidas cerca </a:t>
            </a:r>
            <a:r>
              <a:rPr lang="es-ES" sz="2000" b="1" dirty="0"/>
              <a:t>del</a:t>
            </a:r>
            <a:r>
              <a:rPr lang="es-ES" sz="2000" dirty="0"/>
              <a:t>  / </a:t>
            </a:r>
            <a:r>
              <a:rPr lang="es-ES" sz="2000" b="1" dirty="0"/>
              <a:t>de la</a:t>
            </a:r>
            <a:r>
              <a:rPr lang="es-ES" sz="2000" dirty="0"/>
              <a:t> barrio.</a:t>
            </a:r>
            <a:endParaRPr lang="x-none" sz="2000" dirty="0"/>
          </a:p>
        </p:txBody>
      </p:sp>
      <p:sp>
        <p:nvSpPr>
          <p:cNvPr id="14" name="CuadroTexto 13">
            <a:extLst>
              <a:ext uri="{FF2B5EF4-FFF2-40B4-BE49-F238E27FC236}">
                <a16:creationId xmlns:a16="http://schemas.microsoft.com/office/drawing/2014/main" id="{CDBBE44C-BD83-8446-8C72-5C86F89420B8}"/>
              </a:ext>
            </a:extLst>
          </p:cNvPr>
          <p:cNvSpPr txBox="1"/>
          <p:nvPr/>
        </p:nvSpPr>
        <p:spPr>
          <a:xfrm>
            <a:off x="190927" y="5394626"/>
            <a:ext cx="4838274" cy="707886"/>
          </a:xfrm>
          <a:prstGeom prst="rect">
            <a:avLst/>
          </a:prstGeom>
          <a:noFill/>
        </p:spPr>
        <p:txBody>
          <a:bodyPr wrap="square" rtlCol="0">
            <a:spAutoFit/>
          </a:bodyPr>
          <a:lstStyle/>
          <a:p>
            <a:r>
              <a:rPr lang="es-ES" sz="2000" dirty="0"/>
              <a:t>6. Disfruto el tiempo libre fuera </a:t>
            </a:r>
            <a:r>
              <a:rPr lang="es-ES" sz="2000" b="1" dirty="0"/>
              <a:t>del</a:t>
            </a:r>
            <a:r>
              <a:rPr lang="es-ES" sz="2000" dirty="0"/>
              <a:t> / </a:t>
            </a:r>
            <a:r>
              <a:rPr lang="es-ES" sz="2000" b="1" dirty="0"/>
              <a:t>de la</a:t>
            </a:r>
            <a:r>
              <a:rPr lang="es-ES" sz="2000" dirty="0"/>
              <a:t> escuela.</a:t>
            </a:r>
            <a:endParaRPr lang="x-none" sz="2000" dirty="0"/>
          </a:p>
        </p:txBody>
      </p:sp>
      <p:pic>
        <p:nvPicPr>
          <p:cNvPr id="15" name="Picture 8" descr="green checkmark">
            <a:extLst>
              <a:ext uri="{FF2B5EF4-FFF2-40B4-BE49-F238E27FC236}">
                <a16:creationId xmlns:a16="http://schemas.microsoft.com/office/drawing/2014/main" id="{2DAEA987-A3A3-9048-830A-235292629D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9075" y="2288530"/>
            <a:ext cx="406580" cy="423521"/>
          </a:xfrm>
          <a:prstGeom prst="rect">
            <a:avLst/>
          </a:prstGeom>
        </p:spPr>
      </p:pic>
      <p:pic>
        <p:nvPicPr>
          <p:cNvPr id="16" name="Picture 8" descr="green checkmark">
            <a:extLst>
              <a:ext uri="{FF2B5EF4-FFF2-40B4-BE49-F238E27FC236}">
                <a16:creationId xmlns:a16="http://schemas.microsoft.com/office/drawing/2014/main" id="{E68117DA-A91C-324B-B90F-CB544C8226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5579" y="2933674"/>
            <a:ext cx="406580" cy="423521"/>
          </a:xfrm>
          <a:prstGeom prst="rect">
            <a:avLst/>
          </a:prstGeom>
        </p:spPr>
      </p:pic>
      <p:pic>
        <p:nvPicPr>
          <p:cNvPr id="17" name="Picture 8" descr="green checkmark">
            <a:extLst>
              <a:ext uri="{FF2B5EF4-FFF2-40B4-BE49-F238E27FC236}">
                <a16:creationId xmlns:a16="http://schemas.microsoft.com/office/drawing/2014/main" id="{B87322FD-2343-014A-B943-D5369A9182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9044" y="3593509"/>
            <a:ext cx="406580" cy="423521"/>
          </a:xfrm>
          <a:prstGeom prst="rect">
            <a:avLst/>
          </a:prstGeom>
        </p:spPr>
      </p:pic>
      <p:pic>
        <p:nvPicPr>
          <p:cNvPr id="18" name="Picture 8" descr="green checkmark">
            <a:extLst>
              <a:ext uri="{FF2B5EF4-FFF2-40B4-BE49-F238E27FC236}">
                <a16:creationId xmlns:a16="http://schemas.microsoft.com/office/drawing/2014/main" id="{DA4379DE-5313-AA44-8140-A0685B684D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6390" y="4253344"/>
            <a:ext cx="406580" cy="423521"/>
          </a:xfrm>
          <a:prstGeom prst="rect">
            <a:avLst/>
          </a:prstGeom>
        </p:spPr>
      </p:pic>
      <p:pic>
        <p:nvPicPr>
          <p:cNvPr id="19" name="Picture 8" descr="green checkmark">
            <a:extLst>
              <a:ext uri="{FF2B5EF4-FFF2-40B4-BE49-F238E27FC236}">
                <a16:creationId xmlns:a16="http://schemas.microsoft.com/office/drawing/2014/main" id="{A05BE6EB-5FF2-F14C-AB45-1368B23AE6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9044" y="4819048"/>
            <a:ext cx="406580" cy="423521"/>
          </a:xfrm>
          <a:prstGeom prst="rect">
            <a:avLst/>
          </a:prstGeom>
        </p:spPr>
      </p:pic>
      <p:pic>
        <p:nvPicPr>
          <p:cNvPr id="20" name="Picture 8" descr="green checkmark">
            <a:extLst>
              <a:ext uri="{FF2B5EF4-FFF2-40B4-BE49-F238E27FC236}">
                <a16:creationId xmlns:a16="http://schemas.microsoft.com/office/drawing/2014/main" id="{251155FC-5258-F54E-A8ED-439E1CAB42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6390" y="5573014"/>
            <a:ext cx="406580" cy="423521"/>
          </a:xfrm>
          <a:prstGeom prst="rect">
            <a:avLst/>
          </a:prstGeom>
        </p:spPr>
      </p:pic>
      <p:sp>
        <p:nvSpPr>
          <p:cNvPr id="22" name="Anillo 21">
            <a:extLst>
              <a:ext uri="{FF2B5EF4-FFF2-40B4-BE49-F238E27FC236}">
                <a16:creationId xmlns:a16="http://schemas.microsoft.com/office/drawing/2014/main" id="{A00E4AF5-2C90-304D-8AF9-164CA8CB5E43}"/>
              </a:ext>
            </a:extLst>
          </p:cNvPr>
          <p:cNvSpPr/>
          <p:nvPr/>
        </p:nvSpPr>
        <p:spPr>
          <a:xfrm>
            <a:off x="3992927" y="2137269"/>
            <a:ext cx="645155"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sp>
        <p:nvSpPr>
          <p:cNvPr id="23" name="Anillo 22">
            <a:extLst>
              <a:ext uri="{FF2B5EF4-FFF2-40B4-BE49-F238E27FC236}">
                <a16:creationId xmlns:a16="http://schemas.microsoft.com/office/drawing/2014/main" id="{78DA2B4E-6957-B648-8282-5D631A93DAAE}"/>
              </a:ext>
            </a:extLst>
          </p:cNvPr>
          <p:cNvSpPr/>
          <p:nvPr/>
        </p:nvSpPr>
        <p:spPr>
          <a:xfrm>
            <a:off x="1851639" y="3076248"/>
            <a:ext cx="841004"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24" name="Anillo 23">
            <a:extLst>
              <a:ext uri="{FF2B5EF4-FFF2-40B4-BE49-F238E27FC236}">
                <a16:creationId xmlns:a16="http://schemas.microsoft.com/office/drawing/2014/main" id="{6D1AF9E8-3A31-144F-9B50-A79D65AE5B39}"/>
              </a:ext>
            </a:extLst>
          </p:cNvPr>
          <p:cNvSpPr/>
          <p:nvPr/>
        </p:nvSpPr>
        <p:spPr>
          <a:xfrm>
            <a:off x="180447" y="3729754"/>
            <a:ext cx="822004"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25" name="Anillo 24">
            <a:extLst>
              <a:ext uri="{FF2B5EF4-FFF2-40B4-BE49-F238E27FC236}">
                <a16:creationId xmlns:a16="http://schemas.microsoft.com/office/drawing/2014/main" id="{BEC84F46-79F4-DA4F-ADF2-951A1BEDC6DB}"/>
              </a:ext>
            </a:extLst>
          </p:cNvPr>
          <p:cNvSpPr/>
          <p:nvPr/>
        </p:nvSpPr>
        <p:spPr>
          <a:xfrm>
            <a:off x="4706623" y="4058241"/>
            <a:ext cx="645155"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26" name="Anillo 25">
            <a:extLst>
              <a:ext uri="{FF2B5EF4-FFF2-40B4-BE49-F238E27FC236}">
                <a16:creationId xmlns:a16="http://schemas.microsoft.com/office/drawing/2014/main" id="{C7B00AAE-DFFF-3445-8D9D-09228DA77BAF}"/>
              </a:ext>
            </a:extLst>
          </p:cNvPr>
          <p:cNvSpPr/>
          <p:nvPr/>
        </p:nvSpPr>
        <p:spPr>
          <a:xfrm>
            <a:off x="4149767" y="4703747"/>
            <a:ext cx="645155"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27" name="Anillo 26">
            <a:extLst>
              <a:ext uri="{FF2B5EF4-FFF2-40B4-BE49-F238E27FC236}">
                <a16:creationId xmlns:a16="http://schemas.microsoft.com/office/drawing/2014/main" id="{B063D2BE-B6BB-4E43-B75B-62B524EDE51F}"/>
              </a:ext>
            </a:extLst>
          </p:cNvPr>
          <p:cNvSpPr/>
          <p:nvPr/>
        </p:nvSpPr>
        <p:spPr>
          <a:xfrm>
            <a:off x="160602" y="5690505"/>
            <a:ext cx="841849"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graphicFrame>
        <p:nvGraphicFramePr>
          <p:cNvPr id="29" name="Tabla 28">
            <a:extLst>
              <a:ext uri="{FF2B5EF4-FFF2-40B4-BE49-F238E27FC236}">
                <a16:creationId xmlns:a16="http://schemas.microsoft.com/office/drawing/2014/main" id="{4270570D-A52A-E743-A718-5DEEA6789295}"/>
              </a:ext>
            </a:extLst>
          </p:cNvPr>
          <p:cNvGraphicFramePr>
            <a:graphicFrameLocks noGrp="1"/>
          </p:cNvGraphicFramePr>
          <p:nvPr>
            <p:extLst>
              <p:ext uri="{D42A27DB-BD31-4B8C-83A1-F6EECF244321}">
                <p14:modId xmlns:p14="http://schemas.microsoft.com/office/powerpoint/2010/main" val="2556323843"/>
              </p:ext>
            </p:extLst>
          </p:nvPr>
        </p:nvGraphicFramePr>
        <p:xfrm>
          <a:off x="9153196" y="1303713"/>
          <a:ext cx="2849598" cy="4767044"/>
        </p:xfrm>
        <a:graphic>
          <a:graphicData uri="http://schemas.openxmlformats.org/drawingml/2006/table">
            <a:tbl>
              <a:tblPr firstRow="1" bandRow="1">
                <a:tableStyleId>{5DA37D80-6434-44D0-A028-1B22A696006F}</a:tableStyleId>
              </a:tblPr>
              <a:tblGrid>
                <a:gridCol w="2849598">
                  <a:extLst>
                    <a:ext uri="{9D8B030D-6E8A-4147-A177-3AD203B41FA5}">
                      <a16:colId xmlns:a16="http://schemas.microsoft.com/office/drawing/2014/main" val="3947797743"/>
                    </a:ext>
                  </a:extLst>
                </a:gridCol>
              </a:tblGrid>
              <a:tr h="884292">
                <a:tc>
                  <a:txBody>
                    <a:bodyPr/>
                    <a:lstStyle/>
                    <a:p>
                      <a:pPr algn="ctr"/>
                      <a:r>
                        <a:rPr lang="x-none" sz="2000" dirty="0">
                          <a:solidFill>
                            <a:schemeClr val="tx1"/>
                          </a:solidFill>
                        </a:rPr>
                        <a:t>¿Dónde? </a:t>
                      </a:r>
                    </a:p>
                    <a:p>
                      <a:pPr algn="ctr"/>
                      <a:r>
                        <a:rPr lang="x-none" sz="2000" dirty="0">
                          <a:solidFill>
                            <a:schemeClr val="tx1"/>
                          </a:solidFill>
                        </a:rPr>
                        <a:t>Escribe en inglés</a:t>
                      </a:r>
                    </a:p>
                  </a:txBody>
                  <a:tcPr anchor="ctr"/>
                </a:tc>
                <a:extLst>
                  <a:ext uri="{0D108BD9-81ED-4DB2-BD59-A6C34878D82A}">
                    <a16:rowId xmlns:a16="http://schemas.microsoft.com/office/drawing/2014/main" val="3761341172"/>
                  </a:ext>
                </a:extLst>
              </a:tr>
              <a:tr h="648606">
                <a:tc>
                  <a:txBody>
                    <a:bodyPr/>
                    <a:lstStyle/>
                    <a:p>
                      <a:endParaRPr lang="x-none" dirty="0">
                        <a:solidFill>
                          <a:schemeClr val="tx1"/>
                        </a:solidFill>
                      </a:endParaRPr>
                    </a:p>
                  </a:txBody>
                  <a:tcPr/>
                </a:tc>
                <a:extLst>
                  <a:ext uri="{0D108BD9-81ED-4DB2-BD59-A6C34878D82A}">
                    <a16:rowId xmlns:a16="http://schemas.microsoft.com/office/drawing/2014/main" val="572966595"/>
                  </a:ext>
                </a:extLst>
              </a:tr>
              <a:tr h="648606">
                <a:tc>
                  <a:txBody>
                    <a:bodyPr/>
                    <a:lstStyle/>
                    <a:p>
                      <a:endParaRPr lang="x-none" dirty="0">
                        <a:solidFill>
                          <a:schemeClr val="tx1"/>
                        </a:solidFill>
                      </a:endParaRPr>
                    </a:p>
                  </a:txBody>
                  <a:tcPr/>
                </a:tc>
                <a:extLst>
                  <a:ext uri="{0D108BD9-81ED-4DB2-BD59-A6C34878D82A}">
                    <a16:rowId xmlns:a16="http://schemas.microsoft.com/office/drawing/2014/main" val="1112791494"/>
                  </a:ext>
                </a:extLst>
              </a:tr>
              <a:tr h="648606">
                <a:tc>
                  <a:txBody>
                    <a:bodyPr/>
                    <a:lstStyle/>
                    <a:p>
                      <a:endParaRPr lang="x-none" dirty="0">
                        <a:solidFill>
                          <a:schemeClr val="tx1"/>
                        </a:solidFill>
                      </a:endParaRPr>
                    </a:p>
                  </a:txBody>
                  <a:tcPr/>
                </a:tc>
                <a:extLst>
                  <a:ext uri="{0D108BD9-81ED-4DB2-BD59-A6C34878D82A}">
                    <a16:rowId xmlns:a16="http://schemas.microsoft.com/office/drawing/2014/main" val="3085983141"/>
                  </a:ext>
                </a:extLst>
              </a:tr>
              <a:tr h="648606">
                <a:tc>
                  <a:txBody>
                    <a:bodyPr/>
                    <a:lstStyle/>
                    <a:p>
                      <a:endParaRPr lang="x-none" dirty="0">
                        <a:solidFill>
                          <a:schemeClr val="tx1"/>
                        </a:solidFill>
                      </a:endParaRPr>
                    </a:p>
                  </a:txBody>
                  <a:tcPr/>
                </a:tc>
                <a:extLst>
                  <a:ext uri="{0D108BD9-81ED-4DB2-BD59-A6C34878D82A}">
                    <a16:rowId xmlns:a16="http://schemas.microsoft.com/office/drawing/2014/main" val="3586233130"/>
                  </a:ext>
                </a:extLst>
              </a:tr>
              <a:tr h="648606">
                <a:tc>
                  <a:txBody>
                    <a:bodyPr/>
                    <a:lstStyle/>
                    <a:p>
                      <a:endParaRPr lang="x-none" dirty="0">
                        <a:solidFill>
                          <a:schemeClr val="tx1"/>
                        </a:solidFill>
                      </a:endParaRPr>
                    </a:p>
                  </a:txBody>
                  <a:tcPr/>
                </a:tc>
                <a:extLst>
                  <a:ext uri="{0D108BD9-81ED-4DB2-BD59-A6C34878D82A}">
                    <a16:rowId xmlns:a16="http://schemas.microsoft.com/office/drawing/2014/main" val="1324625058"/>
                  </a:ext>
                </a:extLst>
              </a:tr>
              <a:tr h="639722">
                <a:tc>
                  <a:txBody>
                    <a:bodyPr/>
                    <a:lstStyle/>
                    <a:p>
                      <a:endParaRPr lang="x-none" dirty="0">
                        <a:solidFill>
                          <a:schemeClr val="tx1"/>
                        </a:solidFill>
                      </a:endParaRPr>
                    </a:p>
                  </a:txBody>
                  <a:tcPr/>
                </a:tc>
                <a:extLst>
                  <a:ext uri="{0D108BD9-81ED-4DB2-BD59-A6C34878D82A}">
                    <a16:rowId xmlns:a16="http://schemas.microsoft.com/office/drawing/2014/main" val="3538244956"/>
                  </a:ext>
                </a:extLst>
              </a:tr>
            </a:tbl>
          </a:graphicData>
        </a:graphic>
      </p:graphicFrame>
      <p:sp>
        <p:nvSpPr>
          <p:cNvPr id="30" name="CuadroTexto 29">
            <a:extLst>
              <a:ext uri="{FF2B5EF4-FFF2-40B4-BE49-F238E27FC236}">
                <a16:creationId xmlns:a16="http://schemas.microsoft.com/office/drawing/2014/main" id="{B485F38C-6817-3847-8F84-B674F2E60F97}"/>
              </a:ext>
            </a:extLst>
          </p:cNvPr>
          <p:cNvSpPr txBox="1"/>
          <p:nvPr/>
        </p:nvSpPr>
        <p:spPr>
          <a:xfrm>
            <a:off x="9153196" y="2302135"/>
            <a:ext cx="2860078" cy="400110"/>
          </a:xfrm>
          <a:prstGeom prst="rect">
            <a:avLst/>
          </a:prstGeom>
          <a:noFill/>
        </p:spPr>
        <p:txBody>
          <a:bodyPr wrap="none" rtlCol="0">
            <a:spAutoFit/>
          </a:bodyPr>
          <a:lstStyle/>
          <a:p>
            <a:pPr algn="l"/>
            <a:r>
              <a:rPr lang="x-none" sz="2000" dirty="0"/>
              <a:t>in front of the cinema</a:t>
            </a:r>
          </a:p>
        </p:txBody>
      </p:sp>
      <p:sp>
        <p:nvSpPr>
          <p:cNvPr id="31" name="CuadroTexto 30">
            <a:extLst>
              <a:ext uri="{FF2B5EF4-FFF2-40B4-BE49-F238E27FC236}">
                <a16:creationId xmlns:a16="http://schemas.microsoft.com/office/drawing/2014/main" id="{FFFC511B-D937-EA4C-935E-78D3A665A507}"/>
              </a:ext>
            </a:extLst>
          </p:cNvPr>
          <p:cNvSpPr txBox="1"/>
          <p:nvPr/>
        </p:nvSpPr>
        <p:spPr>
          <a:xfrm>
            <a:off x="9348201" y="2957085"/>
            <a:ext cx="2398413" cy="400110"/>
          </a:xfrm>
          <a:prstGeom prst="rect">
            <a:avLst/>
          </a:prstGeom>
          <a:noFill/>
        </p:spPr>
        <p:txBody>
          <a:bodyPr wrap="none" rtlCol="0">
            <a:spAutoFit/>
          </a:bodyPr>
          <a:lstStyle/>
          <a:p>
            <a:pPr algn="l"/>
            <a:r>
              <a:rPr lang="x-none" sz="2000" dirty="0"/>
              <a:t>on top of the bed</a:t>
            </a:r>
          </a:p>
        </p:txBody>
      </p:sp>
      <p:sp>
        <p:nvSpPr>
          <p:cNvPr id="32" name="CuadroTexto 31">
            <a:extLst>
              <a:ext uri="{FF2B5EF4-FFF2-40B4-BE49-F238E27FC236}">
                <a16:creationId xmlns:a16="http://schemas.microsoft.com/office/drawing/2014/main" id="{3A785BEC-65A4-0746-8DDC-67C0404AF820}"/>
              </a:ext>
            </a:extLst>
          </p:cNvPr>
          <p:cNvSpPr txBox="1"/>
          <p:nvPr/>
        </p:nvSpPr>
        <p:spPr>
          <a:xfrm>
            <a:off x="9435564" y="3616920"/>
            <a:ext cx="2223686" cy="400110"/>
          </a:xfrm>
          <a:prstGeom prst="rect">
            <a:avLst/>
          </a:prstGeom>
          <a:noFill/>
        </p:spPr>
        <p:txBody>
          <a:bodyPr wrap="none" rtlCol="0">
            <a:spAutoFit/>
          </a:bodyPr>
          <a:lstStyle/>
          <a:p>
            <a:pPr algn="l"/>
            <a:r>
              <a:rPr lang="x-none" sz="2000" dirty="0"/>
              <a:t>under the photo</a:t>
            </a:r>
          </a:p>
        </p:txBody>
      </p:sp>
      <p:sp>
        <p:nvSpPr>
          <p:cNvPr id="33" name="CuadroTexto 32">
            <a:extLst>
              <a:ext uri="{FF2B5EF4-FFF2-40B4-BE49-F238E27FC236}">
                <a16:creationId xmlns:a16="http://schemas.microsoft.com/office/drawing/2014/main" id="{FB69B715-E1E1-F34A-81F4-CEEF0E2F7AA9}"/>
              </a:ext>
            </a:extLst>
          </p:cNvPr>
          <p:cNvSpPr txBox="1"/>
          <p:nvPr/>
        </p:nvSpPr>
        <p:spPr>
          <a:xfrm>
            <a:off x="9315663" y="4244812"/>
            <a:ext cx="2601994" cy="400110"/>
          </a:xfrm>
          <a:prstGeom prst="rect">
            <a:avLst/>
          </a:prstGeom>
          <a:noFill/>
        </p:spPr>
        <p:txBody>
          <a:bodyPr wrap="none" rtlCol="0">
            <a:spAutoFit/>
          </a:bodyPr>
          <a:lstStyle/>
          <a:p>
            <a:pPr algn="l"/>
            <a:r>
              <a:rPr lang="x-none" sz="2000" dirty="0"/>
              <a:t>next to</a:t>
            </a:r>
            <a:r>
              <a:rPr lang="en-GB" sz="2000" dirty="0"/>
              <a:t> / by</a:t>
            </a:r>
            <a:r>
              <a:rPr lang="x-none" sz="2000" dirty="0"/>
              <a:t> the sea</a:t>
            </a:r>
          </a:p>
        </p:txBody>
      </p:sp>
      <p:sp>
        <p:nvSpPr>
          <p:cNvPr id="34" name="CuadroTexto 33">
            <a:extLst>
              <a:ext uri="{FF2B5EF4-FFF2-40B4-BE49-F238E27FC236}">
                <a16:creationId xmlns:a16="http://schemas.microsoft.com/office/drawing/2014/main" id="{06C53EAF-F804-E647-BCED-8F44443ED0B3}"/>
              </a:ext>
            </a:extLst>
          </p:cNvPr>
          <p:cNvSpPr txBox="1"/>
          <p:nvPr/>
        </p:nvSpPr>
        <p:spPr>
          <a:xfrm>
            <a:off x="9328006" y="4733869"/>
            <a:ext cx="2530205" cy="707886"/>
          </a:xfrm>
          <a:prstGeom prst="rect">
            <a:avLst/>
          </a:prstGeom>
          <a:noFill/>
        </p:spPr>
        <p:txBody>
          <a:bodyPr wrap="square" rtlCol="0">
            <a:spAutoFit/>
          </a:bodyPr>
          <a:lstStyle/>
          <a:p>
            <a:pPr algn="ctr"/>
            <a:r>
              <a:rPr lang="x-none" sz="2000" dirty="0"/>
              <a:t>near the neighbourhood</a:t>
            </a:r>
          </a:p>
        </p:txBody>
      </p:sp>
      <p:sp>
        <p:nvSpPr>
          <p:cNvPr id="35" name="CuadroTexto 34">
            <a:extLst>
              <a:ext uri="{FF2B5EF4-FFF2-40B4-BE49-F238E27FC236}">
                <a16:creationId xmlns:a16="http://schemas.microsoft.com/office/drawing/2014/main" id="{7F9031E8-568B-9546-B629-29F81CB1A1B4}"/>
              </a:ext>
            </a:extLst>
          </p:cNvPr>
          <p:cNvSpPr txBox="1"/>
          <p:nvPr/>
        </p:nvSpPr>
        <p:spPr>
          <a:xfrm>
            <a:off x="9601751" y="5552620"/>
            <a:ext cx="1970411" cy="400110"/>
          </a:xfrm>
          <a:prstGeom prst="rect">
            <a:avLst/>
          </a:prstGeom>
          <a:noFill/>
        </p:spPr>
        <p:txBody>
          <a:bodyPr wrap="none" rtlCol="0">
            <a:spAutoFit/>
          </a:bodyPr>
          <a:lstStyle/>
          <a:p>
            <a:pPr algn="l"/>
            <a:r>
              <a:rPr lang="x-none" sz="2000" dirty="0"/>
              <a:t>outside school</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0469" r="52418"/>
          <a:stretch/>
        </p:blipFill>
        <p:spPr>
          <a:xfrm>
            <a:off x="11659250" y="542836"/>
            <a:ext cx="489570" cy="1609198"/>
          </a:xfrm>
          <a:prstGeom prst="rect">
            <a:avLst/>
          </a:prstGeom>
        </p:spPr>
      </p:pic>
      <p:sp>
        <p:nvSpPr>
          <p:cNvPr id="36"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7" name="TextBox 36">
            <a:extLst>
              <a:ext uri="{FF2B5EF4-FFF2-40B4-BE49-F238E27FC236}">
                <a16:creationId xmlns:a16="http://schemas.microsoft.com/office/drawing/2014/main" id="{06DE5623-95D7-4D24-B0A1-EFC68A8A0B11}"/>
              </a:ext>
            </a:extLst>
          </p:cNvPr>
          <p:cNvSpPr txBox="1"/>
          <p:nvPr/>
        </p:nvSpPr>
        <p:spPr>
          <a:xfrm>
            <a:off x="43180" y="1005617"/>
            <a:ext cx="6282266" cy="1015663"/>
          </a:xfrm>
          <a:prstGeom prst="rect">
            <a:avLst/>
          </a:prstGeom>
          <a:noFill/>
        </p:spPr>
        <p:txBody>
          <a:bodyPr wrap="square">
            <a:spAutoFit/>
          </a:bodyPr>
          <a:lstStyle/>
          <a:p>
            <a:r>
              <a:rPr kumimoji="0" lang="x-none"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Lee las frases: ¿debes usar ‘del’ or ‘de la’?</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Quién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hace</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la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actividad</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y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cuándo</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p>
          <a:p>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Luego</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escribe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el</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lugar</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inglés</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a:t>
            </a:r>
            <a:r>
              <a:rPr kumimoji="0" lang="x-none"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endParaRPr lang="en-GB" dirty="0"/>
          </a:p>
        </p:txBody>
      </p:sp>
      <p:sp>
        <p:nvSpPr>
          <p:cNvPr id="9" name="Title 8">
            <a:extLst>
              <a:ext uri="{FF2B5EF4-FFF2-40B4-BE49-F238E27FC236}">
                <a16:creationId xmlns:a16="http://schemas.microsoft.com/office/drawing/2014/main" id="{0396162C-446A-4DF8-9FDF-6DF561F1A2D3}"/>
              </a:ext>
            </a:extLst>
          </p:cNvPr>
          <p:cNvSpPr>
            <a:spLocks noGrp="1"/>
          </p:cNvSpPr>
          <p:nvPr>
            <p:ph type="title"/>
          </p:nvPr>
        </p:nvSpPr>
        <p:spPr>
          <a:xfrm>
            <a:off x="0" y="213557"/>
            <a:ext cx="6773333" cy="647577"/>
          </a:xfrm>
        </p:spPr>
        <p:txBody>
          <a:bodyPr>
            <a:normAutofit/>
          </a:bodyPr>
          <a:lstStyle/>
          <a:p>
            <a:r>
              <a:rPr kumimoji="0" lang="x-none" sz="2800" b="1" i="0" u="none" strike="noStrike" kern="1200" cap="none" spc="0" normalizeH="0" baseline="0" noProof="0" dirty="0">
                <a:ln>
                  <a:noFill/>
                </a:ln>
                <a:effectLst/>
                <a:uLnTx/>
                <a:uFillTx/>
                <a:latin typeface="Century Gothic" panose="020B0502020202020204" pitchFamily="34" charset="0"/>
                <a:ea typeface="+mj-ea"/>
                <a:cs typeface="+mj-cs"/>
              </a:rPr>
              <a:t>Daniel habla sobre </a:t>
            </a:r>
            <a:r>
              <a:rPr kumimoji="0" lang="en-GB" sz="2800" b="1" i="0" u="none" strike="noStrike" kern="1200" cap="none" spc="0" normalizeH="0" baseline="0" noProof="0" dirty="0" err="1">
                <a:ln>
                  <a:noFill/>
                </a:ln>
                <a:effectLst/>
                <a:uLnTx/>
                <a:uFillTx/>
                <a:latin typeface="Century Gothic" panose="020B0502020202020204" pitchFamily="34" charset="0"/>
                <a:ea typeface="+mj-ea"/>
                <a:cs typeface="+mj-cs"/>
              </a:rPr>
              <a:t>el</a:t>
            </a:r>
            <a:r>
              <a:rPr kumimoji="0" lang="en-GB" sz="2800" b="1"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800" b="1" i="0" u="none" strike="noStrike" kern="1200" cap="none" spc="0" normalizeH="0" baseline="0" noProof="0" dirty="0" err="1">
                <a:ln>
                  <a:noFill/>
                </a:ln>
                <a:effectLst/>
                <a:uLnTx/>
                <a:uFillTx/>
                <a:latin typeface="Century Gothic" panose="020B0502020202020204" pitchFamily="34" charset="0"/>
                <a:ea typeface="+mj-ea"/>
                <a:cs typeface="+mj-cs"/>
              </a:rPr>
              <a:t>tiempo</a:t>
            </a:r>
            <a:r>
              <a:rPr kumimoji="0" lang="en-GB" sz="2800" b="1" i="0" u="none" strike="noStrike" kern="1200" cap="none" spc="0" normalizeH="0" baseline="0" noProof="0" dirty="0">
                <a:ln>
                  <a:noFill/>
                </a:ln>
                <a:effectLst/>
                <a:uLnTx/>
                <a:uFillTx/>
                <a:latin typeface="Century Gothic" panose="020B0502020202020204" pitchFamily="34" charset="0"/>
                <a:ea typeface="+mj-ea"/>
                <a:cs typeface="+mj-cs"/>
              </a:rPr>
              <a:t> libre</a:t>
            </a:r>
            <a:endParaRPr lang="en-GB" sz="2800" dirty="0"/>
          </a:p>
        </p:txBody>
      </p:sp>
    </p:spTree>
    <p:extLst>
      <p:ext uri="{BB962C8B-B14F-4D97-AF65-F5344CB8AC3E}">
        <p14:creationId xmlns:p14="http://schemas.microsoft.com/office/powerpoint/2010/main" val="411209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22" grpId="0" animBg="1"/>
      <p:bldP spid="23" grpId="0" animBg="1"/>
      <p:bldP spid="24" grpId="0" animBg="1"/>
      <p:bldP spid="25" grpId="0" animBg="1"/>
      <p:bldP spid="26" grpId="0" animBg="1"/>
      <p:bldP spid="27" grpId="0" animBg="1"/>
      <p:bldP spid="30" grpId="0"/>
      <p:bldP spid="31" grpId="0"/>
      <p:bldP spid="32" grpId="0"/>
      <p:bldP spid="33" grpId="0"/>
      <p:bldP spid="34"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a 27">
            <a:extLst>
              <a:ext uri="{FF2B5EF4-FFF2-40B4-BE49-F238E27FC236}">
                <a16:creationId xmlns:a16="http://schemas.microsoft.com/office/drawing/2014/main" id="{2A6CA118-0598-944D-8BFC-BE3E85B77C9F}"/>
              </a:ext>
            </a:extLst>
          </p:cNvPr>
          <p:cNvGraphicFramePr>
            <a:graphicFrameLocks noGrp="1"/>
          </p:cNvGraphicFramePr>
          <p:nvPr>
            <p:extLst>
              <p:ext uri="{D42A27DB-BD31-4B8C-83A1-F6EECF244321}">
                <p14:modId xmlns:p14="http://schemas.microsoft.com/office/powerpoint/2010/main" val="171463701"/>
              </p:ext>
            </p:extLst>
          </p:nvPr>
        </p:nvGraphicFramePr>
        <p:xfrm>
          <a:off x="4285727" y="2109805"/>
          <a:ext cx="3688280" cy="4172719"/>
        </p:xfrm>
        <a:graphic>
          <a:graphicData uri="http://schemas.openxmlformats.org/drawingml/2006/table">
            <a:tbl>
              <a:tblPr firstRow="1" bandRow="1">
                <a:tableStyleId>{5DA37D80-6434-44D0-A028-1B22A696006F}</a:tableStyleId>
              </a:tblPr>
              <a:tblGrid>
                <a:gridCol w="1844140">
                  <a:extLst>
                    <a:ext uri="{9D8B030D-6E8A-4147-A177-3AD203B41FA5}">
                      <a16:colId xmlns:a16="http://schemas.microsoft.com/office/drawing/2014/main" val="3947797743"/>
                    </a:ext>
                  </a:extLst>
                </a:gridCol>
                <a:gridCol w="1844140">
                  <a:extLst>
                    <a:ext uri="{9D8B030D-6E8A-4147-A177-3AD203B41FA5}">
                      <a16:colId xmlns:a16="http://schemas.microsoft.com/office/drawing/2014/main" val="4176240474"/>
                    </a:ext>
                  </a:extLst>
                </a:gridCol>
              </a:tblGrid>
              <a:tr h="894019">
                <a:tc>
                  <a:txBody>
                    <a:bodyPr/>
                    <a:lstStyle/>
                    <a:p>
                      <a:pPr algn="ctr"/>
                      <a:r>
                        <a:rPr lang="x-none" sz="2000" dirty="0">
                          <a:solidFill>
                            <a:schemeClr val="tx1"/>
                          </a:solidFill>
                        </a:rPr>
                        <a:t>yo</a:t>
                      </a:r>
                    </a:p>
                    <a:p>
                      <a:pPr algn="ctr"/>
                      <a:r>
                        <a:rPr lang="x-none" sz="2000" dirty="0">
                          <a:solidFill>
                            <a:schemeClr val="tx1"/>
                          </a:solidFill>
                        </a:rPr>
                        <a:t>normalmente</a:t>
                      </a:r>
                    </a:p>
                  </a:txBody>
                  <a:tcPr anchor="ctr"/>
                </a:tc>
                <a:tc>
                  <a:txBody>
                    <a:bodyPr/>
                    <a:lstStyle/>
                    <a:p>
                      <a:pPr algn="ctr"/>
                      <a:r>
                        <a:rPr lang="x-none" sz="2000" dirty="0">
                          <a:solidFill>
                            <a:schemeClr val="tx1"/>
                          </a:solidFill>
                        </a:rPr>
                        <a:t>él</a:t>
                      </a:r>
                    </a:p>
                    <a:p>
                      <a:pPr algn="ctr"/>
                      <a:r>
                        <a:rPr lang="x-none" sz="2000" dirty="0">
                          <a:solidFill>
                            <a:schemeClr val="tx1"/>
                          </a:solidFill>
                        </a:rPr>
                        <a:t>ayer</a:t>
                      </a:r>
                    </a:p>
                  </a:txBody>
                  <a:tcPr anchor="ctr"/>
                </a:tc>
                <a:extLst>
                  <a:ext uri="{0D108BD9-81ED-4DB2-BD59-A6C34878D82A}">
                    <a16:rowId xmlns:a16="http://schemas.microsoft.com/office/drawing/2014/main" val="3761341172"/>
                  </a:ext>
                </a:extLst>
              </a:tr>
              <a:tr h="655740">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572966595"/>
                  </a:ext>
                </a:extLst>
              </a:tr>
              <a:tr h="655740">
                <a:tc>
                  <a:txBody>
                    <a:bodyPr/>
                    <a:lstStyle/>
                    <a:p>
                      <a:endParaRPr lang="x-none" dirty="0"/>
                    </a:p>
                  </a:txBody>
                  <a:tcPr/>
                </a:tc>
                <a:tc>
                  <a:txBody>
                    <a:bodyPr/>
                    <a:lstStyle/>
                    <a:p>
                      <a:endParaRPr lang="x-none"/>
                    </a:p>
                  </a:txBody>
                  <a:tcPr/>
                </a:tc>
                <a:extLst>
                  <a:ext uri="{0D108BD9-81ED-4DB2-BD59-A6C34878D82A}">
                    <a16:rowId xmlns:a16="http://schemas.microsoft.com/office/drawing/2014/main" val="1112791494"/>
                  </a:ext>
                </a:extLst>
              </a:tr>
              <a:tr h="655740">
                <a:tc>
                  <a:txBody>
                    <a:bodyPr/>
                    <a:lstStyle/>
                    <a:p>
                      <a:endParaRPr lang="x-none" dirty="0"/>
                    </a:p>
                  </a:txBody>
                  <a:tcPr/>
                </a:tc>
                <a:tc>
                  <a:txBody>
                    <a:bodyPr/>
                    <a:lstStyle/>
                    <a:p>
                      <a:endParaRPr lang="x-none"/>
                    </a:p>
                  </a:txBody>
                  <a:tcPr/>
                </a:tc>
                <a:extLst>
                  <a:ext uri="{0D108BD9-81ED-4DB2-BD59-A6C34878D82A}">
                    <a16:rowId xmlns:a16="http://schemas.microsoft.com/office/drawing/2014/main" val="3085983141"/>
                  </a:ext>
                </a:extLst>
              </a:tr>
              <a:tr h="655740">
                <a:tc>
                  <a:txBody>
                    <a:bodyPr/>
                    <a:lstStyle/>
                    <a:p>
                      <a:endParaRPr lang="x-none"/>
                    </a:p>
                  </a:txBody>
                  <a:tcPr/>
                </a:tc>
                <a:tc>
                  <a:txBody>
                    <a:bodyPr/>
                    <a:lstStyle/>
                    <a:p>
                      <a:endParaRPr lang="x-none" dirty="0"/>
                    </a:p>
                  </a:txBody>
                  <a:tcPr/>
                </a:tc>
                <a:extLst>
                  <a:ext uri="{0D108BD9-81ED-4DB2-BD59-A6C34878D82A}">
                    <a16:rowId xmlns:a16="http://schemas.microsoft.com/office/drawing/2014/main" val="3586233130"/>
                  </a:ext>
                </a:extLst>
              </a:tr>
              <a:tr h="655740">
                <a:tc>
                  <a:txBody>
                    <a:bodyPr/>
                    <a:lstStyle/>
                    <a:p>
                      <a:endParaRPr lang="x-none"/>
                    </a:p>
                  </a:txBody>
                  <a:tcPr/>
                </a:tc>
                <a:tc>
                  <a:txBody>
                    <a:bodyPr/>
                    <a:lstStyle/>
                    <a:p>
                      <a:endParaRPr lang="x-none" dirty="0"/>
                    </a:p>
                  </a:txBody>
                  <a:tcPr/>
                </a:tc>
                <a:extLst>
                  <a:ext uri="{0D108BD9-81ED-4DB2-BD59-A6C34878D82A}">
                    <a16:rowId xmlns:a16="http://schemas.microsoft.com/office/drawing/2014/main" val="1324625058"/>
                  </a:ext>
                </a:extLst>
              </a:tr>
            </a:tbl>
          </a:graphicData>
        </a:graphic>
      </p:graphicFrame>
      <p:graphicFrame>
        <p:nvGraphicFramePr>
          <p:cNvPr id="5" name="Tabla 4">
            <a:extLst>
              <a:ext uri="{FF2B5EF4-FFF2-40B4-BE49-F238E27FC236}">
                <a16:creationId xmlns:a16="http://schemas.microsoft.com/office/drawing/2014/main" id="{248AE533-0150-9142-B926-7F64790EEEF1}"/>
              </a:ext>
            </a:extLst>
          </p:cNvPr>
          <p:cNvGraphicFramePr>
            <a:graphicFrameLocks noGrp="1"/>
          </p:cNvGraphicFramePr>
          <p:nvPr>
            <p:extLst>
              <p:ext uri="{D42A27DB-BD31-4B8C-83A1-F6EECF244321}">
                <p14:modId xmlns:p14="http://schemas.microsoft.com/office/powerpoint/2010/main" val="3889099674"/>
              </p:ext>
            </p:extLst>
          </p:nvPr>
        </p:nvGraphicFramePr>
        <p:xfrm>
          <a:off x="599238" y="2112265"/>
          <a:ext cx="3040717" cy="4127322"/>
        </p:xfrm>
        <a:graphic>
          <a:graphicData uri="http://schemas.openxmlformats.org/drawingml/2006/table">
            <a:tbl>
              <a:tblPr firstRow="1" bandRow="1">
                <a:tableStyleId>{5DA37D80-6434-44D0-A028-1B22A696006F}</a:tableStyleId>
              </a:tblPr>
              <a:tblGrid>
                <a:gridCol w="799603">
                  <a:extLst>
                    <a:ext uri="{9D8B030D-6E8A-4147-A177-3AD203B41FA5}">
                      <a16:colId xmlns:a16="http://schemas.microsoft.com/office/drawing/2014/main" val="4287994895"/>
                    </a:ext>
                  </a:extLst>
                </a:gridCol>
                <a:gridCol w="2241114">
                  <a:extLst>
                    <a:ext uri="{9D8B030D-6E8A-4147-A177-3AD203B41FA5}">
                      <a16:colId xmlns:a16="http://schemas.microsoft.com/office/drawing/2014/main" val="1594899144"/>
                    </a:ext>
                  </a:extLst>
                </a:gridCol>
              </a:tblGrid>
              <a:tr h="884292">
                <a:tc>
                  <a:txBody>
                    <a:bodyPr/>
                    <a:lstStyle/>
                    <a:p>
                      <a:endParaRPr lang="x-none" dirty="0"/>
                    </a:p>
                  </a:txBody>
                  <a:tcPr/>
                </a:tc>
                <a:tc>
                  <a:txBody>
                    <a:bodyPr/>
                    <a:lstStyle/>
                    <a:p>
                      <a:pPr algn="ctr"/>
                      <a:r>
                        <a:rPr lang="x-none" sz="2000" dirty="0">
                          <a:solidFill>
                            <a:schemeClr val="tx1"/>
                          </a:solidFill>
                        </a:rPr>
                        <a:t>Opciones</a:t>
                      </a:r>
                    </a:p>
                  </a:txBody>
                  <a:tcPr anchor="ctr"/>
                </a:tc>
                <a:extLst>
                  <a:ext uri="{0D108BD9-81ED-4DB2-BD59-A6C34878D82A}">
                    <a16:rowId xmlns:a16="http://schemas.microsoft.com/office/drawing/2014/main" val="503222584"/>
                  </a:ext>
                </a:extLst>
              </a:tr>
              <a:tr h="648606">
                <a:tc>
                  <a:txBody>
                    <a:bodyPr/>
                    <a:lstStyle/>
                    <a:p>
                      <a:endParaRPr lang="x-none" dirty="0"/>
                    </a:p>
                  </a:txBody>
                  <a:tcPr/>
                </a:tc>
                <a:tc>
                  <a:txBody>
                    <a:bodyPr/>
                    <a:lstStyle/>
                    <a:p>
                      <a:pPr marL="342900" indent="-342900">
                        <a:buAutoNum type="alphaLcPeriod"/>
                      </a:pPr>
                      <a:endParaRPr lang="x-none" sz="2000" dirty="0">
                        <a:solidFill>
                          <a:schemeClr val="tx1"/>
                        </a:solidFill>
                      </a:endParaRPr>
                    </a:p>
                  </a:txBody>
                  <a:tcPr/>
                </a:tc>
                <a:extLst>
                  <a:ext uri="{0D108BD9-81ED-4DB2-BD59-A6C34878D82A}">
                    <a16:rowId xmlns:a16="http://schemas.microsoft.com/office/drawing/2014/main" val="3478618310"/>
                  </a:ext>
                </a:extLst>
              </a:tr>
              <a:tr h="648606">
                <a:tc>
                  <a:txBody>
                    <a:bodyPr/>
                    <a:lstStyle/>
                    <a:p>
                      <a:endParaRPr lang="x-none"/>
                    </a:p>
                  </a:txBody>
                  <a:tcPr/>
                </a:tc>
                <a:tc>
                  <a:txBody>
                    <a:bodyPr/>
                    <a:lstStyle/>
                    <a:p>
                      <a:endParaRPr lang="x-none" sz="2000" dirty="0">
                        <a:solidFill>
                          <a:schemeClr val="tx1"/>
                        </a:solidFill>
                      </a:endParaRPr>
                    </a:p>
                  </a:txBody>
                  <a:tcPr/>
                </a:tc>
                <a:extLst>
                  <a:ext uri="{0D108BD9-81ED-4DB2-BD59-A6C34878D82A}">
                    <a16:rowId xmlns:a16="http://schemas.microsoft.com/office/drawing/2014/main" val="3388724775"/>
                  </a:ext>
                </a:extLst>
              </a:tr>
              <a:tr h="648606">
                <a:tc>
                  <a:txBody>
                    <a:bodyPr/>
                    <a:lstStyle/>
                    <a:p>
                      <a:endParaRPr lang="x-none"/>
                    </a:p>
                  </a:txBody>
                  <a:tcPr/>
                </a:tc>
                <a:tc>
                  <a:txBody>
                    <a:bodyPr/>
                    <a:lstStyle/>
                    <a:p>
                      <a:endParaRPr lang="x-none" sz="2000" dirty="0">
                        <a:solidFill>
                          <a:schemeClr val="tx1"/>
                        </a:solidFill>
                      </a:endParaRPr>
                    </a:p>
                  </a:txBody>
                  <a:tcPr/>
                </a:tc>
                <a:extLst>
                  <a:ext uri="{0D108BD9-81ED-4DB2-BD59-A6C34878D82A}">
                    <a16:rowId xmlns:a16="http://schemas.microsoft.com/office/drawing/2014/main" val="3324850596"/>
                  </a:ext>
                </a:extLst>
              </a:tr>
              <a:tr h="648606">
                <a:tc>
                  <a:txBody>
                    <a:bodyPr/>
                    <a:lstStyle/>
                    <a:p>
                      <a:endParaRPr lang="x-none"/>
                    </a:p>
                  </a:txBody>
                  <a:tcPr/>
                </a:tc>
                <a:tc>
                  <a:txBody>
                    <a:bodyPr/>
                    <a:lstStyle/>
                    <a:p>
                      <a:endParaRPr lang="x-none" sz="2000">
                        <a:solidFill>
                          <a:schemeClr val="tx1"/>
                        </a:solidFill>
                      </a:endParaRPr>
                    </a:p>
                  </a:txBody>
                  <a:tcPr/>
                </a:tc>
                <a:extLst>
                  <a:ext uri="{0D108BD9-81ED-4DB2-BD59-A6C34878D82A}">
                    <a16:rowId xmlns:a16="http://schemas.microsoft.com/office/drawing/2014/main" val="2596133899"/>
                  </a:ext>
                </a:extLst>
              </a:tr>
              <a:tr h="648606">
                <a:tc>
                  <a:txBody>
                    <a:bodyPr/>
                    <a:lstStyle/>
                    <a:p>
                      <a:endParaRPr lang="x-none"/>
                    </a:p>
                  </a:txBody>
                  <a:tcPr/>
                </a:tc>
                <a:tc>
                  <a:txBody>
                    <a:bodyPr/>
                    <a:lstStyle/>
                    <a:p>
                      <a:endParaRPr lang="x-none" sz="2000" dirty="0">
                        <a:solidFill>
                          <a:schemeClr val="tx1"/>
                        </a:solidFill>
                      </a:endParaRPr>
                    </a:p>
                  </a:txBody>
                  <a:tcPr/>
                </a:tc>
                <a:extLst>
                  <a:ext uri="{0D108BD9-81ED-4DB2-BD59-A6C34878D82A}">
                    <a16:rowId xmlns:a16="http://schemas.microsoft.com/office/drawing/2014/main" val="2752677962"/>
                  </a:ext>
                </a:extLst>
              </a:tr>
            </a:tbl>
          </a:graphicData>
        </a:graphic>
      </p:graphicFrame>
      <p:pic>
        <p:nvPicPr>
          <p:cNvPr id="15" name="Picture 8" descr="green checkmark">
            <a:extLst>
              <a:ext uri="{FF2B5EF4-FFF2-40B4-BE49-F238E27FC236}">
                <a16:creationId xmlns:a16="http://schemas.microsoft.com/office/drawing/2014/main" id="{2DAEA987-A3A3-9048-830A-235292629D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2950" y="3113516"/>
            <a:ext cx="406580" cy="428179"/>
          </a:xfrm>
          <a:prstGeom prst="rect">
            <a:avLst/>
          </a:prstGeom>
        </p:spPr>
      </p:pic>
      <p:pic>
        <p:nvPicPr>
          <p:cNvPr id="16" name="Picture 8" descr="green checkmark">
            <a:extLst>
              <a:ext uri="{FF2B5EF4-FFF2-40B4-BE49-F238E27FC236}">
                <a16:creationId xmlns:a16="http://schemas.microsoft.com/office/drawing/2014/main" id="{E68117DA-A91C-324B-B90F-CB544C8226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7345" y="3760777"/>
            <a:ext cx="406580" cy="428179"/>
          </a:xfrm>
          <a:prstGeom prst="rect">
            <a:avLst/>
          </a:prstGeom>
        </p:spPr>
      </p:pic>
      <p:pic>
        <p:nvPicPr>
          <p:cNvPr id="17" name="Picture 8" descr="green checkmark">
            <a:extLst>
              <a:ext uri="{FF2B5EF4-FFF2-40B4-BE49-F238E27FC236}">
                <a16:creationId xmlns:a16="http://schemas.microsoft.com/office/drawing/2014/main" id="{B87322FD-2343-014A-B943-D5369A9182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1498" y="4444719"/>
            <a:ext cx="406580" cy="428179"/>
          </a:xfrm>
          <a:prstGeom prst="rect">
            <a:avLst/>
          </a:prstGeom>
        </p:spPr>
      </p:pic>
      <p:pic>
        <p:nvPicPr>
          <p:cNvPr id="18" name="Picture 8" descr="green checkmark">
            <a:extLst>
              <a:ext uri="{FF2B5EF4-FFF2-40B4-BE49-F238E27FC236}">
                <a16:creationId xmlns:a16="http://schemas.microsoft.com/office/drawing/2014/main" id="{DA4379DE-5313-AA44-8140-A0685B684D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2950" y="5063886"/>
            <a:ext cx="406580" cy="428179"/>
          </a:xfrm>
          <a:prstGeom prst="rect">
            <a:avLst/>
          </a:prstGeom>
        </p:spPr>
      </p:pic>
      <p:pic>
        <p:nvPicPr>
          <p:cNvPr id="20" name="Picture 8" descr="green checkmark">
            <a:extLst>
              <a:ext uri="{FF2B5EF4-FFF2-40B4-BE49-F238E27FC236}">
                <a16:creationId xmlns:a16="http://schemas.microsoft.com/office/drawing/2014/main" id="{251155FC-5258-F54E-A8ED-439E1CAB42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4799" y="5647586"/>
            <a:ext cx="406580" cy="428179"/>
          </a:xfrm>
          <a:prstGeom prst="rect">
            <a:avLst/>
          </a:prstGeom>
        </p:spPr>
      </p:pic>
      <p:graphicFrame>
        <p:nvGraphicFramePr>
          <p:cNvPr id="29" name="Tabla 28">
            <a:extLst>
              <a:ext uri="{FF2B5EF4-FFF2-40B4-BE49-F238E27FC236}">
                <a16:creationId xmlns:a16="http://schemas.microsoft.com/office/drawing/2014/main" id="{4270570D-A52A-E743-A718-5DEEA6789295}"/>
              </a:ext>
            </a:extLst>
          </p:cNvPr>
          <p:cNvGraphicFramePr>
            <a:graphicFrameLocks noGrp="1"/>
          </p:cNvGraphicFramePr>
          <p:nvPr>
            <p:extLst>
              <p:ext uri="{D42A27DB-BD31-4B8C-83A1-F6EECF244321}">
                <p14:modId xmlns:p14="http://schemas.microsoft.com/office/powerpoint/2010/main" val="3519791498"/>
              </p:ext>
            </p:extLst>
          </p:nvPr>
        </p:nvGraphicFramePr>
        <p:xfrm>
          <a:off x="8465930" y="2109805"/>
          <a:ext cx="3020898" cy="4172719"/>
        </p:xfrm>
        <a:graphic>
          <a:graphicData uri="http://schemas.openxmlformats.org/drawingml/2006/table">
            <a:tbl>
              <a:tblPr firstRow="1" bandRow="1">
                <a:tableStyleId>{5DA37D80-6434-44D0-A028-1B22A696006F}</a:tableStyleId>
              </a:tblPr>
              <a:tblGrid>
                <a:gridCol w="3020898">
                  <a:extLst>
                    <a:ext uri="{9D8B030D-6E8A-4147-A177-3AD203B41FA5}">
                      <a16:colId xmlns:a16="http://schemas.microsoft.com/office/drawing/2014/main" val="3947797743"/>
                    </a:ext>
                  </a:extLst>
                </a:gridCol>
              </a:tblGrid>
              <a:tr h="894019">
                <a:tc>
                  <a:txBody>
                    <a:bodyPr/>
                    <a:lstStyle/>
                    <a:p>
                      <a:pPr algn="ctr"/>
                      <a:r>
                        <a:rPr lang="x-none" sz="2000" dirty="0">
                          <a:solidFill>
                            <a:srgbClr val="203864"/>
                          </a:solidFill>
                        </a:rPr>
                        <a:t>¿Dónde? </a:t>
                      </a:r>
                    </a:p>
                    <a:p>
                      <a:pPr algn="ctr"/>
                      <a:r>
                        <a:rPr lang="x-none" sz="2000" dirty="0">
                          <a:solidFill>
                            <a:srgbClr val="203864"/>
                          </a:solidFill>
                        </a:rPr>
                        <a:t>Escribe en inglés</a:t>
                      </a:r>
                    </a:p>
                  </a:txBody>
                  <a:tcPr anchor="ctr"/>
                </a:tc>
                <a:extLst>
                  <a:ext uri="{0D108BD9-81ED-4DB2-BD59-A6C34878D82A}">
                    <a16:rowId xmlns:a16="http://schemas.microsoft.com/office/drawing/2014/main" val="3761341172"/>
                  </a:ext>
                </a:extLst>
              </a:tr>
              <a:tr h="655740">
                <a:tc>
                  <a:txBody>
                    <a:bodyPr/>
                    <a:lstStyle/>
                    <a:p>
                      <a:endParaRPr lang="x-none" dirty="0"/>
                    </a:p>
                  </a:txBody>
                  <a:tcPr/>
                </a:tc>
                <a:extLst>
                  <a:ext uri="{0D108BD9-81ED-4DB2-BD59-A6C34878D82A}">
                    <a16:rowId xmlns:a16="http://schemas.microsoft.com/office/drawing/2014/main" val="572966595"/>
                  </a:ext>
                </a:extLst>
              </a:tr>
              <a:tr h="655740">
                <a:tc>
                  <a:txBody>
                    <a:bodyPr/>
                    <a:lstStyle/>
                    <a:p>
                      <a:endParaRPr lang="x-none" dirty="0"/>
                    </a:p>
                  </a:txBody>
                  <a:tcPr/>
                </a:tc>
                <a:extLst>
                  <a:ext uri="{0D108BD9-81ED-4DB2-BD59-A6C34878D82A}">
                    <a16:rowId xmlns:a16="http://schemas.microsoft.com/office/drawing/2014/main" val="1112791494"/>
                  </a:ext>
                </a:extLst>
              </a:tr>
              <a:tr h="655740">
                <a:tc>
                  <a:txBody>
                    <a:bodyPr/>
                    <a:lstStyle/>
                    <a:p>
                      <a:endParaRPr lang="x-none" dirty="0"/>
                    </a:p>
                  </a:txBody>
                  <a:tcPr/>
                </a:tc>
                <a:extLst>
                  <a:ext uri="{0D108BD9-81ED-4DB2-BD59-A6C34878D82A}">
                    <a16:rowId xmlns:a16="http://schemas.microsoft.com/office/drawing/2014/main" val="3085983141"/>
                  </a:ext>
                </a:extLst>
              </a:tr>
              <a:tr h="655740">
                <a:tc>
                  <a:txBody>
                    <a:bodyPr/>
                    <a:lstStyle/>
                    <a:p>
                      <a:endParaRPr lang="x-none" dirty="0"/>
                    </a:p>
                  </a:txBody>
                  <a:tcPr/>
                </a:tc>
                <a:extLst>
                  <a:ext uri="{0D108BD9-81ED-4DB2-BD59-A6C34878D82A}">
                    <a16:rowId xmlns:a16="http://schemas.microsoft.com/office/drawing/2014/main" val="3586233130"/>
                  </a:ext>
                </a:extLst>
              </a:tr>
              <a:tr h="655740">
                <a:tc>
                  <a:txBody>
                    <a:bodyPr/>
                    <a:lstStyle/>
                    <a:p>
                      <a:endParaRPr lang="x-none" dirty="0"/>
                    </a:p>
                  </a:txBody>
                  <a:tcPr/>
                </a:tc>
                <a:extLst>
                  <a:ext uri="{0D108BD9-81ED-4DB2-BD59-A6C34878D82A}">
                    <a16:rowId xmlns:a16="http://schemas.microsoft.com/office/drawing/2014/main" val="1324625058"/>
                  </a:ext>
                </a:extLst>
              </a:tr>
            </a:tbl>
          </a:graphicData>
        </a:graphic>
      </p:graphicFrame>
      <p:sp>
        <p:nvSpPr>
          <p:cNvPr id="30" name="CuadroTexto 29">
            <a:extLst>
              <a:ext uri="{FF2B5EF4-FFF2-40B4-BE49-F238E27FC236}">
                <a16:creationId xmlns:a16="http://schemas.microsoft.com/office/drawing/2014/main" id="{B485F38C-6817-3847-8F84-B674F2E60F97}"/>
              </a:ext>
            </a:extLst>
          </p:cNvPr>
          <p:cNvSpPr txBox="1"/>
          <p:nvPr/>
        </p:nvSpPr>
        <p:spPr>
          <a:xfrm>
            <a:off x="9013372" y="3095592"/>
            <a:ext cx="2151551" cy="400110"/>
          </a:xfrm>
          <a:prstGeom prst="rect">
            <a:avLst/>
          </a:prstGeom>
          <a:noFill/>
        </p:spPr>
        <p:txBody>
          <a:bodyPr wrap="none" rtlCol="0">
            <a:spAutoFit/>
          </a:bodyPr>
          <a:lstStyle/>
          <a:p>
            <a:pPr algn="l"/>
            <a:r>
              <a:rPr lang="x-none" sz="2000" dirty="0"/>
              <a:t>near the beach</a:t>
            </a:r>
          </a:p>
        </p:txBody>
      </p:sp>
      <p:sp>
        <p:nvSpPr>
          <p:cNvPr id="31" name="CuadroTexto 30">
            <a:extLst>
              <a:ext uri="{FF2B5EF4-FFF2-40B4-BE49-F238E27FC236}">
                <a16:creationId xmlns:a16="http://schemas.microsoft.com/office/drawing/2014/main" id="{FFFC511B-D937-EA4C-935E-78D3A665A507}"/>
              </a:ext>
            </a:extLst>
          </p:cNvPr>
          <p:cNvSpPr txBox="1"/>
          <p:nvPr/>
        </p:nvSpPr>
        <p:spPr>
          <a:xfrm>
            <a:off x="8525760" y="3774811"/>
            <a:ext cx="2961067" cy="400110"/>
          </a:xfrm>
          <a:prstGeom prst="rect">
            <a:avLst/>
          </a:prstGeom>
          <a:noFill/>
        </p:spPr>
        <p:txBody>
          <a:bodyPr wrap="none" rtlCol="0">
            <a:spAutoFit/>
          </a:bodyPr>
          <a:lstStyle/>
          <a:p>
            <a:pPr algn="l"/>
            <a:r>
              <a:rPr lang="x-none" sz="2000" dirty="0"/>
              <a:t>in front of the </a:t>
            </a:r>
            <a:r>
              <a:rPr lang="en-GB" sz="2000" dirty="0"/>
              <a:t>museum</a:t>
            </a:r>
            <a:endParaRPr lang="x-none" sz="2000" dirty="0"/>
          </a:p>
        </p:txBody>
      </p:sp>
      <p:sp>
        <p:nvSpPr>
          <p:cNvPr id="32" name="CuadroTexto 31">
            <a:extLst>
              <a:ext uri="{FF2B5EF4-FFF2-40B4-BE49-F238E27FC236}">
                <a16:creationId xmlns:a16="http://schemas.microsoft.com/office/drawing/2014/main" id="{3A785BEC-65A4-0746-8DDC-67C0404AF820}"/>
              </a:ext>
            </a:extLst>
          </p:cNvPr>
          <p:cNvSpPr txBox="1"/>
          <p:nvPr/>
        </p:nvSpPr>
        <p:spPr>
          <a:xfrm>
            <a:off x="8465930" y="4472772"/>
            <a:ext cx="3126177" cy="400110"/>
          </a:xfrm>
          <a:prstGeom prst="rect">
            <a:avLst/>
          </a:prstGeom>
          <a:noFill/>
        </p:spPr>
        <p:txBody>
          <a:bodyPr wrap="none" rtlCol="0">
            <a:spAutoFit/>
          </a:bodyPr>
          <a:lstStyle/>
          <a:p>
            <a:pPr algn="l"/>
            <a:r>
              <a:rPr lang="en-GB" sz="2000" dirty="0"/>
              <a:t>on top of</a:t>
            </a:r>
            <a:r>
              <a:rPr lang="x-none" sz="2000" dirty="0"/>
              <a:t> the mountain</a:t>
            </a:r>
          </a:p>
        </p:txBody>
      </p:sp>
      <p:sp>
        <p:nvSpPr>
          <p:cNvPr id="33" name="CuadroTexto 32">
            <a:extLst>
              <a:ext uri="{FF2B5EF4-FFF2-40B4-BE49-F238E27FC236}">
                <a16:creationId xmlns:a16="http://schemas.microsoft.com/office/drawing/2014/main" id="{FB69B715-E1E1-F34A-81F4-CEEF0E2F7AA9}"/>
              </a:ext>
            </a:extLst>
          </p:cNvPr>
          <p:cNvSpPr txBox="1"/>
          <p:nvPr/>
        </p:nvSpPr>
        <p:spPr>
          <a:xfrm>
            <a:off x="8896479" y="5103969"/>
            <a:ext cx="2289409" cy="400110"/>
          </a:xfrm>
          <a:prstGeom prst="rect">
            <a:avLst/>
          </a:prstGeom>
          <a:noFill/>
        </p:spPr>
        <p:txBody>
          <a:bodyPr wrap="none" rtlCol="0">
            <a:spAutoFit/>
          </a:bodyPr>
          <a:lstStyle/>
          <a:p>
            <a:pPr algn="l"/>
            <a:r>
              <a:rPr lang="en-GB" sz="2000" dirty="0"/>
              <a:t>outside of school</a:t>
            </a:r>
            <a:endParaRPr lang="x-none" sz="2000" dirty="0"/>
          </a:p>
        </p:txBody>
      </p:sp>
      <p:sp>
        <p:nvSpPr>
          <p:cNvPr id="35" name="CuadroTexto 34">
            <a:extLst>
              <a:ext uri="{FF2B5EF4-FFF2-40B4-BE49-F238E27FC236}">
                <a16:creationId xmlns:a16="http://schemas.microsoft.com/office/drawing/2014/main" id="{7F9031E8-568B-9546-B629-29F81CB1A1B4}"/>
              </a:ext>
            </a:extLst>
          </p:cNvPr>
          <p:cNvSpPr txBox="1"/>
          <p:nvPr/>
        </p:nvSpPr>
        <p:spPr>
          <a:xfrm>
            <a:off x="8732171" y="5710928"/>
            <a:ext cx="2618024" cy="400110"/>
          </a:xfrm>
          <a:prstGeom prst="rect">
            <a:avLst/>
          </a:prstGeom>
          <a:noFill/>
        </p:spPr>
        <p:txBody>
          <a:bodyPr wrap="none" rtlCol="0">
            <a:spAutoFit/>
          </a:bodyPr>
          <a:lstStyle/>
          <a:p>
            <a:pPr algn="l"/>
            <a:r>
              <a:rPr lang="en-GB" sz="2000" dirty="0"/>
              <a:t>next to the building</a:t>
            </a:r>
            <a:endParaRPr lang="x-none" sz="2000" dirty="0"/>
          </a:p>
        </p:txBody>
      </p:sp>
      <p:sp>
        <p:nvSpPr>
          <p:cNvPr id="3" name="CuadroTexto 2">
            <a:extLst>
              <a:ext uri="{FF2B5EF4-FFF2-40B4-BE49-F238E27FC236}">
                <a16:creationId xmlns:a16="http://schemas.microsoft.com/office/drawing/2014/main" id="{6CA7B135-E5A8-4A49-83E8-723E06167CFA}"/>
              </a:ext>
            </a:extLst>
          </p:cNvPr>
          <p:cNvSpPr txBox="1"/>
          <p:nvPr/>
        </p:nvSpPr>
        <p:spPr>
          <a:xfrm>
            <a:off x="1419322" y="2944596"/>
            <a:ext cx="1455848" cy="707886"/>
          </a:xfrm>
          <a:prstGeom prst="rect">
            <a:avLst/>
          </a:prstGeom>
          <a:noFill/>
        </p:spPr>
        <p:txBody>
          <a:bodyPr wrap="none" rtlCol="0">
            <a:spAutoFit/>
          </a:bodyPr>
          <a:lstStyle/>
          <a:p>
            <a:pPr marL="342900" indent="-342900">
              <a:buAutoNum type="alphaLcPeriod"/>
            </a:pPr>
            <a:r>
              <a:rPr lang="x-none" sz="2000" dirty="0"/>
              <a:t>playa</a:t>
            </a:r>
          </a:p>
          <a:p>
            <a:pPr marL="342900" indent="-342900">
              <a:buAutoNum type="alphaLcPeriod"/>
            </a:pPr>
            <a:r>
              <a:rPr lang="x-none" sz="2000" dirty="0"/>
              <a:t>campo</a:t>
            </a:r>
          </a:p>
        </p:txBody>
      </p:sp>
      <p:sp>
        <p:nvSpPr>
          <p:cNvPr id="36" name="CuadroTexto 35">
            <a:extLst>
              <a:ext uri="{FF2B5EF4-FFF2-40B4-BE49-F238E27FC236}">
                <a16:creationId xmlns:a16="http://schemas.microsoft.com/office/drawing/2014/main" id="{441C835C-BD52-7745-8B51-76F2DB61E777}"/>
              </a:ext>
            </a:extLst>
          </p:cNvPr>
          <p:cNvSpPr txBox="1"/>
          <p:nvPr/>
        </p:nvSpPr>
        <p:spPr>
          <a:xfrm>
            <a:off x="1408842" y="3599546"/>
            <a:ext cx="1361270" cy="707886"/>
          </a:xfrm>
          <a:prstGeom prst="rect">
            <a:avLst/>
          </a:prstGeom>
          <a:noFill/>
        </p:spPr>
        <p:txBody>
          <a:bodyPr wrap="none" rtlCol="0">
            <a:spAutoFit/>
          </a:bodyPr>
          <a:lstStyle/>
          <a:p>
            <a:pPr marL="342900" indent="-342900">
              <a:buAutoNum type="alphaLcPeriod"/>
            </a:pPr>
            <a:r>
              <a:rPr lang="x-none" sz="2000" dirty="0"/>
              <a:t>tienda</a:t>
            </a:r>
          </a:p>
          <a:p>
            <a:pPr marL="342900" indent="-342900">
              <a:buAutoNum type="alphaLcPeriod"/>
            </a:pPr>
            <a:r>
              <a:rPr lang="x-none" sz="2000" dirty="0"/>
              <a:t>museo</a:t>
            </a:r>
          </a:p>
        </p:txBody>
      </p:sp>
      <p:sp>
        <p:nvSpPr>
          <p:cNvPr id="37" name="CuadroTexto 36">
            <a:extLst>
              <a:ext uri="{FF2B5EF4-FFF2-40B4-BE49-F238E27FC236}">
                <a16:creationId xmlns:a16="http://schemas.microsoft.com/office/drawing/2014/main" id="{234EFBBA-091A-B141-BC45-79C4C5FC125E}"/>
              </a:ext>
            </a:extLst>
          </p:cNvPr>
          <p:cNvSpPr txBox="1"/>
          <p:nvPr/>
        </p:nvSpPr>
        <p:spPr>
          <a:xfrm>
            <a:off x="1408842" y="4259381"/>
            <a:ext cx="1689886" cy="1015663"/>
          </a:xfrm>
          <a:prstGeom prst="rect">
            <a:avLst/>
          </a:prstGeom>
          <a:noFill/>
        </p:spPr>
        <p:txBody>
          <a:bodyPr wrap="none" rtlCol="0">
            <a:spAutoFit/>
          </a:bodyPr>
          <a:lstStyle/>
          <a:p>
            <a:pPr marL="342900" indent="-342900">
              <a:buAutoNum type="alphaLcPeriod"/>
            </a:pPr>
            <a:r>
              <a:rPr lang="x-none" sz="2000" dirty="0"/>
              <a:t>montaña</a:t>
            </a:r>
          </a:p>
          <a:p>
            <a:pPr marL="342900" indent="-342900">
              <a:buAutoNum type="alphaLcPeriod"/>
            </a:pPr>
            <a:r>
              <a:rPr lang="en-GB" sz="2000" dirty="0"/>
              <a:t>café</a:t>
            </a:r>
            <a:endParaRPr lang="x-none" sz="2000" dirty="0"/>
          </a:p>
          <a:p>
            <a:pPr marL="342900" indent="-342900">
              <a:buAutoNum type="alphaLcPeriod"/>
            </a:pPr>
            <a:endParaRPr lang="x-none" sz="2000" dirty="0"/>
          </a:p>
        </p:txBody>
      </p:sp>
      <p:sp>
        <p:nvSpPr>
          <p:cNvPr id="38" name="CuadroTexto 37">
            <a:extLst>
              <a:ext uri="{FF2B5EF4-FFF2-40B4-BE49-F238E27FC236}">
                <a16:creationId xmlns:a16="http://schemas.microsoft.com/office/drawing/2014/main" id="{39603EBF-0AFB-0648-91E6-F4A0C1BFB88E}"/>
              </a:ext>
            </a:extLst>
          </p:cNvPr>
          <p:cNvSpPr txBox="1"/>
          <p:nvPr/>
        </p:nvSpPr>
        <p:spPr>
          <a:xfrm>
            <a:off x="1455015" y="5602754"/>
            <a:ext cx="1443024" cy="707886"/>
          </a:xfrm>
          <a:prstGeom prst="rect">
            <a:avLst/>
          </a:prstGeom>
          <a:noFill/>
        </p:spPr>
        <p:txBody>
          <a:bodyPr wrap="none" rtlCol="0">
            <a:spAutoFit/>
          </a:bodyPr>
          <a:lstStyle/>
          <a:p>
            <a:pPr marL="342900" indent="-342900">
              <a:buAutoNum type="alphaLcPeriod"/>
            </a:pPr>
            <a:r>
              <a:rPr lang="x-none" sz="2000" dirty="0"/>
              <a:t>edificio</a:t>
            </a:r>
          </a:p>
          <a:p>
            <a:pPr marL="342900" indent="-342900">
              <a:buAutoNum type="alphaLcPeriod"/>
            </a:pPr>
            <a:r>
              <a:rPr lang="x-none" sz="2000" dirty="0"/>
              <a:t>plaza</a:t>
            </a:r>
          </a:p>
        </p:txBody>
      </p:sp>
      <p:sp>
        <p:nvSpPr>
          <p:cNvPr id="39" name="CuadroTexto 38">
            <a:extLst>
              <a:ext uri="{FF2B5EF4-FFF2-40B4-BE49-F238E27FC236}">
                <a16:creationId xmlns:a16="http://schemas.microsoft.com/office/drawing/2014/main" id="{E7D4EFD0-78F4-2143-A676-14296F333781}"/>
              </a:ext>
            </a:extLst>
          </p:cNvPr>
          <p:cNvSpPr txBox="1"/>
          <p:nvPr/>
        </p:nvSpPr>
        <p:spPr>
          <a:xfrm>
            <a:off x="1408993" y="4917563"/>
            <a:ext cx="1511952" cy="707886"/>
          </a:xfrm>
          <a:prstGeom prst="rect">
            <a:avLst/>
          </a:prstGeom>
          <a:noFill/>
        </p:spPr>
        <p:txBody>
          <a:bodyPr wrap="none" rtlCol="0">
            <a:spAutoFit/>
          </a:bodyPr>
          <a:lstStyle/>
          <a:p>
            <a:pPr marL="342900" indent="-342900">
              <a:buAutoNum type="alphaLcPeriod"/>
            </a:pPr>
            <a:r>
              <a:rPr lang="en-GB" sz="2000" dirty="0"/>
              <a:t>escuela</a:t>
            </a:r>
            <a:endParaRPr lang="x-none" sz="2000" dirty="0"/>
          </a:p>
          <a:p>
            <a:pPr marL="342900" indent="-342900">
              <a:buAutoNum type="alphaLcPeriod"/>
            </a:pPr>
            <a:r>
              <a:rPr lang="x-none" sz="2000" dirty="0"/>
              <a:t>país</a:t>
            </a:r>
          </a:p>
        </p:txBody>
      </p:sp>
      <p:sp>
        <p:nvSpPr>
          <p:cNvPr id="41" name="Action Button: Custom 20">
            <a:hlinkClick r:id="" action="ppaction://noaction" highlightClick="1">
              <a:snd r:embed="rId4" name="1. Organizo fiestas cerca de la...wav"/>
            </a:hlinkClick>
            <a:extLst>
              <a:ext uri="{FF2B5EF4-FFF2-40B4-BE49-F238E27FC236}">
                <a16:creationId xmlns:a16="http://schemas.microsoft.com/office/drawing/2014/main" id="{42C5DD5E-14EA-3C47-9E9F-3B8FED1B827E}"/>
              </a:ext>
            </a:extLst>
          </p:cNvPr>
          <p:cNvSpPr/>
          <p:nvPr/>
        </p:nvSpPr>
        <p:spPr>
          <a:xfrm>
            <a:off x="767831" y="3107712"/>
            <a:ext cx="473681" cy="439866"/>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42" name="Action Button: Custom 20">
            <a:hlinkClick r:id="" action="ppaction://noaction" highlightClick="1">
              <a:snd r:embed="rId5" name="2. Compró unas entradas para un concierto delante del...wav"/>
            </a:hlinkClick>
            <a:extLst>
              <a:ext uri="{FF2B5EF4-FFF2-40B4-BE49-F238E27FC236}">
                <a16:creationId xmlns:a16="http://schemas.microsoft.com/office/drawing/2014/main" id="{A3CE225F-C3CF-3C4E-AEB8-7B6EC415E508}"/>
              </a:ext>
            </a:extLst>
          </p:cNvPr>
          <p:cNvSpPr/>
          <p:nvPr/>
        </p:nvSpPr>
        <p:spPr>
          <a:xfrm>
            <a:off x="767830" y="3713678"/>
            <a:ext cx="473681" cy="439866"/>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43" name="Action Button: Custom 20">
            <a:hlinkClick r:id="" action="ppaction://noaction" highlightClick="1">
              <a:snd r:embed="rId6" name="3. Pasó el sábado encima de la...wav"/>
            </a:hlinkClick>
            <a:extLst>
              <a:ext uri="{FF2B5EF4-FFF2-40B4-BE49-F238E27FC236}">
                <a16:creationId xmlns:a16="http://schemas.microsoft.com/office/drawing/2014/main" id="{DF5E553E-C3AD-644A-AAD9-25D5B5556C92}"/>
              </a:ext>
            </a:extLst>
          </p:cNvPr>
          <p:cNvSpPr/>
          <p:nvPr/>
        </p:nvSpPr>
        <p:spPr>
          <a:xfrm>
            <a:off x="767830" y="4387544"/>
            <a:ext cx="473681" cy="439866"/>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4" name="Action Button: Custom 20">
            <a:hlinkClick r:id="" action="ppaction://noaction" highlightClick="1">
              <a:snd r:embed="rId7" name="4. Intento aprender chino fuera de la...wav"/>
            </a:hlinkClick>
            <a:extLst>
              <a:ext uri="{FF2B5EF4-FFF2-40B4-BE49-F238E27FC236}">
                <a16:creationId xmlns:a16="http://schemas.microsoft.com/office/drawing/2014/main" id="{24154D09-3D67-3842-A068-8D56174D3284}"/>
              </a:ext>
            </a:extLst>
          </p:cNvPr>
          <p:cNvSpPr/>
          <p:nvPr/>
        </p:nvSpPr>
        <p:spPr>
          <a:xfrm>
            <a:off x="772907" y="5055530"/>
            <a:ext cx="473681" cy="439866"/>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46" name="Action Button: Custom 20">
            <a:hlinkClick r:id="" action="ppaction://noaction" highlightClick="1">
              <a:snd r:embed="rId8" name="6. Jugó un partido de fútbol al lado del...wav"/>
            </a:hlinkClick>
            <a:extLst>
              <a:ext uri="{FF2B5EF4-FFF2-40B4-BE49-F238E27FC236}">
                <a16:creationId xmlns:a16="http://schemas.microsoft.com/office/drawing/2014/main" id="{133CB40C-4CFE-DF48-A8BC-BABDE0B6949D}"/>
              </a:ext>
            </a:extLst>
          </p:cNvPr>
          <p:cNvSpPr/>
          <p:nvPr/>
        </p:nvSpPr>
        <p:spPr>
          <a:xfrm>
            <a:off x="790286" y="5671172"/>
            <a:ext cx="473681" cy="439866"/>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47" name="Anillo 46">
            <a:extLst>
              <a:ext uri="{FF2B5EF4-FFF2-40B4-BE49-F238E27FC236}">
                <a16:creationId xmlns:a16="http://schemas.microsoft.com/office/drawing/2014/main" id="{E9859754-BEA8-8B47-B9A5-3153939B3F50}"/>
              </a:ext>
            </a:extLst>
          </p:cNvPr>
          <p:cNvSpPr/>
          <p:nvPr/>
        </p:nvSpPr>
        <p:spPr>
          <a:xfrm>
            <a:off x="1374156" y="2901502"/>
            <a:ext cx="1353256"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sp>
        <p:nvSpPr>
          <p:cNvPr id="48" name="Anillo 47">
            <a:extLst>
              <a:ext uri="{FF2B5EF4-FFF2-40B4-BE49-F238E27FC236}">
                <a16:creationId xmlns:a16="http://schemas.microsoft.com/office/drawing/2014/main" id="{A84C2CAB-5723-ED42-B589-006045F6CECD}"/>
              </a:ext>
            </a:extLst>
          </p:cNvPr>
          <p:cNvSpPr/>
          <p:nvPr/>
        </p:nvSpPr>
        <p:spPr>
          <a:xfrm>
            <a:off x="1408842" y="3858852"/>
            <a:ext cx="1353256"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sp>
        <p:nvSpPr>
          <p:cNvPr id="49" name="Anillo 48">
            <a:extLst>
              <a:ext uri="{FF2B5EF4-FFF2-40B4-BE49-F238E27FC236}">
                <a16:creationId xmlns:a16="http://schemas.microsoft.com/office/drawing/2014/main" id="{A8C0656D-C143-6043-BC28-7C8D5A38EC25}"/>
              </a:ext>
            </a:extLst>
          </p:cNvPr>
          <p:cNvSpPr/>
          <p:nvPr/>
        </p:nvSpPr>
        <p:spPr>
          <a:xfrm>
            <a:off x="1374156" y="4251012"/>
            <a:ext cx="172457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sp>
        <p:nvSpPr>
          <p:cNvPr id="50" name="Anillo 49">
            <a:extLst>
              <a:ext uri="{FF2B5EF4-FFF2-40B4-BE49-F238E27FC236}">
                <a16:creationId xmlns:a16="http://schemas.microsoft.com/office/drawing/2014/main" id="{5C50AA90-34A1-FB41-91F4-D8499DB66D0A}"/>
              </a:ext>
            </a:extLst>
          </p:cNvPr>
          <p:cNvSpPr/>
          <p:nvPr/>
        </p:nvSpPr>
        <p:spPr>
          <a:xfrm>
            <a:off x="1656581" y="4876202"/>
            <a:ext cx="1353256"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sp>
        <p:nvSpPr>
          <p:cNvPr id="53" name="Anillo 52">
            <a:extLst>
              <a:ext uri="{FF2B5EF4-FFF2-40B4-BE49-F238E27FC236}">
                <a16:creationId xmlns:a16="http://schemas.microsoft.com/office/drawing/2014/main" id="{ADDB2811-6B93-074E-8C62-742B7B35E501}"/>
              </a:ext>
            </a:extLst>
          </p:cNvPr>
          <p:cNvSpPr/>
          <p:nvPr/>
        </p:nvSpPr>
        <p:spPr>
          <a:xfrm>
            <a:off x="1482556" y="5553203"/>
            <a:ext cx="1353256"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sp>
        <p:nvSpPr>
          <p:cNvPr id="5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p:cNvPicPr>
            <a:picLocks noChangeAspect="1"/>
          </p:cNvPicPr>
          <p:nvPr/>
        </p:nvPicPr>
        <p:blipFill rotWithShape="1">
          <a:blip r:embed="rId9" cstate="print">
            <a:extLst>
              <a:ext uri="{28A0092B-C50C-407E-A947-70E740481C1C}">
                <a14:useLocalDpi xmlns:a14="http://schemas.microsoft.com/office/drawing/2010/main" val="0"/>
              </a:ext>
            </a:extLst>
          </a:blip>
          <a:srcRect l="49753" r="30292"/>
          <a:stretch/>
        </p:blipFill>
        <p:spPr>
          <a:xfrm>
            <a:off x="11185888" y="575476"/>
            <a:ext cx="778216" cy="2193693"/>
          </a:xfrm>
          <a:prstGeom prst="rect">
            <a:avLst/>
          </a:prstGeom>
        </p:spPr>
      </p:pic>
      <p:sp>
        <p:nvSpPr>
          <p:cNvPr id="54" name="TextBox 53">
            <a:extLst>
              <a:ext uri="{FF2B5EF4-FFF2-40B4-BE49-F238E27FC236}">
                <a16:creationId xmlns:a16="http://schemas.microsoft.com/office/drawing/2014/main" id="{6477DE86-EFF4-457A-B7C1-74A58BE77FF1}"/>
              </a:ext>
            </a:extLst>
          </p:cNvPr>
          <p:cNvSpPr txBox="1"/>
          <p:nvPr/>
        </p:nvSpPr>
        <p:spPr>
          <a:xfrm>
            <a:off x="537221" y="922038"/>
            <a:ext cx="6756704" cy="1015663"/>
          </a:xfrm>
          <a:prstGeom prst="rect">
            <a:avLst/>
          </a:prstGeom>
          <a:noFill/>
        </p:spPr>
        <p:txBody>
          <a:bodyPr wrap="square">
            <a:spAutoFit/>
          </a:bodyPr>
          <a:lstStyle/>
          <a:p>
            <a:r>
              <a:rPr kumimoji="0" lang="x-none"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Escucha</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¿Es ‘del’ o ‘de la’?</a:t>
            </a:r>
            <a:r>
              <a:rPr kumimoji="0" lang="x-none"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M</a:t>
            </a:r>
            <a:r>
              <a:rPr kumimoji="0" lang="x-none"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arca la opción correcta.</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Quién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hace</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la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actividad</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y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cuándo</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p>
          <a:p>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Luego</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escribe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el</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lugar</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mj-cs"/>
              </a:rPr>
              <a:t>inglés</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a:t>
            </a:r>
            <a:r>
              <a:rPr kumimoji="0" lang="x-none" sz="2000" b="1"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 </a:t>
            </a:r>
            <a:endParaRPr lang="en-GB" sz="2000" dirty="0"/>
          </a:p>
        </p:txBody>
      </p:sp>
      <p:sp>
        <p:nvSpPr>
          <p:cNvPr id="9" name="Title 8">
            <a:extLst>
              <a:ext uri="{FF2B5EF4-FFF2-40B4-BE49-F238E27FC236}">
                <a16:creationId xmlns:a16="http://schemas.microsoft.com/office/drawing/2014/main" id="{77E2CEAC-2D01-4C99-B26E-83D2874ADE54}"/>
              </a:ext>
            </a:extLst>
          </p:cNvPr>
          <p:cNvSpPr>
            <a:spLocks noGrp="1"/>
          </p:cNvSpPr>
          <p:nvPr>
            <p:ph type="title"/>
          </p:nvPr>
        </p:nvSpPr>
        <p:spPr>
          <a:xfrm>
            <a:off x="0" y="213557"/>
            <a:ext cx="7620000" cy="647577"/>
          </a:xfrm>
        </p:spPr>
        <p:txBody>
          <a:bodyPr>
            <a:normAutofit/>
          </a:bodyPr>
          <a:lstStyle/>
          <a:p>
            <a:r>
              <a:rPr lang="en-GB" sz="2800" dirty="0"/>
              <a:t>Lucía </a:t>
            </a:r>
            <a:r>
              <a:rPr lang="en-GB" sz="2800" dirty="0" err="1"/>
              <a:t>también</a:t>
            </a:r>
            <a:r>
              <a:rPr lang="en-GB" sz="2800" dirty="0"/>
              <a:t> </a:t>
            </a:r>
            <a:r>
              <a:rPr lang="en-GB" sz="2800" dirty="0" err="1"/>
              <a:t>habla</a:t>
            </a:r>
            <a:r>
              <a:rPr lang="en-GB" sz="2800" dirty="0"/>
              <a:t> del </a:t>
            </a:r>
            <a:r>
              <a:rPr lang="en-GB" sz="2800" dirty="0" err="1"/>
              <a:t>tiempo</a:t>
            </a:r>
            <a:r>
              <a:rPr lang="en-GB" sz="2800" dirty="0"/>
              <a:t> libre</a:t>
            </a:r>
          </a:p>
        </p:txBody>
      </p:sp>
    </p:spTree>
    <p:extLst>
      <p:ext uri="{BB962C8B-B14F-4D97-AF65-F5344CB8AC3E}">
        <p14:creationId xmlns:p14="http://schemas.microsoft.com/office/powerpoint/2010/main" val="64831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5" grpId="0"/>
      <p:bldP spid="47" grpId="0" animBg="1"/>
      <p:bldP spid="48" grpId="0" animBg="1"/>
      <p:bldP spid="49" grpId="0" animBg="1"/>
      <p:bldP spid="50" grpId="0" animBg="1"/>
      <p:bldP spid="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Iphone X Screen Mockup Transparent Png Daisi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941693" y="373072"/>
            <a:ext cx="2210464" cy="35115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0156" y="2965307"/>
            <a:ext cx="3801919" cy="1015663"/>
          </a:xfrm>
          <a:prstGeom prst="rect">
            <a:avLst/>
          </a:prstGeom>
          <a:noFill/>
        </p:spPr>
        <p:txBody>
          <a:bodyPr wrap="square" rtlCol="0">
            <a:spAutoFit/>
          </a:bodyPr>
          <a:lstStyle/>
          <a:p>
            <a:r>
              <a:rPr lang="en-GB" sz="2000" dirty="0"/>
              <a:t>1. Yesterday she posted a photo of Daniel next to the museum.</a:t>
            </a:r>
          </a:p>
        </p:txBody>
      </p:sp>
      <p:sp>
        <p:nvSpPr>
          <p:cNvPr id="5" name="Title 4"/>
          <p:cNvSpPr>
            <a:spLocks noGrp="1"/>
          </p:cNvSpPr>
          <p:nvPr>
            <p:ph type="title"/>
          </p:nvPr>
        </p:nvSpPr>
        <p:spPr>
          <a:xfrm>
            <a:off x="-1" y="213557"/>
            <a:ext cx="5215467" cy="647577"/>
          </a:xfrm>
        </p:spPr>
        <p:txBody>
          <a:bodyPr>
            <a:noAutofit/>
          </a:bodyPr>
          <a:lstStyle/>
          <a:p>
            <a:pPr>
              <a:lnSpc>
                <a:spcPct val="100000"/>
              </a:lnSpc>
            </a:pPr>
            <a:r>
              <a:rPr lang="en-GB" sz="2400" b="1" dirty="0"/>
              <a:t>Escribes </a:t>
            </a:r>
            <a:r>
              <a:rPr lang="en-GB" sz="2400" b="1" dirty="0" err="1"/>
              <a:t>en</a:t>
            </a:r>
            <a:r>
              <a:rPr lang="en-GB" sz="2400" b="1" dirty="0"/>
              <a:t> las redes </a:t>
            </a:r>
            <a:r>
              <a:rPr lang="en-GB" sz="2400" b="1" dirty="0" err="1"/>
              <a:t>sociales</a:t>
            </a:r>
            <a:r>
              <a:rPr lang="en-GB" sz="2400" b="1" dirty="0"/>
              <a:t> </a:t>
            </a:r>
          </a:p>
        </p:txBody>
      </p:sp>
      <p:pic>
        <p:nvPicPr>
          <p:cNvPr id="7" name="Picture 2" descr="Download Iphone X Screen Mockup Transparent Png Daisi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4801130" y="373072"/>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ownload Iphone X Screen Mockup Transparent Png Daisi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8660568" y="373071"/>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ownload Iphone X Screen Mockup Transparent Png Daisi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941693" y="3111657"/>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ownload Iphone X Screen Mockup Transparent Png Daisi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4801130" y="3111657"/>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ownload Iphone X Screen Mockup Transparent Png Daisi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8660568" y="3111656"/>
            <a:ext cx="2210464" cy="35115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192075" y="2965307"/>
            <a:ext cx="3714234" cy="707886"/>
          </a:xfrm>
          <a:prstGeom prst="rect">
            <a:avLst/>
          </a:prstGeom>
          <a:noFill/>
        </p:spPr>
        <p:txBody>
          <a:bodyPr wrap="square" rtlCol="0">
            <a:spAutoFit/>
          </a:bodyPr>
          <a:lstStyle/>
          <a:p>
            <a:r>
              <a:rPr lang="en-GB" sz="2000" dirty="0"/>
              <a:t>2. I send messages with my mobile next to / by the sea.</a:t>
            </a:r>
          </a:p>
        </p:txBody>
      </p:sp>
      <p:sp>
        <p:nvSpPr>
          <p:cNvPr id="13" name="TextBox 12"/>
          <p:cNvSpPr txBox="1"/>
          <p:nvPr/>
        </p:nvSpPr>
        <p:spPr>
          <a:xfrm>
            <a:off x="8051512" y="2960145"/>
            <a:ext cx="3685473" cy="707886"/>
          </a:xfrm>
          <a:prstGeom prst="rect">
            <a:avLst/>
          </a:prstGeom>
          <a:noFill/>
        </p:spPr>
        <p:txBody>
          <a:bodyPr wrap="square" rtlCol="0">
            <a:spAutoFit/>
          </a:bodyPr>
          <a:lstStyle/>
          <a:p>
            <a:r>
              <a:rPr lang="en-GB" sz="2000" dirty="0"/>
              <a:t>3. She created a computer game outside of school.</a:t>
            </a:r>
          </a:p>
        </p:txBody>
      </p:sp>
      <p:sp>
        <p:nvSpPr>
          <p:cNvPr id="14" name="TextBox 13"/>
          <p:cNvSpPr txBox="1"/>
          <p:nvPr/>
        </p:nvSpPr>
        <p:spPr>
          <a:xfrm>
            <a:off x="348688" y="5692289"/>
            <a:ext cx="3714229" cy="707886"/>
          </a:xfrm>
          <a:prstGeom prst="rect">
            <a:avLst/>
          </a:prstGeom>
          <a:noFill/>
        </p:spPr>
        <p:txBody>
          <a:bodyPr wrap="square" rtlCol="0">
            <a:spAutoFit/>
          </a:bodyPr>
          <a:lstStyle/>
          <a:p>
            <a:r>
              <a:rPr lang="en-GB" sz="2000" dirty="0"/>
              <a:t>4. Sometimes I leave silly comments on Instagram.</a:t>
            </a:r>
          </a:p>
        </p:txBody>
      </p:sp>
      <p:sp>
        <p:nvSpPr>
          <p:cNvPr id="15" name="TextBox 14"/>
          <p:cNvSpPr txBox="1"/>
          <p:nvPr/>
        </p:nvSpPr>
        <p:spPr>
          <a:xfrm>
            <a:off x="4195039" y="5677800"/>
            <a:ext cx="3856473" cy="707886"/>
          </a:xfrm>
          <a:prstGeom prst="rect">
            <a:avLst/>
          </a:prstGeom>
          <a:noFill/>
        </p:spPr>
        <p:txBody>
          <a:bodyPr wrap="square" rtlCol="0">
            <a:spAutoFit/>
          </a:bodyPr>
          <a:lstStyle/>
          <a:p>
            <a:r>
              <a:rPr lang="en-GB" sz="2000" dirty="0"/>
              <a:t>5. Last week she played a match in front of the house.</a:t>
            </a:r>
          </a:p>
        </p:txBody>
      </p:sp>
      <p:sp>
        <p:nvSpPr>
          <p:cNvPr id="16" name="TextBox 15"/>
          <p:cNvSpPr txBox="1"/>
          <p:nvPr/>
        </p:nvSpPr>
        <p:spPr>
          <a:xfrm>
            <a:off x="8041391" y="5677800"/>
            <a:ext cx="3801919" cy="707886"/>
          </a:xfrm>
          <a:prstGeom prst="rect">
            <a:avLst/>
          </a:prstGeom>
          <a:noFill/>
        </p:spPr>
        <p:txBody>
          <a:bodyPr wrap="square" rtlCol="0">
            <a:spAutoFit/>
          </a:bodyPr>
          <a:lstStyle/>
          <a:p>
            <a:r>
              <a:rPr lang="en-GB" sz="2000" dirty="0"/>
              <a:t>6. I normally meet up with friends on top of the building. </a:t>
            </a:r>
          </a:p>
        </p:txBody>
      </p:sp>
      <p:sp>
        <p:nvSpPr>
          <p:cNvPr id="6" name="TextBox 5"/>
          <p:cNvSpPr txBox="1"/>
          <p:nvPr/>
        </p:nvSpPr>
        <p:spPr>
          <a:xfrm>
            <a:off x="574776" y="1479289"/>
            <a:ext cx="2898704" cy="1200329"/>
          </a:xfrm>
          <a:prstGeom prst="rect">
            <a:avLst/>
          </a:prstGeom>
          <a:noFill/>
        </p:spPr>
        <p:txBody>
          <a:bodyPr wrap="square" rtlCol="0">
            <a:spAutoFit/>
          </a:bodyPr>
          <a:lstStyle/>
          <a:p>
            <a:r>
              <a:rPr lang="en-GB" sz="2400" b="1" i="1" dirty="0">
                <a:solidFill>
                  <a:schemeClr val="accent5">
                    <a:lumMod val="50000"/>
                  </a:schemeClr>
                </a:solidFill>
              </a:rPr>
              <a:t>Ayer </a:t>
            </a:r>
            <a:r>
              <a:rPr lang="en-GB" sz="2400" b="1" i="1" dirty="0" err="1">
                <a:solidFill>
                  <a:schemeClr val="accent5">
                    <a:lumMod val="50000"/>
                  </a:schemeClr>
                </a:solidFill>
              </a:rPr>
              <a:t>publicó</a:t>
            </a:r>
            <a:r>
              <a:rPr lang="en-GB" sz="2400" b="1" i="1" dirty="0">
                <a:solidFill>
                  <a:schemeClr val="accent5">
                    <a:lumMod val="50000"/>
                  </a:schemeClr>
                </a:solidFill>
              </a:rPr>
              <a:t> una foto de Daniel al </a:t>
            </a:r>
            <a:r>
              <a:rPr lang="en-GB" sz="2400" b="1" i="1" dirty="0" err="1">
                <a:solidFill>
                  <a:schemeClr val="accent5">
                    <a:lumMod val="50000"/>
                  </a:schemeClr>
                </a:solidFill>
              </a:rPr>
              <a:t>lado</a:t>
            </a:r>
            <a:r>
              <a:rPr lang="en-GB" sz="2400" b="1" i="1" dirty="0">
                <a:solidFill>
                  <a:schemeClr val="accent5">
                    <a:lumMod val="50000"/>
                  </a:schemeClr>
                </a:solidFill>
              </a:rPr>
              <a:t> del </a:t>
            </a:r>
            <a:r>
              <a:rPr lang="en-GB" sz="2400" b="1" i="1" dirty="0" err="1">
                <a:solidFill>
                  <a:schemeClr val="accent5">
                    <a:lumMod val="50000"/>
                  </a:schemeClr>
                </a:solidFill>
              </a:rPr>
              <a:t>museo</a:t>
            </a:r>
            <a:r>
              <a:rPr lang="en-GB" sz="2400" b="1" i="1" dirty="0">
                <a:solidFill>
                  <a:schemeClr val="accent5">
                    <a:lumMod val="50000"/>
                  </a:schemeClr>
                </a:solidFill>
              </a:rPr>
              <a:t>.</a:t>
            </a:r>
          </a:p>
        </p:txBody>
      </p:sp>
      <p:sp>
        <p:nvSpPr>
          <p:cNvPr id="18" name="TextBox 17"/>
          <p:cNvSpPr txBox="1"/>
          <p:nvPr/>
        </p:nvSpPr>
        <p:spPr>
          <a:xfrm>
            <a:off x="4343438" y="1454091"/>
            <a:ext cx="3125848" cy="1200329"/>
          </a:xfrm>
          <a:prstGeom prst="rect">
            <a:avLst/>
          </a:prstGeom>
          <a:noFill/>
        </p:spPr>
        <p:txBody>
          <a:bodyPr wrap="square" rtlCol="0">
            <a:spAutoFit/>
          </a:bodyPr>
          <a:lstStyle/>
          <a:p>
            <a:r>
              <a:rPr lang="en-GB" sz="2400" b="1" i="1" dirty="0" err="1">
                <a:solidFill>
                  <a:schemeClr val="accent5">
                    <a:lumMod val="50000"/>
                  </a:schemeClr>
                </a:solidFill>
              </a:rPr>
              <a:t>Envío</a:t>
            </a:r>
            <a:r>
              <a:rPr lang="en-GB" sz="2400" b="1" i="1" dirty="0">
                <a:solidFill>
                  <a:schemeClr val="accent5">
                    <a:lumMod val="50000"/>
                  </a:schemeClr>
                </a:solidFill>
              </a:rPr>
              <a:t> mensajes con mi móvil al </a:t>
            </a:r>
            <a:r>
              <a:rPr lang="en-GB" sz="2400" b="1" i="1" dirty="0" err="1">
                <a:solidFill>
                  <a:schemeClr val="accent5">
                    <a:lumMod val="50000"/>
                  </a:schemeClr>
                </a:solidFill>
              </a:rPr>
              <a:t>lado</a:t>
            </a:r>
            <a:r>
              <a:rPr lang="en-GB" sz="2400" b="1" i="1" dirty="0">
                <a:solidFill>
                  <a:schemeClr val="accent5">
                    <a:lumMod val="50000"/>
                  </a:schemeClr>
                </a:solidFill>
              </a:rPr>
              <a:t> del mar.</a:t>
            </a:r>
          </a:p>
        </p:txBody>
      </p:sp>
      <p:sp>
        <p:nvSpPr>
          <p:cNvPr id="19" name="TextBox 18"/>
          <p:cNvSpPr txBox="1"/>
          <p:nvPr/>
        </p:nvSpPr>
        <p:spPr>
          <a:xfrm>
            <a:off x="8223779" y="1454091"/>
            <a:ext cx="3084042" cy="1200329"/>
          </a:xfrm>
          <a:prstGeom prst="rect">
            <a:avLst/>
          </a:prstGeom>
          <a:noFill/>
        </p:spPr>
        <p:txBody>
          <a:bodyPr wrap="square" rtlCol="0">
            <a:spAutoFit/>
          </a:bodyPr>
          <a:lstStyle/>
          <a:p>
            <a:r>
              <a:rPr lang="en-GB" sz="2400" b="1" i="1" dirty="0" err="1">
                <a:solidFill>
                  <a:schemeClr val="accent5">
                    <a:lumMod val="50000"/>
                  </a:schemeClr>
                </a:solidFill>
              </a:rPr>
              <a:t>Creó</a:t>
            </a:r>
            <a:r>
              <a:rPr lang="en-GB" sz="2400" b="1" i="1" dirty="0">
                <a:solidFill>
                  <a:schemeClr val="accent5">
                    <a:lumMod val="50000"/>
                  </a:schemeClr>
                </a:solidFill>
              </a:rPr>
              <a:t> un </a:t>
            </a:r>
            <a:r>
              <a:rPr lang="en-GB" sz="2400" b="1" i="1" dirty="0" err="1">
                <a:solidFill>
                  <a:schemeClr val="accent5">
                    <a:lumMod val="50000"/>
                  </a:schemeClr>
                </a:solidFill>
              </a:rPr>
              <a:t>juego</a:t>
            </a:r>
            <a:r>
              <a:rPr lang="en-GB" sz="2400" b="1" i="1" dirty="0">
                <a:solidFill>
                  <a:schemeClr val="accent5">
                    <a:lumMod val="50000"/>
                  </a:schemeClr>
                </a:solidFill>
              </a:rPr>
              <a:t> de ordenador </a:t>
            </a:r>
            <a:r>
              <a:rPr lang="en-GB" sz="2400" b="1" i="1" dirty="0" err="1">
                <a:solidFill>
                  <a:schemeClr val="accent5">
                    <a:lumMod val="50000"/>
                  </a:schemeClr>
                </a:solidFill>
              </a:rPr>
              <a:t>fuera</a:t>
            </a:r>
            <a:r>
              <a:rPr lang="en-GB" sz="2400" b="1" i="1" dirty="0">
                <a:solidFill>
                  <a:schemeClr val="accent5">
                    <a:lumMod val="50000"/>
                  </a:schemeClr>
                </a:solidFill>
              </a:rPr>
              <a:t> de la escuela.</a:t>
            </a:r>
          </a:p>
        </p:txBody>
      </p:sp>
      <p:sp>
        <p:nvSpPr>
          <p:cNvPr id="20" name="TextBox 19"/>
          <p:cNvSpPr txBox="1"/>
          <p:nvPr/>
        </p:nvSpPr>
        <p:spPr>
          <a:xfrm>
            <a:off x="504904" y="4266659"/>
            <a:ext cx="3084042" cy="1200329"/>
          </a:xfrm>
          <a:prstGeom prst="rect">
            <a:avLst/>
          </a:prstGeom>
          <a:noFill/>
        </p:spPr>
        <p:txBody>
          <a:bodyPr wrap="square" rtlCol="0">
            <a:spAutoFit/>
          </a:bodyPr>
          <a:lstStyle/>
          <a:p>
            <a:r>
              <a:rPr lang="en-GB" sz="2400" b="1" i="1" dirty="0">
                <a:solidFill>
                  <a:schemeClr val="accent5">
                    <a:lumMod val="50000"/>
                  </a:schemeClr>
                </a:solidFill>
              </a:rPr>
              <a:t>A </a:t>
            </a:r>
            <a:r>
              <a:rPr lang="en-GB" sz="2400" b="1" i="1" dirty="0" err="1">
                <a:solidFill>
                  <a:schemeClr val="accent5">
                    <a:lumMod val="50000"/>
                  </a:schemeClr>
                </a:solidFill>
              </a:rPr>
              <a:t>veces</a:t>
            </a:r>
            <a:r>
              <a:rPr lang="en-GB" sz="2400" b="1" i="1" dirty="0">
                <a:solidFill>
                  <a:schemeClr val="accent5">
                    <a:lumMod val="50000"/>
                  </a:schemeClr>
                </a:solidFill>
              </a:rPr>
              <a:t> </a:t>
            </a:r>
            <a:r>
              <a:rPr lang="en-GB" sz="2400" b="1" i="1" dirty="0" err="1">
                <a:solidFill>
                  <a:schemeClr val="accent5">
                    <a:lumMod val="50000"/>
                  </a:schemeClr>
                </a:solidFill>
              </a:rPr>
              <a:t>dejo</a:t>
            </a:r>
            <a:r>
              <a:rPr lang="en-GB" sz="2400" b="1" i="1" dirty="0">
                <a:solidFill>
                  <a:schemeClr val="accent5">
                    <a:lumMod val="50000"/>
                  </a:schemeClr>
                </a:solidFill>
              </a:rPr>
              <a:t> comentarios </a:t>
            </a:r>
            <a:r>
              <a:rPr lang="en-GB" sz="2400" b="1" i="1" dirty="0" err="1">
                <a:solidFill>
                  <a:schemeClr val="accent5">
                    <a:lumMod val="50000"/>
                  </a:schemeClr>
                </a:solidFill>
              </a:rPr>
              <a:t>tontos</a:t>
            </a:r>
            <a:r>
              <a:rPr lang="en-GB" sz="2400" b="1" i="1" dirty="0">
                <a:solidFill>
                  <a:schemeClr val="accent5">
                    <a:lumMod val="50000"/>
                  </a:schemeClr>
                </a:solidFill>
              </a:rPr>
              <a:t> en Instagram.</a:t>
            </a:r>
          </a:p>
        </p:txBody>
      </p:sp>
      <p:sp>
        <p:nvSpPr>
          <p:cNvPr id="21" name="TextBox 20"/>
          <p:cNvSpPr txBox="1"/>
          <p:nvPr/>
        </p:nvSpPr>
        <p:spPr>
          <a:xfrm>
            <a:off x="4343438" y="4229221"/>
            <a:ext cx="3167654" cy="1200329"/>
          </a:xfrm>
          <a:prstGeom prst="rect">
            <a:avLst/>
          </a:prstGeom>
          <a:noFill/>
        </p:spPr>
        <p:txBody>
          <a:bodyPr wrap="square" rtlCol="0">
            <a:spAutoFit/>
          </a:bodyPr>
          <a:lstStyle/>
          <a:p>
            <a:r>
              <a:rPr lang="en-GB" sz="2400" b="1" i="1" dirty="0">
                <a:solidFill>
                  <a:schemeClr val="accent5">
                    <a:lumMod val="50000"/>
                  </a:schemeClr>
                </a:solidFill>
              </a:rPr>
              <a:t>La semana </a:t>
            </a:r>
            <a:r>
              <a:rPr lang="en-GB" sz="2400" b="1" i="1" dirty="0" err="1">
                <a:solidFill>
                  <a:schemeClr val="accent5">
                    <a:lumMod val="50000"/>
                  </a:schemeClr>
                </a:solidFill>
              </a:rPr>
              <a:t>pasada</a:t>
            </a:r>
            <a:r>
              <a:rPr lang="en-GB" sz="2400" b="1" i="1" dirty="0">
                <a:solidFill>
                  <a:schemeClr val="accent5">
                    <a:lumMod val="50000"/>
                  </a:schemeClr>
                </a:solidFill>
              </a:rPr>
              <a:t> </a:t>
            </a:r>
            <a:r>
              <a:rPr lang="en-GB" sz="2400" b="1" i="1" dirty="0" err="1">
                <a:solidFill>
                  <a:schemeClr val="accent5">
                    <a:lumMod val="50000"/>
                  </a:schemeClr>
                </a:solidFill>
              </a:rPr>
              <a:t>jugó</a:t>
            </a:r>
            <a:r>
              <a:rPr lang="en-GB" sz="2400" b="1" i="1" dirty="0">
                <a:solidFill>
                  <a:schemeClr val="accent5">
                    <a:lumMod val="50000"/>
                  </a:schemeClr>
                </a:solidFill>
              </a:rPr>
              <a:t> un </a:t>
            </a:r>
            <a:r>
              <a:rPr lang="en-GB" sz="2400" b="1" i="1" dirty="0" err="1">
                <a:solidFill>
                  <a:schemeClr val="accent5">
                    <a:lumMod val="50000"/>
                  </a:schemeClr>
                </a:solidFill>
              </a:rPr>
              <a:t>partido</a:t>
            </a:r>
            <a:r>
              <a:rPr lang="en-GB" sz="2400" b="1" i="1" dirty="0">
                <a:solidFill>
                  <a:schemeClr val="accent5">
                    <a:lumMod val="50000"/>
                  </a:schemeClr>
                </a:solidFill>
              </a:rPr>
              <a:t> </a:t>
            </a:r>
            <a:r>
              <a:rPr lang="en-GB" sz="2400" b="1" i="1" dirty="0" err="1">
                <a:solidFill>
                  <a:schemeClr val="accent5">
                    <a:lumMod val="50000"/>
                  </a:schemeClr>
                </a:solidFill>
              </a:rPr>
              <a:t>delante</a:t>
            </a:r>
            <a:r>
              <a:rPr lang="en-GB" sz="2400" b="1" i="1" dirty="0">
                <a:solidFill>
                  <a:schemeClr val="accent5">
                    <a:lumMod val="50000"/>
                  </a:schemeClr>
                </a:solidFill>
              </a:rPr>
              <a:t> de la casa.</a:t>
            </a:r>
          </a:p>
        </p:txBody>
      </p:sp>
      <p:sp>
        <p:nvSpPr>
          <p:cNvPr id="22" name="TextBox 21"/>
          <p:cNvSpPr txBox="1"/>
          <p:nvPr/>
        </p:nvSpPr>
        <p:spPr>
          <a:xfrm>
            <a:off x="8213149" y="4196151"/>
            <a:ext cx="3266938" cy="1200329"/>
          </a:xfrm>
          <a:prstGeom prst="rect">
            <a:avLst/>
          </a:prstGeom>
          <a:noFill/>
        </p:spPr>
        <p:txBody>
          <a:bodyPr wrap="square" rtlCol="0">
            <a:spAutoFit/>
          </a:bodyPr>
          <a:lstStyle/>
          <a:p>
            <a:r>
              <a:rPr lang="en-GB" sz="2400" b="1" i="1" dirty="0">
                <a:solidFill>
                  <a:schemeClr val="accent5">
                    <a:lumMod val="50000"/>
                  </a:schemeClr>
                </a:solidFill>
              </a:rPr>
              <a:t>Normalmente </a:t>
            </a:r>
            <a:r>
              <a:rPr lang="en-GB" sz="2400" b="1" i="1" dirty="0" err="1">
                <a:solidFill>
                  <a:schemeClr val="accent5">
                    <a:lumMod val="50000"/>
                  </a:schemeClr>
                </a:solidFill>
              </a:rPr>
              <a:t>quedo</a:t>
            </a:r>
            <a:r>
              <a:rPr lang="en-GB" sz="2400" b="1" i="1" dirty="0">
                <a:solidFill>
                  <a:schemeClr val="accent5">
                    <a:lumMod val="50000"/>
                  </a:schemeClr>
                </a:solidFill>
              </a:rPr>
              <a:t> con amigos </a:t>
            </a:r>
            <a:r>
              <a:rPr lang="en-GB" sz="2400" b="1" i="1" dirty="0" err="1">
                <a:solidFill>
                  <a:schemeClr val="accent5">
                    <a:lumMod val="50000"/>
                  </a:schemeClr>
                </a:solidFill>
              </a:rPr>
              <a:t>encima</a:t>
            </a:r>
            <a:r>
              <a:rPr lang="en-GB" sz="2400" b="1" i="1" dirty="0">
                <a:solidFill>
                  <a:schemeClr val="accent5">
                    <a:lumMod val="50000"/>
                  </a:schemeClr>
                </a:solidFill>
              </a:rPr>
              <a:t> del </a:t>
            </a:r>
            <a:r>
              <a:rPr lang="en-GB" sz="2400" b="1" i="1" dirty="0" err="1">
                <a:solidFill>
                  <a:schemeClr val="accent5">
                    <a:lumMod val="50000"/>
                  </a:schemeClr>
                </a:solidFill>
              </a:rPr>
              <a:t>edificio</a:t>
            </a:r>
            <a:r>
              <a:rPr lang="en-GB" sz="2400" b="1" i="1" dirty="0">
                <a:solidFill>
                  <a:schemeClr val="accent5">
                    <a:lumMod val="50000"/>
                  </a:schemeClr>
                </a:solidFill>
              </a:rPr>
              <a:t>.</a:t>
            </a:r>
          </a:p>
        </p:txBody>
      </p:sp>
      <p:sp>
        <p:nvSpPr>
          <p:cNvPr id="2" name="Rectangle 1"/>
          <p:cNvSpPr/>
          <p:nvPr/>
        </p:nvSpPr>
        <p:spPr>
          <a:xfrm>
            <a:off x="593429" y="1444454"/>
            <a:ext cx="2898704" cy="1248238"/>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30" name="Rectangle 29"/>
          <p:cNvSpPr/>
          <p:nvPr/>
        </p:nvSpPr>
        <p:spPr>
          <a:xfrm>
            <a:off x="4445611" y="1444454"/>
            <a:ext cx="2921501" cy="1248238"/>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31" name="Rectangle 30"/>
          <p:cNvSpPr/>
          <p:nvPr/>
        </p:nvSpPr>
        <p:spPr>
          <a:xfrm>
            <a:off x="8290016" y="1465171"/>
            <a:ext cx="2898704" cy="1248238"/>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32" name="Rectangle 31"/>
          <p:cNvSpPr/>
          <p:nvPr/>
        </p:nvSpPr>
        <p:spPr>
          <a:xfrm>
            <a:off x="597573" y="4201313"/>
            <a:ext cx="2898704" cy="1248238"/>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33" name="Rectangle 32"/>
          <p:cNvSpPr/>
          <p:nvPr/>
        </p:nvSpPr>
        <p:spPr>
          <a:xfrm>
            <a:off x="4415545" y="4218750"/>
            <a:ext cx="2951567" cy="1248238"/>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3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accent1"/>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34"/>
          <p:cNvSpPr/>
          <p:nvPr/>
        </p:nvSpPr>
        <p:spPr>
          <a:xfrm>
            <a:off x="8263585" y="4196151"/>
            <a:ext cx="2951567" cy="1248238"/>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29" name="TextBox 28">
            <a:extLst>
              <a:ext uri="{FF2B5EF4-FFF2-40B4-BE49-F238E27FC236}">
                <a16:creationId xmlns:a16="http://schemas.microsoft.com/office/drawing/2014/main" id="{2CC7683F-0796-4DC1-A542-56A8CD9389D8}"/>
              </a:ext>
            </a:extLst>
          </p:cNvPr>
          <p:cNvSpPr txBox="1"/>
          <p:nvPr/>
        </p:nvSpPr>
        <p:spPr>
          <a:xfrm>
            <a:off x="5215466" y="246165"/>
            <a:ext cx="8271932" cy="646331"/>
          </a:xfrm>
          <a:prstGeom prst="rect">
            <a:avLst/>
          </a:prstGeom>
          <a:noFill/>
        </p:spPr>
        <p:txBody>
          <a:bodyPr wrap="square">
            <a:spAutoFit/>
          </a:bodyPr>
          <a:lstStyle/>
          <a:p>
            <a:r>
              <a:rPr lang="es-ES" dirty="0"/>
              <a:t>Hablas de las actividades de tiempo libre. </a:t>
            </a:r>
          </a:p>
          <a:p>
            <a:r>
              <a:rPr lang="es-ES" dirty="0"/>
              <a:t>Escribe las seis frases en español. </a:t>
            </a:r>
            <a:endParaRPr lang="en-GB" dirty="0"/>
          </a:p>
        </p:txBody>
      </p:sp>
    </p:spTree>
    <p:extLst>
      <p:ext uri="{BB962C8B-B14F-4D97-AF65-F5344CB8AC3E}">
        <p14:creationId xmlns:p14="http://schemas.microsoft.com/office/powerpoint/2010/main" val="224633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2" restart="whenNotActive" fill="hold" evtFilter="cancelBubble" nodeType="interactiveSeq">
                <p:stCondLst>
                  <p:cond evt="onClick" delay="0">
                    <p:tgtEl>
                      <p:spTgt spid="3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7" restart="whenNotActive" fill="hold" evtFilter="cancelBubble" nodeType="interactiveSeq">
                <p:stCondLst>
                  <p:cond evt="onClick" delay="0">
                    <p:tgtEl>
                      <p:spTgt spid="35"/>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 grpId="0" animBg="1"/>
      <p:bldP spid="30" grpId="0" animBg="1"/>
      <p:bldP spid="31" grpId="0" animBg="1"/>
      <p:bldP spid="32" grpId="0" animBg="1"/>
      <p:bldP spid="33"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5273" y="1297034"/>
            <a:ext cx="1727201" cy="461665"/>
          </a:xfrm>
          <a:prstGeom prst="rect">
            <a:avLst/>
          </a:prstGeom>
          <a:noFill/>
        </p:spPr>
        <p:txBody>
          <a:bodyPr wrap="square" rtlCol="0">
            <a:spAutoFit/>
          </a:bodyPr>
          <a:lstStyle/>
          <a:p>
            <a:pPr algn="l"/>
            <a:r>
              <a:rPr lang="en-GB" sz="2400" dirty="0"/>
              <a:t>to leave</a:t>
            </a:r>
          </a:p>
        </p:txBody>
      </p:sp>
      <p:sp>
        <p:nvSpPr>
          <p:cNvPr id="6" name="TextBox 5"/>
          <p:cNvSpPr txBox="1"/>
          <p:nvPr/>
        </p:nvSpPr>
        <p:spPr>
          <a:xfrm>
            <a:off x="3017735" y="1297034"/>
            <a:ext cx="1095828" cy="461665"/>
          </a:xfrm>
          <a:prstGeom prst="rect">
            <a:avLst/>
          </a:prstGeom>
          <a:noFill/>
        </p:spPr>
        <p:txBody>
          <a:bodyPr wrap="square" rtlCol="0">
            <a:spAutoFit/>
          </a:bodyPr>
          <a:lstStyle/>
          <a:p>
            <a:pPr algn="l"/>
            <a:r>
              <a:rPr lang="en-GB" sz="2400" dirty="0">
                <a:solidFill>
                  <a:schemeClr val="accent5">
                    <a:lumMod val="50000"/>
                  </a:schemeClr>
                </a:solidFill>
              </a:rPr>
              <a:t>dejar</a:t>
            </a:r>
          </a:p>
        </p:txBody>
      </p:sp>
      <p:sp>
        <p:nvSpPr>
          <p:cNvPr id="5" name="Rectangle 4"/>
          <p:cNvSpPr/>
          <p:nvPr/>
        </p:nvSpPr>
        <p:spPr>
          <a:xfrm>
            <a:off x="2706648" y="1246855"/>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7" name="TextBox 6"/>
          <p:cNvSpPr txBox="1"/>
          <p:nvPr/>
        </p:nvSpPr>
        <p:spPr>
          <a:xfrm>
            <a:off x="741221" y="2032943"/>
            <a:ext cx="1727201" cy="461665"/>
          </a:xfrm>
          <a:prstGeom prst="rect">
            <a:avLst/>
          </a:prstGeom>
          <a:noFill/>
        </p:spPr>
        <p:txBody>
          <a:bodyPr wrap="square" rtlCol="0">
            <a:spAutoFit/>
          </a:bodyPr>
          <a:lstStyle/>
          <a:p>
            <a:pPr algn="l"/>
            <a:r>
              <a:rPr lang="en-GB" sz="2400" dirty="0"/>
              <a:t>comment</a:t>
            </a:r>
          </a:p>
        </p:txBody>
      </p:sp>
      <p:sp>
        <p:nvSpPr>
          <p:cNvPr id="8" name="TextBox 7"/>
          <p:cNvSpPr txBox="1"/>
          <p:nvPr/>
        </p:nvSpPr>
        <p:spPr>
          <a:xfrm>
            <a:off x="3048840" y="2032227"/>
            <a:ext cx="2949200" cy="461665"/>
          </a:xfrm>
          <a:prstGeom prst="rect">
            <a:avLst/>
          </a:prstGeom>
          <a:noFill/>
        </p:spPr>
        <p:txBody>
          <a:bodyPr wrap="square" rtlCol="0">
            <a:spAutoFit/>
          </a:bodyPr>
          <a:lstStyle/>
          <a:p>
            <a:pPr algn="l"/>
            <a:r>
              <a:rPr lang="en-GB" sz="2400" dirty="0">
                <a:solidFill>
                  <a:schemeClr val="accent5">
                    <a:lumMod val="50000"/>
                  </a:schemeClr>
                </a:solidFill>
              </a:rPr>
              <a:t>el </a:t>
            </a:r>
            <a:r>
              <a:rPr lang="en-GB" sz="2400" dirty="0" err="1">
                <a:solidFill>
                  <a:schemeClr val="accent5">
                    <a:lumMod val="50000"/>
                  </a:schemeClr>
                </a:solidFill>
              </a:rPr>
              <a:t>comentario</a:t>
            </a:r>
            <a:endParaRPr lang="en-GB" sz="2400" dirty="0">
              <a:solidFill>
                <a:schemeClr val="accent5">
                  <a:lumMod val="50000"/>
                </a:schemeClr>
              </a:solidFill>
            </a:endParaRPr>
          </a:p>
        </p:txBody>
      </p:sp>
      <p:sp>
        <p:nvSpPr>
          <p:cNvPr id="9" name="TextBox 8"/>
          <p:cNvSpPr txBox="1"/>
          <p:nvPr/>
        </p:nvSpPr>
        <p:spPr>
          <a:xfrm>
            <a:off x="741221" y="2768852"/>
            <a:ext cx="1727201" cy="461665"/>
          </a:xfrm>
          <a:prstGeom prst="rect">
            <a:avLst/>
          </a:prstGeom>
          <a:noFill/>
        </p:spPr>
        <p:txBody>
          <a:bodyPr wrap="square" rtlCol="0">
            <a:spAutoFit/>
          </a:bodyPr>
          <a:lstStyle/>
          <a:p>
            <a:pPr algn="l"/>
            <a:r>
              <a:rPr lang="en-GB" sz="2400" dirty="0"/>
              <a:t>photo</a:t>
            </a:r>
          </a:p>
        </p:txBody>
      </p:sp>
      <p:sp>
        <p:nvSpPr>
          <p:cNvPr id="10" name="TextBox 9"/>
          <p:cNvSpPr txBox="1"/>
          <p:nvPr/>
        </p:nvSpPr>
        <p:spPr>
          <a:xfrm>
            <a:off x="3060726" y="2767261"/>
            <a:ext cx="2949200" cy="461665"/>
          </a:xfrm>
          <a:prstGeom prst="rect">
            <a:avLst/>
          </a:prstGeom>
          <a:noFill/>
        </p:spPr>
        <p:txBody>
          <a:bodyPr wrap="square" rtlCol="0">
            <a:spAutoFit/>
          </a:bodyPr>
          <a:lstStyle/>
          <a:p>
            <a:pPr algn="l"/>
            <a:r>
              <a:rPr lang="en-GB" sz="2400" dirty="0">
                <a:solidFill>
                  <a:schemeClr val="accent5">
                    <a:lumMod val="50000"/>
                  </a:schemeClr>
                </a:solidFill>
              </a:rPr>
              <a:t>la </a:t>
            </a:r>
            <a:r>
              <a:rPr lang="en-GB" sz="2400" dirty="0" err="1">
                <a:solidFill>
                  <a:schemeClr val="accent5">
                    <a:lumMod val="50000"/>
                  </a:schemeClr>
                </a:solidFill>
              </a:rPr>
              <a:t>foto</a:t>
            </a:r>
            <a:endParaRPr lang="en-GB" sz="2400" dirty="0">
              <a:solidFill>
                <a:schemeClr val="accent5">
                  <a:lumMod val="50000"/>
                </a:schemeClr>
              </a:solidFill>
            </a:endParaRPr>
          </a:p>
        </p:txBody>
      </p:sp>
      <p:sp>
        <p:nvSpPr>
          <p:cNvPr id="11" name="TextBox 10"/>
          <p:cNvSpPr txBox="1"/>
          <p:nvPr/>
        </p:nvSpPr>
        <p:spPr>
          <a:xfrm>
            <a:off x="741221" y="3518943"/>
            <a:ext cx="1727201" cy="461665"/>
          </a:xfrm>
          <a:prstGeom prst="rect">
            <a:avLst/>
          </a:prstGeom>
          <a:noFill/>
        </p:spPr>
        <p:txBody>
          <a:bodyPr wrap="square" rtlCol="0">
            <a:spAutoFit/>
          </a:bodyPr>
          <a:lstStyle/>
          <a:p>
            <a:pPr algn="l"/>
            <a:r>
              <a:rPr lang="en-GB" sz="2400" dirty="0"/>
              <a:t>to play</a:t>
            </a:r>
          </a:p>
        </p:txBody>
      </p:sp>
      <p:sp>
        <p:nvSpPr>
          <p:cNvPr id="12" name="TextBox 11"/>
          <p:cNvSpPr txBox="1"/>
          <p:nvPr/>
        </p:nvSpPr>
        <p:spPr>
          <a:xfrm>
            <a:off x="3008934" y="3518622"/>
            <a:ext cx="1727201" cy="461665"/>
          </a:xfrm>
          <a:prstGeom prst="rect">
            <a:avLst/>
          </a:prstGeom>
          <a:noFill/>
        </p:spPr>
        <p:txBody>
          <a:bodyPr wrap="square" rtlCol="0">
            <a:spAutoFit/>
          </a:bodyPr>
          <a:lstStyle/>
          <a:p>
            <a:pPr algn="l"/>
            <a:r>
              <a:rPr lang="en-GB" sz="2400" dirty="0" err="1">
                <a:solidFill>
                  <a:schemeClr val="accent5">
                    <a:lumMod val="50000"/>
                  </a:schemeClr>
                </a:solidFill>
              </a:rPr>
              <a:t>jugar</a:t>
            </a:r>
            <a:endParaRPr lang="en-GB" sz="2400" dirty="0">
              <a:solidFill>
                <a:schemeClr val="accent5">
                  <a:lumMod val="50000"/>
                </a:schemeClr>
              </a:solidFill>
            </a:endParaRPr>
          </a:p>
        </p:txBody>
      </p:sp>
      <p:sp>
        <p:nvSpPr>
          <p:cNvPr id="13" name="TextBox 12"/>
          <p:cNvSpPr txBox="1"/>
          <p:nvPr/>
        </p:nvSpPr>
        <p:spPr>
          <a:xfrm>
            <a:off x="775273" y="4269072"/>
            <a:ext cx="1727201" cy="461665"/>
          </a:xfrm>
          <a:prstGeom prst="rect">
            <a:avLst/>
          </a:prstGeom>
          <a:noFill/>
        </p:spPr>
        <p:txBody>
          <a:bodyPr wrap="square" rtlCol="0">
            <a:spAutoFit/>
          </a:bodyPr>
          <a:lstStyle/>
          <a:p>
            <a:pPr algn="l"/>
            <a:r>
              <a:rPr lang="en-GB" sz="2400" dirty="0"/>
              <a:t>match</a:t>
            </a:r>
          </a:p>
        </p:txBody>
      </p:sp>
      <p:sp>
        <p:nvSpPr>
          <p:cNvPr id="14" name="TextBox 13"/>
          <p:cNvSpPr txBox="1"/>
          <p:nvPr/>
        </p:nvSpPr>
        <p:spPr>
          <a:xfrm>
            <a:off x="2985079" y="4268108"/>
            <a:ext cx="1727201" cy="461665"/>
          </a:xfrm>
          <a:prstGeom prst="rect">
            <a:avLst/>
          </a:prstGeom>
          <a:noFill/>
        </p:spPr>
        <p:txBody>
          <a:bodyPr wrap="square" rtlCol="0">
            <a:spAutoFit/>
          </a:bodyPr>
          <a:lstStyle/>
          <a:p>
            <a:pPr algn="l"/>
            <a:r>
              <a:rPr lang="en-GB" sz="2400" dirty="0">
                <a:solidFill>
                  <a:schemeClr val="accent5">
                    <a:lumMod val="50000"/>
                  </a:schemeClr>
                </a:solidFill>
              </a:rPr>
              <a:t>el </a:t>
            </a:r>
            <a:r>
              <a:rPr lang="en-GB" sz="2400" dirty="0" err="1">
                <a:solidFill>
                  <a:schemeClr val="accent5">
                    <a:lumMod val="50000"/>
                  </a:schemeClr>
                </a:solidFill>
              </a:rPr>
              <a:t>partido</a:t>
            </a:r>
            <a:endParaRPr lang="en-GB" sz="2400" dirty="0">
              <a:solidFill>
                <a:schemeClr val="accent5">
                  <a:lumMod val="50000"/>
                </a:schemeClr>
              </a:solidFill>
            </a:endParaRPr>
          </a:p>
        </p:txBody>
      </p:sp>
      <p:sp>
        <p:nvSpPr>
          <p:cNvPr id="15" name="TextBox 14"/>
          <p:cNvSpPr txBox="1"/>
          <p:nvPr/>
        </p:nvSpPr>
        <p:spPr>
          <a:xfrm>
            <a:off x="775273" y="5007137"/>
            <a:ext cx="1727201" cy="461665"/>
          </a:xfrm>
          <a:prstGeom prst="rect">
            <a:avLst/>
          </a:prstGeom>
          <a:noFill/>
        </p:spPr>
        <p:txBody>
          <a:bodyPr wrap="square" rtlCol="0">
            <a:spAutoFit/>
          </a:bodyPr>
          <a:lstStyle/>
          <a:p>
            <a:pPr algn="l"/>
            <a:r>
              <a:rPr lang="en-GB" sz="2400" dirty="0"/>
              <a:t>to post</a:t>
            </a:r>
          </a:p>
        </p:txBody>
      </p:sp>
      <p:sp>
        <p:nvSpPr>
          <p:cNvPr id="16" name="TextBox 15"/>
          <p:cNvSpPr txBox="1"/>
          <p:nvPr/>
        </p:nvSpPr>
        <p:spPr>
          <a:xfrm>
            <a:off x="3017735" y="5004880"/>
            <a:ext cx="1727201" cy="461665"/>
          </a:xfrm>
          <a:prstGeom prst="rect">
            <a:avLst/>
          </a:prstGeom>
          <a:noFill/>
        </p:spPr>
        <p:txBody>
          <a:bodyPr wrap="square" rtlCol="0">
            <a:spAutoFit/>
          </a:bodyPr>
          <a:lstStyle/>
          <a:p>
            <a:pPr algn="l"/>
            <a:r>
              <a:rPr lang="en-GB" sz="2400" dirty="0">
                <a:solidFill>
                  <a:schemeClr val="accent5">
                    <a:lumMod val="50000"/>
                  </a:schemeClr>
                </a:solidFill>
              </a:rPr>
              <a:t>publicar</a:t>
            </a:r>
          </a:p>
        </p:txBody>
      </p:sp>
      <p:sp>
        <p:nvSpPr>
          <p:cNvPr id="17" name="TextBox 16"/>
          <p:cNvSpPr txBox="1"/>
          <p:nvPr/>
        </p:nvSpPr>
        <p:spPr>
          <a:xfrm>
            <a:off x="741221" y="5740891"/>
            <a:ext cx="1727201" cy="461665"/>
          </a:xfrm>
          <a:prstGeom prst="rect">
            <a:avLst/>
          </a:prstGeom>
          <a:noFill/>
        </p:spPr>
        <p:txBody>
          <a:bodyPr wrap="square" rtlCol="0">
            <a:spAutoFit/>
          </a:bodyPr>
          <a:lstStyle/>
          <a:p>
            <a:pPr algn="l"/>
            <a:r>
              <a:rPr lang="en-GB" sz="2400" dirty="0"/>
              <a:t>mountain</a:t>
            </a:r>
          </a:p>
        </p:txBody>
      </p:sp>
      <p:sp>
        <p:nvSpPr>
          <p:cNvPr id="18" name="TextBox 17"/>
          <p:cNvSpPr txBox="1"/>
          <p:nvPr/>
        </p:nvSpPr>
        <p:spPr>
          <a:xfrm>
            <a:off x="2970224" y="5738815"/>
            <a:ext cx="2155370" cy="461665"/>
          </a:xfrm>
          <a:prstGeom prst="rect">
            <a:avLst/>
          </a:prstGeom>
          <a:noFill/>
        </p:spPr>
        <p:txBody>
          <a:bodyPr wrap="square" rtlCol="0">
            <a:spAutoFit/>
          </a:bodyPr>
          <a:lstStyle/>
          <a:p>
            <a:pPr algn="l"/>
            <a:r>
              <a:rPr lang="en-GB" sz="2400" dirty="0">
                <a:solidFill>
                  <a:schemeClr val="accent5">
                    <a:lumMod val="50000"/>
                  </a:schemeClr>
                </a:solidFill>
              </a:rPr>
              <a:t>la </a:t>
            </a:r>
            <a:r>
              <a:rPr lang="en-GB" sz="2400" dirty="0" err="1">
                <a:solidFill>
                  <a:schemeClr val="accent5">
                    <a:lumMod val="50000"/>
                  </a:schemeClr>
                </a:solidFill>
              </a:rPr>
              <a:t>montaña</a:t>
            </a:r>
            <a:endParaRPr lang="en-GB" sz="2400" dirty="0">
              <a:solidFill>
                <a:schemeClr val="accent5">
                  <a:lumMod val="50000"/>
                </a:schemeClr>
              </a:solidFill>
            </a:endParaRPr>
          </a:p>
        </p:txBody>
      </p:sp>
      <p:sp>
        <p:nvSpPr>
          <p:cNvPr id="19" name="TextBox 18"/>
          <p:cNvSpPr txBox="1"/>
          <p:nvPr/>
        </p:nvSpPr>
        <p:spPr>
          <a:xfrm>
            <a:off x="6314517" y="785121"/>
            <a:ext cx="2155370" cy="461665"/>
          </a:xfrm>
          <a:prstGeom prst="rect">
            <a:avLst/>
          </a:prstGeom>
          <a:noFill/>
        </p:spPr>
        <p:txBody>
          <a:bodyPr wrap="square" rtlCol="0">
            <a:spAutoFit/>
          </a:bodyPr>
          <a:lstStyle/>
          <a:p>
            <a:pPr algn="l"/>
            <a:r>
              <a:rPr lang="en-GB" sz="2400" dirty="0"/>
              <a:t>to meet up</a:t>
            </a:r>
          </a:p>
        </p:txBody>
      </p:sp>
      <p:sp>
        <p:nvSpPr>
          <p:cNvPr id="20" name="TextBox 19"/>
          <p:cNvSpPr txBox="1"/>
          <p:nvPr/>
        </p:nvSpPr>
        <p:spPr>
          <a:xfrm>
            <a:off x="9533644" y="782720"/>
            <a:ext cx="2155370" cy="461665"/>
          </a:xfrm>
          <a:prstGeom prst="rect">
            <a:avLst/>
          </a:prstGeom>
          <a:noFill/>
        </p:spPr>
        <p:txBody>
          <a:bodyPr wrap="square" rtlCol="0">
            <a:spAutoFit/>
          </a:bodyPr>
          <a:lstStyle/>
          <a:p>
            <a:pPr algn="l"/>
            <a:r>
              <a:rPr lang="en-GB" sz="2400" dirty="0" err="1">
                <a:solidFill>
                  <a:schemeClr val="accent5">
                    <a:lumMod val="50000"/>
                  </a:schemeClr>
                </a:solidFill>
              </a:rPr>
              <a:t>quedar</a:t>
            </a:r>
            <a:endParaRPr lang="en-GB" sz="2400" dirty="0">
              <a:solidFill>
                <a:schemeClr val="accent5">
                  <a:lumMod val="50000"/>
                </a:schemeClr>
              </a:solidFill>
            </a:endParaRPr>
          </a:p>
        </p:txBody>
      </p:sp>
      <p:sp>
        <p:nvSpPr>
          <p:cNvPr id="21" name="TextBox 20"/>
          <p:cNvSpPr txBox="1"/>
          <p:nvPr/>
        </p:nvSpPr>
        <p:spPr>
          <a:xfrm>
            <a:off x="6329033" y="1501287"/>
            <a:ext cx="2155370" cy="461665"/>
          </a:xfrm>
          <a:prstGeom prst="rect">
            <a:avLst/>
          </a:prstGeom>
          <a:noFill/>
        </p:spPr>
        <p:txBody>
          <a:bodyPr wrap="square" rtlCol="0">
            <a:spAutoFit/>
          </a:bodyPr>
          <a:lstStyle/>
          <a:p>
            <a:pPr algn="l"/>
            <a:r>
              <a:rPr lang="en-GB" sz="2400" dirty="0"/>
              <a:t>river</a:t>
            </a:r>
          </a:p>
        </p:txBody>
      </p:sp>
      <p:sp>
        <p:nvSpPr>
          <p:cNvPr id="22" name="TextBox 21"/>
          <p:cNvSpPr txBox="1"/>
          <p:nvPr/>
        </p:nvSpPr>
        <p:spPr>
          <a:xfrm>
            <a:off x="9573398" y="1505368"/>
            <a:ext cx="2155370" cy="461665"/>
          </a:xfrm>
          <a:prstGeom prst="rect">
            <a:avLst/>
          </a:prstGeom>
          <a:noFill/>
        </p:spPr>
        <p:txBody>
          <a:bodyPr wrap="square" rtlCol="0">
            <a:spAutoFit/>
          </a:bodyPr>
          <a:lstStyle/>
          <a:p>
            <a:pPr algn="l"/>
            <a:r>
              <a:rPr lang="en-GB" sz="2400" dirty="0">
                <a:solidFill>
                  <a:schemeClr val="accent5">
                    <a:lumMod val="50000"/>
                  </a:schemeClr>
                </a:solidFill>
              </a:rPr>
              <a:t>el </a:t>
            </a:r>
            <a:r>
              <a:rPr lang="en-GB" sz="2400" dirty="0" err="1">
                <a:solidFill>
                  <a:schemeClr val="accent5">
                    <a:lumMod val="50000"/>
                  </a:schemeClr>
                </a:solidFill>
              </a:rPr>
              <a:t>río</a:t>
            </a:r>
            <a:endParaRPr lang="en-GB" sz="2400" dirty="0">
              <a:solidFill>
                <a:schemeClr val="accent5">
                  <a:lumMod val="50000"/>
                </a:schemeClr>
              </a:solidFill>
            </a:endParaRPr>
          </a:p>
        </p:txBody>
      </p:sp>
      <p:sp>
        <p:nvSpPr>
          <p:cNvPr id="23" name="TextBox 22"/>
          <p:cNvSpPr txBox="1"/>
          <p:nvPr/>
        </p:nvSpPr>
        <p:spPr>
          <a:xfrm>
            <a:off x="6302821" y="2250067"/>
            <a:ext cx="2155370" cy="461665"/>
          </a:xfrm>
          <a:prstGeom prst="rect">
            <a:avLst/>
          </a:prstGeom>
          <a:noFill/>
        </p:spPr>
        <p:txBody>
          <a:bodyPr wrap="square" rtlCol="0">
            <a:spAutoFit/>
          </a:bodyPr>
          <a:lstStyle/>
          <a:p>
            <a:pPr algn="l"/>
            <a:r>
              <a:rPr lang="en-GB" sz="2400" dirty="0"/>
              <a:t>to organise</a:t>
            </a:r>
          </a:p>
        </p:txBody>
      </p:sp>
      <p:sp>
        <p:nvSpPr>
          <p:cNvPr id="24" name="TextBox 23"/>
          <p:cNvSpPr txBox="1"/>
          <p:nvPr/>
        </p:nvSpPr>
        <p:spPr>
          <a:xfrm>
            <a:off x="9573398" y="2228949"/>
            <a:ext cx="2155370" cy="461665"/>
          </a:xfrm>
          <a:prstGeom prst="rect">
            <a:avLst/>
          </a:prstGeom>
          <a:noFill/>
        </p:spPr>
        <p:txBody>
          <a:bodyPr wrap="square" rtlCol="0">
            <a:spAutoFit/>
          </a:bodyPr>
          <a:lstStyle/>
          <a:p>
            <a:pPr algn="l"/>
            <a:r>
              <a:rPr lang="en-GB" sz="2400" dirty="0" err="1">
                <a:solidFill>
                  <a:schemeClr val="accent5">
                    <a:lumMod val="50000"/>
                  </a:schemeClr>
                </a:solidFill>
              </a:rPr>
              <a:t>organizar</a:t>
            </a:r>
            <a:endParaRPr lang="en-GB" sz="2400" dirty="0">
              <a:solidFill>
                <a:schemeClr val="accent5">
                  <a:lumMod val="50000"/>
                </a:schemeClr>
              </a:solidFill>
            </a:endParaRPr>
          </a:p>
        </p:txBody>
      </p:sp>
      <p:sp>
        <p:nvSpPr>
          <p:cNvPr id="25" name="TextBox 24"/>
          <p:cNvSpPr txBox="1"/>
          <p:nvPr/>
        </p:nvSpPr>
        <p:spPr>
          <a:xfrm>
            <a:off x="6318154" y="2983033"/>
            <a:ext cx="2155370" cy="461665"/>
          </a:xfrm>
          <a:prstGeom prst="rect">
            <a:avLst/>
          </a:prstGeom>
          <a:noFill/>
        </p:spPr>
        <p:txBody>
          <a:bodyPr wrap="square" rtlCol="0">
            <a:spAutoFit/>
          </a:bodyPr>
          <a:lstStyle/>
          <a:p>
            <a:pPr algn="l"/>
            <a:r>
              <a:rPr lang="en-GB" sz="2400" dirty="0"/>
              <a:t>party</a:t>
            </a:r>
          </a:p>
        </p:txBody>
      </p:sp>
      <p:sp>
        <p:nvSpPr>
          <p:cNvPr id="27" name="TextBox 26"/>
          <p:cNvSpPr txBox="1"/>
          <p:nvPr/>
        </p:nvSpPr>
        <p:spPr>
          <a:xfrm>
            <a:off x="9533644" y="2977729"/>
            <a:ext cx="2155370" cy="461665"/>
          </a:xfrm>
          <a:prstGeom prst="rect">
            <a:avLst/>
          </a:prstGeom>
          <a:noFill/>
        </p:spPr>
        <p:txBody>
          <a:bodyPr wrap="square" rtlCol="0">
            <a:spAutoFit/>
          </a:bodyPr>
          <a:lstStyle/>
          <a:p>
            <a:pPr algn="l"/>
            <a:r>
              <a:rPr lang="en-GB" sz="2400" dirty="0">
                <a:solidFill>
                  <a:schemeClr val="accent5">
                    <a:lumMod val="50000"/>
                  </a:schemeClr>
                </a:solidFill>
              </a:rPr>
              <a:t>la fiesta</a:t>
            </a:r>
          </a:p>
        </p:txBody>
      </p:sp>
      <p:sp>
        <p:nvSpPr>
          <p:cNvPr id="28" name="TextBox 27"/>
          <p:cNvSpPr txBox="1"/>
          <p:nvPr/>
        </p:nvSpPr>
        <p:spPr>
          <a:xfrm>
            <a:off x="6314517" y="3698418"/>
            <a:ext cx="2155370" cy="461665"/>
          </a:xfrm>
          <a:prstGeom prst="rect">
            <a:avLst/>
          </a:prstGeom>
          <a:noFill/>
        </p:spPr>
        <p:txBody>
          <a:bodyPr wrap="square" rtlCol="0">
            <a:spAutoFit/>
          </a:bodyPr>
          <a:lstStyle/>
          <a:p>
            <a:pPr algn="l"/>
            <a:r>
              <a:rPr lang="en-GB" sz="2400" dirty="0"/>
              <a:t>to try to</a:t>
            </a:r>
          </a:p>
        </p:txBody>
      </p:sp>
      <p:sp>
        <p:nvSpPr>
          <p:cNvPr id="29" name="TextBox 28"/>
          <p:cNvSpPr txBox="1"/>
          <p:nvPr/>
        </p:nvSpPr>
        <p:spPr>
          <a:xfrm>
            <a:off x="9585094" y="3699279"/>
            <a:ext cx="2155370" cy="461665"/>
          </a:xfrm>
          <a:prstGeom prst="rect">
            <a:avLst/>
          </a:prstGeom>
          <a:noFill/>
        </p:spPr>
        <p:txBody>
          <a:bodyPr wrap="square" rtlCol="0">
            <a:spAutoFit/>
          </a:bodyPr>
          <a:lstStyle/>
          <a:p>
            <a:pPr algn="l"/>
            <a:r>
              <a:rPr lang="en-GB" sz="2400" dirty="0" err="1">
                <a:solidFill>
                  <a:schemeClr val="accent5">
                    <a:lumMod val="50000"/>
                  </a:schemeClr>
                </a:solidFill>
              </a:rPr>
              <a:t>intentar</a:t>
            </a:r>
            <a:endParaRPr lang="en-GB" sz="2400" dirty="0">
              <a:solidFill>
                <a:schemeClr val="accent5">
                  <a:lumMod val="50000"/>
                </a:schemeClr>
              </a:solidFill>
            </a:endParaRPr>
          </a:p>
        </p:txBody>
      </p:sp>
      <p:sp>
        <p:nvSpPr>
          <p:cNvPr id="30" name="TextBox 29"/>
          <p:cNvSpPr txBox="1"/>
          <p:nvPr/>
        </p:nvSpPr>
        <p:spPr>
          <a:xfrm>
            <a:off x="6314517" y="4362641"/>
            <a:ext cx="2155370" cy="461665"/>
          </a:xfrm>
          <a:prstGeom prst="rect">
            <a:avLst/>
          </a:prstGeom>
          <a:noFill/>
        </p:spPr>
        <p:txBody>
          <a:bodyPr wrap="square" rtlCol="0">
            <a:spAutoFit/>
          </a:bodyPr>
          <a:lstStyle/>
          <a:p>
            <a:pPr algn="l"/>
            <a:r>
              <a:rPr lang="en-GB" sz="2400" dirty="0"/>
              <a:t>to learn</a:t>
            </a:r>
          </a:p>
        </p:txBody>
      </p:sp>
      <p:sp>
        <p:nvSpPr>
          <p:cNvPr id="31" name="TextBox 30"/>
          <p:cNvSpPr txBox="1"/>
          <p:nvPr/>
        </p:nvSpPr>
        <p:spPr>
          <a:xfrm>
            <a:off x="9573398" y="4368867"/>
            <a:ext cx="2155370" cy="461665"/>
          </a:xfrm>
          <a:prstGeom prst="rect">
            <a:avLst/>
          </a:prstGeom>
          <a:noFill/>
        </p:spPr>
        <p:txBody>
          <a:bodyPr wrap="square" rtlCol="0">
            <a:spAutoFit/>
          </a:bodyPr>
          <a:lstStyle/>
          <a:p>
            <a:pPr algn="l"/>
            <a:r>
              <a:rPr lang="en-GB" sz="2400" dirty="0" err="1">
                <a:solidFill>
                  <a:schemeClr val="accent5">
                    <a:lumMod val="50000"/>
                  </a:schemeClr>
                </a:solidFill>
              </a:rPr>
              <a:t>aprender</a:t>
            </a:r>
            <a:endParaRPr lang="en-GB" sz="2400" dirty="0">
              <a:solidFill>
                <a:schemeClr val="accent5">
                  <a:lumMod val="50000"/>
                </a:schemeClr>
              </a:solidFill>
            </a:endParaRPr>
          </a:p>
        </p:txBody>
      </p:sp>
      <p:sp>
        <p:nvSpPr>
          <p:cNvPr id="32" name="TextBox 31"/>
          <p:cNvSpPr txBox="1"/>
          <p:nvPr/>
        </p:nvSpPr>
        <p:spPr>
          <a:xfrm>
            <a:off x="6318154" y="5101833"/>
            <a:ext cx="3106054" cy="461665"/>
          </a:xfrm>
          <a:prstGeom prst="rect">
            <a:avLst/>
          </a:prstGeom>
          <a:noFill/>
        </p:spPr>
        <p:txBody>
          <a:bodyPr wrap="square" rtlCol="0">
            <a:spAutoFit/>
          </a:bodyPr>
          <a:lstStyle/>
          <a:p>
            <a:pPr algn="l"/>
            <a:r>
              <a:rPr lang="en-GB" sz="2400" dirty="0"/>
              <a:t>ticket (for a venue)</a:t>
            </a:r>
          </a:p>
        </p:txBody>
      </p:sp>
      <p:sp>
        <p:nvSpPr>
          <p:cNvPr id="33" name="TextBox 32"/>
          <p:cNvSpPr txBox="1"/>
          <p:nvPr/>
        </p:nvSpPr>
        <p:spPr>
          <a:xfrm>
            <a:off x="9573398" y="5124886"/>
            <a:ext cx="3106054" cy="461665"/>
          </a:xfrm>
          <a:prstGeom prst="rect">
            <a:avLst/>
          </a:prstGeom>
          <a:noFill/>
        </p:spPr>
        <p:txBody>
          <a:bodyPr wrap="square" rtlCol="0">
            <a:spAutoFit/>
          </a:bodyPr>
          <a:lstStyle/>
          <a:p>
            <a:pPr algn="l"/>
            <a:r>
              <a:rPr lang="en-GB" sz="2400" dirty="0">
                <a:solidFill>
                  <a:schemeClr val="accent5">
                    <a:lumMod val="50000"/>
                  </a:schemeClr>
                </a:solidFill>
              </a:rPr>
              <a:t>la entrada</a:t>
            </a:r>
          </a:p>
        </p:txBody>
      </p:sp>
      <p:sp>
        <p:nvSpPr>
          <p:cNvPr id="34" name="TextBox 33"/>
          <p:cNvSpPr txBox="1"/>
          <p:nvPr/>
        </p:nvSpPr>
        <p:spPr>
          <a:xfrm>
            <a:off x="6318154" y="5809323"/>
            <a:ext cx="3106054" cy="461665"/>
          </a:xfrm>
          <a:prstGeom prst="rect">
            <a:avLst/>
          </a:prstGeom>
          <a:noFill/>
        </p:spPr>
        <p:txBody>
          <a:bodyPr wrap="square" rtlCol="0">
            <a:spAutoFit/>
          </a:bodyPr>
          <a:lstStyle/>
          <a:p>
            <a:pPr algn="l"/>
            <a:r>
              <a:rPr lang="en-GB" sz="2400" dirty="0"/>
              <a:t>theatre</a:t>
            </a:r>
          </a:p>
        </p:txBody>
      </p:sp>
      <p:sp>
        <p:nvSpPr>
          <p:cNvPr id="35" name="TextBox 34"/>
          <p:cNvSpPr txBox="1"/>
          <p:nvPr/>
        </p:nvSpPr>
        <p:spPr>
          <a:xfrm>
            <a:off x="9573398" y="5815698"/>
            <a:ext cx="3106054" cy="461665"/>
          </a:xfrm>
          <a:prstGeom prst="rect">
            <a:avLst/>
          </a:prstGeom>
          <a:noFill/>
        </p:spPr>
        <p:txBody>
          <a:bodyPr wrap="square" rtlCol="0">
            <a:spAutoFit/>
          </a:bodyPr>
          <a:lstStyle/>
          <a:p>
            <a:pPr algn="l"/>
            <a:r>
              <a:rPr lang="en-GB" sz="2400" dirty="0">
                <a:solidFill>
                  <a:schemeClr val="accent5">
                    <a:lumMod val="50000"/>
                  </a:schemeClr>
                </a:solidFill>
              </a:rPr>
              <a:t>el </a:t>
            </a:r>
            <a:r>
              <a:rPr lang="en-GB" sz="2400" dirty="0" err="1">
                <a:solidFill>
                  <a:schemeClr val="accent5">
                    <a:lumMod val="50000"/>
                  </a:schemeClr>
                </a:solidFill>
              </a:rPr>
              <a:t>teatro</a:t>
            </a:r>
            <a:endParaRPr lang="en-GB" sz="2400" dirty="0">
              <a:solidFill>
                <a:schemeClr val="accent5">
                  <a:lumMod val="50000"/>
                </a:schemeClr>
              </a:solidFill>
            </a:endParaRPr>
          </a:p>
        </p:txBody>
      </p:sp>
      <p:sp>
        <p:nvSpPr>
          <p:cNvPr id="37" name="Rectangle 36"/>
          <p:cNvSpPr/>
          <p:nvPr/>
        </p:nvSpPr>
        <p:spPr>
          <a:xfrm>
            <a:off x="2706648" y="1961751"/>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39" name="Rectangle 38"/>
          <p:cNvSpPr/>
          <p:nvPr/>
        </p:nvSpPr>
        <p:spPr>
          <a:xfrm>
            <a:off x="9468811" y="666874"/>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0" name="Rectangle 39"/>
          <p:cNvSpPr/>
          <p:nvPr/>
        </p:nvSpPr>
        <p:spPr>
          <a:xfrm>
            <a:off x="2710699" y="2710228"/>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1" name="Rectangle 40"/>
          <p:cNvSpPr/>
          <p:nvPr/>
        </p:nvSpPr>
        <p:spPr>
          <a:xfrm>
            <a:off x="2706649" y="3471306"/>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2" name="Rectangle 41"/>
          <p:cNvSpPr/>
          <p:nvPr/>
        </p:nvSpPr>
        <p:spPr>
          <a:xfrm>
            <a:off x="2706649" y="4232384"/>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3" name="Rectangle 42"/>
          <p:cNvSpPr/>
          <p:nvPr/>
        </p:nvSpPr>
        <p:spPr>
          <a:xfrm>
            <a:off x="2706648" y="4961935"/>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4" name="Rectangle 43"/>
          <p:cNvSpPr/>
          <p:nvPr/>
        </p:nvSpPr>
        <p:spPr>
          <a:xfrm>
            <a:off x="2697989" y="5672774"/>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7" name="Rectangle 46"/>
          <p:cNvSpPr/>
          <p:nvPr/>
        </p:nvSpPr>
        <p:spPr>
          <a:xfrm>
            <a:off x="9468831" y="1385383"/>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8" name="Rectangle 47"/>
          <p:cNvSpPr/>
          <p:nvPr/>
        </p:nvSpPr>
        <p:spPr>
          <a:xfrm>
            <a:off x="9468831" y="2105271"/>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9" name="Rectangle 48"/>
          <p:cNvSpPr/>
          <p:nvPr/>
        </p:nvSpPr>
        <p:spPr>
          <a:xfrm>
            <a:off x="9468813" y="2837628"/>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50" name="Rectangle 49"/>
          <p:cNvSpPr/>
          <p:nvPr/>
        </p:nvSpPr>
        <p:spPr>
          <a:xfrm>
            <a:off x="9468811" y="3557159"/>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51" name="Rectangle 50"/>
          <p:cNvSpPr/>
          <p:nvPr/>
        </p:nvSpPr>
        <p:spPr>
          <a:xfrm>
            <a:off x="9468811" y="4289051"/>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52" name="Rectangle 51"/>
          <p:cNvSpPr/>
          <p:nvPr/>
        </p:nvSpPr>
        <p:spPr>
          <a:xfrm>
            <a:off x="9468811" y="5008939"/>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53" name="Rectangle 52"/>
          <p:cNvSpPr/>
          <p:nvPr/>
        </p:nvSpPr>
        <p:spPr>
          <a:xfrm>
            <a:off x="9468811" y="5738786"/>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3" name="Title 2"/>
          <p:cNvSpPr>
            <a:spLocks noGrp="1"/>
          </p:cNvSpPr>
          <p:nvPr>
            <p:ph type="title"/>
          </p:nvPr>
        </p:nvSpPr>
        <p:spPr>
          <a:xfrm>
            <a:off x="0" y="213557"/>
            <a:ext cx="4927600" cy="647577"/>
          </a:xfrm>
        </p:spPr>
        <p:txBody>
          <a:bodyPr>
            <a:normAutofit/>
          </a:bodyPr>
          <a:lstStyle/>
          <a:p>
            <a:r>
              <a:rPr lang="en-GB" sz="2400" dirty="0"/>
              <a:t>¿</a:t>
            </a:r>
            <a:r>
              <a:rPr lang="en-GB" sz="2400" dirty="0" err="1"/>
              <a:t>Cómo</a:t>
            </a:r>
            <a:r>
              <a:rPr lang="en-GB" sz="2400" dirty="0"/>
              <a:t> se dice </a:t>
            </a:r>
            <a:r>
              <a:rPr lang="en-GB" sz="2400" dirty="0" err="1"/>
              <a:t>en</a:t>
            </a:r>
            <a:r>
              <a:rPr lang="en-GB" sz="2400" dirty="0"/>
              <a:t> </a:t>
            </a:r>
            <a:r>
              <a:rPr lang="en-GB" sz="2400" dirty="0" err="1"/>
              <a:t>español</a:t>
            </a:r>
            <a:r>
              <a:rPr lang="en-GB" sz="2400" dirty="0"/>
              <a:t>?</a:t>
            </a:r>
          </a:p>
        </p:txBody>
      </p:sp>
      <p:sp>
        <p:nvSpPr>
          <p:cNvPr id="54" name="Rounded Rectangle 11">
            <a:extLst>
              <a:ext uri="{FF2B5EF4-FFF2-40B4-BE49-F238E27FC236}">
                <a16:creationId xmlns:a16="http://schemas.microsoft.com/office/drawing/2014/main" id="{C32B7536-5524-4659-802A-5E0C79500F5F}"/>
              </a:ext>
            </a:extLst>
          </p:cNvPr>
          <p:cNvSpPr/>
          <p:nvPr/>
        </p:nvSpPr>
        <p:spPr>
          <a:xfrm>
            <a:off x="10350303" y="105174"/>
            <a:ext cx="1552243" cy="400919"/>
          </a:xfrm>
          <a:prstGeom prst="roundRect">
            <a:avLst/>
          </a:prstGeom>
          <a:solidFill>
            <a:schemeClr val="accent1"/>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2708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3815" y="1531534"/>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Rectangle 11"/>
          <p:cNvSpPr/>
          <p:nvPr/>
        </p:nvSpPr>
        <p:spPr>
          <a:xfrm>
            <a:off x="301152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p:cNvSpPr/>
          <p:nvPr/>
        </p:nvSpPr>
        <p:spPr>
          <a:xfrm>
            <a:off x="571923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p:cNvSpPr/>
          <p:nvPr/>
        </p:nvSpPr>
        <p:spPr>
          <a:xfrm>
            <a:off x="8426945" y="1531532"/>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Rectangle 14"/>
          <p:cNvSpPr/>
          <p:nvPr/>
        </p:nvSpPr>
        <p:spPr>
          <a:xfrm>
            <a:off x="303815" y="371315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Rectangle 15"/>
          <p:cNvSpPr/>
          <p:nvPr/>
        </p:nvSpPr>
        <p:spPr>
          <a:xfrm>
            <a:off x="301152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Rectangle 16"/>
          <p:cNvSpPr/>
          <p:nvPr/>
        </p:nvSpPr>
        <p:spPr>
          <a:xfrm>
            <a:off x="571923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Rectangle 17"/>
          <p:cNvSpPr/>
          <p:nvPr/>
        </p:nvSpPr>
        <p:spPr>
          <a:xfrm>
            <a:off x="8426945" y="3713149"/>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Box 19"/>
          <p:cNvSpPr txBox="1"/>
          <p:nvPr/>
        </p:nvSpPr>
        <p:spPr>
          <a:xfrm>
            <a:off x="387059" y="2458997"/>
            <a:ext cx="2558442" cy="1015663"/>
          </a:xfrm>
          <a:prstGeom prst="rect">
            <a:avLst/>
          </a:prstGeom>
          <a:noFill/>
        </p:spPr>
        <p:txBody>
          <a:bodyPr wrap="square" rtlCol="0">
            <a:spAutoFit/>
          </a:bodyPr>
          <a:lstStyle/>
          <a:p>
            <a:pPr algn="l"/>
            <a:r>
              <a:rPr lang="en-GB" sz="2000" dirty="0"/>
              <a:t>[left comments below the photo on Facebook]</a:t>
            </a:r>
          </a:p>
        </p:txBody>
      </p:sp>
      <p:sp>
        <p:nvSpPr>
          <p:cNvPr id="22" name="TextBox 21"/>
          <p:cNvSpPr txBox="1"/>
          <p:nvPr/>
        </p:nvSpPr>
        <p:spPr>
          <a:xfrm>
            <a:off x="3086159" y="2645538"/>
            <a:ext cx="2633076" cy="707886"/>
          </a:xfrm>
          <a:prstGeom prst="rect">
            <a:avLst/>
          </a:prstGeom>
          <a:noFill/>
        </p:spPr>
        <p:txBody>
          <a:bodyPr wrap="square" rtlCol="0">
            <a:spAutoFit/>
          </a:bodyPr>
          <a:lstStyle/>
          <a:p>
            <a:pPr algn="l"/>
            <a:r>
              <a:rPr lang="en-GB" sz="2000" dirty="0"/>
              <a:t>[played a match outside the park]</a:t>
            </a:r>
          </a:p>
        </p:txBody>
      </p:sp>
      <p:pic>
        <p:nvPicPr>
          <p:cNvPr id="1026" name="Picture 2" descr="holy family catholic church&#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732" y="1571600"/>
            <a:ext cx="1020536" cy="8737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ccer ball png transparent&#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9952" y="1732203"/>
            <a:ext cx="938247" cy="9133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untain peak image transparent&#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5592" y="1616446"/>
            <a:ext cx="965435" cy="84797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352311" y="2694243"/>
            <a:ext cx="2633075" cy="707886"/>
          </a:xfrm>
          <a:prstGeom prst="rect">
            <a:avLst/>
          </a:prstGeom>
          <a:noFill/>
        </p:spPr>
        <p:txBody>
          <a:bodyPr wrap="square" rtlCol="0">
            <a:spAutoFit/>
          </a:bodyPr>
          <a:lstStyle/>
          <a:p>
            <a:r>
              <a:rPr lang="en-GB" sz="2000" dirty="0"/>
              <a:t>[met up with friends next to the river]</a:t>
            </a:r>
          </a:p>
        </p:txBody>
      </p:sp>
      <p:pic>
        <p:nvPicPr>
          <p:cNvPr id="1034" name="Picture 10" descr="River water clipar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34448" y="1553322"/>
            <a:ext cx="1414003" cy="94138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26779" y="4866593"/>
            <a:ext cx="2558442" cy="707886"/>
          </a:xfrm>
          <a:prstGeom prst="rect">
            <a:avLst/>
          </a:prstGeom>
          <a:noFill/>
        </p:spPr>
        <p:txBody>
          <a:bodyPr wrap="square" rtlCol="0">
            <a:spAutoFit/>
          </a:bodyPr>
          <a:lstStyle/>
          <a:p>
            <a:pPr algn="l"/>
            <a:r>
              <a:rPr lang="en-GB" sz="2000" dirty="0"/>
              <a:t>[organised a party far from the city]</a:t>
            </a:r>
          </a:p>
        </p:txBody>
      </p:sp>
      <p:pic>
        <p:nvPicPr>
          <p:cNvPr id="1036" name="Picture 12" descr="party blower transparent background&#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9394" y="3834561"/>
            <a:ext cx="1023944" cy="96009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2975755" y="4664071"/>
            <a:ext cx="2558442" cy="1015663"/>
          </a:xfrm>
          <a:prstGeom prst="rect">
            <a:avLst/>
          </a:prstGeom>
          <a:noFill/>
        </p:spPr>
        <p:txBody>
          <a:bodyPr wrap="square" rtlCol="0">
            <a:spAutoFit/>
          </a:bodyPr>
          <a:lstStyle/>
          <a:p>
            <a:pPr algn="l"/>
            <a:r>
              <a:rPr lang="en-GB" sz="2000" dirty="0"/>
              <a:t>[tried to learn Chinese outside school]</a:t>
            </a:r>
          </a:p>
        </p:txBody>
      </p:sp>
      <p:pic>
        <p:nvPicPr>
          <p:cNvPr id="1038" name="Picture 14" descr="holy family catholic church&#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20002" y="3692686"/>
            <a:ext cx="1088197" cy="108819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5719235" y="4866593"/>
            <a:ext cx="2558442" cy="707886"/>
          </a:xfrm>
          <a:prstGeom prst="rect">
            <a:avLst/>
          </a:prstGeom>
          <a:noFill/>
        </p:spPr>
        <p:txBody>
          <a:bodyPr wrap="square" rtlCol="0">
            <a:spAutoFit/>
          </a:bodyPr>
          <a:lstStyle/>
          <a:p>
            <a:pPr algn="l"/>
            <a:r>
              <a:rPr lang="en-GB" sz="2000" dirty="0"/>
              <a:t>[worked in a café behind the bank]</a:t>
            </a:r>
          </a:p>
        </p:txBody>
      </p:sp>
      <p:pic>
        <p:nvPicPr>
          <p:cNvPr id="1040" name="Picture 16" descr="holy family catholic church&#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95283" y="3934455"/>
            <a:ext cx="1006075" cy="95702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8462715" y="4624108"/>
            <a:ext cx="2558442" cy="1015663"/>
          </a:xfrm>
          <a:prstGeom prst="rect">
            <a:avLst/>
          </a:prstGeom>
          <a:noFill/>
        </p:spPr>
        <p:txBody>
          <a:bodyPr wrap="square" rtlCol="0">
            <a:spAutoFit/>
          </a:bodyPr>
          <a:lstStyle/>
          <a:p>
            <a:pPr algn="l"/>
            <a:r>
              <a:rPr lang="en-GB" sz="2000" dirty="0"/>
              <a:t>[bought tickets for a concert next to the theatre]</a:t>
            </a:r>
          </a:p>
        </p:txBody>
      </p:sp>
      <p:pic>
        <p:nvPicPr>
          <p:cNvPr id="1044" name="Picture 20" descr="tickets clip art&#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85372" y="3834561"/>
            <a:ext cx="876300" cy="74345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39714" y="309006"/>
            <a:ext cx="12473200" cy="1107996"/>
          </a:xfrm>
          <a:prstGeom prst="rect">
            <a:avLst/>
          </a:prstGeom>
          <a:noFill/>
        </p:spPr>
        <p:txBody>
          <a:bodyPr wrap="square" rtlCol="0">
            <a:spAutoFit/>
          </a:bodyPr>
          <a:lstStyle/>
          <a:p>
            <a:pPr algn="l"/>
            <a:r>
              <a:rPr lang="en-GB" sz="2200" dirty="0"/>
              <a:t>Las actividades de Lucía el domingo pasado no están en orden*.</a:t>
            </a:r>
          </a:p>
          <a:p>
            <a:pPr algn="l"/>
            <a:r>
              <a:rPr lang="en-GB" sz="2200" b="1" dirty="0"/>
              <a:t>Persona A: </a:t>
            </a:r>
            <a:r>
              <a:rPr lang="en-GB" sz="2200" dirty="0"/>
              <a:t>decide el orden de las actividades, luego habla con un/a compañero/a. </a:t>
            </a:r>
          </a:p>
          <a:p>
            <a:pPr algn="l"/>
            <a:r>
              <a:rPr lang="en-GB" sz="2200" b="1" dirty="0"/>
              <a:t>Persona B: </a:t>
            </a:r>
            <a:r>
              <a:rPr lang="en-GB" sz="2200" dirty="0"/>
              <a:t>escucha y escribe los números en el orden correcto, según tu companera/a. </a:t>
            </a:r>
          </a:p>
        </p:txBody>
      </p:sp>
      <p:sp>
        <p:nvSpPr>
          <p:cNvPr id="25" name="TextBox 24"/>
          <p:cNvSpPr txBox="1"/>
          <p:nvPr/>
        </p:nvSpPr>
        <p:spPr>
          <a:xfrm>
            <a:off x="293195" y="1532148"/>
            <a:ext cx="413358" cy="400110"/>
          </a:xfrm>
          <a:prstGeom prst="rect">
            <a:avLst/>
          </a:prstGeom>
          <a:noFill/>
        </p:spPr>
        <p:txBody>
          <a:bodyPr wrap="square" rtlCol="0">
            <a:spAutoFit/>
          </a:bodyPr>
          <a:lstStyle/>
          <a:p>
            <a:pPr algn="l"/>
            <a:r>
              <a:rPr lang="en-GB" sz="2000" b="1" dirty="0"/>
              <a:t>1</a:t>
            </a:r>
          </a:p>
        </p:txBody>
      </p:sp>
      <p:sp>
        <p:nvSpPr>
          <p:cNvPr id="42" name="TextBox 41"/>
          <p:cNvSpPr txBox="1"/>
          <p:nvPr/>
        </p:nvSpPr>
        <p:spPr>
          <a:xfrm>
            <a:off x="3025255" y="1532148"/>
            <a:ext cx="413358" cy="400110"/>
          </a:xfrm>
          <a:prstGeom prst="rect">
            <a:avLst/>
          </a:prstGeom>
          <a:noFill/>
        </p:spPr>
        <p:txBody>
          <a:bodyPr wrap="square" rtlCol="0">
            <a:spAutoFit/>
          </a:bodyPr>
          <a:lstStyle/>
          <a:p>
            <a:pPr algn="l"/>
            <a:r>
              <a:rPr lang="en-GB" sz="2000" b="1" dirty="0"/>
              <a:t>2</a:t>
            </a:r>
          </a:p>
        </p:txBody>
      </p:sp>
      <p:sp>
        <p:nvSpPr>
          <p:cNvPr id="43" name="TextBox 42"/>
          <p:cNvSpPr txBox="1"/>
          <p:nvPr/>
        </p:nvSpPr>
        <p:spPr>
          <a:xfrm>
            <a:off x="5719235" y="1532148"/>
            <a:ext cx="413358" cy="400110"/>
          </a:xfrm>
          <a:prstGeom prst="rect">
            <a:avLst/>
          </a:prstGeom>
          <a:noFill/>
        </p:spPr>
        <p:txBody>
          <a:bodyPr wrap="square" rtlCol="0">
            <a:spAutoFit/>
          </a:bodyPr>
          <a:lstStyle/>
          <a:p>
            <a:pPr algn="l"/>
            <a:r>
              <a:rPr lang="en-GB" sz="2000" b="1" dirty="0"/>
              <a:t>3</a:t>
            </a:r>
          </a:p>
        </p:txBody>
      </p:sp>
      <p:sp>
        <p:nvSpPr>
          <p:cNvPr id="44" name="TextBox 43"/>
          <p:cNvSpPr txBox="1"/>
          <p:nvPr/>
        </p:nvSpPr>
        <p:spPr>
          <a:xfrm>
            <a:off x="8426945" y="1543287"/>
            <a:ext cx="413358" cy="400110"/>
          </a:xfrm>
          <a:prstGeom prst="rect">
            <a:avLst/>
          </a:prstGeom>
          <a:noFill/>
        </p:spPr>
        <p:txBody>
          <a:bodyPr wrap="square" rtlCol="0">
            <a:spAutoFit/>
          </a:bodyPr>
          <a:lstStyle/>
          <a:p>
            <a:pPr algn="l"/>
            <a:r>
              <a:rPr lang="en-GB" sz="2000" b="1" dirty="0"/>
              <a:t>4</a:t>
            </a:r>
          </a:p>
        </p:txBody>
      </p:sp>
      <p:sp>
        <p:nvSpPr>
          <p:cNvPr id="45" name="TextBox 44"/>
          <p:cNvSpPr txBox="1"/>
          <p:nvPr/>
        </p:nvSpPr>
        <p:spPr>
          <a:xfrm>
            <a:off x="313388" y="3734400"/>
            <a:ext cx="413358" cy="400110"/>
          </a:xfrm>
          <a:prstGeom prst="rect">
            <a:avLst/>
          </a:prstGeom>
          <a:noFill/>
        </p:spPr>
        <p:txBody>
          <a:bodyPr wrap="square" rtlCol="0">
            <a:spAutoFit/>
          </a:bodyPr>
          <a:lstStyle/>
          <a:p>
            <a:pPr algn="l"/>
            <a:r>
              <a:rPr lang="en-GB" sz="2000" b="1" dirty="0"/>
              <a:t>5</a:t>
            </a:r>
          </a:p>
        </p:txBody>
      </p:sp>
      <p:sp>
        <p:nvSpPr>
          <p:cNvPr id="46" name="TextBox 45"/>
          <p:cNvSpPr txBox="1"/>
          <p:nvPr/>
        </p:nvSpPr>
        <p:spPr>
          <a:xfrm>
            <a:off x="2982780" y="3734400"/>
            <a:ext cx="413358" cy="400110"/>
          </a:xfrm>
          <a:prstGeom prst="rect">
            <a:avLst/>
          </a:prstGeom>
          <a:noFill/>
        </p:spPr>
        <p:txBody>
          <a:bodyPr wrap="square" rtlCol="0">
            <a:spAutoFit/>
          </a:bodyPr>
          <a:lstStyle/>
          <a:p>
            <a:pPr algn="l"/>
            <a:r>
              <a:rPr lang="en-GB" sz="2000" b="1" dirty="0"/>
              <a:t>6</a:t>
            </a:r>
          </a:p>
        </p:txBody>
      </p:sp>
      <p:sp>
        <p:nvSpPr>
          <p:cNvPr id="47" name="TextBox 46"/>
          <p:cNvSpPr txBox="1"/>
          <p:nvPr/>
        </p:nvSpPr>
        <p:spPr>
          <a:xfrm>
            <a:off x="5729316" y="3713149"/>
            <a:ext cx="413358" cy="400110"/>
          </a:xfrm>
          <a:prstGeom prst="rect">
            <a:avLst/>
          </a:prstGeom>
          <a:noFill/>
        </p:spPr>
        <p:txBody>
          <a:bodyPr wrap="square" rtlCol="0">
            <a:spAutoFit/>
          </a:bodyPr>
          <a:lstStyle/>
          <a:p>
            <a:pPr algn="l"/>
            <a:r>
              <a:rPr lang="en-GB" sz="2000" b="1" dirty="0"/>
              <a:t>7</a:t>
            </a:r>
          </a:p>
        </p:txBody>
      </p:sp>
      <p:sp>
        <p:nvSpPr>
          <p:cNvPr id="48" name="TextBox 47"/>
          <p:cNvSpPr txBox="1"/>
          <p:nvPr/>
        </p:nvSpPr>
        <p:spPr>
          <a:xfrm>
            <a:off x="8462715" y="3744491"/>
            <a:ext cx="413358" cy="400110"/>
          </a:xfrm>
          <a:prstGeom prst="rect">
            <a:avLst/>
          </a:prstGeom>
          <a:noFill/>
        </p:spPr>
        <p:txBody>
          <a:bodyPr wrap="square" rtlCol="0">
            <a:spAutoFit/>
          </a:bodyPr>
          <a:lstStyle/>
          <a:p>
            <a:pPr algn="l"/>
            <a:r>
              <a:rPr lang="en-GB" sz="2000" b="1" dirty="0"/>
              <a:t>8</a:t>
            </a:r>
          </a:p>
        </p:txBody>
      </p:sp>
      <p:sp>
        <p:nvSpPr>
          <p:cNvPr id="26" name="TextBox 25"/>
          <p:cNvSpPr txBox="1"/>
          <p:nvPr/>
        </p:nvSpPr>
        <p:spPr>
          <a:xfrm>
            <a:off x="11021157" y="5889857"/>
            <a:ext cx="1441799" cy="461665"/>
          </a:xfrm>
          <a:prstGeom prst="rect">
            <a:avLst/>
          </a:prstGeom>
          <a:noFill/>
        </p:spPr>
        <p:txBody>
          <a:bodyPr wrap="square" rtlCol="0">
            <a:spAutoFit/>
          </a:bodyPr>
          <a:lstStyle/>
          <a:p>
            <a:pPr algn="l"/>
            <a:r>
              <a:rPr lang="en-GB" sz="2400" dirty="0">
                <a:solidFill>
                  <a:schemeClr val="accent5">
                    <a:lumMod val="50000"/>
                  </a:schemeClr>
                </a:solidFill>
              </a:rPr>
              <a:t>*order</a:t>
            </a:r>
          </a:p>
        </p:txBody>
      </p:sp>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48451" y="4578014"/>
            <a:ext cx="2468606" cy="1388591"/>
          </a:xfrm>
          <a:prstGeom prst="rect">
            <a:avLst/>
          </a:prstGeom>
        </p:spPr>
      </p:pic>
      <p:sp>
        <p:nvSpPr>
          <p:cNvPr id="52" name="Rounded Rectangle 11">
            <a:extLst>
              <a:ext uri="{FF2B5EF4-FFF2-40B4-BE49-F238E27FC236}">
                <a16:creationId xmlns:a16="http://schemas.microsoft.com/office/drawing/2014/main" id="{A316DD52-7894-4A75-969C-CA0645DA2978}"/>
              </a:ext>
            </a:extLst>
          </p:cNvPr>
          <p:cNvSpPr/>
          <p:nvPr/>
        </p:nvSpPr>
        <p:spPr>
          <a:xfrm>
            <a:off x="9302566" y="258166"/>
            <a:ext cx="2625578" cy="400919"/>
          </a:xfrm>
          <a:prstGeom prst="roundRect">
            <a:avLst/>
          </a:prstGeom>
          <a:solidFill>
            <a:schemeClr val="accent1"/>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idx="4294967295"/>
          </p:nvPr>
        </p:nvSpPr>
        <p:spPr>
          <a:xfrm>
            <a:off x="9418582" y="296438"/>
            <a:ext cx="2393546" cy="345925"/>
          </a:xfrm>
        </p:spPr>
        <p:txBody>
          <a:bodyPr>
            <a:noAutofit/>
          </a:bodyPr>
          <a:lstStyle/>
          <a:p>
            <a:pPr lvl="0" algn="ctr">
              <a:lnSpc>
                <a:spcPct val="100000"/>
              </a:lnSpc>
              <a:spcBef>
                <a:spcPts val="0"/>
              </a:spcBef>
              <a:defRPr/>
            </a:pP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en-GB" sz="2000" b="1" dirty="0">
              <a:solidFill>
                <a:prstClr val="white"/>
              </a:solidFill>
            </a:endParaRPr>
          </a:p>
        </p:txBody>
      </p:sp>
      <p:sp>
        <p:nvSpPr>
          <p:cNvPr id="40" name="TextBox 39"/>
          <p:cNvSpPr txBox="1"/>
          <p:nvPr/>
        </p:nvSpPr>
        <p:spPr>
          <a:xfrm>
            <a:off x="5681918" y="2464420"/>
            <a:ext cx="2633076" cy="1015663"/>
          </a:xfrm>
          <a:prstGeom prst="rect">
            <a:avLst/>
          </a:prstGeom>
          <a:noFill/>
        </p:spPr>
        <p:txBody>
          <a:bodyPr wrap="square" rtlCol="0">
            <a:spAutoFit/>
          </a:bodyPr>
          <a:lstStyle/>
          <a:p>
            <a:pPr algn="l"/>
            <a:r>
              <a:rPr lang="en-GB" sz="2000" dirty="0"/>
              <a:t>[posted a photo of a friend on top of the mountain]</a:t>
            </a:r>
          </a:p>
        </p:txBody>
      </p:sp>
    </p:spTree>
    <p:extLst>
      <p:ext uri="{BB962C8B-B14F-4D97-AF65-F5344CB8AC3E}">
        <p14:creationId xmlns:p14="http://schemas.microsoft.com/office/powerpoint/2010/main" val="3289599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3815" y="1531534"/>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Rectangle 11"/>
          <p:cNvSpPr/>
          <p:nvPr/>
        </p:nvSpPr>
        <p:spPr>
          <a:xfrm>
            <a:off x="301152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p:cNvSpPr/>
          <p:nvPr/>
        </p:nvSpPr>
        <p:spPr>
          <a:xfrm>
            <a:off x="571923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p:cNvSpPr/>
          <p:nvPr/>
        </p:nvSpPr>
        <p:spPr>
          <a:xfrm>
            <a:off x="8426945" y="1531532"/>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Rectangle 14"/>
          <p:cNvSpPr/>
          <p:nvPr/>
        </p:nvSpPr>
        <p:spPr>
          <a:xfrm>
            <a:off x="303815" y="371315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Rectangle 15"/>
          <p:cNvSpPr/>
          <p:nvPr/>
        </p:nvSpPr>
        <p:spPr>
          <a:xfrm>
            <a:off x="301152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Rectangle 16"/>
          <p:cNvSpPr/>
          <p:nvPr/>
        </p:nvSpPr>
        <p:spPr>
          <a:xfrm>
            <a:off x="571923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Rectangle 17"/>
          <p:cNvSpPr/>
          <p:nvPr/>
        </p:nvSpPr>
        <p:spPr>
          <a:xfrm>
            <a:off x="8426945" y="3713149"/>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Box 19"/>
          <p:cNvSpPr txBox="1"/>
          <p:nvPr/>
        </p:nvSpPr>
        <p:spPr>
          <a:xfrm>
            <a:off x="387059" y="2458997"/>
            <a:ext cx="2558442" cy="1015663"/>
          </a:xfrm>
          <a:prstGeom prst="rect">
            <a:avLst/>
          </a:prstGeom>
          <a:noFill/>
        </p:spPr>
        <p:txBody>
          <a:bodyPr wrap="square" rtlCol="0">
            <a:spAutoFit/>
          </a:bodyPr>
          <a:lstStyle/>
          <a:p>
            <a:pPr algn="l"/>
            <a:r>
              <a:rPr lang="en-GB" sz="2000" dirty="0"/>
              <a:t>[left comments below the photo on Facebook]</a:t>
            </a:r>
          </a:p>
        </p:txBody>
      </p:sp>
      <p:sp>
        <p:nvSpPr>
          <p:cNvPr id="22" name="TextBox 21"/>
          <p:cNvSpPr txBox="1"/>
          <p:nvPr/>
        </p:nvSpPr>
        <p:spPr>
          <a:xfrm>
            <a:off x="2963272" y="2712590"/>
            <a:ext cx="2633076" cy="707886"/>
          </a:xfrm>
          <a:prstGeom prst="rect">
            <a:avLst/>
          </a:prstGeom>
          <a:noFill/>
        </p:spPr>
        <p:txBody>
          <a:bodyPr wrap="square" rtlCol="0">
            <a:spAutoFit/>
          </a:bodyPr>
          <a:lstStyle/>
          <a:p>
            <a:pPr algn="l"/>
            <a:r>
              <a:rPr lang="en-GB" sz="2000" dirty="0"/>
              <a:t>[played a match far from the centre]</a:t>
            </a:r>
          </a:p>
        </p:txBody>
      </p:sp>
      <p:pic>
        <p:nvPicPr>
          <p:cNvPr id="1026" name="Picture 2" descr="holy family catholic church&#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732" y="1571600"/>
            <a:ext cx="1020536" cy="8737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ccer ball png transparent&#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9952" y="1732203"/>
            <a:ext cx="938247" cy="9133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untain peak image transparent&#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5592" y="1616446"/>
            <a:ext cx="965435" cy="84797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381015" y="2458997"/>
            <a:ext cx="2633075" cy="1015663"/>
          </a:xfrm>
          <a:prstGeom prst="rect">
            <a:avLst/>
          </a:prstGeom>
          <a:noFill/>
        </p:spPr>
        <p:txBody>
          <a:bodyPr wrap="square" rtlCol="0">
            <a:spAutoFit/>
          </a:bodyPr>
          <a:lstStyle/>
          <a:p>
            <a:pPr algn="l"/>
            <a:r>
              <a:rPr lang="en-GB" sz="2000" dirty="0"/>
              <a:t>[posted a picture of a friend next to the river]</a:t>
            </a:r>
          </a:p>
        </p:txBody>
      </p:sp>
      <p:pic>
        <p:nvPicPr>
          <p:cNvPr id="1034" name="Picture 10" descr="River water clipar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06760" y="1553322"/>
            <a:ext cx="1414003" cy="94138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26779" y="4866593"/>
            <a:ext cx="2558442" cy="707886"/>
          </a:xfrm>
          <a:prstGeom prst="rect">
            <a:avLst/>
          </a:prstGeom>
          <a:noFill/>
        </p:spPr>
        <p:txBody>
          <a:bodyPr wrap="square" rtlCol="0">
            <a:spAutoFit/>
          </a:bodyPr>
          <a:lstStyle/>
          <a:p>
            <a:pPr algn="l"/>
            <a:r>
              <a:rPr lang="en-GB" sz="2000" dirty="0"/>
              <a:t>[organised a party near the beach]</a:t>
            </a:r>
          </a:p>
        </p:txBody>
      </p:sp>
      <p:pic>
        <p:nvPicPr>
          <p:cNvPr id="1036" name="Picture 12" descr="party blower transparent background&#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9394" y="3834561"/>
            <a:ext cx="1023944" cy="96009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2975755" y="4664071"/>
            <a:ext cx="2558442" cy="1015663"/>
          </a:xfrm>
          <a:prstGeom prst="rect">
            <a:avLst/>
          </a:prstGeom>
          <a:noFill/>
        </p:spPr>
        <p:txBody>
          <a:bodyPr wrap="square" rtlCol="0">
            <a:spAutoFit/>
          </a:bodyPr>
          <a:lstStyle/>
          <a:p>
            <a:pPr algn="l"/>
            <a:r>
              <a:rPr lang="en-GB" sz="2000" dirty="0"/>
              <a:t>[tried to learn Chinese outside school]</a:t>
            </a:r>
          </a:p>
        </p:txBody>
      </p:sp>
      <p:pic>
        <p:nvPicPr>
          <p:cNvPr id="1038" name="Picture 14" descr="holy family catholic church&#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20002" y="3692686"/>
            <a:ext cx="1088197" cy="108819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5624731" y="4859011"/>
            <a:ext cx="2707710" cy="707886"/>
          </a:xfrm>
          <a:prstGeom prst="rect">
            <a:avLst/>
          </a:prstGeom>
          <a:noFill/>
        </p:spPr>
        <p:txBody>
          <a:bodyPr wrap="square" rtlCol="0">
            <a:spAutoFit/>
          </a:bodyPr>
          <a:lstStyle/>
          <a:p>
            <a:pPr algn="l"/>
            <a:r>
              <a:rPr lang="en-GB" sz="2000" dirty="0"/>
              <a:t>[worked in a café in front of the school]</a:t>
            </a:r>
          </a:p>
        </p:txBody>
      </p:sp>
      <p:pic>
        <p:nvPicPr>
          <p:cNvPr id="1040" name="Picture 16" descr="holy family catholic church&#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95283" y="3934455"/>
            <a:ext cx="1006075" cy="95702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8462715" y="4624108"/>
            <a:ext cx="2558442" cy="1015663"/>
          </a:xfrm>
          <a:prstGeom prst="rect">
            <a:avLst/>
          </a:prstGeom>
          <a:noFill/>
        </p:spPr>
        <p:txBody>
          <a:bodyPr wrap="square" rtlCol="0">
            <a:spAutoFit/>
          </a:bodyPr>
          <a:lstStyle/>
          <a:p>
            <a:pPr algn="l"/>
            <a:r>
              <a:rPr lang="en-GB" sz="2000" dirty="0"/>
              <a:t>[bought tickets for a concert on top of the museum]</a:t>
            </a:r>
          </a:p>
        </p:txBody>
      </p:sp>
      <p:pic>
        <p:nvPicPr>
          <p:cNvPr id="1044" name="Picture 20" descr="tickets clip art&#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85372" y="3834561"/>
            <a:ext cx="876300" cy="74345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05798" y="624073"/>
            <a:ext cx="7261313" cy="430887"/>
          </a:xfrm>
          <a:prstGeom prst="rect">
            <a:avLst/>
          </a:prstGeom>
          <a:noFill/>
        </p:spPr>
        <p:txBody>
          <a:bodyPr wrap="square" rtlCol="0">
            <a:spAutoFit/>
          </a:bodyPr>
          <a:lstStyle/>
          <a:p>
            <a:pPr algn="l"/>
            <a:r>
              <a:rPr lang="en-GB" sz="2200" dirty="0"/>
              <a:t>Las actividades de Daniel el domingo pasado.</a:t>
            </a:r>
          </a:p>
        </p:txBody>
      </p:sp>
      <p:sp>
        <p:nvSpPr>
          <p:cNvPr id="25" name="TextBox 24"/>
          <p:cNvSpPr txBox="1"/>
          <p:nvPr/>
        </p:nvSpPr>
        <p:spPr>
          <a:xfrm>
            <a:off x="293195" y="1532148"/>
            <a:ext cx="413358" cy="400110"/>
          </a:xfrm>
          <a:prstGeom prst="rect">
            <a:avLst/>
          </a:prstGeom>
          <a:noFill/>
        </p:spPr>
        <p:txBody>
          <a:bodyPr wrap="square" rtlCol="0">
            <a:spAutoFit/>
          </a:bodyPr>
          <a:lstStyle/>
          <a:p>
            <a:pPr algn="l"/>
            <a:r>
              <a:rPr lang="en-GB" sz="2000" b="1" dirty="0"/>
              <a:t>1</a:t>
            </a:r>
          </a:p>
        </p:txBody>
      </p:sp>
      <p:sp>
        <p:nvSpPr>
          <p:cNvPr id="42" name="TextBox 41"/>
          <p:cNvSpPr txBox="1"/>
          <p:nvPr/>
        </p:nvSpPr>
        <p:spPr>
          <a:xfrm>
            <a:off x="3025255" y="1532148"/>
            <a:ext cx="413358" cy="400110"/>
          </a:xfrm>
          <a:prstGeom prst="rect">
            <a:avLst/>
          </a:prstGeom>
          <a:noFill/>
        </p:spPr>
        <p:txBody>
          <a:bodyPr wrap="square" rtlCol="0">
            <a:spAutoFit/>
          </a:bodyPr>
          <a:lstStyle/>
          <a:p>
            <a:pPr algn="l"/>
            <a:r>
              <a:rPr lang="en-GB" sz="2000" b="1" dirty="0"/>
              <a:t>2</a:t>
            </a:r>
          </a:p>
        </p:txBody>
      </p:sp>
      <p:sp>
        <p:nvSpPr>
          <p:cNvPr id="43" name="TextBox 42"/>
          <p:cNvSpPr txBox="1"/>
          <p:nvPr/>
        </p:nvSpPr>
        <p:spPr>
          <a:xfrm>
            <a:off x="5719235" y="1532148"/>
            <a:ext cx="413358" cy="400110"/>
          </a:xfrm>
          <a:prstGeom prst="rect">
            <a:avLst/>
          </a:prstGeom>
          <a:noFill/>
        </p:spPr>
        <p:txBody>
          <a:bodyPr wrap="square" rtlCol="0">
            <a:spAutoFit/>
          </a:bodyPr>
          <a:lstStyle/>
          <a:p>
            <a:pPr algn="l"/>
            <a:r>
              <a:rPr lang="en-GB" sz="2000" b="1" dirty="0"/>
              <a:t>3</a:t>
            </a:r>
          </a:p>
        </p:txBody>
      </p:sp>
      <p:sp>
        <p:nvSpPr>
          <p:cNvPr id="44" name="TextBox 43"/>
          <p:cNvSpPr txBox="1"/>
          <p:nvPr/>
        </p:nvSpPr>
        <p:spPr>
          <a:xfrm>
            <a:off x="8426945" y="1543287"/>
            <a:ext cx="413358" cy="400110"/>
          </a:xfrm>
          <a:prstGeom prst="rect">
            <a:avLst/>
          </a:prstGeom>
          <a:noFill/>
        </p:spPr>
        <p:txBody>
          <a:bodyPr wrap="square" rtlCol="0">
            <a:spAutoFit/>
          </a:bodyPr>
          <a:lstStyle/>
          <a:p>
            <a:pPr algn="l"/>
            <a:r>
              <a:rPr lang="en-GB" sz="2000" b="1" dirty="0"/>
              <a:t>4</a:t>
            </a:r>
          </a:p>
        </p:txBody>
      </p:sp>
      <p:sp>
        <p:nvSpPr>
          <p:cNvPr id="45" name="TextBox 44"/>
          <p:cNvSpPr txBox="1"/>
          <p:nvPr/>
        </p:nvSpPr>
        <p:spPr>
          <a:xfrm>
            <a:off x="313388" y="3734400"/>
            <a:ext cx="413358" cy="400110"/>
          </a:xfrm>
          <a:prstGeom prst="rect">
            <a:avLst/>
          </a:prstGeom>
          <a:noFill/>
        </p:spPr>
        <p:txBody>
          <a:bodyPr wrap="square" rtlCol="0">
            <a:spAutoFit/>
          </a:bodyPr>
          <a:lstStyle/>
          <a:p>
            <a:pPr algn="l"/>
            <a:r>
              <a:rPr lang="en-GB" sz="2000" b="1" dirty="0"/>
              <a:t>5</a:t>
            </a:r>
          </a:p>
        </p:txBody>
      </p:sp>
      <p:sp>
        <p:nvSpPr>
          <p:cNvPr id="46" name="TextBox 45"/>
          <p:cNvSpPr txBox="1"/>
          <p:nvPr/>
        </p:nvSpPr>
        <p:spPr>
          <a:xfrm>
            <a:off x="2982780" y="3734400"/>
            <a:ext cx="413358" cy="400110"/>
          </a:xfrm>
          <a:prstGeom prst="rect">
            <a:avLst/>
          </a:prstGeom>
          <a:noFill/>
        </p:spPr>
        <p:txBody>
          <a:bodyPr wrap="square" rtlCol="0">
            <a:spAutoFit/>
          </a:bodyPr>
          <a:lstStyle/>
          <a:p>
            <a:pPr algn="l"/>
            <a:r>
              <a:rPr lang="en-GB" sz="2000" b="1" dirty="0"/>
              <a:t>6</a:t>
            </a:r>
          </a:p>
        </p:txBody>
      </p:sp>
      <p:sp>
        <p:nvSpPr>
          <p:cNvPr id="47" name="TextBox 46"/>
          <p:cNvSpPr txBox="1"/>
          <p:nvPr/>
        </p:nvSpPr>
        <p:spPr>
          <a:xfrm>
            <a:off x="5729316" y="3713149"/>
            <a:ext cx="413358" cy="400110"/>
          </a:xfrm>
          <a:prstGeom prst="rect">
            <a:avLst/>
          </a:prstGeom>
          <a:noFill/>
        </p:spPr>
        <p:txBody>
          <a:bodyPr wrap="square" rtlCol="0">
            <a:spAutoFit/>
          </a:bodyPr>
          <a:lstStyle/>
          <a:p>
            <a:pPr algn="l"/>
            <a:r>
              <a:rPr lang="en-GB" sz="2000" b="1" dirty="0"/>
              <a:t>7</a:t>
            </a:r>
          </a:p>
        </p:txBody>
      </p:sp>
      <p:sp>
        <p:nvSpPr>
          <p:cNvPr id="48" name="TextBox 47"/>
          <p:cNvSpPr txBox="1"/>
          <p:nvPr/>
        </p:nvSpPr>
        <p:spPr>
          <a:xfrm>
            <a:off x="8462715" y="3744491"/>
            <a:ext cx="413358" cy="400110"/>
          </a:xfrm>
          <a:prstGeom prst="rect">
            <a:avLst/>
          </a:prstGeom>
          <a:noFill/>
        </p:spPr>
        <p:txBody>
          <a:bodyPr wrap="square" rtlCol="0">
            <a:spAutoFit/>
          </a:bodyPr>
          <a:lstStyle/>
          <a:p>
            <a:pPr algn="l"/>
            <a:r>
              <a:rPr lang="en-GB" sz="2000" b="1" dirty="0"/>
              <a:t>8</a:t>
            </a:r>
          </a:p>
        </p:txBody>
      </p:sp>
      <p:sp>
        <p:nvSpPr>
          <p:cNvPr id="52" name="Rounded Rectangle 11">
            <a:extLst>
              <a:ext uri="{FF2B5EF4-FFF2-40B4-BE49-F238E27FC236}">
                <a16:creationId xmlns:a16="http://schemas.microsoft.com/office/drawing/2014/main" id="{A316DD52-7894-4A75-969C-CA0645DA2978}"/>
              </a:ext>
            </a:extLst>
          </p:cNvPr>
          <p:cNvSpPr/>
          <p:nvPr/>
        </p:nvSpPr>
        <p:spPr>
          <a:xfrm>
            <a:off x="9302566" y="258166"/>
            <a:ext cx="2625578" cy="400919"/>
          </a:xfrm>
          <a:prstGeom prst="roundRect">
            <a:avLst/>
          </a:prstGeom>
          <a:solidFill>
            <a:schemeClr val="accent1"/>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idx="4294967295"/>
          </p:nvPr>
        </p:nvSpPr>
        <p:spPr>
          <a:xfrm>
            <a:off x="9418582" y="296438"/>
            <a:ext cx="2393546" cy="345925"/>
          </a:xfrm>
        </p:spPr>
        <p:txBody>
          <a:bodyPr>
            <a:noAutofit/>
          </a:bodyPr>
          <a:lstStyle/>
          <a:p>
            <a:pPr lvl="0" algn="ctr">
              <a:lnSpc>
                <a:spcPct val="100000"/>
              </a:lnSpc>
              <a:spcBef>
                <a:spcPts val="0"/>
              </a:spcBef>
              <a:defRPr/>
            </a:pP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en-GB" sz="2000" b="1" dirty="0">
              <a:solidFill>
                <a:prstClr val="white"/>
              </a:solidFill>
            </a:endParaRPr>
          </a:p>
        </p:txBody>
      </p:sp>
      <p:pic>
        <p:nvPicPr>
          <p:cNvPr id="3"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l="25358" r="46424"/>
          <a:stretch/>
        </p:blipFill>
        <p:spPr>
          <a:xfrm>
            <a:off x="11053187" y="680635"/>
            <a:ext cx="1101746" cy="2196213"/>
          </a:xfrm>
          <a:prstGeom prst="rect">
            <a:avLst/>
          </a:prstGeom>
        </p:spPr>
      </p:pic>
      <p:sp>
        <p:nvSpPr>
          <p:cNvPr id="40" name="TextBox 39"/>
          <p:cNvSpPr txBox="1"/>
          <p:nvPr/>
        </p:nvSpPr>
        <p:spPr>
          <a:xfrm>
            <a:off x="5925914" y="2466012"/>
            <a:ext cx="2633076" cy="1015663"/>
          </a:xfrm>
          <a:prstGeom prst="rect">
            <a:avLst/>
          </a:prstGeom>
          <a:noFill/>
        </p:spPr>
        <p:txBody>
          <a:bodyPr wrap="square" rtlCol="0">
            <a:spAutoFit/>
          </a:bodyPr>
          <a:lstStyle/>
          <a:p>
            <a:pPr algn="l"/>
            <a:r>
              <a:rPr lang="en-GB" sz="2000" dirty="0"/>
              <a:t>[met up with a friend near the mountain]</a:t>
            </a:r>
          </a:p>
        </p:txBody>
      </p:sp>
    </p:spTree>
    <p:extLst>
      <p:ext uri="{BB962C8B-B14F-4D97-AF65-F5344CB8AC3E}">
        <p14:creationId xmlns:p14="http://schemas.microsoft.com/office/powerpoint/2010/main" val="1030706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Term 2.1 Week 1)</a:t>
            </a:r>
            <a:endParaRPr kumimoji="0" lang="en-GB" sz="28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6DCEA38E-A302-4C67-B09F-EABBA3DB0CD3}"/>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11">
            <a:extLst>
              <a:ext uri="{FF2B5EF4-FFF2-40B4-BE49-F238E27FC236}">
                <a16:creationId xmlns:a16="http://schemas.microsoft.com/office/drawing/2014/main" id="{4A81600A-B15D-493E-8A60-FC06485D6D05}"/>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C3E7A51-5848-4EAF-8DAD-F6BF5849E22C}"/>
              </a:ext>
            </a:extLst>
          </p:cNvPr>
          <p:cNvSpPr/>
          <p:nvPr/>
        </p:nvSpPr>
        <p:spPr>
          <a:xfrm>
            <a:off x="175149" y="5418637"/>
            <a:ext cx="920948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In addition, revisit:		Y8 Term 1.2 Week 6</a:t>
            </a:r>
            <a:b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Y8 Term 1.2 Week 1</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693472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309734" cy="647577"/>
          </a:xfrm>
        </p:spPr>
        <p:txBody>
          <a:bodyPr>
            <a:noAutofit/>
          </a:bodyPr>
          <a:lstStyle/>
          <a:p>
            <a:r>
              <a:rPr lang="en-GB" sz="2800" dirty="0" err="1"/>
              <a:t>ce</a:t>
            </a:r>
            <a:r>
              <a:rPr lang="en-GB" sz="2800" dirty="0"/>
              <a:t>, ci, z</a:t>
            </a:r>
          </a:p>
        </p:txBody>
      </p:sp>
      <p:sp>
        <p:nvSpPr>
          <p:cNvPr id="4" name="Title 1"/>
          <p:cNvSpPr txBox="1">
            <a:spLocks/>
          </p:cNvSpPr>
          <p:nvPr/>
        </p:nvSpPr>
        <p:spPr>
          <a:xfrm>
            <a:off x="289560" y="1744719"/>
            <a:ext cx="10993916" cy="8569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dirty="0">
                <a:solidFill>
                  <a:schemeClr val="tx1"/>
                </a:solidFill>
              </a:rPr>
              <a:t>In most of Spain, ‘z’, ‘ce’ and ‘ci’ are pronounced like the ‘th’ in English.</a:t>
            </a:r>
          </a:p>
        </p:txBody>
      </p:sp>
      <p:sp>
        <p:nvSpPr>
          <p:cNvPr id="5" name="Title 1"/>
          <p:cNvSpPr txBox="1">
            <a:spLocks/>
          </p:cNvSpPr>
          <p:nvPr/>
        </p:nvSpPr>
        <p:spPr>
          <a:xfrm>
            <a:off x="289560" y="2976411"/>
            <a:ext cx="10515600" cy="8569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dirty="0">
                <a:solidFill>
                  <a:schemeClr val="tx1"/>
                </a:solidFill>
              </a:rPr>
              <a:t>In the Canary Islands and Latin America, these are pronounced like an ‘s’.</a:t>
            </a:r>
          </a:p>
        </p:txBody>
      </p:sp>
      <p:sp>
        <p:nvSpPr>
          <p:cNvPr id="6" name="Title 1"/>
          <p:cNvSpPr txBox="1">
            <a:spLocks/>
          </p:cNvSpPr>
          <p:nvPr/>
        </p:nvSpPr>
        <p:spPr>
          <a:xfrm>
            <a:off x="838200" y="4104948"/>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solidFill>
                  <a:schemeClr val="tx1"/>
                </a:solidFill>
              </a:rPr>
              <a:t>Compare:</a:t>
            </a:r>
          </a:p>
        </p:txBody>
      </p:sp>
      <p:sp>
        <p:nvSpPr>
          <p:cNvPr id="7" name="Title 1"/>
          <p:cNvSpPr txBox="1">
            <a:spLocks/>
          </p:cNvSpPr>
          <p:nvPr/>
        </p:nvSpPr>
        <p:spPr>
          <a:xfrm>
            <a:off x="1245432" y="4756158"/>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err="1">
                <a:solidFill>
                  <a:schemeClr val="tx1"/>
                </a:solidFill>
              </a:rPr>
              <a:t>quizás</a:t>
            </a:r>
            <a:endParaRPr lang="en-GB" sz="3200" dirty="0">
              <a:solidFill>
                <a:schemeClr val="tx1"/>
              </a:solidFill>
            </a:endParaRPr>
          </a:p>
        </p:txBody>
      </p:sp>
      <p:sp>
        <p:nvSpPr>
          <p:cNvPr id="8" name="Title 1"/>
          <p:cNvSpPr txBox="1">
            <a:spLocks/>
          </p:cNvSpPr>
          <p:nvPr/>
        </p:nvSpPr>
        <p:spPr>
          <a:xfrm>
            <a:off x="3901188" y="4756157"/>
            <a:ext cx="3776273"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solidFill>
                  <a:schemeClr val="tx1"/>
                </a:solidFill>
              </a:rPr>
              <a:t>(mainland Spain)</a:t>
            </a:r>
          </a:p>
        </p:txBody>
      </p:sp>
      <p:sp>
        <p:nvSpPr>
          <p:cNvPr id="9" name="Title 1"/>
          <p:cNvSpPr txBox="1">
            <a:spLocks/>
          </p:cNvSpPr>
          <p:nvPr/>
        </p:nvSpPr>
        <p:spPr>
          <a:xfrm>
            <a:off x="1245432" y="5407366"/>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err="1">
                <a:solidFill>
                  <a:schemeClr val="tx1"/>
                </a:solidFill>
              </a:rPr>
              <a:t>quizás</a:t>
            </a:r>
            <a:endParaRPr lang="en-GB" sz="3200" dirty="0">
              <a:solidFill>
                <a:schemeClr val="tx1"/>
              </a:solidFill>
            </a:endParaRPr>
          </a:p>
        </p:txBody>
      </p:sp>
      <p:sp>
        <p:nvSpPr>
          <p:cNvPr id="10" name="Title 1"/>
          <p:cNvSpPr txBox="1">
            <a:spLocks/>
          </p:cNvSpPr>
          <p:nvPr/>
        </p:nvSpPr>
        <p:spPr>
          <a:xfrm>
            <a:off x="3901187" y="5407365"/>
            <a:ext cx="571000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solidFill>
                  <a:schemeClr val="tx1"/>
                </a:solidFill>
              </a:rPr>
              <a:t>(Canaries &amp; Latin America)</a:t>
            </a:r>
          </a:p>
        </p:txBody>
      </p:sp>
      <p:sp>
        <p:nvSpPr>
          <p:cNvPr id="12" name="Action Button: Custom 11">
            <a:hlinkClick r:id="" action="ppaction://noaction" highlightClick="1">
              <a:snd r:embed="rId3" name="quizas (d).wav"/>
            </a:hlinkClick>
          </p:cNvPr>
          <p:cNvSpPr/>
          <p:nvPr/>
        </p:nvSpPr>
        <p:spPr>
          <a:xfrm>
            <a:off x="838200" y="4921635"/>
            <a:ext cx="355003" cy="320251"/>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3" name="Action Button: Custom 12">
            <a:hlinkClick r:id="" action="ppaction://noaction" highlightClick="1">
              <a:snd r:embed="rId4" name="quizas (s).wav"/>
            </a:hlinkClick>
          </p:cNvPr>
          <p:cNvSpPr/>
          <p:nvPr/>
        </p:nvSpPr>
        <p:spPr>
          <a:xfrm>
            <a:off x="838200" y="5572843"/>
            <a:ext cx="355003" cy="320251"/>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4" name="TextBox 13">
            <a:extLst>
              <a:ext uri="{FF2B5EF4-FFF2-40B4-BE49-F238E27FC236}">
                <a16:creationId xmlns:a16="http://schemas.microsoft.com/office/drawing/2014/main" id="{D933BAB4-0B5E-4120-94E4-6C115D421F9A}"/>
              </a:ext>
            </a:extLst>
          </p:cNvPr>
          <p:cNvSpPr txBox="1"/>
          <p:nvPr/>
        </p:nvSpPr>
        <p:spPr>
          <a:xfrm>
            <a:off x="289560" y="1092894"/>
            <a:ext cx="13312841" cy="523220"/>
          </a:xfrm>
          <a:prstGeom prst="rect">
            <a:avLst/>
          </a:prstGeom>
          <a:noFill/>
        </p:spPr>
        <p:txBody>
          <a:bodyPr wrap="square">
            <a:spAutoFit/>
          </a:bodyPr>
          <a:lstStyle/>
          <a:p>
            <a:r>
              <a:rPr lang="en-US" sz="2800" dirty="0"/>
              <a:t>Remember, there are different ways to pronounce ‘z’, ‘</a:t>
            </a:r>
            <a:r>
              <a:rPr lang="en-US" sz="2800" dirty="0" err="1"/>
              <a:t>ce</a:t>
            </a:r>
            <a:r>
              <a:rPr lang="en-US" sz="2800" dirty="0"/>
              <a:t>’ and ‘ci’.</a:t>
            </a:r>
            <a:endParaRPr lang="en-GB" sz="2800" dirty="0"/>
          </a:p>
        </p:txBody>
      </p:sp>
      <p:sp>
        <p:nvSpPr>
          <p:cNvPr id="15" name="Rounded Rectangle 11">
            <a:extLst>
              <a:ext uri="{FF2B5EF4-FFF2-40B4-BE49-F238E27FC236}">
                <a16:creationId xmlns:a16="http://schemas.microsoft.com/office/drawing/2014/main" id="{6201EAF7-CF13-41A6-AB5B-8862B944F010}"/>
              </a:ext>
            </a:extLst>
          </p:cNvPr>
          <p:cNvSpPr/>
          <p:nvPr/>
        </p:nvSpPr>
        <p:spPr>
          <a:xfrm>
            <a:off x="10507579" y="258166"/>
            <a:ext cx="1420564"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8409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p:bldP spid="9" grpId="0"/>
      <p:bldP spid="10" grpId="0"/>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293903" y="258166"/>
            <a:ext cx="2634240"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5">
            <a:extLst>
              <a:ext uri="{FF2B5EF4-FFF2-40B4-BE49-F238E27FC236}">
                <a16:creationId xmlns:a16="http://schemas.microsoft.com/office/drawing/2014/main" id="{D218774B-6C06-BC45-9A04-3DBF41BC7F89}"/>
              </a:ext>
            </a:extLst>
          </p:cNvPr>
          <p:cNvSpPr txBox="1"/>
          <p:nvPr/>
        </p:nvSpPr>
        <p:spPr>
          <a:xfrm>
            <a:off x="312903" y="920940"/>
            <a:ext cx="4932625" cy="430887"/>
          </a:xfrm>
          <a:prstGeom prst="rect">
            <a:avLst/>
          </a:prstGeom>
          <a:noFill/>
        </p:spPr>
        <p:txBody>
          <a:bodyPr wrap="square" rtlCol="0">
            <a:spAutoFit/>
          </a:bodyPr>
          <a:lstStyle/>
          <a:p>
            <a:pPr lvl="0">
              <a:defRPr/>
            </a:pPr>
            <a:r>
              <a:rPr lang="en-GB" sz="2200" dirty="0" err="1"/>
              <a:t>Escucha</a:t>
            </a:r>
            <a:r>
              <a:rPr lang="en-GB" sz="2200" dirty="0"/>
              <a:t>. ¿</a:t>
            </a:r>
            <a:r>
              <a:rPr lang="en-GB" sz="2200" dirty="0" err="1"/>
              <a:t>Dónde</a:t>
            </a:r>
            <a:r>
              <a:rPr lang="en-GB" sz="2200" dirty="0"/>
              <a:t> </a:t>
            </a:r>
            <a:r>
              <a:rPr lang="en-GB" sz="2200" dirty="0" err="1"/>
              <a:t>está</a:t>
            </a:r>
            <a:r>
              <a:rPr lang="en-GB" sz="2200" dirty="0"/>
              <a:t> la persona?</a:t>
            </a:r>
          </a:p>
        </p:txBody>
      </p:sp>
      <p:graphicFrame>
        <p:nvGraphicFramePr>
          <p:cNvPr id="18" name="Tabla 17">
            <a:extLst>
              <a:ext uri="{FF2B5EF4-FFF2-40B4-BE49-F238E27FC236}">
                <a16:creationId xmlns:a16="http://schemas.microsoft.com/office/drawing/2014/main" id="{5A7A19AD-C2F8-D549-9CF4-550F22F0653E}"/>
              </a:ext>
            </a:extLst>
          </p:cNvPr>
          <p:cNvGraphicFramePr>
            <a:graphicFrameLocks noGrp="1"/>
          </p:cNvGraphicFramePr>
          <p:nvPr>
            <p:extLst>
              <p:ext uri="{D42A27DB-BD31-4B8C-83A1-F6EECF244321}">
                <p14:modId xmlns:p14="http://schemas.microsoft.com/office/powerpoint/2010/main" val="1986234100"/>
              </p:ext>
            </p:extLst>
          </p:nvPr>
        </p:nvGraphicFramePr>
        <p:xfrm>
          <a:off x="312903" y="2479844"/>
          <a:ext cx="6881611" cy="3257720"/>
        </p:xfrm>
        <a:graphic>
          <a:graphicData uri="http://schemas.openxmlformats.org/drawingml/2006/table">
            <a:tbl>
              <a:tblPr firstRow="1" bandRow="1">
                <a:tableStyleId>{5DA37D80-6434-44D0-A028-1B22A696006F}</a:tableStyleId>
              </a:tblPr>
              <a:tblGrid>
                <a:gridCol w="1016193">
                  <a:extLst>
                    <a:ext uri="{9D8B030D-6E8A-4147-A177-3AD203B41FA5}">
                      <a16:colId xmlns:a16="http://schemas.microsoft.com/office/drawing/2014/main" val="3212352524"/>
                    </a:ext>
                  </a:extLst>
                </a:gridCol>
                <a:gridCol w="2932709">
                  <a:extLst>
                    <a:ext uri="{9D8B030D-6E8A-4147-A177-3AD203B41FA5}">
                      <a16:colId xmlns:a16="http://schemas.microsoft.com/office/drawing/2014/main" val="3975948012"/>
                    </a:ext>
                  </a:extLst>
                </a:gridCol>
                <a:gridCol w="2932709">
                  <a:extLst>
                    <a:ext uri="{9D8B030D-6E8A-4147-A177-3AD203B41FA5}">
                      <a16:colId xmlns:a16="http://schemas.microsoft.com/office/drawing/2014/main" val="2321293653"/>
                    </a:ext>
                  </a:extLst>
                </a:gridCol>
              </a:tblGrid>
              <a:tr h="634665">
                <a:tc>
                  <a:txBody>
                    <a:bodyPr/>
                    <a:lstStyle/>
                    <a:p>
                      <a:endParaRPr lang="x-none" sz="2000" dirty="0">
                        <a:solidFill>
                          <a:schemeClr val="tx1"/>
                        </a:solidFill>
                      </a:endParaRPr>
                    </a:p>
                  </a:txBody>
                  <a:tcPr>
                    <a:lnL w="12700" cmpd="sng">
                      <a:noFill/>
                    </a:lnL>
                    <a:lnR w="12700" cap="flat" cmpd="sng" algn="ctr">
                      <a:solidFill>
                        <a:srgbClr val="FABD00"/>
                      </a:solidFill>
                      <a:prstDash val="solid"/>
                      <a:round/>
                      <a:headEnd type="none" w="med" len="med"/>
                      <a:tailEnd type="none" w="med" len="med"/>
                    </a:lnR>
                    <a:lnT w="12700" cmpd="sng">
                      <a:noFill/>
                    </a:lnT>
                    <a:lnB w="12700" cap="flat" cmpd="sng" algn="ctr">
                      <a:solidFill>
                        <a:srgbClr val="FABD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x-none" sz="2000" dirty="0">
                          <a:solidFill>
                            <a:schemeClr val="tx1"/>
                          </a:solidFill>
                        </a:rPr>
                        <a:t>España</a:t>
                      </a:r>
                    </a:p>
                  </a:txBody>
                  <a:tcPr anchor="ctr">
                    <a:lnL w="12700" cap="flat" cmpd="sng" algn="ctr">
                      <a:solidFill>
                        <a:srgbClr val="FABD00"/>
                      </a:solidFill>
                      <a:prstDash val="solid"/>
                      <a:round/>
                      <a:headEnd type="none" w="med" len="med"/>
                      <a:tailEnd type="none" w="med" len="med"/>
                    </a:lnL>
                    <a:lnR w="12700" cap="flat" cmpd="sng" algn="ctr">
                      <a:solidFill>
                        <a:srgbClr val="FABD00"/>
                      </a:solidFill>
                      <a:prstDash val="solid"/>
                      <a:round/>
                      <a:headEnd type="none" w="med" len="med"/>
                      <a:tailEnd type="none" w="med" len="med"/>
                    </a:lnR>
                    <a:lnT w="12700" cap="flat" cmpd="sng" algn="ctr">
                      <a:solidFill>
                        <a:srgbClr val="FABD00"/>
                      </a:solidFill>
                      <a:prstDash val="solid"/>
                      <a:round/>
                      <a:headEnd type="none" w="med" len="med"/>
                      <a:tailEnd type="none" w="med" len="med"/>
                    </a:lnT>
                    <a:lnB w="12700" cap="flat" cmpd="sng" algn="ctr">
                      <a:solidFill>
                        <a:srgbClr val="FABD00"/>
                      </a:solidFill>
                      <a:prstDash val="solid"/>
                      <a:round/>
                      <a:headEnd type="none" w="med" len="med"/>
                      <a:tailEnd type="none" w="med" len="med"/>
                    </a:lnB>
                  </a:tcPr>
                </a:tc>
                <a:tc>
                  <a:txBody>
                    <a:bodyPr/>
                    <a:lstStyle/>
                    <a:p>
                      <a:pPr algn="ctr"/>
                      <a:r>
                        <a:rPr lang="x-none" sz="2000" dirty="0">
                          <a:solidFill>
                            <a:schemeClr val="tx1"/>
                          </a:solidFill>
                        </a:rPr>
                        <a:t>Latinoamérica / Canarias</a:t>
                      </a:r>
                    </a:p>
                  </a:txBody>
                  <a:tcPr anchor="ctr">
                    <a:lnL w="12700" cap="flat" cmpd="sng" algn="ctr">
                      <a:solidFill>
                        <a:srgbClr val="FABD00"/>
                      </a:solidFill>
                      <a:prstDash val="solid"/>
                      <a:round/>
                      <a:headEnd type="none" w="med" len="med"/>
                      <a:tailEnd type="none" w="med" len="med"/>
                    </a:lnL>
                  </a:tcPr>
                </a:tc>
                <a:extLst>
                  <a:ext uri="{0D108BD9-81ED-4DB2-BD59-A6C34878D82A}">
                    <a16:rowId xmlns:a16="http://schemas.microsoft.com/office/drawing/2014/main" val="1618326333"/>
                  </a:ext>
                </a:extLst>
              </a:tr>
              <a:tr h="639170">
                <a:tc>
                  <a:txBody>
                    <a:bodyPr/>
                    <a:lstStyle/>
                    <a:p>
                      <a:endParaRPr lang="x-none" sz="2000" dirty="0">
                        <a:solidFill>
                          <a:schemeClr val="tx1"/>
                        </a:solidFill>
                      </a:endParaRPr>
                    </a:p>
                  </a:txBody>
                  <a:tcPr>
                    <a:lnL w="12700" cap="flat" cmpd="sng" algn="ctr">
                      <a:solidFill>
                        <a:srgbClr val="FABD00"/>
                      </a:solidFill>
                      <a:prstDash val="solid"/>
                      <a:round/>
                      <a:headEnd type="none" w="med" len="med"/>
                      <a:tailEnd type="none" w="med" len="med"/>
                    </a:lnL>
                    <a:lnR w="12700" cap="flat" cmpd="sng" algn="ctr">
                      <a:solidFill>
                        <a:srgbClr val="FABD00"/>
                      </a:solidFill>
                      <a:prstDash val="solid"/>
                      <a:round/>
                      <a:headEnd type="none" w="med" len="med"/>
                      <a:tailEnd type="none" w="med" len="med"/>
                    </a:lnR>
                    <a:lnT w="12700" cap="flat" cmpd="sng" algn="ctr">
                      <a:solidFill>
                        <a:srgbClr val="FABD00"/>
                      </a:solidFill>
                      <a:prstDash val="solid"/>
                      <a:round/>
                      <a:headEnd type="none" w="med" len="med"/>
                      <a:tailEnd type="none" w="med" len="med"/>
                    </a:lnT>
                    <a:lnB w="12700" cap="flat" cmpd="sng" algn="ctr">
                      <a:solidFill>
                        <a:srgbClr val="FABD00"/>
                      </a:solidFill>
                      <a:prstDash val="solid"/>
                      <a:round/>
                      <a:headEnd type="none" w="med" len="med"/>
                      <a:tailEnd type="none" w="med" len="med"/>
                    </a:lnB>
                  </a:tcPr>
                </a:tc>
                <a:tc>
                  <a:txBody>
                    <a:bodyPr/>
                    <a:lstStyle/>
                    <a:p>
                      <a:endParaRPr lang="x-none" sz="2000" dirty="0">
                        <a:solidFill>
                          <a:schemeClr val="tx1"/>
                        </a:solidFill>
                      </a:endParaRPr>
                    </a:p>
                  </a:txBody>
                  <a:tcPr>
                    <a:lnL w="12700" cap="flat" cmpd="sng" algn="ctr">
                      <a:solidFill>
                        <a:srgbClr val="FABD00"/>
                      </a:solidFill>
                      <a:prstDash val="solid"/>
                      <a:round/>
                      <a:headEnd type="none" w="med" len="med"/>
                      <a:tailEnd type="none" w="med" len="med"/>
                    </a:lnL>
                    <a:lnR w="12700" cap="flat" cmpd="sng" algn="ctr">
                      <a:solidFill>
                        <a:srgbClr val="FABD00"/>
                      </a:solidFill>
                      <a:prstDash val="solid"/>
                      <a:round/>
                      <a:headEnd type="none" w="med" len="med"/>
                      <a:tailEnd type="none" w="med" len="med"/>
                    </a:lnR>
                    <a:lnT w="12700" cap="flat" cmpd="sng" algn="ctr">
                      <a:solidFill>
                        <a:srgbClr val="FABD00"/>
                      </a:solidFill>
                      <a:prstDash val="solid"/>
                      <a:round/>
                      <a:headEnd type="none" w="med" len="med"/>
                      <a:tailEnd type="none" w="med" len="med"/>
                    </a:lnT>
                    <a:lnB w="12700" cap="flat" cmpd="sng" algn="ctr">
                      <a:solidFill>
                        <a:srgbClr val="FABD00"/>
                      </a:solidFill>
                      <a:prstDash val="solid"/>
                      <a:round/>
                      <a:headEnd type="none" w="med" len="med"/>
                      <a:tailEnd type="none" w="med" len="med"/>
                    </a:lnB>
                  </a:tcPr>
                </a:tc>
                <a:tc>
                  <a:txBody>
                    <a:bodyPr/>
                    <a:lstStyle/>
                    <a:p>
                      <a:endParaRPr lang="x-none" sz="2000" dirty="0">
                        <a:solidFill>
                          <a:schemeClr val="tx1"/>
                        </a:solidFill>
                      </a:endParaRPr>
                    </a:p>
                  </a:txBody>
                  <a:tcPr>
                    <a:lnL w="12700" cap="flat" cmpd="sng" algn="ctr">
                      <a:solidFill>
                        <a:srgbClr val="FABD00"/>
                      </a:solidFill>
                      <a:prstDash val="solid"/>
                      <a:round/>
                      <a:headEnd type="none" w="med" len="med"/>
                      <a:tailEnd type="none" w="med" len="med"/>
                    </a:lnL>
                  </a:tcPr>
                </a:tc>
                <a:extLst>
                  <a:ext uri="{0D108BD9-81ED-4DB2-BD59-A6C34878D82A}">
                    <a16:rowId xmlns:a16="http://schemas.microsoft.com/office/drawing/2014/main" val="1820434900"/>
                  </a:ext>
                </a:extLst>
              </a:tr>
              <a:tr h="639170">
                <a:tc>
                  <a:txBody>
                    <a:bodyPr/>
                    <a:lstStyle/>
                    <a:p>
                      <a:endParaRPr lang="x-none" sz="2000" dirty="0">
                        <a:solidFill>
                          <a:schemeClr val="tx1"/>
                        </a:solidFill>
                      </a:endParaRPr>
                    </a:p>
                  </a:txBody>
                  <a:tcPr>
                    <a:lnR w="12700" cap="flat" cmpd="sng" algn="ctr">
                      <a:solidFill>
                        <a:srgbClr val="FABD00"/>
                      </a:solidFill>
                      <a:prstDash val="solid"/>
                      <a:round/>
                      <a:headEnd type="none" w="med" len="med"/>
                      <a:tailEnd type="none" w="med" len="med"/>
                    </a:lnR>
                    <a:lnT w="12700" cap="flat" cmpd="sng" algn="ctr">
                      <a:solidFill>
                        <a:srgbClr val="FABD00"/>
                      </a:solidFill>
                      <a:prstDash val="solid"/>
                      <a:round/>
                      <a:headEnd type="none" w="med" len="med"/>
                      <a:tailEnd type="none" w="med" len="med"/>
                    </a:lnT>
                  </a:tcPr>
                </a:tc>
                <a:tc>
                  <a:txBody>
                    <a:bodyPr/>
                    <a:lstStyle/>
                    <a:p>
                      <a:endParaRPr lang="x-none" sz="2000" dirty="0">
                        <a:solidFill>
                          <a:schemeClr val="tx1"/>
                        </a:solidFill>
                      </a:endParaRPr>
                    </a:p>
                  </a:txBody>
                  <a:tcPr>
                    <a:lnL w="12700" cap="flat" cmpd="sng" algn="ctr">
                      <a:solidFill>
                        <a:srgbClr val="FABD00"/>
                      </a:solidFill>
                      <a:prstDash val="solid"/>
                      <a:round/>
                      <a:headEnd type="none" w="med" len="med"/>
                      <a:tailEnd type="none" w="med" len="med"/>
                    </a:lnL>
                    <a:lnR w="12700" cap="flat" cmpd="sng" algn="ctr">
                      <a:solidFill>
                        <a:srgbClr val="FABD00"/>
                      </a:solidFill>
                      <a:prstDash val="solid"/>
                      <a:round/>
                      <a:headEnd type="none" w="med" len="med"/>
                      <a:tailEnd type="none" w="med" len="med"/>
                    </a:lnR>
                    <a:lnT w="12700" cap="flat" cmpd="sng" algn="ctr">
                      <a:solidFill>
                        <a:srgbClr val="FABD00"/>
                      </a:solidFill>
                      <a:prstDash val="solid"/>
                      <a:round/>
                      <a:headEnd type="none" w="med" len="med"/>
                      <a:tailEnd type="none" w="med" len="med"/>
                    </a:lnT>
                    <a:lnB w="12700" cap="flat" cmpd="sng" algn="ctr">
                      <a:solidFill>
                        <a:srgbClr val="FABD00"/>
                      </a:solidFill>
                      <a:prstDash val="solid"/>
                      <a:round/>
                      <a:headEnd type="none" w="med" len="med"/>
                      <a:tailEnd type="none" w="med" len="med"/>
                    </a:lnB>
                  </a:tcPr>
                </a:tc>
                <a:tc>
                  <a:txBody>
                    <a:bodyPr/>
                    <a:lstStyle/>
                    <a:p>
                      <a:endParaRPr lang="x-none" sz="2000" dirty="0">
                        <a:solidFill>
                          <a:schemeClr val="tx1"/>
                        </a:solidFill>
                      </a:endParaRPr>
                    </a:p>
                  </a:txBody>
                  <a:tcPr>
                    <a:lnL w="12700" cap="flat" cmpd="sng" algn="ctr">
                      <a:solidFill>
                        <a:srgbClr val="FABD00"/>
                      </a:solidFill>
                      <a:prstDash val="solid"/>
                      <a:round/>
                      <a:headEnd type="none" w="med" len="med"/>
                      <a:tailEnd type="none" w="med" len="med"/>
                    </a:lnL>
                  </a:tcPr>
                </a:tc>
                <a:extLst>
                  <a:ext uri="{0D108BD9-81ED-4DB2-BD59-A6C34878D82A}">
                    <a16:rowId xmlns:a16="http://schemas.microsoft.com/office/drawing/2014/main" val="51597389"/>
                  </a:ext>
                </a:extLst>
              </a:tr>
              <a:tr h="639170">
                <a:tc>
                  <a:txBody>
                    <a:bodyPr/>
                    <a:lstStyle/>
                    <a:p>
                      <a:endParaRPr lang="x-none" sz="2000" dirty="0">
                        <a:solidFill>
                          <a:schemeClr val="tx1"/>
                        </a:solidFill>
                      </a:endParaRPr>
                    </a:p>
                  </a:txBody>
                  <a:tcPr>
                    <a:lnR w="12700" cap="flat" cmpd="sng" algn="ctr">
                      <a:solidFill>
                        <a:srgbClr val="FABD00"/>
                      </a:solidFill>
                      <a:prstDash val="solid"/>
                      <a:round/>
                      <a:headEnd type="none" w="med" len="med"/>
                      <a:tailEnd type="none" w="med" len="med"/>
                    </a:lnR>
                  </a:tcPr>
                </a:tc>
                <a:tc>
                  <a:txBody>
                    <a:bodyPr/>
                    <a:lstStyle/>
                    <a:p>
                      <a:endParaRPr lang="x-none" sz="2000" dirty="0">
                        <a:solidFill>
                          <a:schemeClr val="tx1"/>
                        </a:solidFill>
                      </a:endParaRPr>
                    </a:p>
                  </a:txBody>
                  <a:tcPr>
                    <a:lnL w="12700" cap="flat" cmpd="sng" algn="ctr">
                      <a:solidFill>
                        <a:srgbClr val="FABD00"/>
                      </a:solidFill>
                      <a:prstDash val="solid"/>
                      <a:round/>
                      <a:headEnd type="none" w="med" len="med"/>
                      <a:tailEnd type="none" w="med" len="med"/>
                    </a:lnL>
                    <a:lnR w="12700" cap="flat" cmpd="sng" algn="ctr">
                      <a:solidFill>
                        <a:srgbClr val="FABD00"/>
                      </a:solidFill>
                      <a:prstDash val="solid"/>
                      <a:round/>
                      <a:headEnd type="none" w="med" len="med"/>
                      <a:tailEnd type="none" w="med" len="med"/>
                    </a:lnR>
                    <a:lnT w="12700" cap="flat" cmpd="sng" algn="ctr">
                      <a:solidFill>
                        <a:srgbClr val="FABD00"/>
                      </a:solidFill>
                      <a:prstDash val="solid"/>
                      <a:round/>
                      <a:headEnd type="none" w="med" len="med"/>
                      <a:tailEnd type="none" w="med" len="med"/>
                    </a:lnT>
                    <a:lnB w="12700" cap="flat" cmpd="sng" algn="ctr">
                      <a:solidFill>
                        <a:srgbClr val="FABD00"/>
                      </a:solidFill>
                      <a:prstDash val="solid"/>
                      <a:round/>
                      <a:headEnd type="none" w="med" len="med"/>
                      <a:tailEnd type="none" w="med" len="med"/>
                    </a:lnB>
                  </a:tcPr>
                </a:tc>
                <a:tc>
                  <a:txBody>
                    <a:bodyPr/>
                    <a:lstStyle/>
                    <a:p>
                      <a:endParaRPr lang="x-none" sz="2000" dirty="0">
                        <a:solidFill>
                          <a:schemeClr val="tx1"/>
                        </a:solidFill>
                      </a:endParaRPr>
                    </a:p>
                  </a:txBody>
                  <a:tcPr>
                    <a:lnL w="12700" cap="flat" cmpd="sng" algn="ctr">
                      <a:solidFill>
                        <a:srgbClr val="FABD00"/>
                      </a:solidFill>
                      <a:prstDash val="solid"/>
                      <a:round/>
                      <a:headEnd type="none" w="med" len="med"/>
                      <a:tailEnd type="none" w="med" len="med"/>
                    </a:lnL>
                  </a:tcPr>
                </a:tc>
                <a:extLst>
                  <a:ext uri="{0D108BD9-81ED-4DB2-BD59-A6C34878D82A}">
                    <a16:rowId xmlns:a16="http://schemas.microsoft.com/office/drawing/2014/main" val="2002282666"/>
                  </a:ext>
                </a:extLst>
              </a:tr>
              <a:tr h="639170">
                <a:tc>
                  <a:txBody>
                    <a:bodyPr/>
                    <a:lstStyle/>
                    <a:p>
                      <a:endParaRPr lang="x-none" sz="2000">
                        <a:solidFill>
                          <a:schemeClr val="tx1"/>
                        </a:solidFill>
                      </a:endParaRPr>
                    </a:p>
                  </a:txBody>
                  <a:tcPr>
                    <a:lnR w="12700" cap="flat" cmpd="sng" algn="ctr">
                      <a:solidFill>
                        <a:srgbClr val="FABD00"/>
                      </a:solidFill>
                      <a:prstDash val="solid"/>
                      <a:round/>
                      <a:headEnd type="none" w="med" len="med"/>
                      <a:tailEnd type="none" w="med" len="med"/>
                    </a:lnR>
                  </a:tcPr>
                </a:tc>
                <a:tc>
                  <a:txBody>
                    <a:bodyPr/>
                    <a:lstStyle/>
                    <a:p>
                      <a:endParaRPr lang="x-none" sz="2000" dirty="0">
                        <a:solidFill>
                          <a:schemeClr val="tx1"/>
                        </a:solidFill>
                      </a:endParaRPr>
                    </a:p>
                  </a:txBody>
                  <a:tcPr>
                    <a:lnL w="12700" cap="flat" cmpd="sng" algn="ctr">
                      <a:solidFill>
                        <a:srgbClr val="FABD00"/>
                      </a:solidFill>
                      <a:prstDash val="solid"/>
                      <a:round/>
                      <a:headEnd type="none" w="med" len="med"/>
                      <a:tailEnd type="none" w="med" len="med"/>
                    </a:lnL>
                    <a:lnR w="12700" cap="flat" cmpd="sng" algn="ctr">
                      <a:solidFill>
                        <a:srgbClr val="FABD00"/>
                      </a:solidFill>
                      <a:prstDash val="solid"/>
                      <a:round/>
                      <a:headEnd type="none" w="med" len="med"/>
                      <a:tailEnd type="none" w="med" len="med"/>
                    </a:lnR>
                    <a:lnT w="12700" cap="flat" cmpd="sng" algn="ctr">
                      <a:solidFill>
                        <a:srgbClr val="FABD00"/>
                      </a:solidFill>
                      <a:prstDash val="solid"/>
                      <a:round/>
                      <a:headEnd type="none" w="med" len="med"/>
                      <a:tailEnd type="none" w="med" len="med"/>
                    </a:lnT>
                    <a:lnB w="12700" cap="flat" cmpd="sng" algn="ctr">
                      <a:solidFill>
                        <a:srgbClr val="FABD00"/>
                      </a:solidFill>
                      <a:prstDash val="solid"/>
                      <a:round/>
                      <a:headEnd type="none" w="med" len="med"/>
                      <a:tailEnd type="none" w="med" len="med"/>
                    </a:lnB>
                  </a:tcPr>
                </a:tc>
                <a:tc>
                  <a:txBody>
                    <a:bodyPr/>
                    <a:lstStyle/>
                    <a:p>
                      <a:endParaRPr lang="x-none" sz="2000" dirty="0">
                        <a:solidFill>
                          <a:schemeClr val="tx1"/>
                        </a:solidFill>
                      </a:endParaRPr>
                    </a:p>
                  </a:txBody>
                  <a:tcPr>
                    <a:lnL w="12700" cap="flat" cmpd="sng" algn="ctr">
                      <a:solidFill>
                        <a:srgbClr val="FABD00"/>
                      </a:solidFill>
                      <a:prstDash val="solid"/>
                      <a:round/>
                      <a:headEnd type="none" w="med" len="med"/>
                      <a:tailEnd type="none" w="med" len="med"/>
                    </a:lnL>
                  </a:tcPr>
                </a:tc>
                <a:extLst>
                  <a:ext uri="{0D108BD9-81ED-4DB2-BD59-A6C34878D82A}">
                    <a16:rowId xmlns:a16="http://schemas.microsoft.com/office/drawing/2014/main" val="2515354939"/>
                  </a:ext>
                </a:extLst>
              </a:tr>
            </a:tbl>
          </a:graphicData>
        </a:graphic>
      </p:graphicFrame>
      <p:graphicFrame>
        <p:nvGraphicFramePr>
          <p:cNvPr id="24" name="Tabla 23">
            <a:extLst>
              <a:ext uri="{FF2B5EF4-FFF2-40B4-BE49-F238E27FC236}">
                <a16:creationId xmlns:a16="http://schemas.microsoft.com/office/drawing/2014/main" id="{C263D86E-1BB1-A04E-912C-C78C54CA052F}"/>
              </a:ext>
            </a:extLst>
          </p:cNvPr>
          <p:cNvGraphicFramePr>
            <a:graphicFrameLocks noGrp="1"/>
          </p:cNvGraphicFramePr>
          <p:nvPr>
            <p:extLst>
              <p:ext uri="{D42A27DB-BD31-4B8C-83A1-F6EECF244321}">
                <p14:modId xmlns:p14="http://schemas.microsoft.com/office/powerpoint/2010/main" val="1653931754"/>
              </p:ext>
            </p:extLst>
          </p:nvPr>
        </p:nvGraphicFramePr>
        <p:xfrm>
          <a:off x="7486116" y="2479844"/>
          <a:ext cx="4442027" cy="3232311"/>
        </p:xfrm>
        <a:graphic>
          <a:graphicData uri="http://schemas.openxmlformats.org/drawingml/2006/table">
            <a:tbl>
              <a:tblPr firstRow="1" bandRow="1">
                <a:tableStyleId>{5DA37D80-6434-44D0-A028-1B22A696006F}</a:tableStyleId>
              </a:tblPr>
              <a:tblGrid>
                <a:gridCol w="4442027">
                  <a:extLst>
                    <a:ext uri="{9D8B030D-6E8A-4147-A177-3AD203B41FA5}">
                      <a16:colId xmlns:a16="http://schemas.microsoft.com/office/drawing/2014/main" val="2326217365"/>
                    </a:ext>
                  </a:extLst>
                </a:gridCol>
              </a:tblGrid>
              <a:tr h="624811">
                <a:tc>
                  <a:txBody>
                    <a:bodyPr/>
                    <a:lstStyle/>
                    <a:p>
                      <a:pPr algn="ctr"/>
                      <a:r>
                        <a:rPr lang="es-ES" sz="2000" dirty="0">
                          <a:solidFill>
                            <a:schemeClr val="tx1"/>
                          </a:solidFill>
                        </a:rPr>
                        <a:t>Palabras con [z], [ce] y [ci]</a:t>
                      </a:r>
                    </a:p>
                  </a:txBody>
                  <a:tcPr anchor="ctr"/>
                </a:tc>
                <a:extLst>
                  <a:ext uri="{0D108BD9-81ED-4DB2-BD59-A6C34878D82A}">
                    <a16:rowId xmlns:a16="http://schemas.microsoft.com/office/drawing/2014/main" val="3532640703"/>
                  </a:ext>
                </a:extLst>
              </a:tr>
              <a:tr h="651875">
                <a:tc>
                  <a:txBody>
                    <a:bodyPr/>
                    <a:lstStyle/>
                    <a:p>
                      <a:pPr algn="ctr"/>
                      <a:endParaRPr lang="x-none" sz="2000" dirty="0">
                        <a:solidFill>
                          <a:schemeClr val="tx1"/>
                        </a:solidFill>
                      </a:endParaRPr>
                    </a:p>
                  </a:txBody>
                  <a:tcPr/>
                </a:tc>
                <a:extLst>
                  <a:ext uri="{0D108BD9-81ED-4DB2-BD59-A6C34878D82A}">
                    <a16:rowId xmlns:a16="http://schemas.microsoft.com/office/drawing/2014/main" val="4071754317"/>
                  </a:ext>
                </a:extLst>
              </a:tr>
              <a:tr h="651875">
                <a:tc>
                  <a:txBody>
                    <a:bodyPr/>
                    <a:lstStyle/>
                    <a:p>
                      <a:endParaRPr lang="x-none" sz="2000" dirty="0">
                        <a:solidFill>
                          <a:schemeClr val="tx1"/>
                        </a:solidFill>
                      </a:endParaRPr>
                    </a:p>
                  </a:txBody>
                  <a:tcPr/>
                </a:tc>
                <a:extLst>
                  <a:ext uri="{0D108BD9-81ED-4DB2-BD59-A6C34878D82A}">
                    <a16:rowId xmlns:a16="http://schemas.microsoft.com/office/drawing/2014/main" val="1924806471"/>
                  </a:ext>
                </a:extLst>
              </a:tr>
              <a:tr h="651875">
                <a:tc>
                  <a:txBody>
                    <a:bodyPr/>
                    <a:lstStyle/>
                    <a:p>
                      <a:endParaRPr lang="x-none" sz="2000" dirty="0">
                        <a:solidFill>
                          <a:schemeClr val="tx1"/>
                        </a:solidFill>
                      </a:endParaRPr>
                    </a:p>
                  </a:txBody>
                  <a:tcPr/>
                </a:tc>
                <a:extLst>
                  <a:ext uri="{0D108BD9-81ED-4DB2-BD59-A6C34878D82A}">
                    <a16:rowId xmlns:a16="http://schemas.microsoft.com/office/drawing/2014/main" val="4138336679"/>
                  </a:ext>
                </a:extLst>
              </a:tr>
              <a:tr h="651875">
                <a:tc>
                  <a:txBody>
                    <a:bodyPr/>
                    <a:lstStyle/>
                    <a:p>
                      <a:endParaRPr lang="x-none" sz="2000" dirty="0">
                        <a:solidFill>
                          <a:schemeClr val="tx1"/>
                        </a:solidFill>
                      </a:endParaRPr>
                    </a:p>
                  </a:txBody>
                  <a:tcPr/>
                </a:tc>
                <a:extLst>
                  <a:ext uri="{0D108BD9-81ED-4DB2-BD59-A6C34878D82A}">
                    <a16:rowId xmlns:a16="http://schemas.microsoft.com/office/drawing/2014/main" val="2097481164"/>
                  </a:ext>
                </a:extLst>
              </a:tr>
            </a:tbl>
          </a:graphicData>
        </a:graphic>
      </p:graphicFrame>
      <p:sp>
        <p:nvSpPr>
          <p:cNvPr id="40" name="TextBox 5">
            <a:extLst>
              <a:ext uri="{FF2B5EF4-FFF2-40B4-BE49-F238E27FC236}">
                <a16:creationId xmlns:a16="http://schemas.microsoft.com/office/drawing/2014/main" id="{8650F4E8-A31E-1B4B-90FD-73F1FA021F6B}"/>
              </a:ext>
            </a:extLst>
          </p:cNvPr>
          <p:cNvSpPr txBox="1"/>
          <p:nvPr/>
        </p:nvSpPr>
        <p:spPr>
          <a:xfrm>
            <a:off x="312903" y="1418045"/>
            <a:ext cx="8184032" cy="430887"/>
          </a:xfrm>
          <a:prstGeom prst="rect">
            <a:avLst/>
          </a:prstGeom>
          <a:noFill/>
        </p:spPr>
        <p:txBody>
          <a:bodyPr wrap="square" rtlCol="0">
            <a:spAutoFit/>
          </a:bodyPr>
          <a:lstStyle/>
          <a:p>
            <a:pPr lvl="0">
              <a:defRPr/>
            </a:pPr>
            <a:r>
              <a:rPr lang="en-GB" sz="2200" dirty="0"/>
              <a:t>Escucha </a:t>
            </a:r>
            <a:r>
              <a:rPr lang="en-GB" sz="2200" dirty="0" err="1"/>
              <a:t>otra</a:t>
            </a:r>
            <a:r>
              <a:rPr lang="en-GB" sz="2200" dirty="0"/>
              <a:t> </a:t>
            </a:r>
            <a:r>
              <a:rPr lang="en-GB" sz="2200" dirty="0" err="1"/>
              <a:t>vez</a:t>
            </a:r>
            <a:r>
              <a:rPr lang="en-GB" sz="2200" dirty="0"/>
              <a:t> y escribe las palabras con [z], [ce] y [ci].</a:t>
            </a:r>
          </a:p>
        </p:txBody>
      </p:sp>
      <p:sp>
        <p:nvSpPr>
          <p:cNvPr id="9" name="Título 8">
            <a:extLst>
              <a:ext uri="{FF2B5EF4-FFF2-40B4-BE49-F238E27FC236}">
                <a16:creationId xmlns:a16="http://schemas.microsoft.com/office/drawing/2014/main" id="{6E65D8A6-1D43-B54D-86AA-5B5454F40E7F}"/>
              </a:ext>
            </a:extLst>
          </p:cNvPr>
          <p:cNvSpPr>
            <a:spLocks noGrp="1"/>
          </p:cNvSpPr>
          <p:nvPr>
            <p:ph type="title"/>
          </p:nvPr>
        </p:nvSpPr>
        <p:spPr>
          <a:xfrm>
            <a:off x="0" y="213557"/>
            <a:ext cx="1750423" cy="647577"/>
          </a:xfrm>
        </p:spPr>
        <p:txBody>
          <a:bodyPr>
            <a:normAutofit/>
          </a:bodyPr>
          <a:lstStyle/>
          <a:p>
            <a:r>
              <a:rPr lang="en-GB" sz="2400" b="1" dirty="0" err="1"/>
              <a:t>ce</a:t>
            </a:r>
            <a:r>
              <a:rPr lang="en-GB" sz="2400" b="1" dirty="0"/>
              <a:t>, ci, z</a:t>
            </a:r>
            <a:endParaRPr lang="x-none" sz="2400" b="1" dirty="0"/>
          </a:p>
        </p:txBody>
      </p:sp>
      <p:sp>
        <p:nvSpPr>
          <p:cNvPr id="41" name="TextBox 5">
            <a:extLst>
              <a:ext uri="{FF2B5EF4-FFF2-40B4-BE49-F238E27FC236}">
                <a16:creationId xmlns:a16="http://schemas.microsoft.com/office/drawing/2014/main" id="{1383E09B-584C-4D4F-BA8B-5B53135F5339}"/>
              </a:ext>
            </a:extLst>
          </p:cNvPr>
          <p:cNvSpPr txBox="1"/>
          <p:nvPr/>
        </p:nvSpPr>
        <p:spPr>
          <a:xfrm>
            <a:off x="312903" y="1923925"/>
            <a:ext cx="9914463" cy="430887"/>
          </a:xfrm>
          <a:prstGeom prst="rect">
            <a:avLst/>
          </a:prstGeom>
          <a:noFill/>
        </p:spPr>
        <p:txBody>
          <a:bodyPr wrap="square" rtlCol="0">
            <a:spAutoFit/>
          </a:bodyPr>
          <a:lstStyle/>
          <a:p>
            <a:pPr lvl="0">
              <a:defRPr/>
            </a:pPr>
            <a:r>
              <a:rPr lang="en-GB" sz="2200" dirty="0"/>
              <a:t>Ahora </a:t>
            </a:r>
            <a:r>
              <a:rPr lang="en-GB" sz="2200" dirty="0" err="1"/>
              <a:t>es</a:t>
            </a:r>
            <a:r>
              <a:rPr lang="en-GB" sz="2200" dirty="0"/>
              <a:t> tu </a:t>
            </a:r>
            <a:r>
              <a:rPr lang="en-GB" sz="2200" dirty="0" err="1"/>
              <a:t>turno</a:t>
            </a:r>
            <a:r>
              <a:rPr lang="en-GB" sz="2200" dirty="0"/>
              <a:t>: ¿</a:t>
            </a:r>
            <a:r>
              <a:rPr lang="en-GB" sz="2200" dirty="0" err="1"/>
              <a:t>puedes</a:t>
            </a:r>
            <a:r>
              <a:rPr lang="en-GB" sz="2200" dirty="0"/>
              <a:t> </a:t>
            </a:r>
            <a:r>
              <a:rPr lang="en-GB" sz="2200" dirty="0" err="1"/>
              <a:t>pronunciar</a:t>
            </a:r>
            <a:r>
              <a:rPr lang="en-GB" sz="2200" dirty="0"/>
              <a:t> las palabras </a:t>
            </a:r>
            <a:r>
              <a:rPr lang="en-GB" sz="2200" dirty="0" err="1"/>
              <a:t>como</a:t>
            </a:r>
            <a:r>
              <a:rPr lang="en-GB" sz="2200" dirty="0"/>
              <a:t> en el audio?</a:t>
            </a:r>
          </a:p>
        </p:txBody>
      </p:sp>
      <p:sp>
        <p:nvSpPr>
          <p:cNvPr id="42" name="Action Button: Custom 20">
            <a:hlinkClick r:id="" action="ppaction://noaction" highlightClick="1">
              <a:snd r:embed="rId3" name="Decido la tercera canción de la fiesta (d) .wav"/>
            </a:hlinkClick>
            <a:extLst>
              <a:ext uri="{FF2B5EF4-FFF2-40B4-BE49-F238E27FC236}">
                <a16:creationId xmlns:a16="http://schemas.microsoft.com/office/drawing/2014/main" id="{D78458FA-443C-BE49-AF87-302EBE6E74B4}"/>
              </a:ext>
            </a:extLst>
          </p:cNvPr>
          <p:cNvSpPr/>
          <p:nvPr/>
        </p:nvSpPr>
        <p:spPr>
          <a:xfrm>
            <a:off x="604506" y="3288062"/>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43" name="Action Button: Custom 20">
            <a:hlinkClick r:id="" action="ppaction://noaction" highlightClick="1">
              <a:snd r:embed="rId4" name="2. El suelo del cine está sucio, da vergüenza.wav"/>
            </a:hlinkClick>
            <a:extLst>
              <a:ext uri="{FF2B5EF4-FFF2-40B4-BE49-F238E27FC236}">
                <a16:creationId xmlns:a16="http://schemas.microsoft.com/office/drawing/2014/main" id="{544D7CF1-03A9-1B4E-B403-B44D8CD3DF26}"/>
              </a:ext>
            </a:extLst>
          </p:cNvPr>
          <p:cNvSpPr/>
          <p:nvPr/>
        </p:nvSpPr>
        <p:spPr>
          <a:xfrm>
            <a:off x="604506" y="3914228"/>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44" name="Action Button: Custom 20">
            <a:hlinkClick r:id="" action="ppaction://noaction" highlightClick="1">
              <a:snd r:embed="rId5" name="3. La música del concierto es muy fuerte.wav"/>
            </a:hlinkClick>
            <a:extLst>
              <a:ext uri="{FF2B5EF4-FFF2-40B4-BE49-F238E27FC236}">
                <a16:creationId xmlns:a16="http://schemas.microsoft.com/office/drawing/2014/main" id="{B3CCA8AC-B365-AD4A-BD58-4ABD6F7FB150}"/>
              </a:ext>
            </a:extLst>
          </p:cNvPr>
          <p:cNvSpPr/>
          <p:nvPr/>
        </p:nvSpPr>
        <p:spPr>
          <a:xfrm>
            <a:off x="604506" y="4540394"/>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6" name="Action Button: Custom 20">
            <a:hlinkClick r:id="" action="ppaction://noaction" highlightClick="1">
              <a:snd r:embed="rId6" name="5. Quizás van a tomar café cerca de la costa.wav"/>
            </a:hlinkClick>
            <a:extLst>
              <a:ext uri="{FF2B5EF4-FFF2-40B4-BE49-F238E27FC236}">
                <a16:creationId xmlns:a16="http://schemas.microsoft.com/office/drawing/2014/main" id="{AE9DD6B6-68E8-6A46-92ED-60970D531586}"/>
              </a:ext>
            </a:extLst>
          </p:cNvPr>
          <p:cNvSpPr/>
          <p:nvPr/>
        </p:nvSpPr>
        <p:spPr>
          <a:xfrm>
            <a:off x="604506" y="5197573"/>
            <a:ext cx="409064" cy="414959"/>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pic>
        <p:nvPicPr>
          <p:cNvPr id="48" name="Picture 8" descr="green checkmark">
            <a:extLst>
              <a:ext uri="{FF2B5EF4-FFF2-40B4-BE49-F238E27FC236}">
                <a16:creationId xmlns:a16="http://schemas.microsoft.com/office/drawing/2014/main" id="{3DC8EE47-3E92-DE4D-8589-9719275FBA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09913" y="3238600"/>
            <a:ext cx="406580" cy="423521"/>
          </a:xfrm>
          <a:prstGeom prst="rect">
            <a:avLst/>
          </a:prstGeom>
        </p:spPr>
      </p:pic>
      <p:pic>
        <p:nvPicPr>
          <p:cNvPr id="49" name="Picture 8" descr="green checkmark">
            <a:extLst>
              <a:ext uri="{FF2B5EF4-FFF2-40B4-BE49-F238E27FC236}">
                <a16:creationId xmlns:a16="http://schemas.microsoft.com/office/drawing/2014/main" id="{A65E1419-8EB5-9347-AA58-2FB9CDB7C4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75771" y="3873328"/>
            <a:ext cx="406580" cy="423521"/>
          </a:xfrm>
          <a:prstGeom prst="rect">
            <a:avLst/>
          </a:prstGeom>
        </p:spPr>
      </p:pic>
      <p:pic>
        <p:nvPicPr>
          <p:cNvPr id="50" name="Picture 8" descr="green checkmark">
            <a:extLst>
              <a:ext uri="{FF2B5EF4-FFF2-40B4-BE49-F238E27FC236}">
                <a16:creationId xmlns:a16="http://schemas.microsoft.com/office/drawing/2014/main" id="{C5F41ADD-76F8-8240-8056-7EF5F547229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09913" y="4523960"/>
            <a:ext cx="406580" cy="423521"/>
          </a:xfrm>
          <a:prstGeom prst="rect">
            <a:avLst/>
          </a:prstGeom>
        </p:spPr>
      </p:pic>
      <p:pic>
        <p:nvPicPr>
          <p:cNvPr id="52" name="Picture 8" descr="green checkmark">
            <a:extLst>
              <a:ext uri="{FF2B5EF4-FFF2-40B4-BE49-F238E27FC236}">
                <a16:creationId xmlns:a16="http://schemas.microsoft.com/office/drawing/2014/main" id="{25673E8A-92EE-6F4D-8648-3414B24F4A0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75771" y="5189011"/>
            <a:ext cx="406580" cy="423521"/>
          </a:xfrm>
          <a:prstGeom prst="rect">
            <a:avLst/>
          </a:prstGeom>
        </p:spPr>
      </p:pic>
      <p:sp>
        <p:nvSpPr>
          <p:cNvPr id="10" name="CuadroTexto 9">
            <a:extLst>
              <a:ext uri="{FF2B5EF4-FFF2-40B4-BE49-F238E27FC236}">
                <a16:creationId xmlns:a16="http://schemas.microsoft.com/office/drawing/2014/main" id="{084056F6-81F8-1448-BEB8-61B7B6E37E06}"/>
              </a:ext>
            </a:extLst>
          </p:cNvPr>
          <p:cNvSpPr txBox="1"/>
          <p:nvPr/>
        </p:nvSpPr>
        <p:spPr>
          <a:xfrm>
            <a:off x="7999174" y="3279500"/>
            <a:ext cx="3329758" cy="400110"/>
          </a:xfrm>
          <a:prstGeom prst="rect">
            <a:avLst/>
          </a:prstGeom>
          <a:noFill/>
        </p:spPr>
        <p:txBody>
          <a:bodyPr wrap="none" rtlCol="0">
            <a:spAutoFit/>
          </a:bodyPr>
          <a:lstStyle/>
          <a:p>
            <a:pPr algn="l"/>
            <a:r>
              <a:rPr lang="x-none" sz="2000" b="1" dirty="0"/>
              <a:t>decido, tercera, canción</a:t>
            </a:r>
          </a:p>
        </p:txBody>
      </p:sp>
      <p:sp>
        <p:nvSpPr>
          <p:cNvPr id="55" name="CuadroTexto 54">
            <a:extLst>
              <a:ext uri="{FF2B5EF4-FFF2-40B4-BE49-F238E27FC236}">
                <a16:creationId xmlns:a16="http://schemas.microsoft.com/office/drawing/2014/main" id="{89A87A56-01BD-F545-9021-7F03554C6D77}"/>
              </a:ext>
            </a:extLst>
          </p:cNvPr>
          <p:cNvSpPr txBox="1"/>
          <p:nvPr/>
        </p:nvSpPr>
        <p:spPr>
          <a:xfrm>
            <a:off x="8323895" y="3916678"/>
            <a:ext cx="2985113" cy="400110"/>
          </a:xfrm>
          <a:prstGeom prst="rect">
            <a:avLst/>
          </a:prstGeom>
          <a:noFill/>
        </p:spPr>
        <p:txBody>
          <a:bodyPr wrap="none" rtlCol="0">
            <a:spAutoFit/>
          </a:bodyPr>
          <a:lstStyle/>
          <a:p>
            <a:pPr algn="l"/>
            <a:r>
              <a:rPr lang="x-none" sz="2000" b="1" dirty="0"/>
              <a:t>cine, sucio, vergüenza</a:t>
            </a:r>
          </a:p>
        </p:txBody>
      </p:sp>
      <p:sp>
        <p:nvSpPr>
          <p:cNvPr id="57" name="CuadroTexto 56">
            <a:extLst>
              <a:ext uri="{FF2B5EF4-FFF2-40B4-BE49-F238E27FC236}">
                <a16:creationId xmlns:a16="http://schemas.microsoft.com/office/drawing/2014/main" id="{7301C72D-EB86-D64E-8657-E48BB2BFD8BF}"/>
              </a:ext>
            </a:extLst>
          </p:cNvPr>
          <p:cNvSpPr txBox="1"/>
          <p:nvPr/>
        </p:nvSpPr>
        <p:spPr>
          <a:xfrm>
            <a:off x="9119788" y="4553856"/>
            <a:ext cx="1393330" cy="400110"/>
          </a:xfrm>
          <a:prstGeom prst="rect">
            <a:avLst/>
          </a:prstGeom>
          <a:noFill/>
        </p:spPr>
        <p:txBody>
          <a:bodyPr wrap="none" rtlCol="0">
            <a:spAutoFit/>
          </a:bodyPr>
          <a:lstStyle/>
          <a:p>
            <a:pPr algn="l"/>
            <a:r>
              <a:rPr lang="x-none" sz="2000" b="1" dirty="0"/>
              <a:t>concierto</a:t>
            </a:r>
          </a:p>
        </p:txBody>
      </p:sp>
      <p:sp>
        <p:nvSpPr>
          <p:cNvPr id="58" name="CuadroTexto 57">
            <a:extLst>
              <a:ext uri="{FF2B5EF4-FFF2-40B4-BE49-F238E27FC236}">
                <a16:creationId xmlns:a16="http://schemas.microsoft.com/office/drawing/2014/main" id="{328F6AD3-8376-E44B-8472-C399225B27F0}"/>
              </a:ext>
            </a:extLst>
          </p:cNvPr>
          <p:cNvSpPr txBox="1"/>
          <p:nvPr/>
        </p:nvSpPr>
        <p:spPr>
          <a:xfrm>
            <a:off x="8786043" y="5225511"/>
            <a:ext cx="1842171" cy="400110"/>
          </a:xfrm>
          <a:prstGeom prst="rect">
            <a:avLst/>
          </a:prstGeom>
          <a:noFill/>
        </p:spPr>
        <p:txBody>
          <a:bodyPr wrap="none" rtlCol="0">
            <a:spAutoFit/>
          </a:bodyPr>
          <a:lstStyle/>
          <a:p>
            <a:pPr algn="l"/>
            <a:r>
              <a:rPr lang="x-none" sz="2000" b="1" dirty="0"/>
              <a:t>quizás, cerca</a:t>
            </a:r>
          </a:p>
        </p:txBody>
      </p:sp>
      <p:pic>
        <p:nvPicPr>
          <p:cNvPr id="6" name="Picture 5" descr="A map of the world&#10;&#10;Description automatically generated">
            <a:extLst>
              <a:ext uri="{FF2B5EF4-FFF2-40B4-BE49-F238E27FC236}">
                <a16:creationId xmlns:a16="http://schemas.microsoft.com/office/drawing/2014/main" id="{56E58C91-CCE4-4E24-8F8A-60842A9501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6797" y="60072"/>
            <a:ext cx="1451107" cy="1451107"/>
          </a:xfrm>
          <a:prstGeom prst="rect">
            <a:avLst/>
          </a:prstGeom>
        </p:spPr>
      </p:pic>
      <p:cxnSp>
        <p:nvCxnSpPr>
          <p:cNvPr id="8" name="Straight Arrow Connector 7">
            <a:extLst>
              <a:ext uri="{FF2B5EF4-FFF2-40B4-BE49-F238E27FC236}">
                <a16:creationId xmlns:a16="http://schemas.microsoft.com/office/drawing/2014/main" id="{E3E65CE1-1C83-4590-9941-C7C2E3303B84}"/>
              </a:ext>
            </a:extLst>
          </p:cNvPr>
          <p:cNvCxnSpPr/>
          <p:nvPr/>
        </p:nvCxnSpPr>
        <p:spPr>
          <a:xfrm>
            <a:off x="4628271" y="629976"/>
            <a:ext cx="1047500" cy="29096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BD4A75C-1FC0-4037-972E-F7650E2027CB}"/>
              </a:ext>
            </a:extLst>
          </p:cNvPr>
          <p:cNvCxnSpPr>
            <a:cxnSpLocks/>
          </p:cNvCxnSpPr>
          <p:nvPr/>
        </p:nvCxnSpPr>
        <p:spPr>
          <a:xfrm flipH="1">
            <a:off x="6512231" y="220910"/>
            <a:ext cx="1364566" cy="1040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42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5" grpId="0"/>
      <p:bldP spid="57" grpId="0"/>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31DEFC6C-63B9-974A-B4B2-3381F49008AC}"/>
              </a:ext>
            </a:extLst>
          </p:cNvPr>
          <p:cNvSpPr/>
          <p:nvPr/>
        </p:nvSpPr>
        <p:spPr>
          <a:xfrm>
            <a:off x="10491537" y="258166"/>
            <a:ext cx="1436606"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701E64A9-5B87-6947-971C-5B84539B03B5}"/>
              </a:ext>
            </a:extLst>
          </p:cNvPr>
          <p:cNvSpPr>
            <a:spLocks noGrp="1"/>
          </p:cNvSpPr>
          <p:nvPr>
            <p:ph type="title"/>
          </p:nvPr>
        </p:nvSpPr>
        <p:spPr>
          <a:xfrm>
            <a:off x="0" y="213557"/>
            <a:ext cx="2785403" cy="647577"/>
          </a:xfrm>
        </p:spPr>
        <p:txBody>
          <a:bodyPr>
            <a:normAutofit/>
          </a:bodyPr>
          <a:lstStyle/>
          <a:p>
            <a:r>
              <a:rPr lang="x-none" sz="2800" b="1" dirty="0">
                <a:solidFill>
                  <a:schemeClr val="bg1"/>
                </a:solidFill>
              </a:rPr>
              <a:t>Vocabulario</a:t>
            </a:r>
          </a:p>
        </p:txBody>
      </p:sp>
      <p:sp>
        <p:nvSpPr>
          <p:cNvPr id="7" name="CuadroTexto 6">
            <a:extLst>
              <a:ext uri="{FF2B5EF4-FFF2-40B4-BE49-F238E27FC236}">
                <a16:creationId xmlns:a16="http://schemas.microsoft.com/office/drawing/2014/main" id="{C86CF2A1-9B8E-C34C-BCA4-8FF6F7B8F1FC}"/>
              </a:ext>
            </a:extLst>
          </p:cNvPr>
          <p:cNvSpPr txBox="1"/>
          <p:nvPr/>
        </p:nvSpPr>
        <p:spPr>
          <a:xfrm>
            <a:off x="14221" y="1208476"/>
            <a:ext cx="4934857" cy="461665"/>
          </a:xfrm>
          <a:prstGeom prst="rect">
            <a:avLst/>
          </a:prstGeom>
          <a:noFill/>
        </p:spPr>
        <p:txBody>
          <a:bodyPr wrap="square" rtlCol="0">
            <a:spAutoFit/>
          </a:bodyPr>
          <a:lstStyle/>
          <a:p>
            <a:pPr algn="l"/>
            <a:r>
              <a:rPr lang="en-GB" sz="2400" b="1" dirty="0"/>
              <a:t>Escucha y </a:t>
            </a:r>
            <a:r>
              <a:rPr lang="en-GB" sz="2400" b="1" dirty="0" err="1"/>
              <a:t>completa</a:t>
            </a:r>
            <a:r>
              <a:rPr lang="en-GB" sz="2400" b="1" dirty="0"/>
              <a:t> las </a:t>
            </a:r>
            <a:r>
              <a:rPr lang="en-GB" sz="2400" b="1" dirty="0" err="1"/>
              <a:t>frases</a:t>
            </a:r>
            <a:r>
              <a:rPr lang="en-GB" sz="2400" b="1" dirty="0"/>
              <a:t>.</a:t>
            </a:r>
            <a:endParaRPr lang="x-none" sz="2400" b="1" dirty="0"/>
          </a:p>
        </p:txBody>
      </p:sp>
      <p:sp>
        <p:nvSpPr>
          <p:cNvPr id="13" name="Action Button: Custom 30">
            <a:hlinkClick r:id="" action="ppaction://noaction" highlightClick="1">
              <a:snd r:embed="rId3" name="1._Vamos a ir al centro para ir de copas.wav"/>
            </a:hlinkClick>
            <a:extLst>
              <a:ext uri="{FF2B5EF4-FFF2-40B4-BE49-F238E27FC236}">
                <a16:creationId xmlns:a16="http://schemas.microsoft.com/office/drawing/2014/main" id="{84C42966-0FE3-1042-B4E5-EA81C2ED1679}"/>
              </a:ext>
            </a:extLst>
          </p:cNvPr>
          <p:cNvSpPr/>
          <p:nvPr/>
        </p:nvSpPr>
        <p:spPr>
          <a:xfrm>
            <a:off x="190418" y="1861830"/>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1</a:t>
            </a:r>
          </a:p>
        </p:txBody>
      </p:sp>
      <p:sp>
        <p:nvSpPr>
          <p:cNvPr id="15" name="Action Button: Custom 30">
            <a:hlinkClick r:id="" action="ppaction://noaction" highlightClick="1">
              <a:snd r:embed="rId4" name="2._En la fiesta, reparto todas las bebidas y organizo los juegos.wav"/>
            </a:hlinkClick>
            <a:extLst>
              <a:ext uri="{FF2B5EF4-FFF2-40B4-BE49-F238E27FC236}">
                <a16:creationId xmlns:a16="http://schemas.microsoft.com/office/drawing/2014/main" id="{556653A5-0E0B-BD45-863B-1C54B36FC2ED}"/>
              </a:ext>
            </a:extLst>
          </p:cNvPr>
          <p:cNvSpPr/>
          <p:nvPr/>
        </p:nvSpPr>
        <p:spPr>
          <a:xfrm>
            <a:off x="183400" y="2612095"/>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2</a:t>
            </a:r>
          </a:p>
        </p:txBody>
      </p:sp>
      <p:sp>
        <p:nvSpPr>
          <p:cNvPr id="17" name="Action Button: Custom 30">
            <a:hlinkClick r:id="" action="ppaction://noaction" highlightClick="1">
              <a:snd r:embed="rId5" name="3._No permiten música fuerte.wav"/>
            </a:hlinkClick>
            <a:extLst>
              <a:ext uri="{FF2B5EF4-FFF2-40B4-BE49-F238E27FC236}">
                <a16:creationId xmlns:a16="http://schemas.microsoft.com/office/drawing/2014/main" id="{4846E45F-4F1B-A244-B58E-A60FA1E650BC}"/>
              </a:ext>
            </a:extLst>
          </p:cNvPr>
          <p:cNvSpPr/>
          <p:nvPr/>
        </p:nvSpPr>
        <p:spPr>
          <a:xfrm>
            <a:off x="183400" y="3384704"/>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3</a:t>
            </a:r>
          </a:p>
        </p:txBody>
      </p:sp>
      <p:sp>
        <p:nvSpPr>
          <p:cNvPr id="19" name="Action Button: Custom 30">
            <a:hlinkClick r:id="" action="ppaction://noaction" highlightClick="1">
              <a:snd r:embed="rId6" name="4._Enseña muy bien. Los temas son muy interesantes_NEW.wav"/>
            </a:hlinkClick>
            <a:extLst>
              <a:ext uri="{FF2B5EF4-FFF2-40B4-BE49-F238E27FC236}">
                <a16:creationId xmlns:a16="http://schemas.microsoft.com/office/drawing/2014/main" id="{E5168775-5893-AD47-AAD7-15AD8DD820DF}"/>
              </a:ext>
            </a:extLst>
          </p:cNvPr>
          <p:cNvSpPr/>
          <p:nvPr/>
        </p:nvSpPr>
        <p:spPr>
          <a:xfrm>
            <a:off x="183400" y="4140635"/>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4</a:t>
            </a:r>
          </a:p>
        </p:txBody>
      </p:sp>
      <p:sp>
        <p:nvSpPr>
          <p:cNvPr id="21" name="Action Button: Custom 30">
            <a:hlinkClick r:id="" action="ppaction://noaction" highlightClick="1">
              <a:snd r:embed="rId7" name="5._¿Qué país quieres visitar_ Debes decidir pronto.wav"/>
            </a:hlinkClick>
            <a:extLst>
              <a:ext uri="{FF2B5EF4-FFF2-40B4-BE49-F238E27FC236}">
                <a16:creationId xmlns:a16="http://schemas.microsoft.com/office/drawing/2014/main" id="{D2544659-076A-1346-A200-5FB8A49960E8}"/>
              </a:ext>
            </a:extLst>
          </p:cNvPr>
          <p:cNvSpPr/>
          <p:nvPr/>
        </p:nvSpPr>
        <p:spPr>
          <a:xfrm>
            <a:off x="183400" y="4922379"/>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5</a:t>
            </a:r>
          </a:p>
        </p:txBody>
      </p:sp>
      <p:sp>
        <p:nvSpPr>
          <p:cNvPr id="69" name="TextBox 68"/>
          <p:cNvSpPr txBox="1"/>
          <p:nvPr/>
        </p:nvSpPr>
        <p:spPr>
          <a:xfrm>
            <a:off x="827314" y="1840789"/>
            <a:ext cx="11846269" cy="461665"/>
          </a:xfrm>
          <a:prstGeom prst="rect">
            <a:avLst/>
          </a:prstGeom>
          <a:noFill/>
        </p:spPr>
        <p:txBody>
          <a:bodyPr wrap="square" rtlCol="0">
            <a:spAutoFit/>
          </a:bodyPr>
          <a:lstStyle/>
          <a:p>
            <a:pPr algn="l"/>
            <a:r>
              <a:rPr lang="en-GB" sz="2400" dirty="0"/>
              <a:t>We go/are going to go to the centre _________________________.</a:t>
            </a:r>
          </a:p>
        </p:txBody>
      </p:sp>
      <p:sp>
        <p:nvSpPr>
          <p:cNvPr id="70" name="TextBox 69"/>
          <p:cNvSpPr txBox="1"/>
          <p:nvPr/>
        </p:nvSpPr>
        <p:spPr>
          <a:xfrm>
            <a:off x="6485322" y="1796023"/>
            <a:ext cx="3933372" cy="461665"/>
          </a:xfrm>
          <a:prstGeom prst="rect">
            <a:avLst/>
          </a:prstGeom>
          <a:noFill/>
        </p:spPr>
        <p:txBody>
          <a:bodyPr wrap="square" rtlCol="0">
            <a:spAutoFit/>
          </a:bodyPr>
          <a:lstStyle/>
          <a:p>
            <a:pPr algn="l"/>
            <a:r>
              <a:rPr lang="en-GB" sz="2400" b="1" dirty="0"/>
              <a:t>(in order) to go for drinks</a:t>
            </a:r>
          </a:p>
        </p:txBody>
      </p:sp>
      <p:sp>
        <p:nvSpPr>
          <p:cNvPr id="71" name="TextBox 70"/>
          <p:cNvSpPr txBox="1"/>
          <p:nvPr/>
        </p:nvSpPr>
        <p:spPr>
          <a:xfrm>
            <a:off x="820297" y="2576740"/>
            <a:ext cx="11100828" cy="461665"/>
          </a:xfrm>
          <a:prstGeom prst="rect">
            <a:avLst/>
          </a:prstGeom>
          <a:noFill/>
        </p:spPr>
        <p:txBody>
          <a:bodyPr wrap="square" rtlCol="0">
            <a:spAutoFit/>
          </a:bodyPr>
          <a:lstStyle/>
          <a:p>
            <a:pPr algn="l"/>
            <a:r>
              <a:rPr lang="en-GB" sz="2400" dirty="0"/>
              <a:t>At the party, I ____________ all the ________ and I organise _____________.</a:t>
            </a:r>
          </a:p>
        </p:txBody>
      </p:sp>
      <p:sp>
        <p:nvSpPr>
          <p:cNvPr id="72" name="TextBox 71"/>
          <p:cNvSpPr txBox="1"/>
          <p:nvPr/>
        </p:nvSpPr>
        <p:spPr>
          <a:xfrm>
            <a:off x="3163285" y="2567662"/>
            <a:ext cx="1764555" cy="461665"/>
          </a:xfrm>
          <a:prstGeom prst="rect">
            <a:avLst/>
          </a:prstGeom>
          <a:noFill/>
        </p:spPr>
        <p:txBody>
          <a:bodyPr wrap="square" rtlCol="0">
            <a:spAutoFit/>
          </a:bodyPr>
          <a:lstStyle/>
          <a:p>
            <a:pPr algn="l"/>
            <a:r>
              <a:rPr lang="en-GB" sz="2400" b="1" dirty="0"/>
              <a:t>hand out</a:t>
            </a:r>
          </a:p>
        </p:txBody>
      </p:sp>
      <p:sp>
        <p:nvSpPr>
          <p:cNvPr id="73" name="TextBox 72"/>
          <p:cNvSpPr txBox="1"/>
          <p:nvPr/>
        </p:nvSpPr>
        <p:spPr>
          <a:xfrm>
            <a:off x="5869130" y="2541387"/>
            <a:ext cx="1077810" cy="461665"/>
          </a:xfrm>
          <a:prstGeom prst="rect">
            <a:avLst/>
          </a:prstGeom>
          <a:noFill/>
        </p:spPr>
        <p:txBody>
          <a:bodyPr wrap="square" rtlCol="0">
            <a:spAutoFit/>
          </a:bodyPr>
          <a:lstStyle/>
          <a:p>
            <a:pPr algn="l"/>
            <a:r>
              <a:rPr lang="en-GB" sz="2400" b="1" dirty="0"/>
              <a:t>drinks</a:t>
            </a:r>
          </a:p>
        </p:txBody>
      </p:sp>
      <p:sp>
        <p:nvSpPr>
          <p:cNvPr id="75" name="TextBox 74"/>
          <p:cNvSpPr txBox="1"/>
          <p:nvPr/>
        </p:nvSpPr>
        <p:spPr>
          <a:xfrm>
            <a:off x="794362" y="3349076"/>
            <a:ext cx="8432800" cy="461665"/>
          </a:xfrm>
          <a:prstGeom prst="rect">
            <a:avLst/>
          </a:prstGeom>
          <a:noFill/>
        </p:spPr>
        <p:txBody>
          <a:bodyPr wrap="square" rtlCol="0">
            <a:spAutoFit/>
          </a:bodyPr>
          <a:lstStyle/>
          <a:p>
            <a:pPr algn="l"/>
            <a:r>
              <a:rPr lang="en-GB" sz="2400" dirty="0"/>
              <a:t>They don’t _______________ ______ _______.</a:t>
            </a:r>
          </a:p>
        </p:txBody>
      </p:sp>
      <p:sp>
        <p:nvSpPr>
          <p:cNvPr id="76" name="TextBox 75"/>
          <p:cNvSpPr txBox="1"/>
          <p:nvPr/>
        </p:nvSpPr>
        <p:spPr>
          <a:xfrm>
            <a:off x="2634466" y="3339998"/>
            <a:ext cx="2350361" cy="461665"/>
          </a:xfrm>
          <a:prstGeom prst="rect">
            <a:avLst/>
          </a:prstGeom>
          <a:noFill/>
        </p:spPr>
        <p:txBody>
          <a:bodyPr wrap="square" rtlCol="0">
            <a:spAutoFit/>
          </a:bodyPr>
          <a:lstStyle/>
          <a:p>
            <a:pPr algn="l"/>
            <a:r>
              <a:rPr lang="en-GB" sz="2400" b="1" dirty="0"/>
              <a:t>allow/permit</a:t>
            </a:r>
          </a:p>
        </p:txBody>
      </p:sp>
      <p:sp>
        <p:nvSpPr>
          <p:cNvPr id="77" name="TextBox 76"/>
          <p:cNvSpPr txBox="1"/>
          <p:nvPr/>
        </p:nvSpPr>
        <p:spPr>
          <a:xfrm>
            <a:off x="4949078" y="3357442"/>
            <a:ext cx="894117" cy="461665"/>
          </a:xfrm>
          <a:prstGeom prst="rect">
            <a:avLst/>
          </a:prstGeom>
          <a:noFill/>
        </p:spPr>
        <p:txBody>
          <a:bodyPr wrap="square" rtlCol="0">
            <a:spAutoFit/>
          </a:bodyPr>
          <a:lstStyle/>
          <a:p>
            <a:pPr algn="l"/>
            <a:r>
              <a:rPr lang="en-GB" sz="2400" b="1" dirty="0"/>
              <a:t>loud</a:t>
            </a:r>
          </a:p>
        </p:txBody>
      </p:sp>
      <p:sp>
        <p:nvSpPr>
          <p:cNvPr id="78" name="TextBox 77"/>
          <p:cNvSpPr txBox="1"/>
          <p:nvPr/>
        </p:nvSpPr>
        <p:spPr>
          <a:xfrm>
            <a:off x="5869130" y="3340710"/>
            <a:ext cx="1262217" cy="461665"/>
          </a:xfrm>
          <a:prstGeom prst="rect">
            <a:avLst/>
          </a:prstGeom>
          <a:noFill/>
        </p:spPr>
        <p:txBody>
          <a:bodyPr wrap="square" rtlCol="0">
            <a:spAutoFit/>
          </a:bodyPr>
          <a:lstStyle/>
          <a:p>
            <a:pPr algn="l"/>
            <a:r>
              <a:rPr lang="en-GB" sz="2400" b="1" dirty="0"/>
              <a:t>music</a:t>
            </a:r>
          </a:p>
        </p:txBody>
      </p:sp>
      <p:sp>
        <p:nvSpPr>
          <p:cNvPr id="79" name="TextBox 78"/>
          <p:cNvSpPr txBox="1"/>
          <p:nvPr/>
        </p:nvSpPr>
        <p:spPr>
          <a:xfrm>
            <a:off x="827314" y="4105280"/>
            <a:ext cx="11100829" cy="461665"/>
          </a:xfrm>
          <a:prstGeom prst="rect">
            <a:avLst/>
          </a:prstGeom>
          <a:noFill/>
        </p:spPr>
        <p:txBody>
          <a:bodyPr wrap="square" rtlCol="0">
            <a:spAutoFit/>
          </a:bodyPr>
          <a:lstStyle/>
          <a:p>
            <a:pPr algn="l"/>
            <a:r>
              <a:rPr lang="en-GB" sz="2400" dirty="0"/>
              <a:t>S/he __________ very well. The ______________ are very interesting.</a:t>
            </a:r>
          </a:p>
        </p:txBody>
      </p:sp>
      <p:sp>
        <p:nvSpPr>
          <p:cNvPr id="80" name="TextBox 79"/>
          <p:cNvSpPr txBox="1"/>
          <p:nvPr/>
        </p:nvSpPr>
        <p:spPr>
          <a:xfrm>
            <a:off x="1826092" y="4110366"/>
            <a:ext cx="1595000" cy="461665"/>
          </a:xfrm>
          <a:prstGeom prst="rect">
            <a:avLst/>
          </a:prstGeom>
          <a:noFill/>
        </p:spPr>
        <p:txBody>
          <a:bodyPr wrap="square" rtlCol="0">
            <a:spAutoFit/>
          </a:bodyPr>
          <a:lstStyle/>
          <a:p>
            <a:pPr algn="l"/>
            <a:r>
              <a:rPr lang="en-GB" sz="2400" b="1" dirty="0"/>
              <a:t>teaches</a:t>
            </a:r>
          </a:p>
        </p:txBody>
      </p:sp>
      <p:sp>
        <p:nvSpPr>
          <p:cNvPr id="81" name="TextBox 80"/>
          <p:cNvSpPr txBox="1"/>
          <p:nvPr/>
        </p:nvSpPr>
        <p:spPr>
          <a:xfrm>
            <a:off x="5377783" y="4069926"/>
            <a:ext cx="2109448" cy="461665"/>
          </a:xfrm>
          <a:prstGeom prst="rect">
            <a:avLst/>
          </a:prstGeom>
          <a:noFill/>
        </p:spPr>
        <p:txBody>
          <a:bodyPr wrap="square" rtlCol="0">
            <a:spAutoFit/>
          </a:bodyPr>
          <a:lstStyle/>
          <a:p>
            <a:pPr algn="l"/>
            <a:r>
              <a:rPr lang="en-GB" sz="2400" b="1" dirty="0"/>
              <a:t>topics/issues</a:t>
            </a:r>
          </a:p>
        </p:txBody>
      </p:sp>
      <p:sp>
        <p:nvSpPr>
          <p:cNvPr id="82" name="TextBox 81"/>
          <p:cNvSpPr txBox="1"/>
          <p:nvPr/>
        </p:nvSpPr>
        <p:spPr>
          <a:xfrm>
            <a:off x="9497623" y="2547973"/>
            <a:ext cx="1842142" cy="461665"/>
          </a:xfrm>
          <a:prstGeom prst="rect">
            <a:avLst/>
          </a:prstGeom>
          <a:noFill/>
        </p:spPr>
        <p:txBody>
          <a:bodyPr wrap="square" rtlCol="0">
            <a:spAutoFit/>
          </a:bodyPr>
          <a:lstStyle/>
          <a:p>
            <a:pPr algn="l"/>
            <a:r>
              <a:rPr lang="en-GB" sz="2400" b="1" dirty="0"/>
              <a:t>the games</a:t>
            </a:r>
          </a:p>
        </p:txBody>
      </p:sp>
      <p:sp>
        <p:nvSpPr>
          <p:cNvPr id="83" name="TextBox 82"/>
          <p:cNvSpPr txBox="1"/>
          <p:nvPr/>
        </p:nvSpPr>
        <p:spPr>
          <a:xfrm>
            <a:off x="818617" y="4851671"/>
            <a:ext cx="11100829" cy="461665"/>
          </a:xfrm>
          <a:prstGeom prst="rect">
            <a:avLst/>
          </a:prstGeom>
          <a:noFill/>
        </p:spPr>
        <p:txBody>
          <a:bodyPr wrap="square" rtlCol="0">
            <a:spAutoFit/>
          </a:bodyPr>
          <a:lstStyle/>
          <a:p>
            <a:pPr algn="l"/>
            <a:r>
              <a:rPr lang="en-GB" sz="2400" dirty="0"/>
              <a:t>What ___________ do you want to visit? You must_________  _______. </a:t>
            </a:r>
          </a:p>
        </p:txBody>
      </p:sp>
      <p:sp>
        <p:nvSpPr>
          <p:cNvPr id="85" name="TextBox 84"/>
          <p:cNvSpPr txBox="1"/>
          <p:nvPr/>
        </p:nvSpPr>
        <p:spPr>
          <a:xfrm>
            <a:off x="8147246" y="4825719"/>
            <a:ext cx="1298321" cy="461665"/>
          </a:xfrm>
          <a:prstGeom prst="rect">
            <a:avLst/>
          </a:prstGeom>
          <a:noFill/>
        </p:spPr>
        <p:txBody>
          <a:bodyPr wrap="square" rtlCol="0">
            <a:spAutoFit/>
          </a:bodyPr>
          <a:lstStyle/>
          <a:p>
            <a:pPr algn="l"/>
            <a:r>
              <a:rPr lang="en-GB" sz="2400" b="1" dirty="0"/>
              <a:t>decide</a:t>
            </a:r>
          </a:p>
        </p:txBody>
      </p:sp>
      <p:sp>
        <p:nvSpPr>
          <p:cNvPr id="86" name="TextBox 85"/>
          <p:cNvSpPr txBox="1"/>
          <p:nvPr/>
        </p:nvSpPr>
        <p:spPr>
          <a:xfrm>
            <a:off x="9674698" y="4830319"/>
            <a:ext cx="1049905" cy="461665"/>
          </a:xfrm>
          <a:prstGeom prst="rect">
            <a:avLst/>
          </a:prstGeom>
          <a:noFill/>
        </p:spPr>
        <p:txBody>
          <a:bodyPr wrap="square" rtlCol="0">
            <a:spAutoFit/>
          </a:bodyPr>
          <a:lstStyle/>
          <a:p>
            <a:pPr algn="l"/>
            <a:r>
              <a:rPr lang="en-GB" sz="2400" b="1" dirty="0"/>
              <a:t>soon</a:t>
            </a:r>
          </a:p>
        </p:txBody>
      </p:sp>
      <p:sp>
        <p:nvSpPr>
          <p:cNvPr id="88" name="Action Button: Custom 30">
            <a:hlinkClick r:id="" action="ppaction://noaction" highlightClick="1">
              <a:snd r:embed="rId8" name="Quiero ir de paseo Estoy aburrida.wav"/>
            </a:hlinkClick>
            <a:extLst>
              <a:ext uri="{FF2B5EF4-FFF2-40B4-BE49-F238E27FC236}">
                <a16:creationId xmlns:a16="http://schemas.microsoft.com/office/drawing/2014/main" id="{D2544659-076A-1346-A200-5FB8A49960E8}"/>
              </a:ext>
            </a:extLst>
          </p:cNvPr>
          <p:cNvSpPr/>
          <p:nvPr/>
        </p:nvSpPr>
        <p:spPr>
          <a:xfrm>
            <a:off x="190418" y="5711293"/>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6</a:t>
            </a:r>
          </a:p>
        </p:txBody>
      </p:sp>
      <p:sp>
        <p:nvSpPr>
          <p:cNvPr id="89" name="TextBox 88"/>
          <p:cNvSpPr txBox="1"/>
          <p:nvPr/>
        </p:nvSpPr>
        <p:spPr>
          <a:xfrm>
            <a:off x="825635" y="5640585"/>
            <a:ext cx="11100829" cy="461665"/>
          </a:xfrm>
          <a:prstGeom prst="rect">
            <a:avLst/>
          </a:prstGeom>
          <a:noFill/>
        </p:spPr>
        <p:txBody>
          <a:bodyPr wrap="square" rtlCol="0">
            <a:spAutoFit/>
          </a:bodyPr>
          <a:lstStyle/>
          <a:p>
            <a:pPr algn="l"/>
            <a:r>
              <a:rPr lang="en-GB" sz="2400" dirty="0"/>
              <a:t>I want to ___________________. I’m bored.</a:t>
            </a:r>
          </a:p>
        </p:txBody>
      </p:sp>
      <p:sp>
        <p:nvSpPr>
          <p:cNvPr id="91" name="TextBox 90"/>
          <p:cNvSpPr txBox="1"/>
          <p:nvPr/>
        </p:nvSpPr>
        <p:spPr>
          <a:xfrm>
            <a:off x="2428289" y="5630703"/>
            <a:ext cx="2582473" cy="461665"/>
          </a:xfrm>
          <a:prstGeom prst="rect">
            <a:avLst/>
          </a:prstGeom>
          <a:noFill/>
        </p:spPr>
        <p:txBody>
          <a:bodyPr wrap="square" rtlCol="0">
            <a:spAutoFit/>
          </a:bodyPr>
          <a:lstStyle/>
          <a:p>
            <a:pPr algn="l"/>
            <a:r>
              <a:rPr lang="en-GB" sz="2400" b="1" dirty="0"/>
              <a:t>go for an outing</a:t>
            </a:r>
          </a:p>
        </p:txBody>
      </p:sp>
      <p:sp>
        <p:nvSpPr>
          <p:cNvPr id="92" name="TextBox 91"/>
          <p:cNvSpPr txBox="1"/>
          <p:nvPr/>
        </p:nvSpPr>
        <p:spPr>
          <a:xfrm>
            <a:off x="2023614" y="4825719"/>
            <a:ext cx="1595000" cy="461665"/>
          </a:xfrm>
          <a:prstGeom prst="rect">
            <a:avLst/>
          </a:prstGeom>
          <a:noFill/>
        </p:spPr>
        <p:txBody>
          <a:bodyPr wrap="square" rtlCol="0">
            <a:spAutoFit/>
          </a:bodyPr>
          <a:lstStyle/>
          <a:p>
            <a:pPr algn="l"/>
            <a:r>
              <a:rPr lang="en-GB" sz="2400" b="1" dirty="0"/>
              <a:t>country</a:t>
            </a:r>
          </a:p>
        </p:txBody>
      </p:sp>
    </p:spTree>
    <p:extLst>
      <p:ext uri="{BB962C8B-B14F-4D97-AF65-F5344CB8AC3E}">
        <p14:creationId xmlns:p14="http://schemas.microsoft.com/office/powerpoint/2010/main" val="327818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2" grpId="0"/>
      <p:bldP spid="73" grpId="0"/>
      <p:bldP spid="76" grpId="0"/>
      <p:bldP spid="77" grpId="0"/>
      <p:bldP spid="78" grpId="0"/>
      <p:bldP spid="80" grpId="0"/>
      <p:bldP spid="81" grpId="0"/>
      <p:bldP spid="82" grpId="0"/>
      <p:bldP spid="85" grpId="0"/>
      <p:bldP spid="86" grpId="0"/>
      <p:bldP spid="91" grpId="0"/>
      <p:bldP spid="9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701E64A9-5B87-6947-971C-5B84539B03B5}"/>
              </a:ext>
            </a:extLst>
          </p:cNvPr>
          <p:cNvSpPr>
            <a:spLocks noGrp="1"/>
          </p:cNvSpPr>
          <p:nvPr>
            <p:ph type="title"/>
          </p:nvPr>
        </p:nvSpPr>
        <p:spPr>
          <a:xfrm>
            <a:off x="0" y="213557"/>
            <a:ext cx="2672862" cy="647577"/>
          </a:xfrm>
        </p:spPr>
        <p:txBody>
          <a:bodyPr>
            <a:normAutofit/>
          </a:bodyPr>
          <a:lstStyle/>
          <a:p>
            <a:r>
              <a:rPr lang="x-none" sz="2800" b="1" dirty="0">
                <a:solidFill>
                  <a:schemeClr val="bg1"/>
                </a:solidFill>
              </a:rPr>
              <a:t>Vocabulario</a:t>
            </a:r>
          </a:p>
        </p:txBody>
      </p:sp>
      <p:sp>
        <p:nvSpPr>
          <p:cNvPr id="7" name="CuadroTexto 6">
            <a:extLst>
              <a:ext uri="{FF2B5EF4-FFF2-40B4-BE49-F238E27FC236}">
                <a16:creationId xmlns:a16="http://schemas.microsoft.com/office/drawing/2014/main" id="{C86CF2A1-9B8E-C34C-BCA4-8FF6F7B8F1FC}"/>
              </a:ext>
            </a:extLst>
          </p:cNvPr>
          <p:cNvSpPr txBox="1"/>
          <p:nvPr/>
        </p:nvSpPr>
        <p:spPr>
          <a:xfrm>
            <a:off x="0" y="1194793"/>
            <a:ext cx="4934857" cy="461665"/>
          </a:xfrm>
          <a:prstGeom prst="rect">
            <a:avLst/>
          </a:prstGeom>
          <a:noFill/>
        </p:spPr>
        <p:txBody>
          <a:bodyPr wrap="square" rtlCol="0">
            <a:spAutoFit/>
          </a:bodyPr>
          <a:lstStyle/>
          <a:p>
            <a:pPr algn="l"/>
            <a:r>
              <a:rPr lang="en-GB" sz="2400" b="1" dirty="0"/>
              <a:t>Escucha y </a:t>
            </a:r>
            <a:r>
              <a:rPr lang="en-GB" sz="2400" b="1" dirty="0" err="1"/>
              <a:t>completa</a:t>
            </a:r>
            <a:r>
              <a:rPr lang="en-GB" sz="2400" b="1" dirty="0"/>
              <a:t> las </a:t>
            </a:r>
            <a:r>
              <a:rPr lang="en-GB" sz="2400" b="1" dirty="0" err="1"/>
              <a:t>frases</a:t>
            </a:r>
            <a:r>
              <a:rPr lang="en-GB" sz="2400" b="1" dirty="0"/>
              <a:t>.</a:t>
            </a:r>
            <a:endParaRPr lang="x-none" sz="2400" b="1" dirty="0"/>
          </a:p>
        </p:txBody>
      </p:sp>
      <p:sp>
        <p:nvSpPr>
          <p:cNvPr id="13" name="Action Button: Custom 30">
            <a:hlinkClick r:id="" action="ppaction://noaction" highlightClick="1">
              <a:snd r:embed="rId3" name="1._Vamos a ir al centro para ir de copas.wav"/>
            </a:hlinkClick>
            <a:extLst>
              <a:ext uri="{FF2B5EF4-FFF2-40B4-BE49-F238E27FC236}">
                <a16:creationId xmlns:a16="http://schemas.microsoft.com/office/drawing/2014/main" id="{84C42966-0FE3-1042-B4E5-EA81C2ED1679}"/>
              </a:ext>
            </a:extLst>
          </p:cNvPr>
          <p:cNvSpPr/>
          <p:nvPr/>
        </p:nvSpPr>
        <p:spPr>
          <a:xfrm>
            <a:off x="199115" y="1851812"/>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1</a:t>
            </a:r>
          </a:p>
        </p:txBody>
      </p:sp>
      <p:sp>
        <p:nvSpPr>
          <p:cNvPr id="15" name="Action Button: Custom 30">
            <a:hlinkClick r:id="" action="ppaction://noaction" highlightClick="1">
              <a:snd r:embed="rId4" name="2._En la fiesta, reparto todas las bebidas y organizo los juegos.wav"/>
            </a:hlinkClick>
            <a:extLst>
              <a:ext uri="{FF2B5EF4-FFF2-40B4-BE49-F238E27FC236}">
                <a16:creationId xmlns:a16="http://schemas.microsoft.com/office/drawing/2014/main" id="{556653A5-0E0B-BD45-863B-1C54B36FC2ED}"/>
              </a:ext>
            </a:extLst>
          </p:cNvPr>
          <p:cNvSpPr/>
          <p:nvPr/>
        </p:nvSpPr>
        <p:spPr>
          <a:xfrm>
            <a:off x="192097" y="2602077"/>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2</a:t>
            </a:r>
          </a:p>
        </p:txBody>
      </p:sp>
      <p:sp>
        <p:nvSpPr>
          <p:cNvPr id="17" name="Action Button: Custom 30">
            <a:hlinkClick r:id="" action="ppaction://noaction" highlightClick="1">
              <a:snd r:embed="rId5" name="3._No permiten música fuerte.wav"/>
            </a:hlinkClick>
            <a:extLst>
              <a:ext uri="{FF2B5EF4-FFF2-40B4-BE49-F238E27FC236}">
                <a16:creationId xmlns:a16="http://schemas.microsoft.com/office/drawing/2014/main" id="{4846E45F-4F1B-A244-B58E-A60FA1E650BC}"/>
              </a:ext>
            </a:extLst>
          </p:cNvPr>
          <p:cNvSpPr/>
          <p:nvPr/>
        </p:nvSpPr>
        <p:spPr>
          <a:xfrm>
            <a:off x="192097" y="3374686"/>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3</a:t>
            </a:r>
          </a:p>
        </p:txBody>
      </p:sp>
      <p:sp>
        <p:nvSpPr>
          <p:cNvPr id="19" name="Action Button: Custom 30">
            <a:hlinkClick r:id="" action="ppaction://noaction" highlightClick="1">
              <a:snd r:embed="rId6" name="4._Enseña muy bien. Los temas son muy interesantes_NEW.wav"/>
            </a:hlinkClick>
            <a:extLst>
              <a:ext uri="{FF2B5EF4-FFF2-40B4-BE49-F238E27FC236}">
                <a16:creationId xmlns:a16="http://schemas.microsoft.com/office/drawing/2014/main" id="{E5168775-5893-AD47-AAD7-15AD8DD820DF}"/>
              </a:ext>
            </a:extLst>
          </p:cNvPr>
          <p:cNvSpPr/>
          <p:nvPr/>
        </p:nvSpPr>
        <p:spPr>
          <a:xfrm>
            <a:off x="192097" y="4130617"/>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4</a:t>
            </a:r>
          </a:p>
        </p:txBody>
      </p:sp>
      <p:sp>
        <p:nvSpPr>
          <p:cNvPr id="21" name="Action Button: Custom 30">
            <a:hlinkClick r:id="" action="ppaction://noaction" highlightClick="1">
              <a:snd r:embed="rId7" name="5._¿Qué país quieres visitar_ Debes decidir pronto.wav"/>
            </a:hlinkClick>
            <a:extLst>
              <a:ext uri="{FF2B5EF4-FFF2-40B4-BE49-F238E27FC236}">
                <a16:creationId xmlns:a16="http://schemas.microsoft.com/office/drawing/2014/main" id="{D2544659-076A-1346-A200-5FB8A49960E8}"/>
              </a:ext>
            </a:extLst>
          </p:cNvPr>
          <p:cNvSpPr/>
          <p:nvPr/>
        </p:nvSpPr>
        <p:spPr>
          <a:xfrm>
            <a:off x="192097" y="4912361"/>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5</a:t>
            </a:r>
          </a:p>
        </p:txBody>
      </p:sp>
      <p:sp>
        <p:nvSpPr>
          <p:cNvPr id="69" name="TextBox 68"/>
          <p:cNvSpPr txBox="1"/>
          <p:nvPr/>
        </p:nvSpPr>
        <p:spPr>
          <a:xfrm>
            <a:off x="836012" y="1830771"/>
            <a:ext cx="9114972" cy="461665"/>
          </a:xfrm>
          <a:prstGeom prst="rect">
            <a:avLst/>
          </a:prstGeom>
          <a:noFill/>
        </p:spPr>
        <p:txBody>
          <a:bodyPr wrap="square" rtlCol="0">
            <a:spAutoFit/>
          </a:bodyPr>
          <a:lstStyle/>
          <a:p>
            <a:pPr algn="l"/>
            <a:r>
              <a:rPr lang="en-GB" sz="2400" dirty="0"/>
              <a:t>We are going to go to the centre (in order) to go for drinks.</a:t>
            </a:r>
          </a:p>
        </p:txBody>
      </p:sp>
      <p:sp>
        <p:nvSpPr>
          <p:cNvPr id="71" name="TextBox 70"/>
          <p:cNvSpPr txBox="1"/>
          <p:nvPr/>
        </p:nvSpPr>
        <p:spPr>
          <a:xfrm>
            <a:off x="828994" y="2566722"/>
            <a:ext cx="11100828" cy="461665"/>
          </a:xfrm>
          <a:prstGeom prst="rect">
            <a:avLst/>
          </a:prstGeom>
          <a:noFill/>
        </p:spPr>
        <p:txBody>
          <a:bodyPr wrap="square" rtlCol="0">
            <a:spAutoFit/>
          </a:bodyPr>
          <a:lstStyle/>
          <a:p>
            <a:pPr algn="l"/>
            <a:r>
              <a:rPr lang="en-GB" sz="2400" dirty="0"/>
              <a:t>At the party, I hand out all the drinks and I organise the games.</a:t>
            </a:r>
          </a:p>
        </p:txBody>
      </p:sp>
      <p:sp>
        <p:nvSpPr>
          <p:cNvPr id="75" name="TextBox 74"/>
          <p:cNvSpPr txBox="1"/>
          <p:nvPr/>
        </p:nvSpPr>
        <p:spPr>
          <a:xfrm>
            <a:off x="827314" y="3348871"/>
            <a:ext cx="8432800" cy="461665"/>
          </a:xfrm>
          <a:prstGeom prst="rect">
            <a:avLst/>
          </a:prstGeom>
          <a:noFill/>
        </p:spPr>
        <p:txBody>
          <a:bodyPr wrap="square" rtlCol="0">
            <a:spAutoFit/>
          </a:bodyPr>
          <a:lstStyle/>
          <a:p>
            <a:pPr algn="l"/>
            <a:r>
              <a:rPr lang="en-GB" sz="2400" dirty="0"/>
              <a:t>They don’t allow/permit loud music.</a:t>
            </a:r>
          </a:p>
        </p:txBody>
      </p:sp>
      <p:sp>
        <p:nvSpPr>
          <p:cNvPr id="79" name="TextBox 78"/>
          <p:cNvSpPr txBox="1"/>
          <p:nvPr/>
        </p:nvSpPr>
        <p:spPr>
          <a:xfrm>
            <a:off x="836011" y="4095262"/>
            <a:ext cx="11100829" cy="461665"/>
          </a:xfrm>
          <a:prstGeom prst="rect">
            <a:avLst/>
          </a:prstGeom>
          <a:noFill/>
        </p:spPr>
        <p:txBody>
          <a:bodyPr wrap="square" rtlCol="0">
            <a:spAutoFit/>
          </a:bodyPr>
          <a:lstStyle/>
          <a:p>
            <a:pPr algn="l"/>
            <a:r>
              <a:rPr lang="en-GB" sz="2400" dirty="0"/>
              <a:t>S/he teaches very well. The topics/issues are very interesting.</a:t>
            </a:r>
          </a:p>
        </p:txBody>
      </p:sp>
      <p:sp>
        <p:nvSpPr>
          <p:cNvPr id="83" name="TextBox 82"/>
          <p:cNvSpPr txBox="1"/>
          <p:nvPr/>
        </p:nvSpPr>
        <p:spPr>
          <a:xfrm>
            <a:off x="827314" y="4841653"/>
            <a:ext cx="11100829" cy="461665"/>
          </a:xfrm>
          <a:prstGeom prst="rect">
            <a:avLst/>
          </a:prstGeom>
          <a:noFill/>
        </p:spPr>
        <p:txBody>
          <a:bodyPr wrap="square" rtlCol="0">
            <a:spAutoFit/>
          </a:bodyPr>
          <a:lstStyle/>
          <a:p>
            <a:pPr algn="l"/>
            <a:r>
              <a:rPr lang="en-GB" sz="2400" dirty="0"/>
              <a:t>What country do you want to visit? You must decide soon.</a:t>
            </a:r>
          </a:p>
        </p:txBody>
      </p:sp>
      <p:sp>
        <p:nvSpPr>
          <p:cNvPr id="88" name="Action Button: Custom 30">
            <a:hlinkClick r:id="" action="ppaction://noaction" highlightClick="1">
              <a:snd r:embed="rId8" name="Quiero ir de paseo Estoy aburrida.wav"/>
            </a:hlinkClick>
            <a:extLst>
              <a:ext uri="{FF2B5EF4-FFF2-40B4-BE49-F238E27FC236}">
                <a16:creationId xmlns:a16="http://schemas.microsoft.com/office/drawing/2014/main" id="{D2544659-076A-1346-A200-5FB8A49960E8}"/>
              </a:ext>
            </a:extLst>
          </p:cNvPr>
          <p:cNvSpPr/>
          <p:nvPr/>
        </p:nvSpPr>
        <p:spPr>
          <a:xfrm>
            <a:off x="199115" y="5669214"/>
            <a:ext cx="406086" cy="390957"/>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6</a:t>
            </a:r>
          </a:p>
        </p:txBody>
      </p:sp>
      <p:sp>
        <p:nvSpPr>
          <p:cNvPr id="89" name="TextBox 88"/>
          <p:cNvSpPr txBox="1"/>
          <p:nvPr/>
        </p:nvSpPr>
        <p:spPr>
          <a:xfrm>
            <a:off x="834332" y="5598506"/>
            <a:ext cx="11100829" cy="461665"/>
          </a:xfrm>
          <a:prstGeom prst="rect">
            <a:avLst/>
          </a:prstGeom>
          <a:noFill/>
        </p:spPr>
        <p:txBody>
          <a:bodyPr wrap="square" rtlCol="0">
            <a:spAutoFit/>
          </a:bodyPr>
          <a:lstStyle/>
          <a:p>
            <a:pPr algn="l"/>
            <a:r>
              <a:rPr lang="en-GB" sz="2400" dirty="0"/>
              <a:t>I want to go for an outing. I’m bored.</a:t>
            </a:r>
          </a:p>
        </p:txBody>
      </p:sp>
    </p:spTree>
    <p:extLst>
      <p:ext uri="{BB962C8B-B14F-4D97-AF65-F5344CB8AC3E}">
        <p14:creationId xmlns:p14="http://schemas.microsoft.com/office/powerpoint/2010/main" val="362937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1" grpId="0"/>
      <p:bldP spid="75" grpId="0"/>
      <p:bldP spid="79" grpId="0"/>
      <p:bldP spid="83" grpId="0"/>
      <p:bldP spid="8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err="1">
                <a:solidFill>
                  <a:schemeClr val="bg1"/>
                </a:solidFill>
              </a:rPr>
              <a:t>Vocabulario</a:t>
            </a:r>
            <a:r>
              <a:rPr lang="en-GB" sz="2800" b="1" dirty="0">
                <a:solidFill>
                  <a:schemeClr val="bg1"/>
                </a:solidFill>
              </a:rPr>
              <a:t> (1/2)</a:t>
            </a:r>
          </a:p>
        </p:txBody>
      </p:sp>
      <p:sp>
        <p:nvSpPr>
          <p:cNvPr id="10" name="TextBox 9"/>
          <p:cNvSpPr txBox="1"/>
          <p:nvPr/>
        </p:nvSpPr>
        <p:spPr>
          <a:xfrm>
            <a:off x="2300448" y="1346474"/>
            <a:ext cx="15905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crear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1" name="TextBox 10"/>
          <p:cNvSpPr txBox="1"/>
          <p:nvPr/>
        </p:nvSpPr>
        <p:spPr>
          <a:xfrm>
            <a:off x="2398561" y="5365118"/>
            <a:ext cx="13917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dejar</a:t>
            </a:r>
          </a:p>
        </p:txBody>
      </p:sp>
      <p:sp>
        <p:nvSpPr>
          <p:cNvPr id="13" name="TextBox 12"/>
          <p:cNvSpPr txBox="1"/>
          <p:nvPr/>
        </p:nvSpPr>
        <p:spPr>
          <a:xfrm>
            <a:off x="9832195" y="1609602"/>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enviar</a:t>
            </a:r>
          </a:p>
        </p:txBody>
      </p:sp>
      <p:sp>
        <p:nvSpPr>
          <p:cNvPr id="20" name="TextBox 19"/>
          <p:cNvSpPr txBox="1"/>
          <p:nvPr/>
        </p:nvSpPr>
        <p:spPr>
          <a:xfrm>
            <a:off x="2304801" y="3300307"/>
            <a:ext cx="19770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publicar</a:t>
            </a:r>
          </a:p>
        </p:txBody>
      </p:sp>
      <p:sp>
        <p:nvSpPr>
          <p:cNvPr id="37" name="CuadroTexto 36">
            <a:extLst>
              <a:ext uri="{FF2B5EF4-FFF2-40B4-BE49-F238E27FC236}">
                <a16:creationId xmlns:a16="http://schemas.microsoft.com/office/drawing/2014/main" id="{791FDE87-6A2E-E342-B094-5ED775B6809C}"/>
              </a:ext>
            </a:extLst>
          </p:cNvPr>
          <p:cNvSpPr txBox="1"/>
          <p:nvPr/>
        </p:nvSpPr>
        <p:spPr>
          <a:xfrm>
            <a:off x="7668461" y="2320723"/>
            <a:ext cx="2855269" cy="461665"/>
          </a:xfrm>
          <a:prstGeom prst="rect">
            <a:avLst/>
          </a:prstGeom>
          <a:noFill/>
        </p:spPr>
        <p:txBody>
          <a:bodyPr wrap="none" rtlCol="0">
            <a:spAutoFit/>
          </a:bodyPr>
          <a:lstStyle/>
          <a:p>
            <a:pPr algn="l"/>
            <a:r>
              <a:rPr lang="x-none" sz="2400" dirty="0"/>
              <a:t>[</a:t>
            </a:r>
            <a:r>
              <a:rPr lang="x-none" sz="2400" dirty="0">
                <a:highlight>
                  <a:srgbClr val="E3EAFD"/>
                </a:highlight>
              </a:rPr>
              <a:t>to send</a:t>
            </a:r>
            <a:r>
              <a:rPr lang="en-GB" sz="2400" dirty="0">
                <a:highlight>
                  <a:srgbClr val="E3EAFD"/>
                </a:highlight>
              </a:rPr>
              <a:t>, sending</a:t>
            </a:r>
            <a:r>
              <a:rPr lang="x-none" sz="2400" dirty="0"/>
              <a:t>]</a:t>
            </a:r>
          </a:p>
        </p:txBody>
      </p:sp>
      <p:pic>
        <p:nvPicPr>
          <p:cNvPr id="8" name="Imagen 7">
            <a:extLst>
              <a:ext uri="{FF2B5EF4-FFF2-40B4-BE49-F238E27FC236}">
                <a16:creationId xmlns:a16="http://schemas.microsoft.com/office/drawing/2014/main" id="{FD52BCE5-1150-B942-BC8E-5288DA6C0F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912" y="1452969"/>
            <a:ext cx="1959191" cy="584776"/>
          </a:xfrm>
          <a:prstGeom prst="rect">
            <a:avLst/>
          </a:prstGeom>
        </p:spPr>
      </p:pic>
      <p:grpSp>
        <p:nvGrpSpPr>
          <p:cNvPr id="41" name="Group 24">
            <a:extLst>
              <a:ext uri="{FF2B5EF4-FFF2-40B4-BE49-F238E27FC236}">
                <a16:creationId xmlns:a16="http://schemas.microsoft.com/office/drawing/2014/main" id="{F20C5F0B-D5D8-C548-ACE9-2200C2EA011C}"/>
              </a:ext>
            </a:extLst>
          </p:cNvPr>
          <p:cNvGrpSpPr/>
          <p:nvPr/>
        </p:nvGrpSpPr>
        <p:grpSpPr>
          <a:xfrm>
            <a:off x="152349" y="4797915"/>
            <a:ext cx="2085607" cy="1719183"/>
            <a:chOff x="605144" y="2693872"/>
            <a:chExt cx="2131461" cy="1732796"/>
          </a:xfrm>
        </p:grpSpPr>
        <p:pic>
          <p:nvPicPr>
            <p:cNvPr id="42" name="Picture 22">
              <a:extLst>
                <a:ext uri="{FF2B5EF4-FFF2-40B4-BE49-F238E27FC236}">
                  <a16:creationId xmlns:a16="http://schemas.microsoft.com/office/drawing/2014/main" id="{0D8D4BD6-5CA2-294D-A688-F21711AAEA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13498">
              <a:off x="734674" y="2693872"/>
              <a:ext cx="1912493" cy="1732796"/>
            </a:xfrm>
            <a:prstGeom prst="rect">
              <a:avLst/>
            </a:prstGeom>
          </p:spPr>
        </p:pic>
        <p:sp>
          <p:nvSpPr>
            <p:cNvPr id="43" name="TextBox 23">
              <a:extLst>
                <a:ext uri="{FF2B5EF4-FFF2-40B4-BE49-F238E27FC236}">
                  <a16:creationId xmlns:a16="http://schemas.microsoft.com/office/drawing/2014/main" id="{92D12FB0-8985-1F4E-B761-06CBA29CBD7E}"/>
                </a:ext>
              </a:extLst>
            </p:cNvPr>
            <p:cNvSpPr txBox="1"/>
            <p:nvPr/>
          </p:nvSpPr>
          <p:spPr>
            <a:xfrm rot="21021039">
              <a:off x="605144" y="3141644"/>
              <a:ext cx="2131461" cy="837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to leave, leaving</a:t>
              </a:r>
            </a:p>
          </p:txBody>
        </p:sp>
      </p:grpSp>
      <p:pic>
        <p:nvPicPr>
          <p:cNvPr id="17" name="Imagen 16">
            <a:extLst>
              <a:ext uri="{FF2B5EF4-FFF2-40B4-BE49-F238E27FC236}">
                <a16:creationId xmlns:a16="http://schemas.microsoft.com/office/drawing/2014/main" id="{266A7484-9D0B-EB4B-9D37-3286F400AF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96774" y="1130565"/>
            <a:ext cx="1166756" cy="1166756"/>
          </a:xfrm>
          <a:prstGeom prst="rect">
            <a:avLst/>
          </a:prstGeom>
        </p:spPr>
      </p:pic>
      <p:grpSp>
        <p:nvGrpSpPr>
          <p:cNvPr id="31" name="Group 24">
            <a:extLst>
              <a:ext uri="{FF2B5EF4-FFF2-40B4-BE49-F238E27FC236}">
                <a16:creationId xmlns:a16="http://schemas.microsoft.com/office/drawing/2014/main" id="{F20C5F0B-D5D8-C548-ACE9-2200C2EA011C}"/>
              </a:ext>
            </a:extLst>
          </p:cNvPr>
          <p:cNvGrpSpPr/>
          <p:nvPr/>
        </p:nvGrpSpPr>
        <p:grpSpPr>
          <a:xfrm>
            <a:off x="82286" y="2551153"/>
            <a:ext cx="2267457" cy="2083082"/>
            <a:chOff x="542428" y="2621036"/>
            <a:chExt cx="2317310" cy="2099577"/>
          </a:xfrm>
        </p:grpSpPr>
        <p:pic>
          <p:nvPicPr>
            <p:cNvPr id="32" name="Picture 22">
              <a:extLst>
                <a:ext uri="{FF2B5EF4-FFF2-40B4-BE49-F238E27FC236}">
                  <a16:creationId xmlns:a16="http://schemas.microsoft.com/office/drawing/2014/main" id="{0D8D4BD6-5CA2-294D-A688-F21711AAEA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13498">
              <a:off x="542428" y="2621036"/>
              <a:ext cx="2317310" cy="2099577"/>
            </a:xfrm>
            <a:prstGeom prst="rect">
              <a:avLst/>
            </a:prstGeom>
          </p:spPr>
        </p:pic>
        <p:sp>
          <p:nvSpPr>
            <p:cNvPr id="33" name="TextBox 23">
              <a:extLst>
                <a:ext uri="{FF2B5EF4-FFF2-40B4-BE49-F238E27FC236}">
                  <a16:creationId xmlns:a16="http://schemas.microsoft.com/office/drawing/2014/main" id="{92D12FB0-8985-1F4E-B761-06CBA29CBD7E}"/>
                </a:ext>
              </a:extLst>
            </p:cNvPr>
            <p:cNvSpPr txBox="1"/>
            <p:nvPr/>
          </p:nvSpPr>
          <p:spPr>
            <a:xfrm rot="21058566">
              <a:off x="633869" y="3275222"/>
              <a:ext cx="2131461" cy="7755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F0302020204030204"/>
                  <a:ea typeface="+mn-ea"/>
                  <a:cs typeface="+mn-cs"/>
                </a:rPr>
                <a:t>to publish, to post (online)</a:t>
              </a:r>
            </a:p>
          </p:txBody>
        </p:sp>
      </p:grpSp>
      <p:sp>
        <p:nvSpPr>
          <p:cNvPr id="39"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Next Arrow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251" y="3028250"/>
            <a:ext cx="1448279" cy="148311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9739507" y="3144894"/>
            <a:ext cx="301515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próximo</a:t>
            </a:r>
            <a:r>
              <a:rPr kumimoji="0" lang="en-GB" sz="3200" b="0" i="0" u="none" strike="noStrike" kern="1200" cap="none" spc="0" normalizeH="0" baseline="0" noProof="0" dirty="0">
                <a:ln>
                  <a:noFill/>
                </a:ln>
                <a:effectLst/>
                <a:uLnTx/>
                <a:uFillTx/>
                <a:latin typeface="Century Gothic" panose="020F0302020204030204"/>
                <a:ea typeface="+mn-ea"/>
                <a:cs typeface="+mn-cs"/>
              </a:rPr>
              <a:t>, </a:t>
            </a:r>
            <a:r>
              <a:rPr kumimoji="0" lang="en-GB" sz="3200" b="0" i="0" u="none" strike="noStrike" kern="1200" cap="none" spc="0" normalizeH="0" baseline="0" noProof="0" dirty="0" err="1">
                <a:ln>
                  <a:noFill/>
                </a:ln>
                <a:effectLst/>
                <a:uLnTx/>
                <a:uFillTx/>
                <a:latin typeface="Century Gothic" panose="020F0302020204030204"/>
                <a:ea typeface="+mn-ea"/>
                <a:cs typeface="+mn-cs"/>
              </a:rPr>
              <a:t>próxima</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44" name="TextBox 43"/>
          <p:cNvSpPr txBox="1"/>
          <p:nvPr/>
        </p:nvSpPr>
        <p:spPr>
          <a:xfrm>
            <a:off x="9832195" y="5194281"/>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cubrir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pic>
        <p:nvPicPr>
          <p:cNvPr id="47" name="Picture 22">
            <a:extLst>
              <a:ext uri="{FF2B5EF4-FFF2-40B4-BE49-F238E27FC236}">
                <a16:creationId xmlns:a16="http://schemas.microsoft.com/office/drawing/2014/main" id="{0D8D4BD6-5CA2-294D-A688-F21711AAEA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13498">
            <a:off x="7503137" y="4636264"/>
            <a:ext cx="2072508" cy="1903984"/>
          </a:xfrm>
          <a:prstGeom prst="rect">
            <a:avLst/>
          </a:prstGeom>
        </p:spPr>
      </p:pic>
      <p:sp>
        <p:nvSpPr>
          <p:cNvPr id="48" name="TextBox 23">
            <a:extLst>
              <a:ext uri="{FF2B5EF4-FFF2-40B4-BE49-F238E27FC236}">
                <a16:creationId xmlns:a16="http://schemas.microsoft.com/office/drawing/2014/main" id="{92D12FB0-8985-1F4E-B761-06CBA29CBD7E}"/>
              </a:ext>
            </a:extLst>
          </p:cNvPr>
          <p:cNvSpPr txBox="1"/>
          <p:nvPr/>
        </p:nvSpPr>
        <p:spPr>
          <a:xfrm rot="21021039">
            <a:off x="7486884" y="5181143"/>
            <a:ext cx="20856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to cover, covering</a:t>
            </a:r>
          </a:p>
        </p:txBody>
      </p:sp>
      <p:sp>
        <p:nvSpPr>
          <p:cNvPr id="3" name="Rounded Rectangular Callout 2"/>
          <p:cNvSpPr/>
          <p:nvPr/>
        </p:nvSpPr>
        <p:spPr>
          <a:xfrm>
            <a:off x="2638190" y="3981559"/>
            <a:ext cx="3795397" cy="1348146"/>
          </a:xfrm>
          <a:prstGeom prst="wedgeRoundRectCallout">
            <a:avLst>
              <a:gd name="adj1" fmla="val -62742"/>
              <a:gd name="adj2" fmla="val 41885"/>
              <a:gd name="adj3" fmla="val 16667"/>
            </a:avLst>
          </a:prstGeom>
          <a:solidFill>
            <a:schemeClr val="accent2">
              <a:lumMod val="20000"/>
              <a:lumOff val="80000"/>
            </a:schemeClr>
          </a:solidFill>
          <a:ln w="28575">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‘Dejar’ often means to leave </a:t>
            </a:r>
            <a:r>
              <a:rPr lang="en-GB" sz="2000" i="1" dirty="0">
                <a:solidFill>
                  <a:schemeClr val="tx1"/>
                </a:solidFill>
              </a:rPr>
              <a:t>someone or something in a place </a:t>
            </a:r>
            <a:r>
              <a:rPr lang="en-GB" sz="2000" dirty="0">
                <a:solidFill>
                  <a:schemeClr val="tx1"/>
                </a:solidFill>
              </a:rPr>
              <a:t>(e.g. dejar el </a:t>
            </a:r>
            <a:r>
              <a:rPr lang="en-GB" sz="2000" dirty="0" err="1">
                <a:solidFill>
                  <a:schemeClr val="tx1"/>
                </a:solidFill>
              </a:rPr>
              <a:t>dinero</a:t>
            </a:r>
            <a:r>
              <a:rPr lang="en-GB" sz="2000" dirty="0">
                <a:solidFill>
                  <a:schemeClr val="tx1"/>
                </a:solidFill>
              </a:rPr>
              <a:t> en la mesa).</a:t>
            </a:r>
          </a:p>
        </p:txBody>
      </p:sp>
      <p:sp>
        <p:nvSpPr>
          <p:cNvPr id="25" name="TextBox 24">
            <a:extLst>
              <a:ext uri="{FF2B5EF4-FFF2-40B4-BE49-F238E27FC236}">
                <a16:creationId xmlns:a16="http://schemas.microsoft.com/office/drawing/2014/main" id="{694FB576-0041-4DEB-A3EF-8E68B0CAA941}"/>
              </a:ext>
            </a:extLst>
          </p:cNvPr>
          <p:cNvSpPr txBox="1"/>
          <p:nvPr/>
        </p:nvSpPr>
        <p:spPr>
          <a:xfrm>
            <a:off x="249083" y="1864442"/>
            <a:ext cx="17748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rPr>
              <a:t>[</a:t>
            </a:r>
            <a:r>
              <a:rPr kumimoji="0" lang="en-GB" sz="2400" b="0" i="0" u="none" strike="noStrike" kern="1200" cap="none" spc="0" normalizeH="0" baseline="0" noProof="0" dirty="0">
                <a:ln>
                  <a:noFill/>
                </a:ln>
                <a:effectLst/>
                <a:highlight>
                  <a:srgbClr val="E3EAFD"/>
                </a:highlight>
                <a:uLnTx/>
                <a:uFillTx/>
                <a:latin typeface="Century Gothic" panose="020F0302020204030204"/>
              </a:rPr>
              <a:t>to </a:t>
            </a:r>
            <a:r>
              <a:rPr lang="en-GB" sz="2400" dirty="0">
                <a:highlight>
                  <a:srgbClr val="E3EAFD"/>
                </a:highlight>
                <a:latin typeface="Century Gothic" panose="020F0302020204030204"/>
              </a:rPr>
              <a:t>create, </a:t>
            </a:r>
            <a:br>
              <a:rPr lang="en-GB" sz="2400" dirty="0">
                <a:highlight>
                  <a:srgbClr val="E3EAFD"/>
                </a:highlight>
                <a:latin typeface="Century Gothic" panose="020F0302020204030204"/>
              </a:rPr>
            </a:br>
            <a:r>
              <a:rPr lang="en-GB" sz="2400" dirty="0">
                <a:highlight>
                  <a:srgbClr val="E3EAFD"/>
                </a:highlight>
                <a:latin typeface="Century Gothic" panose="020F0302020204030204"/>
              </a:rPr>
              <a:t>creating</a:t>
            </a:r>
            <a:r>
              <a:rPr lang="en-GB" sz="2400" dirty="0">
                <a:latin typeface="Century Gothic" panose="020F0302020204030204"/>
              </a:rPr>
              <a:t>]</a:t>
            </a:r>
            <a:endParaRPr kumimoji="0" lang="en-GB" sz="2400" b="0" i="0" u="none" strike="noStrike" kern="1200" cap="none" spc="0" normalizeH="0" baseline="0" noProof="0" dirty="0">
              <a:ln>
                <a:noFill/>
              </a:ln>
              <a:effectLst/>
              <a:uLnTx/>
              <a:uFillTx/>
              <a:latin typeface="Century Gothic" panose="020F0302020204030204"/>
            </a:endParaRPr>
          </a:p>
        </p:txBody>
      </p:sp>
    </p:spTree>
    <p:extLst>
      <p:ext uri="{BB962C8B-B14F-4D97-AF65-F5344CB8AC3E}">
        <p14:creationId xmlns:p14="http://schemas.microsoft.com/office/powerpoint/2010/main" val="11173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5">
                                            <p:txEl>
                                              <p:pRg st="0" end="0"/>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4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1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20">
                                            <p:txEl>
                                              <p:pRg st="0" end="0"/>
                                            </p:txEl>
                                          </p:spTgt>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1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40"/>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1" nodeType="clickEffect">
                                  <p:stCondLst>
                                    <p:cond delay="0"/>
                                  </p:stCondLst>
                                  <p:childTnLst>
                                    <p:set>
                                      <p:cBhvr>
                                        <p:cTn id="1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p:bldP spid="11" grpId="1"/>
      <p:bldP spid="13" grpId="0"/>
      <p:bldP spid="13" grpId="1"/>
      <p:bldP spid="20" grpId="0" build="allAtOnce"/>
      <p:bldP spid="37" grpId="0"/>
      <p:bldP spid="37" grpId="1"/>
      <p:bldP spid="40" grpId="0"/>
      <p:bldP spid="40" grpId="1"/>
      <p:bldP spid="44" grpId="0"/>
      <p:bldP spid="44" grpId="1"/>
      <p:bldP spid="48" grpId="0"/>
      <p:bldP spid="48" grpId="1"/>
      <p:bldP spid="3" grpId="0" animBg="1"/>
      <p:bldP spid="3" grpId="1" animBg="1"/>
      <p:bldP spid="25"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err="1">
                <a:solidFill>
                  <a:schemeClr val="bg1"/>
                </a:solidFill>
              </a:rPr>
              <a:t>Vocabulario</a:t>
            </a:r>
            <a:r>
              <a:rPr lang="en-GB" sz="2800" b="1" dirty="0">
                <a:solidFill>
                  <a:schemeClr val="bg1"/>
                </a:solidFill>
              </a:rPr>
              <a:t> (2/2)</a:t>
            </a:r>
          </a:p>
        </p:txBody>
      </p:sp>
      <p:sp>
        <p:nvSpPr>
          <p:cNvPr id="14" name="TextBox 13"/>
          <p:cNvSpPr txBox="1"/>
          <p:nvPr/>
        </p:nvSpPr>
        <p:spPr>
          <a:xfrm>
            <a:off x="2109327" y="4958442"/>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foto</a:t>
            </a:r>
          </a:p>
        </p:txBody>
      </p:sp>
      <p:sp>
        <p:nvSpPr>
          <p:cNvPr id="18" name="TextBox 17"/>
          <p:cNvSpPr txBox="1"/>
          <p:nvPr/>
        </p:nvSpPr>
        <p:spPr>
          <a:xfrm>
            <a:off x="9219915" y="1846790"/>
            <a:ext cx="19591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red</a:t>
            </a:r>
          </a:p>
        </p:txBody>
      </p:sp>
      <p:sp>
        <p:nvSpPr>
          <p:cNvPr id="21" name="TextBox 20"/>
          <p:cNvSpPr txBox="1"/>
          <p:nvPr/>
        </p:nvSpPr>
        <p:spPr>
          <a:xfrm>
            <a:off x="2622146" y="3286304"/>
            <a:ext cx="13293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ayer</a:t>
            </a:r>
            <a:endParaRPr kumimoji="0" lang="en-GB" sz="3200" b="0" i="0" u="none" strike="noStrike" kern="1200" cap="none" spc="0" normalizeH="0" baseline="0" noProof="0" dirty="0">
              <a:ln>
                <a:noFill/>
              </a:ln>
              <a:effectLst/>
              <a:uLnTx/>
              <a:uFillTx/>
              <a:latin typeface="Century Gothic" panose="020F0302020204030204"/>
            </a:endParaRPr>
          </a:p>
        </p:txBody>
      </p:sp>
      <p:sp>
        <p:nvSpPr>
          <p:cNvPr id="34" name="TextBox 13">
            <a:extLst>
              <a:ext uri="{FF2B5EF4-FFF2-40B4-BE49-F238E27FC236}">
                <a16:creationId xmlns:a16="http://schemas.microsoft.com/office/drawing/2014/main" id="{A8E9E737-46AB-4F4A-8D31-937B64EFFEFE}"/>
              </a:ext>
            </a:extLst>
          </p:cNvPr>
          <p:cNvSpPr txBox="1"/>
          <p:nvPr/>
        </p:nvSpPr>
        <p:spPr>
          <a:xfrm>
            <a:off x="2557643" y="1795204"/>
            <a:ext cx="30547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el </a:t>
            </a:r>
            <a:r>
              <a:rPr kumimoji="0" lang="en-GB" sz="3200" b="0" i="0" u="none" strike="noStrike" kern="1200" cap="none" spc="0" normalizeH="0" baseline="0" noProof="0" dirty="0" err="1">
                <a:ln>
                  <a:noFill/>
                </a:ln>
                <a:effectLst/>
                <a:uLnTx/>
                <a:uFillTx/>
                <a:latin typeface="Century Gothic" panose="020F0302020204030204"/>
                <a:ea typeface="+mn-ea"/>
                <a:cs typeface="+mn-cs"/>
              </a:rPr>
              <a:t>comentario</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59" name="Llamada rectangular redondeada 58">
            <a:extLst>
              <a:ext uri="{FF2B5EF4-FFF2-40B4-BE49-F238E27FC236}">
                <a16:creationId xmlns:a16="http://schemas.microsoft.com/office/drawing/2014/main" id="{27A9182C-1693-E642-A845-0567C585195C}"/>
              </a:ext>
            </a:extLst>
          </p:cNvPr>
          <p:cNvSpPr/>
          <p:nvPr/>
        </p:nvSpPr>
        <p:spPr>
          <a:xfrm>
            <a:off x="4070362" y="4557373"/>
            <a:ext cx="2942240" cy="1770856"/>
          </a:xfrm>
          <a:prstGeom prst="wedgeRoundRectCallout">
            <a:avLst>
              <a:gd name="adj1" fmla="val -67416"/>
              <a:gd name="adj2" fmla="val -9757"/>
              <a:gd name="adj3" fmla="val 16667"/>
            </a:avLst>
          </a:prstGeom>
          <a:solidFill>
            <a:schemeClr val="accent4">
              <a:lumMod val="40000"/>
              <a:lumOff val="60000"/>
            </a:schemeClr>
          </a:solidFill>
          <a:ln w="28575">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b="1" dirty="0">
                <a:solidFill>
                  <a:srgbClr val="203864"/>
                </a:solidFill>
              </a:rPr>
              <a:t>La</a:t>
            </a:r>
            <a:r>
              <a:rPr lang="x-none" sz="2000" dirty="0">
                <a:solidFill>
                  <a:srgbClr val="203864"/>
                </a:solidFill>
              </a:rPr>
              <a:t> </a:t>
            </a:r>
            <a:r>
              <a:rPr lang="x-none" sz="2000" b="1" dirty="0">
                <a:solidFill>
                  <a:srgbClr val="203864"/>
                </a:solidFill>
              </a:rPr>
              <a:t>foto</a:t>
            </a:r>
            <a:r>
              <a:rPr lang="x-none" sz="2000" dirty="0">
                <a:solidFill>
                  <a:srgbClr val="203864"/>
                </a:solidFill>
              </a:rPr>
              <a:t> is a feminine word despite ending in –o (</a:t>
            </a:r>
            <a:r>
              <a:rPr lang="x-none" sz="2000" b="1" dirty="0">
                <a:solidFill>
                  <a:srgbClr val="203864"/>
                </a:solidFill>
              </a:rPr>
              <a:t>la foto </a:t>
            </a:r>
            <a:r>
              <a:rPr lang="x-none" sz="2000" dirty="0">
                <a:solidFill>
                  <a:srgbClr val="203864"/>
                </a:solidFill>
              </a:rPr>
              <a:t>is short for ‘la fotografía’).</a:t>
            </a:r>
          </a:p>
        </p:txBody>
      </p:sp>
      <p:sp>
        <p:nvSpPr>
          <p:cNvPr id="29" name="TextBox 20">
            <a:extLst>
              <a:ext uri="{FF2B5EF4-FFF2-40B4-BE49-F238E27FC236}">
                <a16:creationId xmlns:a16="http://schemas.microsoft.com/office/drawing/2014/main" id="{E1C5FD85-FA57-0441-BB01-ED14F7FE09EB}"/>
              </a:ext>
            </a:extLst>
          </p:cNvPr>
          <p:cNvSpPr txBox="1"/>
          <p:nvPr/>
        </p:nvSpPr>
        <p:spPr>
          <a:xfrm>
            <a:off x="9182845" y="5076770"/>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poco, poca</a:t>
            </a:r>
            <a:endParaRPr kumimoji="0" lang="en-GB" sz="3200" b="0" i="0" u="none" strike="noStrike" kern="1200" cap="none" spc="0" normalizeH="0" baseline="0" noProof="0" dirty="0">
              <a:ln>
                <a:noFill/>
              </a:ln>
              <a:effectLst/>
              <a:uLnTx/>
              <a:uFillTx/>
              <a:latin typeface="Century Gothic" panose="020F0302020204030204"/>
            </a:endParaRPr>
          </a:p>
        </p:txBody>
      </p:sp>
      <p:pic>
        <p:nvPicPr>
          <p:cNvPr id="22" name="Imagen 21">
            <a:extLst>
              <a:ext uri="{FF2B5EF4-FFF2-40B4-BE49-F238E27FC236}">
                <a16:creationId xmlns:a16="http://schemas.microsoft.com/office/drawing/2014/main" id="{EE6BD3A3-ADFE-5747-BACE-275CC41E78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232" y="1694602"/>
            <a:ext cx="1699218" cy="838281"/>
          </a:xfrm>
          <a:prstGeom prst="rect">
            <a:avLst/>
          </a:prstGeom>
        </p:spPr>
      </p:pic>
      <p:pic>
        <p:nvPicPr>
          <p:cNvPr id="23" name="Imagen 22">
            <a:extLst>
              <a:ext uri="{FF2B5EF4-FFF2-40B4-BE49-F238E27FC236}">
                <a16:creationId xmlns:a16="http://schemas.microsoft.com/office/drawing/2014/main" id="{1D5BC298-5E9F-EE47-8925-25D48260EC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715" y="4383251"/>
            <a:ext cx="1385117" cy="1385117"/>
          </a:xfrm>
          <a:prstGeom prst="rect">
            <a:avLst/>
          </a:prstGeom>
        </p:spPr>
      </p:pic>
      <p:sp>
        <p:nvSpPr>
          <p:cNvPr id="45" name="CuadroTexto 44">
            <a:extLst>
              <a:ext uri="{FF2B5EF4-FFF2-40B4-BE49-F238E27FC236}">
                <a16:creationId xmlns:a16="http://schemas.microsoft.com/office/drawing/2014/main" id="{30FBBD92-AFAD-F445-919F-256D6DA6988E}"/>
              </a:ext>
            </a:extLst>
          </p:cNvPr>
          <p:cNvSpPr txBox="1"/>
          <p:nvPr/>
        </p:nvSpPr>
        <p:spPr>
          <a:xfrm>
            <a:off x="801664" y="5611323"/>
            <a:ext cx="1119217" cy="400110"/>
          </a:xfrm>
          <a:prstGeom prst="rect">
            <a:avLst/>
          </a:prstGeom>
          <a:noFill/>
        </p:spPr>
        <p:txBody>
          <a:bodyPr wrap="none" rtlCol="0">
            <a:spAutoFit/>
          </a:bodyPr>
          <a:lstStyle/>
          <a:p>
            <a:pPr algn="l"/>
            <a:r>
              <a:rPr lang="x-none" sz="2000" dirty="0"/>
              <a:t>[</a:t>
            </a:r>
            <a:r>
              <a:rPr lang="x-none" sz="2000" dirty="0">
                <a:highlight>
                  <a:srgbClr val="E3EAFD"/>
                </a:highlight>
              </a:rPr>
              <a:t>photo</a:t>
            </a:r>
            <a:r>
              <a:rPr lang="x-none" sz="2000" dirty="0"/>
              <a:t>]</a:t>
            </a:r>
          </a:p>
        </p:txBody>
      </p:sp>
      <p:pic>
        <p:nvPicPr>
          <p:cNvPr id="24" name="Imagen 23">
            <a:extLst>
              <a:ext uri="{FF2B5EF4-FFF2-40B4-BE49-F238E27FC236}">
                <a16:creationId xmlns:a16="http://schemas.microsoft.com/office/drawing/2014/main" id="{00C4DB00-21E8-B844-9166-D1A3A3B070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87345" y="972973"/>
            <a:ext cx="1637328" cy="1309542"/>
          </a:xfrm>
          <a:prstGeom prst="rect">
            <a:avLst/>
          </a:prstGeom>
        </p:spPr>
      </p:pic>
      <p:sp>
        <p:nvSpPr>
          <p:cNvPr id="46" name="CuadroTexto 45">
            <a:extLst>
              <a:ext uri="{FF2B5EF4-FFF2-40B4-BE49-F238E27FC236}">
                <a16:creationId xmlns:a16="http://schemas.microsoft.com/office/drawing/2014/main" id="{5021A432-4569-C04C-AAFB-5AD87266CD47}"/>
              </a:ext>
            </a:extLst>
          </p:cNvPr>
          <p:cNvSpPr txBox="1"/>
          <p:nvPr/>
        </p:nvSpPr>
        <p:spPr>
          <a:xfrm>
            <a:off x="7188931" y="2271273"/>
            <a:ext cx="1834156" cy="523220"/>
          </a:xfrm>
          <a:prstGeom prst="rect">
            <a:avLst/>
          </a:prstGeom>
          <a:noFill/>
        </p:spPr>
        <p:txBody>
          <a:bodyPr wrap="none" rtlCol="0">
            <a:spAutoFit/>
          </a:bodyPr>
          <a:lstStyle/>
          <a:p>
            <a:pPr algn="l"/>
            <a:r>
              <a:rPr lang="x-none" sz="2800" dirty="0"/>
              <a:t>[</a:t>
            </a:r>
            <a:r>
              <a:rPr lang="x-none" sz="2800" dirty="0">
                <a:highlight>
                  <a:srgbClr val="E3EAFD"/>
                </a:highlight>
              </a:rPr>
              <a:t>network</a:t>
            </a:r>
            <a:r>
              <a:rPr lang="x-none" sz="2800" dirty="0"/>
              <a:t>]</a:t>
            </a:r>
          </a:p>
        </p:txBody>
      </p:sp>
      <p:pic>
        <p:nvPicPr>
          <p:cNvPr id="26" name="Imagen 25">
            <a:extLst>
              <a:ext uri="{FF2B5EF4-FFF2-40B4-BE49-F238E27FC236}">
                <a16:creationId xmlns:a16="http://schemas.microsoft.com/office/drawing/2014/main" id="{AE8DEEEB-2E83-2F4D-A0CE-DF4B6F9A38D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0976" y="3377361"/>
            <a:ext cx="2161091" cy="464772"/>
          </a:xfrm>
          <a:prstGeom prst="rect">
            <a:avLst/>
          </a:prstGeom>
        </p:spPr>
      </p:pic>
      <p:pic>
        <p:nvPicPr>
          <p:cNvPr id="35" name="Picture 22">
            <a:extLst>
              <a:ext uri="{FF2B5EF4-FFF2-40B4-BE49-F238E27FC236}">
                <a16:creationId xmlns:a16="http://schemas.microsoft.com/office/drawing/2014/main" id="{0D8D4BD6-5CA2-294D-A688-F21711AAEA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13498">
            <a:off x="7145271" y="4552422"/>
            <a:ext cx="2085806" cy="1916201"/>
          </a:xfrm>
          <a:prstGeom prst="rect">
            <a:avLst/>
          </a:prstGeom>
        </p:spPr>
      </p:pic>
      <p:sp>
        <p:nvSpPr>
          <p:cNvPr id="36" name="TextBox 23">
            <a:extLst>
              <a:ext uri="{FF2B5EF4-FFF2-40B4-BE49-F238E27FC236}">
                <a16:creationId xmlns:a16="http://schemas.microsoft.com/office/drawing/2014/main" id="{92D12FB0-8985-1F4E-B761-06CBA29CBD7E}"/>
              </a:ext>
            </a:extLst>
          </p:cNvPr>
          <p:cNvSpPr txBox="1"/>
          <p:nvPr/>
        </p:nvSpPr>
        <p:spPr>
          <a:xfrm rot="21021039">
            <a:off x="7125549" y="5247337"/>
            <a:ext cx="20856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little, few</a:t>
            </a:r>
          </a:p>
        </p:txBody>
      </p:sp>
      <p:sp>
        <p:nvSpPr>
          <p:cNvPr id="38"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7" name="Picture 22">
            <a:extLst>
              <a:ext uri="{FF2B5EF4-FFF2-40B4-BE49-F238E27FC236}">
                <a16:creationId xmlns:a16="http://schemas.microsoft.com/office/drawing/2014/main" id="{0D8D4BD6-5CA2-294D-A688-F21711AAEA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13498">
            <a:off x="7049209" y="2799366"/>
            <a:ext cx="2153225" cy="1978138"/>
          </a:xfrm>
          <a:prstGeom prst="rect">
            <a:avLst/>
          </a:prstGeom>
        </p:spPr>
      </p:pic>
      <p:sp>
        <p:nvSpPr>
          <p:cNvPr id="48" name="TextBox 23">
            <a:extLst>
              <a:ext uri="{FF2B5EF4-FFF2-40B4-BE49-F238E27FC236}">
                <a16:creationId xmlns:a16="http://schemas.microsoft.com/office/drawing/2014/main" id="{92D12FB0-8985-1F4E-B761-06CBA29CBD7E}"/>
              </a:ext>
            </a:extLst>
          </p:cNvPr>
          <p:cNvSpPr txBox="1"/>
          <p:nvPr/>
        </p:nvSpPr>
        <p:spPr>
          <a:xfrm rot="21021039">
            <a:off x="7067494" y="3346177"/>
            <a:ext cx="20856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to divide, dividing</a:t>
            </a:r>
            <a:endParaRPr kumimoji="0" lang="en-GB" sz="2400" b="0" i="0" u="none" strike="noStrike" kern="1200" cap="none" spc="0" normalizeH="0" baseline="0" noProof="0" dirty="0">
              <a:ln>
                <a:noFill/>
              </a:ln>
              <a:effectLst/>
              <a:uLnTx/>
              <a:uFillTx/>
              <a:latin typeface="Century Gothic" panose="020F0302020204030204"/>
            </a:endParaRPr>
          </a:p>
        </p:txBody>
      </p:sp>
      <p:sp>
        <p:nvSpPr>
          <p:cNvPr id="49" name="TextBox 48"/>
          <p:cNvSpPr txBox="1"/>
          <p:nvPr/>
        </p:nvSpPr>
        <p:spPr>
          <a:xfrm>
            <a:off x="9219915" y="3393603"/>
            <a:ext cx="20897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latin typeface="Century Gothic" panose="020F0302020204030204"/>
              </a:rPr>
              <a:t>dividir</a:t>
            </a:r>
            <a:endParaRPr kumimoji="0" lang="en-GB" sz="3200" b="0" i="0" u="none" strike="noStrike" kern="1200" cap="none" spc="0" normalizeH="0" baseline="0" noProof="0" dirty="0">
              <a:ln>
                <a:noFill/>
              </a:ln>
              <a:effectLst/>
              <a:uLnTx/>
              <a:uFillTx/>
              <a:latin typeface="Century Gothic" panose="020F0302020204030204"/>
            </a:endParaRPr>
          </a:p>
        </p:txBody>
      </p:sp>
    </p:spTree>
    <p:extLst>
      <p:ext uri="{BB962C8B-B14F-4D97-AF65-F5344CB8AC3E}">
        <p14:creationId xmlns:p14="http://schemas.microsoft.com/office/powerpoint/2010/main" val="321609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4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2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3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4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p:bldP spid="18" grpId="0"/>
      <p:bldP spid="18" grpId="1"/>
      <p:bldP spid="21" grpId="0"/>
      <p:bldP spid="21" grpId="1"/>
      <p:bldP spid="34" grpId="0"/>
      <p:bldP spid="34" grpId="1"/>
      <p:bldP spid="59" grpId="0" animBg="1"/>
      <p:bldP spid="59" grpId="1" animBg="1"/>
      <p:bldP spid="29" grpId="0"/>
      <p:bldP spid="29" grpId="1"/>
      <p:bldP spid="45" grpId="0"/>
      <p:bldP spid="45" grpId="1"/>
      <p:bldP spid="46" grpId="0"/>
      <p:bldP spid="46" grpId="1"/>
      <p:bldP spid="36" grpId="0"/>
      <p:bldP spid="36" grpId="1"/>
      <p:bldP spid="48" grpId="0"/>
      <p:bldP spid="48" grpId="1"/>
      <p:bldP spid="49" grpId="0"/>
      <p:bldP spid="4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86536575-967C-4089-BC96-9C5E88F97D56}"/>
              </a:ext>
            </a:extLst>
          </p:cNvPr>
          <p:cNvSpPr/>
          <p:nvPr/>
        </p:nvSpPr>
        <p:spPr>
          <a:xfrm>
            <a:off x="7149112" y="5585966"/>
            <a:ext cx="3644324" cy="53860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78E73666-F683-4D99-A554-CE59871863C1}"/>
              </a:ext>
            </a:extLst>
          </p:cNvPr>
          <p:cNvSpPr/>
          <p:nvPr/>
        </p:nvSpPr>
        <p:spPr>
          <a:xfrm>
            <a:off x="7149112" y="4922237"/>
            <a:ext cx="3644325" cy="53860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D64B647F-3CE3-4181-B12C-EBB91EAF4575}"/>
              </a:ext>
            </a:extLst>
          </p:cNvPr>
          <p:cNvSpPr/>
          <p:nvPr/>
        </p:nvSpPr>
        <p:spPr>
          <a:xfrm>
            <a:off x="5461121" y="3153974"/>
            <a:ext cx="2444922" cy="53860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10194003-358C-4AAA-9CC7-92A2A831B2F0}"/>
              </a:ext>
            </a:extLst>
          </p:cNvPr>
          <p:cNvSpPr/>
          <p:nvPr/>
        </p:nvSpPr>
        <p:spPr>
          <a:xfrm>
            <a:off x="5461121" y="2494509"/>
            <a:ext cx="2444922" cy="53860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13557"/>
            <a:ext cx="3319975" cy="647577"/>
          </a:xfrm>
        </p:spPr>
        <p:txBody>
          <a:bodyPr>
            <a:normAutofit/>
          </a:bodyPr>
          <a:lstStyle/>
          <a:p>
            <a:r>
              <a:rPr lang="en-GB" sz="2800" dirty="0" err="1"/>
              <a:t>mucho</a:t>
            </a:r>
            <a:r>
              <a:rPr lang="en-GB" sz="2800" dirty="0"/>
              <a:t> | poco</a:t>
            </a:r>
          </a:p>
        </p:txBody>
      </p:sp>
      <p:sp>
        <p:nvSpPr>
          <p:cNvPr id="17" name="Title 1"/>
          <p:cNvSpPr txBox="1">
            <a:spLocks/>
          </p:cNvSpPr>
          <p:nvPr/>
        </p:nvSpPr>
        <p:spPr>
          <a:xfrm>
            <a:off x="363637" y="1349592"/>
            <a:ext cx="11426551"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200" dirty="0"/>
          </a:p>
        </p:txBody>
      </p:sp>
      <p:sp>
        <p:nvSpPr>
          <p:cNvPr id="18" name="Title 1"/>
          <p:cNvSpPr txBox="1">
            <a:spLocks/>
          </p:cNvSpPr>
          <p:nvPr/>
        </p:nvSpPr>
        <p:spPr>
          <a:xfrm>
            <a:off x="363637" y="1678844"/>
            <a:ext cx="11426551" cy="93468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200" dirty="0"/>
          </a:p>
        </p:txBody>
      </p:sp>
      <p:sp>
        <p:nvSpPr>
          <p:cNvPr id="21" name="TextBox 20"/>
          <p:cNvSpPr txBox="1"/>
          <p:nvPr/>
        </p:nvSpPr>
        <p:spPr>
          <a:xfrm>
            <a:off x="363637" y="2584967"/>
            <a:ext cx="1977752" cy="461665"/>
          </a:xfrm>
          <a:prstGeom prst="rect">
            <a:avLst/>
          </a:prstGeom>
          <a:noFill/>
        </p:spPr>
        <p:txBody>
          <a:bodyPr wrap="square" rtlCol="0">
            <a:spAutoFit/>
          </a:bodyPr>
          <a:lstStyle/>
          <a:p>
            <a:pPr algn="l"/>
            <a:r>
              <a:rPr lang="en-GB" sz="2400" dirty="0"/>
              <a:t>I study a lot.</a:t>
            </a:r>
          </a:p>
        </p:txBody>
      </p:sp>
      <p:sp>
        <p:nvSpPr>
          <p:cNvPr id="22" name="TextBox 21"/>
          <p:cNvSpPr txBox="1"/>
          <p:nvPr/>
        </p:nvSpPr>
        <p:spPr>
          <a:xfrm>
            <a:off x="363637" y="3273513"/>
            <a:ext cx="5097484" cy="461665"/>
          </a:xfrm>
          <a:prstGeom prst="rect">
            <a:avLst/>
          </a:prstGeom>
          <a:noFill/>
        </p:spPr>
        <p:txBody>
          <a:bodyPr wrap="square" rtlCol="0">
            <a:spAutoFit/>
          </a:bodyPr>
          <a:lstStyle/>
          <a:p>
            <a:pPr algn="l"/>
            <a:r>
              <a:rPr lang="en-GB" sz="2400" dirty="0"/>
              <a:t>I study little (don’t study much).</a:t>
            </a:r>
          </a:p>
        </p:txBody>
      </p:sp>
      <p:sp>
        <p:nvSpPr>
          <p:cNvPr id="24" name="TextBox 23"/>
          <p:cNvSpPr txBox="1"/>
          <p:nvPr/>
        </p:nvSpPr>
        <p:spPr>
          <a:xfrm>
            <a:off x="368224" y="4960710"/>
            <a:ext cx="4169410" cy="461665"/>
          </a:xfrm>
          <a:prstGeom prst="rect">
            <a:avLst/>
          </a:prstGeom>
          <a:noFill/>
        </p:spPr>
        <p:txBody>
          <a:bodyPr wrap="square" rtlCol="0">
            <a:spAutoFit/>
          </a:bodyPr>
          <a:lstStyle/>
          <a:p>
            <a:pPr algn="l"/>
            <a:r>
              <a:rPr lang="en-GB" sz="2400" dirty="0"/>
              <a:t>I study a lot of things.</a:t>
            </a:r>
          </a:p>
        </p:txBody>
      </p:sp>
      <p:sp>
        <p:nvSpPr>
          <p:cNvPr id="25" name="TextBox 24"/>
          <p:cNvSpPr txBox="1"/>
          <p:nvPr/>
        </p:nvSpPr>
        <p:spPr>
          <a:xfrm>
            <a:off x="368223" y="5618040"/>
            <a:ext cx="6992133" cy="461665"/>
          </a:xfrm>
          <a:prstGeom prst="rect">
            <a:avLst/>
          </a:prstGeom>
          <a:noFill/>
        </p:spPr>
        <p:txBody>
          <a:bodyPr wrap="square" rtlCol="0">
            <a:spAutoFit/>
          </a:bodyPr>
          <a:lstStyle/>
          <a:p>
            <a:pPr algn="l"/>
            <a:r>
              <a:rPr lang="en-GB" sz="2400" dirty="0"/>
              <a:t>I study little (don’t study much) geography.</a:t>
            </a:r>
          </a:p>
        </p:txBody>
      </p:sp>
      <p:sp>
        <p:nvSpPr>
          <p:cNvPr id="26" name="TextBox 25"/>
          <p:cNvSpPr txBox="1"/>
          <p:nvPr/>
        </p:nvSpPr>
        <p:spPr>
          <a:xfrm>
            <a:off x="5461122" y="2494509"/>
            <a:ext cx="2676343" cy="461665"/>
          </a:xfrm>
          <a:prstGeom prst="rect">
            <a:avLst/>
          </a:prstGeom>
          <a:noFill/>
        </p:spPr>
        <p:txBody>
          <a:bodyPr wrap="square" rtlCol="0">
            <a:spAutoFit/>
          </a:bodyPr>
          <a:lstStyle/>
          <a:p>
            <a:pPr algn="l"/>
            <a:r>
              <a:rPr lang="en-GB" sz="2400" dirty="0"/>
              <a:t>Estudio much</a:t>
            </a:r>
            <a:r>
              <a:rPr lang="en-GB" sz="2400" b="1" dirty="0"/>
              <a:t>o</a:t>
            </a:r>
            <a:r>
              <a:rPr lang="en-GB" sz="2400" dirty="0"/>
              <a:t>.</a:t>
            </a:r>
          </a:p>
        </p:txBody>
      </p:sp>
      <p:sp>
        <p:nvSpPr>
          <p:cNvPr id="27" name="TextBox 26"/>
          <p:cNvSpPr txBox="1"/>
          <p:nvPr/>
        </p:nvSpPr>
        <p:spPr>
          <a:xfrm>
            <a:off x="5461121" y="3188729"/>
            <a:ext cx="2676343" cy="461665"/>
          </a:xfrm>
          <a:prstGeom prst="rect">
            <a:avLst/>
          </a:prstGeom>
          <a:noFill/>
        </p:spPr>
        <p:txBody>
          <a:bodyPr wrap="square" rtlCol="0">
            <a:spAutoFit/>
          </a:bodyPr>
          <a:lstStyle/>
          <a:p>
            <a:pPr algn="l"/>
            <a:r>
              <a:rPr lang="en-GB" sz="2400" dirty="0"/>
              <a:t>Estudio poc</a:t>
            </a:r>
            <a:r>
              <a:rPr lang="en-GB" sz="2400" b="1" dirty="0"/>
              <a:t>o</a:t>
            </a:r>
            <a:r>
              <a:rPr lang="en-GB" sz="2400" dirty="0"/>
              <a:t>.</a:t>
            </a:r>
          </a:p>
        </p:txBody>
      </p:sp>
      <p:sp>
        <p:nvSpPr>
          <p:cNvPr id="28" name="Rectangle 27"/>
          <p:cNvSpPr/>
          <p:nvPr/>
        </p:nvSpPr>
        <p:spPr>
          <a:xfrm>
            <a:off x="363637" y="3841092"/>
            <a:ext cx="11320362" cy="984885"/>
          </a:xfrm>
          <a:prstGeom prst="rect">
            <a:avLst/>
          </a:prstGeom>
        </p:spPr>
        <p:txBody>
          <a:bodyPr wrap="square">
            <a:spAutoFit/>
          </a:bodyPr>
          <a:lstStyle/>
          <a:p>
            <a:r>
              <a:rPr lang="en-GB" sz="2900" dirty="0"/>
              <a:t>When they are </a:t>
            </a:r>
            <a:r>
              <a:rPr lang="en-GB" sz="2900" b="1" dirty="0"/>
              <a:t>adjectives</a:t>
            </a:r>
            <a:r>
              <a:rPr lang="en-GB" sz="2900" dirty="0"/>
              <a:t>, they need to agree in gender and number with the noun that they refer to. </a:t>
            </a:r>
          </a:p>
        </p:txBody>
      </p:sp>
      <p:sp>
        <p:nvSpPr>
          <p:cNvPr id="29" name="TextBox 28"/>
          <p:cNvSpPr txBox="1"/>
          <p:nvPr/>
        </p:nvSpPr>
        <p:spPr>
          <a:xfrm>
            <a:off x="7153075" y="4931891"/>
            <a:ext cx="5038925" cy="461665"/>
          </a:xfrm>
          <a:prstGeom prst="rect">
            <a:avLst/>
          </a:prstGeom>
          <a:noFill/>
        </p:spPr>
        <p:txBody>
          <a:bodyPr wrap="square" rtlCol="0">
            <a:spAutoFit/>
          </a:bodyPr>
          <a:lstStyle/>
          <a:p>
            <a:pPr algn="l"/>
            <a:r>
              <a:rPr lang="en-GB" sz="2400" dirty="0"/>
              <a:t>Estudio much</a:t>
            </a:r>
            <a:r>
              <a:rPr lang="en-GB" sz="2400" b="1" dirty="0"/>
              <a:t>as</a:t>
            </a:r>
            <a:r>
              <a:rPr lang="en-GB" sz="2400" dirty="0"/>
              <a:t> cos</a:t>
            </a:r>
            <a:r>
              <a:rPr lang="en-GB" sz="2400" b="1" dirty="0"/>
              <a:t>as</a:t>
            </a:r>
            <a:r>
              <a:rPr lang="en-GB" sz="2400" dirty="0"/>
              <a:t>.</a:t>
            </a:r>
          </a:p>
        </p:txBody>
      </p:sp>
      <p:sp>
        <p:nvSpPr>
          <p:cNvPr id="30" name="TextBox 29"/>
          <p:cNvSpPr txBox="1"/>
          <p:nvPr/>
        </p:nvSpPr>
        <p:spPr>
          <a:xfrm>
            <a:off x="7153075" y="5624439"/>
            <a:ext cx="5038925" cy="461665"/>
          </a:xfrm>
          <a:prstGeom prst="rect">
            <a:avLst/>
          </a:prstGeom>
          <a:noFill/>
        </p:spPr>
        <p:txBody>
          <a:bodyPr wrap="square" rtlCol="0">
            <a:spAutoFit/>
          </a:bodyPr>
          <a:lstStyle/>
          <a:p>
            <a:pPr algn="l"/>
            <a:r>
              <a:rPr lang="en-GB" sz="2400" dirty="0"/>
              <a:t>Estudio poc</a:t>
            </a:r>
            <a:r>
              <a:rPr lang="en-GB" sz="2400" b="1" dirty="0"/>
              <a:t>a</a:t>
            </a:r>
            <a:r>
              <a:rPr lang="en-GB" sz="2400" dirty="0"/>
              <a:t> geografí</a:t>
            </a:r>
            <a:r>
              <a:rPr lang="en-GB" sz="2400" b="1" dirty="0"/>
              <a:t>a</a:t>
            </a:r>
            <a:r>
              <a:rPr lang="en-GB" sz="2400" dirty="0"/>
              <a:t>.</a:t>
            </a:r>
          </a:p>
        </p:txBody>
      </p:sp>
      <p:cxnSp>
        <p:nvCxnSpPr>
          <p:cNvPr id="32" name="Straight Connector 31"/>
          <p:cNvCxnSpPr/>
          <p:nvPr/>
        </p:nvCxnSpPr>
        <p:spPr>
          <a:xfrm>
            <a:off x="5540352" y="2956174"/>
            <a:ext cx="1029573" cy="0"/>
          </a:xfrm>
          <a:prstGeom prst="line">
            <a:avLst/>
          </a:prstGeom>
          <a:ln w="381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540352" y="3650394"/>
            <a:ext cx="1029573" cy="0"/>
          </a:xfrm>
          <a:prstGeom prst="line">
            <a:avLst/>
          </a:prstGeom>
          <a:ln w="38100">
            <a:solidFill>
              <a:srgbClr val="E25B00"/>
            </a:solidFill>
          </a:ln>
        </p:spPr>
        <p:style>
          <a:lnRef idx="1">
            <a:schemeClr val="accent1"/>
          </a:lnRef>
          <a:fillRef idx="0">
            <a:schemeClr val="accent1"/>
          </a:fillRef>
          <a:effectRef idx="0">
            <a:schemeClr val="accent1"/>
          </a:effectRef>
          <a:fontRef idx="minor">
            <a:schemeClr val="tx1"/>
          </a:fontRef>
        </p:style>
      </p:cxnSp>
      <p:sp>
        <p:nvSpPr>
          <p:cNvPr id="38" name="Arc 37"/>
          <p:cNvSpPr/>
          <p:nvPr/>
        </p:nvSpPr>
        <p:spPr>
          <a:xfrm rot="15231973" flipH="1">
            <a:off x="9674480" y="4488581"/>
            <a:ext cx="706613" cy="1389680"/>
          </a:xfrm>
          <a:prstGeom prst="arc">
            <a:avLst>
              <a:gd name="adj1" fmla="val 16200000"/>
              <a:gd name="adj2" fmla="val 2760906"/>
            </a:avLst>
          </a:prstGeom>
          <a:ln w="38100">
            <a:solidFill>
              <a:srgbClr val="F664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Arc 38"/>
          <p:cNvSpPr/>
          <p:nvPr/>
        </p:nvSpPr>
        <p:spPr>
          <a:xfrm rot="15231973" flipH="1">
            <a:off x="9706044" y="4901132"/>
            <a:ext cx="706613" cy="1854010"/>
          </a:xfrm>
          <a:prstGeom prst="arc">
            <a:avLst>
              <a:gd name="adj1" fmla="val 16200000"/>
              <a:gd name="adj2" fmla="val 2896234"/>
            </a:avLst>
          </a:prstGeom>
          <a:ln w="38100">
            <a:solidFill>
              <a:srgbClr val="F664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 name="Rounded Rectangle 11">
            <a:extLst>
              <a:ext uri="{FF2B5EF4-FFF2-40B4-BE49-F238E27FC236}">
                <a16:creationId xmlns:a16="http://schemas.microsoft.com/office/drawing/2014/main" id="{31DEFC6C-63B9-974A-B4B2-3381F49008AC}"/>
              </a:ext>
            </a:extLst>
          </p:cNvPr>
          <p:cNvSpPr/>
          <p:nvPr/>
        </p:nvSpPr>
        <p:spPr>
          <a:xfrm>
            <a:off x="10479314" y="258166"/>
            <a:ext cx="1448829" cy="400919"/>
          </a:xfrm>
          <a:prstGeom prst="roundRect">
            <a:avLst/>
          </a:prstGeom>
          <a:solidFill>
            <a:schemeClr val="tx2"/>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p:cNvSpPr/>
          <p:nvPr/>
        </p:nvSpPr>
        <p:spPr>
          <a:xfrm>
            <a:off x="363637" y="1901826"/>
            <a:ext cx="11488126" cy="538609"/>
          </a:xfrm>
          <a:prstGeom prst="rect">
            <a:avLst/>
          </a:prstGeom>
        </p:spPr>
        <p:txBody>
          <a:bodyPr wrap="square">
            <a:spAutoFit/>
          </a:bodyPr>
          <a:lstStyle/>
          <a:p>
            <a:r>
              <a:rPr lang="en-GB" sz="2900" dirty="0"/>
              <a:t>When they are </a:t>
            </a:r>
            <a:r>
              <a:rPr lang="en-GB" sz="2900" b="1" dirty="0"/>
              <a:t>adverbs</a:t>
            </a:r>
            <a:r>
              <a:rPr lang="en-GB" sz="2900" dirty="0"/>
              <a:t>, the –o ending doesn’t change. </a:t>
            </a:r>
          </a:p>
        </p:txBody>
      </p:sp>
      <p:sp>
        <p:nvSpPr>
          <p:cNvPr id="5" name="Rounded Rectangular Callout 4"/>
          <p:cNvSpPr/>
          <p:nvPr/>
        </p:nvSpPr>
        <p:spPr>
          <a:xfrm>
            <a:off x="8190559" y="2655126"/>
            <a:ext cx="3737584" cy="959744"/>
          </a:xfrm>
          <a:prstGeom prst="wedgeRoundRectCallout">
            <a:avLst>
              <a:gd name="adj1" fmla="val -64353"/>
              <a:gd name="adj2" fmla="val 30741"/>
              <a:gd name="adj3" fmla="val 16667"/>
            </a:avLst>
          </a:prstGeom>
          <a:solidFill>
            <a:schemeClr val="accent4">
              <a:lumMod val="40000"/>
              <a:lumOff val="60000"/>
            </a:schemeClr>
          </a:solidFill>
          <a:ln w="28575">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“I study little” is quite formal English. We tend to say</a:t>
            </a:r>
            <a:br>
              <a:rPr lang="en-GB" dirty="0">
                <a:solidFill>
                  <a:srgbClr val="002060"/>
                </a:solidFill>
              </a:rPr>
            </a:br>
            <a:r>
              <a:rPr lang="en-GB" dirty="0">
                <a:solidFill>
                  <a:srgbClr val="002060"/>
                </a:solidFill>
              </a:rPr>
              <a:t> “I don’t study much”.</a:t>
            </a:r>
          </a:p>
        </p:txBody>
      </p:sp>
      <p:sp>
        <p:nvSpPr>
          <p:cNvPr id="31" name="TextBox 30">
            <a:extLst>
              <a:ext uri="{FF2B5EF4-FFF2-40B4-BE49-F238E27FC236}">
                <a16:creationId xmlns:a16="http://schemas.microsoft.com/office/drawing/2014/main" id="{2AE0E45C-E4D1-42F9-8B0A-B90CEF10917D}"/>
              </a:ext>
            </a:extLst>
          </p:cNvPr>
          <p:cNvSpPr txBox="1"/>
          <p:nvPr/>
        </p:nvSpPr>
        <p:spPr>
          <a:xfrm>
            <a:off x="363637" y="1018845"/>
            <a:ext cx="12628606" cy="523220"/>
          </a:xfrm>
          <a:prstGeom prst="rect">
            <a:avLst/>
          </a:prstGeom>
          <a:noFill/>
        </p:spPr>
        <p:txBody>
          <a:bodyPr wrap="square">
            <a:spAutoFit/>
          </a:bodyPr>
          <a:lstStyle/>
          <a:p>
            <a:r>
              <a:rPr lang="en-GB" sz="2800" b="1" dirty="0" err="1">
                <a:latin typeface="Century Gothic" panose="020B0502020202020204" pitchFamily="34" charset="0"/>
                <a:ea typeface="+mj-ea"/>
                <a:cs typeface="+mj-cs"/>
              </a:rPr>
              <a:t>Mucho</a:t>
            </a:r>
            <a:r>
              <a:rPr lang="en-GB" sz="2800" b="1" dirty="0">
                <a:latin typeface="Century Gothic" panose="020B0502020202020204" pitchFamily="34" charset="0"/>
                <a:ea typeface="+mj-ea"/>
                <a:cs typeface="+mj-cs"/>
              </a:rPr>
              <a:t> </a:t>
            </a:r>
            <a:r>
              <a:rPr lang="en-GB" sz="2800" dirty="0">
                <a:latin typeface="Century Gothic" panose="020B0502020202020204" pitchFamily="34" charset="0"/>
                <a:ea typeface="+mj-ea"/>
                <a:cs typeface="+mj-cs"/>
              </a:rPr>
              <a:t>and</a:t>
            </a:r>
            <a:r>
              <a:rPr lang="en-GB" sz="2800" b="1" dirty="0">
                <a:latin typeface="Century Gothic" panose="020B0502020202020204" pitchFamily="34" charset="0"/>
                <a:ea typeface="+mj-ea"/>
                <a:cs typeface="+mj-cs"/>
              </a:rPr>
              <a:t> poco </a:t>
            </a:r>
            <a:r>
              <a:rPr kumimoji="0" lang="en-GB" sz="2800" i="0" u="none" strike="noStrike" kern="1200" cap="none" spc="0" normalizeH="0" baseline="0" noProof="0" dirty="0">
                <a:ln>
                  <a:noFill/>
                </a:ln>
                <a:effectLst/>
                <a:uLnTx/>
                <a:uFillTx/>
                <a:latin typeface="Century Gothic" panose="020B0502020202020204" pitchFamily="34" charset="0"/>
                <a:ea typeface="+mj-ea"/>
                <a:cs typeface="+mj-cs"/>
              </a:rPr>
              <a:t>can be both adjectives and adverbs.</a:t>
            </a:r>
            <a:endParaRPr lang="en-GB" sz="1600" dirty="0"/>
          </a:p>
        </p:txBody>
      </p:sp>
    </p:spTree>
    <p:extLst>
      <p:ext uri="{BB962C8B-B14F-4D97-AF65-F5344CB8AC3E}">
        <p14:creationId xmlns:p14="http://schemas.microsoft.com/office/powerpoint/2010/main" val="185186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5" grpId="0" animBg="1"/>
      <p:bldP spid="34" grpId="0" animBg="1"/>
      <p:bldP spid="7" grpId="0" animBg="1"/>
      <p:bldP spid="21" grpId="0"/>
      <p:bldP spid="22" grpId="0"/>
      <p:bldP spid="24" grpId="0"/>
      <p:bldP spid="25" grpId="0"/>
      <p:bldP spid="26" grpId="0"/>
      <p:bldP spid="27" grpId="0"/>
      <p:bldP spid="28" grpId="0"/>
      <p:bldP spid="29" grpId="0"/>
      <p:bldP spid="30" grpId="0"/>
      <p:bldP spid="38" grpId="0" animBg="1"/>
      <p:bldP spid="39" grpId="0" animBg="1"/>
      <p:bldP spid="3" grpId="0"/>
      <p:bldP spid="5" grpId="0" animBg="1"/>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6672</Words>
  <Application>Microsoft Office PowerPoint</Application>
  <PresentationFormat>Widescreen</PresentationFormat>
  <Paragraphs>881</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Century Gothic</vt:lpstr>
      <vt:lpstr>Tw Cen MT</vt:lpstr>
      <vt:lpstr>NCELP_German_2022</vt:lpstr>
      <vt:lpstr>PowerPoint Presentation</vt:lpstr>
      <vt:lpstr>En pareja</vt:lpstr>
      <vt:lpstr>ce, ci, z</vt:lpstr>
      <vt:lpstr>ce, ci, z</vt:lpstr>
      <vt:lpstr>Vocabulario</vt:lpstr>
      <vt:lpstr>Vocabulario</vt:lpstr>
      <vt:lpstr>Vocabulario (1/2)</vt:lpstr>
      <vt:lpstr>Vocabulario (2/2)</vt:lpstr>
      <vt:lpstr>mucho | poco</vt:lpstr>
      <vt:lpstr>-ar verbs: 1st person singular (present) 3rd person singular (preterite)</vt:lpstr>
      <vt:lpstr>¡A pronunciar!</vt:lpstr>
      <vt:lpstr>Lucía hace preguntas sobre tecnología</vt:lpstr>
      <vt:lpstr>Rafaela y Noel van a clases para aprender a usar la tecnología.</vt:lpstr>
      <vt:lpstr>PowerPoint Presentation</vt:lpstr>
      <vt:lpstr>Fonética (1/3)</vt:lpstr>
      <vt:lpstr>Fonética (2/3)</vt:lpstr>
      <vt:lpstr>Fonética (3/3)</vt:lpstr>
      <vt:lpstr>¿Cómo se dice…?</vt:lpstr>
      <vt:lpstr>Saying what ‘I’ do vs what ‘s/he’ did  -ar verbs in the present and preterite</vt:lpstr>
      <vt:lpstr>Talking about places and locations Using ‘del’ and ‘de la’ with adverbs</vt:lpstr>
      <vt:lpstr>¿Debes usar ‘del’ or ‘de la’?</vt:lpstr>
      <vt:lpstr>Daniel habla sobre el tiempo libre</vt:lpstr>
      <vt:lpstr>Lucía también habla del tiempo libre</vt:lpstr>
      <vt:lpstr>Escribes en las redes sociales </vt:lpstr>
      <vt:lpstr>¿Cómo se dice en español?</vt:lpstr>
      <vt:lpstr>hablar / escuchar</vt:lpstr>
      <vt:lpstr>hablar / escuchar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21</cp:revision>
  <dcterms:created xsi:type="dcterms:W3CDTF">2024-02-15T18:04:34Z</dcterms:created>
  <dcterms:modified xsi:type="dcterms:W3CDTF">2024-02-16T08:42:39Z</dcterms:modified>
</cp:coreProperties>
</file>