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30" r:id="rId2"/>
    <p:sldId id="1072" r:id="rId3"/>
    <p:sldId id="1069" r:id="rId4"/>
    <p:sldId id="425" r:id="rId5"/>
    <p:sldId id="500" r:id="rId6"/>
    <p:sldId id="501" r:id="rId7"/>
    <p:sldId id="502" r:id="rId8"/>
    <p:sldId id="503" r:id="rId9"/>
    <p:sldId id="504" r:id="rId10"/>
    <p:sldId id="1078" r:id="rId11"/>
    <p:sldId id="505" r:id="rId12"/>
    <p:sldId id="506" r:id="rId13"/>
    <p:sldId id="331" r:id="rId14"/>
    <p:sldId id="1079" r:id="rId15"/>
    <p:sldId id="1073" r:id="rId16"/>
    <p:sldId id="1074" r:id="rId17"/>
    <p:sldId id="1075" r:id="rId18"/>
    <p:sldId id="1066" r:id="rId19"/>
    <p:sldId id="1081" r:id="rId20"/>
    <p:sldId id="1045" r:id="rId21"/>
    <p:sldId id="1068" r:id="rId22"/>
    <p:sldId id="1049" r:id="rId23"/>
    <p:sldId id="1071" r:id="rId24"/>
    <p:sldId id="1051" r:id="rId25"/>
    <p:sldId id="1052" r:id="rId26"/>
    <p:sldId id="1053" r:id="rId27"/>
    <p:sldId id="1054" r:id="rId28"/>
    <p:sldId id="1055" r:id="rId29"/>
    <p:sldId id="1056" r:id="rId30"/>
    <p:sldId id="1057" r:id="rId31"/>
    <p:sldId id="1058" r:id="rId32"/>
    <p:sldId id="1059" r:id="rId33"/>
    <p:sldId id="1050" r:id="rId34"/>
    <p:sldId id="1061" r:id="rId35"/>
    <p:sldId id="1062" r:id="rId36"/>
    <p:sldId id="1063" r:id="rId37"/>
    <p:sldId id="1064" r:id="rId38"/>
    <p:sldId id="812" r:id="rId39"/>
    <p:sldId id="1048" r:id="rId40"/>
    <p:sldId id="512" r:id="rId41"/>
    <p:sldId id="10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D5"/>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63455" autoAdjust="0"/>
  </p:normalViewPr>
  <p:slideViewPr>
    <p:cSldViewPr snapToGrid="0">
      <p:cViewPr varScale="1">
        <p:scale>
          <a:sx n="68" d="100"/>
          <a:sy n="68" d="100"/>
        </p:scale>
        <p:origin x="1350" y="7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ECA8-F591-4B17-BEF0-5593E3326D5B}" type="datetimeFigureOut">
              <a:rPr lang="en-GB" smtClean="0"/>
              <a:t>10/02/2024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B18A-CBF4-4C2B-993B-E2203DDFB1DB}" type="slidenum">
              <a:rPr lang="en-GB" smtClean="0"/>
              <a:t>‹#›</a:t>
            </a:fld>
            <a:endParaRPr lang="en-GB"/>
          </a:p>
        </p:txBody>
      </p:sp>
    </p:spTree>
    <p:extLst>
      <p:ext uri="{BB962C8B-B14F-4D97-AF65-F5344CB8AC3E}">
        <p14:creationId xmlns:p14="http://schemas.microsoft.com/office/powerpoint/2010/main" val="174694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heguardian.com/environment/2016/nov/28/shrinking-glaciers-state-of-emergency-drought-bolivia"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orldpopulationreview.com/languages/bolivia" TargetMode="External"/><Relationship Id="rId4" Type="http://schemas.openxmlformats.org/officeDocument/2006/relationships/hyperlink" Target="http://documents1.worldbank.org/curated/en/997641468187732081/pdf/97834-REVISED-BRI-PUBLIC-ADD-AUTHORS-Box393179B.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unsplash.com/@stalskaya"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unsplash.com/@scott_umstattd?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sthomann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nsplash.com/@gregjjurgajtis" TargetMode="External"/><Relationship Id="rId4" Type="http://schemas.openxmlformats.org/officeDocument/2006/relationships/hyperlink" Target="https://unsplash.com/@vincegx"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josedavid?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unsplash.com/@hary94foto?utm_source=unsplash&amp;utm_medium=referral&amp;utm_content=creditCopyText" TargetMode="External"/><Relationship Id="rId4" Type="http://schemas.openxmlformats.org/officeDocument/2006/relationships/hyperlink" Target="https://unsplash.com/s/photos/bolivia-mountain?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r>
              <a:rPr lang="en-GB" b="0" dirty="0"/>
              <a:t>With</a:t>
            </a:r>
            <a:r>
              <a:rPr lang="en-GB" b="0" baseline="0" dirty="0"/>
              <a:t> thanks to Rachel Hawkes and Emma Marsden for reviewing the text and lesson material.</a:t>
            </a:r>
            <a:endParaRPr lang="en-GB" b="0" dirty="0"/>
          </a:p>
          <a:p>
            <a:endParaRPr lang="en-GB" b="1" dirty="0"/>
          </a:p>
          <a:p>
            <a:r>
              <a:rPr lang="en-GB" b="1" dirty="0"/>
              <a:t>Learning outcomes (lesson 1): </a:t>
            </a:r>
          </a:p>
          <a:p>
            <a:r>
              <a:rPr lang="en-GB" b="0" dirty="0"/>
              <a:t>Introduction</a:t>
            </a:r>
            <a:r>
              <a:rPr lang="en-GB" b="0" baseline="0" dirty="0"/>
              <a:t> of new vocabulary items and consolidation of those previously taught</a:t>
            </a:r>
            <a:endParaRPr lang="en-GB" b="0" dirty="0"/>
          </a:p>
          <a:p>
            <a:r>
              <a:rPr lang="en-GB" sz="1200" kern="1200" dirty="0">
                <a:solidFill>
                  <a:schemeClr val="tx1"/>
                </a:solidFill>
                <a:effectLst/>
                <a:latin typeface="+mn-lt"/>
                <a:ea typeface="+mn-ea"/>
                <a:cs typeface="+mn-cs"/>
              </a:rPr>
              <a:t>Consolidation of </a:t>
            </a:r>
            <a:r>
              <a:rPr lang="en-US" sz="1200" kern="1200" dirty="0">
                <a:solidFill>
                  <a:schemeClr val="tx1"/>
                </a:solidFill>
                <a:effectLst/>
                <a:latin typeface="+mn-lt"/>
                <a:ea typeface="+mn-ea"/>
                <a:cs typeface="+mn-cs"/>
              </a:rPr>
              <a:t>present tense –er/–</a:t>
            </a:r>
            <a:r>
              <a:rPr lang="en-US" sz="1200" kern="1200" dirty="0" err="1">
                <a:solidFill>
                  <a:schemeClr val="tx1"/>
                </a:solidFill>
                <a:effectLst/>
                <a:latin typeface="+mn-lt"/>
                <a:ea typeface="+mn-ea"/>
                <a:cs typeface="+mn-cs"/>
              </a:rPr>
              <a:t>ir</a:t>
            </a:r>
            <a:r>
              <a:rPr lang="en-US" sz="1200" kern="1200" dirty="0">
                <a:solidFill>
                  <a:schemeClr val="tx1"/>
                </a:solidFill>
                <a:effectLst/>
                <a:latin typeface="+mn-lt"/>
                <a:ea typeface="+mn-ea"/>
                <a:cs typeface="+mn-cs"/>
              </a:rPr>
              <a:t> verbs in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person singular and plural (-e,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a:t>
            </a:r>
            <a:r>
              <a:rPr lang="x-non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a:t>
            </a:r>
            <a:r>
              <a:rPr lang="en-US" sz="1200" b="0" u="none" kern="1200" dirty="0">
                <a:solidFill>
                  <a:schemeClr val="tx1"/>
                </a:solidFill>
                <a:effectLst/>
                <a:latin typeface="+mn-lt"/>
                <a:ea typeface="+mn-ea"/>
                <a:cs typeface="+mn-cs"/>
              </a:rPr>
              <a:t>SSCs [l],</a:t>
            </a:r>
            <a:r>
              <a:rPr lang="en-US" sz="1200" b="0" u="none" kern="1200" baseline="0" dirty="0">
                <a:solidFill>
                  <a:schemeClr val="tx1"/>
                </a:solidFill>
                <a:effectLst/>
                <a:latin typeface="+mn-lt"/>
                <a:ea typeface="+mn-ea"/>
                <a:cs typeface="+mn-cs"/>
              </a:rPr>
              <a:t> [</a:t>
            </a:r>
            <a:r>
              <a:rPr lang="en-US" sz="1200" b="0" u="none" kern="1200" baseline="0" dirty="0" err="1">
                <a:solidFill>
                  <a:schemeClr val="tx1"/>
                </a:solidFill>
                <a:effectLst/>
                <a:latin typeface="+mn-lt"/>
                <a:ea typeface="+mn-ea"/>
                <a:cs typeface="+mn-cs"/>
              </a:rPr>
              <a:t>ll</a:t>
            </a:r>
            <a:r>
              <a:rPr lang="en-US" sz="1200" b="0" u="none" kern="1200" baseline="0" dirty="0">
                <a:solidFill>
                  <a:schemeClr val="tx1"/>
                </a:solidFill>
                <a:effectLst/>
                <a:latin typeface="+mn-lt"/>
                <a:ea typeface="+mn-ea"/>
                <a:cs typeface="+mn-cs"/>
              </a:rPr>
              <a:t>]</a:t>
            </a:r>
            <a:endParaRPr lang="en-US" sz="1200" b="0" u="none" kern="1200" dirty="0">
              <a:solidFill>
                <a:schemeClr val="tx1"/>
              </a:solidFill>
              <a:effectLst/>
              <a:latin typeface="+mn-lt"/>
              <a:ea typeface="+mn-ea"/>
              <a:cs typeface="+mn-cs"/>
            </a:endParaRP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lesson 1): </a:t>
            </a:r>
            <a:r>
              <a:rPr lang="es-CO" sz="1200" kern="1200" dirty="0">
                <a:solidFill>
                  <a:schemeClr val="tx1"/>
                </a:solidFill>
                <a:effectLst/>
                <a:latin typeface="+mn-lt"/>
                <a:ea typeface="+mn-ea"/>
                <a:cs typeface="+mn-cs"/>
              </a:rPr>
              <a:t>el paisaje [1685]; desaparecer [655]; seco [1183]; la lluvia [986]; el clima [1675]; la frontera [1507]; mil [191]; la altura [970]; suficiente [781]</a:t>
            </a:r>
          </a:p>
          <a:p>
            <a:endParaRPr lang="es-419" sz="1200" b="1" kern="1200" dirty="0">
              <a:solidFill>
                <a:schemeClr val="tx1"/>
              </a:solidFill>
              <a:effectLst/>
              <a:latin typeface="+mn-lt"/>
              <a:ea typeface="+mn-ea"/>
              <a:cs typeface="+mn-cs"/>
            </a:endParaRPr>
          </a:p>
          <a:p>
            <a:r>
              <a:rPr lang="es-419" sz="1200" b="1" kern="1200" dirty="0" err="1">
                <a:solidFill>
                  <a:schemeClr val="tx1"/>
                </a:solidFill>
                <a:effectLst/>
                <a:latin typeface="+mn-lt"/>
                <a:ea typeface="+mn-ea"/>
                <a:cs typeface="+mn-cs"/>
              </a:rPr>
              <a:t>Revisited</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vocabulary</a:t>
            </a:r>
            <a:r>
              <a:rPr lang="es-419" sz="1200" b="1" kern="1200" dirty="0">
                <a:solidFill>
                  <a:schemeClr val="tx1"/>
                </a:solidFill>
                <a:effectLst/>
                <a:latin typeface="+mn-lt"/>
                <a:ea typeface="+mn-ea"/>
                <a:cs typeface="+mn-cs"/>
              </a:rPr>
              <a:t>:</a:t>
            </a:r>
          </a:p>
          <a:p>
            <a:r>
              <a:rPr lang="es-419" sz="1200" b="1" kern="1200" dirty="0">
                <a:solidFill>
                  <a:schemeClr val="tx1"/>
                </a:solidFill>
                <a:effectLst/>
                <a:latin typeface="+mn-lt"/>
                <a:ea typeface="+mn-ea"/>
                <a:cs typeface="+mn-cs"/>
              </a:rPr>
              <a:t>Y8 1.2.3</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cine [952]; abierto [654]; cerrado [1201]; miedo (de algo) [491]; razón [360]; suerte [723]; éxito [708]; sueño [450]; calor [945]; en cambio² [cambio-329]</a:t>
            </a:r>
            <a:endParaRPr lang="x-none" sz="1200" kern="1200" dirty="0">
              <a:solidFill>
                <a:schemeClr val="tx1"/>
              </a:solidFill>
              <a:effectLst/>
              <a:latin typeface="+mn-lt"/>
              <a:ea typeface="+mn-ea"/>
              <a:cs typeface="+mn-cs"/>
            </a:endParaRPr>
          </a:p>
          <a:p>
            <a:r>
              <a:rPr lang="es-419" sz="1200" kern="1200" dirty="0" err="1">
                <a:solidFill>
                  <a:schemeClr val="tx1"/>
                </a:solidFill>
                <a:effectLst/>
                <a:latin typeface="+mn-lt"/>
                <a:ea typeface="+mn-ea"/>
                <a:cs typeface="+mn-cs"/>
              </a:rPr>
              <a:t>numbers</a:t>
            </a:r>
            <a:r>
              <a:rPr lang="es-419" sz="1200" kern="1200" dirty="0">
                <a:solidFill>
                  <a:schemeClr val="tx1"/>
                </a:solidFill>
                <a:effectLst/>
                <a:latin typeface="+mn-lt"/>
                <a:ea typeface="+mn-ea"/>
                <a:cs typeface="+mn-cs"/>
              </a:rPr>
              <a:t> 13-20: trece [2700]; catorce [2411]; quince [1215]; dieciséis [3373]; diecisiete [3430]; dieciocho [2730]; diecinueve [4232]; veinte [819]</a:t>
            </a:r>
            <a:r>
              <a:rPr lang="x-none" dirty="0">
                <a:effectLst/>
              </a:rPr>
              <a:t> </a:t>
            </a:r>
          </a:p>
          <a:p>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amable [2707]; genial [2890]; mientras que [mientras-127]; entonces [74]</a:t>
            </a:r>
            <a:r>
              <a:rPr lang="x-none"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subject</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pronouns</a:t>
            </a:r>
            <a:r>
              <a:rPr lang="es-419" sz="1200" kern="1200" dirty="0">
                <a:solidFill>
                  <a:schemeClr val="tx1"/>
                </a:solidFill>
                <a:effectLst/>
                <a:latin typeface="+mn-lt"/>
                <a:ea typeface="+mn-ea"/>
                <a:cs typeface="+mn-cs"/>
              </a:rPr>
              <a:t> yo [28]; tú [184] él [9]; ella [72]; nosotros/as [164]; ellos/as [9-él]</a:t>
            </a:r>
            <a:endParaRPr lang="x-non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b="0" dirty="0"/>
              <a:t>Note: </a:t>
            </a:r>
            <a:r>
              <a:rPr lang="en-GB" dirty="0"/>
              <a:t>The following sources were consulted</a:t>
            </a:r>
            <a:r>
              <a:rPr lang="en-GB" baseline="0" dirty="0"/>
              <a:t> in writing the text.</a:t>
            </a:r>
          </a:p>
          <a:p>
            <a:r>
              <a:rPr lang="en-GB" sz="1200" u="sng" kern="1200" dirty="0">
                <a:solidFill>
                  <a:schemeClr val="tx1"/>
                </a:solidFill>
                <a:effectLst/>
                <a:latin typeface="+mn-lt"/>
                <a:ea typeface="+mn-ea"/>
                <a:cs typeface="+mn-cs"/>
                <a:hlinkClick r:id="rId3"/>
              </a:rPr>
              <a:t>https://www.theguardian.com/environment/2016/nov/28/shrinking-glaciers-state-of-emergency-drought-bolivia</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http://documents1.worldbank.org/curated/en/997641468187732081/pdf/97834-REVISED-BRI-PUBLIC-ADD-AUTHORS-Box393179B.pdf</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5"/>
              </a:rPr>
              <a:t>https://worldpopulationreview.com/languages/bolivia</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37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tx1"/>
                </a:solidFill>
                <a:effectLst/>
                <a:latin typeface="+mn-lt"/>
                <a:ea typeface="Calibri"/>
                <a:cs typeface="Calibri"/>
                <a:sym typeface="Calibri"/>
              </a:rPr>
              <a:t>Read aloud/listening activity</a:t>
            </a:r>
          </a:p>
          <a:p>
            <a:r>
              <a:rPr lang="en-GB" sz="1200" b="0" i="0" u="none" strike="noStrike" kern="1200" cap="none" dirty="0">
                <a:solidFill>
                  <a:schemeClr val="tx1"/>
                </a:solidFill>
                <a:effectLst/>
                <a:latin typeface="+mn-lt"/>
                <a:ea typeface="Calibri"/>
                <a:cs typeface="Calibri"/>
                <a:sym typeface="Calibri"/>
              </a:rPr>
              <a:t>See slide 9 notes</a:t>
            </a:r>
          </a:p>
        </p:txBody>
      </p:sp>
      <p:sp>
        <p:nvSpPr>
          <p:cNvPr id="4" name="Slide Number Placeholder 3"/>
          <p:cNvSpPr>
            <a:spLocks noGrp="1"/>
          </p:cNvSpPr>
          <p:nvPr>
            <p:ph type="sldNum" sz="quarter" idx="5"/>
          </p:nvPr>
        </p:nvSpPr>
        <p:spPr/>
        <p:txBody>
          <a:bodyPr/>
          <a:lstStyle/>
          <a:p>
            <a:fld id="{10F6B18A-CBF4-4C2B-993B-E2203DDFB1DB}" type="slidenum">
              <a:rPr lang="en-GB" smtClean="0"/>
              <a:t>10</a:t>
            </a:fld>
            <a:endParaRPr lang="en-GB"/>
          </a:p>
        </p:txBody>
      </p:sp>
    </p:spTree>
    <p:extLst>
      <p:ext uri="{BB962C8B-B14F-4D97-AF65-F5344CB8AC3E}">
        <p14:creationId xmlns:p14="http://schemas.microsoft.com/office/powerpoint/2010/main" val="3836894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tx1"/>
                </a:solidFill>
                <a:effectLst/>
                <a:latin typeface="+mn-lt"/>
                <a:ea typeface="Calibri"/>
                <a:cs typeface="Calibri"/>
                <a:sym typeface="Calibri"/>
              </a:rPr>
              <a:t>Read aloud/listening activity</a:t>
            </a:r>
          </a:p>
          <a:p>
            <a:r>
              <a:rPr lang="en-GB" sz="1200" b="0" i="0" u="none" strike="noStrike" kern="1200" cap="none" dirty="0">
                <a:solidFill>
                  <a:schemeClr val="tx1"/>
                </a:solidFill>
                <a:effectLst/>
                <a:latin typeface="+mn-lt"/>
                <a:ea typeface="Calibri"/>
                <a:cs typeface="Calibri"/>
                <a:sym typeface="Calibri"/>
              </a:rPr>
              <a:t>See slide 9 notes</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11</a:t>
            </a:fld>
            <a:endParaRPr lang="en-GB"/>
          </a:p>
        </p:txBody>
      </p:sp>
    </p:spTree>
    <p:extLst>
      <p:ext uri="{BB962C8B-B14F-4D97-AF65-F5344CB8AC3E}">
        <p14:creationId xmlns:p14="http://schemas.microsoft.com/office/powerpoint/2010/main" val="141434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10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to improve written production of grammar and vocabulary relevant to this week’s lessons</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dirty="0"/>
              <a:t>Explain to students that they will be translating the English sentences into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Allow students to use knowledge organisers / language guides for support, if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reveal each answer.</a:t>
            </a:r>
          </a:p>
        </p:txBody>
      </p:sp>
      <p:sp>
        <p:nvSpPr>
          <p:cNvPr id="4" name="Slide Number Placeholder 3"/>
          <p:cNvSpPr>
            <a:spLocks noGrp="1"/>
          </p:cNvSpPr>
          <p:nvPr>
            <p:ph type="sldNum" sz="quarter" idx="5"/>
          </p:nvPr>
        </p:nvSpPr>
        <p:spPr/>
        <p:txBody>
          <a:bodyPr/>
          <a:lstStyle/>
          <a:p>
            <a:fld id="{10F6B18A-CBF4-4C2B-993B-E2203DDFB1DB}" type="slidenum">
              <a:rPr lang="en-GB" smtClean="0"/>
              <a:t>12</a:t>
            </a:fld>
            <a:endParaRPr lang="en-GB"/>
          </a:p>
        </p:txBody>
      </p:sp>
    </p:spTree>
    <p:extLst>
      <p:ext uri="{BB962C8B-B14F-4D97-AF65-F5344CB8AC3E}">
        <p14:creationId xmlns:p14="http://schemas.microsoft.com/office/powerpoint/2010/main" val="187459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r>
              <a:rPr lang="en-GB" b="1" dirty="0"/>
              <a:t>Learning outcomes (lesson 2):</a:t>
            </a:r>
          </a:p>
          <a:p>
            <a:r>
              <a:rPr lang="en-GB" b="0" dirty="0"/>
              <a:t>Introduction</a:t>
            </a:r>
            <a:r>
              <a:rPr lang="en-GB" b="0" baseline="0" dirty="0"/>
              <a:t> of new vocabulary items and consolidation of those previously taught</a:t>
            </a:r>
          </a:p>
          <a:p>
            <a:r>
              <a:rPr lang="en-GB" b="0" baseline="0" dirty="0"/>
              <a:t>Consolidation of 3</a:t>
            </a:r>
            <a:r>
              <a:rPr lang="en-GB" b="0" baseline="30000" dirty="0"/>
              <a:t>rd</a:t>
            </a:r>
            <a:r>
              <a:rPr lang="en-GB" b="0" baseline="0" dirty="0"/>
              <a:t> person singular/plural forms of different verbs</a:t>
            </a:r>
          </a:p>
          <a:p>
            <a:r>
              <a:rPr lang="en-GB" b="0" baseline="0" dirty="0"/>
              <a:t>Consolidation of SSC [</a:t>
            </a:r>
            <a:r>
              <a:rPr lang="en-GB" b="0" baseline="0" dirty="0" err="1"/>
              <a:t>ll</a:t>
            </a:r>
            <a:r>
              <a:rPr lang="en-GB" b="0" baseline="0" dirty="0"/>
              <a:t>]</a:t>
            </a:r>
          </a:p>
          <a:p>
            <a:endParaRPr lang="en-GB" b="0" baseline="0" dirty="0"/>
          </a:p>
          <a:p>
            <a:r>
              <a:rPr lang="en-GB" sz="1200" b="1" i="0" u="none" strike="noStrike" kern="1200" cap="none" dirty="0">
                <a:solidFill>
                  <a:schemeClr val="tx1"/>
                </a:solidFill>
                <a:effectLst/>
                <a:latin typeface="+mn-lt"/>
                <a:ea typeface="Calibri"/>
                <a:cs typeface="Calibri"/>
                <a:sym typeface="Calibri"/>
              </a:rPr>
              <a:t>New vocabulary (introduce, lesson 2): </a:t>
            </a:r>
            <a:r>
              <a:rPr lang="es-CO" sz="1200" kern="1200" dirty="0">
                <a:solidFill>
                  <a:schemeClr val="tx1"/>
                </a:solidFill>
                <a:effectLst/>
                <a:latin typeface="+mn-lt"/>
                <a:ea typeface="+mn-ea"/>
                <a:cs typeface="+mn-cs"/>
              </a:rPr>
              <a:t>crecer [560]; mejor [116]; ganar² (</a:t>
            </a:r>
            <a:r>
              <a:rPr lang="es-CO" sz="1200" kern="1200" dirty="0" err="1">
                <a:solidFill>
                  <a:schemeClr val="tx1"/>
                </a:solidFill>
                <a:effectLst/>
                <a:latin typeface="+mn-lt"/>
                <a:ea typeface="+mn-ea"/>
                <a:cs typeface="+mn-cs"/>
              </a:rPr>
              <a:t>to</a:t>
            </a:r>
            <a:r>
              <a:rPr lang="es-CO" sz="1200" kern="1200" dirty="0">
                <a:solidFill>
                  <a:schemeClr val="tx1"/>
                </a:solidFill>
                <a:effectLst/>
                <a:latin typeface="+mn-lt"/>
                <a:ea typeface="+mn-ea"/>
                <a:cs typeface="+mn-cs"/>
              </a:rPr>
              <a:t> </a:t>
            </a:r>
            <a:r>
              <a:rPr lang="es-CO" sz="1200" kern="1200" dirty="0" err="1">
                <a:solidFill>
                  <a:schemeClr val="tx1"/>
                </a:solidFill>
                <a:effectLst/>
                <a:latin typeface="+mn-lt"/>
                <a:ea typeface="+mn-ea"/>
                <a:cs typeface="+mn-cs"/>
              </a:rPr>
              <a:t>win</a:t>
            </a:r>
            <a:r>
              <a:rPr lang="es-CO" sz="1200" kern="1200" dirty="0">
                <a:solidFill>
                  <a:schemeClr val="tx1"/>
                </a:solidFill>
                <a:effectLst/>
                <a:latin typeface="+mn-lt"/>
                <a:ea typeface="+mn-ea"/>
                <a:cs typeface="+mn-cs"/>
              </a:rPr>
              <a:t>, </a:t>
            </a:r>
            <a:r>
              <a:rPr lang="es-CO" sz="1200" kern="1200" dirty="0" err="1">
                <a:solidFill>
                  <a:schemeClr val="tx1"/>
                </a:solidFill>
                <a:effectLst/>
                <a:latin typeface="+mn-lt"/>
                <a:ea typeface="+mn-ea"/>
                <a:cs typeface="+mn-cs"/>
              </a:rPr>
              <a:t>to</a:t>
            </a:r>
            <a:r>
              <a:rPr lang="es-CO" sz="1200" kern="1200" dirty="0">
                <a:solidFill>
                  <a:schemeClr val="tx1"/>
                </a:solidFill>
                <a:effectLst/>
                <a:latin typeface="+mn-lt"/>
                <a:ea typeface="+mn-ea"/>
                <a:cs typeface="+mn-cs"/>
              </a:rPr>
              <a:t> </a:t>
            </a:r>
            <a:r>
              <a:rPr lang="es-CO" sz="1200" kern="1200" dirty="0" err="1">
                <a:solidFill>
                  <a:schemeClr val="tx1"/>
                </a:solidFill>
                <a:effectLst/>
                <a:latin typeface="+mn-lt"/>
                <a:ea typeface="+mn-ea"/>
                <a:cs typeface="+mn-cs"/>
              </a:rPr>
              <a:t>earn</a:t>
            </a:r>
            <a:r>
              <a:rPr lang="es-CO" sz="1200" kern="1200" dirty="0">
                <a:solidFill>
                  <a:schemeClr val="tx1"/>
                </a:solidFill>
                <a:effectLst/>
                <a:latin typeface="+mn-lt"/>
                <a:ea typeface="+mn-ea"/>
                <a:cs typeface="+mn-cs"/>
              </a:rPr>
              <a:t>) [295]; dice [decir-31]; más [23];</a:t>
            </a:r>
            <a:r>
              <a:rPr lang="x-none" sz="1200" kern="1200" dirty="0">
                <a:solidFill>
                  <a:schemeClr val="tx1"/>
                </a:solidFill>
                <a:effectLst/>
                <a:latin typeface="+mn-lt"/>
                <a:ea typeface="+mn-ea"/>
                <a:cs typeface="+mn-cs"/>
              </a:rPr>
              <a:t> </a:t>
            </a:r>
            <a:r>
              <a:rPr lang="es-CO" sz="1200" kern="1200" dirty="0">
                <a:solidFill>
                  <a:schemeClr val="tx1"/>
                </a:solidFill>
                <a:effectLst/>
                <a:latin typeface="+mn-lt"/>
                <a:ea typeface="+mn-ea"/>
                <a:cs typeface="+mn-cs"/>
              </a:rPr>
              <a:t>la vida [85]</a:t>
            </a:r>
            <a:endParaRPr lang="x-none"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err="1">
                <a:solidFill>
                  <a:schemeClr val="tx1"/>
                </a:solidFill>
                <a:effectLst/>
                <a:latin typeface="+mn-lt"/>
                <a:ea typeface="+mn-ea"/>
                <a:cs typeface="+mn-cs"/>
              </a:rPr>
              <a:t>Vocabulary</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from</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revisited</a:t>
            </a:r>
            <a:r>
              <a:rPr lang="es-419" sz="1200" b="1" kern="1200" dirty="0">
                <a:solidFill>
                  <a:schemeClr val="tx1"/>
                </a:solidFill>
                <a:effectLst/>
                <a:latin typeface="+mn-lt"/>
                <a:ea typeface="+mn-ea"/>
                <a:cs typeface="+mn-cs"/>
              </a:rPr>
              <a:t> sets:</a:t>
            </a:r>
          </a:p>
          <a:p>
            <a:r>
              <a:rPr lang="es-419" sz="1200" b="1" kern="1200" dirty="0">
                <a:solidFill>
                  <a:schemeClr val="tx1"/>
                </a:solidFill>
                <a:effectLst/>
                <a:latin typeface="+mn-lt"/>
                <a:ea typeface="+mn-ea"/>
                <a:cs typeface="+mn-cs"/>
              </a:rPr>
              <a:t>Y8 1.2.3</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cine [952]; abierto [654]; cerrado [1201]; miedo (de algo) [491]; razón [360]; suerte [723]; éxito [708]; sueño [450]; calor [945]; en cambio² [cambio-329]</a:t>
            </a:r>
            <a:endParaRPr lang="x-none" sz="1200" kern="1200" dirty="0">
              <a:solidFill>
                <a:schemeClr val="tx1"/>
              </a:solidFill>
              <a:effectLst/>
              <a:latin typeface="+mn-lt"/>
              <a:ea typeface="+mn-ea"/>
              <a:cs typeface="+mn-cs"/>
            </a:endParaRPr>
          </a:p>
          <a:p>
            <a:r>
              <a:rPr lang="es-419" sz="1200" kern="1200" dirty="0" err="1">
                <a:solidFill>
                  <a:schemeClr val="tx1"/>
                </a:solidFill>
                <a:effectLst/>
                <a:latin typeface="+mn-lt"/>
                <a:ea typeface="+mn-ea"/>
                <a:cs typeface="+mn-cs"/>
              </a:rPr>
              <a:t>numbers</a:t>
            </a:r>
            <a:r>
              <a:rPr lang="es-419" sz="1200" kern="1200" dirty="0">
                <a:solidFill>
                  <a:schemeClr val="tx1"/>
                </a:solidFill>
                <a:effectLst/>
                <a:latin typeface="+mn-lt"/>
                <a:ea typeface="+mn-ea"/>
                <a:cs typeface="+mn-cs"/>
              </a:rPr>
              <a:t> 13-20: trece [2700]; catorce [2411]; quince [1215]; dieciséis [3373]; diecisiete [3430]; dieciocho [2730]; diecinueve [4232]; veinte [819]</a:t>
            </a:r>
            <a:r>
              <a:rPr lang="x-none" dirty="0">
                <a:effectLst/>
              </a:rPr>
              <a:t> </a:t>
            </a:r>
            <a:endParaRPr lang="en-GB" dirty="0">
              <a:effectLst/>
            </a:endParaRPr>
          </a:p>
          <a:p>
            <a:r>
              <a:rPr lang="es-419" sz="1200" b="1" kern="1200" dirty="0">
                <a:solidFill>
                  <a:schemeClr val="tx1"/>
                </a:solidFill>
                <a:effectLst/>
                <a:latin typeface="+mn-lt"/>
                <a:ea typeface="+mn-ea"/>
                <a:cs typeface="+mn-cs"/>
              </a:rPr>
              <a:t>Y8 1.1.5</a:t>
            </a:r>
            <a:r>
              <a:rPr lang="x-none"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amable [2707]; genial [2890]; mientras que [mientras-127]; entonces [74]</a:t>
            </a:r>
            <a:r>
              <a:rPr lang="x-none"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subject</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pronouns</a:t>
            </a:r>
            <a:r>
              <a:rPr lang="es-419" sz="1200" kern="1200" dirty="0">
                <a:solidFill>
                  <a:schemeClr val="tx1"/>
                </a:solidFill>
                <a:effectLst/>
                <a:latin typeface="+mn-lt"/>
                <a:ea typeface="+mn-ea"/>
                <a:cs typeface="+mn-cs"/>
              </a:rPr>
              <a:t> yo [28]; tú [184] él [9]; ella [72]; nosotros/as [164]; ellos/as [9-él]</a:t>
            </a:r>
            <a:endParaRPr lang="x-none"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0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 [ll] in sentences</a:t>
            </a:r>
          </a:p>
          <a:p>
            <a:endParaRPr lang="en-GB" baseline="0" dirty="0"/>
          </a:p>
          <a:p>
            <a:r>
              <a:rPr lang="en-GB" b="1" dirty="0"/>
              <a:t>Procedure:</a:t>
            </a:r>
          </a:p>
          <a:p>
            <a:pPr marL="228600" indent="-228600">
              <a:buAutoNum type="arabicPeriod"/>
            </a:pPr>
            <a:r>
              <a:rPr lang="en-GB" dirty="0"/>
              <a:t>Students first saw this text in the previous lesson. It was used for a listening activity, focussing on SSC [</a:t>
            </a:r>
            <a:r>
              <a:rPr lang="en-GB" dirty="0" err="1"/>
              <a:t>ll</a:t>
            </a:r>
            <a:r>
              <a:rPr lang="en-GB" dirty="0"/>
              <a:t>]. </a:t>
            </a:r>
          </a:p>
          <a:p>
            <a:pPr marL="228600" indent="-228600">
              <a:buAutoNum type="arabicPeriod"/>
            </a:pPr>
            <a:r>
              <a:rPr lang="en-GB" baseline="0" dirty="0"/>
              <a:t>The same text is used again, but this time students practise saying the sentence in pairs, at increasing speed.</a:t>
            </a:r>
          </a:p>
          <a:p>
            <a:pPr marL="228600" indent="-228600">
              <a:buAutoNum type="arabicPeriod"/>
            </a:pPr>
            <a:r>
              <a:rPr lang="en-GB" baseline="0" dirty="0"/>
              <a:t>Students can listen to a native speaker read the text at three different speeds (1=slow; 3=very fast). Each time, students can be challenged to say it at the same speed.</a:t>
            </a: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67690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 revisiting activity</a:t>
            </a:r>
          </a:p>
          <a:p>
            <a:endParaRPr lang="en-US" b="1" dirty="0"/>
          </a:p>
          <a:p>
            <a:r>
              <a:rPr lang="en-US" b="1" dirty="0"/>
              <a:t>Timing: </a:t>
            </a:r>
            <a:r>
              <a:rPr lang="en-US" b="0" dirty="0"/>
              <a:t>8 mins (slides 17-19)</a:t>
            </a:r>
          </a:p>
          <a:p>
            <a:endParaRPr lang="en-US" b="1" dirty="0"/>
          </a:p>
          <a:p>
            <a:r>
              <a:rPr lang="en-US" b="1" dirty="0"/>
              <a:t>Aim: </a:t>
            </a:r>
            <a:r>
              <a:rPr lang="en-US" b="0" dirty="0"/>
              <a:t>to identify the two meanings of each Spanish noun, depending on whether or not it is accompanied by ‘</a:t>
            </a:r>
            <a:r>
              <a:rPr lang="en-US" b="0" dirty="0" err="1"/>
              <a:t>tener</a:t>
            </a:r>
            <a:r>
              <a:rPr lang="en-US" b="0" dirty="0"/>
              <a:t>’.</a:t>
            </a:r>
          </a:p>
          <a:p>
            <a:endParaRPr lang="en-US" b="1" dirty="0"/>
          </a:p>
          <a:p>
            <a:r>
              <a:rPr lang="en-US" b="1" dirty="0"/>
              <a:t>Procedure:</a:t>
            </a:r>
          </a:p>
          <a:p>
            <a:r>
              <a:rPr lang="en-US" b="0" dirty="0"/>
              <a:t>1. It may be useful to review words used with ‘</a:t>
            </a:r>
            <a:r>
              <a:rPr lang="en-US" b="0" dirty="0" err="1"/>
              <a:t>tener</a:t>
            </a:r>
            <a:r>
              <a:rPr lang="en-US" b="0" dirty="0"/>
              <a:t>’ before starting, and how the meaning changes depending on context (e.g. ‘</a:t>
            </a:r>
            <a:r>
              <a:rPr lang="en-US" b="0" dirty="0" err="1"/>
              <a:t>razón</a:t>
            </a:r>
            <a:r>
              <a:rPr lang="en-US" b="0" dirty="0"/>
              <a:t>’ = reason but ‘</a:t>
            </a:r>
            <a:r>
              <a:rPr lang="en-US" b="0" dirty="0" err="1"/>
              <a:t>tener</a:t>
            </a:r>
            <a:r>
              <a:rPr lang="en-US" b="0" dirty="0"/>
              <a:t> </a:t>
            </a:r>
            <a:r>
              <a:rPr lang="en-US" b="0" dirty="0" err="1"/>
              <a:t>razón</a:t>
            </a:r>
            <a:r>
              <a:rPr lang="en-US" b="0" dirty="0"/>
              <a:t>’ = to be right).</a:t>
            </a:r>
          </a:p>
          <a:p>
            <a:r>
              <a:rPr lang="en-US" b="0" dirty="0"/>
              <a:t> Students translate the underlined parts of the Spanish sentences, taking note of the context. They do not need to write</a:t>
            </a:r>
            <a:r>
              <a:rPr lang="en-US" b="0" baseline="0" dirty="0"/>
              <a:t> the full sentence. </a:t>
            </a:r>
            <a:endParaRPr lang="en-US" b="0" dirty="0"/>
          </a:p>
          <a:p>
            <a:r>
              <a:rPr lang="en-US" b="0" dirty="0"/>
              <a:t>2. Reveal answers at the end of the exercise with each click.</a:t>
            </a:r>
          </a:p>
          <a:p>
            <a:endParaRPr lang="en-US" b="0" dirty="0"/>
          </a:p>
          <a:p>
            <a:r>
              <a:rPr lang="en-US" b="1" dirty="0"/>
              <a:t>Note: </a:t>
            </a:r>
            <a:r>
              <a:rPr lang="en-GB" dirty="0"/>
              <a:t>The activity could easily be adapted for</a:t>
            </a:r>
            <a:r>
              <a:rPr lang="en-GB" baseline="0" dirty="0"/>
              <a:t> higher ability groups by requiring the full sentence to be written, rather than just the gaps. It could also be adapted by making it into a multiple choice activity.</a:t>
            </a: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from revisited vocabulary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8.1.2.3 </a:t>
            </a:r>
            <a:r>
              <a:rPr lang="es-ES" dirty="0"/>
              <a:t>miedo (de algo) [491]; razón [360];</a:t>
            </a:r>
            <a:br>
              <a:rPr lang="en-GB" baseline="0" dirty="0"/>
            </a:b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96137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GB" b="0" baseline="0" dirty="0"/>
              <a:t>2/3</a:t>
            </a:r>
          </a:p>
          <a:p>
            <a:pPr algn="l"/>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from revisited vocabulary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8.1.2.3: </a:t>
            </a:r>
            <a:r>
              <a:rPr lang="en-GB" dirty="0" err="1"/>
              <a:t>suerte</a:t>
            </a:r>
            <a:r>
              <a:rPr lang="en-GB" dirty="0"/>
              <a:t> [723]; </a:t>
            </a:r>
            <a:r>
              <a:rPr lang="en-GB" dirty="0" err="1"/>
              <a:t>éxito</a:t>
            </a:r>
            <a:r>
              <a:rPr lang="en-GB" dirty="0"/>
              <a:t> [708]; cine [952]</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17048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GB" b="0" baseline="0" dirty="0"/>
              <a:t>3/3</a:t>
            </a:r>
          </a:p>
          <a:p>
            <a:pPr algn="l"/>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from revisited vocabulary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8.1.2.3: </a:t>
            </a:r>
            <a:r>
              <a:rPr lang="es-ES" dirty="0"/>
              <a:t>sueño [450]; calor [945]; en cambio² [cambio-329]; </a:t>
            </a:r>
            <a:r>
              <a:rPr lang="en-GB" dirty="0" err="1"/>
              <a:t>abierto</a:t>
            </a:r>
            <a:r>
              <a:rPr lang="en-GB" dirty="0"/>
              <a:t> [654]; </a:t>
            </a:r>
            <a:r>
              <a:rPr lang="en-GB" dirty="0" err="1"/>
              <a:t>cerrado</a:t>
            </a:r>
            <a:r>
              <a:rPr lang="en-GB" dirty="0"/>
              <a:t> [1201]</a:t>
            </a:r>
            <a:endParaRPr lang="es-ES"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2954089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1" dirty="0"/>
          </a:p>
          <a:p>
            <a:r>
              <a:rPr lang="en-GB" b="1" dirty="0"/>
              <a:t>Aim: </a:t>
            </a:r>
            <a:r>
              <a:rPr lang="en-GB" dirty="0"/>
              <a:t>to review the words introduced in lesson 1</a:t>
            </a:r>
          </a:p>
          <a:p>
            <a:endParaRPr lang="en-GB" baseline="0" dirty="0"/>
          </a:p>
          <a:p>
            <a:r>
              <a:rPr lang="en-GB" b="1" dirty="0"/>
              <a:t>Procedure:</a:t>
            </a:r>
          </a:p>
          <a:p>
            <a:pPr marL="228600" indent="-228600">
              <a:buAutoNum type="arabicPeriod"/>
            </a:pPr>
            <a:r>
              <a:rPr lang="en-GB" b="0" dirty="0"/>
              <a:t>Display words on the screen</a:t>
            </a:r>
          </a:p>
          <a:p>
            <a:pPr marL="228600" indent="-228600">
              <a:buAutoNum type="arabicPeriod"/>
            </a:pPr>
            <a:r>
              <a:rPr lang="en-GB" b="0" dirty="0"/>
              <a:t>Ask students to look at them individually or in pairs, and to try to recall the words.</a:t>
            </a:r>
          </a:p>
          <a:p>
            <a:pPr marL="228600" indent="-228600">
              <a:buAutoNum type="arabicPeriod"/>
            </a:pPr>
            <a:r>
              <a:rPr lang="en-GB" b="0" dirty="0"/>
              <a:t>Click to reveal each answer.</a:t>
            </a:r>
          </a:p>
        </p:txBody>
      </p:sp>
      <p:sp>
        <p:nvSpPr>
          <p:cNvPr id="4" name="Slide Number Placeholder 3"/>
          <p:cNvSpPr>
            <a:spLocks noGrp="1"/>
          </p:cNvSpPr>
          <p:nvPr>
            <p:ph type="sldNum" sz="quarter" idx="5"/>
          </p:nvPr>
        </p:nvSpPr>
        <p:spPr/>
        <p:txBody>
          <a:bodyPr/>
          <a:lstStyle/>
          <a:p>
            <a:fld id="{10F6B18A-CBF4-4C2B-993B-E2203DDFB1DB}" type="slidenum">
              <a:rPr lang="en-GB" smtClean="0"/>
              <a:t>18</a:t>
            </a:fld>
            <a:endParaRPr lang="en-GB"/>
          </a:p>
        </p:txBody>
      </p:sp>
    </p:spTree>
    <p:extLst>
      <p:ext uri="{BB962C8B-B14F-4D97-AF65-F5344CB8AC3E}">
        <p14:creationId xmlns:p14="http://schemas.microsoft.com/office/powerpoint/2010/main" val="1236780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New vocabulary</a:t>
            </a:r>
          </a:p>
          <a:p>
            <a:endParaRPr lang="en-US" b="1" dirty="0"/>
          </a:p>
          <a:p>
            <a:r>
              <a:rPr lang="en-US" b="1" dirty="0"/>
              <a:t>Timing: </a:t>
            </a:r>
            <a:r>
              <a:rPr lang="en-US" b="0" i="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CO" sz="1200" kern="1200" dirty="0">
                <a:solidFill>
                  <a:schemeClr val="tx1"/>
                </a:solidFill>
                <a:effectLst/>
                <a:latin typeface="+mn-lt"/>
                <a:ea typeface="+mn-ea"/>
                <a:cs typeface="+mn-cs"/>
              </a:rPr>
              <a:t>crecer [560]; mejor [116]; ganar² (to win, to earn) [295]; dice [decir-31]; más [23];</a:t>
            </a:r>
            <a:r>
              <a:rPr lang="x-none" sz="1200" kern="1200" dirty="0">
                <a:solidFill>
                  <a:schemeClr val="tx1"/>
                </a:solidFill>
                <a:effectLst/>
                <a:latin typeface="+mn-lt"/>
                <a:ea typeface="+mn-ea"/>
                <a:cs typeface="+mn-cs"/>
              </a:rPr>
              <a:t> </a:t>
            </a:r>
            <a:r>
              <a:rPr lang="es-CO" sz="1200" kern="1200" dirty="0">
                <a:solidFill>
                  <a:schemeClr val="tx1"/>
                </a:solidFill>
                <a:effectLst/>
                <a:latin typeface="+mn-lt"/>
                <a:ea typeface="+mn-ea"/>
                <a:cs typeface="+mn-cs"/>
              </a:rPr>
              <a:t>la vida [85]</a:t>
            </a:r>
            <a:endParaRPr lang="x-none"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0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dirty="0"/>
              <a:t>5 minutes</a:t>
            </a:r>
          </a:p>
          <a:p>
            <a:endParaRPr lang="en-US" b="1" dirty="0"/>
          </a:p>
          <a:p>
            <a:r>
              <a:rPr lang="en-US" b="1" dirty="0"/>
              <a:t>Aim: </a:t>
            </a:r>
            <a:r>
              <a:rPr lang="en-US" b="0" dirty="0"/>
              <a:t>to</a:t>
            </a:r>
            <a:r>
              <a:rPr lang="en-US" dirty="0"/>
              <a:t> revise items of vocabulary from one of</a:t>
            </a:r>
            <a:r>
              <a:rPr lang="en-US" baseline="0" dirty="0"/>
              <a:t> this week’s revisited vocabulary sets</a:t>
            </a:r>
            <a:r>
              <a:rPr lang="en-US" dirty="0"/>
              <a:t>.</a:t>
            </a:r>
            <a:r>
              <a:rPr lang="en-US" baseline="0" dirty="0"/>
              <a:t> </a:t>
            </a:r>
            <a:r>
              <a:rPr lang="en-US" dirty="0"/>
              <a:t>Only</a:t>
            </a:r>
            <a:r>
              <a:rPr lang="en-US" baseline="0" dirty="0"/>
              <a:t> the first letter is provided so that students have to recall the word.</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The teacher clicks for the English prompt to appear.</a:t>
            </a:r>
          </a:p>
          <a:p>
            <a:r>
              <a:rPr lang="en-US" baseline="0" dirty="0"/>
              <a:t>2. S</a:t>
            </a:r>
            <a:r>
              <a:rPr lang="en-US" dirty="0"/>
              <a:t>tudents say the word in Spanish in choral response to match the English. </a:t>
            </a:r>
            <a:r>
              <a:rPr lang="en-US" baseline="0" dirty="0"/>
              <a:t> </a:t>
            </a:r>
            <a:endParaRPr lang="en-US" b="0" dirty="0"/>
          </a:p>
          <a:p>
            <a:r>
              <a:rPr lang="en-US" b="0" dirty="0"/>
              <a:t>3. Clicking again reveals the answer.</a:t>
            </a:r>
            <a:endParaRPr lang="en-US" b="0" baseline="0" dirty="0"/>
          </a:p>
          <a:p>
            <a:endParaRPr lang="en-US" b="1" dirty="0"/>
          </a:p>
          <a:p>
            <a:pPr algn="l"/>
            <a:r>
              <a:rPr lang="en-GB" b="1" baseline="0" dirty="0"/>
              <a:t>Vocabulary from revisited sets:</a:t>
            </a:r>
            <a:br>
              <a:rPr lang="en-GB" baseline="0" dirty="0"/>
            </a:br>
            <a:r>
              <a:rPr lang="en-GB" b="1" baseline="0" dirty="0"/>
              <a:t>8.1.1.5: </a:t>
            </a:r>
            <a:r>
              <a:rPr lang="es-ES" sz="1200" b="0" dirty="0">
                <a:solidFill>
                  <a:schemeClr val="accent5">
                    <a:lumMod val="50000"/>
                  </a:schemeClr>
                </a:solidFill>
              </a:rPr>
              <a:t>cambio [319]; ruido [1034]; esfuerzo [601]; viaje [519]; gesto [928]; gracioso [3874]; genial [2890]; mientras que [mientras-127]; entonces [74]; yo [28]; tú [184] él [9]; ella [72]; nosotros/as [164]; ellos/as [9-él]</a:t>
            </a:r>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738580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p>
          <a:p>
            <a:endParaRPr lang="en-GB" b="1" dirty="0"/>
          </a:p>
          <a:p>
            <a:r>
              <a:rPr lang="en-GB" b="1" dirty="0"/>
              <a:t>Aim: </a:t>
            </a:r>
            <a:r>
              <a:rPr lang="en-GB" dirty="0"/>
              <a:t>to predict the content of the text used in this lesson</a:t>
            </a:r>
          </a:p>
          <a:p>
            <a:endParaRPr lang="en-GB" baseline="0" dirty="0"/>
          </a:p>
          <a:p>
            <a:r>
              <a:rPr lang="en-GB" b="1" dirty="0"/>
              <a:t>Procedure:</a:t>
            </a:r>
          </a:p>
          <a:p>
            <a:pPr marL="228600" indent="-228600">
              <a:buAutoNum type="arabicPeriod"/>
            </a:pPr>
            <a:r>
              <a:rPr lang="en-GB" b="0" dirty="0"/>
              <a:t>Display predictions on the screen</a:t>
            </a:r>
          </a:p>
          <a:p>
            <a:pPr marL="228600" indent="-228600">
              <a:buAutoNum type="arabicPeriod"/>
            </a:pPr>
            <a:r>
              <a:rPr lang="en-GB" b="0" dirty="0"/>
              <a:t>Ask students to discuss whether they think they are true or false</a:t>
            </a:r>
          </a:p>
          <a:p>
            <a:pPr marL="228600" indent="-228600">
              <a:buAutoNum type="arabicPeriod"/>
            </a:pPr>
            <a:r>
              <a:rPr lang="en-GB" b="0" dirty="0"/>
              <a:t>Take answers from students</a:t>
            </a:r>
          </a:p>
        </p:txBody>
      </p:sp>
      <p:sp>
        <p:nvSpPr>
          <p:cNvPr id="4" name="Slide Number Placeholder 3"/>
          <p:cNvSpPr>
            <a:spLocks noGrp="1"/>
          </p:cNvSpPr>
          <p:nvPr>
            <p:ph type="sldNum" sz="quarter" idx="5"/>
          </p:nvPr>
        </p:nvSpPr>
        <p:spPr/>
        <p:txBody>
          <a:bodyPr/>
          <a:lstStyle/>
          <a:p>
            <a:fld id="{10F6B18A-CBF4-4C2B-993B-E2203DDFB1DB}" type="slidenum">
              <a:rPr lang="en-GB" smtClean="0"/>
              <a:t>20</a:t>
            </a:fld>
            <a:endParaRPr lang="en-GB"/>
          </a:p>
        </p:txBody>
      </p:sp>
    </p:spTree>
    <p:extLst>
      <p:ext uri="{BB962C8B-B14F-4D97-AF65-F5344CB8AC3E}">
        <p14:creationId xmlns:p14="http://schemas.microsoft.com/office/powerpoint/2010/main" val="1704206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7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to learn about</a:t>
            </a:r>
            <a:r>
              <a:rPr lang="en-GB" sz="1200" b="0" i="0" kern="1200" baseline="0" dirty="0">
                <a:solidFill>
                  <a:schemeClr val="tx1"/>
                </a:solidFill>
                <a:effectLst/>
                <a:latin typeface="+mn-lt"/>
                <a:ea typeface="+mn-ea"/>
                <a:cs typeface="+mn-cs"/>
              </a:rPr>
              <a:t> language education in Bolivia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read the text and try identify as many examples as they can of verbs</a:t>
            </a:r>
            <a:r>
              <a:rPr lang="en-GB" b="0" baseline="0" dirty="0"/>
              <a:t> ending in –e and –en.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accent5">
                    <a:lumMod val="50000"/>
                  </a:schemeClr>
                </a:solidFill>
              </a:rPr>
              <a:t>2. The teacher then brings up the text box at the bottom and elicits the meanings of the two verb endings.</a:t>
            </a:r>
            <a:br>
              <a:rPr lang="en-GB" sz="1200" b="0" baseline="0" dirty="0">
                <a:solidFill>
                  <a:schemeClr val="accent5">
                    <a:lumMod val="50000"/>
                  </a:schemeClr>
                </a:solidFill>
              </a:rPr>
            </a:br>
            <a:r>
              <a:rPr lang="en-GB" sz="1200" kern="1200" dirty="0">
                <a:solidFill>
                  <a:schemeClr val="tx1"/>
                </a:solidFill>
                <a:effectLst/>
                <a:latin typeface="+mn-lt"/>
                <a:ea typeface="+mn-ea"/>
                <a:cs typeface="+mn-cs"/>
              </a:rPr>
              <a:t>3. To ensure understanding of the information in the text, use the true/false questions on the next slide. Alternatively, use one of the options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whole class oral English translation, phrase by phrase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ii. Individual summary of the text, with the instruction – Note three key facts from the first paragraph and two from the second paragraph about languages in Bolivia.</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ii. Ask direct questions to elicit the key information.  1. How many languages are mentioned as being spoken in Bolivia?  2. Which?  3. What does it say about Aymara and Quechua in the first paragraph?  4. What are languages important for?  5. Why is it not straightforward for students to learn Quechua or Aymara at school?</a:t>
            </a:r>
            <a:endParaRPr lang="en-GB" sz="1200" b="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Note: </a:t>
            </a:r>
            <a:r>
              <a:rPr lang="en-GB" sz="1200" b="0" i="0" kern="1200" dirty="0">
                <a:solidFill>
                  <a:schemeClr val="tx1"/>
                </a:solidFill>
                <a:effectLst/>
                <a:latin typeface="+mn-lt"/>
                <a:ea typeface="+mn-ea"/>
                <a:cs typeface="+mn-cs"/>
              </a:rPr>
              <a:t>Many Y8 students will not be clear on the meaning of ‘indigenous’ in English, perhaps, so worth checking and giving a definition, if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Indigenous peoples are ethnic groups who are the original or earliest known inhabitants of an area, in contrast to groups that have settled, occupied or colonized the area more recently.</a:t>
            </a:r>
            <a:endParaRPr lang="x-none" sz="1200" b="0" dirty="0">
              <a:solidFill>
                <a:schemeClr val="accent5">
                  <a:lumMod val="50000"/>
                </a:schemeClr>
              </a:solidFill>
            </a:endParaRP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Photo of Bolivian child by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alexazabache</a:t>
            </a:r>
            <a:endParaRPr lang="x-none" dirty="0"/>
          </a:p>
          <a:p>
            <a:endParaRPr lang="es-ES" dirty="0">
              <a:effectLst/>
            </a:endParaRPr>
          </a:p>
          <a:p>
            <a:endParaRPr lang="es-ES"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4207663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True or false comprehension questions</a:t>
            </a:r>
          </a:p>
          <a:p>
            <a:r>
              <a:rPr lang="en-GB" dirty="0"/>
              <a:t>See slide 20 notes</a:t>
            </a:r>
          </a:p>
        </p:txBody>
      </p:sp>
      <p:sp>
        <p:nvSpPr>
          <p:cNvPr id="4" name="Slide Number Placeholder 3"/>
          <p:cNvSpPr>
            <a:spLocks noGrp="1"/>
          </p:cNvSpPr>
          <p:nvPr>
            <p:ph type="sldNum" sz="quarter" idx="5"/>
          </p:nvPr>
        </p:nvSpPr>
        <p:spPr/>
        <p:txBody>
          <a:bodyPr/>
          <a:lstStyle/>
          <a:p>
            <a:fld id="{10F6B18A-CBF4-4C2B-993B-E2203DDFB1DB}" type="slidenum">
              <a:rPr lang="en-GB" smtClean="0"/>
              <a:t>22</a:t>
            </a:fld>
            <a:endParaRPr lang="en-GB"/>
          </a:p>
        </p:txBody>
      </p:sp>
    </p:spTree>
    <p:extLst>
      <p:ext uri="{BB962C8B-B14F-4D97-AF65-F5344CB8AC3E}">
        <p14:creationId xmlns:p14="http://schemas.microsoft.com/office/powerpoint/2010/main" val="3619207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p>
          <a:p>
            <a:endParaRPr lang="en-GB" b="1" dirty="0"/>
          </a:p>
          <a:p>
            <a:r>
              <a:rPr lang="en-GB" b="1" dirty="0"/>
              <a:t>Aim: </a:t>
            </a:r>
            <a:r>
              <a:rPr lang="en-GB" dirty="0"/>
              <a:t>to recap </a:t>
            </a:r>
            <a:r>
              <a:rPr lang="en-GB" b="0" dirty="0"/>
              <a:t>-er </a:t>
            </a:r>
            <a:r>
              <a:rPr lang="en-GB" dirty="0"/>
              <a:t>verbs using two examples from the text</a:t>
            </a:r>
          </a:p>
          <a:p>
            <a:endParaRPr lang="en-GB" baseline="0" dirty="0"/>
          </a:p>
          <a:p>
            <a:r>
              <a:rPr lang="en-GB" b="1" dirty="0"/>
              <a:t>Procedure:</a:t>
            </a:r>
          </a:p>
          <a:p>
            <a:pPr marL="228600" indent="-228600">
              <a:buAutoNum type="arabicPeriod"/>
            </a:pPr>
            <a:r>
              <a:rPr lang="en-GB" b="0" dirty="0"/>
              <a:t>Click to reveal each line of text.</a:t>
            </a:r>
          </a:p>
          <a:p>
            <a:pPr marL="228600" indent="-228600">
              <a:buAutoNum type="arabicPeriod"/>
            </a:pPr>
            <a:r>
              <a:rPr lang="en-GB" b="0" dirty="0"/>
              <a:t>Elicit previously taught information from students (verb endings –e and –</a:t>
            </a:r>
            <a:r>
              <a:rPr lang="en-GB" b="0" dirty="0" err="1"/>
              <a:t>en</a:t>
            </a:r>
            <a:r>
              <a:rPr lang="en-GB" b="0" dirty="0"/>
              <a:t>).</a:t>
            </a:r>
          </a:p>
        </p:txBody>
      </p:sp>
      <p:sp>
        <p:nvSpPr>
          <p:cNvPr id="4" name="Slide Number Placeholder 3"/>
          <p:cNvSpPr>
            <a:spLocks noGrp="1"/>
          </p:cNvSpPr>
          <p:nvPr>
            <p:ph type="sldNum" sz="quarter" idx="5"/>
          </p:nvPr>
        </p:nvSpPr>
        <p:spPr/>
        <p:txBody>
          <a:bodyPr/>
          <a:lstStyle/>
          <a:p>
            <a:fld id="{10F6B18A-CBF4-4C2B-993B-E2203DDFB1DB}" type="slidenum">
              <a:rPr lang="en-GB" smtClean="0"/>
              <a:t>23</a:t>
            </a:fld>
            <a:endParaRPr lang="en-GB"/>
          </a:p>
        </p:txBody>
      </p:sp>
    </p:spTree>
    <p:extLst>
      <p:ext uri="{BB962C8B-B14F-4D97-AF65-F5344CB8AC3E}">
        <p14:creationId xmlns:p14="http://schemas.microsoft.com/office/powerpoint/2010/main" val="4015211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1/8</a:t>
            </a:r>
          </a:p>
          <a:p>
            <a:endParaRPr lang="en-GB" b="1" dirty="0"/>
          </a:p>
          <a:p>
            <a:r>
              <a:rPr lang="en-GB" b="1" dirty="0"/>
              <a:t>Timing: </a:t>
            </a:r>
            <a:r>
              <a:rPr lang="en-GB" b="0" dirty="0"/>
              <a:t>4 minutes</a:t>
            </a:r>
          </a:p>
          <a:p>
            <a:endParaRPr lang="en-GB" b="1" dirty="0"/>
          </a:p>
          <a:p>
            <a:r>
              <a:rPr lang="en-GB" b="1" dirty="0"/>
              <a:t>Aim: </a:t>
            </a:r>
          </a:p>
          <a:p>
            <a:r>
              <a:rPr lang="en-GB" dirty="0"/>
              <a:t>to practise understanding the difference between –e and –</a:t>
            </a:r>
            <a:r>
              <a:rPr lang="en-GB" dirty="0" err="1"/>
              <a:t>en</a:t>
            </a:r>
            <a:endParaRPr lang="en-GB" dirty="0"/>
          </a:p>
          <a:p>
            <a:r>
              <a:rPr lang="en-GB" dirty="0"/>
              <a:t>to practise comprehension of previously taught vocabulary</a:t>
            </a:r>
          </a:p>
          <a:p>
            <a:endParaRPr lang="en-GB" baseline="0" dirty="0"/>
          </a:p>
          <a:p>
            <a:r>
              <a:rPr lang="en-GB" b="1" dirty="0"/>
              <a:t>Procedure:</a:t>
            </a:r>
          </a:p>
          <a:p>
            <a:pPr marL="228600" indent="-228600">
              <a:buAutoNum type="arabicPeriod"/>
            </a:pPr>
            <a:r>
              <a:rPr lang="en-GB" b="0" dirty="0"/>
              <a:t>Click to reveal each line of text.</a:t>
            </a:r>
          </a:p>
          <a:p>
            <a:pPr marL="228600" indent="-228600">
              <a:buAutoNum type="arabicPeriod"/>
            </a:pPr>
            <a:r>
              <a:rPr lang="en-GB" b="0" dirty="0"/>
              <a:t>Elicit previously taught information from students (verb endings –e and –</a:t>
            </a:r>
            <a:r>
              <a:rPr lang="en-GB" b="0" dirty="0" err="1"/>
              <a:t>en</a:t>
            </a:r>
            <a:r>
              <a:rPr lang="en-GB" b="0" dirty="0"/>
              <a:t>).</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24</a:t>
            </a:fld>
            <a:endParaRPr lang="en-GB"/>
          </a:p>
        </p:txBody>
      </p:sp>
    </p:spTree>
    <p:extLst>
      <p:ext uri="{BB962C8B-B14F-4D97-AF65-F5344CB8AC3E}">
        <p14:creationId xmlns:p14="http://schemas.microsoft.com/office/powerpoint/2010/main" val="3154787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2/8</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25</a:t>
            </a:fld>
            <a:endParaRPr lang="en-GB"/>
          </a:p>
        </p:txBody>
      </p:sp>
    </p:spTree>
    <p:extLst>
      <p:ext uri="{BB962C8B-B14F-4D97-AF65-F5344CB8AC3E}">
        <p14:creationId xmlns:p14="http://schemas.microsoft.com/office/powerpoint/2010/main" val="60945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3/8</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26</a:t>
            </a:fld>
            <a:endParaRPr lang="en-GB"/>
          </a:p>
        </p:txBody>
      </p:sp>
    </p:spTree>
    <p:extLst>
      <p:ext uri="{BB962C8B-B14F-4D97-AF65-F5344CB8AC3E}">
        <p14:creationId xmlns:p14="http://schemas.microsoft.com/office/powerpoint/2010/main" val="3257999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4/8</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27</a:t>
            </a:fld>
            <a:endParaRPr lang="en-GB"/>
          </a:p>
        </p:txBody>
      </p:sp>
    </p:spTree>
    <p:extLst>
      <p:ext uri="{BB962C8B-B14F-4D97-AF65-F5344CB8AC3E}">
        <p14:creationId xmlns:p14="http://schemas.microsoft.com/office/powerpoint/2010/main" val="3247876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5/8</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28</a:t>
            </a:fld>
            <a:endParaRPr lang="en-GB"/>
          </a:p>
        </p:txBody>
      </p:sp>
    </p:spTree>
    <p:extLst>
      <p:ext uri="{BB962C8B-B14F-4D97-AF65-F5344CB8AC3E}">
        <p14:creationId xmlns:p14="http://schemas.microsoft.com/office/powerpoint/2010/main" val="2352138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6/8</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29</a:t>
            </a:fld>
            <a:endParaRPr lang="en-GB"/>
          </a:p>
        </p:txBody>
      </p:sp>
    </p:spTree>
    <p:extLst>
      <p:ext uri="{BB962C8B-B14F-4D97-AF65-F5344CB8AC3E}">
        <p14:creationId xmlns:p14="http://schemas.microsoft.com/office/powerpoint/2010/main" val="2588977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practise aural recognition of </a:t>
            </a:r>
            <a:r>
              <a:rPr lang="en-GB" baseline="0" dirty="0"/>
              <a:t>SSC [ll] (contrasted with [l])</a:t>
            </a:r>
          </a:p>
          <a:p>
            <a:endParaRPr lang="en-GB" baseline="0" dirty="0"/>
          </a:p>
          <a:p>
            <a:r>
              <a:rPr lang="en-GB" b="1" dirty="0"/>
              <a:t>Procedure:</a:t>
            </a:r>
          </a:p>
          <a:p>
            <a:pPr marL="228600" indent="-228600">
              <a:buAutoNum type="arabicPeriod"/>
            </a:pPr>
            <a:r>
              <a:rPr lang="en-GB" baseline="0" dirty="0"/>
              <a:t>Click one of the action buttons to play the audio.</a:t>
            </a:r>
          </a:p>
          <a:p>
            <a:pPr marL="228600" indent="-228600">
              <a:buAutoNum type="arabicPeriod"/>
            </a:pPr>
            <a:r>
              <a:rPr lang="en-GB" baseline="0" dirty="0"/>
              <a:t>Students complete the text with either ‘l’ or ‘ll’. For additional challenge, students could be asked to transcribe the whole word, rather than only the missing letters.</a:t>
            </a:r>
          </a:p>
          <a:p>
            <a:pPr marL="228600" indent="-228600">
              <a:buAutoNum type="arabicPeriod"/>
            </a:pPr>
            <a:r>
              <a:rPr lang="en-GB" baseline="0" dirty="0"/>
              <a:t>Click to reveal each answer.</a:t>
            </a:r>
          </a:p>
          <a:p>
            <a:pPr marL="228600" indent="-228600">
              <a:buAutoNum type="arabicPeriod"/>
            </a:pPr>
            <a:r>
              <a:rPr lang="en-GB" baseline="0" dirty="0"/>
              <a:t>Then read the text aloud in fragments, eliciting the meanings from students. Note that all words have been previously taught as vocabulary items or used for phonics practice. ‘Llama’ (animal) is a cognate.</a:t>
            </a:r>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225078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7/8</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30</a:t>
            </a:fld>
            <a:endParaRPr lang="en-GB"/>
          </a:p>
        </p:txBody>
      </p:sp>
    </p:spTree>
    <p:extLst>
      <p:ext uri="{BB962C8B-B14F-4D97-AF65-F5344CB8AC3E}">
        <p14:creationId xmlns:p14="http://schemas.microsoft.com/office/powerpoint/2010/main" val="3249070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8/8</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31</a:t>
            </a:fld>
            <a:endParaRPr lang="en-GB"/>
          </a:p>
        </p:txBody>
      </p:sp>
    </p:spTree>
    <p:extLst>
      <p:ext uri="{BB962C8B-B14F-4D97-AF65-F5344CB8AC3E}">
        <p14:creationId xmlns:p14="http://schemas.microsoft.com/office/powerpoint/2010/main" val="558182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Listening</a:t>
            </a:r>
          </a:p>
          <a:p>
            <a:r>
              <a:rPr lang="en-US" b="1" dirty="0"/>
              <a:t>Slide 1/2</a:t>
            </a:r>
          </a:p>
          <a:p>
            <a:endParaRPr lang="en-US" b="1" dirty="0"/>
          </a:p>
          <a:p>
            <a:r>
              <a:rPr lang="en-US" b="1" dirty="0"/>
              <a:t>Timing: </a:t>
            </a:r>
            <a:r>
              <a:rPr lang="en-US" b="0" dirty="0"/>
              <a:t>7 min.</a:t>
            </a:r>
          </a:p>
          <a:p>
            <a:endParaRPr lang="en-US" b="1" dirty="0"/>
          </a:p>
          <a:p>
            <a:r>
              <a:rPr lang="en-US" b="1" dirty="0"/>
              <a:t>Aim: </a:t>
            </a:r>
            <a:r>
              <a:rPr lang="en-US" b="0" dirty="0"/>
              <a:t>to improve aural comprehension of 3rd person singular vs plural verb forms of –er and –</a:t>
            </a:r>
            <a:r>
              <a:rPr lang="en-US" b="0" dirty="0" err="1"/>
              <a:t>ir</a:t>
            </a:r>
            <a:r>
              <a:rPr lang="en-US" b="0" dirty="0"/>
              <a:t> verbs</a:t>
            </a:r>
          </a:p>
          <a:p>
            <a:endParaRPr lang="en-US" b="1" dirty="0"/>
          </a:p>
          <a:p>
            <a:r>
              <a:rPr lang="en-US" b="1" dirty="0"/>
              <a:t>Procedure:</a:t>
            </a:r>
          </a:p>
          <a:p>
            <a:pPr marL="228600" indent="-228600">
              <a:buAutoNum type="arabicPeriod"/>
            </a:pPr>
            <a:r>
              <a:rPr lang="en-US" b="0" dirty="0"/>
              <a:t>Use this slide to model the activity.</a:t>
            </a:r>
          </a:p>
          <a:p>
            <a:pPr marL="228600" indent="-228600">
              <a:buAutoNum type="arabicPeriod"/>
            </a:pPr>
            <a:r>
              <a:rPr lang="en-US" b="0" dirty="0"/>
              <a:t>Students</a:t>
            </a:r>
            <a:r>
              <a:rPr lang="en-US" b="0" baseline="0" dirty="0"/>
              <a:t> listen</a:t>
            </a:r>
            <a:r>
              <a:rPr lang="en-US" b="0" dirty="0"/>
              <a:t> to the audio and </a:t>
            </a:r>
            <a:r>
              <a:rPr lang="en-GB" baseline="0" dirty="0"/>
              <a:t>decide if </a:t>
            </a:r>
            <a:r>
              <a:rPr lang="es-ES" baseline="0" dirty="0" err="1"/>
              <a:t>it</a:t>
            </a:r>
            <a:r>
              <a:rPr lang="es-ES" baseline="0" dirty="0"/>
              <a:t> </a:t>
            </a:r>
            <a:r>
              <a:rPr lang="es-ES" baseline="0" dirty="0" err="1"/>
              <a:t>refers</a:t>
            </a:r>
            <a:r>
              <a:rPr lang="es-ES" baseline="0" dirty="0"/>
              <a:t> to a singular </a:t>
            </a:r>
            <a:r>
              <a:rPr lang="es-ES" baseline="0" dirty="0" err="1"/>
              <a:t>or</a:t>
            </a:r>
            <a:r>
              <a:rPr lang="es-ES" baseline="0" dirty="0"/>
              <a:t> a plural </a:t>
            </a:r>
            <a:r>
              <a:rPr lang="es-ES" baseline="0" dirty="0" err="1"/>
              <a:t>subject</a:t>
            </a:r>
            <a:r>
              <a:rPr lang="es-ES" baseline="0" dirty="0"/>
              <a:t>.</a:t>
            </a:r>
          </a:p>
          <a:p>
            <a:pPr marL="228600" indent="-228600">
              <a:buAutoNum type="arabicPeriod"/>
            </a:pPr>
            <a:r>
              <a:rPr lang="es-ES" b="0" baseline="0" dirty="0" err="1"/>
              <a:t>Students</a:t>
            </a:r>
            <a:r>
              <a:rPr lang="es-ES" b="0" baseline="0" dirty="0"/>
              <a:t> listen </a:t>
            </a:r>
            <a:r>
              <a:rPr lang="es-ES" b="0" baseline="0" dirty="0" err="1"/>
              <a:t>again</a:t>
            </a:r>
            <a:r>
              <a:rPr lang="es-ES" b="0" baseline="0" dirty="0"/>
              <a:t> and decide </a:t>
            </a:r>
            <a:r>
              <a:rPr lang="es-ES" b="0" baseline="0" dirty="0" err="1"/>
              <a:t>which</a:t>
            </a:r>
            <a:r>
              <a:rPr lang="es-ES" b="0" baseline="0" dirty="0"/>
              <a:t> of </a:t>
            </a:r>
            <a:r>
              <a:rPr lang="es-ES" b="0" baseline="0" dirty="0" err="1"/>
              <a:t>the</a:t>
            </a:r>
            <a:r>
              <a:rPr lang="es-ES" b="0" baseline="0" dirty="0"/>
              <a:t> </a:t>
            </a:r>
            <a:r>
              <a:rPr lang="es-ES" b="0" baseline="0" dirty="0" err="1"/>
              <a:t>words</a:t>
            </a:r>
            <a:r>
              <a:rPr lang="es-ES" b="0" baseline="0" dirty="0"/>
              <a:t> </a:t>
            </a:r>
            <a:r>
              <a:rPr lang="es-ES" b="0" baseline="0" dirty="0" err="1"/>
              <a:t>on</a:t>
            </a:r>
            <a:r>
              <a:rPr lang="es-ES" b="0" baseline="0" dirty="0"/>
              <a:t> </a:t>
            </a:r>
            <a:r>
              <a:rPr lang="es-ES" b="0" baseline="0" dirty="0" err="1"/>
              <a:t>the</a:t>
            </a:r>
            <a:r>
              <a:rPr lang="es-ES" b="0" baseline="0" dirty="0"/>
              <a:t> </a:t>
            </a:r>
            <a:r>
              <a:rPr lang="es-ES" b="0" baseline="0" dirty="0" err="1"/>
              <a:t>right</a:t>
            </a:r>
            <a:r>
              <a:rPr lang="es-ES" b="0" baseline="0" dirty="0"/>
              <a:t> </a:t>
            </a:r>
            <a:r>
              <a:rPr lang="es-ES" b="0" baseline="0" dirty="0" err="1"/>
              <a:t>hand</a:t>
            </a:r>
            <a:r>
              <a:rPr lang="es-ES" b="0" baseline="0" dirty="0"/>
              <a:t> </a:t>
            </a:r>
            <a:r>
              <a:rPr lang="es-ES" b="0" baseline="0" dirty="0" err="1"/>
              <a:t>side</a:t>
            </a:r>
            <a:r>
              <a:rPr lang="es-ES" b="0" baseline="0" dirty="0"/>
              <a:t> </a:t>
            </a:r>
            <a:r>
              <a:rPr lang="es-ES" b="0" baseline="0" dirty="0" err="1"/>
              <a:t>is</a:t>
            </a:r>
            <a:r>
              <a:rPr lang="es-ES" b="0" baseline="0" dirty="0"/>
              <a:t> </a:t>
            </a:r>
            <a:r>
              <a:rPr lang="es-ES" b="0" baseline="0" dirty="0" err="1"/>
              <a:t>the</a:t>
            </a:r>
            <a:r>
              <a:rPr lang="es-ES" b="0" baseline="0" dirty="0"/>
              <a:t> </a:t>
            </a:r>
            <a:r>
              <a:rPr lang="es-ES" b="0" baseline="0" dirty="0" err="1"/>
              <a:t>correct</a:t>
            </a:r>
            <a:r>
              <a:rPr lang="es-ES" b="0" baseline="0" dirty="0"/>
              <a:t> </a:t>
            </a:r>
            <a:r>
              <a:rPr lang="es-ES" b="0" baseline="0" dirty="0" err="1"/>
              <a:t>translation</a:t>
            </a:r>
            <a:r>
              <a:rPr lang="es-ES" b="0" baseline="0" dirty="0"/>
              <a:t> </a:t>
            </a:r>
            <a:r>
              <a:rPr lang="es-ES" b="0" baseline="0" dirty="0" err="1"/>
              <a:t>of</a:t>
            </a:r>
            <a:r>
              <a:rPr lang="es-ES" b="0" baseline="0" dirty="0"/>
              <a:t> </a:t>
            </a:r>
            <a:r>
              <a:rPr lang="es-ES" b="0" baseline="0" dirty="0" err="1"/>
              <a:t>the</a:t>
            </a:r>
            <a:r>
              <a:rPr lang="es-ES" b="0" baseline="0" dirty="0"/>
              <a:t> </a:t>
            </a:r>
            <a:r>
              <a:rPr lang="es-ES" b="0" baseline="0" dirty="0" err="1"/>
              <a:t>sentence</a:t>
            </a:r>
            <a:r>
              <a:rPr lang="es-ES" b="0" baseline="0" dirty="0"/>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769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b="1" kern="1200" dirty="0" err="1">
                <a:solidFill>
                  <a:schemeClr val="tx1"/>
                </a:solidFill>
                <a:effectLst/>
                <a:latin typeface="+mn-lt"/>
                <a:ea typeface="+mn-ea"/>
                <a:cs typeface="+mn-cs"/>
              </a:rPr>
              <a:t>Slide</a:t>
            </a:r>
            <a:r>
              <a:rPr lang="es-419" sz="1200" b="1" kern="1200" dirty="0">
                <a:solidFill>
                  <a:schemeClr val="tx1"/>
                </a:solidFill>
                <a:effectLst/>
                <a:latin typeface="+mn-lt"/>
                <a:ea typeface="+mn-ea"/>
                <a:cs typeface="+mn-cs"/>
              </a:rPr>
              <a:t> 2/2</a:t>
            </a:r>
          </a:p>
          <a:p>
            <a:r>
              <a:rPr lang="es-419" sz="1200" kern="1200" dirty="0" err="1">
                <a:solidFill>
                  <a:schemeClr val="tx1"/>
                </a:solidFill>
                <a:effectLst/>
                <a:latin typeface="+mn-lt"/>
                <a:ea typeface="+mn-ea"/>
                <a:cs typeface="+mn-cs"/>
              </a:rPr>
              <a:t>Main</a:t>
            </a:r>
            <a:r>
              <a:rPr lang="es-419" sz="1200" kern="1200" dirty="0">
                <a:solidFill>
                  <a:schemeClr val="tx1"/>
                </a:solidFill>
                <a:effectLst/>
                <a:latin typeface="+mn-lt"/>
                <a:ea typeface="+mn-ea"/>
                <a:cs typeface="+mn-cs"/>
              </a:rPr>
              <a:t> </a:t>
            </a:r>
            <a:r>
              <a:rPr lang="es-419" sz="1200" kern="1200" dirty="0" err="1">
                <a:solidFill>
                  <a:schemeClr val="tx1"/>
                </a:solidFill>
                <a:effectLst/>
                <a:latin typeface="+mn-lt"/>
                <a:ea typeface="+mn-ea"/>
                <a:cs typeface="+mn-cs"/>
              </a:rPr>
              <a:t>activity</a:t>
            </a:r>
            <a:endParaRPr lang="es-419" sz="1200" kern="1200" dirty="0">
              <a:solidFill>
                <a:schemeClr val="tx1"/>
              </a:solidFill>
              <a:effectLst/>
              <a:latin typeface="+mn-lt"/>
              <a:ea typeface="+mn-ea"/>
              <a:cs typeface="+mn-cs"/>
            </a:endParaRPr>
          </a:p>
          <a:p>
            <a:endParaRPr lang="es-419" sz="1200" kern="1200" dirty="0">
              <a:solidFill>
                <a:schemeClr val="tx1"/>
              </a:solidFill>
              <a:effectLst/>
              <a:latin typeface="+mn-lt"/>
              <a:ea typeface="+mn-ea"/>
              <a:cs typeface="+mn-cs"/>
            </a:endParaRPr>
          </a:p>
          <a:p>
            <a:pPr marL="0" lvl="0" indent="0" algn="l" rtl="0">
              <a:spcBef>
                <a:spcPts val="0"/>
              </a:spcBef>
              <a:spcAft>
                <a:spcPts val="0"/>
              </a:spcAft>
              <a:buNone/>
            </a:pPr>
            <a:r>
              <a:rPr lang="en-GB" b="1" dirty="0"/>
              <a:t>Transcript</a:t>
            </a:r>
            <a:r>
              <a:rPr lang="en-GB" dirty="0"/>
              <a:t>:</a:t>
            </a:r>
          </a:p>
          <a:p>
            <a:pPr marL="228600" lvl="0" indent="-228600" algn="l" rtl="0">
              <a:spcBef>
                <a:spcPts val="0"/>
              </a:spcBef>
              <a:spcAft>
                <a:spcPts val="0"/>
              </a:spcAft>
              <a:buAutoNum type="arabicPeriod"/>
            </a:pPr>
            <a:r>
              <a:rPr lang="en-GB" baseline="0" dirty="0" err="1"/>
              <a:t>Existe</a:t>
            </a:r>
            <a:r>
              <a:rPr lang="en-GB" baseline="0" dirty="0"/>
              <a:t> </a:t>
            </a:r>
            <a:r>
              <a:rPr lang="en-GB" baseline="0" dirty="0" err="1"/>
              <a:t>en</a:t>
            </a:r>
            <a:r>
              <a:rPr lang="en-GB" baseline="0" dirty="0"/>
              <a:t> Bolivia, y </a:t>
            </a:r>
            <a:r>
              <a:rPr lang="en-GB" baseline="0" dirty="0" err="1"/>
              <a:t>el</a:t>
            </a:r>
            <a:r>
              <a:rPr lang="en-GB" baseline="0" dirty="0"/>
              <a:t> </a:t>
            </a:r>
            <a:r>
              <a:rPr lang="en-GB" baseline="0" dirty="0" err="1"/>
              <a:t>español</a:t>
            </a:r>
            <a:r>
              <a:rPr lang="en-GB" baseline="0" dirty="0"/>
              <a:t> </a:t>
            </a:r>
            <a:r>
              <a:rPr lang="en-GB" baseline="0" dirty="0" err="1"/>
              <a:t>también</a:t>
            </a:r>
            <a:r>
              <a:rPr lang="en-GB" baseline="0" dirty="0"/>
              <a:t>.</a:t>
            </a:r>
          </a:p>
          <a:p>
            <a:pPr marL="228600" lvl="0" indent="-228600" algn="l" rtl="0">
              <a:spcBef>
                <a:spcPts val="0"/>
              </a:spcBef>
              <a:spcAft>
                <a:spcPts val="0"/>
              </a:spcAft>
              <a:buAutoNum type="arabicPeriod"/>
            </a:pPr>
            <a:r>
              <a:rPr lang="en-GB" b="0" baseline="0" dirty="0" err="1"/>
              <a:t>Pueden</a:t>
            </a:r>
            <a:r>
              <a:rPr lang="en-GB" b="0" baseline="0" dirty="0"/>
              <a:t> </a:t>
            </a:r>
            <a:r>
              <a:rPr lang="en-GB" b="0" baseline="0" dirty="0" err="1"/>
              <a:t>aprender</a:t>
            </a:r>
            <a:r>
              <a:rPr lang="en-GB" b="0" baseline="0" dirty="0"/>
              <a:t> dos </a:t>
            </a:r>
            <a:r>
              <a:rPr lang="en-GB" b="0" baseline="0" dirty="0" err="1"/>
              <a:t>idiomas</a:t>
            </a:r>
            <a:r>
              <a:rPr lang="en-GB" b="0" baseline="0" dirty="0"/>
              <a:t>.</a:t>
            </a:r>
          </a:p>
          <a:p>
            <a:pPr marL="228600" lvl="0" indent="-228600" algn="l" rtl="0">
              <a:spcBef>
                <a:spcPts val="0"/>
              </a:spcBef>
              <a:spcAft>
                <a:spcPts val="0"/>
              </a:spcAft>
              <a:buAutoNum type="arabicPeriod"/>
            </a:pPr>
            <a:r>
              <a:rPr lang="en-GB" b="0" baseline="0" dirty="0" err="1"/>
              <a:t>Cubre</a:t>
            </a:r>
            <a:r>
              <a:rPr lang="en-GB" b="0" baseline="0" dirty="0"/>
              <a:t> una </a:t>
            </a:r>
            <a:r>
              <a:rPr lang="en-GB" b="0" baseline="0" dirty="0" err="1"/>
              <a:t>parte</a:t>
            </a:r>
            <a:r>
              <a:rPr lang="en-GB" b="0" baseline="0" dirty="0"/>
              <a:t> </a:t>
            </a:r>
            <a:r>
              <a:rPr lang="en-GB" b="0" baseline="0" dirty="0" err="1"/>
              <a:t>grande</a:t>
            </a:r>
            <a:r>
              <a:rPr lang="en-GB" b="0" baseline="0" dirty="0"/>
              <a:t> del </a:t>
            </a:r>
            <a:r>
              <a:rPr lang="en-GB" b="0" baseline="0" dirty="0" err="1"/>
              <a:t>país</a:t>
            </a:r>
            <a:r>
              <a:rPr lang="en-GB" b="0" baseline="0" dirty="0"/>
              <a:t>.</a:t>
            </a:r>
          </a:p>
          <a:p>
            <a:pPr marL="228600" lvl="0" indent="-228600" algn="l" rtl="0">
              <a:spcBef>
                <a:spcPts val="0"/>
              </a:spcBef>
              <a:spcAft>
                <a:spcPts val="0"/>
              </a:spcAft>
              <a:buAutoNum type="arabicPeriod"/>
            </a:pPr>
            <a:r>
              <a:rPr lang="en-GB" b="0" baseline="0" dirty="0"/>
              <a:t>No </a:t>
            </a:r>
            <a:r>
              <a:rPr lang="en-GB" b="0" baseline="0" dirty="0" err="1"/>
              <a:t>tienen</a:t>
            </a:r>
            <a:r>
              <a:rPr lang="en-GB" b="0" baseline="0" dirty="0"/>
              <a:t> </a:t>
            </a:r>
            <a:r>
              <a:rPr lang="en-GB" b="0" baseline="0" dirty="0" err="1"/>
              <a:t>suficientes</a:t>
            </a:r>
            <a:r>
              <a:rPr lang="en-GB" b="0" baseline="0" dirty="0"/>
              <a:t> </a:t>
            </a:r>
            <a:r>
              <a:rPr lang="en-GB" b="0" baseline="0" dirty="0" err="1"/>
              <a:t>profesores</a:t>
            </a:r>
            <a:r>
              <a:rPr lang="en-GB" b="0" baseline="0" dirty="0"/>
              <a:t> de </a:t>
            </a:r>
            <a:r>
              <a:rPr lang="en-GB" b="0" baseline="0" dirty="0" err="1"/>
              <a:t>idiomas</a:t>
            </a:r>
            <a:r>
              <a:rPr lang="en-GB" b="0" baseline="0" dirty="0"/>
              <a:t> </a:t>
            </a:r>
            <a:r>
              <a:rPr lang="en-GB" b="0" baseline="0" dirty="0" err="1"/>
              <a:t>indígenas</a:t>
            </a:r>
            <a:r>
              <a:rPr lang="en-GB" b="0" baseline="0" dirty="0"/>
              <a:t>.</a:t>
            </a:r>
          </a:p>
          <a:p>
            <a:pPr marL="228600" lvl="0" indent="-228600" algn="l" rtl="0">
              <a:spcBef>
                <a:spcPts val="0"/>
              </a:spcBef>
              <a:spcAft>
                <a:spcPts val="0"/>
              </a:spcAft>
              <a:buAutoNum type="arabicPeriod"/>
            </a:pPr>
            <a:r>
              <a:rPr lang="en-GB" b="0" baseline="0" dirty="0"/>
              <a:t>Tiene una </a:t>
            </a:r>
            <a:r>
              <a:rPr lang="en-GB" b="0" baseline="0" dirty="0" err="1"/>
              <a:t>frontera</a:t>
            </a:r>
            <a:r>
              <a:rPr lang="en-GB" b="0" baseline="0" dirty="0"/>
              <a:t> con Bolivia.</a:t>
            </a:r>
          </a:p>
          <a:p>
            <a:pPr marL="228600" lvl="0" indent="-228600" algn="l" rtl="0">
              <a:spcBef>
                <a:spcPts val="0"/>
              </a:spcBef>
              <a:spcAft>
                <a:spcPts val="0"/>
              </a:spcAft>
              <a:buAutoNum type="arabicPeriod"/>
            </a:pPr>
            <a:r>
              <a:rPr lang="en-GB" b="0" baseline="0" dirty="0" err="1"/>
              <a:t>Desaparecen</a:t>
            </a:r>
            <a:r>
              <a:rPr lang="en-GB" b="0" baseline="0" dirty="0"/>
              <a:t> por los </a:t>
            </a:r>
            <a:r>
              <a:rPr lang="en-GB" b="0" baseline="0" dirty="0" err="1"/>
              <a:t>cambios</a:t>
            </a:r>
            <a:r>
              <a:rPr lang="en-GB" b="0" baseline="0" dirty="0"/>
              <a:t> del </a:t>
            </a:r>
            <a:r>
              <a:rPr lang="en-GB" b="0" baseline="0" dirty="0" err="1"/>
              <a:t>clima</a:t>
            </a:r>
            <a:r>
              <a:rPr lang="en-GB" b="0" baseline="0" dirty="0"/>
              <a:t>.</a:t>
            </a:r>
          </a:p>
          <a:p>
            <a:pPr marL="228600" lvl="0" indent="-228600" algn="l" rtl="0">
              <a:spcBef>
                <a:spcPts val="0"/>
              </a:spcBef>
              <a:spcAft>
                <a:spcPts val="0"/>
              </a:spcAft>
              <a:buAutoNum type="arabicPeriod"/>
            </a:pPr>
            <a:r>
              <a:rPr lang="en-GB" b="0" baseline="0" dirty="0" err="1"/>
              <a:t>Cubren</a:t>
            </a:r>
            <a:r>
              <a:rPr lang="en-GB" b="0" baseline="0" dirty="0"/>
              <a:t> la </a:t>
            </a:r>
            <a:r>
              <a:rPr lang="en-GB" b="0" baseline="0" dirty="0" err="1"/>
              <a:t>parte</a:t>
            </a:r>
            <a:r>
              <a:rPr lang="en-GB" b="0" baseline="0" dirty="0"/>
              <a:t> </a:t>
            </a:r>
            <a:r>
              <a:rPr lang="en-GB" b="0" baseline="0" dirty="0" err="1"/>
              <a:t>alta</a:t>
            </a:r>
            <a:r>
              <a:rPr lang="en-GB" b="0" baseline="0" dirty="0"/>
              <a:t> de Bolivia.</a:t>
            </a:r>
          </a:p>
          <a:p>
            <a:pPr marL="228600" lvl="0" indent="-228600" algn="l" rtl="0">
              <a:spcBef>
                <a:spcPts val="0"/>
              </a:spcBef>
              <a:spcAft>
                <a:spcPts val="0"/>
              </a:spcAft>
              <a:buAutoNum type="arabicPeriod"/>
            </a:pPr>
            <a:r>
              <a:rPr lang="en-GB" b="0" baseline="0" dirty="0"/>
              <a:t>Debe </a:t>
            </a:r>
            <a:r>
              <a:rPr lang="en-GB" b="0" baseline="0" dirty="0" err="1"/>
              <a:t>tener</a:t>
            </a:r>
            <a:r>
              <a:rPr lang="en-GB" b="0" baseline="0" dirty="0"/>
              <a:t> </a:t>
            </a:r>
            <a:r>
              <a:rPr lang="en-GB" b="0" baseline="0" dirty="0" err="1"/>
              <a:t>poca</a:t>
            </a:r>
            <a:r>
              <a:rPr lang="en-GB" b="0" baseline="0" dirty="0"/>
              <a:t> </a:t>
            </a:r>
            <a:r>
              <a:rPr lang="en-GB" b="0" baseline="0" dirty="0" err="1"/>
              <a:t>lluvia</a:t>
            </a:r>
            <a:r>
              <a:rPr lang="en-GB" b="0" baseline="0" dirty="0"/>
              <a:t> </a:t>
            </a:r>
            <a:r>
              <a:rPr lang="en-GB" b="0" baseline="0" dirty="0" err="1"/>
              <a:t>porque</a:t>
            </a:r>
            <a:r>
              <a:rPr lang="en-GB" b="0" baseline="0" dirty="0"/>
              <a:t> </a:t>
            </a:r>
            <a:r>
              <a:rPr lang="en-GB" b="0" baseline="0" dirty="0" err="1"/>
              <a:t>todo</a:t>
            </a:r>
            <a:r>
              <a:rPr lang="en-GB" b="0" baseline="0" dirty="0"/>
              <a:t> </a:t>
            </a:r>
            <a:r>
              <a:rPr lang="en-GB" b="0" baseline="0" dirty="0" err="1"/>
              <a:t>está</a:t>
            </a:r>
            <a:r>
              <a:rPr lang="en-GB" b="0" baseline="0" dirty="0"/>
              <a:t> </a:t>
            </a:r>
            <a:r>
              <a:rPr lang="en-GB" b="0" baseline="0" dirty="0" err="1"/>
              <a:t>muy</a:t>
            </a:r>
            <a:r>
              <a:rPr lang="en-GB" b="0" baseline="0" dirty="0"/>
              <a:t> seco </a:t>
            </a:r>
            <a:r>
              <a:rPr lang="en-GB" b="0" baseline="0" dirty="0" err="1"/>
              <a:t>allí</a:t>
            </a:r>
            <a:r>
              <a:rPr lang="en-GB" b="0" baseline="0" dirty="0"/>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0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Slide 1/4</a:t>
            </a:r>
          </a:p>
          <a:p>
            <a:endParaRPr lang="en-US" b="1" dirty="0"/>
          </a:p>
          <a:p>
            <a:r>
              <a:rPr lang="en-US" b="1" dirty="0"/>
              <a:t>Timing: </a:t>
            </a:r>
            <a:r>
              <a:rPr lang="en-US" b="0" dirty="0"/>
              <a:t>10 min.</a:t>
            </a:r>
          </a:p>
          <a:p>
            <a:endParaRPr lang="en-US" b="1" dirty="0"/>
          </a:p>
          <a:p>
            <a:r>
              <a:rPr lang="en-US" b="1" dirty="0"/>
              <a:t>Aim: </a:t>
            </a:r>
            <a:r>
              <a:rPr lang="en-US" b="0" dirty="0"/>
              <a:t>to</a:t>
            </a:r>
            <a:r>
              <a:rPr lang="en-US" b="0" baseline="0" dirty="0"/>
              <a:t> correctly match the sentence halves, working in pairs; to then accurately translate the sentences into English.</a:t>
            </a:r>
          </a:p>
          <a:p>
            <a:endParaRPr lang="en-US" b="1" dirty="0"/>
          </a:p>
          <a:p>
            <a:r>
              <a:rPr lang="en-US" b="1" dirty="0"/>
              <a:t>Procedure:</a:t>
            </a:r>
          </a:p>
          <a:p>
            <a:pPr marL="228600" indent="-228600">
              <a:buAutoNum type="arabicPeriod"/>
            </a:pPr>
            <a:r>
              <a:rPr lang="en-US" b="0" dirty="0"/>
              <a:t>Students</a:t>
            </a:r>
            <a:r>
              <a:rPr lang="en-US" b="0" baseline="0" dirty="0"/>
              <a:t> A and B </a:t>
            </a:r>
            <a:r>
              <a:rPr lang="en-US" b="0" dirty="0"/>
              <a:t>are given their</a:t>
            </a:r>
            <a:r>
              <a:rPr lang="en-US" b="0" baseline="0" dirty="0"/>
              <a:t> </a:t>
            </a:r>
            <a:r>
              <a:rPr lang="en-US" b="0" dirty="0"/>
              <a:t>prompt cards.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first time round,</a:t>
            </a:r>
            <a:r>
              <a:rPr lang="en-US" b="0" baseline="0" dirty="0"/>
              <a:t> Student A reads the sentence fragment aloud (e.g. </a:t>
            </a:r>
            <a:r>
              <a:rPr lang="es-ES" sz="1200" b="0" dirty="0">
                <a:solidFill>
                  <a:srgbClr val="203864"/>
                </a:solidFill>
              </a:rPr>
              <a:t>Las monta</a:t>
            </a:r>
            <a:r>
              <a:rPr lang="en-GB" sz="1200" b="0" baseline="0" dirty="0">
                <a:solidFill>
                  <a:srgbClr val="203864"/>
                </a:solidFill>
              </a:rPr>
              <a:t>ñas pueden…). Student B listens and searches for and then says the correct sentence ending (</a:t>
            </a:r>
            <a:r>
              <a:rPr lang="en-GB" sz="1200" b="0" baseline="0" dirty="0" err="1">
                <a:solidFill>
                  <a:srgbClr val="203864"/>
                </a:solidFill>
              </a:rPr>
              <a:t>ser</a:t>
            </a:r>
            <a:r>
              <a:rPr lang="en-GB" sz="1200" b="0" baseline="0" dirty="0">
                <a:solidFill>
                  <a:srgbClr val="203864"/>
                </a:solidFill>
              </a:rPr>
              <a:t> </a:t>
            </a:r>
            <a:r>
              <a:rPr lang="en-GB" sz="1200" b="0" baseline="0" dirty="0" err="1">
                <a:solidFill>
                  <a:srgbClr val="203864"/>
                </a:solidFill>
              </a:rPr>
              <a:t>muy</a:t>
            </a:r>
            <a:r>
              <a:rPr lang="en-GB" sz="1200" b="0" baseline="0" dirty="0">
                <a:solidFill>
                  <a:srgbClr val="203864"/>
                </a:solidFill>
              </a:rPr>
              <a:t> </a:t>
            </a:r>
            <a:r>
              <a:rPr lang="en-GB" sz="1200" b="0" baseline="0" dirty="0" err="1">
                <a:solidFill>
                  <a:srgbClr val="203864"/>
                </a:solidFill>
              </a:rPr>
              <a:t>altas</a:t>
            </a:r>
            <a:r>
              <a:rPr lang="en-GB" sz="1200" b="0" baseline="0" dirty="0">
                <a:solidFill>
                  <a:srgbClr val="203864"/>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The students then work together to translate the sentence into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Students repeat for the rest of items 1-5, then swap roles. This time, Student B will repeat the sentence starter and Student A will listen and complete it.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865419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2/4</a:t>
            </a:r>
          </a:p>
          <a:p>
            <a:endParaRPr lang="en-GB" b="1" dirty="0"/>
          </a:p>
          <a:p>
            <a:endParaRPr lang="en-GB" b="1" dirty="0"/>
          </a:p>
          <a:p>
            <a:r>
              <a:rPr lang="en-GB" b="1" dirty="0"/>
              <a:t>DO NOT DISPLAY DURING ACTIVITY</a:t>
            </a:r>
          </a:p>
          <a:p>
            <a:r>
              <a:rPr lang="en-GB" dirty="0"/>
              <a:t>Read</a:t>
            </a:r>
            <a:r>
              <a:rPr lang="en-GB" baseline="0" dirty="0"/>
              <a:t> aloud cards</a:t>
            </a:r>
          </a:p>
          <a:p>
            <a:r>
              <a:rPr lang="en-GB" baseline="0" dirty="0"/>
              <a:t>Print these for students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173197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3/4</a:t>
            </a:r>
          </a:p>
          <a:p>
            <a:r>
              <a:rPr lang="en-US" b="1" dirty="0"/>
              <a:t>Feedback slide</a:t>
            </a:r>
          </a:p>
        </p:txBody>
      </p:sp>
      <p:sp>
        <p:nvSpPr>
          <p:cNvPr id="4" name="Slide Number Placeholder 3"/>
          <p:cNvSpPr>
            <a:spLocks noGrp="1"/>
          </p:cNvSpPr>
          <p:nvPr>
            <p:ph type="sldNum" sz="quarter" idx="5"/>
          </p:nvPr>
        </p:nvSpPr>
        <p:spPr/>
        <p:txBody>
          <a:bodyPr/>
          <a:lstStyle/>
          <a:p>
            <a:fld id="{10F6B18A-CBF4-4C2B-993B-E2203DDFB1DB}" type="slidenum">
              <a:rPr lang="en-GB" smtClean="0"/>
              <a:t>36</a:t>
            </a:fld>
            <a:endParaRPr lang="en-GB"/>
          </a:p>
        </p:txBody>
      </p:sp>
    </p:spTree>
    <p:extLst>
      <p:ext uri="{BB962C8B-B14F-4D97-AF65-F5344CB8AC3E}">
        <p14:creationId xmlns:p14="http://schemas.microsoft.com/office/powerpoint/2010/main" val="288233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4/4</a:t>
            </a:r>
          </a:p>
          <a:p>
            <a:r>
              <a:rPr lang="en-US" b="1" dirty="0"/>
              <a:t>Feedback slide</a:t>
            </a:r>
          </a:p>
          <a:p>
            <a:endParaRPr lang="en-GB" dirty="0"/>
          </a:p>
        </p:txBody>
      </p:sp>
      <p:sp>
        <p:nvSpPr>
          <p:cNvPr id="4" name="Slide Number Placeholder 3"/>
          <p:cNvSpPr>
            <a:spLocks noGrp="1"/>
          </p:cNvSpPr>
          <p:nvPr>
            <p:ph type="sldNum" sz="quarter" idx="5"/>
          </p:nvPr>
        </p:nvSpPr>
        <p:spPr/>
        <p:txBody>
          <a:bodyPr/>
          <a:lstStyle/>
          <a:p>
            <a:fld id="{10F6B18A-CBF4-4C2B-993B-E2203DDFB1DB}" type="slidenum">
              <a:rPr lang="en-GB" smtClean="0"/>
              <a:t>37</a:t>
            </a:fld>
            <a:endParaRPr lang="en-GB"/>
          </a:p>
        </p:txBody>
      </p:sp>
    </p:spTree>
    <p:extLst>
      <p:ext uri="{BB962C8B-B14F-4D97-AF65-F5344CB8AC3E}">
        <p14:creationId xmlns:p14="http://schemas.microsoft.com/office/powerpoint/2010/main" val="4224758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There is no new vocabulary for next week, hence no audio HW sheet.  However, the link to the Y7 revisited vocabulary set is here: https://quizlet.com/gb/528160906/y8-spanish-term-12-week-7-y7-vocabulary-mashup-1-flash-cards/</a:t>
            </a:r>
            <a:br>
              <a:rPr lang="en-GB" b="0" i="0" dirty="0">
                <a:solidFill>
                  <a:srgbClr val="222222"/>
                </a:solidFill>
                <a:effectLst/>
                <a:latin typeface="Arial" panose="020B0604020202020204" pitchFamily="34" charset="0"/>
              </a:rPr>
            </a:b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OPTIONAL</a:t>
            </a:r>
          </a:p>
          <a:p>
            <a:endParaRPr lang="en-US" b="1" dirty="0"/>
          </a:p>
          <a:p>
            <a:r>
              <a:rPr lang="en-US" b="1" dirty="0"/>
              <a:t>Aim: </a:t>
            </a:r>
            <a:r>
              <a:rPr lang="en-US" b="0" dirty="0"/>
              <a:t>To </a:t>
            </a:r>
            <a:r>
              <a:rPr lang="en-GB" sz="1200" kern="1200" dirty="0">
                <a:solidFill>
                  <a:schemeClr val="tx1"/>
                </a:solidFill>
                <a:effectLst/>
                <a:latin typeface="+mn-lt"/>
                <a:ea typeface="+mn-ea"/>
                <a:cs typeface="+mn-cs"/>
              </a:rPr>
              <a:t>produce</a:t>
            </a:r>
            <a:r>
              <a:rPr lang="en-GB" sz="1200" kern="1200" baseline="0" dirty="0">
                <a:solidFill>
                  <a:schemeClr val="tx1"/>
                </a:solidFill>
                <a:effectLst/>
                <a:latin typeface="+mn-lt"/>
                <a:ea typeface="+mn-ea"/>
                <a:cs typeface="+mn-cs"/>
              </a:rPr>
              <a:t> the new and revisited features in writing about another Spanish speaking country. </a:t>
            </a:r>
            <a:endParaRPr lang="x-none"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Go</a:t>
            </a:r>
            <a:r>
              <a:rPr lang="es-ES" dirty="0"/>
              <a:t> </a:t>
            </a:r>
            <a:r>
              <a:rPr lang="es-ES" dirty="0" err="1"/>
              <a:t>through</a:t>
            </a:r>
            <a:r>
              <a:rPr lang="es-ES" dirty="0"/>
              <a:t> all </a:t>
            </a:r>
            <a:r>
              <a:rPr lang="es-ES" dirty="0" err="1"/>
              <a:t>the</a:t>
            </a:r>
            <a:r>
              <a:rPr lang="es-ES" dirty="0"/>
              <a:t> </a:t>
            </a:r>
            <a:r>
              <a:rPr lang="es-ES" dirty="0" err="1"/>
              <a:t>prompts</a:t>
            </a:r>
            <a:r>
              <a:rPr lang="es-ES" dirty="0"/>
              <a:t> to </a:t>
            </a:r>
            <a:r>
              <a:rPr lang="es-ES" dirty="0" err="1"/>
              <a:t>ensure</a:t>
            </a:r>
            <a:r>
              <a:rPr lang="es-ES" dirty="0"/>
              <a:t> </a:t>
            </a:r>
            <a:r>
              <a:rPr lang="es-ES" dirty="0" err="1"/>
              <a:t>that</a:t>
            </a:r>
            <a:r>
              <a:rPr lang="es-ES" dirty="0"/>
              <a:t> </a:t>
            </a:r>
            <a:r>
              <a:rPr lang="es-ES" dirty="0" err="1"/>
              <a:t>each</a:t>
            </a:r>
            <a:r>
              <a:rPr lang="es-ES" dirty="0"/>
              <a:t> </a:t>
            </a:r>
            <a:r>
              <a:rPr lang="es-ES" dirty="0" err="1"/>
              <a:t>is</a:t>
            </a:r>
            <a:r>
              <a:rPr lang="es-ES" dirty="0"/>
              <a:t> </a:t>
            </a:r>
            <a:r>
              <a:rPr lang="es-ES" dirty="0" err="1"/>
              <a:t>understood</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Encourage</a:t>
            </a:r>
            <a:r>
              <a:rPr lang="es-ES" dirty="0"/>
              <a:t> </a:t>
            </a:r>
            <a:r>
              <a:rPr lang="es-ES" dirty="0" err="1"/>
              <a:t>students</a:t>
            </a:r>
            <a:r>
              <a:rPr lang="es-ES" dirty="0"/>
              <a:t> to </a:t>
            </a:r>
            <a:r>
              <a:rPr lang="es-ES" dirty="0" err="1"/>
              <a:t>write</a:t>
            </a:r>
            <a:r>
              <a:rPr lang="es-ES" dirty="0"/>
              <a:t> </a:t>
            </a:r>
            <a:r>
              <a:rPr lang="es-ES" dirty="0" err="1"/>
              <a:t>their</a:t>
            </a:r>
            <a:r>
              <a:rPr lang="es-ES" dirty="0"/>
              <a:t> </a:t>
            </a:r>
            <a:r>
              <a:rPr lang="es-ES" dirty="0" err="1"/>
              <a:t>own</a:t>
            </a:r>
            <a:r>
              <a:rPr lang="es-ES" dirty="0"/>
              <a:t> </a:t>
            </a:r>
            <a:r>
              <a:rPr lang="es-ES" dirty="0" err="1"/>
              <a:t>text</a:t>
            </a:r>
            <a:r>
              <a:rPr lang="es-ES" dirty="0"/>
              <a:t> </a:t>
            </a:r>
            <a:r>
              <a:rPr lang="es-ES" dirty="0" err="1"/>
              <a:t>about</a:t>
            </a:r>
            <a:r>
              <a:rPr lang="es-ES" dirty="0"/>
              <a:t> </a:t>
            </a:r>
            <a:r>
              <a:rPr lang="es-ES" dirty="0" err="1"/>
              <a:t>another</a:t>
            </a:r>
            <a:r>
              <a:rPr lang="es-ES" dirty="0"/>
              <a:t> South American country </a:t>
            </a:r>
            <a:r>
              <a:rPr lang="es-ES" dirty="0" err="1"/>
              <a:t>based</a:t>
            </a:r>
            <a:r>
              <a:rPr lang="es-ES" dirty="0"/>
              <a:t> </a:t>
            </a:r>
            <a:r>
              <a:rPr lang="es-ES" dirty="0" err="1"/>
              <a:t>on</a:t>
            </a:r>
            <a:r>
              <a:rPr lang="es-ES" dirty="0"/>
              <a:t> </a:t>
            </a:r>
            <a:r>
              <a:rPr lang="es-ES" dirty="0" err="1"/>
              <a:t>the</a:t>
            </a:r>
            <a:r>
              <a:rPr lang="es-ES" dirty="0"/>
              <a:t> </a:t>
            </a:r>
            <a:r>
              <a:rPr lang="es-ES" dirty="0" err="1"/>
              <a:t>text</a:t>
            </a:r>
            <a:r>
              <a:rPr lang="es-ES" dirty="0"/>
              <a:t> </a:t>
            </a:r>
            <a:r>
              <a:rPr lang="es-ES" dirty="0" err="1"/>
              <a:t>about</a:t>
            </a:r>
            <a:r>
              <a:rPr lang="es-ES" dirty="0"/>
              <a:t> Bolivia.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 </a:t>
            </a:r>
            <a:r>
              <a:rPr lang="es-ES" b="0" dirty="0" err="1"/>
              <a:t>There</a:t>
            </a:r>
            <a:r>
              <a:rPr lang="es-ES" b="0" dirty="0"/>
              <a:t> </a:t>
            </a:r>
            <a:r>
              <a:rPr lang="es-ES" b="0" dirty="0" err="1"/>
              <a:t>may</a:t>
            </a:r>
            <a:r>
              <a:rPr lang="es-ES" b="0" dirty="0"/>
              <a:t> be time to </a:t>
            </a:r>
            <a:r>
              <a:rPr lang="es-ES" b="0" dirty="0" err="1"/>
              <a:t>begin</a:t>
            </a:r>
            <a:r>
              <a:rPr lang="es-ES" b="0" dirty="0"/>
              <a:t> </a:t>
            </a:r>
            <a:r>
              <a:rPr lang="es-ES" b="0" dirty="0" err="1"/>
              <a:t>this</a:t>
            </a:r>
            <a:r>
              <a:rPr lang="es-ES" b="0" dirty="0"/>
              <a:t> </a:t>
            </a:r>
            <a:r>
              <a:rPr lang="es-ES" b="0" dirty="0" err="1"/>
              <a:t>activity</a:t>
            </a:r>
            <a:r>
              <a:rPr lang="es-ES" b="0" dirty="0"/>
              <a:t> in </a:t>
            </a:r>
            <a:r>
              <a:rPr lang="es-ES" b="0" dirty="0" err="1"/>
              <a:t>class</a:t>
            </a:r>
            <a:r>
              <a:rPr lang="es-ES" b="0" dirty="0"/>
              <a:t>,</a:t>
            </a:r>
            <a:r>
              <a:rPr lang="es-ES" b="0" baseline="0" dirty="0"/>
              <a:t> </a:t>
            </a:r>
            <a:r>
              <a:rPr lang="es-ES" b="0" baseline="0" dirty="0" err="1"/>
              <a:t>but</a:t>
            </a:r>
            <a:r>
              <a:rPr lang="es-ES" b="0" baseline="0" dirty="0"/>
              <a:t> </a:t>
            </a:r>
            <a:r>
              <a:rPr lang="es-ES" b="0" baseline="0" dirty="0" err="1"/>
              <a:t>it</a:t>
            </a:r>
            <a:r>
              <a:rPr lang="es-ES" b="0" baseline="0" dirty="0"/>
              <a:t> can </a:t>
            </a:r>
            <a:r>
              <a:rPr lang="es-ES" b="0" baseline="0" dirty="0" err="1"/>
              <a:t>otherwise</a:t>
            </a:r>
            <a:r>
              <a:rPr lang="es-ES" b="0" baseline="0" dirty="0"/>
              <a:t> be set as </a:t>
            </a:r>
            <a:r>
              <a:rPr lang="es-ES" b="0" baseline="0" dirty="0" err="1"/>
              <a:t>homework</a:t>
            </a:r>
            <a:r>
              <a:rPr lang="es-ES" b="0" baseline="0" dirty="0"/>
              <a:t>. </a:t>
            </a:r>
            <a:endParaRPr lang="en-US" b="0" dirty="0"/>
          </a:p>
          <a:p>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taken from Unsplash:</a:t>
            </a:r>
          </a:p>
          <a:p>
            <a:r>
              <a:rPr lang="x-none" dirty="0"/>
              <a:t>Photo of </a:t>
            </a:r>
            <a:r>
              <a:rPr lang="es-ES" dirty="0"/>
              <a:t>Chile </a:t>
            </a:r>
            <a:r>
              <a:rPr lang="es-ES" dirty="0" err="1"/>
              <a:t>by</a:t>
            </a:r>
            <a:r>
              <a:rPr lang="es-ES" dirty="0"/>
              <a:t> </a:t>
            </a:r>
            <a:r>
              <a:rPr lang="es-ES" sz="1200" u="none" strike="noStrike" kern="1200" dirty="0">
                <a:solidFill>
                  <a:schemeClr val="tx1"/>
                </a:solidFill>
                <a:effectLst/>
                <a:latin typeface="+mn-lt"/>
                <a:ea typeface="+mn-ea"/>
                <a:cs typeface="+mn-cs"/>
                <a:hlinkClick r:id="rId3"/>
              </a:rPr>
              <a:t>@stalskaya</a:t>
            </a:r>
            <a:endParaRPr lang="es-ES" sz="1200" u="none" strike="noStrike" kern="1200" dirty="0">
              <a:solidFill>
                <a:schemeClr val="tx1"/>
              </a:solidFill>
              <a:effectLst/>
              <a:latin typeface="+mn-lt"/>
              <a:ea typeface="+mn-ea"/>
              <a:cs typeface="+mn-cs"/>
            </a:endParaRPr>
          </a:p>
          <a:p>
            <a:r>
              <a:rPr lang="en-GB" dirty="0"/>
              <a:t>Photo of Peru</a:t>
            </a:r>
            <a:r>
              <a:rPr lang="en-GB" baseline="0" dirty="0"/>
              <a:t> </a:t>
            </a:r>
            <a:r>
              <a:rPr lang="en-GB" dirty="0"/>
              <a:t>by </a:t>
            </a:r>
            <a:r>
              <a:rPr lang="en-GB" dirty="0">
                <a:hlinkClick r:id="rId4"/>
              </a:rPr>
              <a:t>Scott </a:t>
            </a:r>
            <a:r>
              <a:rPr lang="en-GB" dirty="0" err="1">
                <a:hlinkClick r:id="rId4"/>
              </a:rPr>
              <a:t>Umstattd</a:t>
            </a:r>
            <a:endParaRPr lang="es-ES" dirty="0">
              <a:effectLst/>
            </a:endParaRPr>
          </a:p>
          <a:p>
            <a:endParaRPr lang="es-ES" dirty="0">
              <a:effectLst/>
            </a:endParaRP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81406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5 minutes</a:t>
            </a:r>
          </a:p>
          <a:p>
            <a:endParaRPr lang="en-US" b="1" dirty="0"/>
          </a:p>
          <a:p>
            <a:r>
              <a:rPr lang="en-US" b="1" dirty="0"/>
              <a:t>Aim: </a:t>
            </a:r>
            <a:r>
              <a:rPr lang="en-US" b="0" dirty="0"/>
              <a:t>to introduce and embed</a:t>
            </a:r>
            <a:r>
              <a:rPr lang="en-US" b="0" baseline="0" dirty="0"/>
              <a:t> the new vocabulary</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r>
              <a:rPr lang="en-GB" baseline="0" dirty="0">
                <a:sym typeface="Wingdings" panose="05000000000000000000" pitchFamily="2" charset="2"/>
              </a:rPr>
              <a:t>‘suficiente’ may be used before or after the noun in Spanish with broadly synonymous meaning. It is frequently used before the noun in the same way as other quantifiers (demasiado, mucho, poco) that refer to an indeterminate quantity. When used after the noun, the word may suggest a more precise meaning (‘enough’, in relation to a specific point of reference, e.g, a previously mentioned figure). However, there is no hard and fast rule. Some native speakers may also choose to use ‘suficiente’ postnominally for stylistic or discursive reasons. Given the dependency of its use on context, and the subtlety of meaning, we don’t go into detail on this in the lesson material, but do highlight that students may encounter the word in both positions.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CO" sz="1200" kern="1200" dirty="0">
                <a:solidFill>
                  <a:schemeClr val="tx1"/>
                </a:solidFill>
                <a:effectLst/>
                <a:latin typeface="+mn-lt"/>
                <a:ea typeface="+mn-ea"/>
                <a:cs typeface="+mn-cs"/>
              </a:rPr>
              <a:t>el paisaje [1685]; desaparecer [655]; seco [1183]; la lluvia [986]; el clima [1675]; la frontera [1507]; mil [191]; la altura [970]; suficiente [781]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1" dirty="0"/>
          </a:p>
          <a:p>
            <a:r>
              <a:rPr lang="en-GB" b="1" dirty="0"/>
              <a:t>Aim: </a:t>
            </a:r>
            <a:r>
              <a:rPr lang="en-GB" dirty="0"/>
              <a:t>to produce –er and –</a:t>
            </a:r>
            <a:r>
              <a:rPr lang="en-GB" dirty="0" err="1"/>
              <a:t>ir</a:t>
            </a:r>
            <a:r>
              <a:rPr lang="en-GB" dirty="0"/>
              <a:t> verbs in 3</a:t>
            </a:r>
            <a:r>
              <a:rPr lang="en-GB" baseline="30000" dirty="0"/>
              <a:t>rd</a:t>
            </a:r>
            <a:r>
              <a:rPr lang="en-GB" dirty="0"/>
              <a:t> person singular and plural</a:t>
            </a:r>
          </a:p>
          <a:p>
            <a:endParaRPr lang="en-GB" baseline="0" dirty="0"/>
          </a:p>
          <a:p>
            <a:r>
              <a:rPr lang="en-GB" b="1" dirty="0"/>
              <a:t>Procedure:</a:t>
            </a:r>
          </a:p>
          <a:p>
            <a:pPr marL="228600" indent="-228600">
              <a:buAutoNum type="arabicPeriod"/>
            </a:pPr>
            <a:r>
              <a:rPr lang="en-GB" b="0" dirty="0"/>
              <a:t>Display slides on the board</a:t>
            </a:r>
          </a:p>
          <a:p>
            <a:pPr marL="228600" indent="-228600">
              <a:buAutoNum type="arabicPeriod"/>
            </a:pPr>
            <a:r>
              <a:rPr lang="en-GB" b="0" dirty="0"/>
              <a:t>Students complete sentences by producing an –er / - </a:t>
            </a:r>
            <a:r>
              <a:rPr lang="en-GB" b="0" dirty="0" err="1"/>
              <a:t>ir</a:t>
            </a:r>
            <a:r>
              <a:rPr lang="en-GB" b="0" dirty="0"/>
              <a:t> verb with the correct ending. This could be written in books or on whiteboards.</a:t>
            </a:r>
            <a:endParaRPr lang="en-GB" dirty="0"/>
          </a:p>
          <a:p>
            <a:endParaRPr lang="en-GB" dirty="0"/>
          </a:p>
          <a:p>
            <a:r>
              <a:rPr lang="en-GB" b="1" dirty="0"/>
              <a:t>Note: </a:t>
            </a:r>
            <a:r>
              <a:rPr lang="en-GB" dirty="0"/>
              <a:t>the language used is the same as the read-aloud/listening activity on slides 33-36</a:t>
            </a:r>
          </a:p>
        </p:txBody>
      </p:sp>
      <p:sp>
        <p:nvSpPr>
          <p:cNvPr id="4" name="Slide Number Placeholder 3"/>
          <p:cNvSpPr>
            <a:spLocks noGrp="1"/>
          </p:cNvSpPr>
          <p:nvPr>
            <p:ph type="sldNum" sz="quarter" idx="5"/>
          </p:nvPr>
        </p:nvSpPr>
        <p:spPr/>
        <p:txBody>
          <a:bodyPr/>
          <a:lstStyle/>
          <a:p>
            <a:fld id="{10F6B18A-CBF4-4C2B-993B-E2203DDFB1DB}" type="slidenum">
              <a:rPr lang="en-GB" smtClean="0"/>
              <a:t>41</a:t>
            </a:fld>
            <a:endParaRPr lang="en-GB"/>
          </a:p>
        </p:txBody>
      </p:sp>
    </p:spTree>
    <p:extLst>
      <p:ext uri="{BB962C8B-B14F-4D97-AF65-F5344CB8AC3E}">
        <p14:creationId xmlns:p14="http://schemas.microsoft.com/office/powerpoint/2010/main" val="187753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3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create a sense of anticipation and to reactivate prior knowledge of concepts relevant to the text.</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Reveal each sentence to give information about the 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2. </a:t>
            </a:r>
            <a:r>
              <a:rPr lang="en-GB" baseline="0" dirty="0">
                <a:sym typeface="Wingdings" panose="05000000000000000000" pitchFamily="2" charset="2"/>
              </a:rPr>
              <a:t>Students can volunteer answers.</a:t>
            </a:r>
            <a:endParaRPr lang="en-GB" sz="1200" b="1" i="0" u="none" strike="noStrike" kern="1200" cap="none" dirty="0">
              <a:solidFill>
                <a:schemeClr val="tx1"/>
              </a:solidFill>
              <a:effectLst/>
              <a:latin typeface="+mn-lt"/>
              <a:ea typeface="Calibri"/>
              <a:cs typeface="Calibri"/>
              <a:sym typeface="Calibri"/>
            </a:endParaRPr>
          </a:p>
          <a:p>
            <a:endParaRPr lang="x-none" sz="1200" kern="1200" dirty="0">
              <a:solidFill>
                <a:schemeClr val="tx1"/>
              </a:solidFill>
              <a:effectLst/>
              <a:latin typeface="+mn-lt"/>
              <a:ea typeface="+mn-ea"/>
              <a:cs typeface="+mn-cs"/>
            </a:endParaRP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06867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6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a:t>
            </a:r>
            <a:r>
              <a:rPr lang="es-ES" sz="1200" kern="1200" dirty="0" err="1">
                <a:solidFill>
                  <a:schemeClr val="tx1"/>
                </a:solidFill>
                <a:effectLst/>
                <a:latin typeface="+mn-lt"/>
                <a:ea typeface="+mn-ea"/>
                <a:cs typeface="+mn-cs"/>
              </a:rPr>
              <a:t>predict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some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content</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first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text</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lesson</a:t>
            </a:r>
            <a:r>
              <a:rPr lang="es-E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recycle irregular verbs from Y7 (es,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tiene</a:t>
            </a:r>
            <a:r>
              <a:rPr lang="en-US" sz="1200" kern="1200" dirty="0">
                <a:solidFill>
                  <a:schemeClr val="tx1"/>
                </a:solidFill>
                <a:effectLst/>
                <a:latin typeface="+mn-lt"/>
                <a:ea typeface="+mn-ea"/>
                <a:cs typeface="+mn-cs"/>
              </a:rPr>
              <a:t>, hay) and to support understanding of relevant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vocabulary.</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a:t>
            </a:r>
            <a:r>
              <a:rPr lang="en-GB" b="0" dirty="0"/>
              <a:t>. Look at the pictures and try to make some predictions about what Bolivia is like before reading the text.</a:t>
            </a:r>
          </a:p>
          <a:p>
            <a:pPr algn="l"/>
            <a:r>
              <a:rPr lang="en-GB" b="1" baseline="0" dirty="0">
                <a:sym typeface="Wingdings" panose="05000000000000000000" pitchFamily="2" charset="2"/>
              </a:rPr>
              <a:t>2. </a:t>
            </a:r>
            <a:r>
              <a:rPr lang="en-GB" b="0" baseline="0" dirty="0">
                <a:sym typeface="Wingdings" panose="05000000000000000000" pitchFamily="2" charset="2"/>
              </a:rPr>
              <a:t>Formulate predictions using the structures ‘</a:t>
            </a:r>
            <a:r>
              <a:rPr lang="x-none" sz="1200" b="0" dirty="0">
                <a:solidFill>
                  <a:schemeClr val="accent5">
                    <a:lumMod val="50000"/>
                  </a:schemeClr>
                </a:solidFill>
              </a:rPr>
              <a:t>Bolivia (no) tiene / es’, ‘En Bolivia (no) hay...’.</a:t>
            </a: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from Unsplash:</a:t>
            </a:r>
          </a:p>
          <a:p>
            <a:r>
              <a:rPr lang="x-none" dirty="0"/>
              <a:t>Photo of mountains in Bolivia by </a:t>
            </a:r>
            <a:r>
              <a:rPr lang="es-ES" sz="1200" b="0" i="0" u="none" strike="noStrike" kern="1200" dirty="0">
                <a:solidFill>
                  <a:schemeClr val="tx1"/>
                </a:solidFill>
                <a:effectLst/>
                <a:latin typeface="+mn-lt"/>
                <a:ea typeface="+mn-ea"/>
                <a:cs typeface="+mn-cs"/>
                <a:hlinkClick r:id="rId3"/>
              </a:rPr>
              <a:t>@sthomanns</a:t>
            </a:r>
            <a:r>
              <a:rPr lang="es-ES" sz="1200" b="0" i="0" u="none" strike="noStrike" kern="1200" dirty="0">
                <a:solidFill>
                  <a:schemeClr val="tx1"/>
                </a:solidFill>
                <a:effectLst/>
                <a:latin typeface="+mn-lt"/>
                <a:ea typeface="+mn-ea"/>
                <a:cs typeface="+mn-cs"/>
              </a:rPr>
              <a:t> </a:t>
            </a:r>
          </a:p>
          <a:p>
            <a:r>
              <a:rPr lang="es-ES" sz="1200" b="0" i="0" u="none" strike="noStrike" kern="1200" dirty="0" err="1">
                <a:solidFill>
                  <a:schemeClr val="tx1"/>
                </a:solidFill>
                <a:effectLst/>
                <a:latin typeface="+mn-lt"/>
                <a:ea typeface="+mn-ea"/>
                <a:cs typeface="+mn-cs"/>
              </a:rPr>
              <a:t>Photo</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dry</a:t>
            </a:r>
            <a:r>
              <a:rPr lang="es-ES" sz="1200" b="0" i="0" u="none" strike="noStrike" kern="1200" dirty="0">
                <a:solidFill>
                  <a:schemeClr val="tx1"/>
                </a:solidFill>
                <a:effectLst/>
                <a:latin typeface="+mn-lt"/>
                <a:ea typeface="+mn-ea"/>
                <a:cs typeface="+mn-cs"/>
              </a:rPr>
              <a:t> Bolivia </a:t>
            </a:r>
            <a:r>
              <a:rPr lang="es-ES" sz="1200" b="0" i="0" u="none" strike="noStrike" kern="1200" dirty="0" err="1">
                <a:solidFill>
                  <a:schemeClr val="tx1"/>
                </a:solidFill>
                <a:effectLst/>
                <a:latin typeface="+mn-lt"/>
                <a:ea typeface="+mn-ea"/>
                <a:cs typeface="+mn-cs"/>
              </a:rPr>
              <a:t>by</a:t>
            </a:r>
            <a:r>
              <a:rPr lang="es-ES" sz="1200" b="0" i="0" u="none" strike="noStrike" kern="12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tobey_j</a:t>
            </a:r>
            <a:endParaRPr lang="es-ES" sz="1200" b="0" i="0" kern="1200" dirty="0">
              <a:solidFill>
                <a:schemeClr val="tx1"/>
              </a:solidFill>
              <a:effectLst/>
              <a:latin typeface="+mn-lt"/>
              <a:ea typeface="+mn-ea"/>
              <a:cs typeface="+mn-cs"/>
            </a:endParaRPr>
          </a:p>
          <a:p>
            <a:r>
              <a:rPr lang="es-ES" sz="1200" b="0" i="0" u="none" strike="noStrike" kern="1200" dirty="0" err="1">
                <a:solidFill>
                  <a:schemeClr val="tx1"/>
                </a:solidFill>
                <a:effectLst/>
                <a:latin typeface="+mn-lt"/>
                <a:ea typeface="+mn-ea"/>
                <a:cs typeface="+mn-cs"/>
              </a:rPr>
              <a:t>Photo</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glacier</a:t>
            </a:r>
            <a:r>
              <a:rPr lang="es-ES" sz="1200" b="0" i="0" u="none" strike="noStrike" kern="1200" dirty="0">
                <a:solidFill>
                  <a:schemeClr val="tx1"/>
                </a:solidFill>
                <a:effectLst/>
                <a:latin typeface="+mn-lt"/>
                <a:ea typeface="+mn-ea"/>
                <a:cs typeface="+mn-cs"/>
              </a:rPr>
              <a:t> in Bolivia </a:t>
            </a:r>
            <a:r>
              <a:rPr lang="es-ES" sz="1200" b="0" i="0" u="none" strike="noStrike" kern="1200" dirty="0">
                <a:solidFill>
                  <a:schemeClr val="tx1"/>
                </a:solidFill>
                <a:effectLst/>
                <a:latin typeface="+mn-lt"/>
                <a:ea typeface="+mn-ea"/>
                <a:cs typeface="+mn-cs"/>
                <a:hlinkClick r:id="rId4"/>
              </a:rPr>
              <a:t>@vincegx</a:t>
            </a:r>
            <a:endParaRPr lang="es-ES" sz="1200" b="0" i="0" u="none" strike="noStrike" kern="1200" dirty="0">
              <a:solidFill>
                <a:schemeClr val="tx1"/>
              </a:solidFill>
              <a:effectLst/>
              <a:latin typeface="+mn-lt"/>
              <a:ea typeface="+mn-ea"/>
              <a:cs typeface="+mn-cs"/>
            </a:endParaRPr>
          </a:p>
          <a:p>
            <a:r>
              <a:rPr lang="x-none" dirty="0"/>
              <a:t>Photo of the Salar de Uyuni by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agnieszkam</a:t>
            </a:r>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Stone </a:t>
            </a:r>
            <a:r>
              <a:rPr lang="es-ES" sz="1200" b="0" i="0" kern="1200" dirty="0" err="1">
                <a:solidFill>
                  <a:schemeClr val="tx1"/>
                </a:solidFill>
                <a:effectLst/>
                <a:latin typeface="+mn-lt"/>
                <a:ea typeface="+mn-ea"/>
                <a:cs typeface="+mn-cs"/>
              </a:rPr>
              <a:t>tree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gabrielrojas</a:t>
            </a:r>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rain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fivepointseven</a:t>
            </a:r>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coast</a:t>
            </a:r>
            <a:r>
              <a:rPr lang="es-ES" sz="1200" b="0" i="0" kern="1200" dirty="0">
                <a:solidFill>
                  <a:schemeClr val="tx1"/>
                </a:solidFill>
                <a:effectLst/>
                <a:latin typeface="+mn-lt"/>
                <a:ea typeface="+mn-ea"/>
                <a:cs typeface="+mn-cs"/>
              </a:rPr>
              <a:t> </a:t>
            </a:r>
            <a:r>
              <a:rPr lang="es-ES" sz="1200" u="none" strike="noStrike" kern="1200" dirty="0">
                <a:solidFill>
                  <a:schemeClr val="tx1"/>
                </a:solidFill>
                <a:effectLst/>
                <a:latin typeface="+mn-lt"/>
                <a:ea typeface="+mn-ea"/>
                <a:cs typeface="+mn-cs"/>
                <a:hlinkClick r:id="rId5"/>
              </a:rPr>
              <a:t>@gregjjurgajtis</a:t>
            </a:r>
            <a:endParaRPr lang="es-ES" dirty="0">
              <a:effectLst/>
            </a:endParaRPr>
          </a:p>
          <a:p>
            <a:r>
              <a:rPr lang="es-ES" dirty="0" err="1">
                <a:effectLst/>
              </a:rPr>
              <a:t>Photo</a:t>
            </a:r>
            <a:r>
              <a:rPr lang="es-ES" dirty="0">
                <a:effectLst/>
              </a:rPr>
              <a:t> of </a:t>
            </a:r>
            <a:r>
              <a:rPr lang="es-ES" dirty="0" err="1">
                <a:effectLst/>
              </a:rPr>
              <a:t>trees</a:t>
            </a:r>
            <a:r>
              <a:rPr lang="es-ES" dirty="0">
                <a:effectLst/>
              </a:rPr>
              <a:t> </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calvoregis</a:t>
            </a:r>
            <a:br>
              <a:rPr lang="es-ES" dirty="0">
                <a:effectLst/>
              </a:rPr>
            </a:br>
            <a:endParaRPr lang="es-ES" dirty="0">
              <a:effectLst/>
            </a:endParaRPr>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422326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6 minutes (slide 7-8)</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v</a:t>
            </a:r>
            <a:r>
              <a:rPr lang="en-US" sz="1200" b="0" kern="1200" dirty="0">
                <a:solidFill>
                  <a:schemeClr val="tx1"/>
                </a:solidFill>
                <a:effectLst/>
                <a:latin typeface="+mn-lt"/>
                <a:ea typeface="+mn-ea"/>
                <a:cs typeface="+mn-cs"/>
              </a:rPr>
              <a:t>erify </a:t>
            </a:r>
            <a:r>
              <a:rPr lang="en-US" sz="1200" kern="1200" dirty="0">
                <a:solidFill>
                  <a:schemeClr val="tx1"/>
                </a:solidFill>
                <a:effectLst/>
                <a:latin typeface="+mn-lt"/>
                <a:ea typeface="+mn-ea"/>
                <a:cs typeface="+mn-cs"/>
              </a:rPr>
              <a:t>predictions and to learn about the geography</a:t>
            </a:r>
            <a:r>
              <a:rPr lang="en-US" sz="1200" kern="1200" baseline="0" dirty="0">
                <a:solidFill>
                  <a:schemeClr val="tx1"/>
                </a:solidFill>
                <a:effectLst/>
                <a:latin typeface="+mn-lt"/>
                <a:ea typeface="+mn-ea"/>
                <a:cs typeface="+mn-cs"/>
              </a:rPr>
              <a:t> of Bolivia</a:t>
            </a:r>
            <a:r>
              <a:rPr lang="x-non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a:t>
            </a:r>
            <a:r>
              <a:rPr lang="es-ES" b="0" dirty="0" err="1"/>
              <a:t>ead</a:t>
            </a:r>
            <a:r>
              <a:rPr lang="es-ES" b="0" dirty="0"/>
              <a:t> </a:t>
            </a:r>
            <a:r>
              <a:rPr lang="es-ES" b="0" dirty="0" err="1"/>
              <a:t>the</a:t>
            </a:r>
            <a:r>
              <a:rPr lang="es-ES" b="0" dirty="0"/>
              <a:t> </a:t>
            </a:r>
            <a:r>
              <a:rPr lang="es-ES" b="0" dirty="0" err="1"/>
              <a:t>text</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2. </a:t>
            </a:r>
            <a:r>
              <a:rPr lang="es-ES" b="0" dirty="0" err="1"/>
              <a:t>Students</a:t>
            </a:r>
            <a:r>
              <a:rPr lang="es-ES" b="0" dirty="0"/>
              <a:t> </a:t>
            </a:r>
            <a:r>
              <a:rPr lang="es-ES" b="0" dirty="0" err="1"/>
              <a:t>check</a:t>
            </a:r>
            <a:r>
              <a:rPr lang="es-ES" b="0" dirty="0"/>
              <a:t> </a:t>
            </a:r>
            <a:r>
              <a:rPr lang="es-ES" b="0" dirty="0" err="1"/>
              <a:t>if</a:t>
            </a:r>
            <a:r>
              <a:rPr lang="es-ES" b="0" dirty="0"/>
              <a:t> </a:t>
            </a:r>
            <a:r>
              <a:rPr lang="es-ES" b="0" dirty="0" err="1"/>
              <a:t>their</a:t>
            </a:r>
            <a:r>
              <a:rPr lang="es-ES" b="0" dirty="0"/>
              <a:t> </a:t>
            </a:r>
            <a:r>
              <a:rPr lang="es-ES" b="0" dirty="0" err="1"/>
              <a:t>predictions</a:t>
            </a:r>
            <a:r>
              <a:rPr lang="es-ES" b="0" dirty="0"/>
              <a:t> </a:t>
            </a:r>
            <a:r>
              <a:rPr lang="es-ES" b="0" dirty="0" err="1"/>
              <a:t>about</a:t>
            </a:r>
            <a:r>
              <a:rPr lang="es-ES" b="0" dirty="0"/>
              <a:t> </a:t>
            </a:r>
            <a:r>
              <a:rPr lang="es-ES" b="0" dirty="0" err="1"/>
              <a:t>what</a:t>
            </a:r>
            <a:r>
              <a:rPr lang="es-ES" b="0" dirty="0"/>
              <a:t> Bolivia </a:t>
            </a:r>
            <a:r>
              <a:rPr lang="es-ES" b="0" dirty="0" err="1"/>
              <a:t>is</a:t>
            </a:r>
            <a:r>
              <a:rPr lang="es-ES" b="0" dirty="0"/>
              <a:t> </a:t>
            </a:r>
            <a:r>
              <a:rPr lang="es-ES" b="0" dirty="0" err="1"/>
              <a:t>like</a:t>
            </a:r>
            <a:r>
              <a:rPr lang="es-ES" b="0" dirty="0"/>
              <a:t> are true </a:t>
            </a:r>
            <a:r>
              <a:rPr lang="es-ES" b="0" dirty="0" err="1"/>
              <a:t>or</a:t>
            </a:r>
            <a:r>
              <a:rPr lang="es-ES" b="0" dirty="0"/>
              <a:t> false.</a:t>
            </a:r>
            <a:r>
              <a:rPr lang="es-ES"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baseline="0" dirty="0" err="1"/>
              <a:t>The</a:t>
            </a:r>
            <a:r>
              <a:rPr lang="es-ES" b="0" baseline="0" dirty="0"/>
              <a:t> </a:t>
            </a:r>
            <a:r>
              <a:rPr lang="es-ES" b="0" baseline="0" dirty="0" err="1"/>
              <a:t>teacher</a:t>
            </a:r>
            <a:r>
              <a:rPr lang="es-ES" b="0" baseline="0" dirty="0"/>
              <a:t> </a:t>
            </a:r>
            <a:r>
              <a:rPr lang="es-ES" b="0" baseline="0" dirty="0" err="1"/>
              <a:t>should</a:t>
            </a:r>
            <a:r>
              <a:rPr lang="es-ES" b="0" baseline="0" dirty="0"/>
              <a:t> </a:t>
            </a:r>
            <a:r>
              <a:rPr lang="es-ES" b="0" baseline="0" dirty="0" err="1"/>
              <a:t>actively</a:t>
            </a:r>
            <a:r>
              <a:rPr lang="es-ES" b="0" baseline="0" dirty="0"/>
              <a:t> </a:t>
            </a:r>
            <a:r>
              <a:rPr lang="en-GB" b="0" baseline="0" dirty="0"/>
              <a:t>engage students here, asking, e.g.,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t>
            </a:r>
            <a:r>
              <a:rPr lang="en-GB" b="0" baseline="0" dirty="0" err="1"/>
              <a:t>Cómo</a:t>
            </a:r>
            <a:r>
              <a:rPr lang="en-GB" b="0" baseline="0" dirty="0"/>
              <a:t> es la region </a:t>
            </a:r>
            <a:r>
              <a:rPr lang="en-GB" b="0" baseline="0" dirty="0" err="1"/>
              <a:t>alta</a:t>
            </a:r>
            <a:r>
              <a:rPr lang="en-GB" b="0" baseline="0" dirty="0"/>
              <a:t> (=</a:t>
            </a:r>
            <a:r>
              <a:rPr lang="en-GB" b="0" baseline="0" dirty="0" err="1"/>
              <a:t>bastante</a:t>
            </a:r>
            <a:r>
              <a:rPr lang="en-GB" b="0" baseline="0" dirty="0"/>
              <a:t> </a:t>
            </a:r>
            <a:r>
              <a:rPr lang="en-GB" b="0" baseline="0" dirty="0" err="1"/>
              <a:t>seca</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¿Hay </a:t>
            </a:r>
            <a:r>
              <a:rPr lang="en-GB" b="0" baseline="0" dirty="0" err="1"/>
              <a:t>glaciares</a:t>
            </a:r>
            <a:r>
              <a:rPr lang="en-GB" b="0" baseline="0" dirty="0"/>
              <a:t>? (=</a:t>
            </a:r>
            <a:r>
              <a:rPr lang="en-GB" b="0" baseline="0" dirty="0" err="1"/>
              <a:t>Sí</a:t>
            </a:r>
            <a:r>
              <a:rPr lang="en-GB" b="0" baseline="0" dirty="0"/>
              <a:t>, </a:t>
            </a:r>
            <a:r>
              <a:rPr lang="en-GB" b="0" baseline="0" dirty="0" err="1"/>
              <a:t>pero</a:t>
            </a:r>
            <a:r>
              <a:rPr lang="en-GB" b="0" baseline="0" dirty="0"/>
              <a:t> </a:t>
            </a:r>
            <a:r>
              <a:rPr lang="en-GB" b="0" baseline="0" dirty="0" err="1"/>
              <a:t>desaparecen</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¿Tiene </a:t>
            </a:r>
            <a:r>
              <a:rPr lang="en-GB" b="0" baseline="0" dirty="0" err="1"/>
              <a:t>paisajes</a:t>
            </a:r>
            <a:r>
              <a:rPr lang="en-GB" b="0" baseline="0" dirty="0"/>
              <a:t> </a:t>
            </a:r>
            <a:r>
              <a:rPr lang="en-GB" b="0" baseline="0" dirty="0" err="1"/>
              <a:t>diferentes</a:t>
            </a:r>
            <a:r>
              <a:rPr lang="en-GB" b="0" baseline="0" dirty="0"/>
              <a:t>? (=</a:t>
            </a:r>
            <a:r>
              <a:rPr lang="en-GB" b="0" baseline="0" dirty="0" err="1"/>
              <a:t>Sí</a:t>
            </a:r>
            <a:r>
              <a:rPr lang="en-GB" b="0" baseline="0" dirty="0"/>
              <a:t>, </a:t>
            </a:r>
            <a:r>
              <a:rPr lang="en-GB" b="0" baseline="0" dirty="0" err="1"/>
              <a:t>en</a:t>
            </a:r>
            <a:r>
              <a:rPr lang="en-GB" b="0" baseline="0" dirty="0"/>
              <a:t> </a:t>
            </a:r>
            <a:r>
              <a:rPr lang="en-GB" b="0" baseline="0" dirty="0" err="1"/>
              <a:t>el</a:t>
            </a:r>
            <a:r>
              <a:rPr lang="en-GB" b="0" baseline="0" dirty="0"/>
              <a:t> Amazonas hay… y </a:t>
            </a:r>
            <a:r>
              <a:rPr lang="en-GB" b="0" baseline="0" dirty="0" err="1"/>
              <a:t>en</a:t>
            </a:r>
            <a:r>
              <a:rPr lang="en-GB" b="0" baseline="0" dirty="0"/>
              <a:t> los Andes hay…).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accent5">
                    <a:lumMod val="50000"/>
                  </a:schemeClr>
                </a:solidFill>
              </a:rPr>
              <a:t>3. The teacher can then use the next slide to ask true or false questions to check understanding. </a:t>
            </a:r>
            <a:r>
              <a:rPr lang="en-GB" sz="1200" b="1" baseline="0" dirty="0">
                <a:solidFill>
                  <a:schemeClr val="accent5">
                    <a:lumMod val="50000"/>
                  </a:schemeClr>
                </a:solidFill>
              </a:rPr>
              <a:t>Students will need a printed copy of the text as the true/false questions appear on a different slide.</a:t>
            </a:r>
            <a:endParaRPr lang="x-none" sz="1200" b="1" dirty="0">
              <a:solidFill>
                <a:schemeClr val="accent5">
                  <a:lumMod val="50000"/>
                </a:schemeClr>
              </a:solidFill>
            </a:endParaRPr>
          </a:p>
          <a:p>
            <a:endParaRPr lang="x-non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t>Pictures from Unsplash:</a:t>
            </a:r>
          </a:p>
          <a:p>
            <a:r>
              <a:rPr lang="en-GB" dirty="0"/>
              <a:t>Photo by </a:t>
            </a:r>
            <a:r>
              <a:rPr lang="en-GB" dirty="0">
                <a:hlinkClick r:id="rId3"/>
              </a:rPr>
              <a:t>Jose David</a:t>
            </a:r>
            <a:r>
              <a:rPr lang="en-GB" dirty="0"/>
              <a:t> on </a:t>
            </a:r>
            <a:r>
              <a:rPr lang="en-GB" dirty="0" err="1">
                <a:hlinkClick r:id="rId4"/>
              </a:rPr>
              <a:t>Unsplash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by </a:t>
            </a:r>
            <a:r>
              <a:rPr lang="en-GB" dirty="0">
                <a:hlinkClick r:id="rId5"/>
              </a:rPr>
              <a:t>Harold Martinez</a:t>
            </a:r>
            <a:r>
              <a:rPr lang="en-GB" dirty="0"/>
              <a:t> on </a:t>
            </a:r>
            <a:r>
              <a:rPr lang="en-GB" dirty="0" err="1">
                <a:hlinkClick r:id="rId4"/>
              </a:rPr>
              <a:t>Unsplash</a:t>
            </a:r>
            <a:endParaRPr lang="es-ES"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294575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previous slide notes for instructions</a:t>
            </a:r>
          </a:p>
        </p:txBody>
      </p:sp>
      <p:sp>
        <p:nvSpPr>
          <p:cNvPr id="4" name="Slide Number Placeholder 3"/>
          <p:cNvSpPr>
            <a:spLocks noGrp="1"/>
          </p:cNvSpPr>
          <p:nvPr>
            <p:ph type="sldNum" sz="quarter" idx="5"/>
          </p:nvPr>
        </p:nvSpPr>
        <p:spPr/>
        <p:txBody>
          <a:bodyPr/>
          <a:lstStyle/>
          <a:p>
            <a:fld id="{10F6B18A-CBF4-4C2B-993B-E2203DDFB1DB}" type="slidenum">
              <a:rPr lang="en-GB" smtClean="0"/>
              <a:t>8</a:t>
            </a:fld>
            <a:endParaRPr lang="en-GB"/>
          </a:p>
        </p:txBody>
      </p:sp>
    </p:spTree>
    <p:extLst>
      <p:ext uri="{BB962C8B-B14F-4D97-AF65-F5344CB8AC3E}">
        <p14:creationId xmlns:p14="http://schemas.microsoft.com/office/powerpoint/2010/main" val="3946171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improve read-aloud confidence and aural comprehension.</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dirty="0"/>
              <a:t>Use this slide to model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 A begins by reading 5 sentences aloud to Student B. These can be read from the board. Student B turns away from the board and takes notes in English about what s/he hears.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After reading all five sentences, swap roles. Student B looks at the board (slide 11) and Student A takes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Answers appear on clicks on slides 10 and 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10F6B18A-CBF4-4C2B-993B-E2203DDFB1DB}" type="slidenum">
              <a:rPr lang="en-GB" smtClean="0"/>
              <a:t>9</a:t>
            </a:fld>
            <a:endParaRPr lang="en-GB"/>
          </a:p>
        </p:txBody>
      </p:sp>
    </p:spTree>
    <p:extLst>
      <p:ext uri="{BB962C8B-B14F-4D97-AF65-F5344CB8AC3E}">
        <p14:creationId xmlns:p14="http://schemas.microsoft.com/office/powerpoint/2010/main" val="3046914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664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84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901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7052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5668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9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53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6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29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5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27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2978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0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45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705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jpeg"/><Relationship Id="rId10" Type="http://schemas.openxmlformats.org/officeDocument/2006/relationships/image" Target="../media/image19.tiff"/><Relationship Id="rId4" Type="http://schemas.openxmlformats.org/officeDocument/2006/relationships/image" Target="../media/image13.tiff"/><Relationship Id="rId9" Type="http://schemas.openxmlformats.org/officeDocument/2006/relationships/image" Target="../media/image18.tiff"/></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8.tif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5.wav"/><Relationship Id="rId7" Type="http://schemas.openxmlformats.org/officeDocument/2006/relationships/audio" Target="../media/audio9.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3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jpeg"/><Relationship Id="rId10" Type="http://schemas.openxmlformats.org/officeDocument/2006/relationships/image" Target="../media/image19.tiff"/><Relationship Id="rId4" Type="http://schemas.openxmlformats.org/officeDocument/2006/relationships/image" Target="../media/image13.tiff"/><Relationship Id="rId9" Type="http://schemas.openxmlformats.org/officeDocument/2006/relationships/image" Target="../media/image18.tiff"/></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6.jpeg"/><Relationship Id="rId11" Type="http://schemas.openxmlformats.org/officeDocument/2006/relationships/image" Target="../media/image28.jpeg"/><Relationship Id="rId5" Type="http://schemas.openxmlformats.org/officeDocument/2006/relationships/image" Target="../media/image24.jpeg"/><Relationship Id="rId10" Type="http://schemas.openxmlformats.org/officeDocument/2006/relationships/image" Target="../media/image27.jpeg"/><Relationship Id="rId4" Type="http://schemas.openxmlformats.org/officeDocument/2006/relationships/image" Target="../media/image23.jpe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a:t>
            </a:r>
            <a:r>
              <a:rPr lang="en-GB" sz="2200" dirty="0">
                <a:solidFill>
                  <a:prstClr val="white"/>
                </a:solidFill>
                <a:latin typeface="Century Gothic" panose="020B0502020202020204" pitchFamily="34" charset="0"/>
              </a:rPr>
              <a:t>25</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Nick Avery / Jack Peacock</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lang="en-GB" sz="1400" dirty="0">
                <a:solidFill>
                  <a:prstClr val="white"/>
                </a:solidFill>
                <a:latin typeface="Century Gothic" panose="020B0502020202020204" pitchFamily="34" charset="0"/>
              </a:rPr>
              <a:t>Date updated: 01.02.23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7" y="2378819"/>
            <a:ext cx="7043138"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4000" b="1" dirty="0">
                <a:solidFill>
                  <a:prstClr val="white"/>
                </a:solidFill>
              </a:rPr>
              <a:t>Bolivia: un </a:t>
            </a:r>
            <a:r>
              <a:rPr lang="en-GB" sz="4000" b="1" dirty="0" err="1">
                <a:solidFill>
                  <a:prstClr val="white"/>
                </a:solidFill>
              </a:rPr>
              <a:t>país</a:t>
            </a:r>
            <a:r>
              <a:rPr lang="en-GB" sz="4000" b="1" dirty="0">
                <a:solidFill>
                  <a:prstClr val="white"/>
                </a:solidFill>
              </a:rPr>
              <a:t> </a:t>
            </a:r>
            <a:r>
              <a:rPr lang="en-GB" sz="4000" b="1" dirty="0" err="1">
                <a:solidFill>
                  <a:prstClr val="white"/>
                </a:solidFill>
              </a:rPr>
              <a:t>diverso</a:t>
            </a:r>
            <a:endParaRPr lang="en-US" sz="4000" dirty="0"/>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7" y="3004705"/>
            <a:ext cx="7291126" cy="8252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800" dirty="0">
                <a:solidFill>
                  <a:prstClr val="white"/>
                </a:solidFill>
              </a:rPr>
              <a:t>Extended reading</a:t>
            </a:r>
          </a:p>
          <a:p>
            <a:endParaRPr lang="en-US" sz="2800" dirty="0"/>
          </a:p>
        </p:txBody>
      </p:sp>
      <p:pic>
        <p:nvPicPr>
          <p:cNvPr id="2" name="Picture 1">
            <a:extLst>
              <a:ext uri="{FF2B5EF4-FFF2-40B4-BE49-F238E27FC236}">
                <a16:creationId xmlns:a16="http://schemas.microsoft.com/office/drawing/2014/main" id="{50DC46D9-63F5-4A45-A02D-4A881874C2F9}"/>
              </a:ext>
            </a:extLst>
          </p:cNvPr>
          <p:cNvPicPr>
            <a:picLocks noChangeAspect="1"/>
          </p:cNvPicPr>
          <p:nvPr/>
        </p:nvPicPr>
        <p:blipFill>
          <a:blip r:embed="rId3"/>
          <a:stretch>
            <a:fillRect/>
          </a:stretch>
        </p:blipFill>
        <p:spPr>
          <a:xfrm>
            <a:off x="6951493" y="2359545"/>
            <a:ext cx="5033562" cy="3634306"/>
          </a:xfrm>
          <a:prstGeom prst="rect">
            <a:avLst/>
          </a:prstGeom>
        </p:spPr>
      </p:pic>
      <p:pic>
        <p:nvPicPr>
          <p:cNvPr id="8" name="Imagen 14">
            <a:extLst>
              <a:ext uri="{FF2B5EF4-FFF2-40B4-BE49-F238E27FC236}">
                <a16:creationId xmlns:a16="http://schemas.microsoft.com/office/drawing/2014/main" id="{C6223A10-610E-4D47-A5D5-06998B60CC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7771" y="1224558"/>
            <a:ext cx="2025163" cy="1518473"/>
          </a:xfrm>
          <a:prstGeom prst="rect">
            <a:avLst/>
          </a:prstGeom>
        </p:spPr>
      </p:pic>
      <p:pic>
        <p:nvPicPr>
          <p:cNvPr id="9" name="Imagen 16">
            <a:extLst>
              <a:ext uri="{FF2B5EF4-FFF2-40B4-BE49-F238E27FC236}">
                <a16:creationId xmlns:a16="http://schemas.microsoft.com/office/drawing/2014/main" id="{CFDA8AA6-7274-4B7A-826C-FDD028A41C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1674" y="1454318"/>
            <a:ext cx="2293789" cy="1518472"/>
          </a:xfrm>
          <a:prstGeom prst="rect">
            <a:avLst/>
          </a:prstGeom>
        </p:spPr>
      </p:pic>
      <p:pic>
        <p:nvPicPr>
          <p:cNvPr id="3" name="Picture 2">
            <a:extLst>
              <a:ext uri="{FF2B5EF4-FFF2-40B4-BE49-F238E27FC236}">
                <a16:creationId xmlns:a16="http://schemas.microsoft.com/office/drawing/2014/main" id="{E324636B-6346-4863-A0FD-C291FD376272}"/>
              </a:ext>
            </a:extLst>
          </p:cNvPr>
          <p:cNvPicPr>
            <a:picLocks noChangeAspect="1"/>
          </p:cNvPicPr>
          <p:nvPr/>
        </p:nvPicPr>
        <p:blipFill>
          <a:blip r:embed="rId6"/>
          <a:stretch>
            <a:fillRect/>
          </a:stretch>
        </p:blipFill>
        <p:spPr>
          <a:xfrm>
            <a:off x="10166837" y="2213554"/>
            <a:ext cx="2025163" cy="1352700"/>
          </a:xfrm>
          <a:prstGeom prst="rect">
            <a:avLst/>
          </a:prstGeom>
        </p:spPr>
      </p:pic>
    </p:spTree>
    <p:extLst>
      <p:ext uri="{BB962C8B-B14F-4D97-AF65-F5344CB8AC3E}">
        <p14:creationId xmlns:p14="http://schemas.microsoft.com/office/powerpoint/2010/main" val="8479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4152-4B48-459B-8E2A-276AA02647FB}"/>
              </a:ext>
            </a:extLst>
          </p:cNvPr>
          <p:cNvSpPr>
            <a:spLocks noGrp="1"/>
          </p:cNvSpPr>
          <p:nvPr>
            <p:ph type="title"/>
          </p:nvPr>
        </p:nvSpPr>
        <p:spPr>
          <a:xfrm>
            <a:off x="422563" y="217442"/>
            <a:ext cx="10515600" cy="1325563"/>
          </a:xfrm>
        </p:spPr>
        <p:txBody>
          <a:bodyPr/>
          <a:lstStyle/>
          <a:p>
            <a:r>
              <a:rPr lang="en-GB" dirty="0"/>
              <a:t>Persona A: lee las frases a un </a:t>
            </a:r>
            <a:r>
              <a:rPr lang="en-GB" dirty="0" err="1"/>
              <a:t>compañero</a:t>
            </a:r>
            <a:r>
              <a:rPr lang="en-GB" dirty="0"/>
              <a:t>.</a:t>
            </a:r>
            <a:br>
              <a:rPr lang="en-GB" dirty="0"/>
            </a:br>
            <a:r>
              <a:rPr lang="en-GB" dirty="0"/>
              <a:t>Persona B: </a:t>
            </a:r>
            <a:r>
              <a:rPr lang="en-GB" dirty="0" err="1"/>
              <a:t>toma</a:t>
            </a:r>
            <a:r>
              <a:rPr lang="en-GB" dirty="0"/>
              <a:t> </a:t>
            </a:r>
            <a:r>
              <a:rPr lang="en-GB" dirty="0" err="1"/>
              <a:t>apuntes</a:t>
            </a:r>
            <a:r>
              <a:rPr lang="en-GB" dirty="0"/>
              <a:t>* en </a:t>
            </a:r>
            <a:r>
              <a:rPr lang="en-GB" dirty="0" err="1"/>
              <a:t>inglés</a:t>
            </a:r>
            <a:r>
              <a:rPr lang="en-GB" dirty="0"/>
              <a:t>.</a:t>
            </a:r>
          </a:p>
        </p:txBody>
      </p:sp>
      <p:sp>
        <p:nvSpPr>
          <p:cNvPr id="3" name="Content Placeholder 2">
            <a:extLst>
              <a:ext uri="{FF2B5EF4-FFF2-40B4-BE49-F238E27FC236}">
                <a16:creationId xmlns:a16="http://schemas.microsoft.com/office/drawing/2014/main" id="{2E52F0D7-C8E9-40C5-9245-BA981CF24CA6}"/>
              </a:ext>
            </a:extLst>
          </p:cNvPr>
          <p:cNvSpPr>
            <a:spLocks noGrp="1"/>
          </p:cNvSpPr>
          <p:nvPr>
            <p:ph idx="1"/>
          </p:nvPr>
        </p:nvSpPr>
        <p:spPr>
          <a:xfrm>
            <a:off x="505691" y="1556262"/>
            <a:ext cx="6940138" cy="3589523"/>
          </a:xfrm>
        </p:spPr>
        <p:txBody>
          <a:bodyPr>
            <a:normAutofit/>
          </a:bodyPr>
          <a:lstStyle/>
          <a:p>
            <a:pPr marL="457200" indent="-457200">
              <a:lnSpc>
                <a:spcPct val="150000"/>
              </a:lnSpc>
              <a:buAutoNum type="arabicPeriod"/>
            </a:pPr>
            <a:r>
              <a:rPr lang="en-GB" b="1" dirty="0"/>
              <a:t>Bolivia no </a:t>
            </a:r>
            <a:r>
              <a:rPr lang="en-GB" b="1" dirty="0" err="1"/>
              <a:t>tiene</a:t>
            </a:r>
            <a:r>
              <a:rPr lang="en-GB" b="1" dirty="0"/>
              <a:t> costa.</a:t>
            </a:r>
          </a:p>
          <a:p>
            <a:pPr marL="457200" indent="-457200">
              <a:lnSpc>
                <a:spcPct val="150000"/>
              </a:lnSpc>
              <a:buAutoNum type="arabicPeriod"/>
            </a:pPr>
            <a:r>
              <a:rPr lang="en-GB" b="1" dirty="0"/>
              <a:t>Tiene </a:t>
            </a:r>
            <a:r>
              <a:rPr lang="en-GB" b="1" dirty="0" err="1"/>
              <a:t>montañas</a:t>
            </a:r>
            <a:r>
              <a:rPr lang="en-GB" b="1" dirty="0"/>
              <a:t>.</a:t>
            </a:r>
          </a:p>
          <a:p>
            <a:pPr marL="457200" indent="-457200">
              <a:lnSpc>
                <a:spcPct val="150000"/>
              </a:lnSpc>
              <a:buAutoNum type="arabicPeriod"/>
            </a:pPr>
            <a:r>
              <a:rPr lang="en-GB" b="1" dirty="0"/>
              <a:t>No </a:t>
            </a:r>
            <a:r>
              <a:rPr lang="en-GB" b="1" dirty="0" err="1"/>
              <a:t>tiene</a:t>
            </a:r>
            <a:r>
              <a:rPr lang="en-GB" b="1" dirty="0"/>
              <a:t> </a:t>
            </a:r>
            <a:r>
              <a:rPr lang="en-GB" b="1" dirty="0" err="1"/>
              <a:t>muchos</a:t>
            </a:r>
            <a:r>
              <a:rPr lang="en-GB" b="1" dirty="0"/>
              <a:t> </a:t>
            </a:r>
            <a:r>
              <a:rPr lang="en-GB" b="1" dirty="0" err="1"/>
              <a:t>glaciares</a:t>
            </a:r>
            <a:r>
              <a:rPr lang="en-GB" b="1" dirty="0"/>
              <a:t>.</a:t>
            </a:r>
          </a:p>
          <a:p>
            <a:pPr marL="457200" indent="-457200">
              <a:lnSpc>
                <a:spcPct val="150000"/>
              </a:lnSpc>
              <a:buAutoNum type="arabicPeriod"/>
            </a:pPr>
            <a:r>
              <a:rPr lang="en-GB" b="1" dirty="0"/>
              <a:t>Tiene </a:t>
            </a:r>
            <a:r>
              <a:rPr lang="en-GB" b="1" dirty="0" err="1"/>
              <a:t>paisajes</a:t>
            </a:r>
            <a:r>
              <a:rPr lang="en-GB" b="1" dirty="0"/>
              <a:t> </a:t>
            </a:r>
            <a:r>
              <a:rPr lang="en-GB" b="1" dirty="0" err="1"/>
              <a:t>interesantes</a:t>
            </a:r>
            <a:r>
              <a:rPr lang="en-GB" b="1" dirty="0"/>
              <a:t>.</a:t>
            </a:r>
          </a:p>
          <a:p>
            <a:pPr marL="457200" indent="-457200">
              <a:lnSpc>
                <a:spcPct val="150000"/>
              </a:lnSpc>
              <a:buFont typeface="Arial" panose="020B0604020202020204" pitchFamily="34" charset="0"/>
              <a:buAutoNum type="arabicPeriod"/>
            </a:pPr>
            <a:r>
              <a:rPr lang="en-GB" b="1" dirty="0"/>
              <a:t>Tiene selva.</a:t>
            </a:r>
          </a:p>
        </p:txBody>
      </p:sp>
      <p:sp>
        <p:nvSpPr>
          <p:cNvPr id="5" name="Content Placeholder 2">
            <a:extLst>
              <a:ext uri="{FF2B5EF4-FFF2-40B4-BE49-F238E27FC236}">
                <a16:creationId xmlns:a16="http://schemas.microsoft.com/office/drawing/2014/main" id="{6EE30F36-91B3-4AAD-9C16-DFC8BED461C6}"/>
              </a:ext>
            </a:extLst>
          </p:cNvPr>
          <p:cNvSpPr txBox="1">
            <a:spLocks/>
          </p:cNvSpPr>
          <p:nvPr/>
        </p:nvSpPr>
        <p:spPr>
          <a:xfrm>
            <a:off x="5763491" y="1634238"/>
            <a:ext cx="6940138" cy="35895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AutoNum type="arabicPeriod"/>
            </a:pPr>
            <a:r>
              <a:rPr lang="en-GB" b="1" i="1" dirty="0"/>
              <a:t>Bolivia doesn’t have any coastline.</a:t>
            </a:r>
          </a:p>
          <a:p>
            <a:pPr marL="457200" indent="-457200">
              <a:lnSpc>
                <a:spcPct val="150000"/>
              </a:lnSpc>
              <a:buFont typeface="Arial" panose="020B0604020202020204" pitchFamily="34" charset="0"/>
              <a:buAutoNum type="arabicPeriod"/>
            </a:pPr>
            <a:r>
              <a:rPr lang="en-GB" b="1" i="1" dirty="0"/>
              <a:t>Bolivia has mountains.</a:t>
            </a:r>
          </a:p>
          <a:p>
            <a:pPr marL="457200" indent="-457200">
              <a:lnSpc>
                <a:spcPct val="150000"/>
              </a:lnSpc>
              <a:buFont typeface="Arial" panose="020B0604020202020204" pitchFamily="34" charset="0"/>
              <a:buAutoNum type="arabicPeriod"/>
            </a:pPr>
            <a:r>
              <a:rPr lang="en-GB" b="1" i="1" dirty="0"/>
              <a:t>It doesn’t have </a:t>
            </a:r>
            <a:r>
              <a:rPr lang="en-GB" b="1" i="1" dirty="0" err="1"/>
              <a:t>glaciars</a:t>
            </a:r>
            <a:r>
              <a:rPr lang="en-GB" b="1" i="1" dirty="0"/>
              <a:t>.</a:t>
            </a:r>
          </a:p>
          <a:p>
            <a:pPr marL="457200" indent="-457200">
              <a:lnSpc>
                <a:spcPct val="150000"/>
              </a:lnSpc>
              <a:buFont typeface="Arial" panose="020B0604020202020204" pitchFamily="34" charset="0"/>
              <a:buAutoNum type="arabicPeriod"/>
            </a:pPr>
            <a:r>
              <a:rPr lang="en-GB" b="1" i="1" dirty="0"/>
              <a:t>It has interesting landscapes.</a:t>
            </a:r>
          </a:p>
          <a:p>
            <a:pPr marL="457200" indent="-457200">
              <a:lnSpc>
                <a:spcPct val="150000"/>
              </a:lnSpc>
              <a:buFont typeface="Arial" panose="020B0604020202020204" pitchFamily="34" charset="0"/>
              <a:buAutoNum type="arabicPeriod"/>
            </a:pPr>
            <a:r>
              <a:rPr lang="en-GB" b="1" i="1" dirty="0"/>
              <a:t>It has jungle.</a:t>
            </a:r>
          </a:p>
          <a:p>
            <a:pPr marL="457200" indent="-457200">
              <a:lnSpc>
                <a:spcPct val="150000"/>
              </a:lnSpc>
              <a:buFont typeface="Arial" panose="020B0604020202020204" pitchFamily="34" charset="0"/>
              <a:buAutoNum type="arabicPeriod"/>
            </a:pPr>
            <a:endParaRPr lang="en-GB" b="1" i="1" dirty="0"/>
          </a:p>
        </p:txBody>
      </p:sp>
      <p:sp>
        <p:nvSpPr>
          <p:cNvPr id="6" name="Rounded Rectangle 11">
            <a:extLst>
              <a:ext uri="{FF2B5EF4-FFF2-40B4-BE49-F238E27FC236}">
                <a16:creationId xmlns:a16="http://schemas.microsoft.com/office/drawing/2014/main" id="{9F122556-B473-49E5-95A3-102EBB813FC2}"/>
              </a:ext>
            </a:extLst>
          </p:cNvPr>
          <p:cNvSpPr/>
          <p:nvPr/>
        </p:nvSpPr>
        <p:spPr>
          <a:xfrm>
            <a:off x="9535886" y="258166"/>
            <a:ext cx="2392257"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B80483A5-326E-413A-AF02-3313ADDF54E4}"/>
              </a:ext>
            </a:extLst>
          </p:cNvPr>
          <p:cNvSpPr txBox="1"/>
          <p:nvPr/>
        </p:nvSpPr>
        <p:spPr>
          <a:xfrm>
            <a:off x="8513179" y="5920978"/>
            <a:ext cx="3678821" cy="400110"/>
          </a:xfrm>
          <a:prstGeom prst="rect">
            <a:avLst/>
          </a:prstGeom>
          <a:noFill/>
        </p:spPr>
        <p:txBody>
          <a:bodyPr wrap="square">
            <a:spAutoFit/>
          </a:bodyPr>
          <a:lstStyle/>
          <a:p>
            <a:r>
              <a:rPr lang="en-GB" sz="2000" b="1" dirty="0"/>
              <a:t>*</a:t>
            </a:r>
            <a:r>
              <a:rPr lang="en-GB" sz="2000" b="1" dirty="0" err="1"/>
              <a:t>toma</a:t>
            </a:r>
            <a:r>
              <a:rPr lang="en-GB" sz="2000" b="1" dirty="0"/>
              <a:t> </a:t>
            </a:r>
            <a:r>
              <a:rPr lang="en-GB" sz="2000" b="1" dirty="0" err="1"/>
              <a:t>apuntes</a:t>
            </a:r>
            <a:r>
              <a:rPr lang="en-GB" sz="2000" b="1" dirty="0"/>
              <a:t> = take notes</a:t>
            </a:r>
          </a:p>
        </p:txBody>
      </p:sp>
    </p:spTree>
    <p:extLst>
      <p:ext uri="{BB962C8B-B14F-4D97-AF65-F5344CB8AC3E}">
        <p14:creationId xmlns:p14="http://schemas.microsoft.com/office/powerpoint/2010/main" val="404271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4152-4B48-459B-8E2A-276AA02647FB}"/>
              </a:ext>
            </a:extLst>
          </p:cNvPr>
          <p:cNvSpPr>
            <a:spLocks noGrp="1"/>
          </p:cNvSpPr>
          <p:nvPr>
            <p:ph type="title"/>
          </p:nvPr>
        </p:nvSpPr>
        <p:spPr>
          <a:xfrm>
            <a:off x="422563" y="217442"/>
            <a:ext cx="10515600" cy="1325563"/>
          </a:xfrm>
        </p:spPr>
        <p:txBody>
          <a:bodyPr/>
          <a:lstStyle/>
          <a:p>
            <a:r>
              <a:rPr lang="en-GB" dirty="0"/>
              <a:t>Persona A: lee las frases a un </a:t>
            </a:r>
            <a:r>
              <a:rPr lang="en-GB" dirty="0" err="1"/>
              <a:t>compañero</a:t>
            </a:r>
            <a:r>
              <a:rPr lang="en-GB" dirty="0"/>
              <a:t>.</a:t>
            </a:r>
            <a:br>
              <a:rPr lang="en-GB" dirty="0"/>
            </a:br>
            <a:r>
              <a:rPr lang="en-GB" dirty="0"/>
              <a:t>Persona B: </a:t>
            </a:r>
            <a:r>
              <a:rPr lang="en-GB" dirty="0" err="1"/>
              <a:t>toma</a:t>
            </a:r>
            <a:r>
              <a:rPr lang="en-GB" dirty="0"/>
              <a:t> </a:t>
            </a:r>
            <a:r>
              <a:rPr lang="en-GB" dirty="0" err="1"/>
              <a:t>apuntes</a:t>
            </a:r>
            <a:r>
              <a:rPr lang="en-GB" dirty="0"/>
              <a:t>* en </a:t>
            </a:r>
            <a:r>
              <a:rPr lang="en-GB" dirty="0" err="1"/>
              <a:t>inglés</a:t>
            </a:r>
            <a:r>
              <a:rPr lang="en-GB" dirty="0"/>
              <a:t>.</a:t>
            </a:r>
          </a:p>
        </p:txBody>
      </p:sp>
      <p:sp>
        <p:nvSpPr>
          <p:cNvPr id="3" name="Content Placeholder 2">
            <a:extLst>
              <a:ext uri="{FF2B5EF4-FFF2-40B4-BE49-F238E27FC236}">
                <a16:creationId xmlns:a16="http://schemas.microsoft.com/office/drawing/2014/main" id="{2E52F0D7-C8E9-40C5-9245-BA981CF24CA6}"/>
              </a:ext>
            </a:extLst>
          </p:cNvPr>
          <p:cNvSpPr>
            <a:spLocks noGrp="1"/>
          </p:cNvSpPr>
          <p:nvPr>
            <p:ph idx="1"/>
          </p:nvPr>
        </p:nvSpPr>
        <p:spPr>
          <a:xfrm>
            <a:off x="422563" y="1634238"/>
            <a:ext cx="6144491" cy="3589523"/>
          </a:xfrm>
        </p:spPr>
        <p:txBody>
          <a:bodyPr>
            <a:normAutofit/>
          </a:bodyPr>
          <a:lstStyle/>
          <a:p>
            <a:pPr marL="457200" indent="-457200">
              <a:lnSpc>
                <a:spcPct val="150000"/>
              </a:lnSpc>
              <a:buAutoNum type="arabicPeriod"/>
            </a:pPr>
            <a:r>
              <a:rPr lang="en-GB" b="1" dirty="0"/>
              <a:t>Bolivia es bonito.</a:t>
            </a:r>
          </a:p>
          <a:p>
            <a:pPr marL="457200" indent="-457200">
              <a:lnSpc>
                <a:spcPct val="150000"/>
              </a:lnSpc>
              <a:buAutoNum type="arabicPeriod"/>
            </a:pPr>
            <a:r>
              <a:rPr lang="en-GB" b="1" dirty="0"/>
              <a:t>La </a:t>
            </a:r>
            <a:r>
              <a:rPr lang="en-GB" b="1" dirty="0" err="1"/>
              <a:t>región</a:t>
            </a:r>
            <a:r>
              <a:rPr lang="en-GB" b="1" dirty="0"/>
              <a:t> </a:t>
            </a:r>
            <a:r>
              <a:rPr lang="en-GB" b="1" dirty="0" err="1"/>
              <a:t>alta</a:t>
            </a:r>
            <a:r>
              <a:rPr lang="en-GB" b="1" dirty="0"/>
              <a:t> es </a:t>
            </a:r>
            <a:r>
              <a:rPr lang="en-GB" b="1" dirty="0" err="1"/>
              <a:t>seca</a:t>
            </a:r>
            <a:r>
              <a:rPr lang="en-GB" b="1" dirty="0"/>
              <a:t>.</a:t>
            </a:r>
          </a:p>
          <a:p>
            <a:pPr marL="457200" indent="-457200">
              <a:lnSpc>
                <a:spcPct val="150000"/>
              </a:lnSpc>
              <a:buAutoNum type="arabicPeriod"/>
            </a:pPr>
            <a:r>
              <a:rPr lang="en-GB" b="1" dirty="0"/>
              <a:t>El </a:t>
            </a:r>
            <a:r>
              <a:rPr lang="en-GB" b="1" dirty="0" err="1"/>
              <a:t>clima</a:t>
            </a:r>
            <a:r>
              <a:rPr lang="en-GB" b="1" dirty="0"/>
              <a:t> en la selva es </a:t>
            </a:r>
            <a:r>
              <a:rPr lang="en-GB" b="1" dirty="0" err="1"/>
              <a:t>diferente</a:t>
            </a:r>
            <a:r>
              <a:rPr lang="en-GB" b="1" dirty="0"/>
              <a:t>.</a:t>
            </a:r>
          </a:p>
          <a:p>
            <a:pPr marL="457200" indent="-457200">
              <a:lnSpc>
                <a:spcPct val="150000"/>
              </a:lnSpc>
              <a:buAutoNum type="arabicPeriod"/>
            </a:pPr>
            <a:r>
              <a:rPr lang="en-GB" b="1" dirty="0"/>
              <a:t>El Amazonas </a:t>
            </a:r>
            <a:r>
              <a:rPr lang="en-GB" b="1" dirty="0" err="1"/>
              <a:t>está</a:t>
            </a:r>
            <a:r>
              <a:rPr lang="en-GB" b="1" dirty="0"/>
              <a:t> en </a:t>
            </a:r>
            <a:r>
              <a:rPr lang="en-GB" b="1" dirty="0" err="1"/>
              <a:t>el</a:t>
            </a:r>
            <a:r>
              <a:rPr lang="en-GB" b="1" dirty="0"/>
              <a:t> </a:t>
            </a:r>
            <a:r>
              <a:rPr lang="en-GB" b="1" dirty="0" err="1"/>
              <a:t>este</a:t>
            </a:r>
            <a:r>
              <a:rPr lang="en-GB" b="1" dirty="0"/>
              <a:t>.</a:t>
            </a:r>
          </a:p>
          <a:p>
            <a:pPr marL="457200" indent="-457200">
              <a:lnSpc>
                <a:spcPct val="150000"/>
              </a:lnSpc>
              <a:buAutoNum type="arabicPeriod"/>
            </a:pPr>
            <a:r>
              <a:rPr lang="en-GB" b="1" dirty="0"/>
              <a:t>La capital, La Paz, </a:t>
            </a:r>
            <a:r>
              <a:rPr lang="en-GB" b="1" dirty="0" err="1"/>
              <a:t>está</a:t>
            </a:r>
            <a:r>
              <a:rPr lang="en-GB" b="1" dirty="0"/>
              <a:t> en </a:t>
            </a:r>
            <a:r>
              <a:rPr lang="en-GB" b="1" dirty="0" err="1"/>
              <a:t>el</a:t>
            </a:r>
            <a:r>
              <a:rPr lang="en-GB" b="1" dirty="0"/>
              <a:t> </a:t>
            </a:r>
            <a:r>
              <a:rPr lang="en-GB" b="1" dirty="0" err="1"/>
              <a:t>oeste</a:t>
            </a:r>
            <a:r>
              <a:rPr lang="en-GB" b="1" dirty="0"/>
              <a:t>.</a:t>
            </a:r>
          </a:p>
          <a:p>
            <a:pPr marL="457200" indent="-457200">
              <a:lnSpc>
                <a:spcPct val="150000"/>
              </a:lnSpc>
              <a:buFont typeface="Arial" panose="020B0604020202020204" pitchFamily="34" charset="0"/>
              <a:buAutoNum type="arabicPeriod"/>
            </a:pPr>
            <a:endParaRPr lang="en-GB" b="1" dirty="0"/>
          </a:p>
        </p:txBody>
      </p:sp>
      <p:sp>
        <p:nvSpPr>
          <p:cNvPr id="4" name="Content Placeholder 2">
            <a:extLst>
              <a:ext uri="{FF2B5EF4-FFF2-40B4-BE49-F238E27FC236}">
                <a16:creationId xmlns:a16="http://schemas.microsoft.com/office/drawing/2014/main" id="{BCF6546C-D424-439F-9641-3E29E310DE4C}"/>
              </a:ext>
            </a:extLst>
          </p:cNvPr>
          <p:cNvSpPr txBox="1">
            <a:spLocks/>
          </p:cNvSpPr>
          <p:nvPr/>
        </p:nvSpPr>
        <p:spPr>
          <a:xfrm>
            <a:off x="6286005" y="1641557"/>
            <a:ext cx="6940138" cy="35895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AutoNum type="arabicPeriod"/>
            </a:pPr>
            <a:r>
              <a:rPr lang="en-GB" b="1" i="1" dirty="0"/>
              <a:t>Bolivia is beautiful.</a:t>
            </a:r>
          </a:p>
          <a:p>
            <a:pPr marL="457200" indent="-457200">
              <a:lnSpc>
                <a:spcPct val="150000"/>
              </a:lnSpc>
              <a:buFont typeface="Arial" panose="020B0604020202020204" pitchFamily="34" charset="0"/>
              <a:buAutoNum type="arabicPeriod"/>
            </a:pPr>
            <a:r>
              <a:rPr lang="en-GB" b="1" i="1" dirty="0"/>
              <a:t>The high region is dry.</a:t>
            </a:r>
          </a:p>
          <a:p>
            <a:pPr marL="457200" indent="-457200">
              <a:lnSpc>
                <a:spcPct val="150000"/>
              </a:lnSpc>
              <a:buFont typeface="Arial" panose="020B0604020202020204" pitchFamily="34" charset="0"/>
              <a:buAutoNum type="arabicPeriod"/>
            </a:pPr>
            <a:r>
              <a:rPr lang="en-GB" b="1" i="1" dirty="0"/>
              <a:t>The climate in the jungle is different.</a:t>
            </a:r>
          </a:p>
          <a:p>
            <a:pPr marL="457200" indent="-457200">
              <a:lnSpc>
                <a:spcPct val="150000"/>
              </a:lnSpc>
              <a:buFont typeface="Arial" panose="020B0604020202020204" pitchFamily="34" charset="0"/>
              <a:buAutoNum type="arabicPeriod"/>
            </a:pPr>
            <a:r>
              <a:rPr lang="en-GB" b="1" i="1" dirty="0"/>
              <a:t>The Amazon is in the east.</a:t>
            </a:r>
          </a:p>
          <a:p>
            <a:pPr marL="457200" indent="-457200">
              <a:lnSpc>
                <a:spcPct val="150000"/>
              </a:lnSpc>
              <a:buFont typeface="Arial" panose="020B0604020202020204" pitchFamily="34" charset="0"/>
              <a:buAutoNum type="arabicPeriod"/>
            </a:pPr>
            <a:r>
              <a:rPr lang="en-GB" b="1" i="1" dirty="0"/>
              <a:t>The capital, La Paz, is in the west.</a:t>
            </a:r>
          </a:p>
        </p:txBody>
      </p:sp>
      <p:sp>
        <p:nvSpPr>
          <p:cNvPr id="5" name="Rounded Rectangle 11">
            <a:extLst>
              <a:ext uri="{FF2B5EF4-FFF2-40B4-BE49-F238E27FC236}">
                <a16:creationId xmlns:a16="http://schemas.microsoft.com/office/drawing/2014/main" id="{221BDA60-8E2F-4902-80C3-413434965000}"/>
              </a:ext>
            </a:extLst>
          </p:cNvPr>
          <p:cNvSpPr/>
          <p:nvPr/>
        </p:nvSpPr>
        <p:spPr>
          <a:xfrm>
            <a:off x="9535886" y="258166"/>
            <a:ext cx="2392257"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FE134201-7321-4E21-B25E-EFE89425648E}"/>
              </a:ext>
            </a:extLst>
          </p:cNvPr>
          <p:cNvSpPr txBox="1"/>
          <p:nvPr/>
        </p:nvSpPr>
        <p:spPr>
          <a:xfrm>
            <a:off x="8513179" y="5920978"/>
            <a:ext cx="3678821" cy="400110"/>
          </a:xfrm>
          <a:prstGeom prst="rect">
            <a:avLst/>
          </a:prstGeom>
          <a:noFill/>
        </p:spPr>
        <p:txBody>
          <a:bodyPr wrap="square">
            <a:spAutoFit/>
          </a:bodyPr>
          <a:lstStyle/>
          <a:p>
            <a:r>
              <a:rPr lang="en-GB" sz="2000" b="1" dirty="0"/>
              <a:t>*</a:t>
            </a:r>
            <a:r>
              <a:rPr lang="en-GB" sz="2000" b="1" dirty="0" err="1"/>
              <a:t>toma</a:t>
            </a:r>
            <a:r>
              <a:rPr lang="en-GB" sz="2000" b="1" dirty="0"/>
              <a:t> </a:t>
            </a:r>
            <a:r>
              <a:rPr lang="en-GB" sz="2000" b="1" dirty="0" err="1"/>
              <a:t>apuntes</a:t>
            </a:r>
            <a:r>
              <a:rPr lang="en-GB" sz="2000" b="1" dirty="0"/>
              <a:t> = take notes</a:t>
            </a:r>
          </a:p>
        </p:txBody>
      </p:sp>
    </p:spTree>
    <p:extLst>
      <p:ext uri="{BB962C8B-B14F-4D97-AF65-F5344CB8AC3E}">
        <p14:creationId xmlns:p14="http://schemas.microsoft.com/office/powerpoint/2010/main" val="291496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EE675-5C95-402E-A712-D89ED6613EC6}"/>
              </a:ext>
            </a:extLst>
          </p:cNvPr>
          <p:cNvSpPr>
            <a:spLocks noGrp="1"/>
          </p:cNvSpPr>
          <p:nvPr>
            <p:ph type="title"/>
          </p:nvPr>
        </p:nvSpPr>
        <p:spPr>
          <a:xfrm>
            <a:off x="137556" y="169941"/>
            <a:ext cx="10515600" cy="601956"/>
          </a:xfrm>
        </p:spPr>
        <p:txBody>
          <a:bodyPr/>
          <a:lstStyle/>
          <a:p>
            <a:r>
              <a:rPr lang="en-GB" dirty="0"/>
              <a:t>Escribe 6 frases en español.</a:t>
            </a:r>
          </a:p>
        </p:txBody>
      </p:sp>
      <p:sp>
        <p:nvSpPr>
          <p:cNvPr id="4" name="Content Placeholder 2">
            <a:extLst>
              <a:ext uri="{FF2B5EF4-FFF2-40B4-BE49-F238E27FC236}">
                <a16:creationId xmlns:a16="http://schemas.microsoft.com/office/drawing/2014/main" id="{95A18F7E-D9AD-46C7-994A-C4A4AC8179F7}"/>
              </a:ext>
            </a:extLst>
          </p:cNvPr>
          <p:cNvSpPr>
            <a:spLocks noGrp="1"/>
          </p:cNvSpPr>
          <p:nvPr>
            <p:ph idx="1"/>
          </p:nvPr>
        </p:nvSpPr>
        <p:spPr>
          <a:xfrm>
            <a:off x="244434" y="1164376"/>
            <a:ext cx="11298382" cy="3589523"/>
          </a:xfrm>
        </p:spPr>
        <p:txBody>
          <a:bodyPr>
            <a:normAutofit fontScale="92500" lnSpcReduction="10000"/>
          </a:bodyPr>
          <a:lstStyle/>
          <a:p>
            <a:pPr marL="457200" indent="-457200">
              <a:lnSpc>
                <a:spcPct val="150000"/>
              </a:lnSpc>
              <a:buAutoNum type="arabicPeriod"/>
            </a:pPr>
            <a:r>
              <a:rPr lang="en-GB" b="1" dirty="0"/>
              <a:t>Bolivia is a beautiful country.</a:t>
            </a:r>
          </a:p>
          <a:p>
            <a:pPr marL="457200" indent="-457200">
              <a:lnSpc>
                <a:spcPct val="150000"/>
              </a:lnSpc>
              <a:buAutoNum type="arabicPeriod"/>
            </a:pPr>
            <a:r>
              <a:rPr lang="en-GB" b="1" dirty="0"/>
              <a:t>It has a border with Paraguay*.</a:t>
            </a:r>
          </a:p>
          <a:p>
            <a:pPr marL="457200" indent="-457200">
              <a:lnSpc>
                <a:spcPct val="150000"/>
              </a:lnSpc>
              <a:buAutoNum type="arabicPeriod"/>
            </a:pPr>
            <a:r>
              <a:rPr lang="en-GB" b="1" dirty="0"/>
              <a:t>The jungle is in the east.</a:t>
            </a:r>
          </a:p>
          <a:p>
            <a:pPr marL="457200" indent="-457200">
              <a:lnSpc>
                <a:spcPct val="150000"/>
              </a:lnSpc>
              <a:buAutoNum type="arabicPeriod"/>
            </a:pPr>
            <a:r>
              <a:rPr lang="en-GB" b="1" dirty="0"/>
              <a:t>The weather/climate is dry in the mountains.</a:t>
            </a:r>
          </a:p>
          <a:p>
            <a:pPr marL="457200" indent="-457200">
              <a:lnSpc>
                <a:spcPct val="150000"/>
              </a:lnSpc>
              <a:buAutoNum type="arabicPeriod"/>
            </a:pPr>
            <a:r>
              <a:rPr lang="en-GB" b="1" dirty="0"/>
              <a:t>There are lots of landscapes.</a:t>
            </a:r>
          </a:p>
          <a:p>
            <a:pPr marL="457200" indent="-457200">
              <a:lnSpc>
                <a:spcPct val="150000"/>
              </a:lnSpc>
              <a:buAutoNum type="arabicPeriod"/>
            </a:pPr>
            <a:r>
              <a:rPr lang="en-GB" b="1" dirty="0"/>
              <a:t>La Paz* is a city in the west.</a:t>
            </a:r>
          </a:p>
        </p:txBody>
      </p:sp>
      <p:sp>
        <p:nvSpPr>
          <p:cNvPr id="5" name="TextBox 4">
            <a:extLst>
              <a:ext uri="{FF2B5EF4-FFF2-40B4-BE49-F238E27FC236}">
                <a16:creationId xmlns:a16="http://schemas.microsoft.com/office/drawing/2014/main" id="{6AC6115A-878F-4E94-A86C-2213F6AF6FEE}"/>
              </a:ext>
            </a:extLst>
          </p:cNvPr>
          <p:cNvSpPr txBox="1"/>
          <p:nvPr/>
        </p:nvSpPr>
        <p:spPr>
          <a:xfrm>
            <a:off x="6943457" y="1164376"/>
            <a:ext cx="5387439" cy="3816429"/>
          </a:xfrm>
          <a:prstGeom prst="rect">
            <a:avLst/>
          </a:prstGeom>
          <a:noFill/>
        </p:spPr>
        <p:txBody>
          <a:bodyPr wrap="square" rtlCol="0">
            <a:spAutoFit/>
          </a:bodyPr>
          <a:lstStyle/>
          <a:p>
            <a:r>
              <a:rPr lang="en-GB" sz="2200" b="1" i="1" dirty="0"/>
              <a:t>Bolivia es un </a:t>
            </a:r>
            <a:r>
              <a:rPr lang="en-GB" sz="2200" b="1" i="1" dirty="0" err="1"/>
              <a:t>país</a:t>
            </a:r>
            <a:r>
              <a:rPr lang="en-GB" sz="2200" b="1" i="1" dirty="0"/>
              <a:t> bonito.</a:t>
            </a:r>
          </a:p>
          <a:p>
            <a:endParaRPr lang="en-GB" sz="2200" b="1" i="1" dirty="0"/>
          </a:p>
          <a:p>
            <a:r>
              <a:rPr lang="en-GB" sz="2200" b="1" i="1" dirty="0"/>
              <a:t>Tiene una </a:t>
            </a:r>
            <a:r>
              <a:rPr lang="en-GB" sz="2200" b="1" i="1" dirty="0" err="1"/>
              <a:t>frontera</a:t>
            </a:r>
            <a:r>
              <a:rPr lang="en-GB" sz="2200" b="1" i="1" dirty="0"/>
              <a:t> con Paraguay.</a:t>
            </a:r>
          </a:p>
          <a:p>
            <a:endParaRPr lang="en-GB" sz="2200" b="1" i="1" dirty="0"/>
          </a:p>
          <a:p>
            <a:r>
              <a:rPr lang="en-GB" sz="2200" b="1" i="1" dirty="0"/>
              <a:t>La selva </a:t>
            </a:r>
            <a:r>
              <a:rPr lang="en-GB" sz="2200" b="1" i="1" dirty="0" err="1"/>
              <a:t>está</a:t>
            </a:r>
            <a:r>
              <a:rPr lang="en-GB" sz="2200" b="1" i="1" dirty="0"/>
              <a:t> en </a:t>
            </a:r>
            <a:r>
              <a:rPr lang="en-GB" sz="2200" b="1" i="1" dirty="0" err="1"/>
              <a:t>el</a:t>
            </a:r>
            <a:r>
              <a:rPr lang="en-GB" sz="2200" b="1" i="1" dirty="0"/>
              <a:t> </a:t>
            </a:r>
            <a:r>
              <a:rPr lang="en-GB" sz="2200" b="1" i="1" dirty="0" err="1"/>
              <a:t>este</a:t>
            </a:r>
            <a:r>
              <a:rPr lang="en-GB" sz="2200" b="1" i="1" dirty="0"/>
              <a:t>.</a:t>
            </a:r>
          </a:p>
          <a:p>
            <a:endParaRPr lang="en-GB" sz="2200" b="1" i="1" dirty="0"/>
          </a:p>
          <a:p>
            <a:r>
              <a:rPr lang="en-GB" sz="2200" b="1" i="1" dirty="0"/>
              <a:t>El </a:t>
            </a:r>
            <a:r>
              <a:rPr lang="en-GB" sz="2200" b="1" i="1" dirty="0" err="1"/>
              <a:t>clima</a:t>
            </a:r>
            <a:r>
              <a:rPr lang="en-GB" sz="2200" b="1" i="1" dirty="0"/>
              <a:t> es seco en las </a:t>
            </a:r>
            <a:r>
              <a:rPr lang="en-GB" sz="2200" b="1" i="1" dirty="0" err="1"/>
              <a:t>montañas</a:t>
            </a:r>
            <a:r>
              <a:rPr lang="en-GB" sz="2200" b="1" i="1" dirty="0"/>
              <a:t>.</a:t>
            </a:r>
          </a:p>
          <a:p>
            <a:endParaRPr lang="en-GB" sz="2200" b="1" i="1" dirty="0"/>
          </a:p>
          <a:p>
            <a:r>
              <a:rPr lang="en-GB" sz="2200" b="1" i="1" dirty="0"/>
              <a:t>Hay </a:t>
            </a:r>
            <a:r>
              <a:rPr lang="en-GB" sz="2200" b="1" i="1" dirty="0" err="1"/>
              <a:t>muchos</a:t>
            </a:r>
            <a:r>
              <a:rPr lang="en-GB" sz="2200" b="1" i="1" dirty="0"/>
              <a:t> </a:t>
            </a:r>
            <a:r>
              <a:rPr lang="en-GB" sz="2200" b="1" i="1" dirty="0" err="1"/>
              <a:t>paisajes</a:t>
            </a:r>
            <a:r>
              <a:rPr lang="en-GB" sz="2200" b="1" i="1" dirty="0"/>
              <a:t>.</a:t>
            </a:r>
          </a:p>
          <a:p>
            <a:endParaRPr lang="en-GB" sz="2200" b="1" i="1" dirty="0"/>
          </a:p>
          <a:p>
            <a:r>
              <a:rPr lang="en-GB" sz="2200" b="1" i="1" dirty="0"/>
              <a:t>La Paz es una ciudad en </a:t>
            </a:r>
            <a:r>
              <a:rPr lang="en-GB" sz="2200" b="1" i="1" dirty="0" err="1"/>
              <a:t>el</a:t>
            </a:r>
            <a:r>
              <a:rPr lang="en-GB" sz="2200" b="1" i="1" dirty="0"/>
              <a:t> </a:t>
            </a:r>
            <a:r>
              <a:rPr lang="en-GB" sz="2200" b="1" i="1" dirty="0" err="1"/>
              <a:t>oeste</a:t>
            </a:r>
            <a:r>
              <a:rPr lang="en-GB" sz="2200" b="1" i="1" dirty="0"/>
              <a:t>.</a:t>
            </a:r>
          </a:p>
        </p:txBody>
      </p:sp>
      <p:sp>
        <p:nvSpPr>
          <p:cNvPr id="6" name="Rectangle: Rounded Corners 5">
            <a:extLst>
              <a:ext uri="{FF2B5EF4-FFF2-40B4-BE49-F238E27FC236}">
                <a16:creationId xmlns:a16="http://schemas.microsoft.com/office/drawing/2014/main" id="{0A58288E-6151-4ABF-9BFF-9DE66FA78DA4}"/>
              </a:ext>
            </a:extLst>
          </p:cNvPr>
          <p:cNvSpPr/>
          <p:nvPr/>
        </p:nvSpPr>
        <p:spPr>
          <a:xfrm>
            <a:off x="277091" y="4920748"/>
            <a:ext cx="5118265" cy="12112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place names ‘Paraguay’, ‘La Paz’ are the same in Spanish and English!</a:t>
            </a:r>
          </a:p>
        </p:txBody>
      </p:sp>
      <p:sp>
        <p:nvSpPr>
          <p:cNvPr id="7" name="Rounded Rectangle 11">
            <a:extLst>
              <a:ext uri="{FF2B5EF4-FFF2-40B4-BE49-F238E27FC236}">
                <a16:creationId xmlns:a16="http://schemas.microsoft.com/office/drawing/2014/main" id="{BD9F1CCE-6930-4EAE-8AED-7C31CFA968D3}"/>
              </a:ext>
            </a:extLst>
          </p:cNvPr>
          <p:cNvSpPr/>
          <p:nvPr/>
        </p:nvSpPr>
        <p:spPr>
          <a:xfrm>
            <a:off x="10653156" y="258166"/>
            <a:ext cx="1274987"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283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2F8E884-9794-4824-AEE4-A0ED78A7A124}"/>
              </a:ext>
            </a:extLst>
          </p:cNvPr>
          <p:cNvSpPr txBox="1">
            <a:spLocks/>
          </p:cNvSpPr>
          <p:nvPr/>
        </p:nvSpPr>
        <p:spPr>
          <a:xfrm>
            <a:off x="190595" y="2329271"/>
            <a:ext cx="8207888"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4000">
                <a:solidFill>
                  <a:prstClr val="white"/>
                </a:solidFill>
              </a:rPr>
              <a:t>Work on a challenging text</a:t>
            </a:r>
            <a:endParaRPr lang="en-US" sz="4000" dirty="0"/>
          </a:p>
        </p:txBody>
      </p:sp>
      <p:sp>
        <p:nvSpPr>
          <p:cNvPr id="13" name="Subtitle 5">
            <a:extLst>
              <a:ext uri="{FF2B5EF4-FFF2-40B4-BE49-F238E27FC236}">
                <a16:creationId xmlns:a16="http://schemas.microsoft.com/office/drawing/2014/main" id="{81D5B1F8-ED2D-479B-84DA-271D50DA3DF5}"/>
              </a:ext>
            </a:extLst>
          </p:cNvPr>
          <p:cNvSpPr txBox="1">
            <a:spLocks/>
          </p:cNvSpPr>
          <p:nvPr/>
        </p:nvSpPr>
        <p:spPr>
          <a:xfrm>
            <a:off x="223130" y="3208746"/>
            <a:ext cx="7407096" cy="130196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a:solidFill>
                  <a:prstClr val="white"/>
                </a:solidFill>
              </a:rPr>
              <a:t>Bolivia: un país diverso</a:t>
            </a:r>
            <a:endParaRPr lang="en-GB" sz="2800" dirty="0">
              <a:solidFill>
                <a:prstClr val="white"/>
              </a:solidFill>
            </a:endParaRPr>
          </a:p>
        </p:txBody>
      </p:sp>
      <p:sp>
        <p:nvSpPr>
          <p:cNvPr id="14" name="Title 3">
            <a:extLst>
              <a:ext uri="{FF2B5EF4-FFF2-40B4-BE49-F238E27FC236}">
                <a16:creationId xmlns:a16="http://schemas.microsoft.com/office/drawing/2014/main" id="{5A5D9DB7-4978-4431-A5DE-8AFCAE7AE802}"/>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a:t>
            </a:r>
            <a:r>
              <a:rPr lang="en-GB" sz="2200" dirty="0">
                <a:solidFill>
                  <a:prstClr val="white"/>
                </a:solidFill>
                <a:latin typeface="Century Gothic" panose="020B0502020202020204" pitchFamily="34" charset="0"/>
              </a:rPr>
              <a:t>26</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5" name="Title 3">
            <a:extLst>
              <a:ext uri="{FF2B5EF4-FFF2-40B4-BE49-F238E27FC236}">
                <a16:creationId xmlns:a16="http://schemas.microsoft.com/office/drawing/2014/main" id="{0548F7C8-D7EB-4387-AE81-AA85515632C5}"/>
              </a:ext>
            </a:extLst>
          </p:cNvPr>
          <p:cNvSpPr txBox="1">
            <a:spLocks/>
          </p:cNvSpPr>
          <p:nvPr/>
        </p:nvSpPr>
        <p:spPr>
          <a:xfrm>
            <a:off x="225242" y="6147055"/>
            <a:ext cx="3731296"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Jack Peacock</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lang="en-GB" sz="1400" dirty="0">
                <a:solidFill>
                  <a:prstClr val="white"/>
                </a:solidFill>
                <a:latin typeface="Century Gothic" panose="020B0502020202020204" pitchFamily="34" charset="0"/>
              </a:rPr>
              <a:t>Date updated: 11/10/20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 name="Picture 1">
            <a:extLst>
              <a:ext uri="{FF2B5EF4-FFF2-40B4-BE49-F238E27FC236}">
                <a16:creationId xmlns:a16="http://schemas.microsoft.com/office/drawing/2014/main" id="{48D2FFD2-0D5C-410E-9868-354B88407B1A}"/>
              </a:ext>
            </a:extLst>
          </p:cNvPr>
          <p:cNvPicPr>
            <a:picLocks noChangeAspect="1"/>
          </p:cNvPicPr>
          <p:nvPr/>
        </p:nvPicPr>
        <p:blipFill>
          <a:blip r:embed="rId3"/>
          <a:stretch>
            <a:fillRect/>
          </a:stretch>
        </p:blipFill>
        <p:spPr>
          <a:xfrm>
            <a:off x="7356507" y="630937"/>
            <a:ext cx="4456562" cy="5371042"/>
          </a:xfrm>
          <a:prstGeom prst="rect">
            <a:avLst/>
          </a:prstGeom>
          <a:solidFill>
            <a:srgbClr val="800000"/>
          </a:solidFill>
          <a:ln w="38100">
            <a:solidFill>
              <a:schemeClr val="accent1"/>
            </a:solidFill>
          </a:ln>
        </p:spPr>
      </p:pic>
    </p:spTree>
    <p:extLst>
      <p:ext uri="{BB962C8B-B14F-4D97-AF65-F5344CB8AC3E}">
        <p14:creationId xmlns:p14="http://schemas.microsoft.com/office/powerpoint/2010/main" val="3500158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861" y="2155496"/>
            <a:ext cx="9102752" cy="1761576"/>
          </a:xfrm>
        </p:spPr>
        <p:txBody>
          <a:bodyPr>
            <a:normAutofit fontScale="90000"/>
          </a:bodyPr>
          <a:lstStyle/>
          <a:p>
            <a:r>
              <a:rPr lang="en-GB" dirty="0"/>
              <a:t>La llama amarilla llega tarde por la lluvia y no tiene llave. Llama a las otras llamas, pero no están. </a:t>
            </a:r>
            <a:br>
              <a:rPr lang="en-GB" dirty="0"/>
            </a:br>
            <a:br>
              <a:rPr lang="en-GB" dirty="0"/>
            </a:br>
            <a:r>
              <a:rPr lang="en-GB" dirty="0"/>
              <a:t>¿Por qué las otras llamas no llevan la llave a la llama amarilla? </a:t>
            </a:r>
          </a:p>
        </p:txBody>
      </p:sp>
      <p:pic>
        <p:nvPicPr>
          <p:cNvPr id="6146" name="Picture 2" descr="Clipart llama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8842" y="4023783"/>
            <a:ext cx="1642530" cy="192108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148" name="Picture 4" descr="House Clipart Free House Clipart Clipart For Teachers "/>
          <p:cNvPicPr>
            <a:picLocks noChangeAspect="1" noChangeArrowheads="1"/>
          </p:cNvPicPr>
          <p:nvPr/>
        </p:nvPicPr>
        <p:blipFill>
          <a:blip r:embed="rId4"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9540086" y="3471201"/>
            <a:ext cx="2651914" cy="2772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429" y="458625"/>
            <a:ext cx="4325257" cy="646331"/>
          </a:xfrm>
          <a:prstGeom prst="rect">
            <a:avLst/>
          </a:prstGeom>
          <a:noFill/>
        </p:spPr>
        <p:txBody>
          <a:bodyPr wrap="square" rtlCol="0">
            <a:spAutoFit/>
          </a:bodyPr>
          <a:lstStyle/>
          <a:p>
            <a:pPr algn="l"/>
            <a:r>
              <a:rPr lang="en-GB" sz="3600" b="1" dirty="0">
                <a:solidFill>
                  <a:schemeClr val="accent5">
                    <a:lumMod val="50000"/>
                  </a:schemeClr>
                </a:solidFill>
              </a:rPr>
              <a:t>La llama amarilla</a:t>
            </a:r>
          </a:p>
        </p:txBody>
      </p:sp>
      <p:sp>
        <p:nvSpPr>
          <p:cNvPr id="12" name="Action Button: Custom 20">
            <a:hlinkClick r:id="" action="ppaction://noaction" highlightClick="1">
              <a:snd r:embed="rId5" name="Tonguetwister slow.wav"/>
            </a:hlinkClick>
            <a:extLst>
              <a:ext uri="{FF2B5EF4-FFF2-40B4-BE49-F238E27FC236}">
                <a16:creationId xmlns:a16="http://schemas.microsoft.com/office/drawing/2014/main" id="{EEC96304-0547-4EE1-8F3F-E74C85620AEC}"/>
              </a:ext>
            </a:extLst>
          </p:cNvPr>
          <p:cNvSpPr/>
          <p:nvPr/>
        </p:nvSpPr>
        <p:spPr>
          <a:xfrm>
            <a:off x="902978" y="498432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6" name="Tonguetwister medium.wav"/>
            </a:hlinkClick>
            <a:extLst>
              <a:ext uri="{FF2B5EF4-FFF2-40B4-BE49-F238E27FC236}">
                <a16:creationId xmlns:a16="http://schemas.microsoft.com/office/drawing/2014/main" id="{1CEFA9C5-4A63-4759-BFDA-BD38CDDE2DF9}"/>
              </a:ext>
            </a:extLst>
          </p:cNvPr>
          <p:cNvSpPr/>
          <p:nvPr/>
        </p:nvSpPr>
        <p:spPr>
          <a:xfrm>
            <a:off x="1828714" y="498432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7" name="Tonguetwister fast.wav"/>
            </a:hlinkClick>
            <a:extLst>
              <a:ext uri="{FF2B5EF4-FFF2-40B4-BE49-F238E27FC236}">
                <a16:creationId xmlns:a16="http://schemas.microsoft.com/office/drawing/2014/main" id="{1CEFA9C5-4A63-4759-BFDA-BD38CDDE2DF9}"/>
              </a:ext>
            </a:extLst>
          </p:cNvPr>
          <p:cNvSpPr/>
          <p:nvPr/>
        </p:nvSpPr>
        <p:spPr>
          <a:xfrm>
            <a:off x="2757714" y="498432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390447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9E2D1C-109C-40A3-8519-BC683243C98D}"/>
              </a:ext>
            </a:extLst>
          </p:cNvPr>
          <p:cNvSpPr txBox="1">
            <a:spLocks/>
          </p:cNvSpPr>
          <p:nvPr/>
        </p:nvSpPr>
        <p:spPr>
          <a:xfrm>
            <a:off x="440498" y="626815"/>
            <a:ext cx="9305359"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i="1" dirty="0" err="1">
                <a:solidFill>
                  <a:schemeClr val="tx1"/>
                </a:solidFill>
                <a:latin typeface="+mj-lt"/>
              </a:rPr>
              <a:t>Remember</a:t>
            </a:r>
            <a:r>
              <a:rPr lang="es-ES" sz="2400" b="1" i="1" dirty="0">
                <a:solidFill>
                  <a:schemeClr val="tx1"/>
                </a:solidFill>
                <a:latin typeface="+mj-lt"/>
              </a:rPr>
              <a:t>, </a:t>
            </a:r>
            <a:r>
              <a:rPr lang="es-ES" sz="2400" b="1" i="1" dirty="0" err="1">
                <a:solidFill>
                  <a:schemeClr val="tx1"/>
                </a:solidFill>
                <a:latin typeface="+mj-lt"/>
              </a:rPr>
              <a:t>the</a:t>
            </a:r>
            <a:r>
              <a:rPr lang="es-ES" sz="2400" b="1" i="1" dirty="0">
                <a:solidFill>
                  <a:schemeClr val="tx1"/>
                </a:solidFill>
                <a:latin typeface="+mj-lt"/>
              </a:rPr>
              <a:t> </a:t>
            </a:r>
            <a:r>
              <a:rPr lang="es-ES" sz="2400" b="1" i="1" dirty="0" err="1">
                <a:solidFill>
                  <a:schemeClr val="tx1"/>
                </a:solidFill>
                <a:latin typeface="+mj-lt"/>
              </a:rPr>
              <a:t>translation</a:t>
            </a:r>
            <a:r>
              <a:rPr lang="es-ES" sz="2400" b="1" i="1" dirty="0">
                <a:solidFill>
                  <a:schemeClr val="tx1"/>
                </a:solidFill>
                <a:latin typeface="+mj-lt"/>
              </a:rPr>
              <a:t> of </a:t>
            </a:r>
            <a:r>
              <a:rPr lang="es-ES" sz="2400" b="1" i="1" dirty="0" err="1">
                <a:solidFill>
                  <a:schemeClr val="tx1"/>
                </a:solidFill>
                <a:latin typeface="+mj-lt"/>
              </a:rPr>
              <a:t>some</a:t>
            </a:r>
            <a:r>
              <a:rPr lang="es-ES" sz="2400" b="1" i="1" dirty="0">
                <a:solidFill>
                  <a:schemeClr val="tx1"/>
                </a:solidFill>
                <a:latin typeface="+mj-lt"/>
              </a:rPr>
              <a:t> </a:t>
            </a:r>
            <a:r>
              <a:rPr lang="es-ES" sz="2400" b="1" i="1" dirty="0" err="1">
                <a:solidFill>
                  <a:schemeClr val="tx1"/>
                </a:solidFill>
                <a:latin typeface="+mj-lt"/>
              </a:rPr>
              <a:t>Spanish</a:t>
            </a:r>
            <a:r>
              <a:rPr lang="es-ES" sz="2400" b="1" i="1" dirty="0">
                <a:solidFill>
                  <a:schemeClr val="tx1"/>
                </a:solidFill>
                <a:latin typeface="+mj-lt"/>
              </a:rPr>
              <a:t> </a:t>
            </a:r>
            <a:r>
              <a:rPr lang="es-ES" sz="2400" b="1" i="1" dirty="0" err="1">
                <a:solidFill>
                  <a:schemeClr val="tx1"/>
                </a:solidFill>
                <a:latin typeface="+mj-lt"/>
              </a:rPr>
              <a:t>nouns</a:t>
            </a:r>
            <a:r>
              <a:rPr lang="es-ES" sz="2400" b="1" i="1" dirty="0">
                <a:solidFill>
                  <a:schemeClr val="tx1"/>
                </a:solidFill>
                <a:latin typeface="+mj-lt"/>
              </a:rPr>
              <a:t> can </a:t>
            </a:r>
            <a:r>
              <a:rPr lang="es-ES" sz="2400" b="1" i="1" dirty="0" err="1">
                <a:solidFill>
                  <a:schemeClr val="tx1"/>
                </a:solidFill>
                <a:latin typeface="+mj-lt"/>
              </a:rPr>
              <a:t>depend</a:t>
            </a:r>
            <a:r>
              <a:rPr lang="es-ES" sz="2400" b="1" i="1" dirty="0">
                <a:solidFill>
                  <a:schemeClr val="tx1"/>
                </a:solidFill>
                <a:latin typeface="+mj-lt"/>
              </a:rPr>
              <a:t> </a:t>
            </a:r>
            <a:r>
              <a:rPr lang="es-ES" sz="2400" b="1" i="1" dirty="0" err="1">
                <a:solidFill>
                  <a:schemeClr val="tx1"/>
                </a:solidFill>
                <a:latin typeface="+mj-lt"/>
              </a:rPr>
              <a:t>on</a:t>
            </a:r>
            <a:r>
              <a:rPr lang="es-ES" sz="2400" b="1" i="1" dirty="0">
                <a:solidFill>
                  <a:schemeClr val="tx1"/>
                </a:solidFill>
                <a:latin typeface="+mj-lt"/>
              </a:rPr>
              <a:t> </a:t>
            </a:r>
            <a:r>
              <a:rPr lang="es-ES" sz="2400" b="1" i="1" dirty="0" err="1">
                <a:solidFill>
                  <a:schemeClr val="tx1"/>
                </a:solidFill>
                <a:latin typeface="+mj-lt"/>
              </a:rPr>
              <a:t>whether</a:t>
            </a:r>
            <a:r>
              <a:rPr lang="es-ES" sz="2400" b="1" i="1" dirty="0">
                <a:solidFill>
                  <a:schemeClr val="tx1"/>
                </a:solidFill>
                <a:latin typeface="+mj-lt"/>
              </a:rPr>
              <a:t> </a:t>
            </a:r>
            <a:r>
              <a:rPr lang="es-ES" sz="2400" b="1" i="1" dirty="0" err="1">
                <a:solidFill>
                  <a:schemeClr val="tx1"/>
                </a:solidFill>
                <a:latin typeface="+mj-lt"/>
              </a:rPr>
              <a:t>they</a:t>
            </a:r>
            <a:r>
              <a:rPr lang="es-ES" sz="2400" b="1" i="1" dirty="0">
                <a:solidFill>
                  <a:schemeClr val="tx1"/>
                </a:solidFill>
                <a:latin typeface="+mj-lt"/>
              </a:rPr>
              <a:t> </a:t>
            </a:r>
            <a:r>
              <a:rPr lang="es-ES" sz="2400" b="1" i="1" dirty="0" err="1">
                <a:solidFill>
                  <a:schemeClr val="tx1"/>
                </a:solidFill>
                <a:latin typeface="+mj-lt"/>
              </a:rPr>
              <a:t>appear</a:t>
            </a:r>
            <a:r>
              <a:rPr lang="es-ES" sz="2400" b="1" i="1" dirty="0">
                <a:solidFill>
                  <a:schemeClr val="tx1"/>
                </a:solidFill>
                <a:latin typeface="+mj-lt"/>
              </a:rPr>
              <a:t> </a:t>
            </a:r>
            <a:r>
              <a:rPr lang="es-ES" sz="2400" b="1" i="1" dirty="0" err="1">
                <a:solidFill>
                  <a:schemeClr val="tx1"/>
                </a:solidFill>
                <a:latin typeface="+mj-lt"/>
              </a:rPr>
              <a:t>with</a:t>
            </a:r>
            <a:r>
              <a:rPr lang="es-ES" sz="2400" b="1" i="1" dirty="0">
                <a:solidFill>
                  <a:schemeClr val="tx1"/>
                </a:solidFill>
                <a:latin typeface="+mj-lt"/>
              </a:rPr>
              <a:t> ‘tener’ </a:t>
            </a:r>
            <a:r>
              <a:rPr lang="es-ES" sz="2400" b="1" i="1" dirty="0" err="1">
                <a:solidFill>
                  <a:schemeClr val="tx1"/>
                </a:solidFill>
                <a:latin typeface="+mj-lt"/>
              </a:rPr>
              <a:t>or</a:t>
            </a:r>
            <a:r>
              <a:rPr lang="es-ES" sz="2400" b="1" i="1" dirty="0">
                <a:solidFill>
                  <a:schemeClr val="tx1"/>
                </a:solidFill>
                <a:latin typeface="+mj-lt"/>
              </a:rPr>
              <a:t> </a:t>
            </a:r>
            <a:r>
              <a:rPr lang="es-ES" sz="2400" b="1" i="1" dirty="0" err="1">
                <a:solidFill>
                  <a:schemeClr val="tx1"/>
                </a:solidFill>
                <a:latin typeface="+mj-lt"/>
              </a:rPr>
              <a:t>not</a:t>
            </a:r>
            <a:r>
              <a:rPr lang="es-ES" sz="2400" b="1" i="1" dirty="0">
                <a:solidFill>
                  <a:schemeClr val="tx1"/>
                </a:solidFill>
                <a:latin typeface="+mj-lt"/>
              </a:rPr>
              <a:t>. </a:t>
            </a:r>
          </a:p>
          <a:p>
            <a:endParaRPr lang="es-ES" sz="2400" b="1" i="1" dirty="0">
              <a:solidFill>
                <a:schemeClr val="tx1"/>
              </a:solidFill>
              <a:latin typeface="+mj-lt"/>
            </a:endParaRPr>
          </a:p>
          <a:p>
            <a:r>
              <a:rPr lang="es-ES" sz="2400" b="1" i="1" dirty="0">
                <a:solidFill>
                  <a:schemeClr val="tx1"/>
                </a:solidFill>
                <a:latin typeface="+mj-lt"/>
              </a:rPr>
              <a:t>Escribe en inglés las partes subrayadas*.</a:t>
            </a:r>
            <a:endParaRPr lang="en-GB" sz="2400" b="1" i="1" dirty="0">
              <a:solidFill>
                <a:schemeClr val="tx1"/>
              </a:solidFill>
              <a:latin typeface="+mj-lt"/>
            </a:endParaRPr>
          </a:p>
        </p:txBody>
      </p:sp>
      <p:sp>
        <p:nvSpPr>
          <p:cNvPr id="8" name="TextBox 7">
            <a:extLst>
              <a:ext uri="{FF2B5EF4-FFF2-40B4-BE49-F238E27FC236}">
                <a16:creationId xmlns:a16="http://schemas.microsoft.com/office/drawing/2014/main" id="{CDD8406D-C050-49D1-8AC1-E49900BD3203}"/>
              </a:ext>
            </a:extLst>
          </p:cNvPr>
          <p:cNvSpPr txBox="1"/>
          <p:nvPr/>
        </p:nvSpPr>
        <p:spPr>
          <a:xfrm>
            <a:off x="1068654" y="1814444"/>
            <a:ext cx="9516308" cy="461665"/>
          </a:xfrm>
          <a:prstGeom prst="rect">
            <a:avLst/>
          </a:prstGeom>
          <a:noFill/>
        </p:spPr>
        <p:txBody>
          <a:bodyPr wrap="square" rtlCol="0">
            <a:spAutoFit/>
          </a:bodyPr>
          <a:lstStyle/>
          <a:p>
            <a:r>
              <a:rPr lang="es-ES" sz="2400" b="1" dirty="0">
                <a:latin typeface="+mj-lt"/>
              </a:rPr>
              <a:t>Por qué está aquí? Pues, hay muchas </a:t>
            </a:r>
            <a:r>
              <a:rPr lang="es-ES" sz="2400" b="1" u="sng" dirty="0">
                <a:latin typeface="+mj-lt"/>
              </a:rPr>
              <a:t>razones</a:t>
            </a:r>
            <a:r>
              <a:rPr lang="es-ES" sz="2400" b="1" dirty="0">
                <a:latin typeface="+mj-lt"/>
              </a:rPr>
              <a:t>.</a:t>
            </a:r>
            <a:endParaRPr lang="en-GB" sz="2400" b="1" dirty="0">
              <a:latin typeface="+mj-lt"/>
            </a:endParaRPr>
          </a:p>
        </p:txBody>
      </p:sp>
      <p:sp>
        <p:nvSpPr>
          <p:cNvPr id="9" name="TextBox 8">
            <a:extLst>
              <a:ext uri="{FF2B5EF4-FFF2-40B4-BE49-F238E27FC236}">
                <a16:creationId xmlns:a16="http://schemas.microsoft.com/office/drawing/2014/main" id="{27A0E6EF-4FFD-4DFE-95E8-D42CA64404E2}"/>
              </a:ext>
            </a:extLst>
          </p:cNvPr>
          <p:cNvSpPr txBox="1"/>
          <p:nvPr/>
        </p:nvSpPr>
        <p:spPr>
          <a:xfrm>
            <a:off x="1084989" y="2978560"/>
            <a:ext cx="10701868" cy="461665"/>
          </a:xfrm>
          <a:prstGeom prst="rect">
            <a:avLst/>
          </a:prstGeom>
          <a:noFill/>
        </p:spPr>
        <p:txBody>
          <a:bodyPr wrap="square" rtlCol="0">
            <a:spAutoFit/>
          </a:bodyPr>
          <a:lstStyle/>
          <a:p>
            <a:r>
              <a:rPr lang="es-ES" sz="2400" b="1" u="sng" dirty="0">
                <a:latin typeface="+mj-lt"/>
              </a:rPr>
              <a:t>Tienes razón</a:t>
            </a:r>
            <a:r>
              <a:rPr lang="es-ES" sz="2400" b="1" dirty="0">
                <a:latin typeface="+mj-lt"/>
              </a:rPr>
              <a:t>, no es una buena idea.</a:t>
            </a:r>
            <a:endParaRPr lang="en-GB" sz="2400" b="1" dirty="0">
              <a:latin typeface="+mj-lt"/>
            </a:endParaRPr>
          </a:p>
        </p:txBody>
      </p:sp>
      <p:sp>
        <p:nvSpPr>
          <p:cNvPr id="10" name="TextBox 9">
            <a:extLst>
              <a:ext uri="{FF2B5EF4-FFF2-40B4-BE49-F238E27FC236}">
                <a16:creationId xmlns:a16="http://schemas.microsoft.com/office/drawing/2014/main" id="{3AAFB7A1-E596-4877-9377-D374DAD6B68F}"/>
              </a:ext>
            </a:extLst>
          </p:cNvPr>
          <p:cNvSpPr txBox="1"/>
          <p:nvPr/>
        </p:nvSpPr>
        <p:spPr>
          <a:xfrm>
            <a:off x="1129137" y="5217743"/>
            <a:ext cx="8940801" cy="461665"/>
          </a:xfrm>
          <a:prstGeom prst="rect">
            <a:avLst/>
          </a:prstGeom>
          <a:noFill/>
        </p:spPr>
        <p:txBody>
          <a:bodyPr wrap="square" rtlCol="0">
            <a:spAutoFit/>
          </a:bodyPr>
          <a:lstStyle/>
          <a:p>
            <a:r>
              <a:rPr lang="es-ES" sz="2400" b="1" dirty="0">
                <a:latin typeface="+mj-lt"/>
              </a:rPr>
              <a:t>¿</a:t>
            </a:r>
            <a:r>
              <a:rPr lang="es-ES" sz="2400" b="1" u="sng" dirty="0">
                <a:latin typeface="+mj-lt"/>
              </a:rPr>
              <a:t>Ella tiene miedo</a:t>
            </a:r>
            <a:r>
              <a:rPr lang="es-ES" sz="2400" b="1" dirty="0">
                <a:latin typeface="+mj-lt"/>
              </a:rPr>
              <a:t>? Yo no.</a:t>
            </a:r>
            <a:endParaRPr lang="en-GB" sz="2400" b="1" dirty="0">
              <a:latin typeface="+mj-lt"/>
            </a:endParaRPr>
          </a:p>
        </p:txBody>
      </p:sp>
      <p:sp>
        <p:nvSpPr>
          <p:cNvPr id="11" name="TextBox 10">
            <a:extLst>
              <a:ext uri="{FF2B5EF4-FFF2-40B4-BE49-F238E27FC236}">
                <a16:creationId xmlns:a16="http://schemas.microsoft.com/office/drawing/2014/main" id="{51700895-D8AD-4CF6-8450-C050F6C03510}"/>
              </a:ext>
            </a:extLst>
          </p:cNvPr>
          <p:cNvSpPr txBox="1"/>
          <p:nvPr/>
        </p:nvSpPr>
        <p:spPr>
          <a:xfrm>
            <a:off x="1068654" y="2328592"/>
            <a:ext cx="8154635" cy="461665"/>
          </a:xfrm>
          <a:prstGeom prst="rect">
            <a:avLst/>
          </a:prstGeom>
          <a:noFill/>
        </p:spPr>
        <p:txBody>
          <a:bodyPr wrap="square" rtlCol="0">
            <a:spAutoFit/>
          </a:bodyPr>
          <a:lstStyle/>
          <a:p>
            <a:r>
              <a:rPr lang="en-GB" sz="2400" i="1" dirty="0">
                <a:latin typeface="+mj-lt"/>
              </a:rPr>
              <a:t>Why is he/she here? Well, there are many __________.</a:t>
            </a:r>
          </a:p>
        </p:txBody>
      </p:sp>
      <p:sp>
        <p:nvSpPr>
          <p:cNvPr id="12" name="TextBox 11">
            <a:extLst>
              <a:ext uri="{FF2B5EF4-FFF2-40B4-BE49-F238E27FC236}">
                <a16:creationId xmlns:a16="http://schemas.microsoft.com/office/drawing/2014/main" id="{97B1B207-E1CF-4C04-B3C5-1A66F9187772}"/>
              </a:ext>
            </a:extLst>
          </p:cNvPr>
          <p:cNvSpPr txBox="1"/>
          <p:nvPr/>
        </p:nvSpPr>
        <p:spPr>
          <a:xfrm>
            <a:off x="1084989" y="3455863"/>
            <a:ext cx="8215971" cy="461665"/>
          </a:xfrm>
          <a:prstGeom prst="rect">
            <a:avLst/>
          </a:prstGeom>
          <a:noFill/>
        </p:spPr>
        <p:txBody>
          <a:bodyPr wrap="square" rtlCol="0">
            <a:spAutoFit/>
          </a:bodyPr>
          <a:lstStyle/>
          <a:p>
            <a:r>
              <a:rPr lang="en-GB" sz="2400" i="1" dirty="0">
                <a:latin typeface="+mj-lt"/>
              </a:rPr>
              <a:t>____________, it’s not a good idea.</a:t>
            </a:r>
          </a:p>
        </p:txBody>
      </p:sp>
      <p:sp>
        <p:nvSpPr>
          <p:cNvPr id="13" name="TextBox 12">
            <a:extLst>
              <a:ext uri="{FF2B5EF4-FFF2-40B4-BE49-F238E27FC236}">
                <a16:creationId xmlns:a16="http://schemas.microsoft.com/office/drawing/2014/main" id="{2652E31B-814D-45F6-88D3-CE33641EB2D3}"/>
              </a:ext>
            </a:extLst>
          </p:cNvPr>
          <p:cNvSpPr txBox="1"/>
          <p:nvPr/>
        </p:nvSpPr>
        <p:spPr>
          <a:xfrm>
            <a:off x="1129139" y="5679408"/>
            <a:ext cx="6771695" cy="461665"/>
          </a:xfrm>
          <a:prstGeom prst="rect">
            <a:avLst/>
          </a:prstGeom>
          <a:noFill/>
        </p:spPr>
        <p:txBody>
          <a:bodyPr wrap="square" rtlCol="0">
            <a:spAutoFit/>
          </a:bodyPr>
          <a:lstStyle/>
          <a:p>
            <a:r>
              <a:rPr lang="en-GB" sz="2400" i="1" dirty="0">
                <a:latin typeface="+mj-lt"/>
              </a:rPr>
              <a:t>_______________? I’m not.</a:t>
            </a:r>
          </a:p>
        </p:txBody>
      </p:sp>
      <p:sp>
        <p:nvSpPr>
          <p:cNvPr id="14" name="TextBox 13">
            <a:extLst>
              <a:ext uri="{FF2B5EF4-FFF2-40B4-BE49-F238E27FC236}">
                <a16:creationId xmlns:a16="http://schemas.microsoft.com/office/drawing/2014/main" id="{A1CD4267-EC1E-4F64-9F45-CF7C74DB5424}"/>
              </a:ext>
            </a:extLst>
          </p:cNvPr>
          <p:cNvSpPr txBox="1"/>
          <p:nvPr/>
        </p:nvSpPr>
        <p:spPr>
          <a:xfrm>
            <a:off x="1129137" y="4111401"/>
            <a:ext cx="8940801" cy="461665"/>
          </a:xfrm>
          <a:prstGeom prst="rect">
            <a:avLst/>
          </a:prstGeom>
          <a:noFill/>
        </p:spPr>
        <p:txBody>
          <a:bodyPr wrap="square" rtlCol="0">
            <a:spAutoFit/>
          </a:bodyPr>
          <a:lstStyle/>
          <a:p>
            <a:r>
              <a:rPr lang="es-ES" sz="2400" b="1" dirty="0">
                <a:latin typeface="+mj-lt"/>
              </a:rPr>
              <a:t>Siempre hay </a:t>
            </a:r>
            <a:r>
              <a:rPr lang="es-ES" sz="2400" b="1" u="sng" dirty="0">
                <a:latin typeface="+mj-lt"/>
              </a:rPr>
              <a:t>miedo</a:t>
            </a:r>
            <a:r>
              <a:rPr lang="es-ES" sz="2400" b="1" dirty="0">
                <a:latin typeface="+mj-lt"/>
              </a:rPr>
              <a:t> en la ciudad.</a:t>
            </a:r>
            <a:endParaRPr lang="en-GB" sz="2400" b="1" dirty="0">
              <a:latin typeface="+mj-lt"/>
            </a:endParaRPr>
          </a:p>
        </p:txBody>
      </p:sp>
      <p:sp>
        <p:nvSpPr>
          <p:cNvPr id="15" name="TextBox 14">
            <a:extLst>
              <a:ext uri="{FF2B5EF4-FFF2-40B4-BE49-F238E27FC236}">
                <a16:creationId xmlns:a16="http://schemas.microsoft.com/office/drawing/2014/main" id="{E2C8CE7D-BD9E-4E39-A780-C9819AB79743}"/>
              </a:ext>
            </a:extLst>
          </p:cNvPr>
          <p:cNvSpPr txBox="1"/>
          <p:nvPr/>
        </p:nvSpPr>
        <p:spPr>
          <a:xfrm>
            <a:off x="1129137" y="4562205"/>
            <a:ext cx="6771697" cy="461665"/>
          </a:xfrm>
          <a:prstGeom prst="rect">
            <a:avLst/>
          </a:prstGeom>
          <a:noFill/>
        </p:spPr>
        <p:txBody>
          <a:bodyPr wrap="square" rtlCol="0">
            <a:spAutoFit/>
          </a:bodyPr>
          <a:lstStyle/>
          <a:p>
            <a:r>
              <a:rPr lang="en-GB" sz="2400" i="1" dirty="0">
                <a:latin typeface="+mj-lt"/>
              </a:rPr>
              <a:t>There is always ________ in the city.</a:t>
            </a:r>
          </a:p>
        </p:txBody>
      </p:sp>
      <p:sp>
        <p:nvSpPr>
          <p:cNvPr id="28" name="Action Button: Custom 30">
            <a:hlinkClick r:id="" action="ppaction://noaction" highlightClick="1"/>
            <a:extLst>
              <a:ext uri="{FF2B5EF4-FFF2-40B4-BE49-F238E27FC236}">
                <a16:creationId xmlns:a16="http://schemas.microsoft.com/office/drawing/2014/main" id="{918FE62C-540B-4168-8712-7E464D4DDC3B}"/>
              </a:ext>
            </a:extLst>
          </p:cNvPr>
          <p:cNvSpPr/>
          <p:nvPr/>
        </p:nvSpPr>
        <p:spPr>
          <a:xfrm>
            <a:off x="729986" y="1896770"/>
            <a:ext cx="355003" cy="320251"/>
          </a:xfrm>
          <a:prstGeom prst="actionButtonBlank">
            <a:avLst/>
          </a:prstGeom>
          <a:solidFill>
            <a:schemeClr val="tx1">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mj-lt"/>
              </a:rPr>
              <a:t>1</a:t>
            </a:r>
          </a:p>
        </p:txBody>
      </p:sp>
      <p:sp>
        <p:nvSpPr>
          <p:cNvPr id="29" name="Action Button: Custom 31">
            <a:hlinkClick r:id="" action="ppaction://noaction" highlightClick="1"/>
            <a:extLst>
              <a:ext uri="{FF2B5EF4-FFF2-40B4-BE49-F238E27FC236}">
                <a16:creationId xmlns:a16="http://schemas.microsoft.com/office/drawing/2014/main" id="{2E811980-2DF9-409E-9F71-59433E844BA6}"/>
              </a:ext>
            </a:extLst>
          </p:cNvPr>
          <p:cNvSpPr/>
          <p:nvPr/>
        </p:nvSpPr>
        <p:spPr>
          <a:xfrm>
            <a:off x="729986" y="4176678"/>
            <a:ext cx="355003" cy="320251"/>
          </a:xfrm>
          <a:prstGeom prst="actionButtonBlank">
            <a:avLst/>
          </a:prstGeom>
          <a:solidFill>
            <a:schemeClr val="tx1">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mj-lt"/>
              </a:rPr>
              <a:t>2</a:t>
            </a:r>
          </a:p>
        </p:txBody>
      </p:sp>
      <p:sp>
        <p:nvSpPr>
          <p:cNvPr id="27" name="Title 1">
            <a:extLst>
              <a:ext uri="{FF2B5EF4-FFF2-40B4-BE49-F238E27FC236}">
                <a16:creationId xmlns:a16="http://schemas.microsoft.com/office/drawing/2014/main" id="{680707B1-1245-4662-8A5A-68211BF9C3FF}"/>
              </a:ext>
            </a:extLst>
          </p:cNvPr>
          <p:cNvSpPr txBox="1">
            <a:spLocks/>
          </p:cNvSpPr>
          <p:nvPr/>
        </p:nvSpPr>
        <p:spPr>
          <a:xfrm>
            <a:off x="10175528" y="5791970"/>
            <a:ext cx="2028430"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i="1" dirty="0">
                <a:solidFill>
                  <a:schemeClr val="accent1">
                    <a:lumMod val="50000"/>
                  </a:schemeClr>
                </a:solidFill>
                <a:latin typeface="+mj-lt"/>
              </a:rPr>
              <a:t>*underlined</a:t>
            </a:r>
            <a:endParaRPr lang="en-GB" sz="2400" b="1" i="1" dirty="0">
              <a:solidFill>
                <a:schemeClr val="accent1">
                  <a:lumMod val="50000"/>
                </a:schemeClr>
              </a:solidFill>
              <a:latin typeface="+mj-lt"/>
            </a:endParaRPr>
          </a:p>
        </p:txBody>
      </p:sp>
      <p:sp>
        <p:nvSpPr>
          <p:cNvPr id="2" name="Title 1"/>
          <p:cNvSpPr>
            <a:spLocks noGrp="1"/>
          </p:cNvSpPr>
          <p:nvPr>
            <p:ph type="title"/>
          </p:nvPr>
        </p:nvSpPr>
        <p:spPr>
          <a:xfrm>
            <a:off x="10584962" y="293587"/>
            <a:ext cx="1761029" cy="391739"/>
          </a:xfrm>
        </p:spPr>
        <p:txBody>
          <a:bodyPr>
            <a:normAutofit/>
          </a:bodyPr>
          <a:lstStyle/>
          <a:p>
            <a:r>
              <a:rPr lang="en-GB" sz="2000" b="1" dirty="0">
                <a:solidFill>
                  <a:schemeClr val="bg1"/>
                </a:solidFill>
              </a:rPr>
              <a:t>leer</a:t>
            </a:r>
          </a:p>
        </p:txBody>
      </p:sp>
      <p:sp>
        <p:nvSpPr>
          <p:cNvPr id="3" name="Rectangle 2"/>
          <p:cNvSpPr/>
          <p:nvPr/>
        </p:nvSpPr>
        <p:spPr>
          <a:xfrm>
            <a:off x="7454844" y="2286062"/>
            <a:ext cx="1418978" cy="461665"/>
          </a:xfrm>
          <a:prstGeom prst="rect">
            <a:avLst/>
          </a:prstGeom>
        </p:spPr>
        <p:txBody>
          <a:bodyPr wrap="none">
            <a:spAutoFit/>
          </a:bodyPr>
          <a:lstStyle/>
          <a:p>
            <a:r>
              <a:rPr lang="en-GB" sz="2400" b="1" i="1" dirty="0">
                <a:solidFill>
                  <a:srgbClr val="C00000"/>
                </a:solidFill>
              </a:rPr>
              <a:t>reasons</a:t>
            </a:r>
            <a:r>
              <a:rPr lang="en-GB" sz="2400" i="1" dirty="0">
                <a:solidFill>
                  <a:srgbClr val="C00000"/>
                </a:solidFill>
              </a:rPr>
              <a:t>.</a:t>
            </a:r>
          </a:p>
        </p:txBody>
      </p:sp>
      <p:sp>
        <p:nvSpPr>
          <p:cNvPr id="7" name="Rectangle 6"/>
          <p:cNvSpPr/>
          <p:nvPr/>
        </p:nvSpPr>
        <p:spPr>
          <a:xfrm>
            <a:off x="1129137" y="3429364"/>
            <a:ext cx="1877437" cy="461665"/>
          </a:xfrm>
          <a:prstGeom prst="rect">
            <a:avLst/>
          </a:prstGeom>
        </p:spPr>
        <p:txBody>
          <a:bodyPr wrap="none">
            <a:spAutoFit/>
          </a:bodyPr>
          <a:lstStyle/>
          <a:p>
            <a:r>
              <a:rPr lang="en-GB" sz="2400" b="1" i="1" dirty="0">
                <a:solidFill>
                  <a:srgbClr val="C00000"/>
                </a:solidFill>
              </a:rPr>
              <a:t>You’re right</a:t>
            </a:r>
            <a:endParaRPr lang="en-GB" sz="2400" dirty="0">
              <a:solidFill>
                <a:srgbClr val="C00000"/>
              </a:solidFill>
            </a:endParaRPr>
          </a:p>
        </p:txBody>
      </p:sp>
      <p:sp>
        <p:nvSpPr>
          <p:cNvPr id="16" name="Rectangle 15"/>
          <p:cNvSpPr/>
          <p:nvPr/>
        </p:nvSpPr>
        <p:spPr>
          <a:xfrm>
            <a:off x="3745222" y="4539761"/>
            <a:ext cx="769763" cy="461665"/>
          </a:xfrm>
          <a:prstGeom prst="rect">
            <a:avLst/>
          </a:prstGeom>
        </p:spPr>
        <p:txBody>
          <a:bodyPr wrap="none">
            <a:spAutoFit/>
          </a:bodyPr>
          <a:lstStyle/>
          <a:p>
            <a:r>
              <a:rPr lang="en-GB" sz="2400" b="1" i="1" dirty="0">
                <a:solidFill>
                  <a:srgbClr val="C00000"/>
                </a:solidFill>
              </a:rPr>
              <a:t>fear</a:t>
            </a:r>
            <a:endParaRPr lang="en-GB" sz="2400" dirty="0">
              <a:solidFill>
                <a:srgbClr val="C00000"/>
              </a:solidFill>
            </a:endParaRPr>
          </a:p>
        </p:txBody>
      </p:sp>
      <p:sp>
        <p:nvSpPr>
          <p:cNvPr id="18" name="Rectangle 17"/>
          <p:cNvSpPr/>
          <p:nvPr/>
        </p:nvSpPr>
        <p:spPr>
          <a:xfrm>
            <a:off x="1352805" y="5668547"/>
            <a:ext cx="2129109" cy="461665"/>
          </a:xfrm>
          <a:prstGeom prst="rect">
            <a:avLst/>
          </a:prstGeom>
        </p:spPr>
        <p:txBody>
          <a:bodyPr wrap="none">
            <a:spAutoFit/>
          </a:bodyPr>
          <a:lstStyle/>
          <a:p>
            <a:r>
              <a:rPr lang="en-GB" sz="2400" b="1" i="1" dirty="0">
                <a:solidFill>
                  <a:srgbClr val="C00000"/>
                </a:solidFill>
              </a:rPr>
              <a:t>Is she scared</a:t>
            </a:r>
            <a:endParaRPr lang="en-GB" sz="2400" b="1" dirty="0">
              <a:solidFill>
                <a:srgbClr val="C00000"/>
              </a:solidFill>
            </a:endParaRPr>
          </a:p>
        </p:txBody>
      </p:sp>
      <p:sp>
        <p:nvSpPr>
          <p:cNvPr id="19" name="TextBox 18"/>
          <p:cNvSpPr txBox="1"/>
          <p:nvPr/>
        </p:nvSpPr>
        <p:spPr>
          <a:xfrm>
            <a:off x="11188700" y="739377"/>
            <a:ext cx="1003300" cy="461665"/>
          </a:xfrm>
          <a:prstGeom prst="rect">
            <a:avLst/>
          </a:prstGeom>
          <a:noFill/>
        </p:spPr>
        <p:txBody>
          <a:bodyPr wrap="square" rtlCol="0">
            <a:spAutoFit/>
          </a:bodyPr>
          <a:lstStyle/>
          <a:p>
            <a:pPr algn="l"/>
            <a:r>
              <a:rPr lang="en-GB" sz="2400" dirty="0"/>
              <a:t>[1/3]</a:t>
            </a:r>
          </a:p>
        </p:txBody>
      </p:sp>
      <p:sp>
        <p:nvSpPr>
          <p:cNvPr id="22" name="Rounded Rectangle 11">
            <a:extLst>
              <a:ext uri="{FF2B5EF4-FFF2-40B4-BE49-F238E27FC236}">
                <a16:creationId xmlns:a16="http://schemas.microsoft.com/office/drawing/2014/main" id="{48D655C1-51C4-44AC-820C-8E45FBD418B4}"/>
              </a:ext>
            </a:extLst>
          </p:cNvPr>
          <p:cNvSpPr/>
          <p:nvPr/>
        </p:nvSpPr>
        <p:spPr>
          <a:xfrm>
            <a:off x="10573788" y="258166"/>
            <a:ext cx="135435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26021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9E2D1C-109C-40A3-8519-BC683243C98D}"/>
              </a:ext>
            </a:extLst>
          </p:cNvPr>
          <p:cNvSpPr txBox="1">
            <a:spLocks/>
          </p:cNvSpPr>
          <p:nvPr/>
        </p:nvSpPr>
        <p:spPr>
          <a:xfrm>
            <a:off x="1005758" y="457175"/>
            <a:ext cx="8296939"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i="1" dirty="0">
                <a:solidFill>
                  <a:schemeClr val="tx1"/>
                </a:solidFill>
                <a:latin typeface="+mj-lt"/>
              </a:rPr>
              <a:t>Escribe en inglés las partes subrayadas.</a:t>
            </a:r>
            <a:endParaRPr lang="en-GB" sz="2400" b="1" i="1" dirty="0">
              <a:solidFill>
                <a:schemeClr val="tx1"/>
              </a:solidFill>
              <a:latin typeface="+mj-lt"/>
            </a:endParaRPr>
          </a:p>
        </p:txBody>
      </p:sp>
      <p:sp>
        <p:nvSpPr>
          <p:cNvPr id="8" name="TextBox 7">
            <a:extLst>
              <a:ext uri="{FF2B5EF4-FFF2-40B4-BE49-F238E27FC236}">
                <a16:creationId xmlns:a16="http://schemas.microsoft.com/office/drawing/2014/main" id="{CDD8406D-C050-49D1-8AC1-E49900BD3203}"/>
              </a:ext>
            </a:extLst>
          </p:cNvPr>
          <p:cNvSpPr txBox="1"/>
          <p:nvPr/>
        </p:nvSpPr>
        <p:spPr>
          <a:xfrm>
            <a:off x="1344426" y="1291265"/>
            <a:ext cx="9516308" cy="461665"/>
          </a:xfrm>
          <a:prstGeom prst="rect">
            <a:avLst/>
          </a:prstGeom>
          <a:noFill/>
        </p:spPr>
        <p:txBody>
          <a:bodyPr wrap="square" rtlCol="0">
            <a:spAutoFit/>
          </a:bodyPr>
          <a:lstStyle/>
          <a:p>
            <a:r>
              <a:rPr lang="es-ES" sz="2400" b="1" dirty="0">
                <a:latin typeface="+mj-lt"/>
              </a:rPr>
              <a:t>La </a:t>
            </a:r>
            <a:r>
              <a:rPr lang="es-ES" sz="2400" b="1" u="sng" dirty="0">
                <a:latin typeface="+mj-lt"/>
              </a:rPr>
              <a:t>suerte</a:t>
            </a:r>
            <a:r>
              <a:rPr lang="es-ES" sz="2400" b="1" dirty="0">
                <a:latin typeface="+mj-lt"/>
              </a:rPr>
              <a:t> va a decidir el partido.</a:t>
            </a:r>
            <a:endParaRPr lang="en-GB" sz="2400" b="1" dirty="0">
              <a:latin typeface="+mj-lt"/>
            </a:endParaRPr>
          </a:p>
        </p:txBody>
      </p:sp>
      <p:sp>
        <p:nvSpPr>
          <p:cNvPr id="9" name="TextBox 8">
            <a:extLst>
              <a:ext uri="{FF2B5EF4-FFF2-40B4-BE49-F238E27FC236}">
                <a16:creationId xmlns:a16="http://schemas.microsoft.com/office/drawing/2014/main" id="{27A0E6EF-4FFD-4DFE-95E8-D42CA64404E2}"/>
              </a:ext>
            </a:extLst>
          </p:cNvPr>
          <p:cNvSpPr txBox="1"/>
          <p:nvPr/>
        </p:nvSpPr>
        <p:spPr>
          <a:xfrm>
            <a:off x="1360761" y="2455381"/>
            <a:ext cx="10701868" cy="461665"/>
          </a:xfrm>
          <a:prstGeom prst="rect">
            <a:avLst/>
          </a:prstGeom>
          <a:noFill/>
        </p:spPr>
        <p:txBody>
          <a:bodyPr wrap="square" rtlCol="0">
            <a:spAutoFit/>
          </a:bodyPr>
          <a:lstStyle/>
          <a:p>
            <a:r>
              <a:rPr lang="es-ES" sz="2400" b="1" u="sng" dirty="0">
                <a:latin typeface="+mj-lt"/>
              </a:rPr>
              <a:t>Tienes suerte</a:t>
            </a:r>
            <a:r>
              <a:rPr lang="es-ES" sz="2400" b="1" dirty="0">
                <a:latin typeface="+mj-lt"/>
              </a:rPr>
              <a:t>, puedes ir al cine sin tus padres.</a:t>
            </a:r>
            <a:endParaRPr lang="en-GB" sz="2400" b="1" dirty="0">
              <a:latin typeface="+mj-lt"/>
            </a:endParaRPr>
          </a:p>
        </p:txBody>
      </p:sp>
      <p:sp>
        <p:nvSpPr>
          <p:cNvPr id="10" name="TextBox 9">
            <a:extLst>
              <a:ext uri="{FF2B5EF4-FFF2-40B4-BE49-F238E27FC236}">
                <a16:creationId xmlns:a16="http://schemas.microsoft.com/office/drawing/2014/main" id="{3AAFB7A1-E596-4877-9377-D374DAD6B68F}"/>
              </a:ext>
            </a:extLst>
          </p:cNvPr>
          <p:cNvSpPr txBox="1"/>
          <p:nvPr/>
        </p:nvSpPr>
        <p:spPr>
          <a:xfrm>
            <a:off x="1404909" y="4694564"/>
            <a:ext cx="8940801" cy="461665"/>
          </a:xfrm>
          <a:prstGeom prst="rect">
            <a:avLst/>
          </a:prstGeom>
          <a:noFill/>
        </p:spPr>
        <p:txBody>
          <a:bodyPr wrap="square" rtlCol="0">
            <a:spAutoFit/>
          </a:bodyPr>
          <a:lstStyle/>
          <a:p>
            <a:r>
              <a:rPr lang="es-ES" sz="2400" b="1" dirty="0">
                <a:latin typeface="+mj-lt"/>
              </a:rPr>
              <a:t>Cada estudiante quiere </a:t>
            </a:r>
            <a:r>
              <a:rPr lang="es-ES" sz="2400" b="1" u="sng" dirty="0">
                <a:latin typeface="+mj-lt"/>
              </a:rPr>
              <a:t>tener éxito</a:t>
            </a:r>
            <a:r>
              <a:rPr lang="es-ES" sz="2400" b="1" dirty="0">
                <a:latin typeface="+mj-lt"/>
              </a:rPr>
              <a:t> en la escuela.</a:t>
            </a:r>
            <a:endParaRPr lang="en-GB" sz="2400" b="1" dirty="0">
              <a:latin typeface="+mj-lt"/>
            </a:endParaRPr>
          </a:p>
        </p:txBody>
      </p:sp>
      <p:sp>
        <p:nvSpPr>
          <p:cNvPr id="11" name="TextBox 10">
            <a:extLst>
              <a:ext uri="{FF2B5EF4-FFF2-40B4-BE49-F238E27FC236}">
                <a16:creationId xmlns:a16="http://schemas.microsoft.com/office/drawing/2014/main" id="{51700895-D8AD-4CF6-8450-C050F6C03510}"/>
              </a:ext>
            </a:extLst>
          </p:cNvPr>
          <p:cNvSpPr txBox="1"/>
          <p:nvPr/>
        </p:nvSpPr>
        <p:spPr>
          <a:xfrm>
            <a:off x="1344426" y="1805413"/>
            <a:ext cx="8154635" cy="461665"/>
          </a:xfrm>
          <a:prstGeom prst="rect">
            <a:avLst/>
          </a:prstGeom>
          <a:noFill/>
        </p:spPr>
        <p:txBody>
          <a:bodyPr wrap="square" rtlCol="0">
            <a:spAutoFit/>
          </a:bodyPr>
          <a:lstStyle/>
          <a:p>
            <a:r>
              <a:rPr lang="en-GB" sz="2400" i="1" dirty="0">
                <a:latin typeface="+mj-lt"/>
              </a:rPr>
              <a:t>_______ is going to decide the match.</a:t>
            </a:r>
          </a:p>
        </p:txBody>
      </p:sp>
      <p:sp>
        <p:nvSpPr>
          <p:cNvPr id="12" name="TextBox 11">
            <a:extLst>
              <a:ext uri="{FF2B5EF4-FFF2-40B4-BE49-F238E27FC236}">
                <a16:creationId xmlns:a16="http://schemas.microsoft.com/office/drawing/2014/main" id="{97B1B207-E1CF-4C04-B3C5-1A66F9187772}"/>
              </a:ext>
            </a:extLst>
          </p:cNvPr>
          <p:cNvSpPr txBox="1"/>
          <p:nvPr/>
        </p:nvSpPr>
        <p:spPr>
          <a:xfrm>
            <a:off x="1360761" y="2932684"/>
            <a:ext cx="9499973" cy="461665"/>
          </a:xfrm>
          <a:prstGeom prst="rect">
            <a:avLst/>
          </a:prstGeom>
          <a:noFill/>
        </p:spPr>
        <p:txBody>
          <a:bodyPr wrap="square" rtlCol="0">
            <a:spAutoFit/>
          </a:bodyPr>
          <a:lstStyle/>
          <a:p>
            <a:r>
              <a:rPr lang="en-GB" sz="2400" i="1" dirty="0">
                <a:latin typeface="+mj-lt"/>
              </a:rPr>
              <a:t>_____________, you can go to the cinema without your parents.</a:t>
            </a:r>
          </a:p>
        </p:txBody>
      </p:sp>
      <p:sp>
        <p:nvSpPr>
          <p:cNvPr id="13" name="TextBox 12">
            <a:extLst>
              <a:ext uri="{FF2B5EF4-FFF2-40B4-BE49-F238E27FC236}">
                <a16:creationId xmlns:a16="http://schemas.microsoft.com/office/drawing/2014/main" id="{2652E31B-814D-45F6-88D3-CE33641EB2D3}"/>
              </a:ext>
            </a:extLst>
          </p:cNvPr>
          <p:cNvSpPr txBox="1"/>
          <p:nvPr/>
        </p:nvSpPr>
        <p:spPr>
          <a:xfrm>
            <a:off x="1404911" y="5156229"/>
            <a:ext cx="6771695" cy="461665"/>
          </a:xfrm>
          <a:prstGeom prst="rect">
            <a:avLst/>
          </a:prstGeom>
          <a:noFill/>
        </p:spPr>
        <p:txBody>
          <a:bodyPr wrap="square" rtlCol="0">
            <a:spAutoFit/>
          </a:bodyPr>
          <a:lstStyle/>
          <a:p>
            <a:r>
              <a:rPr lang="en-GB" sz="2400" i="1" dirty="0">
                <a:latin typeface="+mj-lt"/>
              </a:rPr>
              <a:t>Every student wants ____________ at school.</a:t>
            </a:r>
          </a:p>
        </p:txBody>
      </p:sp>
      <p:sp>
        <p:nvSpPr>
          <p:cNvPr id="14" name="TextBox 13">
            <a:extLst>
              <a:ext uri="{FF2B5EF4-FFF2-40B4-BE49-F238E27FC236}">
                <a16:creationId xmlns:a16="http://schemas.microsoft.com/office/drawing/2014/main" id="{A1CD4267-EC1E-4F64-9F45-CF7C74DB5424}"/>
              </a:ext>
            </a:extLst>
          </p:cNvPr>
          <p:cNvSpPr txBox="1"/>
          <p:nvPr/>
        </p:nvSpPr>
        <p:spPr>
          <a:xfrm>
            <a:off x="1404909" y="3588222"/>
            <a:ext cx="8940801" cy="461665"/>
          </a:xfrm>
          <a:prstGeom prst="rect">
            <a:avLst/>
          </a:prstGeom>
          <a:noFill/>
        </p:spPr>
        <p:txBody>
          <a:bodyPr wrap="square" rtlCol="0">
            <a:spAutoFit/>
          </a:bodyPr>
          <a:lstStyle/>
          <a:p>
            <a:r>
              <a:rPr lang="es-ES" sz="2400" b="1" dirty="0">
                <a:latin typeface="+mj-lt"/>
              </a:rPr>
              <a:t>La película es un </a:t>
            </a:r>
            <a:r>
              <a:rPr lang="es-ES" sz="2400" b="1" u="sng" dirty="0">
                <a:latin typeface="+mj-lt"/>
              </a:rPr>
              <a:t>éxito</a:t>
            </a:r>
            <a:r>
              <a:rPr lang="es-ES" sz="2400" b="1" dirty="0">
                <a:latin typeface="+mj-lt"/>
              </a:rPr>
              <a:t>.</a:t>
            </a:r>
            <a:endParaRPr lang="en-GB" sz="2400" b="1" dirty="0">
              <a:latin typeface="+mj-lt"/>
            </a:endParaRPr>
          </a:p>
        </p:txBody>
      </p:sp>
      <p:sp>
        <p:nvSpPr>
          <p:cNvPr id="15" name="TextBox 14">
            <a:extLst>
              <a:ext uri="{FF2B5EF4-FFF2-40B4-BE49-F238E27FC236}">
                <a16:creationId xmlns:a16="http://schemas.microsoft.com/office/drawing/2014/main" id="{E2C8CE7D-BD9E-4E39-A780-C9819AB79743}"/>
              </a:ext>
            </a:extLst>
          </p:cNvPr>
          <p:cNvSpPr txBox="1"/>
          <p:nvPr/>
        </p:nvSpPr>
        <p:spPr>
          <a:xfrm>
            <a:off x="1404909" y="4039026"/>
            <a:ext cx="6771697" cy="461665"/>
          </a:xfrm>
          <a:prstGeom prst="rect">
            <a:avLst/>
          </a:prstGeom>
          <a:noFill/>
        </p:spPr>
        <p:txBody>
          <a:bodyPr wrap="square" rtlCol="0">
            <a:spAutoFit/>
          </a:bodyPr>
          <a:lstStyle/>
          <a:p>
            <a:r>
              <a:rPr lang="en-GB" sz="2400" i="1" dirty="0">
                <a:latin typeface="+mj-lt"/>
              </a:rPr>
              <a:t>The film is a ___________.</a:t>
            </a:r>
          </a:p>
        </p:txBody>
      </p:sp>
      <p:sp>
        <p:nvSpPr>
          <p:cNvPr id="28" name="Action Button: Custom 30">
            <a:hlinkClick r:id="" action="ppaction://noaction" highlightClick="1"/>
            <a:extLst>
              <a:ext uri="{FF2B5EF4-FFF2-40B4-BE49-F238E27FC236}">
                <a16:creationId xmlns:a16="http://schemas.microsoft.com/office/drawing/2014/main" id="{918FE62C-540B-4168-8712-7E464D4DDC3B}"/>
              </a:ext>
            </a:extLst>
          </p:cNvPr>
          <p:cNvSpPr/>
          <p:nvPr/>
        </p:nvSpPr>
        <p:spPr>
          <a:xfrm>
            <a:off x="1005758" y="1373591"/>
            <a:ext cx="355003" cy="320251"/>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mj-lt"/>
              </a:rPr>
              <a:t>3</a:t>
            </a:r>
          </a:p>
        </p:txBody>
      </p:sp>
      <p:sp>
        <p:nvSpPr>
          <p:cNvPr id="29" name="Action Button: Custom 31">
            <a:hlinkClick r:id="" action="ppaction://noaction" highlightClick="1"/>
            <a:extLst>
              <a:ext uri="{FF2B5EF4-FFF2-40B4-BE49-F238E27FC236}">
                <a16:creationId xmlns:a16="http://schemas.microsoft.com/office/drawing/2014/main" id="{2E811980-2DF9-409E-9F71-59433E844BA6}"/>
              </a:ext>
            </a:extLst>
          </p:cNvPr>
          <p:cNvSpPr/>
          <p:nvPr/>
        </p:nvSpPr>
        <p:spPr>
          <a:xfrm>
            <a:off x="1005758" y="3653499"/>
            <a:ext cx="355003" cy="320251"/>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mj-lt"/>
              </a:rPr>
              <a:t>4</a:t>
            </a:r>
          </a:p>
        </p:txBody>
      </p:sp>
      <p:sp>
        <p:nvSpPr>
          <p:cNvPr id="3" name="Rectangle 2"/>
          <p:cNvSpPr/>
          <p:nvPr/>
        </p:nvSpPr>
        <p:spPr>
          <a:xfrm>
            <a:off x="1577578" y="1813232"/>
            <a:ext cx="878767" cy="461665"/>
          </a:xfrm>
          <a:prstGeom prst="rect">
            <a:avLst/>
          </a:prstGeom>
        </p:spPr>
        <p:txBody>
          <a:bodyPr wrap="none">
            <a:spAutoFit/>
          </a:bodyPr>
          <a:lstStyle/>
          <a:p>
            <a:r>
              <a:rPr lang="en-GB" sz="2400" b="1" i="1" dirty="0">
                <a:solidFill>
                  <a:srgbClr val="C00000"/>
                </a:solidFill>
              </a:rPr>
              <a:t>Luck</a:t>
            </a:r>
            <a:endParaRPr lang="en-GB" sz="2400" dirty="0">
              <a:solidFill>
                <a:srgbClr val="C00000"/>
              </a:solidFill>
            </a:endParaRPr>
          </a:p>
        </p:txBody>
      </p:sp>
      <p:sp>
        <p:nvSpPr>
          <p:cNvPr id="7" name="Rectangle 6"/>
          <p:cNvSpPr/>
          <p:nvPr/>
        </p:nvSpPr>
        <p:spPr>
          <a:xfrm>
            <a:off x="1438277" y="2917571"/>
            <a:ext cx="2036135" cy="461665"/>
          </a:xfrm>
          <a:prstGeom prst="rect">
            <a:avLst/>
          </a:prstGeom>
        </p:spPr>
        <p:txBody>
          <a:bodyPr wrap="none">
            <a:spAutoFit/>
          </a:bodyPr>
          <a:lstStyle/>
          <a:p>
            <a:r>
              <a:rPr lang="en-GB" sz="2400" b="1" i="1" dirty="0">
                <a:solidFill>
                  <a:srgbClr val="C00000"/>
                </a:solidFill>
              </a:rPr>
              <a:t>You’re lucky</a:t>
            </a:r>
            <a:endParaRPr lang="en-GB" sz="2400" dirty="0">
              <a:solidFill>
                <a:srgbClr val="C00000"/>
              </a:solidFill>
            </a:endParaRPr>
          </a:p>
        </p:txBody>
      </p:sp>
      <p:sp>
        <p:nvSpPr>
          <p:cNvPr id="16" name="Rectangle 15"/>
          <p:cNvSpPr/>
          <p:nvPr/>
        </p:nvSpPr>
        <p:spPr>
          <a:xfrm>
            <a:off x="3426281" y="4023913"/>
            <a:ext cx="1364476" cy="461665"/>
          </a:xfrm>
          <a:prstGeom prst="rect">
            <a:avLst/>
          </a:prstGeom>
        </p:spPr>
        <p:txBody>
          <a:bodyPr wrap="none">
            <a:spAutoFit/>
          </a:bodyPr>
          <a:lstStyle/>
          <a:p>
            <a:r>
              <a:rPr lang="en-GB" sz="2400" b="1" i="1" dirty="0">
                <a:solidFill>
                  <a:srgbClr val="C00000"/>
                </a:solidFill>
              </a:rPr>
              <a:t>success</a:t>
            </a:r>
            <a:endParaRPr lang="en-GB" sz="2400" dirty="0">
              <a:solidFill>
                <a:srgbClr val="C00000"/>
              </a:solidFill>
            </a:endParaRPr>
          </a:p>
        </p:txBody>
      </p:sp>
      <p:sp>
        <p:nvSpPr>
          <p:cNvPr id="18" name="Rectangle 17"/>
          <p:cNvSpPr/>
          <p:nvPr/>
        </p:nvSpPr>
        <p:spPr>
          <a:xfrm>
            <a:off x="4533467" y="5130255"/>
            <a:ext cx="1959191" cy="461665"/>
          </a:xfrm>
          <a:prstGeom prst="rect">
            <a:avLst/>
          </a:prstGeom>
        </p:spPr>
        <p:txBody>
          <a:bodyPr wrap="none">
            <a:spAutoFit/>
          </a:bodyPr>
          <a:lstStyle/>
          <a:p>
            <a:r>
              <a:rPr lang="en-GB" sz="2400" b="1" i="1" dirty="0">
                <a:solidFill>
                  <a:srgbClr val="C00000"/>
                </a:solidFill>
              </a:rPr>
              <a:t>to succeed </a:t>
            </a:r>
            <a:endParaRPr lang="en-GB" sz="2400" dirty="0">
              <a:solidFill>
                <a:srgbClr val="C00000"/>
              </a:solidFill>
            </a:endParaRPr>
          </a:p>
        </p:txBody>
      </p:sp>
      <p:sp>
        <p:nvSpPr>
          <p:cNvPr id="22" name="TextBox 21"/>
          <p:cNvSpPr txBox="1"/>
          <p:nvPr/>
        </p:nvSpPr>
        <p:spPr>
          <a:xfrm>
            <a:off x="11188700" y="739377"/>
            <a:ext cx="1003300" cy="461665"/>
          </a:xfrm>
          <a:prstGeom prst="rect">
            <a:avLst/>
          </a:prstGeom>
          <a:noFill/>
        </p:spPr>
        <p:txBody>
          <a:bodyPr wrap="square" rtlCol="0">
            <a:spAutoFit/>
          </a:bodyPr>
          <a:lstStyle/>
          <a:p>
            <a:pPr algn="l"/>
            <a:r>
              <a:rPr lang="en-GB" sz="2400" dirty="0"/>
              <a:t>[2/3]</a:t>
            </a:r>
          </a:p>
        </p:txBody>
      </p:sp>
      <p:sp>
        <p:nvSpPr>
          <p:cNvPr id="23" name="Rounded Rectangle 11">
            <a:extLst>
              <a:ext uri="{FF2B5EF4-FFF2-40B4-BE49-F238E27FC236}">
                <a16:creationId xmlns:a16="http://schemas.microsoft.com/office/drawing/2014/main" id="{8F193097-EC67-4C9E-A64B-A64B12BF5E1D}"/>
              </a:ext>
            </a:extLst>
          </p:cNvPr>
          <p:cNvSpPr/>
          <p:nvPr/>
        </p:nvSpPr>
        <p:spPr>
          <a:xfrm>
            <a:off x="10573788" y="258166"/>
            <a:ext cx="135435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59704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6" name="Title 1">
            <a:extLst>
              <a:ext uri="{FF2B5EF4-FFF2-40B4-BE49-F238E27FC236}">
                <a16:creationId xmlns:a16="http://schemas.microsoft.com/office/drawing/2014/main" id="{069E2D1C-109C-40A3-8519-BC683243C98D}"/>
              </a:ext>
            </a:extLst>
          </p:cNvPr>
          <p:cNvSpPr txBox="1">
            <a:spLocks/>
          </p:cNvSpPr>
          <p:nvPr/>
        </p:nvSpPr>
        <p:spPr>
          <a:xfrm>
            <a:off x="1129137" y="425333"/>
            <a:ext cx="8296939"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i="1" dirty="0">
                <a:solidFill>
                  <a:schemeClr val="tx1"/>
                </a:solidFill>
                <a:latin typeface="+mj-lt"/>
              </a:rPr>
              <a:t>Escribe en inglés las partes subrayadas.</a:t>
            </a:r>
            <a:endParaRPr lang="en-GB" sz="2400" b="1" i="1" dirty="0">
              <a:solidFill>
                <a:schemeClr val="tx1"/>
              </a:solidFill>
              <a:latin typeface="+mj-lt"/>
            </a:endParaRPr>
          </a:p>
        </p:txBody>
      </p:sp>
      <p:sp>
        <p:nvSpPr>
          <p:cNvPr id="8" name="TextBox 7">
            <a:extLst>
              <a:ext uri="{FF2B5EF4-FFF2-40B4-BE49-F238E27FC236}">
                <a16:creationId xmlns:a16="http://schemas.microsoft.com/office/drawing/2014/main" id="{CDD8406D-C050-49D1-8AC1-E49900BD3203}"/>
              </a:ext>
            </a:extLst>
          </p:cNvPr>
          <p:cNvSpPr txBox="1"/>
          <p:nvPr/>
        </p:nvSpPr>
        <p:spPr>
          <a:xfrm>
            <a:off x="1209941" y="1157551"/>
            <a:ext cx="10393360" cy="461665"/>
          </a:xfrm>
          <a:prstGeom prst="rect">
            <a:avLst/>
          </a:prstGeom>
          <a:noFill/>
        </p:spPr>
        <p:txBody>
          <a:bodyPr wrap="square" rtlCol="0">
            <a:spAutoFit/>
          </a:bodyPr>
          <a:lstStyle/>
          <a:p>
            <a:r>
              <a:rPr lang="es-ES" sz="2400" b="1" dirty="0">
                <a:latin typeface="+mj-lt"/>
              </a:rPr>
              <a:t>El </a:t>
            </a:r>
            <a:r>
              <a:rPr lang="es-ES" sz="2400" b="1" u="sng" dirty="0">
                <a:latin typeface="+mj-lt"/>
              </a:rPr>
              <a:t>sueño</a:t>
            </a:r>
            <a:r>
              <a:rPr lang="es-ES" sz="2400" b="1" dirty="0">
                <a:latin typeface="+mj-lt"/>
              </a:rPr>
              <a:t> es un problema en clase.</a:t>
            </a:r>
            <a:endParaRPr lang="en-GB" sz="2400" b="1" dirty="0">
              <a:latin typeface="+mj-lt"/>
            </a:endParaRPr>
          </a:p>
        </p:txBody>
      </p:sp>
      <p:sp>
        <p:nvSpPr>
          <p:cNvPr id="9" name="TextBox 8">
            <a:extLst>
              <a:ext uri="{FF2B5EF4-FFF2-40B4-BE49-F238E27FC236}">
                <a16:creationId xmlns:a16="http://schemas.microsoft.com/office/drawing/2014/main" id="{27A0E6EF-4FFD-4DFE-95E8-D42CA64404E2}"/>
              </a:ext>
            </a:extLst>
          </p:cNvPr>
          <p:cNvSpPr txBox="1"/>
          <p:nvPr/>
        </p:nvSpPr>
        <p:spPr>
          <a:xfrm>
            <a:off x="1209940" y="2195853"/>
            <a:ext cx="10701868" cy="461665"/>
          </a:xfrm>
          <a:prstGeom prst="rect">
            <a:avLst/>
          </a:prstGeom>
          <a:noFill/>
        </p:spPr>
        <p:txBody>
          <a:bodyPr wrap="square" rtlCol="0">
            <a:spAutoFit/>
          </a:bodyPr>
          <a:lstStyle/>
          <a:p>
            <a:r>
              <a:rPr lang="es-ES" sz="2400" b="1" dirty="0">
                <a:latin typeface="+mj-lt"/>
              </a:rPr>
              <a:t>¡El teatro está finalmente abierto, pero ahora </a:t>
            </a:r>
            <a:r>
              <a:rPr lang="es-ES" sz="2400" b="1" u="sng" dirty="0">
                <a:latin typeface="+mj-lt"/>
              </a:rPr>
              <a:t>tienes sueño</a:t>
            </a:r>
            <a:r>
              <a:rPr lang="es-ES" sz="2400" b="1" dirty="0">
                <a:latin typeface="+mj-lt"/>
              </a:rPr>
              <a:t>!</a:t>
            </a:r>
            <a:endParaRPr lang="en-GB" sz="2400" b="1" dirty="0">
              <a:latin typeface="+mj-lt"/>
            </a:endParaRPr>
          </a:p>
        </p:txBody>
      </p:sp>
      <p:sp>
        <p:nvSpPr>
          <p:cNvPr id="10" name="TextBox 9">
            <a:extLst>
              <a:ext uri="{FF2B5EF4-FFF2-40B4-BE49-F238E27FC236}">
                <a16:creationId xmlns:a16="http://schemas.microsoft.com/office/drawing/2014/main" id="{3AAFB7A1-E596-4877-9377-D374DAD6B68F}"/>
              </a:ext>
            </a:extLst>
          </p:cNvPr>
          <p:cNvSpPr txBox="1"/>
          <p:nvPr/>
        </p:nvSpPr>
        <p:spPr>
          <a:xfrm>
            <a:off x="1270424" y="4332829"/>
            <a:ext cx="10657720" cy="830997"/>
          </a:xfrm>
          <a:prstGeom prst="rect">
            <a:avLst/>
          </a:prstGeom>
          <a:noFill/>
        </p:spPr>
        <p:txBody>
          <a:bodyPr wrap="square" rtlCol="0">
            <a:spAutoFit/>
          </a:bodyPr>
          <a:lstStyle/>
          <a:p>
            <a:r>
              <a:rPr lang="es-ES" sz="2400" b="1" dirty="0">
                <a:latin typeface="+mj-lt"/>
              </a:rPr>
              <a:t>Las tiendas están cerradas. Sin embargo, </a:t>
            </a:r>
            <a:r>
              <a:rPr lang="es-ES" sz="2400" b="1" u="sng" dirty="0">
                <a:latin typeface="+mj-lt"/>
              </a:rPr>
              <a:t>tenemos calor</a:t>
            </a:r>
            <a:r>
              <a:rPr lang="es-ES" sz="2400" b="1" dirty="0">
                <a:latin typeface="+mj-lt"/>
              </a:rPr>
              <a:t>, así que vamos a ir a la playa.</a:t>
            </a:r>
            <a:endParaRPr lang="en-GB" sz="2400" b="1" dirty="0">
              <a:latin typeface="+mj-lt"/>
            </a:endParaRPr>
          </a:p>
        </p:txBody>
      </p:sp>
      <p:sp>
        <p:nvSpPr>
          <p:cNvPr id="11" name="TextBox 10">
            <a:extLst>
              <a:ext uri="{FF2B5EF4-FFF2-40B4-BE49-F238E27FC236}">
                <a16:creationId xmlns:a16="http://schemas.microsoft.com/office/drawing/2014/main" id="{51700895-D8AD-4CF6-8450-C050F6C03510}"/>
              </a:ext>
            </a:extLst>
          </p:cNvPr>
          <p:cNvSpPr txBox="1"/>
          <p:nvPr/>
        </p:nvSpPr>
        <p:spPr>
          <a:xfrm>
            <a:off x="1209940" y="1671699"/>
            <a:ext cx="9386561" cy="461665"/>
          </a:xfrm>
          <a:prstGeom prst="rect">
            <a:avLst/>
          </a:prstGeom>
          <a:noFill/>
        </p:spPr>
        <p:txBody>
          <a:bodyPr wrap="square" rtlCol="0">
            <a:spAutoFit/>
          </a:bodyPr>
          <a:lstStyle/>
          <a:p>
            <a:r>
              <a:rPr lang="en-GB" sz="2400" i="1" dirty="0">
                <a:latin typeface="+mj-lt"/>
              </a:rPr>
              <a:t>___________ is a problem in class.</a:t>
            </a:r>
          </a:p>
        </p:txBody>
      </p:sp>
      <p:sp>
        <p:nvSpPr>
          <p:cNvPr id="12" name="TextBox 11">
            <a:extLst>
              <a:ext uri="{FF2B5EF4-FFF2-40B4-BE49-F238E27FC236}">
                <a16:creationId xmlns:a16="http://schemas.microsoft.com/office/drawing/2014/main" id="{97B1B207-E1CF-4C04-B3C5-1A66F9187772}"/>
              </a:ext>
            </a:extLst>
          </p:cNvPr>
          <p:cNvSpPr txBox="1"/>
          <p:nvPr/>
        </p:nvSpPr>
        <p:spPr>
          <a:xfrm>
            <a:off x="1209940" y="2673156"/>
            <a:ext cx="8215971" cy="461665"/>
          </a:xfrm>
          <a:prstGeom prst="rect">
            <a:avLst/>
          </a:prstGeom>
          <a:noFill/>
        </p:spPr>
        <p:txBody>
          <a:bodyPr wrap="square" rtlCol="0">
            <a:spAutoFit/>
          </a:bodyPr>
          <a:lstStyle/>
          <a:p>
            <a:r>
              <a:rPr lang="en-GB" sz="2400" i="1" dirty="0">
                <a:latin typeface="+mj-lt"/>
              </a:rPr>
              <a:t>The theatre is finally open, but now _______________!</a:t>
            </a:r>
          </a:p>
        </p:txBody>
      </p:sp>
      <p:sp>
        <p:nvSpPr>
          <p:cNvPr id="13" name="TextBox 12">
            <a:extLst>
              <a:ext uri="{FF2B5EF4-FFF2-40B4-BE49-F238E27FC236}">
                <a16:creationId xmlns:a16="http://schemas.microsoft.com/office/drawing/2014/main" id="{2652E31B-814D-45F6-88D3-CE33641EB2D3}"/>
              </a:ext>
            </a:extLst>
          </p:cNvPr>
          <p:cNvSpPr txBox="1"/>
          <p:nvPr/>
        </p:nvSpPr>
        <p:spPr>
          <a:xfrm>
            <a:off x="1270424" y="5091602"/>
            <a:ext cx="8940801" cy="830997"/>
          </a:xfrm>
          <a:prstGeom prst="rect">
            <a:avLst/>
          </a:prstGeom>
          <a:noFill/>
        </p:spPr>
        <p:txBody>
          <a:bodyPr wrap="square" rtlCol="0">
            <a:spAutoFit/>
          </a:bodyPr>
          <a:lstStyle/>
          <a:p>
            <a:r>
              <a:rPr lang="en-GB" sz="2400" i="1" dirty="0">
                <a:latin typeface="+mj-lt"/>
              </a:rPr>
              <a:t>The shops are closed. However,____________, so we are going to go to the beach.</a:t>
            </a:r>
          </a:p>
        </p:txBody>
      </p:sp>
      <p:sp>
        <p:nvSpPr>
          <p:cNvPr id="14" name="TextBox 13">
            <a:extLst>
              <a:ext uri="{FF2B5EF4-FFF2-40B4-BE49-F238E27FC236}">
                <a16:creationId xmlns:a16="http://schemas.microsoft.com/office/drawing/2014/main" id="{A1CD4267-EC1E-4F64-9F45-CF7C74DB5424}"/>
              </a:ext>
            </a:extLst>
          </p:cNvPr>
          <p:cNvSpPr txBox="1"/>
          <p:nvPr/>
        </p:nvSpPr>
        <p:spPr>
          <a:xfrm>
            <a:off x="1270424" y="3377571"/>
            <a:ext cx="8940801" cy="461665"/>
          </a:xfrm>
          <a:prstGeom prst="rect">
            <a:avLst/>
          </a:prstGeom>
          <a:noFill/>
        </p:spPr>
        <p:txBody>
          <a:bodyPr wrap="square" rtlCol="0">
            <a:spAutoFit/>
          </a:bodyPr>
          <a:lstStyle/>
          <a:p>
            <a:r>
              <a:rPr lang="es-ES" sz="2400" b="1" dirty="0">
                <a:latin typeface="+mj-lt"/>
              </a:rPr>
              <a:t>El </a:t>
            </a:r>
            <a:r>
              <a:rPr lang="es-ES" sz="2400" b="1" u="sng" dirty="0">
                <a:latin typeface="+mj-lt"/>
              </a:rPr>
              <a:t>calor</a:t>
            </a:r>
            <a:r>
              <a:rPr lang="es-ES" sz="2400" b="1" dirty="0">
                <a:latin typeface="+mj-lt"/>
              </a:rPr>
              <a:t> hoy es intenso. ¿Dónde están las bebidas?</a:t>
            </a:r>
            <a:endParaRPr lang="en-GB" sz="2400" b="1" dirty="0">
              <a:latin typeface="+mj-lt"/>
            </a:endParaRPr>
          </a:p>
        </p:txBody>
      </p:sp>
      <p:sp>
        <p:nvSpPr>
          <p:cNvPr id="15" name="TextBox 14">
            <a:extLst>
              <a:ext uri="{FF2B5EF4-FFF2-40B4-BE49-F238E27FC236}">
                <a16:creationId xmlns:a16="http://schemas.microsoft.com/office/drawing/2014/main" id="{E2C8CE7D-BD9E-4E39-A780-C9819AB79743}"/>
              </a:ext>
            </a:extLst>
          </p:cNvPr>
          <p:cNvSpPr txBox="1"/>
          <p:nvPr/>
        </p:nvSpPr>
        <p:spPr>
          <a:xfrm>
            <a:off x="1270424" y="3828375"/>
            <a:ext cx="8940801" cy="461665"/>
          </a:xfrm>
          <a:prstGeom prst="rect">
            <a:avLst/>
          </a:prstGeom>
          <a:noFill/>
        </p:spPr>
        <p:txBody>
          <a:bodyPr wrap="square" rtlCol="0">
            <a:spAutoFit/>
          </a:bodyPr>
          <a:lstStyle/>
          <a:p>
            <a:r>
              <a:rPr lang="en-GB" sz="2400" i="1" dirty="0">
                <a:latin typeface="+mj-lt"/>
              </a:rPr>
              <a:t>The ________ today is intense. Where are the drinks?</a:t>
            </a:r>
          </a:p>
        </p:txBody>
      </p:sp>
      <p:sp>
        <p:nvSpPr>
          <p:cNvPr id="28" name="Action Button: Custom 30">
            <a:hlinkClick r:id="" action="ppaction://noaction" highlightClick="1"/>
            <a:extLst>
              <a:ext uri="{FF2B5EF4-FFF2-40B4-BE49-F238E27FC236}">
                <a16:creationId xmlns:a16="http://schemas.microsoft.com/office/drawing/2014/main" id="{918FE62C-540B-4168-8712-7E464D4DDC3B}"/>
              </a:ext>
            </a:extLst>
          </p:cNvPr>
          <p:cNvSpPr/>
          <p:nvPr/>
        </p:nvSpPr>
        <p:spPr>
          <a:xfrm>
            <a:off x="729986" y="1239877"/>
            <a:ext cx="355003" cy="320251"/>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mj-lt"/>
              </a:rPr>
              <a:t>5</a:t>
            </a:r>
          </a:p>
        </p:txBody>
      </p:sp>
      <p:sp>
        <p:nvSpPr>
          <p:cNvPr id="29" name="Action Button: Custom 31">
            <a:hlinkClick r:id="" action="ppaction://noaction" highlightClick="1"/>
            <a:extLst>
              <a:ext uri="{FF2B5EF4-FFF2-40B4-BE49-F238E27FC236}">
                <a16:creationId xmlns:a16="http://schemas.microsoft.com/office/drawing/2014/main" id="{2E811980-2DF9-409E-9F71-59433E844BA6}"/>
              </a:ext>
            </a:extLst>
          </p:cNvPr>
          <p:cNvSpPr/>
          <p:nvPr/>
        </p:nvSpPr>
        <p:spPr>
          <a:xfrm>
            <a:off x="729986" y="3442848"/>
            <a:ext cx="355003" cy="320251"/>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mj-lt"/>
              </a:rPr>
              <a:t>6</a:t>
            </a:r>
          </a:p>
        </p:txBody>
      </p:sp>
      <p:sp>
        <p:nvSpPr>
          <p:cNvPr id="3" name="Rectangle 2"/>
          <p:cNvSpPr/>
          <p:nvPr/>
        </p:nvSpPr>
        <p:spPr>
          <a:xfrm>
            <a:off x="1270424" y="1657093"/>
            <a:ext cx="1741182" cy="461665"/>
          </a:xfrm>
          <a:prstGeom prst="rect">
            <a:avLst/>
          </a:prstGeom>
        </p:spPr>
        <p:txBody>
          <a:bodyPr wrap="none">
            <a:spAutoFit/>
          </a:bodyPr>
          <a:lstStyle/>
          <a:p>
            <a:r>
              <a:rPr lang="en-GB" sz="2400" b="1" i="1" dirty="0">
                <a:solidFill>
                  <a:srgbClr val="C00000"/>
                </a:solidFill>
              </a:rPr>
              <a:t>Sleepiness</a:t>
            </a:r>
            <a:endParaRPr lang="en-GB" sz="2400" dirty="0">
              <a:solidFill>
                <a:srgbClr val="C00000"/>
              </a:solidFill>
            </a:endParaRPr>
          </a:p>
        </p:txBody>
      </p:sp>
      <p:sp>
        <p:nvSpPr>
          <p:cNvPr id="7" name="Rectangle 6"/>
          <p:cNvSpPr/>
          <p:nvPr/>
        </p:nvSpPr>
        <p:spPr>
          <a:xfrm>
            <a:off x="6494199" y="2663679"/>
            <a:ext cx="2400016" cy="461665"/>
          </a:xfrm>
          <a:prstGeom prst="rect">
            <a:avLst/>
          </a:prstGeom>
        </p:spPr>
        <p:txBody>
          <a:bodyPr wrap="none">
            <a:spAutoFit/>
          </a:bodyPr>
          <a:lstStyle/>
          <a:p>
            <a:r>
              <a:rPr lang="en-GB" sz="2400" b="1" i="1" dirty="0">
                <a:solidFill>
                  <a:srgbClr val="C00000"/>
                </a:solidFill>
              </a:rPr>
              <a:t>you are sleepy</a:t>
            </a:r>
            <a:endParaRPr lang="en-GB" sz="2400" dirty="0">
              <a:solidFill>
                <a:srgbClr val="C00000"/>
              </a:solidFill>
            </a:endParaRPr>
          </a:p>
        </p:txBody>
      </p:sp>
      <p:sp>
        <p:nvSpPr>
          <p:cNvPr id="16" name="Rectangle 15"/>
          <p:cNvSpPr/>
          <p:nvPr/>
        </p:nvSpPr>
        <p:spPr>
          <a:xfrm>
            <a:off x="2141015" y="3809661"/>
            <a:ext cx="947695" cy="461665"/>
          </a:xfrm>
          <a:prstGeom prst="rect">
            <a:avLst/>
          </a:prstGeom>
        </p:spPr>
        <p:txBody>
          <a:bodyPr wrap="none">
            <a:spAutoFit/>
          </a:bodyPr>
          <a:lstStyle/>
          <a:p>
            <a:r>
              <a:rPr lang="en-GB" sz="2400" b="1" i="1" dirty="0">
                <a:solidFill>
                  <a:srgbClr val="C00000"/>
                </a:solidFill>
              </a:rPr>
              <a:t>heat</a:t>
            </a:r>
            <a:r>
              <a:rPr lang="en-GB" sz="2400" i="1" dirty="0">
                <a:solidFill>
                  <a:srgbClr val="C00000"/>
                </a:solidFill>
              </a:rPr>
              <a:t> </a:t>
            </a:r>
            <a:endParaRPr lang="en-GB" sz="2400" dirty="0">
              <a:solidFill>
                <a:srgbClr val="C00000"/>
              </a:solidFill>
            </a:endParaRPr>
          </a:p>
        </p:txBody>
      </p:sp>
      <p:sp>
        <p:nvSpPr>
          <p:cNvPr id="18" name="Rectangle 17"/>
          <p:cNvSpPr/>
          <p:nvPr/>
        </p:nvSpPr>
        <p:spPr>
          <a:xfrm>
            <a:off x="6082854" y="5062127"/>
            <a:ext cx="1774845" cy="461665"/>
          </a:xfrm>
          <a:prstGeom prst="rect">
            <a:avLst/>
          </a:prstGeom>
        </p:spPr>
        <p:txBody>
          <a:bodyPr wrap="none">
            <a:spAutoFit/>
          </a:bodyPr>
          <a:lstStyle/>
          <a:p>
            <a:r>
              <a:rPr lang="en-GB" sz="2400" b="1" i="1" dirty="0">
                <a:solidFill>
                  <a:srgbClr val="C00000"/>
                </a:solidFill>
              </a:rPr>
              <a:t>we are hot</a:t>
            </a:r>
            <a:endParaRPr lang="en-GB" sz="2400" dirty="0">
              <a:solidFill>
                <a:srgbClr val="C00000"/>
              </a:solidFill>
            </a:endParaRPr>
          </a:p>
        </p:txBody>
      </p:sp>
      <p:sp>
        <p:nvSpPr>
          <p:cNvPr id="22" name="TextBox 21"/>
          <p:cNvSpPr txBox="1"/>
          <p:nvPr/>
        </p:nvSpPr>
        <p:spPr>
          <a:xfrm>
            <a:off x="11188700" y="739377"/>
            <a:ext cx="1003300" cy="461665"/>
          </a:xfrm>
          <a:prstGeom prst="rect">
            <a:avLst/>
          </a:prstGeom>
          <a:noFill/>
        </p:spPr>
        <p:txBody>
          <a:bodyPr wrap="square" rtlCol="0">
            <a:spAutoFit/>
          </a:bodyPr>
          <a:lstStyle/>
          <a:p>
            <a:pPr algn="l"/>
            <a:r>
              <a:rPr lang="en-GB" sz="2400" dirty="0"/>
              <a:t>[3/3]</a:t>
            </a:r>
          </a:p>
        </p:txBody>
      </p:sp>
      <p:sp>
        <p:nvSpPr>
          <p:cNvPr id="20" name="Rounded Rectangle 11">
            <a:extLst>
              <a:ext uri="{FF2B5EF4-FFF2-40B4-BE49-F238E27FC236}">
                <a16:creationId xmlns:a16="http://schemas.microsoft.com/office/drawing/2014/main" id="{918EA819-DB08-45CA-89C7-D0BF2DD5DE2C}"/>
              </a:ext>
            </a:extLst>
          </p:cNvPr>
          <p:cNvSpPr/>
          <p:nvPr/>
        </p:nvSpPr>
        <p:spPr>
          <a:xfrm>
            <a:off x="10573788" y="258166"/>
            <a:ext cx="135435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70250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FCBC67-C0EF-4F6D-B5B5-9484CAC2E68B}"/>
              </a:ext>
            </a:extLst>
          </p:cNvPr>
          <p:cNvSpPr txBox="1"/>
          <p:nvPr/>
        </p:nvSpPr>
        <p:spPr>
          <a:xfrm>
            <a:off x="1982632" y="1472601"/>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paisaje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BDF56A7A-FFCE-4243-9AE7-713B582A46B3}"/>
              </a:ext>
            </a:extLst>
          </p:cNvPr>
          <p:cNvSpPr txBox="1"/>
          <p:nvPr/>
        </p:nvSpPr>
        <p:spPr>
          <a:xfrm>
            <a:off x="2140798" y="434831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648BA2CB-2C1C-4391-B780-9B142FEAD156}"/>
              </a:ext>
            </a:extLst>
          </p:cNvPr>
          <p:cNvSpPr txBox="1"/>
          <p:nvPr/>
        </p:nvSpPr>
        <p:spPr>
          <a:xfrm>
            <a:off x="2140798" y="5517114"/>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lluvia</a:t>
            </a:r>
          </a:p>
        </p:txBody>
      </p:sp>
      <p:sp>
        <p:nvSpPr>
          <p:cNvPr id="5" name="TextBox 4">
            <a:extLst>
              <a:ext uri="{FF2B5EF4-FFF2-40B4-BE49-F238E27FC236}">
                <a16:creationId xmlns:a16="http://schemas.microsoft.com/office/drawing/2014/main" id="{A1EC4360-697C-4CD8-B7E2-70161258A2C0}"/>
              </a:ext>
            </a:extLst>
          </p:cNvPr>
          <p:cNvSpPr txBox="1"/>
          <p:nvPr/>
        </p:nvSpPr>
        <p:spPr>
          <a:xfrm>
            <a:off x="7543257" y="2177151"/>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2185481B-E38C-4878-A3FD-E53D7B791F5A}"/>
              </a:ext>
            </a:extLst>
          </p:cNvPr>
          <p:cNvSpPr txBox="1"/>
          <p:nvPr/>
        </p:nvSpPr>
        <p:spPr>
          <a:xfrm>
            <a:off x="7642376" y="3124369"/>
            <a:ext cx="957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p>
        </p:txBody>
      </p:sp>
      <p:sp>
        <p:nvSpPr>
          <p:cNvPr id="7" name="TextBox 6">
            <a:extLst>
              <a:ext uri="{FF2B5EF4-FFF2-40B4-BE49-F238E27FC236}">
                <a16:creationId xmlns:a16="http://schemas.microsoft.com/office/drawing/2014/main" id="{174314EB-5506-4E56-A9EA-5EF30EC9431B}"/>
              </a:ext>
            </a:extLst>
          </p:cNvPr>
          <p:cNvSpPr txBox="1"/>
          <p:nvPr/>
        </p:nvSpPr>
        <p:spPr>
          <a:xfrm>
            <a:off x="2064070" y="2836456"/>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desaparecer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BEAC3A1C-EB38-4E47-BED3-092412B5D344}"/>
              </a:ext>
            </a:extLst>
          </p:cNvPr>
          <p:cNvSpPr txBox="1"/>
          <p:nvPr/>
        </p:nvSpPr>
        <p:spPr>
          <a:xfrm>
            <a:off x="7830012" y="4910074"/>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a:t>
            </a:r>
            <a:r>
              <a:rPr lang="en-GB" sz="3200" dirty="0" err="1">
                <a:solidFill>
                  <a:srgbClr val="4472C4">
                    <a:lumMod val="50000"/>
                  </a:srgbClr>
                </a:solidFill>
                <a:latin typeface="Century Gothic" panose="020F0302020204030204"/>
              </a:rPr>
              <a:t>altura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13">
            <a:extLst>
              <a:ext uri="{FF2B5EF4-FFF2-40B4-BE49-F238E27FC236}">
                <a16:creationId xmlns:a16="http://schemas.microsoft.com/office/drawing/2014/main" id="{23737C17-2515-4DD4-8102-BB23A67A5AA6}"/>
              </a:ext>
            </a:extLst>
          </p:cNvPr>
          <p:cNvSpPr txBox="1"/>
          <p:nvPr/>
        </p:nvSpPr>
        <p:spPr>
          <a:xfrm>
            <a:off x="7585570" y="899899"/>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clima</a:t>
            </a:r>
          </a:p>
        </p:txBody>
      </p:sp>
      <p:sp>
        <p:nvSpPr>
          <p:cNvPr id="11" name="TextBox 20">
            <a:extLst>
              <a:ext uri="{FF2B5EF4-FFF2-40B4-BE49-F238E27FC236}">
                <a16:creationId xmlns:a16="http://schemas.microsoft.com/office/drawing/2014/main" id="{855FB13E-2982-4C4B-85E0-0EB50B388246}"/>
              </a:ext>
            </a:extLst>
          </p:cNvPr>
          <p:cNvSpPr txBox="1"/>
          <p:nvPr/>
        </p:nvSpPr>
        <p:spPr>
          <a:xfrm>
            <a:off x="7585570" y="5659252"/>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suficiente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Imagen 2">
            <a:extLst>
              <a:ext uri="{FF2B5EF4-FFF2-40B4-BE49-F238E27FC236}">
                <a16:creationId xmlns:a16="http://schemas.microsoft.com/office/drawing/2014/main" id="{59771502-06E5-4DF9-B7C8-3A674A970F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959" y="1105077"/>
            <a:ext cx="1286733" cy="917020"/>
          </a:xfrm>
          <a:prstGeom prst="rect">
            <a:avLst/>
          </a:prstGeom>
        </p:spPr>
      </p:pic>
      <p:sp>
        <p:nvSpPr>
          <p:cNvPr id="13" name="CuadroTexto 30">
            <a:extLst>
              <a:ext uri="{FF2B5EF4-FFF2-40B4-BE49-F238E27FC236}">
                <a16:creationId xmlns:a16="http://schemas.microsoft.com/office/drawing/2014/main" id="{3378FEC0-AC80-49ED-AEDA-07EB01F09CDE}"/>
              </a:ext>
            </a:extLst>
          </p:cNvPr>
          <p:cNvSpPr txBox="1"/>
          <p:nvPr/>
        </p:nvSpPr>
        <p:spPr>
          <a:xfrm>
            <a:off x="396367" y="1991504"/>
            <a:ext cx="1705916" cy="400110"/>
          </a:xfrm>
          <a:prstGeom prst="rect">
            <a:avLst/>
          </a:prstGeom>
          <a:noFill/>
        </p:spPr>
        <p:txBody>
          <a:bodyPr wrap="none" rtlCol="0">
            <a:spAutoFit/>
          </a:bodyPr>
          <a:lstStyle/>
          <a:p>
            <a:pPr algn="l"/>
            <a:r>
              <a:rPr lang="x-none" sz="2000" dirty="0"/>
              <a:t>[</a:t>
            </a:r>
            <a:r>
              <a:rPr lang="x-none" sz="2000" dirty="0">
                <a:highlight>
                  <a:srgbClr val="E3EAFD"/>
                </a:highlight>
              </a:rPr>
              <a:t>landscape</a:t>
            </a:r>
            <a:r>
              <a:rPr lang="x-none" sz="2000" dirty="0"/>
              <a:t>]</a:t>
            </a:r>
          </a:p>
        </p:txBody>
      </p:sp>
      <p:pic>
        <p:nvPicPr>
          <p:cNvPr id="14" name="Imagen 5">
            <a:extLst>
              <a:ext uri="{FF2B5EF4-FFF2-40B4-BE49-F238E27FC236}">
                <a16:creationId xmlns:a16="http://schemas.microsoft.com/office/drawing/2014/main" id="{557479B2-A6B8-47D3-8A25-E045F68B1B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24" y="2393372"/>
            <a:ext cx="667802" cy="1039158"/>
          </a:xfrm>
          <a:prstGeom prst="rect">
            <a:avLst/>
          </a:prstGeom>
        </p:spPr>
      </p:pic>
      <p:sp>
        <p:nvSpPr>
          <p:cNvPr id="15" name="CuadroTexto 32">
            <a:extLst>
              <a:ext uri="{FF2B5EF4-FFF2-40B4-BE49-F238E27FC236}">
                <a16:creationId xmlns:a16="http://schemas.microsoft.com/office/drawing/2014/main" id="{2DB06DB6-AD52-47E7-80E9-4F69FF2CC3C7}"/>
              </a:ext>
            </a:extLst>
          </p:cNvPr>
          <p:cNvSpPr txBox="1"/>
          <p:nvPr/>
        </p:nvSpPr>
        <p:spPr>
          <a:xfrm>
            <a:off x="194887" y="3398856"/>
            <a:ext cx="1959191" cy="400110"/>
          </a:xfrm>
          <a:prstGeom prst="rect">
            <a:avLst/>
          </a:prstGeom>
          <a:noFill/>
        </p:spPr>
        <p:txBody>
          <a:bodyPr wrap="none" rtlCol="0">
            <a:spAutoFit/>
          </a:bodyPr>
          <a:lstStyle/>
          <a:p>
            <a:pPr algn="l"/>
            <a:r>
              <a:rPr lang="x-none" sz="2000" dirty="0"/>
              <a:t>[</a:t>
            </a:r>
            <a:r>
              <a:rPr lang="x-none" sz="2000" dirty="0">
                <a:highlight>
                  <a:srgbClr val="E3EAFD"/>
                </a:highlight>
              </a:rPr>
              <a:t>to disappear</a:t>
            </a:r>
            <a:r>
              <a:rPr lang="x-none" sz="2000" dirty="0"/>
              <a:t>]</a:t>
            </a:r>
          </a:p>
        </p:txBody>
      </p:sp>
      <p:pic>
        <p:nvPicPr>
          <p:cNvPr id="16" name="Imagen 6">
            <a:extLst>
              <a:ext uri="{FF2B5EF4-FFF2-40B4-BE49-F238E27FC236}">
                <a16:creationId xmlns:a16="http://schemas.microsoft.com/office/drawing/2014/main" id="{0C3C1D0B-6EC6-4A48-8F84-A12A46E18D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17" y="3816574"/>
            <a:ext cx="1297657" cy="865723"/>
          </a:xfrm>
          <a:prstGeom prst="rect">
            <a:avLst/>
          </a:prstGeom>
        </p:spPr>
      </p:pic>
      <p:pic>
        <p:nvPicPr>
          <p:cNvPr id="17" name="Imagen 8">
            <a:extLst>
              <a:ext uri="{FF2B5EF4-FFF2-40B4-BE49-F238E27FC236}">
                <a16:creationId xmlns:a16="http://schemas.microsoft.com/office/drawing/2014/main" id="{849420FE-2524-49B3-9E79-AE2A88637D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604" y="5100083"/>
            <a:ext cx="1112082" cy="834062"/>
          </a:xfrm>
          <a:prstGeom prst="rect">
            <a:avLst/>
          </a:prstGeom>
        </p:spPr>
      </p:pic>
      <p:sp>
        <p:nvSpPr>
          <p:cNvPr id="18" name="CuadroTexto 35">
            <a:extLst>
              <a:ext uri="{FF2B5EF4-FFF2-40B4-BE49-F238E27FC236}">
                <a16:creationId xmlns:a16="http://schemas.microsoft.com/office/drawing/2014/main" id="{55539282-9005-4743-879F-0B2C886701AF}"/>
              </a:ext>
            </a:extLst>
          </p:cNvPr>
          <p:cNvSpPr txBox="1"/>
          <p:nvPr/>
        </p:nvSpPr>
        <p:spPr>
          <a:xfrm>
            <a:off x="796814" y="4682297"/>
            <a:ext cx="755335" cy="400110"/>
          </a:xfrm>
          <a:prstGeom prst="rect">
            <a:avLst/>
          </a:prstGeom>
          <a:noFill/>
        </p:spPr>
        <p:txBody>
          <a:bodyPr wrap="none" rtlCol="0">
            <a:spAutoFit/>
          </a:bodyPr>
          <a:lstStyle/>
          <a:p>
            <a:pPr algn="l"/>
            <a:r>
              <a:rPr lang="x-none" sz="2000" dirty="0"/>
              <a:t>[</a:t>
            </a:r>
            <a:r>
              <a:rPr lang="x-none" sz="2000" dirty="0">
                <a:highlight>
                  <a:srgbClr val="E3EAFD"/>
                </a:highlight>
              </a:rPr>
              <a:t>dry</a:t>
            </a:r>
            <a:r>
              <a:rPr lang="x-none" sz="2000" dirty="0"/>
              <a:t>]</a:t>
            </a:r>
          </a:p>
        </p:txBody>
      </p:sp>
      <p:sp>
        <p:nvSpPr>
          <p:cNvPr id="19" name="CuadroTexto 36">
            <a:extLst>
              <a:ext uri="{FF2B5EF4-FFF2-40B4-BE49-F238E27FC236}">
                <a16:creationId xmlns:a16="http://schemas.microsoft.com/office/drawing/2014/main" id="{61953627-7CE2-4EE1-9434-25EBAB8BF077}"/>
              </a:ext>
            </a:extLst>
          </p:cNvPr>
          <p:cNvSpPr txBox="1"/>
          <p:nvPr/>
        </p:nvSpPr>
        <p:spPr>
          <a:xfrm>
            <a:off x="785512" y="5934145"/>
            <a:ext cx="824265" cy="400110"/>
          </a:xfrm>
          <a:prstGeom prst="rect">
            <a:avLst/>
          </a:prstGeom>
          <a:noFill/>
        </p:spPr>
        <p:txBody>
          <a:bodyPr wrap="none" rtlCol="0">
            <a:spAutoFit/>
          </a:bodyPr>
          <a:lstStyle/>
          <a:p>
            <a:pPr algn="l"/>
            <a:r>
              <a:rPr lang="x-none" sz="2000" dirty="0"/>
              <a:t>[</a:t>
            </a:r>
            <a:r>
              <a:rPr lang="x-none" sz="2000" dirty="0">
                <a:highlight>
                  <a:srgbClr val="E3EAFD"/>
                </a:highlight>
              </a:rPr>
              <a:t>rain</a:t>
            </a:r>
            <a:r>
              <a:rPr lang="x-none" sz="2000" dirty="0"/>
              <a:t>]</a:t>
            </a:r>
          </a:p>
        </p:txBody>
      </p:sp>
      <p:pic>
        <p:nvPicPr>
          <p:cNvPr id="20" name="Imagen 11">
            <a:extLst>
              <a:ext uri="{FF2B5EF4-FFF2-40B4-BE49-F238E27FC236}">
                <a16:creationId xmlns:a16="http://schemas.microsoft.com/office/drawing/2014/main" id="{B2613629-C0FF-4CA1-8911-712F430777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4500" y="600570"/>
            <a:ext cx="1705916" cy="1021417"/>
          </a:xfrm>
          <a:prstGeom prst="rect">
            <a:avLst/>
          </a:prstGeom>
        </p:spPr>
      </p:pic>
      <p:sp>
        <p:nvSpPr>
          <p:cNvPr id="21" name="CuadroTexto 38">
            <a:extLst>
              <a:ext uri="{FF2B5EF4-FFF2-40B4-BE49-F238E27FC236}">
                <a16:creationId xmlns:a16="http://schemas.microsoft.com/office/drawing/2014/main" id="{4B184C0D-2128-4621-A91A-2AB725479445}"/>
              </a:ext>
            </a:extLst>
          </p:cNvPr>
          <p:cNvSpPr txBox="1"/>
          <p:nvPr/>
        </p:nvSpPr>
        <p:spPr>
          <a:xfrm>
            <a:off x="6034381" y="1531139"/>
            <a:ext cx="2484976" cy="400110"/>
          </a:xfrm>
          <a:prstGeom prst="rect">
            <a:avLst/>
          </a:prstGeom>
          <a:noFill/>
        </p:spPr>
        <p:txBody>
          <a:bodyPr wrap="none" rtlCol="0">
            <a:spAutoFit/>
          </a:bodyPr>
          <a:lstStyle/>
          <a:p>
            <a:pPr algn="l"/>
            <a:r>
              <a:rPr lang="x-none" sz="2000" dirty="0"/>
              <a:t>[</a:t>
            </a:r>
            <a:r>
              <a:rPr lang="x-none" sz="2000" dirty="0">
                <a:highlight>
                  <a:srgbClr val="E3EAFD"/>
                </a:highlight>
              </a:rPr>
              <a:t>weather</a:t>
            </a:r>
            <a:r>
              <a:rPr lang="en-GB" sz="2000" dirty="0">
                <a:highlight>
                  <a:srgbClr val="E3EAFD"/>
                </a:highlight>
              </a:rPr>
              <a:t>, climate</a:t>
            </a:r>
            <a:r>
              <a:rPr lang="x-none" sz="2000" dirty="0"/>
              <a:t>]</a:t>
            </a:r>
          </a:p>
        </p:txBody>
      </p:sp>
      <p:pic>
        <p:nvPicPr>
          <p:cNvPr id="22" name="Imagen 15" descr="Imagen que contiene aeronave, globo, transporte, edificio&#10;&#10;Descripción generada automáticamente">
            <a:extLst>
              <a:ext uri="{FF2B5EF4-FFF2-40B4-BE49-F238E27FC236}">
                <a16:creationId xmlns:a16="http://schemas.microsoft.com/office/drawing/2014/main" id="{76267993-A88C-4074-9028-3EFF7533623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40647" y="1931249"/>
            <a:ext cx="1128187" cy="875336"/>
          </a:xfrm>
          <a:prstGeom prst="rect">
            <a:avLst/>
          </a:prstGeom>
        </p:spPr>
      </p:pic>
      <p:cxnSp>
        <p:nvCxnSpPr>
          <p:cNvPr id="23" name="Conector recto de flecha 18">
            <a:extLst>
              <a:ext uri="{FF2B5EF4-FFF2-40B4-BE49-F238E27FC236}">
                <a16:creationId xmlns:a16="http://schemas.microsoft.com/office/drawing/2014/main" id="{6B93687F-2471-4029-8C0C-17B7B25FFEFC}"/>
              </a:ext>
            </a:extLst>
          </p:cNvPr>
          <p:cNvCxnSpPr>
            <a:cxnSpLocks/>
          </p:cNvCxnSpPr>
          <p:nvPr/>
        </p:nvCxnSpPr>
        <p:spPr>
          <a:xfrm>
            <a:off x="5987148" y="2057376"/>
            <a:ext cx="451752" cy="18313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4" name="CuadroTexto 43">
            <a:extLst>
              <a:ext uri="{FF2B5EF4-FFF2-40B4-BE49-F238E27FC236}">
                <a16:creationId xmlns:a16="http://schemas.microsoft.com/office/drawing/2014/main" id="{0BC66E10-659A-4296-9310-0D4EB0267066}"/>
              </a:ext>
            </a:extLst>
          </p:cNvPr>
          <p:cNvSpPr txBox="1"/>
          <p:nvPr/>
        </p:nvSpPr>
        <p:spPr>
          <a:xfrm>
            <a:off x="6127703" y="2761926"/>
            <a:ext cx="1204176" cy="400110"/>
          </a:xfrm>
          <a:prstGeom prst="rect">
            <a:avLst/>
          </a:prstGeom>
          <a:noFill/>
        </p:spPr>
        <p:txBody>
          <a:bodyPr wrap="none" rtlCol="0">
            <a:spAutoFit/>
          </a:bodyPr>
          <a:lstStyle/>
          <a:p>
            <a:pPr algn="l"/>
            <a:r>
              <a:rPr lang="x-none" sz="2000" dirty="0"/>
              <a:t>[</a:t>
            </a:r>
            <a:r>
              <a:rPr lang="x-none" sz="2000" dirty="0">
                <a:highlight>
                  <a:srgbClr val="E3EAFD"/>
                </a:highlight>
              </a:rPr>
              <a:t>border</a:t>
            </a:r>
            <a:r>
              <a:rPr lang="x-none" sz="2000" dirty="0"/>
              <a:t>]</a:t>
            </a:r>
          </a:p>
        </p:txBody>
      </p:sp>
      <p:pic>
        <p:nvPicPr>
          <p:cNvPr id="25" name="Imagen 29">
            <a:extLst>
              <a:ext uri="{FF2B5EF4-FFF2-40B4-BE49-F238E27FC236}">
                <a16:creationId xmlns:a16="http://schemas.microsoft.com/office/drawing/2014/main" id="{C2D4409D-EC81-4783-9BC2-69E2A2D24A6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13336" y="3128843"/>
            <a:ext cx="1248243" cy="776069"/>
          </a:xfrm>
          <a:prstGeom prst="rect">
            <a:avLst/>
          </a:prstGeom>
        </p:spPr>
      </p:pic>
      <p:pic>
        <p:nvPicPr>
          <p:cNvPr id="26" name="Imagen 31">
            <a:extLst>
              <a:ext uri="{FF2B5EF4-FFF2-40B4-BE49-F238E27FC236}">
                <a16:creationId xmlns:a16="http://schemas.microsoft.com/office/drawing/2014/main" id="{8E7B117D-14DE-40BF-BAB7-DAAE2C1898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7072" y="3951712"/>
            <a:ext cx="755335" cy="1164854"/>
          </a:xfrm>
          <a:prstGeom prst="rect">
            <a:avLst/>
          </a:prstGeom>
        </p:spPr>
      </p:pic>
      <p:sp>
        <p:nvSpPr>
          <p:cNvPr id="27" name="CuadroTexto 48">
            <a:extLst>
              <a:ext uri="{FF2B5EF4-FFF2-40B4-BE49-F238E27FC236}">
                <a16:creationId xmlns:a16="http://schemas.microsoft.com/office/drawing/2014/main" id="{E9F0018E-BBD6-43E8-8AF6-2FA8CF6C8CA7}"/>
              </a:ext>
            </a:extLst>
          </p:cNvPr>
          <p:cNvSpPr txBox="1"/>
          <p:nvPr/>
        </p:nvSpPr>
        <p:spPr>
          <a:xfrm>
            <a:off x="5581675" y="5094739"/>
            <a:ext cx="2246128" cy="400110"/>
          </a:xfrm>
          <a:prstGeom prst="rect">
            <a:avLst/>
          </a:prstGeom>
          <a:noFill/>
        </p:spPr>
        <p:txBody>
          <a:bodyPr wrap="none" rtlCol="0">
            <a:spAutoFit/>
          </a:bodyPr>
          <a:lstStyle/>
          <a:p>
            <a:pPr algn="l"/>
            <a:r>
              <a:rPr lang="x-none" sz="2000" dirty="0"/>
              <a:t>[</a:t>
            </a:r>
            <a:r>
              <a:rPr lang="x-none" sz="2000" dirty="0">
                <a:highlight>
                  <a:srgbClr val="E3EAFD"/>
                </a:highlight>
              </a:rPr>
              <a:t>height, altitude</a:t>
            </a:r>
            <a:r>
              <a:rPr lang="x-none" sz="2000" dirty="0"/>
              <a:t>]</a:t>
            </a:r>
          </a:p>
        </p:txBody>
      </p:sp>
      <p:pic>
        <p:nvPicPr>
          <p:cNvPr id="28" name="Imagen 34">
            <a:extLst>
              <a:ext uri="{FF2B5EF4-FFF2-40B4-BE49-F238E27FC236}">
                <a16:creationId xmlns:a16="http://schemas.microsoft.com/office/drawing/2014/main" id="{9D141690-0A6F-45DF-873B-6E51BEDFA19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39900" y="5707219"/>
            <a:ext cx="1818511" cy="488843"/>
          </a:xfrm>
          <a:prstGeom prst="rect">
            <a:avLst/>
          </a:prstGeom>
        </p:spPr>
      </p:pic>
      <p:sp>
        <p:nvSpPr>
          <p:cNvPr id="29" name="Rectangle: Rounded Corners 28">
            <a:extLst>
              <a:ext uri="{FF2B5EF4-FFF2-40B4-BE49-F238E27FC236}">
                <a16:creationId xmlns:a16="http://schemas.microsoft.com/office/drawing/2014/main" id="{73DA8E06-D007-4832-8E73-DDE75F899012}"/>
              </a:ext>
            </a:extLst>
          </p:cNvPr>
          <p:cNvSpPr/>
          <p:nvPr/>
        </p:nvSpPr>
        <p:spPr>
          <a:xfrm>
            <a:off x="2064070" y="1472601"/>
            <a:ext cx="2569907" cy="584775"/>
          </a:xfrm>
          <a:prstGeom prst="roundRect">
            <a:avLst/>
          </a:prstGeom>
          <a:solidFill>
            <a:schemeClr val="accent4">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B3D583DA-575D-425F-A5B1-73A645583366}"/>
              </a:ext>
            </a:extLst>
          </p:cNvPr>
          <p:cNvSpPr/>
          <p:nvPr/>
        </p:nvSpPr>
        <p:spPr>
          <a:xfrm>
            <a:off x="2092727" y="2772176"/>
            <a:ext cx="2569907" cy="584775"/>
          </a:xfrm>
          <a:prstGeom prst="roundRect">
            <a:avLst/>
          </a:prstGeom>
          <a:solidFill>
            <a:schemeClr val="accent4">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19BCE148-7EAE-478B-9FCD-E3E406EFD6DC}"/>
              </a:ext>
            </a:extLst>
          </p:cNvPr>
          <p:cNvSpPr/>
          <p:nvPr/>
        </p:nvSpPr>
        <p:spPr>
          <a:xfrm>
            <a:off x="2112118" y="4381051"/>
            <a:ext cx="2569907" cy="584775"/>
          </a:xfrm>
          <a:prstGeom prst="roundRect">
            <a:avLst/>
          </a:prstGeom>
          <a:solidFill>
            <a:schemeClr val="accent4">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DEA2563-B83E-4381-BF22-DE1BD103FC8E}"/>
              </a:ext>
            </a:extLst>
          </p:cNvPr>
          <p:cNvSpPr/>
          <p:nvPr/>
        </p:nvSpPr>
        <p:spPr>
          <a:xfrm>
            <a:off x="2140798" y="5567782"/>
            <a:ext cx="2569907" cy="584775"/>
          </a:xfrm>
          <a:prstGeom prst="roundRect">
            <a:avLst/>
          </a:prstGeom>
          <a:solidFill>
            <a:schemeClr val="accent4">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BE775F54-F197-4899-ADE0-72C22CF8E96D}"/>
              </a:ext>
            </a:extLst>
          </p:cNvPr>
          <p:cNvSpPr/>
          <p:nvPr/>
        </p:nvSpPr>
        <p:spPr>
          <a:xfrm>
            <a:off x="7713372" y="926586"/>
            <a:ext cx="2569907" cy="584775"/>
          </a:xfrm>
          <a:prstGeom prst="roundRect">
            <a:avLst/>
          </a:prstGeom>
          <a:solidFill>
            <a:schemeClr val="accent4">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A5971591-B2E0-4337-AE59-D95BB23A4DAC}"/>
              </a:ext>
            </a:extLst>
          </p:cNvPr>
          <p:cNvSpPr/>
          <p:nvPr/>
        </p:nvSpPr>
        <p:spPr>
          <a:xfrm>
            <a:off x="7637840" y="2245939"/>
            <a:ext cx="2569907" cy="584775"/>
          </a:xfrm>
          <a:prstGeom prst="roundRect">
            <a:avLst/>
          </a:prstGeom>
          <a:solidFill>
            <a:schemeClr val="accent4">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BC658B07-D8EB-412F-841E-D99A85A9E9F6}"/>
              </a:ext>
            </a:extLst>
          </p:cNvPr>
          <p:cNvSpPr/>
          <p:nvPr/>
        </p:nvSpPr>
        <p:spPr>
          <a:xfrm>
            <a:off x="7713373" y="3163924"/>
            <a:ext cx="2569907" cy="584775"/>
          </a:xfrm>
          <a:prstGeom prst="roundRect">
            <a:avLst/>
          </a:prstGeom>
          <a:solidFill>
            <a:schemeClr val="accent4">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E5BF66C0-8A07-4B0C-A4A0-69E888A6285C}"/>
              </a:ext>
            </a:extLst>
          </p:cNvPr>
          <p:cNvSpPr/>
          <p:nvPr/>
        </p:nvSpPr>
        <p:spPr>
          <a:xfrm>
            <a:off x="7827803" y="4910073"/>
            <a:ext cx="2569907" cy="584775"/>
          </a:xfrm>
          <a:prstGeom prst="roundRect">
            <a:avLst/>
          </a:prstGeom>
          <a:solidFill>
            <a:schemeClr val="accent4">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93CC55A-A706-4AB2-9F17-0B16E36C7344}"/>
              </a:ext>
            </a:extLst>
          </p:cNvPr>
          <p:cNvSpPr/>
          <p:nvPr/>
        </p:nvSpPr>
        <p:spPr>
          <a:xfrm>
            <a:off x="7713373" y="5707219"/>
            <a:ext cx="2569907" cy="584775"/>
          </a:xfrm>
          <a:prstGeom prst="roundRect">
            <a:avLst/>
          </a:prstGeom>
          <a:solidFill>
            <a:schemeClr val="accent4">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itle 41">
            <a:extLst>
              <a:ext uri="{FF2B5EF4-FFF2-40B4-BE49-F238E27FC236}">
                <a16:creationId xmlns:a16="http://schemas.microsoft.com/office/drawing/2014/main" id="{EE9796D4-4453-4D7C-AFC4-CEB673FAFDC0}"/>
              </a:ext>
            </a:extLst>
          </p:cNvPr>
          <p:cNvSpPr>
            <a:spLocks noGrp="1"/>
          </p:cNvSpPr>
          <p:nvPr>
            <p:ph type="title"/>
          </p:nvPr>
        </p:nvSpPr>
        <p:spPr/>
        <p:txBody>
          <a:bodyPr/>
          <a:lstStyle/>
          <a:p>
            <a:r>
              <a:rPr lang="en-GB" dirty="0" err="1"/>
              <a:t>Vocabulario</a:t>
            </a:r>
            <a:endParaRPr lang="en-GB" dirty="0"/>
          </a:p>
        </p:txBody>
      </p:sp>
    </p:spTree>
    <p:extLst>
      <p:ext uri="{BB962C8B-B14F-4D97-AF65-F5344CB8AC3E}">
        <p14:creationId xmlns:p14="http://schemas.microsoft.com/office/powerpoint/2010/main" val="179880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6" grpId="0" animBg="1"/>
      <p:bldP spid="37" grpId="0" animBg="1"/>
      <p:bldP spid="38" grpId="0" animBg="1"/>
      <p:bldP spid="39"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10" name="TextBox 9"/>
          <p:cNvSpPr txBox="1"/>
          <p:nvPr/>
        </p:nvSpPr>
        <p:spPr>
          <a:xfrm>
            <a:off x="2658573" y="1620246"/>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crecer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658572" y="5159441"/>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235559" y="1460854"/>
            <a:ext cx="1223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dice</a:t>
            </a:r>
          </a:p>
        </p:txBody>
      </p:sp>
      <p:sp>
        <p:nvSpPr>
          <p:cNvPr id="14" name="TextBox 13"/>
          <p:cNvSpPr txBox="1"/>
          <p:nvPr/>
        </p:nvSpPr>
        <p:spPr>
          <a:xfrm>
            <a:off x="9426532" y="5169389"/>
            <a:ext cx="17025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vida</a:t>
            </a:r>
          </a:p>
        </p:txBody>
      </p:sp>
      <p:sp>
        <p:nvSpPr>
          <p:cNvPr id="20" name="TextBox 19"/>
          <p:cNvSpPr txBox="1"/>
          <p:nvPr/>
        </p:nvSpPr>
        <p:spPr>
          <a:xfrm>
            <a:off x="2658572" y="3534873"/>
            <a:ext cx="1400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mejor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9381783" y="3544820"/>
            <a:ext cx="1308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más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2427DDCD-2F90-DF4C-AB5D-8362AB792C7F}"/>
              </a:ext>
            </a:extLst>
          </p:cNvPr>
          <p:cNvSpPr txBox="1"/>
          <p:nvPr/>
        </p:nvSpPr>
        <p:spPr>
          <a:xfrm>
            <a:off x="701761" y="2637119"/>
            <a:ext cx="2475358" cy="400110"/>
          </a:xfrm>
          <a:prstGeom prst="rect">
            <a:avLst/>
          </a:prstGeom>
          <a:noFill/>
        </p:spPr>
        <p:txBody>
          <a:bodyPr wrap="none" rtlCol="0">
            <a:spAutoFit/>
          </a:bodyPr>
          <a:lstStyle/>
          <a:p>
            <a:pPr algn="l"/>
            <a:r>
              <a:rPr lang="x-none" sz="2000" dirty="0"/>
              <a:t>[</a:t>
            </a:r>
            <a:r>
              <a:rPr lang="x-none" sz="2000" dirty="0">
                <a:highlight>
                  <a:srgbClr val="E3EAFD"/>
                </a:highlight>
              </a:rPr>
              <a:t>to grow</a:t>
            </a:r>
            <a:r>
              <a:rPr lang="en-GB" sz="2000" dirty="0">
                <a:highlight>
                  <a:srgbClr val="E3EAFD"/>
                </a:highlight>
              </a:rPr>
              <a:t>, growing</a:t>
            </a:r>
            <a:r>
              <a:rPr lang="x-none" sz="2000" dirty="0"/>
              <a:t>]</a:t>
            </a:r>
          </a:p>
        </p:txBody>
      </p:sp>
      <p:sp>
        <p:nvSpPr>
          <p:cNvPr id="36" name="CuadroTexto 35">
            <a:extLst>
              <a:ext uri="{FF2B5EF4-FFF2-40B4-BE49-F238E27FC236}">
                <a16:creationId xmlns:a16="http://schemas.microsoft.com/office/drawing/2014/main" id="{73B30749-54F2-D44E-8890-C57C638B6AC7}"/>
              </a:ext>
            </a:extLst>
          </p:cNvPr>
          <p:cNvSpPr txBox="1"/>
          <p:nvPr/>
        </p:nvSpPr>
        <p:spPr>
          <a:xfrm>
            <a:off x="285781" y="5861334"/>
            <a:ext cx="2153154" cy="400110"/>
          </a:xfrm>
          <a:prstGeom prst="rect">
            <a:avLst/>
          </a:prstGeom>
          <a:noFill/>
        </p:spPr>
        <p:txBody>
          <a:bodyPr wrap="none" rtlCol="0">
            <a:spAutoFit/>
          </a:bodyPr>
          <a:lstStyle/>
          <a:p>
            <a:pPr algn="l"/>
            <a:r>
              <a:rPr lang="x-none" sz="2000" dirty="0"/>
              <a:t>[</a:t>
            </a:r>
            <a:r>
              <a:rPr lang="x-none" sz="2000" dirty="0">
                <a:highlight>
                  <a:srgbClr val="E3EAFD"/>
                </a:highlight>
              </a:rPr>
              <a:t>to win, to earn</a:t>
            </a:r>
            <a:r>
              <a:rPr lang="x-none" sz="2000" dirty="0"/>
              <a:t>]</a:t>
            </a:r>
          </a:p>
        </p:txBody>
      </p:sp>
      <p:pic>
        <p:nvPicPr>
          <p:cNvPr id="8" name="Imagen 7">
            <a:extLst>
              <a:ext uri="{FF2B5EF4-FFF2-40B4-BE49-F238E27FC236}">
                <a16:creationId xmlns:a16="http://schemas.microsoft.com/office/drawing/2014/main" id="{7710CAD2-DE2A-2641-8380-915068D007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080" y="1221873"/>
            <a:ext cx="2292558" cy="1381519"/>
          </a:xfrm>
          <a:prstGeom prst="rect">
            <a:avLst/>
          </a:prstGeom>
        </p:spPr>
      </p:pic>
      <p:pic>
        <p:nvPicPr>
          <p:cNvPr id="15" name="Imagen 14">
            <a:extLst>
              <a:ext uri="{FF2B5EF4-FFF2-40B4-BE49-F238E27FC236}">
                <a16:creationId xmlns:a16="http://schemas.microsoft.com/office/drawing/2014/main" id="{055B3D23-FBFB-8845-8EDF-6C31BA0411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208" y="3475588"/>
            <a:ext cx="1844842" cy="703346"/>
          </a:xfrm>
          <a:prstGeom prst="rect">
            <a:avLst/>
          </a:prstGeom>
        </p:spPr>
      </p:pic>
      <p:pic>
        <p:nvPicPr>
          <p:cNvPr id="17" name="Imagen 16">
            <a:extLst>
              <a:ext uri="{FF2B5EF4-FFF2-40B4-BE49-F238E27FC236}">
                <a16:creationId xmlns:a16="http://schemas.microsoft.com/office/drawing/2014/main" id="{DF778029-3A1A-E949-A1A0-A1B2CF165D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532" y="4469681"/>
            <a:ext cx="1391653" cy="1391653"/>
          </a:xfrm>
          <a:prstGeom prst="rect">
            <a:avLst/>
          </a:prstGeom>
        </p:spPr>
      </p:pic>
      <p:sp>
        <p:nvSpPr>
          <p:cNvPr id="40" name="Llamada ovalada 39">
            <a:extLst>
              <a:ext uri="{FF2B5EF4-FFF2-40B4-BE49-F238E27FC236}">
                <a16:creationId xmlns:a16="http://schemas.microsoft.com/office/drawing/2014/main" id="{5F645E13-597D-B44A-AC50-5E36EE7D58CF}"/>
              </a:ext>
            </a:extLst>
          </p:cNvPr>
          <p:cNvSpPr/>
          <p:nvPr/>
        </p:nvSpPr>
        <p:spPr>
          <a:xfrm>
            <a:off x="7061476" y="1551843"/>
            <a:ext cx="1620253" cy="879458"/>
          </a:xfrm>
          <a:prstGeom prst="wedgeEllipseCallout">
            <a:avLst>
              <a:gd name="adj1" fmla="val 68276"/>
              <a:gd name="adj2" fmla="val -864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115076"/>
                </a:solidFill>
              </a:rPr>
              <a:t>She says</a:t>
            </a:r>
          </a:p>
        </p:txBody>
      </p:sp>
      <p:sp>
        <p:nvSpPr>
          <p:cNvPr id="41" name="Llamada ovalada 40">
            <a:extLst>
              <a:ext uri="{FF2B5EF4-FFF2-40B4-BE49-F238E27FC236}">
                <a16:creationId xmlns:a16="http://schemas.microsoft.com/office/drawing/2014/main" id="{8A5488F6-356E-644F-A350-3D260EECF940}"/>
              </a:ext>
            </a:extLst>
          </p:cNvPr>
          <p:cNvSpPr/>
          <p:nvPr/>
        </p:nvSpPr>
        <p:spPr>
          <a:xfrm>
            <a:off x="7025613" y="740788"/>
            <a:ext cx="1620253" cy="879458"/>
          </a:xfrm>
          <a:prstGeom prst="wedgeEllipseCallout">
            <a:avLst>
              <a:gd name="adj1" fmla="val 51444"/>
              <a:gd name="adj2" fmla="val -6153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115076"/>
                </a:solidFill>
              </a:rPr>
              <a:t>It says</a:t>
            </a:r>
          </a:p>
        </p:txBody>
      </p:sp>
      <p:sp>
        <p:nvSpPr>
          <p:cNvPr id="42" name="Llamada ovalada 41">
            <a:extLst>
              <a:ext uri="{FF2B5EF4-FFF2-40B4-BE49-F238E27FC236}">
                <a16:creationId xmlns:a16="http://schemas.microsoft.com/office/drawing/2014/main" id="{7C59A98D-482F-644D-AF25-EA20921F38FE}"/>
              </a:ext>
            </a:extLst>
          </p:cNvPr>
          <p:cNvSpPr/>
          <p:nvPr/>
        </p:nvSpPr>
        <p:spPr>
          <a:xfrm>
            <a:off x="5766474" y="1274222"/>
            <a:ext cx="1620253" cy="879458"/>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115076"/>
                </a:solidFill>
              </a:rPr>
              <a:t>He says</a:t>
            </a:r>
          </a:p>
        </p:txBody>
      </p:sp>
      <p:pic>
        <p:nvPicPr>
          <p:cNvPr id="23" name="Imagen 22">
            <a:extLst>
              <a:ext uri="{FF2B5EF4-FFF2-40B4-BE49-F238E27FC236}">
                <a16:creationId xmlns:a16="http://schemas.microsoft.com/office/drawing/2014/main" id="{75C386C3-B735-654D-BB1E-095E1EB5A65C}"/>
              </a:ext>
            </a:extLst>
          </p:cNvPr>
          <p:cNvPicPr>
            <a:picLocks noChangeAspect="1"/>
          </p:cNvPicPr>
          <p:nvPr/>
        </p:nvPicPr>
        <p:blipFill>
          <a:blip r:embed="rId6"/>
          <a:stretch>
            <a:fillRect/>
          </a:stretch>
        </p:blipFill>
        <p:spPr>
          <a:xfrm>
            <a:off x="6464306" y="3037229"/>
            <a:ext cx="1844842" cy="1844842"/>
          </a:xfrm>
          <a:prstGeom prst="rect">
            <a:avLst/>
          </a:prstGeom>
        </p:spPr>
      </p:pic>
      <p:pic>
        <p:nvPicPr>
          <p:cNvPr id="26" name="Imagen 25">
            <a:extLst>
              <a:ext uri="{FF2B5EF4-FFF2-40B4-BE49-F238E27FC236}">
                <a16:creationId xmlns:a16="http://schemas.microsoft.com/office/drawing/2014/main" id="{ADD22B75-CB81-CB49-8E1A-2C52609C30E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97373" y="5041665"/>
            <a:ext cx="1260615" cy="887235"/>
          </a:xfrm>
          <a:prstGeom prst="rect">
            <a:avLst/>
          </a:prstGeom>
        </p:spPr>
      </p:pic>
      <p:sp>
        <p:nvSpPr>
          <p:cNvPr id="27" name="CuadroTexto 26">
            <a:extLst>
              <a:ext uri="{FF2B5EF4-FFF2-40B4-BE49-F238E27FC236}">
                <a16:creationId xmlns:a16="http://schemas.microsoft.com/office/drawing/2014/main" id="{B0100C98-5C82-E046-9FDB-FACB88215107}"/>
              </a:ext>
            </a:extLst>
          </p:cNvPr>
          <p:cNvSpPr txBox="1"/>
          <p:nvPr/>
        </p:nvSpPr>
        <p:spPr>
          <a:xfrm>
            <a:off x="13330989" y="3400926"/>
            <a:ext cx="184731" cy="461665"/>
          </a:xfrm>
          <a:prstGeom prst="rect">
            <a:avLst/>
          </a:prstGeom>
          <a:noFill/>
        </p:spPr>
        <p:txBody>
          <a:bodyPr wrap="none" rtlCol="0">
            <a:spAutoFit/>
          </a:bodyPr>
          <a:lstStyle/>
          <a:p>
            <a:pPr algn="l"/>
            <a:endParaRPr lang="x-none" sz="2400" dirty="0">
              <a:solidFill>
                <a:schemeClr val="accent5">
                  <a:lumMod val="50000"/>
                </a:schemeClr>
              </a:solidFill>
            </a:endParaRPr>
          </a:p>
        </p:txBody>
      </p:sp>
      <p:sp>
        <p:nvSpPr>
          <p:cNvPr id="2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3596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2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P spid="11" grpId="1"/>
      <p:bldP spid="13" grpId="0"/>
      <p:bldP spid="13" grpId="1"/>
      <p:bldP spid="14" grpId="0"/>
      <p:bldP spid="14" grpId="1"/>
      <p:bldP spid="20" grpId="0"/>
      <p:bldP spid="20" grpId="1"/>
      <p:bldP spid="34" grpId="0"/>
      <p:bldP spid="34" grpId="1"/>
      <p:bldP spid="31" grpId="0"/>
      <p:bldP spid="31" grpId="1"/>
      <p:bldP spid="36" grpId="0"/>
      <p:bldP spid="36" grpId="1"/>
      <p:bldP spid="40" grpId="0" animBg="1"/>
      <p:bldP spid="40" grpId="1" animBg="1"/>
      <p:bldP spid="41" grpId="0" animBg="1"/>
      <p:bldP spid="41" grpId="1" animBg="1"/>
      <p:bldP spid="42" grpId="0" animBg="1"/>
      <p:bldP spid="4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18873-053C-4088-AD30-EACAAACBE6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332853">
            <a:off x="6665209" y="-422688"/>
            <a:ext cx="3628701" cy="3287749"/>
          </a:xfrm>
          <a:prstGeom prst="rect">
            <a:avLst/>
          </a:prstGeom>
        </p:spPr>
      </p:pic>
      <p:sp>
        <p:nvSpPr>
          <p:cNvPr id="31" name="TextBox 30">
            <a:extLst>
              <a:ext uri="{FF2B5EF4-FFF2-40B4-BE49-F238E27FC236}">
                <a16:creationId xmlns:a16="http://schemas.microsoft.com/office/drawing/2014/main" id="{E0B418E6-FDF0-4828-BF0E-258B4A3170D6}"/>
              </a:ext>
            </a:extLst>
          </p:cNvPr>
          <p:cNvSpPr txBox="1"/>
          <p:nvPr/>
        </p:nvSpPr>
        <p:spPr>
          <a:xfrm rot="20824098">
            <a:off x="6777405" y="730297"/>
            <a:ext cx="3258956" cy="830997"/>
          </a:xfrm>
          <a:prstGeom prst="rect">
            <a:avLst/>
          </a:prstGeom>
          <a:noFill/>
        </p:spPr>
        <p:txBody>
          <a:bodyPr wrap="square" rtlCol="0">
            <a:spAutoFit/>
          </a:bodyPr>
          <a:lstStyle/>
          <a:p>
            <a:pPr lvl="0" algn="ctr">
              <a:defRPr/>
            </a:pPr>
            <a:r>
              <a:rPr lang="en-GB" sz="4800" dirty="0">
                <a:latin typeface="+mj-lt"/>
              </a:rPr>
              <a:t>change</a:t>
            </a:r>
            <a:endParaRPr kumimoji="0" lang="en-GB" sz="4800" b="0" i="0" u="none" strike="noStrike" kern="1200" cap="none" spc="0" normalizeH="0" baseline="0" noProof="0" dirty="0">
              <a:ln>
                <a:noFill/>
              </a:ln>
              <a:effectLst/>
              <a:uLnTx/>
              <a:uFillTx/>
              <a:latin typeface="+mj-lt"/>
            </a:endParaRPr>
          </a:p>
        </p:txBody>
      </p:sp>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6" name="Rounded Rectangle 5">
            <a:extLst>
              <a:ext uri="{FF2B5EF4-FFF2-40B4-BE49-F238E27FC236}">
                <a16:creationId xmlns:a16="http://schemas.microsoft.com/office/drawing/2014/main" id="{7A3A6A2F-4414-420C-8704-BB0EFD2B9893}"/>
              </a:ext>
            </a:extLst>
          </p:cNvPr>
          <p:cNvSpPr/>
          <p:nvPr/>
        </p:nvSpPr>
        <p:spPr>
          <a:xfrm>
            <a:off x="1048359" y="5586218"/>
            <a:ext cx="293477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mj-lt"/>
              </a:rPr>
              <a:t>el v_ _ _ _</a:t>
            </a:r>
          </a:p>
        </p:txBody>
      </p:sp>
      <p:sp>
        <p:nvSpPr>
          <p:cNvPr id="8" name="Rounded Rectangle 6">
            <a:extLst>
              <a:ext uri="{FF2B5EF4-FFF2-40B4-BE49-F238E27FC236}">
                <a16:creationId xmlns:a16="http://schemas.microsoft.com/office/drawing/2014/main" id="{290D4526-9988-47DF-A272-5E725929AA6E}"/>
              </a:ext>
            </a:extLst>
          </p:cNvPr>
          <p:cNvSpPr/>
          <p:nvPr/>
        </p:nvSpPr>
        <p:spPr>
          <a:xfrm>
            <a:off x="4106094" y="5589894"/>
            <a:ext cx="359499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mj-lt"/>
              </a:rPr>
              <a:t>n_ _ _ _ _ _ _</a:t>
            </a:r>
          </a:p>
        </p:txBody>
      </p:sp>
      <p:sp>
        <p:nvSpPr>
          <p:cNvPr id="9" name="Rounded Rectangle 7">
            <a:extLst>
              <a:ext uri="{FF2B5EF4-FFF2-40B4-BE49-F238E27FC236}">
                <a16:creationId xmlns:a16="http://schemas.microsoft.com/office/drawing/2014/main" id="{6F713BA9-25AB-4271-818A-F4F49113A23F}"/>
              </a:ext>
            </a:extLst>
          </p:cNvPr>
          <p:cNvSpPr/>
          <p:nvPr/>
        </p:nvSpPr>
        <p:spPr>
          <a:xfrm>
            <a:off x="7809963" y="5586217"/>
            <a:ext cx="364113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mj-lt"/>
              </a:rPr>
              <a:t>y_</a:t>
            </a:r>
          </a:p>
        </p:txBody>
      </p:sp>
      <p:sp>
        <p:nvSpPr>
          <p:cNvPr id="10" name="Rounded Rectangle 11">
            <a:extLst>
              <a:ext uri="{FF2B5EF4-FFF2-40B4-BE49-F238E27FC236}">
                <a16:creationId xmlns:a16="http://schemas.microsoft.com/office/drawing/2014/main" id="{E2C15976-2A33-4A7B-BA21-03E12E9A4B00}"/>
              </a:ext>
            </a:extLst>
          </p:cNvPr>
          <p:cNvSpPr/>
          <p:nvPr/>
        </p:nvSpPr>
        <p:spPr>
          <a:xfrm>
            <a:off x="1055568" y="2961633"/>
            <a:ext cx="2943173"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mj-lt"/>
              </a:rPr>
              <a:t>e</a:t>
            </a:r>
            <a:r>
              <a:rPr lang="en-GB" sz="3000" b="1" dirty="0">
                <a:solidFill>
                  <a:schemeClr val="tx1"/>
                </a:solidFill>
                <a:latin typeface="+mj-lt"/>
              </a:rPr>
              <a:t>l</a:t>
            </a:r>
            <a:r>
              <a:rPr kumimoji="0" lang="en-GB" sz="3000" b="1" i="0" u="none" strike="noStrike" kern="1200" cap="none" spc="0" normalizeH="0" baseline="0" noProof="0" dirty="0">
                <a:ln>
                  <a:noFill/>
                </a:ln>
                <a:solidFill>
                  <a:schemeClr val="tx1"/>
                </a:solidFill>
                <a:effectLst/>
                <a:uLnTx/>
                <a:uFillTx/>
                <a:latin typeface="+mj-lt"/>
              </a:rPr>
              <a:t> </a:t>
            </a:r>
            <a:r>
              <a:rPr lang="en-GB" sz="3000" b="1" dirty="0">
                <a:solidFill>
                  <a:schemeClr val="tx1"/>
                </a:solidFill>
                <a:latin typeface="+mj-lt"/>
              </a:rPr>
              <a:t>e</a:t>
            </a:r>
            <a:r>
              <a:rPr kumimoji="0" lang="en-GB" sz="3000" b="1" i="0" u="none" strike="noStrike" kern="1200" cap="none" spc="0" normalizeH="0" baseline="0" noProof="0" dirty="0">
                <a:ln>
                  <a:noFill/>
                </a:ln>
                <a:solidFill>
                  <a:schemeClr val="tx1"/>
                </a:solidFill>
                <a:effectLst/>
                <a:uLnTx/>
                <a:uFillTx/>
                <a:latin typeface="+mj-lt"/>
              </a:rPr>
              <a:t>_ _ _ _ _ _ _</a:t>
            </a:r>
          </a:p>
        </p:txBody>
      </p:sp>
      <p:sp>
        <p:nvSpPr>
          <p:cNvPr id="11" name="Rounded Rectangle 12">
            <a:extLst>
              <a:ext uri="{FF2B5EF4-FFF2-40B4-BE49-F238E27FC236}">
                <a16:creationId xmlns:a16="http://schemas.microsoft.com/office/drawing/2014/main" id="{BA461A6C-F817-4CAC-8D82-8CF3279563D6}"/>
              </a:ext>
            </a:extLst>
          </p:cNvPr>
          <p:cNvSpPr/>
          <p:nvPr/>
        </p:nvSpPr>
        <p:spPr>
          <a:xfrm>
            <a:off x="4096915" y="2961633"/>
            <a:ext cx="3594355"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mj-lt"/>
              </a:rPr>
              <a:t>e_ _ _ _</a:t>
            </a:r>
          </a:p>
        </p:txBody>
      </p:sp>
      <p:sp>
        <p:nvSpPr>
          <p:cNvPr id="12" name="Rounded Rectangle 13">
            <a:extLst>
              <a:ext uri="{FF2B5EF4-FFF2-40B4-BE49-F238E27FC236}">
                <a16:creationId xmlns:a16="http://schemas.microsoft.com/office/drawing/2014/main" id="{1CB76888-CBAF-4D2C-B9D4-134F4585FD88}"/>
              </a:ext>
            </a:extLst>
          </p:cNvPr>
          <p:cNvSpPr/>
          <p:nvPr/>
        </p:nvSpPr>
        <p:spPr>
          <a:xfrm>
            <a:off x="7824046" y="2961633"/>
            <a:ext cx="3609083"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mj-lt"/>
              </a:rPr>
              <a:t>m_ _ _ _ _ _ _</a:t>
            </a:r>
            <a:r>
              <a:rPr kumimoji="0" lang="en-GB" sz="2800" b="1" i="0" u="none" strike="noStrike" kern="1200" cap="none" spc="0" normalizeH="0" noProof="0" dirty="0">
                <a:ln>
                  <a:noFill/>
                </a:ln>
                <a:solidFill>
                  <a:schemeClr val="tx1"/>
                </a:solidFill>
                <a:effectLst/>
                <a:uLnTx/>
                <a:uFillTx/>
                <a:latin typeface="+mj-lt"/>
              </a:rPr>
              <a:t>  q _ _</a:t>
            </a:r>
            <a:endParaRPr kumimoji="0" lang="en-GB" sz="2800" b="1" i="0" u="none" strike="noStrike" kern="1200" cap="none" spc="0" normalizeH="0" baseline="0" noProof="0" dirty="0">
              <a:ln>
                <a:noFill/>
              </a:ln>
              <a:solidFill>
                <a:schemeClr val="tx1"/>
              </a:solidFill>
              <a:effectLst/>
              <a:uLnTx/>
              <a:uFillTx/>
              <a:latin typeface="+mj-lt"/>
            </a:endParaRPr>
          </a:p>
        </p:txBody>
      </p:sp>
      <p:sp>
        <p:nvSpPr>
          <p:cNvPr id="13" name="Rounded Rectangle 15">
            <a:extLst>
              <a:ext uri="{FF2B5EF4-FFF2-40B4-BE49-F238E27FC236}">
                <a16:creationId xmlns:a16="http://schemas.microsoft.com/office/drawing/2014/main" id="{ABF3C90B-5D00-45C7-A338-640C2F27C6DC}"/>
              </a:ext>
            </a:extLst>
          </p:cNvPr>
          <p:cNvSpPr/>
          <p:nvPr/>
        </p:nvSpPr>
        <p:spPr>
          <a:xfrm>
            <a:off x="1048359" y="4709351"/>
            <a:ext cx="2950382"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mj-lt"/>
              </a:rPr>
              <a:t>el g_ _ _ _</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14" name="Rounded Rectangle 16">
            <a:extLst>
              <a:ext uri="{FF2B5EF4-FFF2-40B4-BE49-F238E27FC236}">
                <a16:creationId xmlns:a16="http://schemas.microsoft.com/office/drawing/2014/main" id="{6B0BADC1-EE69-4D96-BCF7-4C6224FA68DC}"/>
              </a:ext>
            </a:extLst>
          </p:cNvPr>
          <p:cNvSpPr/>
          <p:nvPr/>
        </p:nvSpPr>
        <p:spPr>
          <a:xfrm>
            <a:off x="1048358" y="3831546"/>
            <a:ext cx="293477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mj-lt"/>
              </a:rPr>
              <a:t>e_</a:t>
            </a:r>
            <a:r>
              <a:rPr kumimoji="0" lang="en-GB" sz="3000" b="1" i="0" u="none" strike="noStrike" kern="1200" cap="none" spc="0" normalizeH="0" noProof="0" dirty="0">
                <a:ln>
                  <a:noFill/>
                </a:ln>
                <a:solidFill>
                  <a:schemeClr val="tx1"/>
                </a:solidFill>
                <a:effectLst/>
                <a:uLnTx/>
                <a:uFillTx/>
                <a:latin typeface="+mj-lt"/>
              </a:rPr>
              <a:t> _ _</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15" name="Rounded Rectangle 17">
            <a:extLst>
              <a:ext uri="{FF2B5EF4-FFF2-40B4-BE49-F238E27FC236}">
                <a16:creationId xmlns:a16="http://schemas.microsoft.com/office/drawing/2014/main" id="{DF4C8C71-4050-4A00-8EEF-8BC54D1C9AD3}"/>
              </a:ext>
            </a:extLst>
          </p:cNvPr>
          <p:cNvSpPr/>
          <p:nvPr/>
        </p:nvSpPr>
        <p:spPr>
          <a:xfrm>
            <a:off x="7824046" y="3831978"/>
            <a:ext cx="3609083"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mj-lt"/>
              </a:rPr>
              <a:t>el r</a:t>
            </a:r>
            <a:r>
              <a:rPr kumimoji="0" lang="en-GB" sz="3000" b="1" i="0" u="none" strike="noStrike" kern="1200" cap="none" spc="0" normalizeH="0" baseline="0" noProof="0" dirty="0">
                <a:ln>
                  <a:noFill/>
                </a:ln>
                <a:solidFill>
                  <a:schemeClr val="tx1"/>
                </a:solidFill>
                <a:effectLst/>
                <a:uLnTx/>
                <a:uFillTx/>
                <a:latin typeface="+mj-lt"/>
              </a:rPr>
              <a:t>_ _ _ _</a:t>
            </a:r>
          </a:p>
        </p:txBody>
      </p:sp>
      <p:sp>
        <p:nvSpPr>
          <p:cNvPr id="16" name="Rounded Rectangle 19">
            <a:extLst>
              <a:ext uri="{FF2B5EF4-FFF2-40B4-BE49-F238E27FC236}">
                <a16:creationId xmlns:a16="http://schemas.microsoft.com/office/drawing/2014/main" id="{D84446FA-29F1-41B0-BED5-CF662A65BD74}"/>
              </a:ext>
            </a:extLst>
          </p:cNvPr>
          <p:cNvSpPr/>
          <p:nvPr/>
        </p:nvSpPr>
        <p:spPr>
          <a:xfrm>
            <a:off x="4115005" y="4709351"/>
            <a:ext cx="3594998"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mj-lt"/>
              </a:rPr>
              <a:t>el c</a:t>
            </a:r>
            <a:r>
              <a:rPr kumimoji="0" lang="en-GB" sz="3000" b="1" i="0" u="none" strike="noStrike" kern="1200" cap="none" spc="0" normalizeH="0" baseline="0" noProof="0" dirty="0">
                <a:ln>
                  <a:noFill/>
                </a:ln>
                <a:solidFill>
                  <a:schemeClr val="tx1"/>
                </a:solidFill>
                <a:effectLst/>
                <a:uLnTx/>
                <a:uFillTx/>
                <a:latin typeface="+mj-lt"/>
              </a:rPr>
              <a:t>_ _ _ _ _</a:t>
            </a:r>
          </a:p>
        </p:txBody>
      </p:sp>
      <p:sp>
        <p:nvSpPr>
          <p:cNvPr id="17" name="Rounded Rectangle 20">
            <a:extLst>
              <a:ext uri="{FF2B5EF4-FFF2-40B4-BE49-F238E27FC236}">
                <a16:creationId xmlns:a16="http://schemas.microsoft.com/office/drawing/2014/main" id="{DE4528D6-F8D2-495B-AAD9-1309D02AF266}"/>
              </a:ext>
            </a:extLst>
          </p:cNvPr>
          <p:cNvSpPr/>
          <p:nvPr/>
        </p:nvSpPr>
        <p:spPr>
          <a:xfrm>
            <a:off x="7821189" y="4715551"/>
            <a:ext cx="359499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mj-lt"/>
              </a:rPr>
              <a:t>n</a:t>
            </a:r>
            <a:r>
              <a:rPr kumimoji="0" lang="en-GB" sz="3000" b="1" i="0" u="none" strike="noStrike" kern="1200" cap="none" spc="0" normalizeH="0" baseline="0" noProof="0" dirty="0">
                <a:ln>
                  <a:noFill/>
                </a:ln>
                <a:solidFill>
                  <a:schemeClr val="tx1"/>
                </a:solidFill>
                <a:effectLst/>
                <a:uLnTx/>
                <a:uFillTx/>
                <a:latin typeface="+mj-lt"/>
              </a:rPr>
              <a:t>_ _ _ _ _ _ _</a:t>
            </a:r>
          </a:p>
        </p:txBody>
      </p:sp>
      <p:sp>
        <p:nvSpPr>
          <p:cNvPr id="18" name="Rounded Rectangle 22">
            <a:extLst>
              <a:ext uri="{FF2B5EF4-FFF2-40B4-BE49-F238E27FC236}">
                <a16:creationId xmlns:a16="http://schemas.microsoft.com/office/drawing/2014/main" id="{95CD8AFE-040D-4009-B866-6E19AA480B1F}"/>
              </a:ext>
            </a:extLst>
          </p:cNvPr>
          <p:cNvSpPr/>
          <p:nvPr/>
        </p:nvSpPr>
        <p:spPr>
          <a:xfrm>
            <a:off x="4115005" y="3831546"/>
            <a:ext cx="3594998"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mj-lt"/>
              </a:rPr>
              <a:t>é</a:t>
            </a:r>
            <a:r>
              <a:rPr kumimoji="0" lang="en-GB" sz="3000" b="1" i="0" u="none" strike="noStrike" kern="1200" cap="none" spc="0" normalizeH="0" baseline="0" noProof="0" dirty="0">
                <a:ln>
                  <a:noFill/>
                </a:ln>
                <a:solidFill>
                  <a:schemeClr val="tx1"/>
                </a:solidFill>
                <a:effectLst/>
                <a:uLnTx/>
                <a:uFillTx/>
                <a:latin typeface="+mj-lt"/>
              </a:rPr>
              <a:t>_</a:t>
            </a:r>
          </a:p>
        </p:txBody>
      </p:sp>
      <p:sp>
        <p:nvSpPr>
          <p:cNvPr id="20" name="TextBox 19">
            <a:extLst>
              <a:ext uri="{FF2B5EF4-FFF2-40B4-BE49-F238E27FC236}">
                <a16:creationId xmlns:a16="http://schemas.microsoft.com/office/drawing/2014/main" id="{A7A06B5F-C57F-41F8-B6F8-06CFBD2B7C7E}"/>
              </a:ext>
            </a:extLst>
          </p:cNvPr>
          <p:cNvSpPr txBox="1"/>
          <p:nvPr/>
        </p:nvSpPr>
        <p:spPr>
          <a:xfrm rot="20824098">
            <a:off x="7088769" y="729012"/>
            <a:ext cx="2686276" cy="830997"/>
          </a:xfrm>
          <a:prstGeom prst="rect">
            <a:avLst/>
          </a:prstGeom>
          <a:noFill/>
        </p:spPr>
        <p:txBody>
          <a:bodyPr wrap="square" rtlCol="0">
            <a:spAutoFit/>
          </a:bodyPr>
          <a:lstStyle/>
          <a:p>
            <a:pPr algn="ctr">
              <a:defRPr/>
            </a:pPr>
            <a:r>
              <a:rPr lang="en-GB" sz="4800" dirty="0">
                <a:latin typeface="+mj-lt"/>
              </a:rPr>
              <a:t>they (f)</a:t>
            </a:r>
          </a:p>
        </p:txBody>
      </p:sp>
      <p:sp>
        <p:nvSpPr>
          <p:cNvPr id="21" name="TextBox 20">
            <a:extLst>
              <a:ext uri="{FF2B5EF4-FFF2-40B4-BE49-F238E27FC236}">
                <a16:creationId xmlns:a16="http://schemas.microsoft.com/office/drawing/2014/main" id="{CA2AE605-9145-40F1-BB0F-B45454B671AE}"/>
              </a:ext>
            </a:extLst>
          </p:cNvPr>
          <p:cNvSpPr txBox="1"/>
          <p:nvPr/>
        </p:nvSpPr>
        <p:spPr>
          <a:xfrm rot="20824098">
            <a:off x="7062398" y="379160"/>
            <a:ext cx="2952953" cy="1569660"/>
          </a:xfrm>
          <a:prstGeom prst="rect">
            <a:avLst/>
          </a:prstGeom>
          <a:noFill/>
        </p:spPr>
        <p:txBody>
          <a:bodyPr wrap="square" rtlCol="0">
            <a:spAutoFit/>
          </a:bodyPr>
          <a:lstStyle/>
          <a:p>
            <a:pPr lvl="0" algn="ctr">
              <a:defRPr/>
            </a:pPr>
            <a:r>
              <a:rPr lang="en-GB" sz="4800" dirty="0">
                <a:latin typeface="+mj-lt"/>
              </a:rPr>
              <a:t>trip, journey</a:t>
            </a:r>
            <a:endParaRPr kumimoji="0" lang="en-GB" sz="4800" b="0" i="0" u="none" strike="noStrike" kern="1200" cap="none" spc="0" normalizeH="0" baseline="0" noProof="0" dirty="0">
              <a:ln>
                <a:noFill/>
              </a:ln>
              <a:effectLst/>
              <a:uLnTx/>
              <a:uFillTx/>
              <a:latin typeface="+mj-lt"/>
            </a:endParaRPr>
          </a:p>
        </p:txBody>
      </p:sp>
      <p:sp>
        <p:nvSpPr>
          <p:cNvPr id="22" name="TextBox 21">
            <a:extLst>
              <a:ext uri="{FF2B5EF4-FFF2-40B4-BE49-F238E27FC236}">
                <a16:creationId xmlns:a16="http://schemas.microsoft.com/office/drawing/2014/main" id="{D78E7DFB-FF21-44ED-B99D-9A34A494DB69}"/>
              </a:ext>
            </a:extLst>
          </p:cNvPr>
          <p:cNvSpPr txBox="1"/>
          <p:nvPr/>
        </p:nvSpPr>
        <p:spPr>
          <a:xfrm rot="20824098">
            <a:off x="7251510" y="696719"/>
            <a:ext cx="2952953" cy="830997"/>
          </a:xfrm>
          <a:prstGeom prst="rect">
            <a:avLst/>
          </a:prstGeom>
          <a:noFill/>
        </p:spPr>
        <p:txBody>
          <a:bodyPr wrap="square" rtlCol="0">
            <a:spAutoFit/>
          </a:bodyPr>
          <a:lstStyle/>
          <a:p>
            <a:pPr algn="ctr">
              <a:defRPr/>
            </a:pPr>
            <a:r>
              <a:rPr lang="en-GB" sz="4800" dirty="0">
                <a:latin typeface="+mj-lt"/>
              </a:rPr>
              <a:t>we (m)</a:t>
            </a:r>
          </a:p>
        </p:txBody>
      </p:sp>
      <p:sp>
        <p:nvSpPr>
          <p:cNvPr id="23" name="TextBox 22">
            <a:extLst>
              <a:ext uri="{FF2B5EF4-FFF2-40B4-BE49-F238E27FC236}">
                <a16:creationId xmlns:a16="http://schemas.microsoft.com/office/drawing/2014/main" id="{888FCD6E-25A3-4979-A242-5B5AB98F6D2D}"/>
              </a:ext>
            </a:extLst>
          </p:cNvPr>
          <p:cNvSpPr txBox="1"/>
          <p:nvPr/>
        </p:nvSpPr>
        <p:spPr>
          <a:xfrm rot="20824098">
            <a:off x="6982387" y="729265"/>
            <a:ext cx="3019573" cy="830997"/>
          </a:xfrm>
          <a:prstGeom prst="rect">
            <a:avLst/>
          </a:prstGeom>
          <a:noFill/>
        </p:spPr>
        <p:txBody>
          <a:bodyPr wrap="square" rtlCol="0">
            <a:spAutoFit/>
          </a:bodyPr>
          <a:lstStyle/>
          <a:p>
            <a:pPr lvl="0" algn="ctr">
              <a:defRPr/>
            </a:pPr>
            <a:r>
              <a:rPr lang="en-GB" sz="4800" dirty="0">
                <a:latin typeface="+mj-lt"/>
              </a:rPr>
              <a:t>noise</a:t>
            </a:r>
            <a:endParaRPr kumimoji="0" lang="en-GB" sz="4600" b="0" i="0" u="none" strike="noStrike" kern="1200" cap="none" spc="0" normalizeH="0" baseline="0" noProof="0" dirty="0">
              <a:ln>
                <a:noFill/>
              </a:ln>
              <a:effectLst/>
              <a:uLnTx/>
              <a:uFillTx/>
              <a:latin typeface="+mj-lt"/>
            </a:endParaRPr>
          </a:p>
        </p:txBody>
      </p:sp>
      <p:sp>
        <p:nvSpPr>
          <p:cNvPr id="24" name="TextBox 23">
            <a:extLst>
              <a:ext uri="{FF2B5EF4-FFF2-40B4-BE49-F238E27FC236}">
                <a16:creationId xmlns:a16="http://schemas.microsoft.com/office/drawing/2014/main" id="{26220D26-33B6-444A-98BD-9EB2FB20D179}"/>
              </a:ext>
            </a:extLst>
          </p:cNvPr>
          <p:cNvSpPr txBox="1"/>
          <p:nvPr/>
        </p:nvSpPr>
        <p:spPr>
          <a:xfrm rot="20824098">
            <a:off x="7136700" y="699992"/>
            <a:ext cx="3258956" cy="830997"/>
          </a:xfrm>
          <a:prstGeom prst="rect">
            <a:avLst/>
          </a:prstGeom>
          <a:noFill/>
        </p:spPr>
        <p:txBody>
          <a:bodyPr wrap="square" rtlCol="0">
            <a:spAutoFit/>
          </a:bodyPr>
          <a:lstStyle/>
          <a:p>
            <a:pPr lvl="0" algn="ctr">
              <a:defRPr/>
            </a:pPr>
            <a:r>
              <a:rPr lang="en-GB" sz="4800" dirty="0">
                <a:latin typeface="+mj-lt"/>
              </a:rPr>
              <a:t>effort</a:t>
            </a:r>
            <a:endParaRPr kumimoji="0" lang="en-GB" sz="4800" b="0" i="0" u="none" strike="noStrike" kern="1200" cap="none" spc="0" normalizeH="0" baseline="0" noProof="0" dirty="0">
              <a:ln>
                <a:noFill/>
              </a:ln>
              <a:effectLst/>
              <a:uLnTx/>
              <a:uFillTx/>
              <a:latin typeface="+mj-lt"/>
            </a:endParaRPr>
          </a:p>
        </p:txBody>
      </p:sp>
      <p:sp>
        <p:nvSpPr>
          <p:cNvPr id="25" name="TextBox 24">
            <a:extLst>
              <a:ext uri="{FF2B5EF4-FFF2-40B4-BE49-F238E27FC236}">
                <a16:creationId xmlns:a16="http://schemas.microsoft.com/office/drawing/2014/main" id="{C2EA4D22-6839-4019-888D-AA0BF6B93025}"/>
              </a:ext>
            </a:extLst>
          </p:cNvPr>
          <p:cNvSpPr txBox="1"/>
          <p:nvPr/>
        </p:nvSpPr>
        <p:spPr>
          <a:xfrm rot="20824098">
            <a:off x="7006859" y="752239"/>
            <a:ext cx="3258956" cy="923330"/>
          </a:xfrm>
          <a:prstGeom prst="rect">
            <a:avLst/>
          </a:prstGeom>
          <a:noFill/>
        </p:spPr>
        <p:txBody>
          <a:bodyPr wrap="square" rtlCol="0">
            <a:spAutoFit/>
          </a:bodyPr>
          <a:lstStyle/>
          <a:p>
            <a:pPr lvl="0" algn="ctr">
              <a:defRPr/>
            </a:pPr>
            <a:r>
              <a:rPr lang="en-GB" sz="5400" dirty="0">
                <a:latin typeface="+mj-lt"/>
              </a:rPr>
              <a:t>I</a:t>
            </a:r>
            <a:endParaRPr kumimoji="0" lang="en-GB" sz="5000" b="0" i="0" u="none" strike="noStrike" kern="1200" cap="none" spc="0" normalizeH="0" baseline="0" noProof="0" dirty="0">
              <a:ln>
                <a:noFill/>
              </a:ln>
              <a:effectLst/>
              <a:uLnTx/>
              <a:uFillTx/>
              <a:latin typeface="+mj-lt"/>
            </a:endParaRPr>
          </a:p>
        </p:txBody>
      </p:sp>
      <p:sp>
        <p:nvSpPr>
          <p:cNvPr id="26" name="TextBox 25">
            <a:extLst>
              <a:ext uri="{FF2B5EF4-FFF2-40B4-BE49-F238E27FC236}">
                <a16:creationId xmlns:a16="http://schemas.microsoft.com/office/drawing/2014/main" id="{672DB7D4-14CB-48DC-BBC2-A439C8E8AFC8}"/>
              </a:ext>
            </a:extLst>
          </p:cNvPr>
          <p:cNvSpPr txBox="1"/>
          <p:nvPr/>
        </p:nvSpPr>
        <p:spPr>
          <a:xfrm rot="20824098">
            <a:off x="6817503" y="703184"/>
            <a:ext cx="3258956" cy="830997"/>
          </a:xfrm>
          <a:prstGeom prst="rect">
            <a:avLst/>
          </a:prstGeom>
          <a:noFill/>
        </p:spPr>
        <p:txBody>
          <a:bodyPr wrap="square" rtlCol="0">
            <a:spAutoFit/>
          </a:bodyPr>
          <a:lstStyle/>
          <a:p>
            <a:pPr algn="ctr">
              <a:defRPr/>
            </a:pPr>
            <a:r>
              <a:rPr lang="en-GB" sz="4800" dirty="0">
                <a:latin typeface="+mj-lt"/>
              </a:rPr>
              <a:t>she</a:t>
            </a:r>
          </a:p>
        </p:txBody>
      </p:sp>
      <p:sp>
        <p:nvSpPr>
          <p:cNvPr id="27" name="TextBox 26">
            <a:extLst>
              <a:ext uri="{FF2B5EF4-FFF2-40B4-BE49-F238E27FC236}">
                <a16:creationId xmlns:a16="http://schemas.microsoft.com/office/drawing/2014/main" id="{D8D08932-EA56-414D-A1F1-92FDF1703889}"/>
              </a:ext>
            </a:extLst>
          </p:cNvPr>
          <p:cNvSpPr txBox="1"/>
          <p:nvPr/>
        </p:nvSpPr>
        <p:spPr>
          <a:xfrm rot="20824098">
            <a:off x="7068542" y="695746"/>
            <a:ext cx="3258956" cy="830997"/>
          </a:xfrm>
          <a:prstGeom prst="rect">
            <a:avLst/>
          </a:prstGeom>
          <a:noFill/>
        </p:spPr>
        <p:txBody>
          <a:bodyPr wrap="square" rtlCol="0">
            <a:spAutoFit/>
          </a:bodyPr>
          <a:lstStyle/>
          <a:p>
            <a:pPr lvl="0" algn="ctr">
              <a:defRPr/>
            </a:pPr>
            <a:r>
              <a:rPr lang="en-GB" sz="4800" dirty="0">
                <a:latin typeface="+mj-lt"/>
              </a:rPr>
              <a:t>gesture</a:t>
            </a:r>
            <a:endParaRPr kumimoji="0" lang="en-GB" sz="4800" b="0" i="0" u="none" strike="noStrike" kern="1200" cap="none" spc="0" normalizeH="0" baseline="0" noProof="0" dirty="0">
              <a:ln>
                <a:noFill/>
              </a:ln>
              <a:effectLst/>
              <a:uLnTx/>
              <a:uFillTx/>
              <a:latin typeface="+mj-lt"/>
            </a:endParaRPr>
          </a:p>
        </p:txBody>
      </p:sp>
      <p:sp>
        <p:nvSpPr>
          <p:cNvPr id="28" name="TextBox 27">
            <a:extLst>
              <a:ext uri="{FF2B5EF4-FFF2-40B4-BE49-F238E27FC236}">
                <a16:creationId xmlns:a16="http://schemas.microsoft.com/office/drawing/2014/main" id="{E25BDB49-13AA-4F29-8FA0-2D18EA70B460}"/>
              </a:ext>
            </a:extLst>
          </p:cNvPr>
          <p:cNvSpPr txBox="1"/>
          <p:nvPr/>
        </p:nvSpPr>
        <p:spPr>
          <a:xfrm rot="20824098">
            <a:off x="6850080" y="760599"/>
            <a:ext cx="3258956" cy="830997"/>
          </a:xfrm>
          <a:prstGeom prst="rect">
            <a:avLst/>
          </a:prstGeom>
          <a:noFill/>
        </p:spPr>
        <p:txBody>
          <a:bodyPr wrap="square" rtlCol="0">
            <a:spAutoFit/>
          </a:bodyPr>
          <a:lstStyle/>
          <a:p>
            <a:pPr lvl="0" algn="ctr">
              <a:defRPr/>
            </a:pPr>
            <a:r>
              <a:rPr lang="en-GB" sz="4800" dirty="0">
                <a:latin typeface="+mj-lt"/>
              </a:rPr>
              <a:t>whereas</a:t>
            </a:r>
            <a:endParaRPr kumimoji="0" lang="en-GB" sz="4800" b="0" i="0" u="none" strike="noStrike" kern="1200" cap="none" spc="0" normalizeH="0" baseline="0" noProof="0" dirty="0">
              <a:ln>
                <a:noFill/>
              </a:ln>
              <a:effectLst/>
              <a:uLnTx/>
              <a:uFillTx/>
              <a:latin typeface="+mj-lt"/>
            </a:endParaRPr>
          </a:p>
        </p:txBody>
      </p:sp>
      <p:sp>
        <p:nvSpPr>
          <p:cNvPr id="29" name="TextBox 28">
            <a:extLst>
              <a:ext uri="{FF2B5EF4-FFF2-40B4-BE49-F238E27FC236}">
                <a16:creationId xmlns:a16="http://schemas.microsoft.com/office/drawing/2014/main" id="{34690527-5FCA-4E5D-97B7-5B9DE78F524C}"/>
              </a:ext>
            </a:extLst>
          </p:cNvPr>
          <p:cNvSpPr txBox="1"/>
          <p:nvPr/>
        </p:nvSpPr>
        <p:spPr>
          <a:xfrm rot="20824098">
            <a:off x="8072325" y="458374"/>
            <a:ext cx="3258956" cy="830997"/>
          </a:xfrm>
          <a:prstGeom prst="rect">
            <a:avLst/>
          </a:prstGeom>
          <a:noFill/>
        </p:spPr>
        <p:txBody>
          <a:bodyPr wrap="square" rtlCol="0">
            <a:spAutoFit/>
          </a:bodyPr>
          <a:lstStyle/>
          <a:p>
            <a:r>
              <a:rPr lang="en-GB" sz="4800" dirty="0">
                <a:latin typeface="+mj-lt"/>
              </a:rPr>
              <a:t>he</a:t>
            </a:r>
          </a:p>
        </p:txBody>
      </p:sp>
      <p:sp>
        <p:nvSpPr>
          <p:cNvPr id="30" name="TextBox 29">
            <a:extLst>
              <a:ext uri="{FF2B5EF4-FFF2-40B4-BE49-F238E27FC236}">
                <a16:creationId xmlns:a16="http://schemas.microsoft.com/office/drawing/2014/main" id="{D5B5CE5A-73A7-4590-B8FC-08E3174EF467}"/>
              </a:ext>
            </a:extLst>
          </p:cNvPr>
          <p:cNvSpPr txBox="1"/>
          <p:nvPr/>
        </p:nvSpPr>
        <p:spPr>
          <a:xfrm rot="20824098">
            <a:off x="7430470" y="582485"/>
            <a:ext cx="3258956" cy="830997"/>
          </a:xfrm>
          <a:prstGeom prst="rect">
            <a:avLst/>
          </a:prstGeom>
          <a:noFill/>
        </p:spPr>
        <p:txBody>
          <a:bodyPr wrap="square" rtlCol="0">
            <a:spAutoFit/>
          </a:bodyPr>
          <a:lstStyle/>
          <a:p>
            <a:r>
              <a:rPr lang="en-GB" sz="4800" dirty="0">
                <a:latin typeface="+mj-lt"/>
              </a:rPr>
              <a:t>we (f)</a:t>
            </a:r>
          </a:p>
        </p:txBody>
      </p:sp>
      <p:sp>
        <p:nvSpPr>
          <p:cNvPr id="32" name="Rounded Rectangle 126">
            <a:extLst>
              <a:ext uri="{FF2B5EF4-FFF2-40B4-BE49-F238E27FC236}">
                <a16:creationId xmlns:a16="http://schemas.microsoft.com/office/drawing/2014/main" id="{1945780B-B00E-4590-920D-57F37F6D1F8F}"/>
              </a:ext>
            </a:extLst>
          </p:cNvPr>
          <p:cNvSpPr/>
          <p:nvPr/>
        </p:nvSpPr>
        <p:spPr>
          <a:xfrm>
            <a:off x="4112783" y="2958939"/>
            <a:ext cx="3588310"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chemeClr val="tx1"/>
                </a:solidFill>
                <a:effectLst/>
                <a:uLnTx/>
                <a:uFillTx/>
                <a:latin typeface="+mj-lt"/>
                <a:ea typeface="+mn-ea"/>
                <a:cs typeface="+mn-cs"/>
              </a:rPr>
              <a:t>ellas</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3" name="Rounded Rectangle 127">
            <a:extLst>
              <a:ext uri="{FF2B5EF4-FFF2-40B4-BE49-F238E27FC236}">
                <a16:creationId xmlns:a16="http://schemas.microsoft.com/office/drawing/2014/main" id="{C20CFA2F-38F0-4C2C-B462-03E055C45344}"/>
              </a:ext>
            </a:extLst>
          </p:cNvPr>
          <p:cNvSpPr/>
          <p:nvPr/>
        </p:nvSpPr>
        <p:spPr>
          <a:xfrm>
            <a:off x="1030049" y="5597669"/>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mj-lt"/>
                <a:ea typeface="+mn-ea"/>
                <a:cs typeface="+mn-cs"/>
              </a:rPr>
              <a:t>el </a:t>
            </a:r>
            <a:r>
              <a:rPr kumimoji="0" lang="en-GB" sz="3000" b="1" i="0" u="none" strike="noStrike" kern="1200" cap="none" spc="0" normalizeH="0" baseline="0" noProof="0" dirty="0" err="1">
                <a:ln>
                  <a:noFill/>
                </a:ln>
                <a:solidFill>
                  <a:schemeClr val="tx1"/>
                </a:solidFill>
                <a:effectLst/>
                <a:uLnTx/>
                <a:uFillTx/>
                <a:latin typeface="+mj-lt"/>
                <a:ea typeface="+mn-ea"/>
                <a:cs typeface="+mn-cs"/>
              </a:rPr>
              <a:t>viaje</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4" name="Rounded Rectangle 128">
            <a:extLst>
              <a:ext uri="{FF2B5EF4-FFF2-40B4-BE49-F238E27FC236}">
                <a16:creationId xmlns:a16="http://schemas.microsoft.com/office/drawing/2014/main" id="{1C304657-EF32-4661-BC9B-94751264A5B3}"/>
              </a:ext>
            </a:extLst>
          </p:cNvPr>
          <p:cNvSpPr/>
          <p:nvPr/>
        </p:nvSpPr>
        <p:spPr>
          <a:xfrm>
            <a:off x="7811290" y="4717676"/>
            <a:ext cx="3594998"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chemeClr val="tx1"/>
                </a:solidFill>
                <a:latin typeface="+mj-lt"/>
              </a:rPr>
              <a:t>nosotros</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35" name="Rounded Rectangle 130">
            <a:extLst>
              <a:ext uri="{FF2B5EF4-FFF2-40B4-BE49-F238E27FC236}">
                <a16:creationId xmlns:a16="http://schemas.microsoft.com/office/drawing/2014/main" id="{19E294C4-BE8C-4194-A93F-151710E05294}"/>
              </a:ext>
            </a:extLst>
          </p:cNvPr>
          <p:cNvSpPr/>
          <p:nvPr/>
        </p:nvSpPr>
        <p:spPr>
          <a:xfrm>
            <a:off x="7807105" y="3853487"/>
            <a:ext cx="360908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mj-lt"/>
              </a:rPr>
              <a:t>el ruido</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36" name="Rounded Rectangle 132">
            <a:extLst>
              <a:ext uri="{FF2B5EF4-FFF2-40B4-BE49-F238E27FC236}">
                <a16:creationId xmlns:a16="http://schemas.microsoft.com/office/drawing/2014/main" id="{AED1A2FF-90B7-4674-8661-DE904B849D90}"/>
              </a:ext>
            </a:extLst>
          </p:cNvPr>
          <p:cNvSpPr/>
          <p:nvPr/>
        </p:nvSpPr>
        <p:spPr>
          <a:xfrm>
            <a:off x="1060074" y="2963020"/>
            <a:ext cx="2938667"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b="1" dirty="0">
                <a:solidFill>
                  <a:schemeClr val="tx1"/>
                </a:solidFill>
                <a:latin typeface="+mj-lt"/>
              </a:rPr>
              <a:t>el esfuerzo</a:t>
            </a:r>
          </a:p>
        </p:txBody>
      </p:sp>
      <p:sp>
        <p:nvSpPr>
          <p:cNvPr id="37" name="Rounded Rectangle 133">
            <a:extLst>
              <a:ext uri="{FF2B5EF4-FFF2-40B4-BE49-F238E27FC236}">
                <a16:creationId xmlns:a16="http://schemas.microsoft.com/office/drawing/2014/main" id="{64187249-A024-49A7-AC10-D75D3E2F055E}"/>
              </a:ext>
            </a:extLst>
          </p:cNvPr>
          <p:cNvSpPr/>
          <p:nvPr/>
        </p:nvSpPr>
        <p:spPr>
          <a:xfrm>
            <a:off x="7807975" y="5583025"/>
            <a:ext cx="3643127"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chemeClr val="tx1"/>
                </a:solidFill>
                <a:latin typeface="+mj-lt"/>
              </a:rPr>
              <a:t>yo</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38" name="Rounded Rectangle 134">
            <a:extLst>
              <a:ext uri="{FF2B5EF4-FFF2-40B4-BE49-F238E27FC236}">
                <a16:creationId xmlns:a16="http://schemas.microsoft.com/office/drawing/2014/main" id="{728A0EEB-CB8F-41D3-BB74-B6B602ECA2A5}"/>
              </a:ext>
            </a:extLst>
          </p:cNvPr>
          <p:cNvSpPr/>
          <p:nvPr/>
        </p:nvSpPr>
        <p:spPr>
          <a:xfrm>
            <a:off x="1050947" y="3834320"/>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0" b="1">
                <a:solidFill>
                  <a:schemeClr val="tx1"/>
                </a:solidFill>
                <a:latin typeface="+mj-lt"/>
              </a:rPr>
              <a:t>ella</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39" name="Rounded Rectangle 136">
            <a:extLst>
              <a:ext uri="{FF2B5EF4-FFF2-40B4-BE49-F238E27FC236}">
                <a16:creationId xmlns:a16="http://schemas.microsoft.com/office/drawing/2014/main" id="{56F6A5F6-E89F-4B40-9E36-FB6583D30DA2}"/>
              </a:ext>
            </a:extLst>
          </p:cNvPr>
          <p:cNvSpPr/>
          <p:nvPr/>
        </p:nvSpPr>
        <p:spPr>
          <a:xfrm>
            <a:off x="1049875" y="4709351"/>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0" b="1" dirty="0">
                <a:solidFill>
                  <a:schemeClr val="tx1"/>
                </a:solidFill>
                <a:latin typeface="+mj-lt"/>
              </a:rPr>
              <a:t>el gesto</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40" name="Rounded Rectangle 137">
            <a:extLst>
              <a:ext uri="{FF2B5EF4-FFF2-40B4-BE49-F238E27FC236}">
                <a16:creationId xmlns:a16="http://schemas.microsoft.com/office/drawing/2014/main" id="{CED24A94-0EC6-442A-B5C3-1BC50EF93881}"/>
              </a:ext>
            </a:extLst>
          </p:cNvPr>
          <p:cNvSpPr/>
          <p:nvPr/>
        </p:nvSpPr>
        <p:spPr>
          <a:xfrm>
            <a:off x="7824045" y="2955120"/>
            <a:ext cx="360908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3000" b="1" dirty="0">
                <a:solidFill>
                  <a:schemeClr val="tx1"/>
                </a:solidFill>
                <a:latin typeface="+mj-lt"/>
              </a:rPr>
              <a:t>mientras que</a:t>
            </a:r>
          </a:p>
        </p:txBody>
      </p:sp>
      <p:sp>
        <p:nvSpPr>
          <p:cNvPr id="41" name="Rounded Rectangle 138">
            <a:extLst>
              <a:ext uri="{FF2B5EF4-FFF2-40B4-BE49-F238E27FC236}">
                <a16:creationId xmlns:a16="http://schemas.microsoft.com/office/drawing/2014/main" id="{C7DC0664-7B12-403C-9736-3F62C08A616A}"/>
              </a:ext>
            </a:extLst>
          </p:cNvPr>
          <p:cNvSpPr/>
          <p:nvPr/>
        </p:nvSpPr>
        <p:spPr>
          <a:xfrm>
            <a:off x="4096915" y="3850998"/>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000" b="1" dirty="0" err="1">
                <a:solidFill>
                  <a:schemeClr val="tx1"/>
                </a:solidFill>
                <a:latin typeface="+mj-lt"/>
              </a:rPr>
              <a:t>él</a:t>
            </a:r>
            <a:r>
              <a:rPr lang="en-GB" sz="3000" b="1" dirty="0">
                <a:solidFill>
                  <a:schemeClr val="tx1"/>
                </a:solidFill>
                <a:latin typeface="+mj-lt"/>
              </a:rPr>
              <a:t> </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42" name="Rounded Rectangle 139">
            <a:extLst>
              <a:ext uri="{FF2B5EF4-FFF2-40B4-BE49-F238E27FC236}">
                <a16:creationId xmlns:a16="http://schemas.microsoft.com/office/drawing/2014/main" id="{887C6A75-A640-4400-A2F8-230EB2AF3A57}"/>
              </a:ext>
            </a:extLst>
          </p:cNvPr>
          <p:cNvSpPr/>
          <p:nvPr/>
        </p:nvSpPr>
        <p:spPr>
          <a:xfrm>
            <a:off x="4115648" y="5609346"/>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0" b="1" dirty="0">
                <a:solidFill>
                  <a:schemeClr val="tx1"/>
                </a:solidFill>
                <a:latin typeface="+mj-lt"/>
              </a:rPr>
              <a:t>nosotras</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43" name="Rounded Rectangle 140">
            <a:extLst>
              <a:ext uri="{FF2B5EF4-FFF2-40B4-BE49-F238E27FC236}">
                <a16:creationId xmlns:a16="http://schemas.microsoft.com/office/drawing/2014/main" id="{5DB85FC1-B8C5-4CA0-999B-A83FF7434E46}"/>
              </a:ext>
            </a:extLst>
          </p:cNvPr>
          <p:cNvSpPr/>
          <p:nvPr/>
        </p:nvSpPr>
        <p:spPr>
          <a:xfrm>
            <a:off x="4115648" y="4709351"/>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0" b="1" dirty="0">
                <a:solidFill>
                  <a:schemeClr val="tx1"/>
                </a:solidFill>
                <a:latin typeface="+mj-lt"/>
              </a:rPr>
              <a:t>el cambio</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44" name="CuadroTexto 3">
            <a:extLst>
              <a:ext uri="{FF2B5EF4-FFF2-40B4-BE49-F238E27FC236}">
                <a16:creationId xmlns:a16="http://schemas.microsoft.com/office/drawing/2014/main" id="{FE6C2B91-EC1B-4063-B0BC-2B1BCECEA9A6}"/>
              </a:ext>
            </a:extLst>
          </p:cNvPr>
          <p:cNvSpPr txBox="1"/>
          <p:nvPr/>
        </p:nvSpPr>
        <p:spPr>
          <a:xfrm>
            <a:off x="705165" y="1403689"/>
            <a:ext cx="1097430" cy="553998"/>
          </a:xfrm>
          <a:prstGeom prst="rect">
            <a:avLst/>
          </a:prstGeom>
          <a:solidFill>
            <a:schemeClr val="bg1"/>
          </a:solidFill>
        </p:spPr>
        <p:txBody>
          <a:bodyPr wrap="square" rtlCol="0">
            <a:spAutoFit/>
          </a:bodyPr>
          <a:lstStyle/>
          <a:p>
            <a:pPr algn="l"/>
            <a:endParaRPr lang="x-none" sz="3000" dirty="0">
              <a:latin typeface="+mj-lt"/>
            </a:endParaRPr>
          </a:p>
        </p:txBody>
      </p:sp>
      <p:sp>
        <p:nvSpPr>
          <p:cNvPr id="45" name="Rounded Rectangle 22">
            <a:extLst>
              <a:ext uri="{FF2B5EF4-FFF2-40B4-BE49-F238E27FC236}">
                <a16:creationId xmlns:a16="http://schemas.microsoft.com/office/drawing/2014/main" id="{1E9855EE-DB80-4CB5-AF58-E3A91D940E34}"/>
              </a:ext>
            </a:extLst>
          </p:cNvPr>
          <p:cNvSpPr/>
          <p:nvPr/>
        </p:nvSpPr>
        <p:spPr>
          <a:xfrm>
            <a:off x="4090769" y="2092530"/>
            <a:ext cx="2808391"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mj-lt"/>
              </a:rPr>
              <a:t>g</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a:t>
            </a:r>
          </a:p>
        </p:txBody>
      </p:sp>
      <p:sp>
        <p:nvSpPr>
          <p:cNvPr id="46" name="Rounded Rectangle 22">
            <a:extLst>
              <a:ext uri="{FF2B5EF4-FFF2-40B4-BE49-F238E27FC236}">
                <a16:creationId xmlns:a16="http://schemas.microsoft.com/office/drawing/2014/main" id="{850EEA29-29E0-495B-B753-5F4AA48E2965}"/>
              </a:ext>
            </a:extLst>
          </p:cNvPr>
          <p:cNvSpPr/>
          <p:nvPr/>
        </p:nvSpPr>
        <p:spPr>
          <a:xfrm>
            <a:off x="1073842" y="2077919"/>
            <a:ext cx="2921096"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mj-lt"/>
              </a:rPr>
              <a:t>t</a:t>
            </a:r>
            <a:r>
              <a:rPr kumimoji="0" lang="en-GB" sz="3000" b="1" i="0" u="none" strike="noStrike" kern="1200" cap="none" spc="0" normalizeH="0" baseline="0" noProof="0" dirty="0">
                <a:ln>
                  <a:noFill/>
                </a:ln>
                <a:solidFill>
                  <a:schemeClr val="tx1"/>
                </a:solidFill>
                <a:effectLst/>
                <a:uLnTx/>
                <a:uFillTx/>
                <a:latin typeface="+mj-lt"/>
                <a:ea typeface="+mn-ea"/>
                <a:cs typeface="+mn-cs"/>
              </a:rPr>
              <a:t>_</a:t>
            </a:r>
          </a:p>
        </p:txBody>
      </p:sp>
      <p:sp>
        <p:nvSpPr>
          <p:cNvPr id="47" name="Rounded Rectangle 138">
            <a:extLst>
              <a:ext uri="{FF2B5EF4-FFF2-40B4-BE49-F238E27FC236}">
                <a16:creationId xmlns:a16="http://schemas.microsoft.com/office/drawing/2014/main" id="{357473D0-5E9C-46F8-8975-3FFEB9929A2C}"/>
              </a:ext>
            </a:extLst>
          </p:cNvPr>
          <p:cNvSpPr/>
          <p:nvPr/>
        </p:nvSpPr>
        <p:spPr>
          <a:xfrm>
            <a:off x="1044883" y="2077916"/>
            <a:ext cx="294347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000" b="1" dirty="0" err="1">
                <a:solidFill>
                  <a:schemeClr val="tx1"/>
                </a:solidFill>
                <a:latin typeface="+mj-lt"/>
              </a:rPr>
              <a:t>tú</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48" name="Rounded Rectangle 138">
            <a:extLst>
              <a:ext uri="{FF2B5EF4-FFF2-40B4-BE49-F238E27FC236}">
                <a16:creationId xmlns:a16="http://schemas.microsoft.com/office/drawing/2014/main" id="{B41754DC-9989-44EB-A2A3-FEBF91E17A7D}"/>
              </a:ext>
            </a:extLst>
          </p:cNvPr>
          <p:cNvSpPr/>
          <p:nvPr/>
        </p:nvSpPr>
        <p:spPr>
          <a:xfrm>
            <a:off x="4097351" y="2098423"/>
            <a:ext cx="2789182"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mj-lt"/>
                <a:ea typeface="+mn-ea"/>
                <a:cs typeface="+mn-cs"/>
              </a:rPr>
              <a:t>genial</a:t>
            </a:r>
          </a:p>
        </p:txBody>
      </p:sp>
      <p:sp>
        <p:nvSpPr>
          <p:cNvPr id="49" name="TextBox 48">
            <a:extLst>
              <a:ext uri="{FF2B5EF4-FFF2-40B4-BE49-F238E27FC236}">
                <a16:creationId xmlns:a16="http://schemas.microsoft.com/office/drawing/2014/main" id="{0DC3BC61-76DF-411B-B68B-7C74E13197EB}"/>
              </a:ext>
            </a:extLst>
          </p:cNvPr>
          <p:cNvSpPr txBox="1"/>
          <p:nvPr/>
        </p:nvSpPr>
        <p:spPr>
          <a:xfrm rot="20824098">
            <a:off x="6850080" y="754114"/>
            <a:ext cx="3258956" cy="830997"/>
          </a:xfrm>
          <a:prstGeom prst="rect">
            <a:avLst/>
          </a:prstGeom>
          <a:noFill/>
        </p:spPr>
        <p:txBody>
          <a:bodyPr wrap="square" rtlCol="0">
            <a:spAutoFit/>
          </a:bodyPr>
          <a:lstStyle/>
          <a:p>
            <a:pPr lvl="0" algn="ctr">
              <a:defRPr/>
            </a:pPr>
            <a:r>
              <a:rPr lang="en-GB" sz="4800" dirty="0">
                <a:latin typeface="+mj-lt"/>
              </a:rPr>
              <a:t>great</a:t>
            </a:r>
            <a:endParaRPr kumimoji="0" lang="en-GB" sz="4800" b="0" i="0" u="none" strike="noStrike" kern="1200" cap="none" spc="0" normalizeH="0" baseline="0" noProof="0" dirty="0">
              <a:ln>
                <a:noFill/>
              </a:ln>
              <a:effectLst/>
              <a:uLnTx/>
              <a:uFillTx/>
              <a:latin typeface="+mj-lt"/>
            </a:endParaRPr>
          </a:p>
        </p:txBody>
      </p:sp>
      <p:sp>
        <p:nvSpPr>
          <p:cNvPr id="50" name="TextBox 49">
            <a:extLst>
              <a:ext uri="{FF2B5EF4-FFF2-40B4-BE49-F238E27FC236}">
                <a16:creationId xmlns:a16="http://schemas.microsoft.com/office/drawing/2014/main" id="{6D113F14-A8CC-4413-88DF-919D3E59AF8C}"/>
              </a:ext>
            </a:extLst>
          </p:cNvPr>
          <p:cNvSpPr txBox="1"/>
          <p:nvPr/>
        </p:nvSpPr>
        <p:spPr>
          <a:xfrm rot="20824098">
            <a:off x="7121605" y="715230"/>
            <a:ext cx="3258956" cy="830997"/>
          </a:xfrm>
          <a:prstGeom prst="rect">
            <a:avLst/>
          </a:prstGeom>
          <a:noFill/>
        </p:spPr>
        <p:txBody>
          <a:bodyPr wrap="square" rtlCol="0">
            <a:spAutoFit/>
          </a:bodyPr>
          <a:lstStyle/>
          <a:p>
            <a:pPr lvl="0" algn="ctr">
              <a:defRPr/>
            </a:pPr>
            <a:r>
              <a:rPr lang="en-GB" sz="4800" dirty="0">
                <a:latin typeface="+mj-lt"/>
              </a:rPr>
              <a:t>you</a:t>
            </a:r>
            <a:endParaRPr kumimoji="0" lang="en-GB" sz="4800" b="0" i="0" u="none" strike="noStrike" kern="1200" cap="none" spc="0" normalizeH="0" baseline="0" noProof="0" dirty="0">
              <a:ln>
                <a:noFill/>
              </a:ln>
              <a:effectLst/>
              <a:uLnTx/>
              <a:uFillTx/>
              <a:latin typeface="+mj-lt"/>
            </a:endParaRPr>
          </a:p>
        </p:txBody>
      </p:sp>
      <p:sp>
        <p:nvSpPr>
          <p:cNvPr id="51" name="Rounded Rectangle 22">
            <a:extLst>
              <a:ext uri="{FF2B5EF4-FFF2-40B4-BE49-F238E27FC236}">
                <a16:creationId xmlns:a16="http://schemas.microsoft.com/office/drawing/2014/main" id="{69E66ECD-AD07-4252-ADB2-5C52EDD5834A}"/>
              </a:ext>
            </a:extLst>
          </p:cNvPr>
          <p:cNvSpPr/>
          <p:nvPr/>
        </p:nvSpPr>
        <p:spPr>
          <a:xfrm>
            <a:off x="8784277" y="2121625"/>
            <a:ext cx="2598879"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a:solidFill>
                  <a:schemeClr val="tx1"/>
                </a:solidFill>
                <a:latin typeface="+mj-lt"/>
              </a:rPr>
              <a:t>g _ _ </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a:t>
            </a:r>
          </a:p>
        </p:txBody>
      </p:sp>
      <p:sp>
        <p:nvSpPr>
          <p:cNvPr id="52" name="Rounded Rectangle 138">
            <a:extLst>
              <a:ext uri="{FF2B5EF4-FFF2-40B4-BE49-F238E27FC236}">
                <a16:creationId xmlns:a16="http://schemas.microsoft.com/office/drawing/2014/main" id="{ACF02A10-8688-438C-8778-BCD9E833DF9C}"/>
              </a:ext>
            </a:extLst>
          </p:cNvPr>
          <p:cNvSpPr/>
          <p:nvPr/>
        </p:nvSpPr>
        <p:spPr>
          <a:xfrm>
            <a:off x="8788578" y="2116887"/>
            <a:ext cx="2598879"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tx1"/>
                </a:solidFill>
                <a:effectLst/>
                <a:uLnTx/>
                <a:uFillTx/>
                <a:latin typeface="+mj-lt"/>
                <a:ea typeface="+mn-ea"/>
                <a:cs typeface="+mn-cs"/>
              </a:rPr>
              <a:t>gracioso</a:t>
            </a:r>
          </a:p>
        </p:txBody>
      </p:sp>
      <p:sp>
        <p:nvSpPr>
          <p:cNvPr id="53" name="Rounded Rectangle 22">
            <a:extLst>
              <a:ext uri="{FF2B5EF4-FFF2-40B4-BE49-F238E27FC236}">
                <a16:creationId xmlns:a16="http://schemas.microsoft.com/office/drawing/2014/main" id="{7D62C5A3-8B1B-40EC-9CCB-463836D28788}"/>
              </a:ext>
            </a:extLst>
          </p:cNvPr>
          <p:cNvSpPr/>
          <p:nvPr/>
        </p:nvSpPr>
        <p:spPr>
          <a:xfrm>
            <a:off x="4090935" y="1233448"/>
            <a:ext cx="2657627"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tx1"/>
                </a:solidFill>
                <a:latin typeface="+mj-lt"/>
              </a:rPr>
              <a:t>e_ _ </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a:t>
            </a:r>
          </a:p>
        </p:txBody>
      </p:sp>
      <p:sp>
        <p:nvSpPr>
          <p:cNvPr id="54" name="Rounded Rectangle 138">
            <a:extLst>
              <a:ext uri="{FF2B5EF4-FFF2-40B4-BE49-F238E27FC236}">
                <a16:creationId xmlns:a16="http://schemas.microsoft.com/office/drawing/2014/main" id="{899AEA6F-E03D-466B-805C-CD3A96DDBC3F}"/>
              </a:ext>
            </a:extLst>
          </p:cNvPr>
          <p:cNvSpPr/>
          <p:nvPr/>
        </p:nvSpPr>
        <p:spPr>
          <a:xfrm>
            <a:off x="4100864" y="1247915"/>
            <a:ext cx="2657627"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chemeClr val="tx1"/>
                </a:solidFill>
                <a:effectLst/>
                <a:uLnTx/>
                <a:uFillTx/>
                <a:latin typeface="+mj-lt"/>
                <a:ea typeface="+mn-ea"/>
                <a:cs typeface="+mn-cs"/>
              </a:rPr>
              <a:t>entonces</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55" name="Rounded Rectangle 22">
            <a:extLst>
              <a:ext uri="{FF2B5EF4-FFF2-40B4-BE49-F238E27FC236}">
                <a16:creationId xmlns:a16="http://schemas.microsoft.com/office/drawing/2014/main" id="{BE204C54-4CC3-4EC1-B3D2-88E09663C136}"/>
              </a:ext>
            </a:extLst>
          </p:cNvPr>
          <p:cNvSpPr/>
          <p:nvPr/>
        </p:nvSpPr>
        <p:spPr>
          <a:xfrm>
            <a:off x="1016186" y="1250786"/>
            <a:ext cx="2967988" cy="75565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tx1"/>
                </a:solidFill>
                <a:latin typeface="+mj-lt"/>
              </a:rPr>
              <a:t>e</a:t>
            </a:r>
            <a:r>
              <a:rPr kumimoji="0" lang="en-GB" sz="3000" b="1" i="0" u="none" strike="noStrike" kern="1200" cap="none" spc="0" normalizeH="0" baseline="0" noProof="0" dirty="0">
                <a:ln>
                  <a:noFill/>
                </a:ln>
                <a:solidFill>
                  <a:schemeClr val="tx1"/>
                </a:solidFill>
                <a:effectLst/>
                <a:uLnTx/>
                <a:uFillTx/>
                <a:latin typeface="+mj-lt"/>
                <a:ea typeface="+mn-ea"/>
                <a:cs typeface="+mn-cs"/>
              </a:rPr>
              <a:t>_ _ _ _</a:t>
            </a:r>
          </a:p>
        </p:txBody>
      </p:sp>
      <p:sp>
        <p:nvSpPr>
          <p:cNvPr id="56" name="Rounded Rectangle 138">
            <a:extLst>
              <a:ext uri="{FF2B5EF4-FFF2-40B4-BE49-F238E27FC236}">
                <a16:creationId xmlns:a16="http://schemas.microsoft.com/office/drawing/2014/main" id="{453C3021-41EA-4964-9000-D61EABFA22AF}"/>
              </a:ext>
            </a:extLst>
          </p:cNvPr>
          <p:cNvSpPr/>
          <p:nvPr/>
        </p:nvSpPr>
        <p:spPr>
          <a:xfrm>
            <a:off x="1038998" y="1262237"/>
            <a:ext cx="2952724"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chemeClr val="tx1"/>
                </a:solidFill>
                <a:effectLst/>
                <a:uLnTx/>
                <a:uFillTx/>
                <a:latin typeface="+mj-lt"/>
                <a:ea typeface="+mn-ea"/>
                <a:cs typeface="+mn-cs"/>
              </a:rPr>
              <a:t>ellos</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58" name="TextBox 57">
            <a:extLst>
              <a:ext uri="{FF2B5EF4-FFF2-40B4-BE49-F238E27FC236}">
                <a16:creationId xmlns:a16="http://schemas.microsoft.com/office/drawing/2014/main" id="{9F712A45-0E1B-46D9-9FEE-AF7AC1C80B99}"/>
              </a:ext>
            </a:extLst>
          </p:cNvPr>
          <p:cNvSpPr txBox="1"/>
          <p:nvPr/>
        </p:nvSpPr>
        <p:spPr>
          <a:xfrm rot="20824098">
            <a:off x="6949506" y="689262"/>
            <a:ext cx="3258956" cy="830997"/>
          </a:xfrm>
          <a:prstGeom prst="rect">
            <a:avLst/>
          </a:prstGeom>
          <a:noFill/>
        </p:spPr>
        <p:txBody>
          <a:bodyPr wrap="square" rtlCol="0">
            <a:spAutoFit/>
          </a:bodyPr>
          <a:lstStyle/>
          <a:p>
            <a:pPr lvl="0" algn="ctr">
              <a:defRPr/>
            </a:pPr>
            <a:r>
              <a:rPr lang="en-GB" sz="4800" dirty="0">
                <a:latin typeface="+mj-lt"/>
              </a:rPr>
              <a:t>funny</a:t>
            </a:r>
            <a:endParaRPr kumimoji="0" lang="en-GB" sz="4800" b="0" i="0" u="none" strike="noStrike" kern="1200" cap="none" spc="0" normalizeH="0" baseline="0" noProof="0" dirty="0">
              <a:ln>
                <a:noFill/>
              </a:ln>
              <a:effectLst/>
              <a:uLnTx/>
              <a:uFillTx/>
              <a:latin typeface="+mj-lt"/>
            </a:endParaRPr>
          </a:p>
        </p:txBody>
      </p:sp>
      <p:sp>
        <p:nvSpPr>
          <p:cNvPr id="59" name="TextBox 58">
            <a:extLst>
              <a:ext uri="{FF2B5EF4-FFF2-40B4-BE49-F238E27FC236}">
                <a16:creationId xmlns:a16="http://schemas.microsoft.com/office/drawing/2014/main" id="{27EDF3EC-59DC-4D09-A2D2-9393F20A8CAE}"/>
              </a:ext>
            </a:extLst>
          </p:cNvPr>
          <p:cNvSpPr txBox="1"/>
          <p:nvPr/>
        </p:nvSpPr>
        <p:spPr>
          <a:xfrm rot="20824098">
            <a:off x="7007411" y="662148"/>
            <a:ext cx="3258956" cy="830997"/>
          </a:xfrm>
          <a:prstGeom prst="rect">
            <a:avLst/>
          </a:prstGeom>
          <a:noFill/>
        </p:spPr>
        <p:txBody>
          <a:bodyPr wrap="square" rtlCol="0">
            <a:spAutoFit/>
          </a:bodyPr>
          <a:lstStyle/>
          <a:p>
            <a:pPr lvl="0" algn="ctr">
              <a:defRPr/>
            </a:pPr>
            <a:r>
              <a:rPr lang="en-GB" sz="4800" dirty="0">
                <a:latin typeface="+mj-lt"/>
              </a:rPr>
              <a:t>so</a:t>
            </a:r>
            <a:endParaRPr kumimoji="0" lang="en-GB" sz="4800" b="0" i="0" u="none" strike="noStrike" kern="1200" cap="none" spc="0" normalizeH="0" baseline="0" noProof="0" dirty="0">
              <a:ln>
                <a:noFill/>
              </a:ln>
              <a:effectLst/>
              <a:uLnTx/>
              <a:uFillTx/>
              <a:latin typeface="+mj-lt"/>
            </a:endParaRPr>
          </a:p>
        </p:txBody>
      </p:sp>
      <p:sp>
        <p:nvSpPr>
          <p:cNvPr id="60" name="TextBox 59">
            <a:extLst>
              <a:ext uri="{FF2B5EF4-FFF2-40B4-BE49-F238E27FC236}">
                <a16:creationId xmlns:a16="http://schemas.microsoft.com/office/drawing/2014/main" id="{BEFD75CF-F66A-4289-AE37-87C68C86DC8F}"/>
              </a:ext>
            </a:extLst>
          </p:cNvPr>
          <p:cNvSpPr txBox="1"/>
          <p:nvPr/>
        </p:nvSpPr>
        <p:spPr>
          <a:xfrm rot="20824098">
            <a:off x="7110247" y="774579"/>
            <a:ext cx="3258956" cy="830997"/>
          </a:xfrm>
          <a:prstGeom prst="rect">
            <a:avLst/>
          </a:prstGeom>
          <a:noFill/>
        </p:spPr>
        <p:txBody>
          <a:bodyPr wrap="square" rtlCol="0">
            <a:spAutoFit/>
          </a:bodyPr>
          <a:lstStyle/>
          <a:p>
            <a:pPr lvl="0" algn="ctr">
              <a:defRPr/>
            </a:pPr>
            <a:r>
              <a:rPr lang="en-GB" sz="4800" dirty="0">
                <a:latin typeface="+mj-lt"/>
              </a:rPr>
              <a:t>they (m)</a:t>
            </a:r>
            <a:endParaRPr kumimoji="0" lang="en-GB" sz="4800" b="0" i="0" u="none" strike="noStrike" kern="1200" cap="none" spc="0" normalizeH="0" baseline="0" noProof="0" dirty="0">
              <a:ln>
                <a:noFill/>
              </a:ln>
              <a:effectLst/>
              <a:uLnTx/>
              <a:uFillTx/>
              <a:latin typeface="+mj-lt"/>
            </a:endParaRPr>
          </a:p>
        </p:txBody>
      </p:sp>
      <p:sp>
        <p:nvSpPr>
          <p:cNvPr id="57" name="Rounded Rectangle 11">
            <a:extLst>
              <a:ext uri="{FF2B5EF4-FFF2-40B4-BE49-F238E27FC236}">
                <a16:creationId xmlns:a16="http://schemas.microsoft.com/office/drawing/2014/main" id="{81F3A0BB-FC7D-448F-8DF1-531879D1F366}"/>
              </a:ext>
            </a:extLst>
          </p:cNvPr>
          <p:cNvSpPr/>
          <p:nvPr/>
        </p:nvSpPr>
        <p:spPr>
          <a:xfrm>
            <a:off x="9984242" y="258166"/>
            <a:ext cx="194390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0391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6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5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2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9"/>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1"/>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9"/>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50"/>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2"/>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5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30"/>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42"/>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30"/>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31"/>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7" grpId="0" animBg="1"/>
      <p:bldP spid="48" grpId="0" animBg="1"/>
      <p:bldP spid="49" grpId="0"/>
      <p:bldP spid="49" grpId="1"/>
      <p:bldP spid="50" grpId="0"/>
      <p:bldP spid="50" grpId="1"/>
      <p:bldP spid="52" grpId="0" animBg="1"/>
      <p:bldP spid="54" grpId="0" animBg="1"/>
      <p:bldP spid="56" grpId="0" animBg="1"/>
      <p:bldP spid="58" grpId="0"/>
      <p:bldP spid="58" grpId="1"/>
      <p:bldP spid="59" grpId="0"/>
      <p:bldP spid="59" grpId="1"/>
      <p:bldP spid="60" grpId="0"/>
      <p:bldP spid="6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4944-3FB1-4030-8A8A-4CDF79028CF1}"/>
              </a:ext>
            </a:extLst>
          </p:cNvPr>
          <p:cNvSpPr>
            <a:spLocks noGrp="1"/>
          </p:cNvSpPr>
          <p:nvPr>
            <p:ph type="title"/>
          </p:nvPr>
        </p:nvSpPr>
        <p:spPr>
          <a:xfrm>
            <a:off x="304796" y="67405"/>
            <a:ext cx="10515600" cy="1325563"/>
          </a:xfrm>
        </p:spPr>
        <p:txBody>
          <a:bodyPr/>
          <a:lstStyle/>
          <a:p>
            <a:r>
              <a:rPr lang="en-GB" dirty="0"/>
              <a:t>¡Hacemos predicciones! ¿Verdadero o falso?</a:t>
            </a:r>
          </a:p>
        </p:txBody>
      </p:sp>
      <p:sp>
        <p:nvSpPr>
          <p:cNvPr id="3" name="Content Placeholder 2">
            <a:extLst>
              <a:ext uri="{FF2B5EF4-FFF2-40B4-BE49-F238E27FC236}">
                <a16:creationId xmlns:a16="http://schemas.microsoft.com/office/drawing/2014/main" id="{6785632F-D844-48E3-9D30-BB72038F2AC0}"/>
              </a:ext>
            </a:extLst>
          </p:cNvPr>
          <p:cNvSpPr>
            <a:spLocks noGrp="1"/>
          </p:cNvSpPr>
          <p:nvPr>
            <p:ph idx="1"/>
          </p:nvPr>
        </p:nvSpPr>
        <p:spPr>
          <a:xfrm>
            <a:off x="304796" y="1122597"/>
            <a:ext cx="10515600" cy="4900832"/>
          </a:xfrm>
        </p:spPr>
        <p:txBody>
          <a:bodyPr>
            <a:normAutofit fontScale="92500"/>
          </a:bodyPr>
          <a:lstStyle/>
          <a:p>
            <a:pPr marL="0" indent="0">
              <a:lnSpc>
                <a:spcPct val="150000"/>
              </a:lnSpc>
              <a:buNone/>
            </a:pPr>
            <a:r>
              <a:rPr lang="en-GB" b="1" dirty="0"/>
              <a:t>Paragraph 1</a:t>
            </a:r>
          </a:p>
          <a:p>
            <a:pPr marL="514350" indent="-514350">
              <a:lnSpc>
                <a:spcPct val="150000"/>
              </a:lnSpc>
              <a:buAutoNum type="arabicPeriod"/>
            </a:pPr>
            <a:r>
              <a:rPr lang="en-GB" b="1" dirty="0"/>
              <a:t>Spanish is an official language of Bolivia.</a:t>
            </a:r>
          </a:p>
          <a:p>
            <a:pPr marL="514350" indent="-514350">
              <a:lnSpc>
                <a:spcPct val="150000"/>
              </a:lnSpc>
              <a:buAutoNum type="arabicPeriod"/>
            </a:pPr>
            <a:r>
              <a:rPr lang="en-GB" b="1" dirty="0"/>
              <a:t>Other languages are also spoken.</a:t>
            </a:r>
          </a:p>
          <a:p>
            <a:pPr marL="514350" indent="-514350">
              <a:lnSpc>
                <a:spcPct val="150000"/>
              </a:lnSpc>
              <a:buAutoNum type="arabicPeriod"/>
            </a:pPr>
            <a:r>
              <a:rPr lang="en-GB" b="1" dirty="0"/>
              <a:t>People’s languages aren’t related to their culture.</a:t>
            </a:r>
          </a:p>
          <a:p>
            <a:pPr marL="0" indent="0">
              <a:lnSpc>
                <a:spcPct val="150000"/>
              </a:lnSpc>
              <a:buNone/>
            </a:pPr>
            <a:r>
              <a:rPr lang="en-GB" b="1" dirty="0"/>
              <a:t>Paragraph 2</a:t>
            </a:r>
          </a:p>
          <a:p>
            <a:pPr marL="514350" indent="-514350">
              <a:lnSpc>
                <a:spcPct val="150000"/>
              </a:lnSpc>
              <a:buAutoNum type="arabicPeriod"/>
            </a:pPr>
            <a:r>
              <a:rPr lang="en-GB" b="1" dirty="0"/>
              <a:t>Students learn both Spanish and an indigenous language at school.</a:t>
            </a:r>
          </a:p>
          <a:p>
            <a:pPr marL="514350" indent="-514350">
              <a:lnSpc>
                <a:spcPct val="150000"/>
              </a:lnSpc>
              <a:buAutoNum type="arabicPeriod"/>
            </a:pPr>
            <a:r>
              <a:rPr lang="en-GB" b="1" dirty="0"/>
              <a:t>There are enough teachers to teach indigenous languages.</a:t>
            </a:r>
          </a:p>
          <a:p>
            <a:pPr marL="514350" indent="-514350">
              <a:lnSpc>
                <a:spcPct val="150000"/>
              </a:lnSpc>
              <a:buAutoNum type="arabicPeriod"/>
            </a:pPr>
            <a:endParaRPr lang="en-GB" b="1" dirty="0"/>
          </a:p>
        </p:txBody>
      </p:sp>
    </p:spTree>
    <p:extLst>
      <p:ext uri="{BB962C8B-B14F-4D97-AF65-F5344CB8AC3E}">
        <p14:creationId xmlns:p14="http://schemas.microsoft.com/office/powerpoint/2010/main" val="4198691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350A4B-4D92-ED4B-8F44-03FDE1E74826}"/>
              </a:ext>
            </a:extLst>
          </p:cNvPr>
          <p:cNvSpPr>
            <a:spLocks noGrp="1"/>
          </p:cNvSpPr>
          <p:nvPr>
            <p:ph type="title"/>
          </p:nvPr>
        </p:nvSpPr>
        <p:spPr>
          <a:xfrm>
            <a:off x="3753519" y="123036"/>
            <a:ext cx="4566314" cy="607805"/>
          </a:xfrm>
        </p:spPr>
        <p:txBody>
          <a:bodyPr>
            <a:normAutofit/>
          </a:bodyPr>
          <a:lstStyle/>
          <a:p>
            <a:pPr algn="ctr"/>
            <a:r>
              <a:rPr lang="x-none" sz="3200" b="1" dirty="0"/>
              <a:t>Idiomas y educación</a:t>
            </a:r>
          </a:p>
        </p:txBody>
      </p:sp>
      <p:sp>
        <p:nvSpPr>
          <p:cNvPr id="4" name="CuadroTexto 3">
            <a:extLst>
              <a:ext uri="{FF2B5EF4-FFF2-40B4-BE49-F238E27FC236}">
                <a16:creationId xmlns:a16="http://schemas.microsoft.com/office/drawing/2014/main" id="{86565B9B-4EC2-3F45-A2D9-F8711E4F5C9A}"/>
              </a:ext>
            </a:extLst>
          </p:cNvPr>
          <p:cNvSpPr txBox="1"/>
          <p:nvPr/>
        </p:nvSpPr>
        <p:spPr>
          <a:xfrm>
            <a:off x="701000" y="1300739"/>
            <a:ext cx="8188657" cy="4925003"/>
          </a:xfrm>
          <a:prstGeom prst="rect">
            <a:avLst/>
          </a:prstGeom>
          <a:noFill/>
        </p:spPr>
        <p:txBody>
          <a:bodyPr wrap="square" rtlCol="0">
            <a:spAutoFit/>
          </a:bodyPr>
          <a:lstStyle/>
          <a:p>
            <a:pPr>
              <a:lnSpc>
                <a:spcPct val="120000"/>
              </a:lnSpc>
            </a:pPr>
            <a:r>
              <a:rPr lang="es-ES" sz="2400" dirty="0"/>
              <a:t>El español es un idioma oficial de Bolivia, aunque otros idiomas existen. Mucha gente de origen indígena habla </a:t>
            </a:r>
            <a:r>
              <a:rPr lang="es-ES" sz="2400" i="1" dirty="0"/>
              <a:t>aymara</a:t>
            </a:r>
            <a:r>
              <a:rPr lang="es-ES" sz="2400" dirty="0"/>
              <a:t> y </a:t>
            </a:r>
            <a:r>
              <a:rPr lang="es-ES" sz="2400" i="1" dirty="0"/>
              <a:t>quechua</a:t>
            </a:r>
            <a:r>
              <a:rPr lang="es-ES" sz="2400" dirty="0"/>
              <a:t>, dos idiomas muy antiguos. El idioma puede ser una parte importante de su identidad y cultura.</a:t>
            </a:r>
          </a:p>
          <a:p>
            <a:pPr>
              <a:lnSpc>
                <a:spcPct val="120000"/>
              </a:lnSpc>
            </a:pPr>
            <a:endParaRPr lang="es-ES" sz="2400" dirty="0"/>
          </a:p>
          <a:p>
            <a:pPr>
              <a:lnSpc>
                <a:spcPct val="120000"/>
              </a:lnSpc>
            </a:pPr>
            <a:r>
              <a:rPr lang="es-ES" sz="2400" dirty="0"/>
              <a:t>En muchas escuelas, la educación cambia: ahora, los estudiantes deben aprender español y también un idioma indígena*. Sin embargo, a veces no hay suficientes profesores para enseñar los idiomas indígenas.</a:t>
            </a:r>
          </a:p>
        </p:txBody>
      </p:sp>
      <p:pic>
        <p:nvPicPr>
          <p:cNvPr id="5" name="Imagen 4">
            <a:extLst>
              <a:ext uri="{FF2B5EF4-FFF2-40B4-BE49-F238E27FC236}">
                <a16:creationId xmlns:a16="http://schemas.microsoft.com/office/drawing/2014/main" id="{CF7CAF55-8E55-7F44-8950-C3C2CBF985E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898399" y="1362068"/>
            <a:ext cx="2855098" cy="3568873"/>
          </a:xfrm>
          <a:prstGeom prst="rect">
            <a:avLst/>
          </a:prstGeom>
        </p:spPr>
      </p:pic>
      <p:sp>
        <p:nvSpPr>
          <p:cNvPr id="7" name="Rounded Rectangle 11">
            <a:extLst>
              <a:ext uri="{FF2B5EF4-FFF2-40B4-BE49-F238E27FC236}">
                <a16:creationId xmlns:a16="http://schemas.microsoft.com/office/drawing/2014/main" id="{A316DD52-7894-4A75-969C-CA0645DA2978}"/>
              </a:ext>
            </a:extLst>
          </p:cNvPr>
          <p:cNvSpPr/>
          <p:nvPr/>
        </p:nvSpPr>
        <p:spPr>
          <a:xfrm>
            <a:off x="10726056" y="258166"/>
            <a:ext cx="12020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6" name="TextBox 5"/>
          <p:cNvSpPr txBox="1"/>
          <p:nvPr/>
        </p:nvSpPr>
        <p:spPr>
          <a:xfrm>
            <a:off x="692258" y="773844"/>
            <a:ext cx="8055212" cy="461665"/>
          </a:xfrm>
          <a:prstGeom prst="rect">
            <a:avLst/>
          </a:prstGeom>
          <a:noFill/>
        </p:spPr>
        <p:txBody>
          <a:bodyPr wrap="square" rtlCol="0">
            <a:spAutoFit/>
          </a:bodyPr>
          <a:lstStyle/>
          <a:p>
            <a:pPr algn="l"/>
            <a:r>
              <a:rPr lang="en-GB" sz="2400" b="1" dirty="0"/>
              <a:t>Lee el texto. ¿Cuántos verbos terminan en –e o –en? </a:t>
            </a:r>
          </a:p>
        </p:txBody>
      </p:sp>
      <p:sp>
        <p:nvSpPr>
          <p:cNvPr id="16" name="TextBox 15"/>
          <p:cNvSpPr txBox="1"/>
          <p:nvPr/>
        </p:nvSpPr>
        <p:spPr>
          <a:xfrm>
            <a:off x="9247428" y="5095822"/>
            <a:ext cx="1925053" cy="400110"/>
          </a:xfrm>
          <a:prstGeom prst="rect">
            <a:avLst/>
          </a:prstGeom>
          <a:noFill/>
        </p:spPr>
        <p:txBody>
          <a:bodyPr wrap="square" rtlCol="0">
            <a:spAutoFit/>
          </a:bodyPr>
          <a:lstStyle/>
          <a:p>
            <a:pPr algn="l"/>
            <a:r>
              <a:rPr lang="en-GB" sz="2000" dirty="0"/>
              <a:t>*indigenous</a:t>
            </a:r>
          </a:p>
        </p:txBody>
      </p:sp>
    </p:spTree>
    <p:extLst>
      <p:ext uri="{BB962C8B-B14F-4D97-AF65-F5344CB8AC3E}">
        <p14:creationId xmlns:p14="http://schemas.microsoft.com/office/powerpoint/2010/main" val="2676712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4944-3FB1-4030-8A8A-4CDF79028CF1}"/>
              </a:ext>
            </a:extLst>
          </p:cNvPr>
          <p:cNvSpPr>
            <a:spLocks noGrp="1"/>
          </p:cNvSpPr>
          <p:nvPr>
            <p:ph type="title"/>
          </p:nvPr>
        </p:nvSpPr>
        <p:spPr>
          <a:xfrm>
            <a:off x="304796" y="67405"/>
            <a:ext cx="4804233" cy="1325563"/>
          </a:xfrm>
        </p:spPr>
        <p:txBody>
          <a:bodyPr/>
          <a:lstStyle/>
          <a:p>
            <a:r>
              <a:rPr lang="en-GB" dirty="0"/>
              <a:t>¿Verdadero o falso?</a:t>
            </a:r>
          </a:p>
        </p:txBody>
      </p:sp>
      <p:sp>
        <p:nvSpPr>
          <p:cNvPr id="3" name="Content Placeholder 2">
            <a:extLst>
              <a:ext uri="{FF2B5EF4-FFF2-40B4-BE49-F238E27FC236}">
                <a16:creationId xmlns:a16="http://schemas.microsoft.com/office/drawing/2014/main" id="{6785632F-D844-48E3-9D30-BB72038F2AC0}"/>
              </a:ext>
            </a:extLst>
          </p:cNvPr>
          <p:cNvSpPr>
            <a:spLocks noGrp="1"/>
          </p:cNvSpPr>
          <p:nvPr>
            <p:ph idx="1"/>
          </p:nvPr>
        </p:nvSpPr>
        <p:spPr>
          <a:xfrm>
            <a:off x="304796" y="1122597"/>
            <a:ext cx="10515600" cy="4900832"/>
          </a:xfrm>
        </p:spPr>
        <p:txBody>
          <a:bodyPr>
            <a:normAutofit fontScale="92500"/>
          </a:bodyPr>
          <a:lstStyle/>
          <a:p>
            <a:pPr marL="0" indent="0">
              <a:lnSpc>
                <a:spcPct val="150000"/>
              </a:lnSpc>
              <a:buNone/>
            </a:pPr>
            <a:r>
              <a:rPr lang="en-GB" b="1" dirty="0"/>
              <a:t>Paragraph 1</a:t>
            </a:r>
          </a:p>
          <a:p>
            <a:pPr marL="514350" indent="-514350">
              <a:lnSpc>
                <a:spcPct val="150000"/>
              </a:lnSpc>
              <a:buAutoNum type="arabicPeriod"/>
            </a:pPr>
            <a:r>
              <a:rPr lang="en-GB" b="1" dirty="0"/>
              <a:t>Spanish is an official language of Bolivia.</a:t>
            </a:r>
          </a:p>
          <a:p>
            <a:pPr marL="514350" indent="-514350">
              <a:lnSpc>
                <a:spcPct val="150000"/>
              </a:lnSpc>
              <a:buAutoNum type="arabicPeriod"/>
            </a:pPr>
            <a:r>
              <a:rPr lang="en-GB" b="1" dirty="0"/>
              <a:t>Other languages are also spoken.</a:t>
            </a:r>
          </a:p>
          <a:p>
            <a:pPr marL="514350" indent="-514350">
              <a:lnSpc>
                <a:spcPct val="150000"/>
              </a:lnSpc>
              <a:buAutoNum type="arabicPeriod"/>
            </a:pPr>
            <a:r>
              <a:rPr lang="en-GB" b="1" dirty="0"/>
              <a:t>People’s languages aren’t related to their culture.</a:t>
            </a:r>
          </a:p>
          <a:p>
            <a:pPr marL="0" indent="0">
              <a:lnSpc>
                <a:spcPct val="150000"/>
              </a:lnSpc>
              <a:buNone/>
            </a:pPr>
            <a:r>
              <a:rPr lang="en-GB" b="1" dirty="0"/>
              <a:t>Paragraph 2</a:t>
            </a:r>
          </a:p>
          <a:p>
            <a:pPr marL="514350" indent="-514350">
              <a:lnSpc>
                <a:spcPct val="150000"/>
              </a:lnSpc>
              <a:buAutoNum type="arabicPeriod"/>
            </a:pPr>
            <a:r>
              <a:rPr lang="en-GB" b="1" dirty="0"/>
              <a:t>Students learn both Spanish and an indigenous language at school.</a:t>
            </a:r>
          </a:p>
          <a:p>
            <a:pPr marL="514350" indent="-514350">
              <a:lnSpc>
                <a:spcPct val="150000"/>
              </a:lnSpc>
              <a:buAutoNum type="arabicPeriod"/>
            </a:pPr>
            <a:r>
              <a:rPr lang="en-GB" b="1" dirty="0"/>
              <a:t>There are enough teachers to teach indigenous languages. </a:t>
            </a:r>
          </a:p>
          <a:p>
            <a:pPr marL="514350" indent="-514350">
              <a:lnSpc>
                <a:spcPct val="150000"/>
              </a:lnSpc>
              <a:buAutoNum type="arabicPeriod"/>
            </a:pPr>
            <a:endParaRPr lang="en-GB" b="1" dirty="0"/>
          </a:p>
        </p:txBody>
      </p:sp>
      <p:pic>
        <p:nvPicPr>
          <p:cNvPr id="9" name="Picture 8">
            <a:extLst>
              <a:ext uri="{FF2B5EF4-FFF2-40B4-BE49-F238E27FC236}">
                <a16:creationId xmlns:a16="http://schemas.microsoft.com/office/drawing/2014/main" id="{D138521D-4495-4128-B20A-FDC3BC46E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511" y="1694800"/>
            <a:ext cx="555862" cy="579021"/>
          </a:xfrm>
          <a:prstGeom prst="rect">
            <a:avLst/>
          </a:prstGeom>
        </p:spPr>
      </p:pic>
      <p:pic>
        <p:nvPicPr>
          <p:cNvPr id="10" name="Picture 9">
            <a:extLst>
              <a:ext uri="{FF2B5EF4-FFF2-40B4-BE49-F238E27FC236}">
                <a16:creationId xmlns:a16="http://schemas.microsoft.com/office/drawing/2014/main" id="{9330D22C-45F7-496F-B684-9ED02BCA63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511" y="2286142"/>
            <a:ext cx="555862" cy="579021"/>
          </a:xfrm>
          <a:prstGeom prst="rect">
            <a:avLst/>
          </a:prstGeom>
        </p:spPr>
      </p:pic>
      <p:pic>
        <p:nvPicPr>
          <p:cNvPr id="11" name="Picture 10">
            <a:extLst>
              <a:ext uri="{FF2B5EF4-FFF2-40B4-BE49-F238E27FC236}">
                <a16:creationId xmlns:a16="http://schemas.microsoft.com/office/drawing/2014/main" id="{71CF8427-0102-4338-88DF-515F4FD94D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473" y="4385147"/>
            <a:ext cx="555862" cy="579021"/>
          </a:xfrm>
          <a:prstGeom prst="rect">
            <a:avLst/>
          </a:prstGeom>
        </p:spPr>
      </p:pic>
      <p:pic>
        <p:nvPicPr>
          <p:cNvPr id="12" name="Picture 2" descr="Red x mark icon - Free red x mark icons">
            <a:extLst>
              <a:ext uri="{FF2B5EF4-FFF2-40B4-BE49-F238E27FC236}">
                <a16:creationId xmlns:a16="http://schemas.microsoft.com/office/drawing/2014/main" id="{E59E027D-422A-4833-8D04-9267C493E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509" y="3017150"/>
            <a:ext cx="555863" cy="555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d x mark icon - Free red x mark icons">
            <a:extLst>
              <a:ext uri="{FF2B5EF4-FFF2-40B4-BE49-F238E27FC236}">
                <a16:creationId xmlns:a16="http://schemas.microsoft.com/office/drawing/2014/main" id="{D0C7CA2B-9FB6-4752-9B72-1B387EE5C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5340" y="4964168"/>
            <a:ext cx="555863" cy="5558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96DFBB-100C-477C-A9CD-9CD2DB50EE6B}"/>
              </a:ext>
            </a:extLst>
          </p:cNvPr>
          <p:cNvSpPr txBox="1"/>
          <p:nvPr/>
        </p:nvSpPr>
        <p:spPr>
          <a:xfrm>
            <a:off x="8513922" y="2903066"/>
            <a:ext cx="3987003" cy="923330"/>
          </a:xfrm>
          <a:prstGeom prst="rect">
            <a:avLst/>
          </a:prstGeom>
          <a:noFill/>
        </p:spPr>
        <p:txBody>
          <a:bodyPr wrap="square">
            <a:spAutoFit/>
          </a:bodyPr>
          <a:lstStyle/>
          <a:p>
            <a:r>
              <a:rPr lang="es-ES" sz="1800" b="1" i="1" dirty="0"/>
              <a:t>“El idioma puede ser una parte importante de su identidad y cultura.”</a:t>
            </a:r>
          </a:p>
        </p:txBody>
      </p:sp>
      <p:sp>
        <p:nvSpPr>
          <p:cNvPr id="15" name="TextBox 14">
            <a:extLst>
              <a:ext uri="{FF2B5EF4-FFF2-40B4-BE49-F238E27FC236}">
                <a16:creationId xmlns:a16="http://schemas.microsoft.com/office/drawing/2014/main" id="{4D8994CC-608B-4538-B8CF-BB6E801EF556}"/>
              </a:ext>
            </a:extLst>
          </p:cNvPr>
          <p:cNvSpPr txBox="1"/>
          <p:nvPr/>
        </p:nvSpPr>
        <p:spPr>
          <a:xfrm>
            <a:off x="8885364" y="5606865"/>
            <a:ext cx="3987003" cy="646331"/>
          </a:xfrm>
          <a:prstGeom prst="rect">
            <a:avLst/>
          </a:prstGeom>
          <a:noFill/>
        </p:spPr>
        <p:txBody>
          <a:bodyPr wrap="square">
            <a:spAutoFit/>
          </a:bodyPr>
          <a:lstStyle/>
          <a:p>
            <a:r>
              <a:rPr lang="es-ES" sz="1800" b="1" i="1" dirty="0"/>
              <a:t>“</a:t>
            </a:r>
            <a:r>
              <a:rPr lang="es-ES" b="1" i="1" dirty="0"/>
              <a:t>A </a:t>
            </a:r>
            <a:r>
              <a:rPr lang="es-ES" sz="1800" b="1" i="1" dirty="0"/>
              <a:t>veces no hay suficientes profesores”</a:t>
            </a:r>
          </a:p>
        </p:txBody>
      </p:sp>
    </p:spTree>
    <p:extLst>
      <p:ext uri="{BB962C8B-B14F-4D97-AF65-F5344CB8AC3E}">
        <p14:creationId xmlns:p14="http://schemas.microsoft.com/office/powerpoint/2010/main" val="58432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34D23F-DFED-4ACB-BD91-1B02E898C637}"/>
              </a:ext>
            </a:extLst>
          </p:cNvPr>
          <p:cNvSpPr>
            <a:spLocks noGrp="1"/>
          </p:cNvSpPr>
          <p:nvPr>
            <p:ph type="title"/>
          </p:nvPr>
        </p:nvSpPr>
        <p:spPr/>
        <p:txBody>
          <a:bodyPr/>
          <a:lstStyle/>
          <a:p>
            <a:r>
              <a:rPr lang="en-GB" dirty="0"/>
              <a:t>-er verbs</a:t>
            </a:r>
          </a:p>
        </p:txBody>
      </p:sp>
      <p:sp>
        <p:nvSpPr>
          <p:cNvPr id="5" name="TextBox 4">
            <a:extLst>
              <a:ext uri="{FF2B5EF4-FFF2-40B4-BE49-F238E27FC236}">
                <a16:creationId xmlns:a16="http://schemas.microsoft.com/office/drawing/2014/main" id="{4DCAC8C1-A5E6-482D-89B2-9AAEF40A23F2}"/>
              </a:ext>
            </a:extLst>
          </p:cNvPr>
          <p:cNvSpPr txBox="1"/>
          <p:nvPr/>
        </p:nvSpPr>
        <p:spPr>
          <a:xfrm>
            <a:off x="178519" y="2269704"/>
            <a:ext cx="10967524" cy="461665"/>
          </a:xfrm>
          <a:prstGeom prst="rect">
            <a:avLst/>
          </a:prstGeom>
          <a:noFill/>
        </p:spPr>
        <p:txBody>
          <a:bodyPr wrap="square">
            <a:spAutoFit/>
          </a:bodyPr>
          <a:lstStyle/>
          <a:p>
            <a:r>
              <a:rPr lang="es-ES" sz="2400" dirty="0"/>
              <a:t>“El idioma pued</a:t>
            </a:r>
            <a:r>
              <a:rPr lang="es-ES" sz="2400" b="1" dirty="0"/>
              <a:t>e</a:t>
            </a:r>
            <a:r>
              <a:rPr lang="es-ES" sz="2400" dirty="0"/>
              <a:t> ser…”</a:t>
            </a:r>
            <a:endParaRPr lang="en-GB" sz="2400" dirty="0"/>
          </a:p>
        </p:txBody>
      </p:sp>
      <p:sp>
        <p:nvSpPr>
          <p:cNvPr id="7" name="TextBox 6">
            <a:extLst>
              <a:ext uri="{FF2B5EF4-FFF2-40B4-BE49-F238E27FC236}">
                <a16:creationId xmlns:a16="http://schemas.microsoft.com/office/drawing/2014/main" id="{E6872473-29D4-4A63-BCFC-75C34B651AC0}"/>
              </a:ext>
            </a:extLst>
          </p:cNvPr>
          <p:cNvSpPr txBox="1"/>
          <p:nvPr/>
        </p:nvSpPr>
        <p:spPr>
          <a:xfrm>
            <a:off x="269065" y="1228679"/>
            <a:ext cx="12080323" cy="461665"/>
          </a:xfrm>
          <a:prstGeom prst="rect">
            <a:avLst/>
          </a:prstGeom>
          <a:noFill/>
        </p:spPr>
        <p:txBody>
          <a:bodyPr wrap="square">
            <a:spAutoFit/>
          </a:bodyPr>
          <a:lstStyle/>
          <a:p>
            <a:r>
              <a:rPr lang="en-GB" sz="2400" dirty="0"/>
              <a:t>Use the verb ending </a:t>
            </a:r>
            <a:r>
              <a:rPr lang="en-GB" sz="2400" b="1" dirty="0"/>
              <a:t>–e</a:t>
            </a:r>
            <a:r>
              <a:rPr lang="en-GB" sz="2400" dirty="0"/>
              <a:t> to mean ______ or ____ with present tense –er / –</a:t>
            </a:r>
            <a:r>
              <a:rPr lang="en-GB" sz="2400" dirty="0" err="1"/>
              <a:t>ir</a:t>
            </a:r>
            <a:r>
              <a:rPr lang="en-GB" sz="2400" dirty="0"/>
              <a:t> verbs. </a:t>
            </a:r>
          </a:p>
        </p:txBody>
      </p:sp>
      <p:sp>
        <p:nvSpPr>
          <p:cNvPr id="8" name="TextBox 7">
            <a:extLst>
              <a:ext uri="{FF2B5EF4-FFF2-40B4-BE49-F238E27FC236}">
                <a16:creationId xmlns:a16="http://schemas.microsoft.com/office/drawing/2014/main" id="{4EBA64F0-A2E2-4416-818F-AE6F7E4792F0}"/>
              </a:ext>
            </a:extLst>
          </p:cNvPr>
          <p:cNvSpPr txBox="1"/>
          <p:nvPr/>
        </p:nvSpPr>
        <p:spPr>
          <a:xfrm>
            <a:off x="5155468" y="1188844"/>
            <a:ext cx="1338481" cy="461665"/>
          </a:xfrm>
          <a:prstGeom prst="rect">
            <a:avLst/>
          </a:prstGeom>
          <a:noFill/>
        </p:spPr>
        <p:txBody>
          <a:bodyPr wrap="square" rtlCol="0">
            <a:spAutoFit/>
          </a:bodyPr>
          <a:lstStyle/>
          <a:p>
            <a:pPr algn="l"/>
            <a:r>
              <a:rPr lang="en-GB" sz="2400" b="1" dirty="0">
                <a:solidFill>
                  <a:schemeClr val="accent5">
                    <a:lumMod val="50000"/>
                  </a:schemeClr>
                </a:solidFill>
              </a:rPr>
              <a:t>‘s/he’</a:t>
            </a:r>
          </a:p>
        </p:txBody>
      </p:sp>
      <p:sp>
        <p:nvSpPr>
          <p:cNvPr id="9" name="TextBox 8">
            <a:extLst>
              <a:ext uri="{FF2B5EF4-FFF2-40B4-BE49-F238E27FC236}">
                <a16:creationId xmlns:a16="http://schemas.microsoft.com/office/drawing/2014/main" id="{F61AC26C-BADA-4CD2-8B21-CEE14225FE59}"/>
              </a:ext>
            </a:extLst>
          </p:cNvPr>
          <p:cNvSpPr txBox="1"/>
          <p:nvPr/>
        </p:nvSpPr>
        <p:spPr>
          <a:xfrm>
            <a:off x="6670138" y="1218810"/>
            <a:ext cx="769256" cy="461665"/>
          </a:xfrm>
          <a:prstGeom prst="rect">
            <a:avLst/>
          </a:prstGeom>
          <a:noFill/>
        </p:spPr>
        <p:txBody>
          <a:bodyPr wrap="square" rtlCol="0">
            <a:spAutoFit/>
          </a:bodyPr>
          <a:lstStyle/>
          <a:p>
            <a:pPr algn="l"/>
            <a:r>
              <a:rPr lang="en-GB" sz="2400" b="1" dirty="0">
                <a:solidFill>
                  <a:schemeClr val="accent5">
                    <a:lumMod val="50000"/>
                  </a:schemeClr>
                </a:solidFill>
              </a:rPr>
              <a:t>‘it’</a:t>
            </a:r>
          </a:p>
        </p:txBody>
      </p:sp>
      <p:sp>
        <p:nvSpPr>
          <p:cNvPr id="10" name="TextBox 9">
            <a:extLst>
              <a:ext uri="{FF2B5EF4-FFF2-40B4-BE49-F238E27FC236}">
                <a16:creationId xmlns:a16="http://schemas.microsoft.com/office/drawing/2014/main" id="{0F91D3FB-3986-4A50-9E48-B89417FE517C}"/>
              </a:ext>
            </a:extLst>
          </p:cNvPr>
          <p:cNvSpPr txBox="1"/>
          <p:nvPr/>
        </p:nvSpPr>
        <p:spPr>
          <a:xfrm>
            <a:off x="5155468" y="2250102"/>
            <a:ext cx="10967524" cy="461665"/>
          </a:xfrm>
          <a:prstGeom prst="rect">
            <a:avLst/>
          </a:prstGeom>
          <a:noFill/>
        </p:spPr>
        <p:txBody>
          <a:bodyPr wrap="square">
            <a:spAutoFit/>
          </a:bodyPr>
          <a:lstStyle/>
          <a:p>
            <a:r>
              <a:rPr lang="es-ES" sz="2400" i="1" dirty="0" err="1"/>
              <a:t>The</a:t>
            </a:r>
            <a:r>
              <a:rPr lang="es-ES" sz="2400" i="1" dirty="0"/>
              <a:t> </a:t>
            </a:r>
            <a:r>
              <a:rPr lang="es-ES" sz="2400" i="1" dirty="0" err="1"/>
              <a:t>language</a:t>
            </a:r>
            <a:r>
              <a:rPr lang="es-ES" sz="2400" i="1" dirty="0"/>
              <a:t> </a:t>
            </a:r>
            <a:r>
              <a:rPr lang="es-ES" sz="2400" b="1" i="1" dirty="0"/>
              <a:t>can</a:t>
            </a:r>
            <a:r>
              <a:rPr lang="es-ES" sz="2400" i="1" dirty="0"/>
              <a:t> be…</a:t>
            </a:r>
            <a:endParaRPr lang="en-GB" sz="2400" i="1" dirty="0"/>
          </a:p>
        </p:txBody>
      </p:sp>
      <p:sp>
        <p:nvSpPr>
          <p:cNvPr id="13" name="TextBox 12">
            <a:extLst>
              <a:ext uri="{FF2B5EF4-FFF2-40B4-BE49-F238E27FC236}">
                <a16:creationId xmlns:a16="http://schemas.microsoft.com/office/drawing/2014/main" id="{8ADD4EEE-8319-4FA5-94E1-E7C9E6B2FCFF}"/>
              </a:ext>
            </a:extLst>
          </p:cNvPr>
          <p:cNvSpPr txBox="1"/>
          <p:nvPr/>
        </p:nvSpPr>
        <p:spPr>
          <a:xfrm>
            <a:off x="376918" y="3330962"/>
            <a:ext cx="8204200" cy="461665"/>
          </a:xfrm>
          <a:prstGeom prst="rect">
            <a:avLst/>
          </a:prstGeom>
          <a:noFill/>
        </p:spPr>
        <p:txBody>
          <a:bodyPr wrap="square">
            <a:spAutoFit/>
          </a:bodyPr>
          <a:lstStyle/>
          <a:p>
            <a:r>
              <a:rPr lang="en-GB" sz="2400" dirty="0"/>
              <a:t>Use the verb ending </a:t>
            </a:r>
            <a:r>
              <a:rPr lang="en-GB" sz="2400" b="1" dirty="0"/>
              <a:t>–</a:t>
            </a:r>
            <a:r>
              <a:rPr lang="en-GB" sz="2400" b="1" dirty="0" err="1"/>
              <a:t>en</a:t>
            </a:r>
            <a:r>
              <a:rPr lang="en-GB" sz="2400" dirty="0"/>
              <a:t> to mean to mean ______. </a:t>
            </a:r>
          </a:p>
        </p:txBody>
      </p:sp>
      <p:sp>
        <p:nvSpPr>
          <p:cNvPr id="14" name="TextBox 13">
            <a:extLst>
              <a:ext uri="{FF2B5EF4-FFF2-40B4-BE49-F238E27FC236}">
                <a16:creationId xmlns:a16="http://schemas.microsoft.com/office/drawing/2014/main" id="{2C439780-62D5-4E6B-BAB6-B69615682845}"/>
              </a:ext>
            </a:extLst>
          </p:cNvPr>
          <p:cNvSpPr txBox="1"/>
          <p:nvPr/>
        </p:nvSpPr>
        <p:spPr>
          <a:xfrm>
            <a:off x="6818993" y="3321093"/>
            <a:ext cx="1115332" cy="461665"/>
          </a:xfrm>
          <a:prstGeom prst="rect">
            <a:avLst/>
          </a:prstGeom>
          <a:noFill/>
        </p:spPr>
        <p:txBody>
          <a:bodyPr wrap="square" rtlCol="0">
            <a:spAutoFit/>
          </a:bodyPr>
          <a:lstStyle/>
          <a:p>
            <a:pPr algn="l"/>
            <a:r>
              <a:rPr lang="en-GB" sz="2400" b="1" dirty="0">
                <a:solidFill>
                  <a:schemeClr val="accent5">
                    <a:lumMod val="50000"/>
                  </a:schemeClr>
                </a:solidFill>
              </a:rPr>
              <a:t>‘they’</a:t>
            </a:r>
          </a:p>
        </p:txBody>
      </p:sp>
      <p:sp>
        <p:nvSpPr>
          <p:cNvPr id="16" name="TextBox 15">
            <a:extLst>
              <a:ext uri="{FF2B5EF4-FFF2-40B4-BE49-F238E27FC236}">
                <a16:creationId xmlns:a16="http://schemas.microsoft.com/office/drawing/2014/main" id="{CB8AD2BA-B54A-48EE-899B-78E64EDEEB4F}"/>
              </a:ext>
            </a:extLst>
          </p:cNvPr>
          <p:cNvSpPr txBox="1"/>
          <p:nvPr/>
        </p:nvSpPr>
        <p:spPr>
          <a:xfrm>
            <a:off x="178519" y="4501370"/>
            <a:ext cx="8218714" cy="461665"/>
          </a:xfrm>
          <a:prstGeom prst="rect">
            <a:avLst/>
          </a:prstGeom>
          <a:noFill/>
        </p:spPr>
        <p:txBody>
          <a:bodyPr wrap="square">
            <a:spAutoFit/>
          </a:bodyPr>
          <a:lstStyle/>
          <a:p>
            <a:r>
              <a:rPr lang="es-ES" sz="2400" dirty="0"/>
              <a:t>“Los estudiantes deb</a:t>
            </a:r>
            <a:r>
              <a:rPr lang="es-ES" sz="2400" b="1" dirty="0"/>
              <a:t>en</a:t>
            </a:r>
            <a:r>
              <a:rPr lang="es-ES" sz="2400" dirty="0"/>
              <a:t> aprender…” </a:t>
            </a:r>
            <a:endParaRPr lang="en-GB" sz="2400" dirty="0"/>
          </a:p>
        </p:txBody>
      </p:sp>
      <p:sp>
        <p:nvSpPr>
          <p:cNvPr id="17" name="TextBox 16">
            <a:extLst>
              <a:ext uri="{FF2B5EF4-FFF2-40B4-BE49-F238E27FC236}">
                <a16:creationId xmlns:a16="http://schemas.microsoft.com/office/drawing/2014/main" id="{688794B0-2A60-4731-938C-8FECDBA417D5}"/>
              </a:ext>
            </a:extLst>
          </p:cNvPr>
          <p:cNvSpPr txBox="1"/>
          <p:nvPr/>
        </p:nvSpPr>
        <p:spPr>
          <a:xfrm>
            <a:off x="6657695" y="4491501"/>
            <a:ext cx="10967524" cy="461665"/>
          </a:xfrm>
          <a:prstGeom prst="rect">
            <a:avLst/>
          </a:prstGeom>
          <a:noFill/>
        </p:spPr>
        <p:txBody>
          <a:bodyPr wrap="square">
            <a:spAutoFit/>
          </a:bodyPr>
          <a:lstStyle/>
          <a:p>
            <a:r>
              <a:rPr lang="es-ES" sz="2400" i="1" dirty="0"/>
              <a:t>“</a:t>
            </a:r>
            <a:r>
              <a:rPr lang="es-ES" sz="2400" i="1" dirty="0" err="1"/>
              <a:t>The</a:t>
            </a:r>
            <a:r>
              <a:rPr lang="es-ES" sz="2400" i="1" dirty="0"/>
              <a:t> </a:t>
            </a:r>
            <a:r>
              <a:rPr lang="es-ES" sz="2400" i="1" dirty="0" err="1"/>
              <a:t>students</a:t>
            </a:r>
            <a:r>
              <a:rPr lang="es-ES" sz="2400" i="1" dirty="0"/>
              <a:t> </a:t>
            </a:r>
            <a:r>
              <a:rPr lang="es-ES" sz="2400" b="1" i="1" dirty="0" err="1"/>
              <a:t>must</a:t>
            </a:r>
            <a:r>
              <a:rPr lang="es-ES" sz="2400" i="1" dirty="0"/>
              <a:t> </a:t>
            </a:r>
            <a:r>
              <a:rPr lang="es-ES" sz="2400" i="1" dirty="0" err="1"/>
              <a:t>learn</a:t>
            </a:r>
            <a:r>
              <a:rPr lang="es-ES" sz="2400" i="1" dirty="0"/>
              <a:t>…”</a:t>
            </a:r>
            <a:endParaRPr lang="en-GB" sz="2400" i="1" dirty="0"/>
          </a:p>
        </p:txBody>
      </p:sp>
    </p:spTree>
    <p:extLst>
      <p:ext uri="{BB962C8B-B14F-4D97-AF65-F5344CB8AC3E}">
        <p14:creationId xmlns:p14="http://schemas.microsoft.com/office/powerpoint/2010/main" val="37456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AE10E8-0587-444A-BE5A-4F20781DEB0A}"/>
              </a:ext>
            </a:extLst>
          </p:cNvPr>
          <p:cNvSpPr txBox="1"/>
          <p:nvPr/>
        </p:nvSpPr>
        <p:spPr>
          <a:xfrm>
            <a:off x="1596537" y="2305528"/>
            <a:ext cx="12782550" cy="707886"/>
          </a:xfrm>
          <a:prstGeom prst="rect">
            <a:avLst/>
          </a:prstGeom>
          <a:noFill/>
        </p:spPr>
        <p:txBody>
          <a:bodyPr wrap="square">
            <a:spAutoFit/>
          </a:bodyPr>
          <a:lstStyle/>
          <a:p>
            <a:r>
              <a:rPr lang="es-ES" sz="4000" b="1" dirty="0"/>
              <a:t>Tiene</a:t>
            </a:r>
            <a:r>
              <a:rPr lang="es-ES" sz="4000" dirty="0"/>
              <a:t> una frontera con cinco países.</a:t>
            </a:r>
          </a:p>
        </p:txBody>
      </p:sp>
      <p:sp>
        <p:nvSpPr>
          <p:cNvPr id="20" name="TextBox 19">
            <a:extLst>
              <a:ext uri="{FF2B5EF4-FFF2-40B4-BE49-F238E27FC236}">
                <a16:creationId xmlns:a16="http://schemas.microsoft.com/office/drawing/2014/main" id="{DA3D3B22-68D9-4E0E-8579-80648158AC1D}"/>
              </a:ext>
            </a:extLst>
          </p:cNvPr>
          <p:cNvSpPr txBox="1"/>
          <p:nvPr/>
        </p:nvSpPr>
        <p:spPr>
          <a:xfrm>
            <a:off x="600075" y="3429000"/>
            <a:ext cx="12782550" cy="1323439"/>
          </a:xfrm>
          <a:prstGeom prst="rect">
            <a:avLst/>
          </a:prstGeom>
          <a:noFill/>
        </p:spPr>
        <p:txBody>
          <a:bodyPr wrap="square">
            <a:spAutoFit/>
          </a:bodyPr>
          <a:lstStyle/>
          <a:p>
            <a:r>
              <a:rPr lang="es-ES" sz="4000" dirty="0"/>
              <a:t>a) </a:t>
            </a:r>
            <a:r>
              <a:rPr lang="es-ES" sz="4000" dirty="0" err="1"/>
              <a:t>It</a:t>
            </a:r>
            <a:r>
              <a:rPr lang="es-ES" sz="4000" dirty="0"/>
              <a:t> has…</a:t>
            </a:r>
          </a:p>
          <a:p>
            <a:r>
              <a:rPr lang="es-ES" sz="4000" dirty="0"/>
              <a:t>b) </a:t>
            </a:r>
            <a:r>
              <a:rPr lang="es-ES" sz="4000" dirty="0" err="1"/>
              <a:t>They</a:t>
            </a:r>
            <a:r>
              <a:rPr lang="es-ES" sz="4000" dirty="0"/>
              <a:t> </a:t>
            </a:r>
            <a:r>
              <a:rPr lang="es-ES" sz="4000" dirty="0" err="1"/>
              <a:t>have</a:t>
            </a:r>
            <a:r>
              <a:rPr lang="es-ES" sz="4000" dirty="0"/>
              <a:t>…</a:t>
            </a:r>
          </a:p>
        </p:txBody>
      </p:sp>
      <p:sp>
        <p:nvSpPr>
          <p:cNvPr id="5" name="TextBox 4">
            <a:extLst>
              <a:ext uri="{FF2B5EF4-FFF2-40B4-BE49-F238E27FC236}">
                <a16:creationId xmlns:a16="http://schemas.microsoft.com/office/drawing/2014/main" id="{681F4D7B-767B-464F-8C1C-5C1D2E1E7478}"/>
              </a:ext>
            </a:extLst>
          </p:cNvPr>
          <p:cNvSpPr txBox="1"/>
          <p:nvPr/>
        </p:nvSpPr>
        <p:spPr>
          <a:xfrm>
            <a:off x="4981575" y="3628967"/>
            <a:ext cx="7924800" cy="707886"/>
          </a:xfrm>
          <a:prstGeom prst="rect">
            <a:avLst/>
          </a:prstGeom>
          <a:noFill/>
        </p:spPr>
        <p:txBody>
          <a:bodyPr wrap="square">
            <a:spAutoFit/>
          </a:bodyPr>
          <a:lstStyle/>
          <a:p>
            <a:r>
              <a:rPr lang="es-ES" sz="4000" dirty="0"/>
              <a:t>a </a:t>
            </a:r>
            <a:r>
              <a:rPr lang="es-ES" sz="4000" dirty="0" err="1"/>
              <a:t>border</a:t>
            </a:r>
            <a:r>
              <a:rPr lang="es-ES" sz="4000" dirty="0"/>
              <a:t> </a:t>
            </a:r>
            <a:r>
              <a:rPr lang="es-ES" sz="4000" dirty="0" err="1"/>
              <a:t>with</a:t>
            </a:r>
            <a:r>
              <a:rPr lang="es-ES" sz="4000" dirty="0"/>
              <a:t> </a:t>
            </a:r>
            <a:r>
              <a:rPr lang="es-ES" sz="4000" dirty="0" err="1"/>
              <a:t>five</a:t>
            </a:r>
            <a:r>
              <a:rPr lang="es-ES" sz="4000" dirty="0"/>
              <a:t> </a:t>
            </a:r>
            <a:r>
              <a:rPr lang="es-ES" sz="4000" dirty="0" err="1"/>
              <a:t>countries</a:t>
            </a:r>
            <a:r>
              <a:rPr lang="es-ES" sz="4000" dirty="0"/>
              <a:t>.</a:t>
            </a:r>
          </a:p>
        </p:txBody>
      </p:sp>
      <p:sp>
        <p:nvSpPr>
          <p:cNvPr id="6" name="TextBox 5">
            <a:extLst>
              <a:ext uri="{FF2B5EF4-FFF2-40B4-BE49-F238E27FC236}">
                <a16:creationId xmlns:a16="http://schemas.microsoft.com/office/drawing/2014/main" id="{0FD94170-D499-4C32-902B-2664AF4CDE2E}"/>
              </a:ext>
            </a:extLst>
          </p:cNvPr>
          <p:cNvSpPr txBox="1"/>
          <p:nvPr/>
        </p:nvSpPr>
        <p:spPr>
          <a:xfrm>
            <a:off x="361950" y="349567"/>
            <a:ext cx="7924800" cy="1323439"/>
          </a:xfrm>
          <a:prstGeom prst="rect">
            <a:avLst/>
          </a:prstGeom>
          <a:noFill/>
        </p:spPr>
        <p:txBody>
          <a:bodyPr wrap="square">
            <a:spAutoFit/>
          </a:bodyPr>
          <a:lstStyle/>
          <a:p>
            <a:pPr marL="742950" indent="-742950">
              <a:buAutoNum type="arabicPeriod"/>
            </a:pPr>
            <a:r>
              <a:rPr lang="es-ES" sz="4000" b="1" dirty="0"/>
              <a:t>Elige ‘a’ </a:t>
            </a:r>
            <a:r>
              <a:rPr lang="es-ES" sz="4000" b="1" dirty="0" err="1"/>
              <a:t>or</a:t>
            </a:r>
            <a:r>
              <a:rPr lang="es-ES" sz="4000" b="1" dirty="0"/>
              <a:t> ‘b’.</a:t>
            </a:r>
          </a:p>
          <a:p>
            <a:pPr marL="742950" indent="-742950">
              <a:buAutoNum type="arabicPeriod"/>
            </a:pPr>
            <a:r>
              <a:rPr lang="es-ES" sz="4000" b="1" dirty="0"/>
              <a:t>Completa la frase en inglés.</a:t>
            </a:r>
          </a:p>
        </p:txBody>
      </p:sp>
      <p:sp>
        <p:nvSpPr>
          <p:cNvPr id="3" name="Oval 2">
            <a:extLst>
              <a:ext uri="{FF2B5EF4-FFF2-40B4-BE49-F238E27FC236}">
                <a16:creationId xmlns:a16="http://schemas.microsoft.com/office/drawing/2014/main" id="{BC6687B5-D09C-4846-8872-32F7FA8FF2FC}"/>
              </a:ext>
            </a:extLst>
          </p:cNvPr>
          <p:cNvSpPr/>
          <p:nvPr/>
        </p:nvSpPr>
        <p:spPr>
          <a:xfrm>
            <a:off x="428625" y="3429000"/>
            <a:ext cx="981075" cy="707886"/>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ounded Rectangle 11">
            <a:extLst>
              <a:ext uri="{FF2B5EF4-FFF2-40B4-BE49-F238E27FC236}">
                <a16:creationId xmlns:a16="http://schemas.microsoft.com/office/drawing/2014/main" id="{505C6315-A8BC-42DB-B2B3-3E6F8D3A4E92}"/>
              </a:ext>
            </a:extLst>
          </p:cNvPr>
          <p:cNvSpPr/>
          <p:nvPr/>
        </p:nvSpPr>
        <p:spPr>
          <a:xfrm>
            <a:off x="10726056" y="258166"/>
            <a:ext cx="12020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9214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EF88B-30ED-4FD6-8BE7-7D52096384A6}"/>
              </a:ext>
            </a:extLst>
          </p:cNvPr>
          <p:cNvSpPr/>
          <p:nvPr/>
        </p:nvSpPr>
        <p:spPr>
          <a:xfrm>
            <a:off x="1740007" y="2245663"/>
            <a:ext cx="9969286" cy="707886"/>
          </a:xfrm>
          <a:prstGeom prst="rect">
            <a:avLst/>
          </a:prstGeom>
        </p:spPr>
        <p:txBody>
          <a:bodyPr wrap="square">
            <a:spAutoFit/>
          </a:bodyPr>
          <a:lstStyle/>
          <a:p>
            <a:pPr lvl="0">
              <a:defRPr/>
            </a:pPr>
            <a:r>
              <a:rPr lang="es-ES" sz="4000" b="1" dirty="0"/>
              <a:t>Tienen</a:t>
            </a:r>
            <a:r>
              <a:rPr lang="es-ES" sz="4000" b="1" i="1" dirty="0"/>
              <a:t> </a:t>
            </a:r>
            <a:r>
              <a:rPr lang="es-ES" sz="4000" dirty="0"/>
              <a:t>una altura de seis mil metros.</a:t>
            </a:r>
          </a:p>
        </p:txBody>
      </p:sp>
      <p:sp>
        <p:nvSpPr>
          <p:cNvPr id="3" name="TextBox 2">
            <a:extLst>
              <a:ext uri="{FF2B5EF4-FFF2-40B4-BE49-F238E27FC236}">
                <a16:creationId xmlns:a16="http://schemas.microsoft.com/office/drawing/2014/main" id="{1289B19E-4E33-4850-BCEC-F6070834340D}"/>
              </a:ext>
            </a:extLst>
          </p:cNvPr>
          <p:cNvSpPr txBox="1"/>
          <p:nvPr/>
        </p:nvSpPr>
        <p:spPr>
          <a:xfrm>
            <a:off x="333375" y="3533717"/>
            <a:ext cx="12782550" cy="1323439"/>
          </a:xfrm>
          <a:prstGeom prst="rect">
            <a:avLst/>
          </a:prstGeom>
          <a:noFill/>
        </p:spPr>
        <p:txBody>
          <a:bodyPr wrap="square">
            <a:spAutoFit/>
          </a:bodyPr>
          <a:lstStyle/>
          <a:p>
            <a:r>
              <a:rPr lang="es-ES" sz="4000" b="1" dirty="0"/>
              <a:t>a) </a:t>
            </a:r>
            <a:r>
              <a:rPr lang="es-ES" sz="4000" b="1" dirty="0" err="1"/>
              <a:t>It</a:t>
            </a:r>
            <a:r>
              <a:rPr lang="es-ES" sz="4000" b="1" dirty="0"/>
              <a:t> has…</a:t>
            </a:r>
          </a:p>
          <a:p>
            <a:r>
              <a:rPr lang="es-ES" sz="4000" b="1" dirty="0"/>
              <a:t>b) </a:t>
            </a:r>
            <a:r>
              <a:rPr lang="es-ES" sz="4000" b="1" dirty="0" err="1"/>
              <a:t>They</a:t>
            </a:r>
            <a:r>
              <a:rPr lang="es-ES" sz="4000" b="1" dirty="0"/>
              <a:t> </a:t>
            </a:r>
            <a:r>
              <a:rPr lang="es-ES" sz="4000" b="1" dirty="0" err="1"/>
              <a:t>have</a:t>
            </a:r>
            <a:r>
              <a:rPr lang="es-ES" sz="4000" b="1" dirty="0"/>
              <a:t>…</a:t>
            </a:r>
          </a:p>
        </p:txBody>
      </p:sp>
      <p:sp>
        <p:nvSpPr>
          <p:cNvPr id="4" name="TextBox 3">
            <a:extLst>
              <a:ext uri="{FF2B5EF4-FFF2-40B4-BE49-F238E27FC236}">
                <a16:creationId xmlns:a16="http://schemas.microsoft.com/office/drawing/2014/main" id="{B2E971FB-356E-42DB-A15D-CA0588D21719}"/>
              </a:ext>
            </a:extLst>
          </p:cNvPr>
          <p:cNvSpPr txBox="1"/>
          <p:nvPr/>
        </p:nvSpPr>
        <p:spPr>
          <a:xfrm>
            <a:off x="4981575" y="3533717"/>
            <a:ext cx="7924800" cy="1323439"/>
          </a:xfrm>
          <a:prstGeom prst="rect">
            <a:avLst/>
          </a:prstGeom>
          <a:noFill/>
        </p:spPr>
        <p:txBody>
          <a:bodyPr wrap="square">
            <a:spAutoFit/>
          </a:bodyPr>
          <a:lstStyle/>
          <a:p>
            <a:r>
              <a:rPr lang="es-ES" sz="4000" dirty="0"/>
              <a:t>a </a:t>
            </a:r>
            <a:r>
              <a:rPr lang="es-ES" sz="4000" dirty="0" err="1"/>
              <a:t>height</a:t>
            </a:r>
            <a:r>
              <a:rPr lang="es-ES" sz="4000" dirty="0"/>
              <a:t> </a:t>
            </a:r>
            <a:r>
              <a:rPr lang="es-ES" sz="4000" dirty="0" err="1"/>
              <a:t>of</a:t>
            </a:r>
            <a:r>
              <a:rPr lang="es-ES" sz="4000" dirty="0"/>
              <a:t> </a:t>
            </a:r>
            <a:r>
              <a:rPr lang="es-ES" sz="4000" dirty="0" err="1"/>
              <a:t>six</a:t>
            </a:r>
            <a:r>
              <a:rPr lang="es-ES" sz="4000" dirty="0"/>
              <a:t> </a:t>
            </a:r>
            <a:r>
              <a:rPr lang="es-ES" sz="4000" dirty="0" err="1"/>
              <a:t>thousand</a:t>
            </a:r>
            <a:r>
              <a:rPr lang="es-ES" sz="4000" dirty="0"/>
              <a:t> metres.</a:t>
            </a:r>
          </a:p>
        </p:txBody>
      </p:sp>
      <p:sp>
        <p:nvSpPr>
          <p:cNvPr id="5" name="Oval 4">
            <a:extLst>
              <a:ext uri="{FF2B5EF4-FFF2-40B4-BE49-F238E27FC236}">
                <a16:creationId xmlns:a16="http://schemas.microsoft.com/office/drawing/2014/main" id="{E62C5AB4-AABC-4C05-A7F0-0A268A4253E4}"/>
              </a:ext>
            </a:extLst>
          </p:cNvPr>
          <p:cNvSpPr/>
          <p:nvPr/>
        </p:nvSpPr>
        <p:spPr>
          <a:xfrm>
            <a:off x="133350" y="4195436"/>
            <a:ext cx="981075" cy="707886"/>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ounded Rectangle 11">
            <a:extLst>
              <a:ext uri="{FF2B5EF4-FFF2-40B4-BE49-F238E27FC236}">
                <a16:creationId xmlns:a16="http://schemas.microsoft.com/office/drawing/2014/main" id="{C8E90382-7353-4699-AE24-C9B36B84E97F}"/>
              </a:ext>
            </a:extLst>
          </p:cNvPr>
          <p:cNvSpPr/>
          <p:nvPr/>
        </p:nvSpPr>
        <p:spPr>
          <a:xfrm>
            <a:off x="10726056" y="258166"/>
            <a:ext cx="12020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43135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87F618-B28E-41FC-A517-800DFEE26BBF}"/>
              </a:ext>
            </a:extLst>
          </p:cNvPr>
          <p:cNvSpPr txBox="1"/>
          <p:nvPr/>
        </p:nvSpPr>
        <p:spPr>
          <a:xfrm>
            <a:off x="1213338" y="2541768"/>
            <a:ext cx="10117748" cy="707886"/>
          </a:xfrm>
          <a:prstGeom prst="rect">
            <a:avLst/>
          </a:prstGeom>
          <a:noFill/>
        </p:spPr>
        <p:txBody>
          <a:bodyPr wrap="square">
            <a:spAutoFit/>
          </a:bodyPr>
          <a:lstStyle/>
          <a:p>
            <a:r>
              <a:rPr lang="es-ES" sz="4000" b="1" dirty="0"/>
              <a:t>Pueden</a:t>
            </a:r>
            <a:r>
              <a:rPr lang="es-ES" sz="4000" dirty="0"/>
              <a:t> ser importantes en las escuelas.</a:t>
            </a:r>
            <a:endParaRPr lang="en-GB" sz="4000" dirty="0"/>
          </a:p>
        </p:txBody>
      </p:sp>
      <p:sp>
        <p:nvSpPr>
          <p:cNvPr id="4" name="TextBox 3">
            <a:extLst>
              <a:ext uri="{FF2B5EF4-FFF2-40B4-BE49-F238E27FC236}">
                <a16:creationId xmlns:a16="http://schemas.microsoft.com/office/drawing/2014/main" id="{7D456F1F-DF81-4C13-A4F4-B17F7D79A309}"/>
              </a:ext>
            </a:extLst>
          </p:cNvPr>
          <p:cNvSpPr txBox="1"/>
          <p:nvPr/>
        </p:nvSpPr>
        <p:spPr>
          <a:xfrm>
            <a:off x="809625" y="3762317"/>
            <a:ext cx="12782550" cy="1323439"/>
          </a:xfrm>
          <a:prstGeom prst="rect">
            <a:avLst/>
          </a:prstGeom>
          <a:noFill/>
        </p:spPr>
        <p:txBody>
          <a:bodyPr wrap="square">
            <a:spAutoFit/>
          </a:bodyPr>
          <a:lstStyle/>
          <a:p>
            <a:pPr marL="742950" indent="-742950">
              <a:buAutoNum type="alphaLcParenR"/>
            </a:pPr>
            <a:r>
              <a:rPr lang="es-ES" sz="4000" b="1" dirty="0" err="1"/>
              <a:t>It</a:t>
            </a:r>
            <a:r>
              <a:rPr lang="es-ES" sz="4000" b="1" dirty="0"/>
              <a:t> can…</a:t>
            </a:r>
          </a:p>
          <a:p>
            <a:pPr marL="742950" indent="-742950">
              <a:buAutoNum type="alphaLcParenR"/>
            </a:pPr>
            <a:r>
              <a:rPr lang="es-ES" sz="4000" b="1" dirty="0" err="1"/>
              <a:t>They</a:t>
            </a:r>
            <a:r>
              <a:rPr lang="es-ES" sz="4000" b="1" dirty="0"/>
              <a:t> can…</a:t>
            </a:r>
          </a:p>
        </p:txBody>
      </p:sp>
      <p:sp>
        <p:nvSpPr>
          <p:cNvPr id="5" name="TextBox 4">
            <a:extLst>
              <a:ext uri="{FF2B5EF4-FFF2-40B4-BE49-F238E27FC236}">
                <a16:creationId xmlns:a16="http://schemas.microsoft.com/office/drawing/2014/main" id="{59C3AE3E-8476-4470-BDFB-FD3FE2E93ADA}"/>
              </a:ext>
            </a:extLst>
          </p:cNvPr>
          <p:cNvSpPr txBox="1"/>
          <p:nvPr/>
        </p:nvSpPr>
        <p:spPr>
          <a:xfrm>
            <a:off x="6096000" y="3762316"/>
            <a:ext cx="5695950" cy="1323439"/>
          </a:xfrm>
          <a:prstGeom prst="rect">
            <a:avLst/>
          </a:prstGeom>
          <a:noFill/>
        </p:spPr>
        <p:txBody>
          <a:bodyPr wrap="square">
            <a:spAutoFit/>
          </a:bodyPr>
          <a:lstStyle/>
          <a:p>
            <a:r>
              <a:rPr lang="es-ES" sz="4000" dirty="0"/>
              <a:t>be </a:t>
            </a:r>
            <a:r>
              <a:rPr lang="es-ES" sz="4000" dirty="0" err="1"/>
              <a:t>important</a:t>
            </a:r>
            <a:r>
              <a:rPr lang="es-ES" sz="4000" dirty="0"/>
              <a:t> in </a:t>
            </a:r>
            <a:r>
              <a:rPr lang="es-ES" sz="4000" dirty="0" err="1"/>
              <a:t>schools</a:t>
            </a:r>
            <a:r>
              <a:rPr lang="es-ES" sz="4000" dirty="0"/>
              <a:t>.</a:t>
            </a:r>
          </a:p>
        </p:txBody>
      </p:sp>
      <p:sp>
        <p:nvSpPr>
          <p:cNvPr id="6" name="Oval 5">
            <a:extLst>
              <a:ext uri="{FF2B5EF4-FFF2-40B4-BE49-F238E27FC236}">
                <a16:creationId xmlns:a16="http://schemas.microsoft.com/office/drawing/2014/main" id="{A86DD915-28BB-4533-AC1D-2F396F00F9EB}"/>
              </a:ext>
            </a:extLst>
          </p:cNvPr>
          <p:cNvSpPr/>
          <p:nvPr/>
        </p:nvSpPr>
        <p:spPr>
          <a:xfrm>
            <a:off x="581025" y="4424035"/>
            <a:ext cx="981075" cy="707886"/>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ounded Rectangle 11">
            <a:extLst>
              <a:ext uri="{FF2B5EF4-FFF2-40B4-BE49-F238E27FC236}">
                <a16:creationId xmlns:a16="http://schemas.microsoft.com/office/drawing/2014/main" id="{194206C5-E4D7-4185-A14A-C976557677D6}"/>
              </a:ext>
            </a:extLst>
          </p:cNvPr>
          <p:cNvSpPr/>
          <p:nvPr/>
        </p:nvSpPr>
        <p:spPr>
          <a:xfrm>
            <a:off x="10726056" y="258166"/>
            <a:ext cx="12020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1812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87F618-B28E-41FC-A517-800DFEE26BBF}"/>
              </a:ext>
            </a:extLst>
          </p:cNvPr>
          <p:cNvSpPr txBox="1"/>
          <p:nvPr/>
        </p:nvSpPr>
        <p:spPr>
          <a:xfrm>
            <a:off x="3048000" y="2577584"/>
            <a:ext cx="9429750" cy="707886"/>
          </a:xfrm>
          <a:prstGeom prst="rect">
            <a:avLst/>
          </a:prstGeom>
          <a:noFill/>
        </p:spPr>
        <p:txBody>
          <a:bodyPr wrap="square">
            <a:spAutoFit/>
          </a:bodyPr>
          <a:lstStyle/>
          <a:p>
            <a:r>
              <a:rPr lang="es-ES" sz="4000" b="1" dirty="0"/>
              <a:t>Puede</a:t>
            </a:r>
            <a:r>
              <a:rPr lang="es-ES" sz="4000" dirty="0"/>
              <a:t> tener mucha lluvia.</a:t>
            </a:r>
            <a:endParaRPr lang="en-GB" sz="4000" dirty="0"/>
          </a:p>
        </p:txBody>
      </p:sp>
      <p:sp>
        <p:nvSpPr>
          <p:cNvPr id="4" name="TextBox 3">
            <a:extLst>
              <a:ext uri="{FF2B5EF4-FFF2-40B4-BE49-F238E27FC236}">
                <a16:creationId xmlns:a16="http://schemas.microsoft.com/office/drawing/2014/main" id="{7D456F1F-DF81-4C13-A4F4-B17F7D79A309}"/>
              </a:ext>
            </a:extLst>
          </p:cNvPr>
          <p:cNvSpPr txBox="1"/>
          <p:nvPr/>
        </p:nvSpPr>
        <p:spPr>
          <a:xfrm>
            <a:off x="495300" y="3771841"/>
            <a:ext cx="12782550" cy="1323439"/>
          </a:xfrm>
          <a:prstGeom prst="rect">
            <a:avLst/>
          </a:prstGeom>
          <a:noFill/>
        </p:spPr>
        <p:txBody>
          <a:bodyPr wrap="square">
            <a:spAutoFit/>
          </a:bodyPr>
          <a:lstStyle/>
          <a:p>
            <a:pPr marL="742950" indent="-742950">
              <a:buAutoNum type="alphaLcParenR"/>
            </a:pPr>
            <a:r>
              <a:rPr lang="es-ES" sz="4000" b="1" dirty="0" err="1"/>
              <a:t>It</a:t>
            </a:r>
            <a:r>
              <a:rPr lang="es-ES" sz="4000" b="1" dirty="0"/>
              <a:t> can…</a:t>
            </a:r>
          </a:p>
          <a:p>
            <a:pPr marL="742950" indent="-742950">
              <a:buAutoNum type="alphaLcParenR"/>
            </a:pPr>
            <a:r>
              <a:rPr lang="es-ES" sz="4000" b="1" dirty="0" err="1"/>
              <a:t>They</a:t>
            </a:r>
            <a:r>
              <a:rPr lang="es-ES" sz="4000" b="1" dirty="0"/>
              <a:t> can…</a:t>
            </a:r>
          </a:p>
        </p:txBody>
      </p:sp>
      <p:sp>
        <p:nvSpPr>
          <p:cNvPr id="5" name="TextBox 4">
            <a:extLst>
              <a:ext uri="{FF2B5EF4-FFF2-40B4-BE49-F238E27FC236}">
                <a16:creationId xmlns:a16="http://schemas.microsoft.com/office/drawing/2014/main" id="{D479F54C-5CE7-4E1E-A1A0-FAF468E61950}"/>
              </a:ext>
            </a:extLst>
          </p:cNvPr>
          <p:cNvSpPr txBox="1"/>
          <p:nvPr/>
        </p:nvSpPr>
        <p:spPr>
          <a:xfrm>
            <a:off x="5524500" y="4079618"/>
            <a:ext cx="5695950" cy="707886"/>
          </a:xfrm>
          <a:prstGeom prst="rect">
            <a:avLst/>
          </a:prstGeom>
          <a:noFill/>
        </p:spPr>
        <p:txBody>
          <a:bodyPr wrap="square">
            <a:spAutoFit/>
          </a:bodyPr>
          <a:lstStyle/>
          <a:p>
            <a:r>
              <a:rPr lang="es-ES" sz="4000" dirty="0" err="1"/>
              <a:t>have</a:t>
            </a:r>
            <a:r>
              <a:rPr lang="es-ES" sz="4000" dirty="0"/>
              <a:t> a </a:t>
            </a:r>
            <a:r>
              <a:rPr lang="es-ES" sz="4000" dirty="0" err="1"/>
              <a:t>lot</a:t>
            </a:r>
            <a:r>
              <a:rPr lang="es-ES" sz="4000" dirty="0"/>
              <a:t> </a:t>
            </a:r>
            <a:r>
              <a:rPr lang="es-ES" sz="4000" dirty="0" err="1"/>
              <a:t>of</a:t>
            </a:r>
            <a:r>
              <a:rPr lang="es-ES" sz="4000" dirty="0"/>
              <a:t> rain.</a:t>
            </a:r>
          </a:p>
        </p:txBody>
      </p:sp>
      <p:sp>
        <p:nvSpPr>
          <p:cNvPr id="6" name="Oval 5">
            <a:extLst>
              <a:ext uri="{FF2B5EF4-FFF2-40B4-BE49-F238E27FC236}">
                <a16:creationId xmlns:a16="http://schemas.microsoft.com/office/drawing/2014/main" id="{9DA134F9-79BB-41BC-8DB0-16CBB9053159}"/>
              </a:ext>
            </a:extLst>
          </p:cNvPr>
          <p:cNvSpPr/>
          <p:nvPr/>
        </p:nvSpPr>
        <p:spPr>
          <a:xfrm>
            <a:off x="276225" y="3838575"/>
            <a:ext cx="981075" cy="707886"/>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ounded Rectangle 11">
            <a:extLst>
              <a:ext uri="{FF2B5EF4-FFF2-40B4-BE49-F238E27FC236}">
                <a16:creationId xmlns:a16="http://schemas.microsoft.com/office/drawing/2014/main" id="{BA781622-B860-4A72-B6EF-A2229160DB0C}"/>
              </a:ext>
            </a:extLst>
          </p:cNvPr>
          <p:cNvSpPr/>
          <p:nvPr/>
        </p:nvSpPr>
        <p:spPr>
          <a:xfrm>
            <a:off x="10726056" y="258166"/>
            <a:ext cx="12020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81444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87F618-B28E-41FC-A517-800DFEE26BBF}"/>
              </a:ext>
            </a:extLst>
          </p:cNvPr>
          <p:cNvSpPr txBox="1"/>
          <p:nvPr/>
        </p:nvSpPr>
        <p:spPr>
          <a:xfrm>
            <a:off x="1981200" y="2432300"/>
            <a:ext cx="9429750" cy="707886"/>
          </a:xfrm>
          <a:prstGeom prst="rect">
            <a:avLst/>
          </a:prstGeom>
          <a:noFill/>
        </p:spPr>
        <p:txBody>
          <a:bodyPr wrap="square">
            <a:spAutoFit/>
          </a:bodyPr>
          <a:lstStyle/>
          <a:p>
            <a:r>
              <a:rPr lang="es-ES" sz="4000" b="1" dirty="0"/>
              <a:t>No tiene </a:t>
            </a:r>
            <a:r>
              <a:rPr lang="es-ES" sz="4000" dirty="0"/>
              <a:t>una frontera con Bolivia.</a:t>
            </a:r>
            <a:endParaRPr lang="en-GB" sz="4000" dirty="0"/>
          </a:p>
        </p:txBody>
      </p:sp>
      <p:sp>
        <p:nvSpPr>
          <p:cNvPr id="4" name="TextBox 3">
            <a:extLst>
              <a:ext uri="{FF2B5EF4-FFF2-40B4-BE49-F238E27FC236}">
                <a16:creationId xmlns:a16="http://schemas.microsoft.com/office/drawing/2014/main" id="{7D456F1F-DF81-4C13-A4F4-B17F7D79A309}"/>
              </a:ext>
            </a:extLst>
          </p:cNvPr>
          <p:cNvSpPr txBox="1"/>
          <p:nvPr/>
        </p:nvSpPr>
        <p:spPr>
          <a:xfrm>
            <a:off x="304800" y="3686117"/>
            <a:ext cx="12782550" cy="1323439"/>
          </a:xfrm>
          <a:prstGeom prst="rect">
            <a:avLst/>
          </a:prstGeom>
          <a:noFill/>
        </p:spPr>
        <p:txBody>
          <a:bodyPr wrap="square">
            <a:spAutoFit/>
          </a:bodyPr>
          <a:lstStyle/>
          <a:p>
            <a:pPr marL="742950" indent="-742950">
              <a:buAutoNum type="alphaLcParenR"/>
            </a:pPr>
            <a:r>
              <a:rPr lang="es-ES" sz="4000" b="1" dirty="0" err="1"/>
              <a:t>It</a:t>
            </a:r>
            <a:r>
              <a:rPr lang="es-ES" sz="4000" b="1" dirty="0"/>
              <a:t> </a:t>
            </a:r>
            <a:r>
              <a:rPr lang="es-ES" sz="4000" b="1" dirty="0" err="1"/>
              <a:t>doesn’t</a:t>
            </a:r>
            <a:r>
              <a:rPr lang="es-ES" sz="4000" b="1" dirty="0"/>
              <a:t> </a:t>
            </a:r>
            <a:r>
              <a:rPr lang="es-ES" sz="4000" b="1" dirty="0" err="1"/>
              <a:t>have</a:t>
            </a:r>
            <a:r>
              <a:rPr lang="es-ES" sz="4000" b="1" dirty="0"/>
              <a:t>…</a:t>
            </a:r>
          </a:p>
          <a:p>
            <a:pPr marL="742950" indent="-742950">
              <a:buAutoNum type="alphaLcParenR"/>
            </a:pPr>
            <a:r>
              <a:rPr lang="es-ES" sz="4000" b="1" dirty="0" err="1"/>
              <a:t>They</a:t>
            </a:r>
            <a:r>
              <a:rPr lang="es-ES" sz="4000" b="1" dirty="0"/>
              <a:t> </a:t>
            </a:r>
            <a:r>
              <a:rPr lang="es-ES" sz="4000" b="1" dirty="0" err="1"/>
              <a:t>don’t</a:t>
            </a:r>
            <a:r>
              <a:rPr lang="es-ES" sz="4000" b="1" dirty="0"/>
              <a:t> </a:t>
            </a:r>
            <a:r>
              <a:rPr lang="es-ES" sz="4000" b="1" dirty="0" err="1"/>
              <a:t>have</a:t>
            </a:r>
            <a:r>
              <a:rPr lang="es-ES" sz="4000" b="1" dirty="0"/>
              <a:t>…</a:t>
            </a:r>
          </a:p>
        </p:txBody>
      </p:sp>
      <p:sp>
        <p:nvSpPr>
          <p:cNvPr id="6" name="TextBox 5">
            <a:extLst>
              <a:ext uri="{FF2B5EF4-FFF2-40B4-BE49-F238E27FC236}">
                <a16:creationId xmlns:a16="http://schemas.microsoft.com/office/drawing/2014/main" id="{9EF27AB8-CA29-4EDE-861C-DFD8CF4E0697}"/>
              </a:ext>
            </a:extLst>
          </p:cNvPr>
          <p:cNvSpPr txBox="1"/>
          <p:nvPr/>
        </p:nvSpPr>
        <p:spPr>
          <a:xfrm>
            <a:off x="5857875" y="4070093"/>
            <a:ext cx="5695950" cy="707886"/>
          </a:xfrm>
          <a:prstGeom prst="rect">
            <a:avLst/>
          </a:prstGeom>
          <a:noFill/>
        </p:spPr>
        <p:txBody>
          <a:bodyPr wrap="square">
            <a:spAutoFit/>
          </a:bodyPr>
          <a:lstStyle/>
          <a:p>
            <a:r>
              <a:rPr lang="es-ES" sz="4000" dirty="0"/>
              <a:t>a </a:t>
            </a:r>
            <a:r>
              <a:rPr lang="es-ES" sz="4000" dirty="0" err="1"/>
              <a:t>border</a:t>
            </a:r>
            <a:r>
              <a:rPr lang="es-ES" sz="4000" dirty="0"/>
              <a:t> </a:t>
            </a:r>
            <a:r>
              <a:rPr lang="es-ES" sz="4000" dirty="0" err="1"/>
              <a:t>with</a:t>
            </a:r>
            <a:r>
              <a:rPr lang="es-ES" sz="4000" dirty="0"/>
              <a:t> Bolivia.</a:t>
            </a:r>
          </a:p>
        </p:txBody>
      </p:sp>
      <p:sp>
        <p:nvSpPr>
          <p:cNvPr id="7" name="Oval 6">
            <a:extLst>
              <a:ext uri="{FF2B5EF4-FFF2-40B4-BE49-F238E27FC236}">
                <a16:creationId xmlns:a16="http://schemas.microsoft.com/office/drawing/2014/main" id="{928B8115-DE5E-4185-8C91-CFFC38C7B13D}"/>
              </a:ext>
            </a:extLst>
          </p:cNvPr>
          <p:cNvSpPr/>
          <p:nvPr/>
        </p:nvSpPr>
        <p:spPr>
          <a:xfrm>
            <a:off x="147637" y="3716150"/>
            <a:ext cx="981075" cy="707886"/>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ounded Rectangle 11">
            <a:extLst>
              <a:ext uri="{FF2B5EF4-FFF2-40B4-BE49-F238E27FC236}">
                <a16:creationId xmlns:a16="http://schemas.microsoft.com/office/drawing/2014/main" id="{5E494F35-52BE-4D87-B77B-29C285256846}"/>
              </a:ext>
            </a:extLst>
          </p:cNvPr>
          <p:cNvSpPr/>
          <p:nvPr/>
        </p:nvSpPr>
        <p:spPr>
          <a:xfrm>
            <a:off x="10726056" y="258166"/>
            <a:ext cx="12020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934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4F5554-E9B5-46DA-A85C-4C60349C2FE5}"/>
              </a:ext>
            </a:extLst>
          </p:cNvPr>
          <p:cNvSpPr txBox="1"/>
          <p:nvPr/>
        </p:nvSpPr>
        <p:spPr>
          <a:xfrm>
            <a:off x="981075" y="1937683"/>
            <a:ext cx="10382250" cy="1323439"/>
          </a:xfrm>
          <a:prstGeom prst="rect">
            <a:avLst/>
          </a:prstGeom>
          <a:noFill/>
        </p:spPr>
        <p:txBody>
          <a:bodyPr wrap="square">
            <a:spAutoFit/>
          </a:bodyPr>
          <a:lstStyle/>
          <a:p>
            <a:r>
              <a:rPr lang="es-ES" sz="4000" dirty="0"/>
              <a:t>El clima </a:t>
            </a:r>
            <a:r>
              <a:rPr lang="es-ES" sz="4000" b="1" dirty="0"/>
              <a:t>puede</a:t>
            </a:r>
            <a:r>
              <a:rPr lang="es-ES" sz="4000" dirty="0"/>
              <a:t> cambiar mucho, según la región.</a:t>
            </a:r>
            <a:endParaRPr lang="en-GB" sz="4000" dirty="0"/>
          </a:p>
        </p:txBody>
      </p:sp>
      <p:sp>
        <p:nvSpPr>
          <p:cNvPr id="4" name="TextBox 3">
            <a:extLst>
              <a:ext uri="{FF2B5EF4-FFF2-40B4-BE49-F238E27FC236}">
                <a16:creationId xmlns:a16="http://schemas.microsoft.com/office/drawing/2014/main" id="{5227810D-7C4C-473A-BF39-ECA61A5C7683}"/>
              </a:ext>
            </a:extLst>
          </p:cNvPr>
          <p:cNvSpPr txBox="1"/>
          <p:nvPr/>
        </p:nvSpPr>
        <p:spPr>
          <a:xfrm>
            <a:off x="190500" y="3800417"/>
            <a:ext cx="12782550" cy="1323439"/>
          </a:xfrm>
          <a:prstGeom prst="rect">
            <a:avLst/>
          </a:prstGeom>
          <a:noFill/>
        </p:spPr>
        <p:txBody>
          <a:bodyPr wrap="square">
            <a:spAutoFit/>
          </a:bodyPr>
          <a:lstStyle/>
          <a:p>
            <a:pPr marL="742950" indent="-742950">
              <a:buAutoNum type="alphaLcParenR"/>
            </a:pPr>
            <a:r>
              <a:rPr lang="es-ES" sz="4000" b="1" dirty="0" err="1"/>
              <a:t>It</a:t>
            </a:r>
            <a:r>
              <a:rPr lang="es-ES" sz="4000" b="1" dirty="0"/>
              <a:t> can </a:t>
            </a:r>
            <a:r>
              <a:rPr lang="es-ES" sz="4000" b="1" dirty="0" err="1"/>
              <a:t>change</a:t>
            </a:r>
            <a:r>
              <a:rPr lang="es-ES" sz="4000" b="1" dirty="0"/>
              <a:t>/</a:t>
            </a:r>
            <a:r>
              <a:rPr lang="es-ES" sz="4000" b="1" dirty="0" err="1"/>
              <a:t>vary</a:t>
            </a:r>
            <a:r>
              <a:rPr lang="es-ES" sz="4000" b="1" dirty="0"/>
              <a:t>…</a:t>
            </a:r>
          </a:p>
          <a:p>
            <a:pPr marL="742950" indent="-742950">
              <a:buAutoNum type="alphaLcParenR"/>
            </a:pPr>
            <a:r>
              <a:rPr lang="es-ES" sz="4000" b="1" dirty="0" err="1"/>
              <a:t>They</a:t>
            </a:r>
            <a:r>
              <a:rPr lang="es-ES" sz="4000" b="1" dirty="0"/>
              <a:t> can </a:t>
            </a:r>
            <a:r>
              <a:rPr lang="es-ES" sz="4000" b="1" dirty="0" err="1"/>
              <a:t>change</a:t>
            </a:r>
            <a:r>
              <a:rPr lang="es-ES" sz="4000" b="1" dirty="0"/>
              <a:t>/</a:t>
            </a:r>
            <a:r>
              <a:rPr lang="es-ES" sz="4000" b="1" dirty="0" err="1"/>
              <a:t>vary</a:t>
            </a:r>
            <a:r>
              <a:rPr lang="es-ES" sz="4000" b="1" dirty="0"/>
              <a:t>…</a:t>
            </a:r>
          </a:p>
        </p:txBody>
      </p:sp>
      <p:sp>
        <p:nvSpPr>
          <p:cNvPr id="5" name="TextBox 4">
            <a:extLst>
              <a:ext uri="{FF2B5EF4-FFF2-40B4-BE49-F238E27FC236}">
                <a16:creationId xmlns:a16="http://schemas.microsoft.com/office/drawing/2014/main" id="{59371B0D-980C-4B98-86D4-B7DA9A66740D}"/>
              </a:ext>
            </a:extLst>
          </p:cNvPr>
          <p:cNvSpPr txBox="1"/>
          <p:nvPr/>
        </p:nvSpPr>
        <p:spPr>
          <a:xfrm>
            <a:off x="7391400" y="3800417"/>
            <a:ext cx="4800600" cy="1323439"/>
          </a:xfrm>
          <a:prstGeom prst="rect">
            <a:avLst/>
          </a:prstGeom>
          <a:noFill/>
        </p:spPr>
        <p:txBody>
          <a:bodyPr wrap="square">
            <a:spAutoFit/>
          </a:bodyPr>
          <a:lstStyle/>
          <a:p>
            <a:r>
              <a:rPr lang="es-ES" sz="4000" dirty="0"/>
              <a:t>a </a:t>
            </a:r>
            <a:r>
              <a:rPr lang="es-ES" sz="4000" dirty="0" err="1"/>
              <a:t>lot</a:t>
            </a:r>
            <a:r>
              <a:rPr lang="es-ES" sz="4000" dirty="0"/>
              <a:t>, </a:t>
            </a:r>
            <a:r>
              <a:rPr lang="es-ES" sz="4000" dirty="0" err="1"/>
              <a:t>depending</a:t>
            </a:r>
            <a:r>
              <a:rPr lang="es-ES" sz="4000" dirty="0"/>
              <a:t> </a:t>
            </a:r>
            <a:r>
              <a:rPr lang="es-ES" sz="4000" dirty="0" err="1"/>
              <a:t>on</a:t>
            </a:r>
            <a:r>
              <a:rPr lang="es-ES" sz="4000" dirty="0"/>
              <a:t> </a:t>
            </a:r>
            <a:r>
              <a:rPr lang="es-ES" sz="4000" dirty="0" err="1"/>
              <a:t>the</a:t>
            </a:r>
            <a:r>
              <a:rPr lang="es-ES" sz="4000" dirty="0"/>
              <a:t> </a:t>
            </a:r>
            <a:r>
              <a:rPr lang="es-ES" sz="4000" dirty="0" err="1"/>
              <a:t>region</a:t>
            </a:r>
            <a:r>
              <a:rPr lang="es-ES" sz="4000" dirty="0"/>
              <a:t>.</a:t>
            </a:r>
          </a:p>
        </p:txBody>
      </p:sp>
      <p:sp>
        <p:nvSpPr>
          <p:cNvPr id="6" name="Oval 5">
            <a:extLst>
              <a:ext uri="{FF2B5EF4-FFF2-40B4-BE49-F238E27FC236}">
                <a16:creationId xmlns:a16="http://schemas.microsoft.com/office/drawing/2014/main" id="{E83E77E2-D112-47C5-A2F1-A1C275167024}"/>
              </a:ext>
            </a:extLst>
          </p:cNvPr>
          <p:cNvSpPr/>
          <p:nvPr/>
        </p:nvSpPr>
        <p:spPr>
          <a:xfrm>
            <a:off x="0" y="3876675"/>
            <a:ext cx="981075" cy="707886"/>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ounded Rectangle 11">
            <a:extLst>
              <a:ext uri="{FF2B5EF4-FFF2-40B4-BE49-F238E27FC236}">
                <a16:creationId xmlns:a16="http://schemas.microsoft.com/office/drawing/2014/main" id="{BB49E53E-0075-4154-8F9D-C9D1DE445437}"/>
              </a:ext>
            </a:extLst>
          </p:cNvPr>
          <p:cNvSpPr/>
          <p:nvPr/>
        </p:nvSpPr>
        <p:spPr>
          <a:xfrm>
            <a:off x="10726056" y="258166"/>
            <a:ext cx="12020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8387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861" y="2155496"/>
            <a:ext cx="9102752" cy="1761576"/>
          </a:xfrm>
        </p:spPr>
        <p:txBody>
          <a:bodyPr>
            <a:normAutofit fontScale="90000"/>
          </a:bodyPr>
          <a:lstStyle/>
          <a:p>
            <a:r>
              <a:rPr lang="en-GB" dirty="0"/>
              <a:t>__a _ ama </a:t>
            </a:r>
            <a:r>
              <a:rPr lang="en-GB" dirty="0" err="1"/>
              <a:t>amari</a:t>
            </a:r>
            <a:r>
              <a:rPr lang="en-GB" dirty="0"/>
              <a:t>__a __</a:t>
            </a:r>
            <a:r>
              <a:rPr lang="en-GB" dirty="0" err="1"/>
              <a:t>ega</a:t>
            </a:r>
            <a:r>
              <a:rPr lang="en-GB" dirty="0"/>
              <a:t> tarde por la __</a:t>
            </a:r>
            <a:r>
              <a:rPr lang="en-GB" dirty="0" err="1"/>
              <a:t>uvia</a:t>
            </a:r>
            <a:r>
              <a:rPr lang="en-GB" dirty="0"/>
              <a:t> y no </a:t>
            </a:r>
            <a:r>
              <a:rPr lang="en-GB" dirty="0" err="1"/>
              <a:t>tiene</a:t>
            </a:r>
            <a:r>
              <a:rPr lang="en-GB" dirty="0"/>
              <a:t> __ </a:t>
            </a:r>
            <a:r>
              <a:rPr lang="en-GB" dirty="0" err="1"/>
              <a:t>ave.</a:t>
            </a:r>
            <a:r>
              <a:rPr lang="en-GB" dirty="0"/>
              <a:t> Llama a __as </a:t>
            </a:r>
            <a:r>
              <a:rPr lang="en-GB" dirty="0" err="1"/>
              <a:t>otras</a:t>
            </a:r>
            <a:r>
              <a:rPr lang="en-GB" dirty="0"/>
              <a:t> __amas, pero no están. </a:t>
            </a:r>
            <a:br>
              <a:rPr lang="en-GB" dirty="0"/>
            </a:br>
            <a:br>
              <a:rPr lang="en-GB" dirty="0"/>
            </a:br>
            <a:r>
              <a:rPr lang="en-GB" dirty="0"/>
              <a:t>¿Por </a:t>
            </a:r>
            <a:r>
              <a:rPr lang="en-GB" dirty="0" err="1"/>
              <a:t>qué</a:t>
            </a:r>
            <a:r>
              <a:rPr lang="en-GB" dirty="0"/>
              <a:t> __as </a:t>
            </a:r>
            <a:r>
              <a:rPr lang="en-GB" dirty="0" err="1"/>
              <a:t>otras</a:t>
            </a:r>
            <a:r>
              <a:rPr lang="en-GB" dirty="0"/>
              <a:t> llamas no </a:t>
            </a:r>
            <a:r>
              <a:rPr lang="en-GB" dirty="0" err="1"/>
              <a:t>llevan</a:t>
            </a:r>
            <a:r>
              <a:rPr lang="en-GB" dirty="0"/>
              <a:t> __a __</a:t>
            </a:r>
            <a:r>
              <a:rPr lang="en-GB" dirty="0" err="1"/>
              <a:t>ave</a:t>
            </a:r>
            <a:r>
              <a:rPr lang="en-GB" dirty="0"/>
              <a:t> a __a llama </a:t>
            </a:r>
            <a:r>
              <a:rPr lang="en-GB" dirty="0" err="1"/>
              <a:t>amari</a:t>
            </a:r>
            <a:r>
              <a:rPr lang="en-GB" dirty="0"/>
              <a:t>__a? </a:t>
            </a:r>
          </a:p>
        </p:txBody>
      </p:sp>
      <p:pic>
        <p:nvPicPr>
          <p:cNvPr id="6146" name="Picture 2" descr="Clipart llama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8842" y="4023783"/>
            <a:ext cx="1642530" cy="192108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6148" name="Picture 4" descr="House Clipart Free House Clipart Clipart For Teachers "/>
          <p:cNvPicPr>
            <a:picLocks noChangeAspect="1" noChangeArrowheads="1"/>
          </p:cNvPicPr>
          <p:nvPr/>
        </p:nvPicPr>
        <p:blipFill>
          <a:blip r:embed="rId4"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9540086" y="3471201"/>
            <a:ext cx="2651914" cy="2772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429" y="458625"/>
            <a:ext cx="4325257" cy="646331"/>
          </a:xfrm>
          <a:prstGeom prst="rect">
            <a:avLst/>
          </a:prstGeom>
          <a:noFill/>
        </p:spPr>
        <p:txBody>
          <a:bodyPr wrap="square" rtlCol="0">
            <a:spAutoFit/>
          </a:bodyPr>
          <a:lstStyle/>
          <a:p>
            <a:pPr algn="l"/>
            <a:r>
              <a:rPr lang="en-GB" sz="3600" b="1" dirty="0"/>
              <a:t>La llama amarilla</a:t>
            </a:r>
          </a:p>
        </p:txBody>
      </p:sp>
      <p:sp>
        <p:nvSpPr>
          <p:cNvPr id="12" name="Action Button: Custom 20">
            <a:hlinkClick r:id="" action="ppaction://noaction" highlightClick="1">
              <a:snd r:embed="rId5" name="Tonguetwister slow.wav"/>
            </a:hlinkClick>
            <a:extLst>
              <a:ext uri="{FF2B5EF4-FFF2-40B4-BE49-F238E27FC236}">
                <a16:creationId xmlns:a16="http://schemas.microsoft.com/office/drawing/2014/main" id="{EEC96304-0547-4EE1-8F3F-E74C85620AEC}"/>
              </a:ext>
            </a:extLst>
          </p:cNvPr>
          <p:cNvSpPr/>
          <p:nvPr/>
        </p:nvSpPr>
        <p:spPr>
          <a:xfrm>
            <a:off x="902978" y="498432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6" name="Tonguetwister medium.wav"/>
            </a:hlinkClick>
            <a:extLst>
              <a:ext uri="{FF2B5EF4-FFF2-40B4-BE49-F238E27FC236}">
                <a16:creationId xmlns:a16="http://schemas.microsoft.com/office/drawing/2014/main" id="{1CEFA9C5-4A63-4759-BFDA-BD38CDDE2DF9}"/>
              </a:ext>
            </a:extLst>
          </p:cNvPr>
          <p:cNvSpPr/>
          <p:nvPr/>
        </p:nvSpPr>
        <p:spPr>
          <a:xfrm>
            <a:off x="1828714" y="498432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7" name="Tonguetwister fast.wav"/>
            </a:hlinkClick>
            <a:extLst>
              <a:ext uri="{FF2B5EF4-FFF2-40B4-BE49-F238E27FC236}">
                <a16:creationId xmlns:a16="http://schemas.microsoft.com/office/drawing/2014/main" id="{1CEFA9C5-4A63-4759-BFDA-BD38CDDE2DF9}"/>
              </a:ext>
            </a:extLst>
          </p:cNvPr>
          <p:cNvSpPr/>
          <p:nvPr/>
        </p:nvSpPr>
        <p:spPr>
          <a:xfrm>
            <a:off x="2757714" y="498432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 name="TextBox 2">
            <a:extLst>
              <a:ext uri="{FF2B5EF4-FFF2-40B4-BE49-F238E27FC236}">
                <a16:creationId xmlns:a16="http://schemas.microsoft.com/office/drawing/2014/main" id="{F895AD80-5980-4638-B2CE-E278D957556E}"/>
              </a:ext>
            </a:extLst>
          </p:cNvPr>
          <p:cNvSpPr txBox="1"/>
          <p:nvPr/>
        </p:nvSpPr>
        <p:spPr>
          <a:xfrm>
            <a:off x="902978" y="1729639"/>
            <a:ext cx="594074" cy="538609"/>
          </a:xfrm>
          <a:prstGeom prst="rect">
            <a:avLst/>
          </a:prstGeom>
          <a:noFill/>
        </p:spPr>
        <p:txBody>
          <a:bodyPr wrap="square" rtlCol="0">
            <a:spAutoFit/>
          </a:bodyPr>
          <a:lstStyle/>
          <a:p>
            <a:r>
              <a:rPr lang="en-GB" sz="2900" b="1" dirty="0">
                <a:solidFill>
                  <a:srgbClr val="C00000"/>
                </a:solidFill>
              </a:rPr>
              <a:t>L</a:t>
            </a:r>
          </a:p>
        </p:txBody>
      </p:sp>
      <p:sp>
        <p:nvSpPr>
          <p:cNvPr id="11" name="TextBox 10">
            <a:extLst>
              <a:ext uri="{FF2B5EF4-FFF2-40B4-BE49-F238E27FC236}">
                <a16:creationId xmlns:a16="http://schemas.microsoft.com/office/drawing/2014/main" id="{FC4BE687-BB9D-4160-9800-B13478FAE606}"/>
              </a:ext>
            </a:extLst>
          </p:cNvPr>
          <p:cNvSpPr txBox="1"/>
          <p:nvPr/>
        </p:nvSpPr>
        <p:spPr>
          <a:xfrm>
            <a:off x="1531677" y="1729639"/>
            <a:ext cx="594074" cy="538609"/>
          </a:xfrm>
          <a:prstGeom prst="rect">
            <a:avLst/>
          </a:prstGeom>
          <a:noFill/>
        </p:spPr>
        <p:txBody>
          <a:bodyPr wrap="square" rtlCol="0">
            <a:spAutoFit/>
          </a:bodyPr>
          <a:lstStyle/>
          <a:p>
            <a:r>
              <a:rPr lang="en-GB" sz="2900" b="1" dirty="0" err="1">
                <a:solidFill>
                  <a:srgbClr val="C00000"/>
                </a:solidFill>
              </a:rPr>
              <a:t>ll</a:t>
            </a:r>
            <a:endParaRPr lang="en-GB" sz="2900" b="1" dirty="0">
              <a:solidFill>
                <a:srgbClr val="C00000"/>
              </a:solidFill>
            </a:endParaRPr>
          </a:p>
        </p:txBody>
      </p:sp>
      <p:sp>
        <p:nvSpPr>
          <p:cNvPr id="15" name="TextBox 14">
            <a:extLst>
              <a:ext uri="{FF2B5EF4-FFF2-40B4-BE49-F238E27FC236}">
                <a16:creationId xmlns:a16="http://schemas.microsoft.com/office/drawing/2014/main" id="{DAC7B87E-0D33-473A-AEC8-F0EF565DE698}"/>
              </a:ext>
            </a:extLst>
          </p:cNvPr>
          <p:cNvSpPr txBox="1"/>
          <p:nvPr/>
        </p:nvSpPr>
        <p:spPr>
          <a:xfrm>
            <a:off x="3857593" y="1742238"/>
            <a:ext cx="594074" cy="538609"/>
          </a:xfrm>
          <a:prstGeom prst="rect">
            <a:avLst/>
          </a:prstGeom>
          <a:noFill/>
        </p:spPr>
        <p:txBody>
          <a:bodyPr wrap="square" rtlCol="0">
            <a:spAutoFit/>
          </a:bodyPr>
          <a:lstStyle/>
          <a:p>
            <a:r>
              <a:rPr lang="en-GB" sz="2900" b="1" dirty="0" err="1">
                <a:solidFill>
                  <a:srgbClr val="C00000"/>
                </a:solidFill>
              </a:rPr>
              <a:t>ll</a:t>
            </a:r>
            <a:endParaRPr lang="en-GB" sz="2900" b="1" dirty="0">
              <a:solidFill>
                <a:srgbClr val="C00000"/>
              </a:solidFill>
            </a:endParaRPr>
          </a:p>
        </p:txBody>
      </p:sp>
      <p:sp>
        <p:nvSpPr>
          <p:cNvPr id="16" name="TextBox 15">
            <a:extLst>
              <a:ext uri="{FF2B5EF4-FFF2-40B4-BE49-F238E27FC236}">
                <a16:creationId xmlns:a16="http://schemas.microsoft.com/office/drawing/2014/main" id="{35D5C9A3-9111-4682-A959-A2C53FE84897}"/>
              </a:ext>
            </a:extLst>
          </p:cNvPr>
          <p:cNvSpPr txBox="1"/>
          <p:nvPr/>
        </p:nvSpPr>
        <p:spPr>
          <a:xfrm>
            <a:off x="4603784" y="1729638"/>
            <a:ext cx="594074" cy="538609"/>
          </a:xfrm>
          <a:prstGeom prst="rect">
            <a:avLst/>
          </a:prstGeom>
          <a:noFill/>
        </p:spPr>
        <p:txBody>
          <a:bodyPr wrap="square" rtlCol="0">
            <a:spAutoFit/>
          </a:bodyPr>
          <a:lstStyle/>
          <a:p>
            <a:r>
              <a:rPr lang="en-GB" sz="2900" b="1" dirty="0" err="1">
                <a:solidFill>
                  <a:srgbClr val="C00000"/>
                </a:solidFill>
              </a:rPr>
              <a:t>ll</a:t>
            </a:r>
            <a:endParaRPr lang="en-GB" sz="2900" b="1" dirty="0">
              <a:solidFill>
                <a:srgbClr val="C00000"/>
              </a:solidFill>
            </a:endParaRPr>
          </a:p>
        </p:txBody>
      </p:sp>
      <p:sp>
        <p:nvSpPr>
          <p:cNvPr id="17" name="TextBox 16">
            <a:extLst>
              <a:ext uri="{FF2B5EF4-FFF2-40B4-BE49-F238E27FC236}">
                <a16:creationId xmlns:a16="http://schemas.microsoft.com/office/drawing/2014/main" id="{91F33D85-1CD7-452E-AB78-D69FF047AF40}"/>
              </a:ext>
            </a:extLst>
          </p:cNvPr>
          <p:cNvSpPr txBox="1"/>
          <p:nvPr/>
        </p:nvSpPr>
        <p:spPr>
          <a:xfrm>
            <a:off x="8007553" y="1729638"/>
            <a:ext cx="594074" cy="538609"/>
          </a:xfrm>
          <a:prstGeom prst="rect">
            <a:avLst/>
          </a:prstGeom>
          <a:noFill/>
        </p:spPr>
        <p:txBody>
          <a:bodyPr wrap="square" rtlCol="0">
            <a:spAutoFit/>
          </a:bodyPr>
          <a:lstStyle/>
          <a:p>
            <a:r>
              <a:rPr lang="en-GB" sz="2900" b="1" dirty="0" err="1">
                <a:solidFill>
                  <a:srgbClr val="C00000"/>
                </a:solidFill>
              </a:rPr>
              <a:t>ll</a:t>
            </a:r>
            <a:endParaRPr lang="en-GB" sz="2900" b="1" dirty="0">
              <a:solidFill>
                <a:srgbClr val="C00000"/>
              </a:solidFill>
            </a:endParaRPr>
          </a:p>
        </p:txBody>
      </p:sp>
      <p:sp>
        <p:nvSpPr>
          <p:cNvPr id="18" name="TextBox 17">
            <a:extLst>
              <a:ext uri="{FF2B5EF4-FFF2-40B4-BE49-F238E27FC236}">
                <a16:creationId xmlns:a16="http://schemas.microsoft.com/office/drawing/2014/main" id="{A252893D-A106-4C42-9DC4-B0D4E95F690F}"/>
              </a:ext>
            </a:extLst>
          </p:cNvPr>
          <p:cNvSpPr txBox="1"/>
          <p:nvPr/>
        </p:nvSpPr>
        <p:spPr>
          <a:xfrm>
            <a:off x="2426003" y="2155496"/>
            <a:ext cx="594074" cy="538609"/>
          </a:xfrm>
          <a:prstGeom prst="rect">
            <a:avLst/>
          </a:prstGeom>
          <a:noFill/>
        </p:spPr>
        <p:txBody>
          <a:bodyPr wrap="square" rtlCol="0">
            <a:spAutoFit/>
          </a:bodyPr>
          <a:lstStyle/>
          <a:p>
            <a:r>
              <a:rPr lang="en-GB" sz="2900" b="1" dirty="0" err="1">
                <a:solidFill>
                  <a:srgbClr val="C00000"/>
                </a:solidFill>
              </a:rPr>
              <a:t>ll</a:t>
            </a:r>
            <a:endParaRPr lang="en-GB" sz="2900" b="1" dirty="0">
              <a:solidFill>
                <a:srgbClr val="C00000"/>
              </a:solidFill>
            </a:endParaRPr>
          </a:p>
        </p:txBody>
      </p:sp>
      <p:sp>
        <p:nvSpPr>
          <p:cNvPr id="19" name="TextBox 18">
            <a:extLst>
              <a:ext uri="{FF2B5EF4-FFF2-40B4-BE49-F238E27FC236}">
                <a16:creationId xmlns:a16="http://schemas.microsoft.com/office/drawing/2014/main" id="{9CE28CA3-215C-4766-BBE2-1483B0E1A7AE}"/>
              </a:ext>
            </a:extLst>
          </p:cNvPr>
          <p:cNvSpPr txBox="1"/>
          <p:nvPr/>
        </p:nvSpPr>
        <p:spPr>
          <a:xfrm>
            <a:off x="5434433" y="2155496"/>
            <a:ext cx="594074" cy="538609"/>
          </a:xfrm>
          <a:prstGeom prst="rect">
            <a:avLst/>
          </a:prstGeom>
          <a:noFill/>
        </p:spPr>
        <p:txBody>
          <a:bodyPr wrap="square" rtlCol="0">
            <a:spAutoFit/>
          </a:bodyPr>
          <a:lstStyle/>
          <a:p>
            <a:r>
              <a:rPr lang="en-GB" sz="2900" b="1" dirty="0">
                <a:solidFill>
                  <a:srgbClr val="C00000"/>
                </a:solidFill>
              </a:rPr>
              <a:t>l</a:t>
            </a:r>
          </a:p>
        </p:txBody>
      </p:sp>
      <p:sp>
        <p:nvSpPr>
          <p:cNvPr id="20" name="TextBox 19">
            <a:extLst>
              <a:ext uri="{FF2B5EF4-FFF2-40B4-BE49-F238E27FC236}">
                <a16:creationId xmlns:a16="http://schemas.microsoft.com/office/drawing/2014/main" id="{AAF4FAC9-B6C2-4117-9463-22C06116C8B5}"/>
              </a:ext>
            </a:extLst>
          </p:cNvPr>
          <p:cNvSpPr txBox="1"/>
          <p:nvPr/>
        </p:nvSpPr>
        <p:spPr>
          <a:xfrm>
            <a:off x="7188537" y="2155495"/>
            <a:ext cx="594074" cy="538609"/>
          </a:xfrm>
          <a:prstGeom prst="rect">
            <a:avLst/>
          </a:prstGeom>
          <a:noFill/>
        </p:spPr>
        <p:txBody>
          <a:bodyPr wrap="square" rtlCol="0">
            <a:spAutoFit/>
          </a:bodyPr>
          <a:lstStyle/>
          <a:p>
            <a:r>
              <a:rPr lang="en-GB" sz="2900" b="1" dirty="0" err="1">
                <a:solidFill>
                  <a:srgbClr val="C00000"/>
                </a:solidFill>
              </a:rPr>
              <a:t>ll</a:t>
            </a:r>
            <a:endParaRPr lang="en-GB" sz="2900" b="1" dirty="0">
              <a:solidFill>
                <a:srgbClr val="C00000"/>
              </a:solidFill>
            </a:endParaRPr>
          </a:p>
        </p:txBody>
      </p:sp>
      <p:sp>
        <p:nvSpPr>
          <p:cNvPr id="22" name="TextBox 21">
            <a:extLst>
              <a:ext uri="{FF2B5EF4-FFF2-40B4-BE49-F238E27FC236}">
                <a16:creationId xmlns:a16="http://schemas.microsoft.com/office/drawing/2014/main" id="{AE430FF0-31A7-4079-AA6F-83AFE130CAF6}"/>
              </a:ext>
            </a:extLst>
          </p:cNvPr>
          <p:cNvSpPr txBox="1"/>
          <p:nvPr/>
        </p:nvSpPr>
        <p:spPr>
          <a:xfrm>
            <a:off x="2611360" y="3378463"/>
            <a:ext cx="594074" cy="538609"/>
          </a:xfrm>
          <a:prstGeom prst="rect">
            <a:avLst/>
          </a:prstGeom>
          <a:noFill/>
        </p:spPr>
        <p:txBody>
          <a:bodyPr wrap="square" rtlCol="0">
            <a:spAutoFit/>
          </a:bodyPr>
          <a:lstStyle/>
          <a:p>
            <a:r>
              <a:rPr lang="en-GB" sz="2900" b="1" dirty="0">
                <a:solidFill>
                  <a:srgbClr val="C00000"/>
                </a:solidFill>
              </a:rPr>
              <a:t>l</a:t>
            </a:r>
          </a:p>
        </p:txBody>
      </p:sp>
      <p:sp>
        <p:nvSpPr>
          <p:cNvPr id="23" name="TextBox 22">
            <a:extLst>
              <a:ext uri="{FF2B5EF4-FFF2-40B4-BE49-F238E27FC236}">
                <a16:creationId xmlns:a16="http://schemas.microsoft.com/office/drawing/2014/main" id="{171BE916-C02B-4DAE-9800-B98853CC2B5B}"/>
              </a:ext>
            </a:extLst>
          </p:cNvPr>
          <p:cNvSpPr txBox="1"/>
          <p:nvPr/>
        </p:nvSpPr>
        <p:spPr>
          <a:xfrm>
            <a:off x="7521006" y="3357736"/>
            <a:ext cx="594074" cy="538609"/>
          </a:xfrm>
          <a:prstGeom prst="rect">
            <a:avLst/>
          </a:prstGeom>
          <a:noFill/>
        </p:spPr>
        <p:txBody>
          <a:bodyPr wrap="square" rtlCol="0">
            <a:spAutoFit/>
          </a:bodyPr>
          <a:lstStyle/>
          <a:p>
            <a:r>
              <a:rPr lang="en-GB" sz="2900" b="1" dirty="0">
                <a:solidFill>
                  <a:srgbClr val="C00000"/>
                </a:solidFill>
              </a:rPr>
              <a:t>l</a:t>
            </a:r>
          </a:p>
        </p:txBody>
      </p:sp>
      <p:sp>
        <p:nvSpPr>
          <p:cNvPr id="24" name="TextBox 23">
            <a:extLst>
              <a:ext uri="{FF2B5EF4-FFF2-40B4-BE49-F238E27FC236}">
                <a16:creationId xmlns:a16="http://schemas.microsoft.com/office/drawing/2014/main" id="{76CE1BFB-1322-4650-99B2-F9D85581C8D1}"/>
              </a:ext>
            </a:extLst>
          </p:cNvPr>
          <p:cNvSpPr txBox="1"/>
          <p:nvPr/>
        </p:nvSpPr>
        <p:spPr>
          <a:xfrm>
            <a:off x="8133798" y="3318787"/>
            <a:ext cx="594074" cy="538609"/>
          </a:xfrm>
          <a:prstGeom prst="rect">
            <a:avLst/>
          </a:prstGeom>
          <a:noFill/>
        </p:spPr>
        <p:txBody>
          <a:bodyPr wrap="square" rtlCol="0">
            <a:spAutoFit/>
          </a:bodyPr>
          <a:lstStyle/>
          <a:p>
            <a:r>
              <a:rPr lang="en-GB" sz="2900" b="1" dirty="0" err="1">
                <a:solidFill>
                  <a:srgbClr val="C00000"/>
                </a:solidFill>
              </a:rPr>
              <a:t>ll</a:t>
            </a:r>
            <a:endParaRPr lang="en-GB" sz="2900" b="1" dirty="0">
              <a:solidFill>
                <a:srgbClr val="C00000"/>
              </a:solidFill>
            </a:endParaRPr>
          </a:p>
        </p:txBody>
      </p:sp>
      <p:sp>
        <p:nvSpPr>
          <p:cNvPr id="25" name="TextBox 24">
            <a:extLst>
              <a:ext uri="{FF2B5EF4-FFF2-40B4-BE49-F238E27FC236}">
                <a16:creationId xmlns:a16="http://schemas.microsoft.com/office/drawing/2014/main" id="{905DF906-18D4-4177-BDFE-81B94389CFB2}"/>
              </a:ext>
            </a:extLst>
          </p:cNvPr>
          <p:cNvSpPr txBox="1"/>
          <p:nvPr/>
        </p:nvSpPr>
        <p:spPr>
          <a:xfrm>
            <a:off x="1007746" y="3754478"/>
            <a:ext cx="594074" cy="538609"/>
          </a:xfrm>
          <a:prstGeom prst="rect">
            <a:avLst/>
          </a:prstGeom>
          <a:noFill/>
        </p:spPr>
        <p:txBody>
          <a:bodyPr wrap="square" rtlCol="0">
            <a:spAutoFit/>
          </a:bodyPr>
          <a:lstStyle/>
          <a:p>
            <a:r>
              <a:rPr lang="en-GB" sz="2900" b="1" dirty="0">
                <a:solidFill>
                  <a:srgbClr val="C00000"/>
                </a:solidFill>
              </a:rPr>
              <a:t>l</a:t>
            </a:r>
          </a:p>
        </p:txBody>
      </p:sp>
      <p:sp>
        <p:nvSpPr>
          <p:cNvPr id="26" name="TextBox 25">
            <a:extLst>
              <a:ext uri="{FF2B5EF4-FFF2-40B4-BE49-F238E27FC236}">
                <a16:creationId xmlns:a16="http://schemas.microsoft.com/office/drawing/2014/main" id="{4B0877C1-C00D-4B7C-8289-5DDF0EDA779A}"/>
              </a:ext>
            </a:extLst>
          </p:cNvPr>
          <p:cNvSpPr txBox="1"/>
          <p:nvPr/>
        </p:nvSpPr>
        <p:spPr>
          <a:xfrm>
            <a:off x="3759606" y="3701123"/>
            <a:ext cx="594074" cy="538609"/>
          </a:xfrm>
          <a:prstGeom prst="rect">
            <a:avLst/>
          </a:prstGeom>
          <a:noFill/>
        </p:spPr>
        <p:txBody>
          <a:bodyPr wrap="square" rtlCol="0">
            <a:spAutoFit/>
          </a:bodyPr>
          <a:lstStyle/>
          <a:p>
            <a:r>
              <a:rPr lang="en-GB" sz="2900" b="1" dirty="0" err="1">
                <a:solidFill>
                  <a:srgbClr val="C00000"/>
                </a:solidFill>
              </a:rPr>
              <a:t>ll</a:t>
            </a:r>
            <a:endParaRPr lang="en-GB" sz="2900" b="1" dirty="0">
              <a:solidFill>
                <a:srgbClr val="C00000"/>
              </a:solidFill>
            </a:endParaRPr>
          </a:p>
        </p:txBody>
      </p:sp>
    </p:spTree>
    <p:extLst>
      <p:ext uri="{BB962C8B-B14F-4D97-AF65-F5344CB8AC3E}">
        <p14:creationId xmlns:p14="http://schemas.microsoft.com/office/powerpoint/2010/main" val="132034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5" grpId="0"/>
      <p:bldP spid="16" grpId="0"/>
      <p:bldP spid="17" grpId="0"/>
      <p:bldP spid="18" grpId="0"/>
      <p:bldP spid="19" grpId="0"/>
      <p:bldP spid="20" grpId="0"/>
      <p:bldP spid="22" grpId="0"/>
      <p:bldP spid="23" grpId="0"/>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4F5554-E9B5-46DA-A85C-4C60349C2FE5}"/>
              </a:ext>
            </a:extLst>
          </p:cNvPr>
          <p:cNvSpPr txBox="1"/>
          <p:nvPr/>
        </p:nvSpPr>
        <p:spPr>
          <a:xfrm>
            <a:off x="2543175" y="2406847"/>
            <a:ext cx="10382250" cy="707886"/>
          </a:xfrm>
          <a:prstGeom prst="rect">
            <a:avLst/>
          </a:prstGeom>
          <a:noFill/>
        </p:spPr>
        <p:txBody>
          <a:bodyPr wrap="square">
            <a:spAutoFit/>
          </a:bodyPr>
          <a:lstStyle/>
          <a:p>
            <a:r>
              <a:rPr lang="es-ES" sz="4000" b="1" dirty="0"/>
              <a:t>Dice</a:t>
            </a:r>
            <a:r>
              <a:rPr lang="es-ES" sz="4000" dirty="0"/>
              <a:t> cosas en </a:t>
            </a:r>
            <a:r>
              <a:rPr lang="es-ES" sz="4000" i="1" dirty="0"/>
              <a:t>quechua.</a:t>
            </a:r>
            <a:endParaRPr lang="en-GB" sz="4000" dirty="0"/>
          </a:p>
        </p:txBody>
      </p:sp>
      <p:sp>
        <p:nvSpPr>
          <p:cNvPr id="4" name="TextBox 3">
            <a:extLst>
              <a:ext uri="{FF2B5EF4-FFF2-40B4-BE49-F238E27FC236}">
                <a16:creationId xmlns:a16="http://schemas.microsoft.com/office/drawing/2014/main" id="{5227810D-7C4C-473A-BF39-ECA61A5C7683}"/>
              </a:ext>
            </a:extLst>
          </p:cNvPr>
          <p:cNvSpPr txBox="1"/>
          <p:nvPr/>
        </p:nvSpPr>
        <p:spPr>
          <a:xfrm>
            <a:off x="838200" y="3743267"/>
            <a:ext cx="12782550" cy="1323439"/>
          </a:xfrm>
          <a:prstGeom prst="rect">
            <a:avLst/>
          </a:prstGeom>
          <a:noFill/>
        </p:spPr>
        <p:txBody>
          <a:bodyPr wrap="square">
            <a:spAutoFit/>
          </a:bodyPr>
          <a:lstStyle/>
          <a:p>
            <a:pPr marL="742950" indent="-742950">
              <a:buAutoNum type="alphaLcParenR"/>
            </a:pPr>
            <a:r>
              <a:rPr lang="es-ES" sz="4000" b="1" dirty="0"/>
              <a:t>S/he </a:t>
            </a:r>
            <a:r>
              <a:rPr lang="es-ES" sz="4000" b="1" dirty="0" err="1"/>
              <a:t>says</a:t>
            </a:r>
            <a:endParaRPr lang="es-ES" sz="4000" b="1" dirty="0"/>
          </a:p>
          <a:p>
            <a:pPr marL="742950" indent="-742950">
              <a:buAutoNum type="alphaLcParenR"/>
            </a:pPr>
            <a:r>
              <a:rPr lang="es-ES" sz="4000" b="1" dirty="0" err="1"/>
              <a:t>They</a:t>
            </a:r>
            <a:r>
              <a:rPr lang="es-ES" sz="4000" b="1" dirty="0"/>
              <a:t> </a:t>
            </a:r>
            <a:r>
              <a:rPr lang="es-ES" sz="4000" b="1" dirty="0" err="1"/>
              <a:t>say</a:t>
            </a:r>
            <a:endParaRPr lang="es-ES" sz="4000" b="1" dirty="0"/>
          </a:p>
        </p:txBody>
      </p:sp>
      <p:sp>
        <p:nvSpPr>
          <p:cNvPr id="5" name="TextBox 4">
            <a:extLst>
              <a:ext uri="{FF2B5EF4-FFF2-40B4-BE49-F238E27FC236}">
                <a16:creationId xmlns:a16="http://schemas.microsoft.com/office/drawing/2014/main" id="{7E6CACBC-9297-488E-B976-5BD87ED918FA}"/>
              </a:ext>
            </a:extLst>
          </p:cNvPr>
          <p:cNvSpPr txBox="1"/>
          <p:nvPr/>
        </p:nvSpPr>
        <p:spPr>
          <a:xfrm>
            <a:off x="5799482" y="4051043"/>
            <a:ext cx="4762500" cy="707886"/>
          </a:xfrm>
          <a:prstGeom prst="rect">
            <a:avLst/>
          </a:prstGeom>
          <a:noFill/>
        </p:spPr>
        <p:txBody>
          <a:bodyPr wrap="square">
            <a:spAutoFit/>
          </a:bodyPr>
          <a:lstStyle/>
          <a:p>
            <a:r>
              <a:rPr lang="es-ES" sz="4000" dirty="0" err="1"/>
              <a:t>things</a:t>
            </a:r>
            <a:r>
              <a:rPr lang="es-ES" sz="4000" dirty="0"/>
              <a:t> in </a:t>
            </a:r>
            <a:r>
              <a:rPr lang="es-ES" sz="4000" i="1" dirty="0"/>
              <a:t>quechua</a:t>
            </a:r>
            <a:r>
              <a:rPr lang="es-ES" sz="4000" dirty="0"/>
              <a:t>.</a:t>
            </a:r>
          </a:p>
        </p:txBody>
      </p:sp>
      <p:sp>
        <p:nvSpPr>
          <p:cNvPr id="6" name="Oval 5">
            <a:extLst>
              <a:ext uri="{FF2B5EF4-FFF2-40B4-BE49-F238E27FC236}">
                <a16:creationId xmlns:a16="http://schemas.microsoft.com/office/drawing/2014/main" id="{1482E3E5-A7E9-4DEA-B8C1-054C0A854107}"/>
              </a:ext>
            </a:extLst>
          </p:cNvPr>
          <p:cNvSpPr/>
          <p:nvPr/>
        </p:nvSpPr>
        <p:spPr>
          <a:xfrm>
            <a:off x="704850" y="3810000"/>
            <a:ext cx="981075" cy="707886"/>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ounded Rectangle 11">
            <a:extLst>
              <a:ext uri="{FF2B5EF4-FFF2-40B4-BE49-F238E27FC236}">
                <a16:creationId xmlns:a16="http://schemas.microsoft.com/office/drawing/2014/main" id="{BBA483A4-476A-4ABF-8C22-AACDF1C92077}"/>
              </a:ext>
            </a:extLst>
          </p:cNvPr>
          <p:cNvSpPr/>
          <p:nvPr/>
        </p:nvSpPr>
        <p:spPr>
          <a:xfrm>
            <a:off x="10726056" y="258166"/>
            <a:ext cx="12020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94752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4F5554-E9B5-46DA-A85C-4C60349C2FE5}"/>
              </a:ext>
            </a:extLst>
          </p:cNvPr>
          <p:cNvSpPr txBox="1"/>
          <p:nvPr/>
        </p:nvSpPr>
        <p:spPr>
          <a:xfrm>
            <a:off x="2721951" y="2398841"/>
            <a:ext cx="10382250" cy="707886"/>
          </a:xfrm>
          <a:prstGeom prst="rect">
            <a:avLst/>
          </a:prstGeom>
          <a:noFill/>
        </p:spPr>
        <p:txBody>
          <a:bodyPr wrap="square">
            <a:spAutoFit/>
          </a:bodyPr>
          <a:lstStyle/>
          <a:p>
            <a:r>
              <a:rPr lang="es-ES" sz="4000" b="1" dirty="0"/>
              <a:t>Quieren </a:t>
            </a:r>
            <a:r>
              <a:rPr lang="es-ES" sz="4000" dirty="0"/>
              <a:t>una vida mejor.</a:t>
            </a:r>
            <a:endParaRPr lang="en-GB" sz="4000" dirty="0"/>
          </a:p>
        </p:txBody>
      </p:sp>
      <p:sp>
        <p:nvSpPr>
          <p:cNvPr id="4" name="TextBox 3">
            <a:extLst>
              <a:ext uri="{FF2B5EF4-FFF2-40B4-BE49-F238E27FC236}">
                <a16:creationId xmlns:a16="http://schemas.microsoft.com/office/drawing/2014/main" id="{5227810D-7C4C-473A-BF39-ECA61A5C7683}"/>
              </a:ext>
            </a:extLst>
          </p:cNvPr>
          <p:cNvSpPr txBox="1"/>
          <p:nvPr/>
        </p:nvSpPr>
        <p:spPr>
          <a:xfrm>
            <a:off x="457200" y="3751273"/>
            <a:ext cx="12782550" cy="1323439"/>
          </a:xfrm>
          <a:prstGeom prst="rect">
            <a:avLst/>
          </a:prstGeom>
          <a:noFill/>
        </p:spPr>
        <p:txBody>
          <a:bodyPr wrap="square">
            <a:spAutoFit/>
          </a:bodyPr>
          <a:lstStyle/>
          <a:p>
            <a:pPr marL="742950" indent="-742950">
              <a:buAutoNum type="alphaLcParenR"/>
            </a:pPr>
            <a:r>
              <a:rPr lang="es-ES" sz="4000" b="1" dirty="0"/>
              <a:t>S/he </a:t>
            </a:r>
            <a:r>
              <a:rPr lang="es-ES" sz="4000" b="1" dirty="0" err="1"/>
              <a:t>wants</a:t>
            </a:r>
            <a:endParaRPr lang="es-ES" sz="4000" b="1" dirty="0"/>
          </a:p>
          <a:p>
            <a:pPr marL="742950" indent="-742950">
              <a:buAutoNum type="alphaLcParenR"/>
            </a:pPr>
            <a:r>
              <a:rPr lang="es-ES" sz="4000" b="1" dirty="0" err="1"/>
              <a:t>They</a:t>
            </a:r>
            <a:r>
              <a:rPr lang="es-ES" sz="4000" b="1" dirty="0"/>
              <a:t> </a:t>
            </a:r>
            <a:r>
              <a:rPr lang="es-ES" sz="4000" b="1" dirty="0" err="1"/>
              <a:t>want</a:t>
            </a:r>
            <a:endParaRPr lang="es-ES" sz="4000" b="1" dirty="0"/>
          </a:p>
        </p:txBody>
      </p:sp>
      <p:sp>
        <p:nvSpPr>
          <p:cNvPr id="5" name="TextBox 4">
            <a:extLst>
              <a:ext uri="{FF2B5EF4-FFF2-40B4-BE49-F238E27FC236}">
                <a16:creationId xmlns:a16="http://schemas.microsoft.com/office/drawing/2014/main" id="{2CEF0985-FAD5-45F9-8744-679896A6743A}"/>
              </a:ext>
            </a:extLst>
          </p:cNvPr>
          <p:cNvSpPr txBox="1"/>
          <p:nvPr/>
        </p:nvSpPr>
        <p:spPr>
          <a:xfrm>
            <a:off x="5867400" y="4059049"/>
            <a:ext cx="5695950" cy="707886"/>
          </a:xfrm>
          <a:prstGeom prst="rect">
            <a:avLst/>
          </a:prstGeom>
          <a:noFill/>
        </p:spPr>
        <p:txBody>
          <a:bodyPr wrap="square">
            <a:spAutoFit/>
          </a:bodyPr>
          <a:lstStyle/>
          <a:p>
            <a:r>
              <a:rPr lang="es-ES" sz="4000" dirty="0"/>
              <a:t>a </a:t>
            </a:r>
            <a:r>
              <a:rPr lang="es-ES" sz="4000" dirty="0" err="1"/>
              <a:t>better</a:t>
            </a:r>
            <a:r>
              <a:rPr lang="es-ES" sz="4000" dirty="0"/>
              <a:t> </a:t>
            </a:r>
            <a:r>
              <a:rPr lang="es-ES" sz="4000" dirty="0" err="1"/>
              <a:t>life</a:t>
            </a:r>
            <a:r>
              <a:rPr lang="es-ES" sz="4000" i="1" dirty="0"/>
              <a:t>.</a:t>
            </a:r>
            <a:r>
              <a:rPr lang="es-ES" sz="4000" dirty="0"/>
              <a:t> </a:t>
            </a:r>
          </a:p>
        </p:txBody>
      </p:sp>
      <p:sp>
        <p:nvSpPr>
          <p:cNvPr id="6" name="Oval 5">
            <a:extLst>
              <a:ext uri="{FF2B5EF4-FFF2-40B4-BE49-F238E27FC236}">
                <a16:creationId xmlns:a16="http://schemas.microsoft.com/office/drawing/2014/main" id="{33C9B387-2700-4DC6-A4A2-8F2E3046566A}"/>
              </a:ext>
            </a:extLst>
          </p:cNvPr>
          <p:cNvSpPr/>
          <p:nvPr/>
        </p:nvSpPr>
        <p:spPr>
          <a:xfrm>
            <a:off x="232741" y="4412992"/>
            <a:ext cx="981075" cy="707886"/>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ounded Rectangle 11">
            <a:extLst>
              <a:ext uri="{FF2B5EF4-FFF2-40B4-BE49-F238E27FC236}">
                <a16:creationId xmlns:a16="http://schemas.microsoft.com/office/drawing/2014/main" id="{F4D52535-E048-4397-8B97-5729F2A5A980}"/>
              </a:ext>
            </a:extLst>
          </p:cNvPr>
          <p:cNvSpPr/>
          <p:nvPr/>
        </p:nvSpPr>
        <p:spPr>
          <a:xfrm>
            <a:off x="10726056" y="258166"/>
            <a:ext cx="120208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31929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0EEA29-5440-3E42-8E68-6D58B28CD675}"/>
              </a:ext>
            </a:extLst>
          </p:cNvPr>
          <p:cNvSpPr>
            <a:spLocks noGrp="1"/>
          </p:cNvSpPr>
          <p:nvPr>
            <p:ph type="title" idx="4294967295"/>
          </p:nvPr>
        </p:nvSpPr>
        <p:spPr>
          <a:xfrm>
            <a:off x="232406" y="90790"/>
            <a:ext cx="10068480" cy="927055"/>
          </a:xfrm>
        </p:spPr>
        <p:txBody>
          <a:bodyPr>
            <a:noAutofit/>
          </a:bodyPr>
          <a:lstStyle/>
          <a:p>
            <a:r>
              <a:rPr lang="en-GB" sz="2400" dirty="0">
                <a:solidFill>
                  <a:schemeClr val="tx1"/>
                </a:solidFill>
              </a:rPr>
              <a:t>Escucha. El verbo es singular (-e) o plural (-en)?</a:t>
            </a:r>
            <a:br>
              <a:rPr lang="en-GB" sz="2400" dirty="0">
                <a:solidFill>
                  <a:schemeClr val="tx1"/>
                </a:solidFill>
              </a:rPr>
            </a:br>
            <a:r>
              <a:rPr lang="en-GB" sz="2400" dirty="0" err="1">
                <a:solidFill>
                  <a:schemeClr val="tx1"/>
                </a:solidFill>
              </a:rPr>
              <a:t>Después</a:t>
            </a:r>
            <a:r>
              <a:rPr lang="en-GB" sz="2400" dirty="0">
                <a:solidFill>
                  <a:schemeClr val="tx1"/>
                </a:solidFill>
              </a:rPr>
              <a:t> </a:t>
            </a:r>
            <a:r>
              <a:rPr lang="en-GB" sz="2400" dirty="0" err="1">
                <a:solidFill>
                  <a:schemeClr val="tx1"/>
                </a:solidFill>
              </a:rPr>
              <a:t>elige</a:t>
            </a:r>
            <a:r>
              <a:rPr lang="en-GB" sz="2400" dirty="0">
                <a:solidFill>
                  <a:schemeClr val="tx1"/>
                </a:solidFill>
              </a:rPr>
              <a:t> </a:t>
            </a:r>
            <a:r>
              <a:rPr lang="en-GB" sz="2400" dirty="0" err="1">
                <a:solidFill>
                  <a:schemeClr val="tx1"/>
                </a:solidFill>
              </a:rPr>
              <a:t>el</a:t>
            </a:r>
            <a:r>
              <a:rPr lang="en-GB" sz="2400" dirty="0">
                <a:solidFill>
                  <a:schemeClr val="tx1"/>
                </a:solidFill>
              </a:rPr>
              <a:t> verbo en </a:t>
            </a:r>
            <a:r>
              <a:rPr lang="en-GB" sz="2400" dirty="0" err="1">
                <a:solidFill>
                  <a:schemeClr val="tx1"/>
                </a:solidFill>
              </a:rPr>
              <a:t>inglés</a:t>
            </a:r>
            <a:r>
              <a:rPr lang="en-GB" sz="2400" dirty="0">
                <a:solidFill>
                  <a:schemeClr val="tx1"/>
                </a:solidFill>
              </a:rPr>
              <a:t>.</a:t>
            </a:r>
            <a:endParaRPr lang="x-none" sz="2400" b="1" dirty="0">
              <a:solidFill>
                <a:schemeClr val="tx1"/>
              </a:solidFill>
            </a:endParaRPr>
          </a:p>
        </p:txBody>
      </p:sp>
      <p:graphicFrame>
        <p:nvGraphicFramePr>
          <p:cNvPr id="18" name="Tabla 17">
            <a:extLst>
              <a:ext uri="{FF2B5EF4-FFF2-40B4-BE49-F238E27FC236}">
                <a16:creationId xmlns:a16="http://schemas.microsoft.com/office/drawing/2014/main" id="{1F1D549F-E690-424E-83FE-F51E3E964477}"/>
              </a:ext>
            </a:extLst>
          </p:cNvPr>
          <p:cNvGraphicFramePr>
            <a:graphicFrameLocks noGrp="1"/>
          </p:cNvGraphicFramePr>
          <p:nvPr>
            <p:extLst>
              <p:ext uri="{D42A27DB-BD31-4B8C-83A1-F6EECF244321}">
                <p14:modId xmlns:p14="http://schemas.microsoft.com/office/powerpoint/2010/main" val="3489167327"/>
              </p:ext>
            </p:extLst>
          </p:nvPr>
        </p:nvGraphicFramePr>
        <p:xfrm>
          <a:off x="412442" y="2168983"/>
          <a:ext cx="3538635" cy="1277925"/>
        </p:xfrm>
        <a:graphic>
          <a:graphicData uri="http://schemas.openxmlformats.org/drawingml/2006/table">
            <a:tbl>
              <a:tblPr firstRow="1" bandRow="1">
                <a:tableStyleId>{5DA37D80-6434-44D0-A028-1B22A696006F}</a:tableStyleId>
              </a:tblPr>
              <a:tblGrid>
                <a:gridCol w="761188">
                  <a:extLst>
                    <a:ext uri="{9D8B030D-6E8A-4147-A177-3AD203B41FA5}">
                      <a16:colId xmlns:a16="http://schemas.microsoft.com/office/drawing/2014/main" val="3095601610"/>
                    </a:ext>
                  </a:extLst>
                </a:gridCol>
                <a:gridCol w="2777447">
                  <a:extLst>
                    <a:ext uri="{9D8B030D-6E8A-4147-A177-3AD203B41FA5}">
                      <a16:colId xmlns:a16="http://schemas.microsoft.com/office/drawing/2014/main" val="4096583863"/>
                    </a:ext>
                  </a:extLst>
                </a:gridCol>
              </a:tblGrid>
              <a:tr h="697636">
                <a:tc>
                  <a:txBody>
                    <a:bodyPr/>
                    <a:lstStyle/>
                    <a:p>
                      <a:endParaRPr lang="x-none" sz="2000" dirty="0">
                        <a:solidFill>
                          <a:schemeClr val="tx1"/>
                        </a:solidFill>
                      </a:endParaRPr>
                    </a:p>
                  </a:txBody>
                  <a:tcPr/>
                </a:tc>
                <a:tc>
                  <a:txBody>
                    <a:bodyPr/>
                    <a:lstStyle/>
                    <a:p>
                      <a:pPr algn="ctr"/>
                      <a:r>
                        <a:rPr lang="en-GB" sz="2000" b="1" dirty="0">
                          <a:solidFill>
                            <a:schemeClr val="tx1"/>
                          </a:solidFill>
                          <a:latin typeface="Century Gothic" panose="020B0502020202020204" pitchFamily="34" charset="0"/>
                        </a:rPr>
                        <a:t>‘It’ (singular) or ‘they’ (plural)?</a:t>
                      </a:r>
                      <a:endParaRPr lang="x-none"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108631448"/>
                  </a:ext>
                </a:extLst>
              </a:tr>
              <a:tr h="576885">
                <a:tc>
                  <a:txBody>
                    <a:bodyPr/>
                    <a:lstStyle/>
                    <a:p>
                      <a:endParaRPr lang="x-none" dirty="0"/>
                    </a:p>
                  </a:txBody>
                  <a:tcPr/>
                </a:tc>
                <a:tc>
                  <a:txBody>
                    <a:bodyPr/>
                    <a:lstStyle/>
                    <a:p>
                      <a:pPr algn="l"/>
                      <a:endParaRPr lang="x-none" sz="2000" dirty="0">
                        <a:solidFill>
                          <a:srgbClr val="203864"/>
                        </a:solidFill>
                      </a:endParaRPr>
                    </a:p>
                  </a:txBody>
                  <a:tcPr anchor="ctr"/>
                </a:tc>
                <a:extLst>
                  <a:ext uri="{0D108BD9-81ED-4DB2-BD59-A6C34878D82A}">
                    <a16:rowId xmlns:a16="http://schemas.microsoft.com/office/drawing/2014/main" val="2369437197"/>
                  </a:ext>
                </a:extLst>
              </a:tr>
            </a:tbl>
          </a:graphicData>
        </a:graphic>
      </p:graphicFrame>
      <p:sp>
        <p:nvSpPr>
          <p:cNvPr id="28" name="Action Button: Custom 20">
            <a:hlinkClick r:id="" action="ppaction://noaction" highlightClick="1">
              <a:snd r:embed="rId3" name="7._Cubren la parte alta de Bolivia.wav"/>
            </a:hlinkClick>
            <a:extLst>
              <a:ext uri="{FF2B5EF4-FFF2-40B4-BE49-F238E27FC236}">
                <a16:creationId xmlns:a16="http://schemas.microsoft.com/office/drawing/2014/main" id="{B428E6A2-E88A-DF47-AE24-1A328270E77F}"/>
              </a:ext>
            </a:extLst>
          </p:cNvPr>
          <p:cNvSpPr/>
          <p:nvPr/>
        </p:nvSpPr>
        <p:spPr>
          <a:xfrm>
            <a:off x="542776" y="290589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1</a:t>
            </a:r>
          </a:p>
        </p:txBody>
      </p:sp>
      <p:sp>
        <p:nvSpPr>
          <p:cNvPr id="49" name="Rounded Rectangle 11">
            <a:extLst>
              <a:ext uri="{FF2B5EF4-FFF2-40B4-BE49-F238E27FC236}">
                <a16:creationId xmlns:a16="http://schemas.microsoft.com/office/drawing/2014/main" id="{A316DD52-7894-4A75-969C-CA0645DA2978}"/>
              </a:ext>
            </a:extLst>
          </p:cNvPr>
          <p:cNvSpPr/>
          <p:nvPr/>
        </p:nvSpPr>
        <p:spPr>
          <a:xfrm>
            <a:off x="10360738" y="258166"/>
            <a:ext cx="1567406"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escuchar</a:t>
            </a:r>
          </a:p>
        </p:txBody>
      </p:sp>
      <p:sp>
        <p:nvSpPr>
          <p:cNvPr id="67" name="TextBox 66"/>
          <p:cNvSpPr txBox="1"/>
          <p:nvPr/>
        </p:nvSpPr>
        <p:spPr>
          <a:xfrm>
            <a:off x="1164876" y="2905896"/>
            <a:ext cx="2286000" cy="430887"/>
          </a:xfrm>
          <a:prstGeom prst="rect">
            <a:avLst/>
          </a:prstGeom>
          <a:noFill/>
        </p:spPr>
        <p:txBody>
          <a:bodyPr wrap="square" rtlCol="0">
            <a:spAutoFit/>
          </a:bodyPr>
          <a:lstStyle/>
          <a:p>
            <a:pPr algn="l"/>
            <a:r>
              <a:rPr lang="en-GB" sz="2200" b="1" dirty="0"/>
              <a:t> it</a:t>
            </a:r>
          </a:p>
        </p:txBody>
      </p:sp>
      <p:sp>
        <p:nvSpPr>
          <p:cNvPr id="24" name="TextBox 23">
            <a:extLst>
              <a:ext uri="{FF2B5EF4-FFF2-40B4-BE49-F238E27FC236}">
                <a16:creationId xmlns:a16="http://schemas.microsoft.com/office/drawing/2014/main" id="{EA5A2D07-AE88-4E60-89FC-660EA6301660}"/>
              </a:ext>
            </a:extLst>
          </p:cNvPr>
          <p:cNvSpPr txBox="1"/>
          <p:nvPr/>
        </p:nvSpPr>
        <p:spPr>
          <a:xfrm>
            <a:off x="273909" y="1129384"/>
            <a:ext cx="5617029" cy="461665"/>
          </a:xfrm>
          <a:prstGeom prst="rect">
            <a:avLst/>
          </a:prstGeom>
          <a:noFill/>
        </p:spPr>
        <p:txBody>
          <a:bodyPr wrap="square" rtlCol="0">
            <a:spAutoFit/>
          </a:bodyPr>
          <a:lstStyle/>
          <a:p>
            <a:r>
              <a:rPr lang="en-GB" sz="2400" b="1" dirty="0"/>
              <a:t>Ejemplo:</a:t>
            </a:r>
          </a:p>
        </p:txBody>
      </p:sp>
      <p:sp>
        <p:nvSpPr>
          <p:cNvPr id="25" name="TextBox 24">
            <a:extLst>
              <a:ext uri="{FF2B5EF4-FFF2-40B4-BE49-F238E27FC236}">
                <a16:creationId xmlns:a16="http://schemas.microsoft.com/office/drawing/2014/main" id="{C22F4A02-F003-41B0-9D9F-1275BCF97D7A}"/>
              </a:ext>
            </a:extLst>
          </p:cNvPr>
          <p:cNvSpPr txBox="1"/>
          <p:nvPr/>
        </p:nvSpPr>
        <p:spPr>
          <a:xfrm>
            <a:off x="8861502" y="1951364"/>
            <a:ext cx="5617029" cy="1569660"/>
          </a:xfrm>
          <a:prstGeom prst="rect">
            <a:avLst/>
          </a:prstGeom>
          <a:noFill/>
        </p:spPr>
        <p:txBody>
          <a:bodyPr wrap="square" rtlCol="0">
            <a:spAutoFit/>
          </a:bodyPr>
          <a:lstStyle/>
          <a:p>
            <a:r>
              <a:rPr lang="en-GB" sz="2400" b="1" dirty="0" err="1"/>
              <a:t>Opciones</a:t>
            </a:r>
            <a:r>
              <a:rPr lang="en-GB" sz="2400" b="1" dirty="0"/>
              <a:t>:</a:t>
            </a:r>
          </a:p>
          <a:p>
            <a:pPr marL="457200" indent="-457200">
              <a:buFont typeface="+mj-lt"/>
              <a:buAutoNum type="alphaUcPeriod"/>
            </a:pPr>
            <a:r>
              <a:rPr lang="en-GB" sz="2400" b="1" dirty="0"/>
              <a:t>have/has</a:t>
            </a:r>
          </a:p>
          <a:p>
            <a:pPr marL="457200" indent="-457200">
              <a:buFont typeface="+mj-lt"/>
              <a:buAutoNum type="alphaUcPeriod"/>
            </a:pPr>
            <a:r>
              <a:rPr lang="en-GB" sz="2400" b="1" dirty="0"/>
              <a:t>cover/covers</a:t>
            </a:r>
          </a:p>
          <a:p>
            <a:pPr marL="342900" indent="-342900">
              <a:buAutoNum type="alphaUcPeriod"/>
            </a:pPr>
            <a:endParaRPr lang="en-GB" sz="2400" b="1" dirty="0"/>
          </a:p>
        </p:txBody>
      </p:sp>
      <p:sp>
        <p:nvSpPr>
          <p:cNvPr id="26" name="TextBox 25">
            <a:extLst>
              <a:ext uri="{FF2B5EF4-FFF2-40B4-BE49-F238E27FC236}">
                <a16:creationId xmlns:a16="http://schemas.microsoft.com/office/drawing/2014/main" id="{D8FB2ADD-1E21-4601-9AE7-D5025B80A23B}"/>
              </a:ext>
            </a:extLst>
          </p:cNvPr>
          <p:cNvSpPr txBox="1"/>
          <p:nvPr/>
        </p:nvSpPr>
        <p:spPr>
          <a:xfrm>
            <a:off x="4363978" y="2890506"/>
            <a:ext cx="1361541" cy="461665"/>
          </a:xfrm>
          <a:prstGeom prst="rect">
            <a:avLst/>
          </a:prstGeom>
          <a:noFill/>
        </p:spPr>
        <p:txBody>
          <a:bodyPr wrap="square">
            <a:spAutoFit/>
          </a:bodyPr>
          <a:lstStyle/>
          <a:p>
            <a:r>
              <a:rPr lang="en-GB" sz="2400" b="1" dirty="0"/>
              <a:t>B</a:t>
            </a:r>
          </a:p>
        </p:txBody>
      </p:sp>
      <p:sp>
        <p:nvSpPr>
          <p:cNvPr id="30" name="TextBox 29">
            <a:extLst>
              <a:ext uri="{FF2B5EF4-FFF2-40B4-BE49-F238E27FC236}">
                <a16:creationId xmlns:a16="http://schemas.microsoft.com/office/drawing/2014/main" id="{800500E4-BBD8-414A-AEF2-AAC7A743851E}"/>
              </a:ext>
            </a:extLst>
          </p:cNvPr>
          <p:cNvSpPr txBox="1"/>
          <p:nvPr/>
        </p:nvSpPr>
        <p:spPr>
          <a:xfrm>
            <a:off x="4243200" y="2274529"/>
            <a:ext cx="3705599" cy="461665"/>
          </a:xfrm>
          <a:prstGeom prst="rect">
            <a:avLst/>
          </a:prstGeom>
          <a:noFill/>
        </p:spPr>
        <p:txBody>
          <a:bodyPr wrap="square">
            <a:spAutoFit/>
          </a:bodyPr>
          <a:lstStyle/>
          <a:p>
            <a:r>
              <a:rPr lang="en-GB" sz="2400" b="1" dirty="0"/>
              <a:t>El verbo (en </a:t>
            </a:r>
            <a:r>
              <a:rPr lang="en-GB" sz="2400" b="1" dirty="0" err="1"/>
              <a:t>inglés</a:t>
            </a:r>
            <a:r>
              <a:rPr lang="en-GB" sz="2400" b="1" dirty="0"/>
              <a:t>):</a:t>
            </a:r>
          </a:p>
        </p:txBody>
      </p:sp>
    </p:spTree>
    <p:extLst>
      <p:ext uri="{BB962C8B-B14F-4D97-AF65-F5344CB8AC3E}">
        <p14:creationId xmlns:p14="http://schemas.microsoft.com/office/powerpoint/2010/main" val="20720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a 17">
            <a:extLst>
              <a:ext uri="{FF2B5EF4-FFF2-40B4-BE49-F238E27FC236}">
                <a16:creationId xmlns:a16="http://schemas.microsoft.com/office/drawing/2014/main" id="{1F1D549F-E690-424E-83FE-F51E3E964477}"/>
              </a:ext>
            </a:extLst>
          </p:cNvPr>
          <p:cNvGraphicFramePr>
            <a:graphicFrameLocks noGrp="1"/>
          </p:cNvGraphicFramePr>
          <p:nvPr>
            <p:extLst>
              <p:ext uri="{D42A27DB-BD31-4B8C-83A1-F6EECF244321}">
                <p14:modId xmlns:p14="http://schemas.microsoft.com/office/powerpoint/2010/main" val="4136861781"/>
              </p:ext>
            </p:extLst>
          </p:nvPr>
        </p:nvGraphicFramePr>
        <p:xfrm>
          <a:off x="399968" y="1349527"/>
          <a:ext cx="3538635" cy="4158946"/>
        </p:xfrm>
        <a:graphic>
          <a:graphicData uri="http://schemas.openxmlformats.org/drawingml/2006/table">
            <a:tbl>
              <a:tblPr firstRow="1" bandRow="1">
                <a:tableStyleId>{5DA37D80-6434-44D0-A028-1B22A696006F}</a:tableStyleId>
              </a:tblPr>
              <a:tblGrid>
                <a:gridCol w="761188">
                  <a:extLst>
                    <a:ext uri="{9D8B030D-6E8A-4147-A177-3AD203B41FA5}">
                      <a16:colId xmlns:a16="http://schemas.microsoft.com/office/drawing/2014/main" val="3095601610"/>
                    </a:ext>
                  </a:extLst>
                </a:gridCol>
                <a:gridCol w="2777447">
                  <a:extLst>
                    <a:ext uri="{9D8B030D-6E8A-4147-A177-3AD203B41FA5}">
                      <a16:colId xmlns:a16="http://schemas.microsoft.com/office/drawing/2014/main" val="4096583863"/>
                    </a:ext>
                  </a:extLst>
                </a:gridCol>
              </a:tblGrid>
              <a:tr h="697636">
                <a:tc>
                  <a:txBody>
                    <a:bodyPr/>
                    <a:lstStyle/>
                    <a:p>
                      <a:endParaRPr lang="x-none" sz="2000" dirty="0">
                        <a:solidFill>
                          <a:schemeClr val="tx1"/>
                        </a:solidFill>
                      </a:endParaRPr>
                    </a:p>
                  </a:txBody>
                  <a:tcPr/>
                </a:tc>
                <a:tc>
                  <a:txBody>
                    <a:bodyPr/>
                    <a:lstStyle/>
                    <a:p>
                      <a:pPr algn="ctr"/>
                      <a:r>
                        <a:rPr lang="en-GB" sz="2000" b="1" dirty="0">
                          <a:solidFill>
                            <a:schemeClr val="tx1"/>
                          </a:solidFill>
                          <a:latin typeface="Century Gothic" panose="020B0502020202020204" pitchFamily="34" charset="0"/>
                        </a:rPr>
                        <a:t>‘It’ or ‘they’?</a:t>
                      </a:r>
                      <a:endParaRPr lang="x-none"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108631448"/>
                  </a:ext>
                </a:extLst>
              </a:tr>
              <a:tr h="576885">
                <a:tc>
                  <a:txBody>
                    <a:bodyPr/>
                    <a:lstStyle/>
                    <a:p>
                      <a:endParaRPr lang="x-none" dirty="0">
                        <a:solidFill>
                          <a:schemeClr val="tx1"/>
                        </a:solidFill>
                      </a:endParaRPr>
                    </a:p>
                  </a:txBody>
                  <a:tcPr/>
                </a:tc>
                <a:tc>
                  <a:txBody>
                    <a:bodyPr/>
                    <a:lstStyle/>
                    <a:p>
                      <a:pPr algn="l"/>
                      <a:endParaRPr lang="x-none" sz="2000" dirty="0">
                        <a:solidFill>
                          <a:schemeClr val="tx1"/>
                        </a:solidFill>
                      </a:endParaRPr>
                    </a:p>
                  </a:txBody>
                  <a:tcPr anchor="ctr"/>
                </a:tc>
                <a:extLst>
                  <a:ext uri="{0D108BD9-81ED-4DB2-BD59-A6C34878D82A}">
                    <a16:rowId xmlns:a16="http://schemas.microsoft.com/office/drawing/2014/main" val="2369437197"/>
                  </a:ext>
                </a:extLst>
              </a:tr>
              <a:tr h="576885">
                <a:tc>
                  <a:txBody>
                    <a:bodyPr/>
                    <a:lstStyle/>
                    <a:p>
                      <a:endParaRPr lang="x-none" dirty="0">
                        <a:solidFill>
                          <a:schemeClr val="tx1"/>
                        </a:solidFill>
                      </a:endParaRPr>
                    </a:p>
                  </a:txBody>
                  <a:tcPr/>
                </a:tc>
                <a:tc>
                  <a:txBody>
                    <a:bodyPr/>
                    <a:lstStyle/>
                    <a:p>
                      <a:pPr algn="l"/>
                      <a:endParaRPr lang="x-none" sz="2000" dirty="0">
                        <a:solidFill>
                          <a:schemeClr val="tx1"/>
                        </a:solidFill>
                      </a:endParaRPr>
                    </a:p>
                  </a:txBody>
                  <a:tcPr anchor="ctr"/>
                </a:tc>
                <a:extLst>
                  <a:ext uri="{0D108BD9-81ED-4DB2-BD59-A6C34878D82A}">
                    <a16:rowId xmlns:a16="http://schemas.microsoft.com/office/drawing/2014/main" val="71166059"/>
                  </a:ext>
                </a:extLst>
              </a:tr>
              <a:tr h="576885">
                <a:tc>
                  <a:txBody>
                    <a:bodyPr/>
                    <a:lstStyle/>
                    <a:p>
                      <a:endParaRPr lang="x-none" dirty="0">
                        <a:solidFill>
                          <a:schemeClr val="tx1"/>
                        </a:solidFill>
                      </a:endParaRPr>
                    </a:p>
                  </a:txBody>
                  <a:tcPr/>
                </a:tc>
                <a:tc>
                  <a:txBody>
                    <a:bodyPr/>
                    <a:lstStyle/>
                    <a:p>
                      <a:pPr algn="l"/>
                      <a:endParaRPr lang="x-none" sz="2000" dirty="0">
                        <a:solidFill>
                          <a:schemeClr val="tx1"/>
                        </a:solidFill>
                      </a:endParaRPr>
                    </a:p>
                  </a:txBody>
                  <a:tcPr anchor="ctr"/>
                </a:tc>
                <a:extLst>
                  <a:ext uri="{0D108BD9-81ED-4DB2-BD59-A6C34878D82A}">
                    <a16:rowId xmlns:a16="http://schemas.microsoft.com/office/drawing/2014/main" val="813351033"/>
                  </a:ext>
                </a:extLst>
              </a:tr>
              <a:tr h="576885">
                <a:tc>
                  <a:txBody>
                    <a:bodyPr/>
                    <a:lstStyle/>
                    <a:p>
                      <a:endParaRPr lang="x-none">
                        <a:solidFill>
                          <a:schemeClr val="tx1"/>
                        </a:solidFill>
                      </a:endParaRPr>
                    </a:p>
                  </a:txBody>
                  <a:tcPr/>
                </a:tc>
                <a:tc>
                  <a:txBody>
                    <a:bodyPr/>
                    <a:lstStyle/>
                    <a:p>
                      <a:pPr algn="l"/>
                      <a:endParaRPr lang="x-none" sz="2000" dirty="0">
                        <a:solidFill>
                          <a:schemeClr val="tx1"/>
                        </a:solidFill>
                      </a:endParaRPr>
                    </a:p>
                  </a:txBody>
                  <a:tcPr anchor="ctr"/>
                </a:tc>
                <a:extLst>
                  <a:ext uri="{0D108BD9-81ED-4DB2-BD59-A6C34878D82A}">
                    <a16:rowId xmlns:a16="http://schemas.microsoft.com/office/drawing/2014/main" val="2803395232"/>
                  </a:ext>
                </a:extLst>
              </a:tr>
              <a:tr h="576885">
                <a:tc>
                  <a:txBody>
                    <a:bodyPr/>
                    <a:lstStyle/>
                    <a:p>
                      <a:endParaRPr lang="x-none">
                        <a:solidFill>
                          <a:schemeClr val="tx1"/>
                        </a:solidFill>
                      </a:endParaRPr>
                    </a:p>
                  </a:txBody>
                  <a:tcPr/>
                </a:tc>
                <a:tc>
                  <a:txBody>
                    <a:bodyPr/>
                    <a:lstStyle/>
                    <a:p>
                      <a:pPr algn="l"/>
                      <a:endParaRPr lang="x-none" sz="2000" dirty="0">
                        <a:solidFill>
                          <a:schemeClr val="tx1"/>
                        </a:solidFill>
                      </a:endParaRPr>
                    </a:p>
                  </a:txBody>
                  <a:tcPr anchor="ctr"/>
                </a:tc>
                <a:extLst>
                  <a:ext uri="{0D108BD9-81ED-4DB2-BD59-A6C34878D82A}">
                    <a16:rowId xmlns:a16="http://schemas.microsoft.com/office/drawing/2014/main" val="969036598"/>
                  </a:ext>
                </a:extLst>
              </a:tr>
              <a:tr h="576885">
                <a:tc>
                  <a:txBody>
                    <a:bodyPr/>
                    <a:lstStyle/>
                    <a:p>
                      <a:endParaRPr lang="x-none">
                        <a:solidFill>
                          <a:schemeClr val="tx1"/>
                        </a:solidFill>
                      </a:endParaRPr>
                    </a:p>
                  </a:txBody>
                  <a:tcPr/>
                </a:tc>
                <a:tc>
                  <a:txBody>
                    <a:bodyPr/>
                    <a:lstStyle/>
                    <a:p>
                      <a:pPr algn="l"/>
                      <a:endParaRPr lang="x-none" sz="2000" dirty="0">
                        <a:solidFill>
                          <a:schemeClr val="tx1"/>
                        </a:solidFill>
                      </a:endParaRPr>
                    </a:p>
                  </a:txBody>
                  <a:tcPr anchor="ctr"/>
                </a:tc>
                <a:extLst>
                  <a:ext uri="{0D108BD9-81ED-4DB2-BD59-A6C34878D82A}">
                    <a16:rowId xmlns:a16="http://schemas.microsoft.com/office/drawing/2014/main" val="2169647872"/>
                  </a:ext>
                </a:extLst>
              </a:tr>
            </a:tbl>
          </a:graphicData>
        </a:graphic>
      </p:graphicFrame>
      <p:sp>
        <p:nvSpPr>
          <p:cNvPr id="76" name="Action Button: Custom 20">
            <a:hlinkClick r:id="" action="ppaction://noaction" highlightClick="1">
              <a:snd r:embed="rId3" name="1._Existe en Bolivia, y el español también.wav"/>
            </a:hlinkClick>
            <a:extLst>
              <a:ext uri="{FF2B5EF4-FFF2-40B4-BE49-F238E27FC236}">
                <a16:creationId xmlns:a16="http://schemas.microsoft.com/office/drawing/2014/main" id="{8AA8B279-06A6-0044-8DE6-06A9A04337E3}"/>
              </a:ext>
            </a:extLst>
          </p:cNvPr>
          <p:cNvSpPr/>
          <p:nvPr/>
        </p:nvSpPr>
        <p:spPr>
          <a:xfrm>
            <a:off x="526916" y="208307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77" name="Action Button: Custom 20">
            <a:hlinkClick r:id="" action="ppaction://noaction" highlightClick="1">
              <a:snd r:embed="rId4" name="2._Pueden aprender dos idiomas.wav"/>
            </a:hlinkClick>
            <a:extLst>
              <a:ext uri="{FF2B5EF4-FFF2-40B4-BE49-F238E27FC236}">
                <a16:creationId xmlns:a16="http://schemas.microsoft.com/office/drawing/2014/main" id="{5622D942-15EB-FB43-AF54-2F28E23FCE4E}"/>
              </a:ext>
            </a:extLst>
          </p:cNvPr>
          <p:cNvSpPr/>
          <p:nvPr/>
        </p:nvSpPr>
        <p:spPr>
          <a:xfrm>
            <a:off x="526912" y="2671489"/>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8" name="Action Button: Custom 20">
            <a:hlinkClick r:id="" action="ppaction://noaction" highlightClick="1">
              <a:snd r:embed="rId5" name="3._Cubre una parte grande del país.wav"/>
            </a:hlinkClick>
            <a:extLst>
              <a:ext uri="{FF2B5EF4-FFF2-40B4-BE49-F238E27FC236}">
                <a16:creationId xmlns:a16="http://schemas.microsoft.com/office/drawing/2014/main" id="{5D7E54EA-C3DB-BC44-8F21-DEE5BC7D2E0E}"/>
              </a:ext>
            </a:extLst>
          </p:cNvPr>
          <p:cNvSpPr/>
          <p:nvPr/>
        </p:nvSpPr>
        <p:spPr>
          <a:xfrm>
            <a:off x="526916" y="3272264"/>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79" name="Action Button: Custom 20">
            <a:hlinkClick r:id="" action="ppaction://noaction" highlightClick="1">
              <a:snd r:embed="rId6" name="4._No tienen suficientes profesores de idiomas indígenas.wav"/>
            </a:hlinkClick>
            <a:extLst>
              <a:ext uri="{FF2B5EF4-FFF2-40B4-BE49-F238E27FC236}">
                <a16:creationId xmlns:a16="http://schemas.microsoft.com/office/drawing/2014/main" id="{F57ACCBF-57A1-AE4D-9C92-CB0B1D636489}"/>
              </a:ext>
            </a:extLst>
          </p:cNvPr>
          <p:cNvSpPr/>
          <p:nvPr/>
        </p:nvSpPr>
        <p:spPr>
          <a:xfrm>
            <a:off x="526912" y="384464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80" name="Action Button: Custom 20">
            <a:hlinkClick r:id="" action="ppaction://noaction" highlightClick="1">
              <a:snd r:embed="rId7" name="5._Tiene una frontera con Bolivia.wav"/>
            </a:hlinkClick>
            <a:extLst>
              <a:ext uri="{FF2B5EF4-FFF2-40B4-BE49-F238E27FC236}">
                <a16:creationId xmlns:a16="http://schemas.microsoft.com/office/drawing/2014/main" id="{54D223E2-2805-2646-8034-95393359708B}"/>
              </a:ext>
            </a:extLst>
          </p:cNvPr>
          <p:cNvSpPr/>
          <p:nvPr/>
        </p:nvSpPr>
        <p:spPr>
          <a:xfrm>
            <a:off x="526912" y="4402679"/>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81" name="Action Button: Custom 20">
            <a:hlinkClick r:id="" action="ppaction://noaction" highlightClick="1">
              <a:snd r:embed="rId8" name="6._Desaparecen por los cambios del clima.wav"/>
            </a:hlinkClick>
            <a:extLst>
              <a:ext uri="{FF2B5EF4-FFF2-40B4-BE49-F238E27FC236}">
                <a16:creationId xmlns:a16="http://schemas.microsoft.com/office/drawing/2014/main" id="{EBFA910F-255B-844E-86BD-A3859A633E40}"/>
              </a:ext>
            </a:extLst>
          </p:cNvPr>
          <p:cNvSpPr/>
          <p:nvPr/>
        </p:nvSpPr>
        <p:spPr>
          <a:xfrm>
            <a:off x="526912" y="5003454"/>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9" name="Rounded Rectangle 11">
            <a:extLst>
              <a:ext uri="{FF2B5EF4-FFF2-40B4-BE49-F238E27FC236}">
                <a16:creationId xmlns:a16="http://schemas.microsoft.com/office/drawing/2014/main" id="{A316DD52-7894-4A75-969C-CA0645DA2978}"/>
              </a:ext>
            </a:extLst>
          </p:cNvPr>
          <p:cNvSpPr/>
          <p:nvPr/>
        </p:nvSpPr>
        <p:spPr>
          <a:xfrm>
            <a:off x="10360738" y="258166"/>
            <a:ext cx="1567406"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escuchar</a:t>
            </a:r>
          </a:p>
        </p:txBody>
      </p:sp>
      <p:sp>
        <p:nvSpPr>
          <p:cNvPr id="60" name="TextBox 59"/>
          <p:cNvSpPr txBox="1"/>
          <p:nvPr/>
        </p:nvSpPr>
        <p:spPr>
          <a:xfrm>
            <a:off x="1153644" y="2083077"/>
            <a:ext cx="1507245" cy="430887"/>
          </a:xfrm>
          <a:prstGeom prst="rect">
            <a:avLst/>
          </a:prstGeom>
          <a:noFill/>
        </p:spPr>
        <p:txBody>
          <a:bodyPr wrap="square" rtlCol="0">
            <a:spAutoFit/>
          </a:bodyPr>
          <a:lstStyle/>
          <a:p>
            <a:pPr algn="l"/>
            <a:r>
              <a:rPr lang="en-GB" sz="2200" b="1" dirty="0"/>
              <a:t> it</a:t>
            </a:r>
          </a:p>
        </p:txBody>
      </p:sp>
      <p:sp>
        <p:nvSpPr>
          <p:cNvPr id="61" name="TextBox 60"/>
          <p:cNvSpPr txBox="1"/>
          <p:nvPr/>
        </p:nvSpPr>
        <p:spPr>
          <a:xfrm>
            <a:off x="1155448" y="2653609"/>
            <a:ext cx="2286000" cy="430887"/>
          </a:xfrm>
          <a:prstGeom prst="rect">
            <a:avLst/>
          </a:prstGeom>
          <a:noFill/>
        </p:spPr>
        <p:txBody>
          <a:bodyPr wrap="square" rtlCol="0">
            <a:spAutoFit/>
          </a:bodyPr>
          <a:lstStyle/>
          <a:p>
            <a:pPr algn="l"/>
            <a:r>
              <a:rPr lang="en-GB" sz="2200" b="1" dirty="0"/>
              <a:t> they</a:t>
            </a:r>
          </a:p>
        </p:txBody>
      </p:sp>
      <p:sp>
        <p:nvSpPr>
          <p:cNvPr id="62" name="TextBox 61"/>
          <p:cNvSpPr txBox="1"/>
          <p:nvPr/>
        </p:nvSpPr>
        <p:spPr>
          <a:xfrm>
            <a:off x="1155448" y="3276753"/>
            <a:ext cx="2286000" cy="430887"/>
          </a:xfrm>
          <a:prstGeom prst="rect">
            <a:avLst/>
          </a:prstGeom>
          <a:noFill/>
        </p:spPr>
        <p:txBody>
          <a:bodyPr wrap="square" rtlCol="0">
            <a:spAutoFit/>
          </a:bodyPr>
          <a:lstStyle/>
          <a:p>
            <a:pPr algn="l"/>
            <a:r>
              <a:rPr lang="en-GB" sz="2200" b="1" dirty="0"/>
              <a:t> it</a:t>
            </a:r>
          </a:p>
        </p:txBody>
      </p:sp>
      <p:sp>
        <p:nvSpPr>
          <p:cNvPr id="63" name="TextBox 62"/>
          <p:cNvSpPr txBox="1"/>
          <p:nvPr/>
        </p:nvSpPr>
        <p:spPr>
          <a:xfrm>
            <a:off x="1155448" y="3814447"/>
            <a:ext cx="2286000" cy="430887"/>
          </a:xfrm>
          <a:prstGeom prst="rect">
            <a:avLst/>
          </a:prstGeom>
          <a:noFill/>
        </p:spPr>
        <p:txBody>
          <a:bodyPr wrap="square" rtlCol="0">
            <a:spAutoFit/>
          </a:bodyPr>
          <a:lstStyle/>
          <a:p>
            <a:pPr algn="l"/>
            <a:r>
              <a:rPr lang="en-GB" sz="2200" b="1" dirty="0"/>
              <a:t> they</a:t>
            </a:r>
          </a:p>
        </p:txBody>
      </p:sp>
      <p:sp>
        <p:nvSpPr>
          <p:cNvPr id="64" name="TextBox 63"/>
          <p:cNvSpPr txBox="1"/>
          <p:nvPr/>
        </p:nvSpPr>
        <p:spPr>
          <a:xfrm>
            <a:off x="1155448" y="4420734"/>
            <a:ext cx="2286000" cy="430887"/>
          </a:xfrm>
          <a:prstGeom prst="rect">
            <a:avLst/>
          </a:prstGeom>
          <a:noFill/>
        </p:spPr>
        <p:txBody>
          <a:bodyPr wrap="square" rtlCol="0">
            <a:spAutoFit/>
          </a:bodyPr>
          <a:lstStyle/>
          <a:p>
            <a:pPr algn="l"/>
            <a:r>
              <a:rPr lang="en-GB" sz="2200" b="1" dirty="0"/>
              <a:t> it</a:t>
            </a:r>
          </a:p>
        </p:txBody>
      </p:sp>
      <p:sp>
        <p:nvSpPr>
          <p:cNvPr id="65" name="TextBox 64"/>
          <p:cNvSpPr txBox="1"/>
          <p:nvPr/>
        </p:nvSpPr>
        <p:spPr>
          <a:xfrm>
            <a:off x="1139669" y="4951856"/>
            <a:ext cx="2286000" cy="430887"/>
          </a:xfrm>
          <a:prstGeom prst="rect">
            <a:avLst/>
          </a:prstGeom>
          <a:noFill/>
        </p:spPr>
        <p:txBody>
          <a:bodyPr wrap="square" rtlCol="0">
            <a:spAutoFit/>
          </a:bodyPr>
          <a:lstStyle/>
          <a:p>
            <a:pPr algn="l"/>
            <a:r>
              <a:rPr lang="en-GB" sz="2200" b="1" dirty="0"/>
              <a:t> they</a:t>
            </a:r>
          </a:p>
        </p:txBody>
      </p:sp>
      <p:sp>
        <p:nvSpPr>
          <p:cNvPr id="5" name="TextBox 4">
            <a:extLst>
              <a:ext uri="{FF2B5EF4-FFF2-40B4-BE49-F238E27FC236}">
                <a16:creationId xmlns:a16="http://schemas.microsoft.com/office/drawing/2014/main" id="{B850EE6C-9D8E-4211-801F-904F8A4A21F0}"/>
              </a:ext>
            </a:extLst>
          </p:cNvPr>
          <p:cNvSpPr txBox="1"/>
          <p:nvPr/>
        </p:nvSpPr>
        <p:spPr>
          <a:xfrm>
            <a:off x="8423374" y="1343652"/>
            <a:ext cx="3874727" cy="4452886"/>
          </a:xfrm>
          <a:prstGeom prst="rect">
            <a:avLst/>
          </a:prstGeom>
          <a:noFill/>
        </p:spPr>
        <p:txBody>
          <a:bodyPr wrap="square" rtlCol="0">
            <a:spAutoFit/>
          </a:bodyPr>
          <a:lstStyle/>
          <a:p>
            <a:pPr>
              <a:lnSpc>
                <a:spcPct val="150000"/>
              </a:lnSpc>
            </a:pPr>
            <a:r>
              <a:rPr lang="en-GB" sz="2400" b="1" dirty="0" err="1"/>
              <a:t>Opciones</a:t>
            </a:r>
            <a:r>
              <a:rPr lang="en-GB" sz="2400" b="1" dirty="0"/>
              <a:t>:</a:t>
            </a:r>
          </a:p>
          <a:p>
            <a:pPr marL="457200" indent="-457200">
              <a:lnSpc>
                <a:spcPct val="150000"/>
              </a:lnSpc>
              <a:buFont typeface="+mj-lt"/>
              <a:buAutoNum type="alphaUcPeriod"/>
            </a:pPr>
            <a:r>
              <a:rPr lang="en-GB" sz="2400" b="1" dirty="0"/>
              <a:t>have/has</a:t>
            </a:r>
          </a:p>
          <a:p>
            <a:pPr marL="457200" indent="-457200">
              <a:lnSpc>
                <a:spcPct val="150000"/>
              </a:lnSpc>
              <a:buFont typeface="+mj-lt"/>
              <a:buAutoNum type="alphaUcPeriod"/>
            </a:pPr>
            <a:r>
              <a:rPr lang="en-GB" sz="2400" b="1" dirty="0"/>
              <a:t>disappear(s)</a:t>
            </a:r>
          </a:p>
          <a:p>
            <a:pPr marL="457200" indent="-457200">
              <a:lnSpc>
                <a:spcPct val="150000"/>
              </a:lnSpc>
              <a:buFont typeface="+mj-lt"/>
              <a:buAutoNum type="alphaUcPeriod"/>
            </a:pPr>
            <a:r>
              <a:rPr lang="en-GB" sz="2400" b="1" dirty="0"/>
              <a:t>cover(s)</a:t>
            </a:r>
          </a:p>
          <a:p>
            <a:pPr marL="457200" indent="-457200">
              <a:lnSpc>
                <a:spcPct val="150000"/>
              </a:lnSpc>
              <a:buFont typeface="+mj-lt"/>
              <a:buAutoNum type="alphaUcPeriod"/>
            </a:pPr>
            <a:r>
              <a:rPr lang="en-GB" sz="2400" b="1" dirty="0"/>
              <a:t>don’t/doesn’t have</a:t>
            </a:r>
          </a:p>
          <a:p>
            <a:pPr marL="457200" indent="-457200">
              <a:lnSpc>
                <a:spcPct val="150000"/>
              </a:lnSpc>
              <a:buFont typeface="+mj-lt"/>
              <a:buAutoNum type="alphaUcPeriod"/>
            </a:pPr>
            <a:r>
              <a:rPr lang="en-GB" sz="2400" b="1" dirty="0"/>
              <a:t>can</a:t>
            </a:r>
          </a:p>
          <a:p>
            <a:pPr marL="457200" indent="-457200">
              <a:lnSpc>
                <a:spcPct val="150000"/>
              </a:lnSpc>
              <a:buFont typeface="+mj-lt"/>
              <a:buAutoNum type="alphaUcPeriod"/>
            </a:pPr>
            <a:r>
              <a:rPr lang="en-GB" sz="2400" b="1" dirty="0"/>
              <a:t>exist(s)</a:t>
            </a:r>
          </a:p>
          <a:p>
            <a:pPr marL="342900" indent="-342900">
              <a:lnSpc>
                <a:spcPct val="150000"/>
              </a:lnSpc>
              <a:buAutoNum type="alphaUcPeriod"/>
            </a:pPr>
            <a:endParaRPr lang="en-GB" sz="2400" b="1" dirty="0"/>
          </a:p>
        </p:txBody>
      </p:sp>
      <p:sp>
        <p:nvSpPr>
          <p:cNvPr id="6" name="TextBox 5">
            <a:extLst>
              <a:ext uri="{FF2B5EF4-FFF2-40B4-BE49-F238E27FC236}">
                <a16:creationId xmlns:a16="http://schemas.microsoft.com/office/drawing/2014/main" id="{BA79CE5D-E3F7-442A-B46D-E661B8688DB2}"/>
              </a:ext>
            </a:extLst>
          </p:cNvPr>
          <p:cNvSpPr txBox="1"/>
          <p:nvPr/>
        </p:nvSpPr>
        <p:spPr>
          <a:xfrm>
            <a:off x="4239451" y="2036910"/>
            <a:ext cx="406400" cy="523220"/>
          </a:xfrm>
          <a:prstGeom prst="rect">
            <a:avLst/>
          </a:prstGeom>
          <a:noFill/>
        </p:spPr>
        <p:txBody>
          <a:bodyPr wrap="square" rtlCol="0">
            <a:spAutoFit/>
          </a:bodyPr>
          <a:lstStyle/>
          <a:p>
            <a:r>
              <a:rPr lang="en-GB" sz="2800" b="1" dirty="0"/>
              <a:t>F</a:t>
            </a:r>
          </a:p>
        </p:txBody>
      </p:sp>
      <p:sp>
        <p:nvSpPr>
          <p:cNvPr id="26" name="TextBox 25">
            <a:extLst>
              <a:ext uri="{FF2B5EF4-FFF2-40B4-BE49-F238E27FC236}">
                <a16:creationId xmlns:a16="http://schemas.microsoft.com/office/drawing/2014/main" id="{0E0DB62A-49B8-4DCB-8548-AEFEF5110BD5}"/>
              </a:ext>
            </a:extLst>
          </p:cNvPr>
          <p:cNvSpPr txBox="1"/>
          <p:nvPr/>
        </p:nvSpPr>
        <p:spPr>
          <a:xfrm>
            <a:off x="4218854" y="2658053"/>
            <a:ext cx="406400" cy="523220"/>
          </a:xfrm>
          <a:prstGeom prst="rect">
            <a:avLst/>
          </a:prstGeom>
          <a:noFill/>
        </p:spPr>
        <p:txBody>
          <a:bodyPr wrap="square" rtlCol="0">
            <a:spAutoFit/>
          </a:bodyPr>
          <a:lstStyle/>
          <a:p>
            <a:r>
              <a:rPr lang="en-GB" sz="2800" b="1" dirty="0"/>
              <a:t>E</a:t>
            </a:r>
          </a:p>
        </p:txBody>
      </p:sp>
      <p:sp>
        <p:nvSpPr>
          <p:cNvPr id="27" name="TextBox 26">
            <a:extLst>
              <a:ext uri="{FF2B5EF4-FFF2-40B4-BE49-F238E27FC236}">
                <a16:creationId xmlns:a16="http://schemas.microsoft.com/office/drawing/2014/main" id="{575765A9-07F1-4B45-8825-D2E241F27948}"/>
              </a:ext>
            </a:extLst>
          </p:cNvPr>
          <p:cNvSpPr txBox="1"/>
          <p:nvPr/>
        </p:nvSpPr>
        <p:spPr>
          <a:xfrm>
            <a:off x="4221609" y="3230586"/>
            <a:ext cx="403645" cy="523220"/>
          </a:xfrm>
          <a:prstGeom prst="rect">
            <a:avLst/>
          </a:prstGeom>
          <a:noFill/>
        </p:spPr>
        <p:txBody>
          <a:bodyPr wrap="square" rtlCol="0">
            <a:spAutoFit/>
          </a:bodyPr>
          <a:lstStyle/>
          <a:p>
            <a:r>
              <a:rPr lang="en-GB" sz="2800" b="1" dirty="0"/>
              <a:t>C</a:t>
            </a:r>
          </a:p>
        </p:txBody>
      </p:sp>
      <p:sp>
        <p:nvSpPr>
          <p:cNvPr id="30" name="TextBox 29">
            <a:extLst>
              <a:ext uri="{FF2B5EF4-FFF2-40B4-BE49-F238E27FC236}">
                <a16:creationId xmlns:a16="http://schemas.microsoft.com/office/drawing/2014/main" id="{EBABB633-A68F-48A8-BD82-D3CE6F2AE305}"/>
              </a:ext>
            </a:extLst>
          </p:cNvPr>
          <p:cNvSpPr txBox="1"/>
          <p:nvPr/>
        </p:nvSpPr>
        <p:spPr>
          <a:xfrm>
            <a:off x="4221609" y="3844643"/>
            <a:ext cx="403645" cy="523220"/>
          </a:xfrm>
          <a:prstGeom prst="rect">
            <a:avLst/>
          </a:prstGeom>
          <a:noFill/>
        </p:spPr>
        <p:txBody>
          <a:bodyPr wrap="square" rtlCol="0">
            <a:spAutoFit/>
          </a:bodyPr>
          <a:lstStyle/>
          <a:p>
            <a:r>
              <a:rPr lang="en-GB" sz="2800" b="1" dirty="0"/>
              <a:t>D</a:t>
            </a:r>
          </a:p>
        </p:txBody>
      </p:sp>
      <p:sp>
        <p:nvSpPr>
          <p:cNvPr id="31" name="TextBox 30">
            <a:extLst>
              <a:ext uri="{FF2B5EF4-FFF2-40B4-BE49-F238E27FC236}">
                <a16:creationId xmlns:a16="http://schemas.microsoft.com/office/drawing/2014/main" id="{5A41D28F-2D62-438E-A475-725F965FB3EA}"/>
              </a:ext>
            </a:extLst>
          </p:cNvPr>
          <p:cNvSpPr txBox="1"/>
          <p:nvPr/>
        </p:nvSpPr>
        <p:spPr>
          <a:xfrm>
            <a:off x="4221609" y="4428636"/>
            <a:ext cx="403645" cy="523220"/>
          </a:xfrm>
          <a:prstGeom prst="rect">
            <a:avLst/>
          </a:prstGeom>
          <a:noFill/>
        </p:spPr>
        <p:txBody>
          <a:bodyPr wrap="square" rtlCol="0">
            <a:spAutoFit/>
          </a:bodyPr>
          <a:lstStyle/>
          <a:p>
            <a:r>
              <a:rPr lang="en-GB" sz="2800" b="1" dirty="0"/>
              <a:t>A</a:t>
            </a:r>
          </a:p>
        </p:txBody>
      </p:sp>
      <p:sp>
        <p:nvSpPr>
          <p:cNvPr id="32" name="TextBox 31">
            <a:extLst>
              <a:ext uri="{FF2B5EF4-FFF2-40B4-BE49-F238E27FC236}">
                <a16:creationId xmlns:a16="http://schemas.microsoft.com/office/drawing/2014/main" id="{5D32CF70-7FF7-4456-BF9E-C840C7753364}"/>
              </a:ext>
            </a:extLst>
          </p:cNvPr>
          <p:cNvSpPr txBox="1"/>
          <p:nvPr/>
        </p:nvSpPr>
        <p:spPr>
          <a:xfrm>
            <a:off x="4262051" y="4961777"/>
            <a:ext cx="403645" cy="523220"/>
          </a:xfrm>
          <a:prstGeom prst="rect">
            <a:avLst/>
          </a:prstGeom>
          <a:noFill/>
        </p:spPr>
        <p:txBody>
          <a:bodyPr wrap="square" rtlCol="0">
            <a:spAutoFit/>
          </a:bodyPr>
          <a:lstStyle/>
          <a:p>
            <a:r>
              <a:rPr lang="en-GB" sz="2800" b="1" dirty="0"/>
              <a:t>B</a:t>
            </a:r>
          </a:p>
        </p:txBody>
      </p:sp>
      <p:sp>
        <p:nvSpPr>
          <p:cNvPr id="33" name="Título 1">
            <a:extLst>
              <a:ext uri="{FF2B5EF4-FFF2-40B4-BE49-F238E27FC236}">
                <a16:creationId xmlns:a16="http://schemas.microsoft.com/office/drawing/2014/main" id="{9E2BE7DC-A7B7-4BE0-A050-537F0EE2950A}"/>
              </a:ext>
            </a:extLst>
          </p:cNvPr>
          <p:cNvSpPr txBox="1">
            <a:spLocks/>
          </p:cNvSpPr>
          <p:nvPr/>
        </p:nvSpPr>
        <p:spPr>
          <a:xfrm>
            <a:off x="232406" y="90790"/>
            <a:ext cx="10068480" cy="9270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400">
                <a:solidFill>
                  <a:schemeClr val="tx1"/>
                </a:solidFill>
              </a:rPr>
              <a:t>Escucha. El verbo es singular (-e) o plural (-en)?</a:t>
            </a:r>
            <a:br>
              <a:rPr lang="en-GB" sz="2400">
                <a:solidFill>
                  <a:schemeClr val="tx1"/>
                </a:solidFill>
              </a:rPr>
            </a:br>
            <a:r>
              <a:rPr lang="en-GB" sz="2400">
                <a:solidFill>
                  <a:schemeClr val="tx1"/>
                </a:solidFill>
              </a:rPr>
              <a:t>Después elige el verbo en inglés.</a:t>
            </a:r>
            <a:endParaRPr lang="x-none" sz="2400" dirty="0">
              <a:solidFill>
                <a:schemeClr val="tx1"/>
              </a:solidFill>
            </a:endParaRPr>
          </a:p>
        </p:txBody>
      </p:sp>
      <p:sp>
        <p:nvSpPr>
          <p:cNvPr id="25" name="TextBox 24">
            <a:extLst>
              <a:ext uri="{FF2B5EF4-FFF2-40B4-BE49-F238E27FC236}">
                <a16:creationId xmlns:a16="http://schemas.microsoft.com/office/drawing/2014/main" id="{875B6A7B-9E18-44CA-B8A4-E1F29872A9C8}"/>
              </a:ext>
            </a:extLst>
          </p:cNvPr>
          <p:cNvSpPr txBox="1"/>
          <p:nvPr/>
        </p:nvSpPr>
        <p:spPr>
          <a:xfrm>
            <a:off x="4077873" y="1343652"/>
            <a:ext cx="3231853" cy="574901"/>
          </a:xfrm>
          <a:prstGeom prst="rect">
            <a:avLst/>
          </a:prstGeom>
          <a:noFill/>
        </p:spPr>
        <p:txBody>
          <a:bodyPr wrap="square">
            <a:spAutoFit/>
          </a:bodyPr>
          <a:lstStyle/>
          <a:p>
            <a:pPr>
              <a:lnSpc>
                <a:spcPct val="150000"/>
              </a:lnSpc>
            </a:pPr>
            <a:r>
              <a:rPr lang="en-GB" sz="2400" b="1" dirty="0"/>
              <a:t>El verbo </a:t>
            </a:r>
            <a:r>
              <a:rPr lang="en-GB" sz="2400" b="1" dirty="0" err="1"/>
              <a:t>en</a:t>
            </a:r>
            <a:r>
              <a:rPr lang="en-GB" sz="2400" b="1" dirty="0"/>
              <a:t> </a:t>
            </a:r>
            <a:r>
              <a:rPr lang="en-GB" sz="2400" b="1" dirty="0" err="1"/>
              <a:t>inglés</a:t>
            </a:r>
            <a:endParaRPr lang="en-GB" sz="2400" b="1" dirty="0"/>
          </a:p>
        </p:txBody>
      </p:sp>
    </p:spTree>
    <p:extLst>
      <p:ext uri="{BB962C8B-B14F-4D97-AF65-F5344CB8AC3E}">
        <p14:creationId xmlns:p14="http://schemas.microsoft.com/office/powerpoint/2010/main" val="17583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5" grpId="0"/>
      <p:bldP spid="6" grpId="0"/>
      <p:bldP spid="26" grpId="0"/>
      <p:bldP spid="27" grpId="0"/>
      <p:bldP spid="30" grpId="0"/>
      <p:bldP spid="31"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1953" y="1012768"/>
            <a:ext cx="3570208" cy="461665"/>
          </a:xfrm>
          <a:prstGeom prst="rect">
            <a:avLst/>
          </a:prstGeom>
          <a:noFill/>
        </p:spPr>
        <p:txBody>
          <a:bodyPr wrap="none" rtlCol="0">
            <a:spAutoFit/>
          </a:bodyPr>
          <a:lstStyle/>
          <a:p>
            <a:pPr algn="l"/>
            <a:r>
              <a:rPr lang="x-none" sz="2400" b="1" dirty="0"/>
              <a:t>Persona A</a:t>
            </a:r>
            <a:r>
              <a:rPr lang="x-none" sz="2400" dirty="0"/>
              <a:t>: </a:t>
            </a:r>
            <a:r>
              <a:rPr lang="en-GB" sz="2400" dirty="0"/>
              <a:t>lee la </a:t>
            </a:r>
            <a:r>
              <a:rPr lang="en-GB" sz="2400" dirty="0" err="1"/>
              <a:t>frase</a:t>
            </a:r>
            <a:r>
              <a:rPr lang="en-GB" sz="2400" dirty="0"/>
              <a:t>.</a:t>
            </a:r>
            <a:endParaRPr lang="x-none" sz="2400" dirty="0"/>
          </a:p>
        </p:txBody>
      </p:sp>
      <p:sp>
        <p:nvSpPr>
          <p:cNvPr id="5" name="CuadroTexto 4">
            <a:extLst>
              <a:ext uri="{FF2B5EF4-FFF2-40B4-BE49-F238E27FC236}">
                <a16:creationId xmlns:a16="http://schemas.microsoft.com/office/drawing/2014/main" id="{5DD30CD5-69C7-0747-B908-5C05C5D7143D}"/>
              </a:ext>
            </a:extLst>
          </p:cNvPr>
          <p:cNvSpPr txBox="1"/>
          <p:nvPr/>
        </p:nvSpPr>
        <p:spPr>
          <a:xfrm>
            <a:off x="421952" y="1570282"/>
            <a:ext cx="10709638" cy="461665"/>
          </a:xfrm>
          <a:prstGeom prst="rect">
            <a:avLst/>
          </a:prstGeom>
          <a:noFill/>
        </p:spPr>
        <p:txBody>
          <a:bodyPr wrap="square" rtlCol="0">
            <a:spAutoFit/>
          </a:bodyPr>
          <a:lstStyle/>
          <a:p>
            <a:pPr algn="l"/>
            <a:r>
              <a:rPr lang="x-none" sz="2400" b="1" dirty="0"/>
              <a:t>Persona B: </a:t>
            </a:r>
            <a:r>
              <a:rPr lang="x-none" sz="2400" dirty="0"/>
              <a:t>escucha </a:t>
            </a:r>
            <a:r>
              <a:rPr lang="en-GB" sz="2400" dirty="0"/>
              <a:t>y </a:t>
            </a:r>
            <a:r>
              <a:rPr lang="en-GB" sz="2400" dirty="0" err="1"/>
              <a:t>elige</a:t>
            </a:r>
            <a:r>
              <a:rPr lang="en-GB" sz="2400" dirty="0"/>
              <a:t> la </a:t>
            </a:r>
            <a:r>
              <a:rPr lang="en-GB" sz="2400" dirty="0" err="1"/>
              <a:t>opción</a:t>
            </a:r>
            <a:r>
              <a:rPr lang="en-GB" sz="2400" dirty="0"/>
              <a:t> </a:t>
            </a:r>
            <a:r>
              <a:rPr lang="en-GB" sz="2400" dirty="0" err="1"/>
              <a:t>correcta</a:t>
            </a:r>
            <a:r>
              <a:rPr lang="en-GB" sz="2400" dirty="0"/>
              <a:t> para </a:t>
            </a:r>
            <a:r>
              <a:rPr lang="en-GB" sz="2400" dirty="0" err="1"/>
              <a:t>completar</a:t>
            </a:r>
            <a:r>
              <a:rPr lang="en-GB" sz="2400" dirty="0"/>
              <a:t> la </a:t>
            </a:r>
            <a:r>
              <a:rPr lang="en-GB" sz="2400" dirty="0" err="1"/>
              <a:t>frase</a:t>
            </a:r>
            <a:r>
              <a:rPr lang="en-GB" sz="2400" dirty="0"/>
              <a:t>.</a:t>
            </a:r>
            <a:endParaRPr lang="x-none" sz="2400" dirty="0"/>
          </a:p>
        </p:txBody>
      </p:sp>
      <p:sp>
        <p:nvSpPr>
          <p:cNvPr id="6" name="CuadroTexto 5">
            <a:extLst>
              <a:ext uri="{FF2B5EF4-FFF2-40B4-BE49-F238E27FC236}">
                <a16:creationId xmlns:a16="http://schemas.microsoft.com/office/drawing/2014/main" id="{C665D123-F32B-894A-A668-19EA8794EF8A}"/>
              </a:ext>
            </a:extLst>
          </p:cNvPr>
          <p:cNvSpPr txBox="1"/>
          <p:nvPr/>
        </p:nvSpPr>
        <p:spPr>
          <a:xfrm>
            <a:off x="421952" y="2127796"/>
            <a:ext cx="6340838" cy="461665"/>
          </a:xfrm>
          <a:prstGeom prst="rect">
            <a:avLst/>
          </a:prstGeom>
          <a:noFill/>
        </p:spPr>
        <p:txBody>
          <a:bodyPr wrap="square" rtlCol="0">
            <a:spAutoFit/>
          </a:bodyPr>
          <a:lstStyle/>
          <a:p>
            <a:pPr algn="l"/>
            <a:r>
              <a:rPr lang="en-GB" sz="2400" dirty="0" err="1"/>
              <a:t>Luego</a:t>
            </a:r>
            <a:r>
              <a:rPr lang="en-GB" sz="2400" dirty="0"/>
              <a:t>, escribe la frase en </a:t>
            </a:r>
            <a:r>
              <a:rPr lang="en-GB" sz="2400" dirty="0" err="1"/>
              <a:t>inglés</a:t>
            </a:r>
            <a:r>
              <a:rPr lang="en-GB" sz="2400" dirty="0"/>
              <a:t>.</a:t>
            </a:r>
            <a:endParaRPr lang="x-none" sz="2400" dirty="0"/>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5"/>
            <a:ext cx="1459054" cy="461665"/>
          </a:xfrm>
          <a:prstGeom prst="rect">
            <a:avLst/>
          </a:prstGeom>
          <a:noFill/>
        </p:spPr>
        <p:txBody>
          <a:bodyPr wrap="none" rtlCol="0">
            <a:spAutoFit/>
          </a:bodyPr>
          <a:lstStyle/>
          <a:p>
            <a:pPr algn="l"/>
            <a:r>
              <a:rPr lang="x-none" sz="2400" b="1" dirty="0"/>
              <a:t>Ejemplo:</a:t>
            </a:r>
          </a:p>
        </p:txBody>
      </p:sp>
      <p:sp>
        <p:nvSpPr>
          <p:cNvPr id="10" name="CuadroTexto 9">
            <a:extLst>
              <a:ext uri="{FF2B5EF4-FFF2-40B4-BE49-F238E27FC236}">
                <a16:creationId xmlns:a16="http://schemas.microsoft.com/office/drawing/2014/main" id="{44B29787-C12C-A944-8F8D-4E3812DEC56B}"/>
              </a:ext>
            </a:extLst>
          </p:cNvPr>
          <p:cNvSpPr txBox="1"/>
          <p:nvPr/>
        </p:nvSpPr>
        <p:spPr>
          <a:xfrm>
            <a:off x="428263" y="3615004"/>
            <a:ext cx="2026517" cy="461665"/>
          </a:xfrm>
          <a:prstGeom prst="rect">
            <a:avLst/>
          </a:prstGeom>
          <a:noFill/>
        </p:spPr>
        <p:txBody>
          <a:bodyPr wrap="none" rtlCol="0">
            <a:spAutoFit/>
          </a:bodyPr>
          <a:lstStyle/>
          <a:p>
            <a:pPr algn="l"/>
            <a:r>
              <a:rPr lang="x-none" sz="2400" b="1" dirty="0"/>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6300095" y="3635772"/>
            <a:ext cx="1976823" cy="461665"/>
          </a:xfrm>
          <a:prstGeom prst="rect">
            <a:avLst/>
          </a:prstGeom>
          <a:noFill/>
        </p:spPr>
        <p:txBody>
          <a:bodyPr wrap="none" rtlCol="0">
            <a:spAutoFit/>
          </a:bodyPr>
          <a:lstStyle/>
          <a:p>
            <a:pPr algn="l"/>
            <a:r>
              <a:rPr lang="x-none" sz="2400" b="1" dirty="0"/>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extLst>
              <p:ext uri="{D42A27DB-BD31-4B8C-83A1-F6EECF244321}">
                <p14:modId xmlns:p14="http://schemas.microsoft.com/office/powerpoint/2010/main" val="1151181647"/>
              </p:ext>
            </p:extLst>
          </p:nvPr>
        </p:nvGraphicFramePr>
        <p:xfrm>
          <a:off x="6206518"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endParaRPr lang="x-none" sz="2200" b="1" dirty="0">
                        <a:solidFill>
                          <a:schemeClr val="tx1"/>
                        </a:solidFill>
                      </a:endParaRPr>
                    </a:p>
                  </a:txBody>
                  <a:tcPr anchor="ctr" anchorCtr="1"/>
                </a:tc>
                <a:tc>
                  <a:txBody>
                    <a:bodyPr/>
                    <a:lstStyle/>
                    <a:p>
                      <a:r>
                        <a:rPr lang="es-ES" sz="2200" b="1" dirty="0">
                          <a:solidFill>
                            <a:schemeClr val="tx1"/>
                          </a:solidFill>
                        </a:rPr>
                        <a:t>ser muy altas</a:t>
                      </a:r>
                      <a:r>
                        <a:rPr lang="es-ES" sz="2200" b="1" baseline="0" dirty="0">
                          <a:solidFill>
                            <a:schemeClr val="tx1"/>
                          </a:solidFill>
                        </a:rPr>
                        <a:t>.</a:t>
                      </a:r>
                      <a:endParaRPr lang="es-ES" sz="2200" b="1" dirty="0">
                        <a:solidFill>
                          <a:schemeClr val="tx1"/>
                        </a:solidFill>
                      </a:endParaRPr>
                    </a:p>
                  </a:txBody>
                  <a:tcPr anchor="ctr"/>
                </a:tc>
                <a:extLst>
                  <a:ext uri="{0D108BD9-81ED-4DB2-BD59-A6C34878D82A}">
                    <a16:rowId xmlns:a16="http://schemas.microsoft.com/office/drawing/2014/main" val="2055318081"/>
                  </a:ext>
                </a:extLst>
              </a:tr>
            </a:tbl>
          </a:graphicData>
        </a:graphic>
      </p:graphicFrame>
      <p:sp>
        <p:nvSpPr>
          <p:cNvPr id="19" name="Rounded Rectangle 11">
            <a:extLst>
              <a:ext uri="{FF2B5EF4-FFF2-40B4-BE49-F238E27FC236}">
                <a16:creationId xmlns:a16="http://schemas.microsoft.com/office/drawing/2014/main" id="{A316DD52-7894-4A75-969C-CA0645DA2978}"/>
              </a:ext>
            </a:extLst>
          </p:cNvPr>
          <p:cNvSpPr/>
          <p:nvPr/>
        </p:nvSpPr>
        <p:spPr>
          <a:xfrm>
            <a:off x="9486900" y="258166"/>
            <a:ext cx="244124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escuchar</a:t>
            </a:r>
          </a:p>
        </p:txBody>
      </p:sp>
      <p:graphicFrame>
        <p:nvGraphicFramePr>
          <p:cNvPr id="21" name="Tabla 8">
            <a:extLst>
              <a:ext uri="{FF2B5EF4-FFF2-40B4-BE49-F238E27FC236}">
                <a16:creationId xmlns:a16="http://schemas.microsoft.com/office/drawing/2014/main" id="{7993FB9C-052C-3A43-AF78-03D49316B27C}"/>
              </a:ext>
            </a:extLst>
          </p:cNvPr>
          <p:cNvGraphicFramePr>
            <a:graphicFrameLocks noGrp="1"/>
          </p:cNvGraphicFramePr>
          <p:nvPr>
            <p:extLst>
              <p:ext uri="{D42A27DB-BD31-4B8C-83A1-F6EECF244321}">
                <p14:modId xmlns:p14="http://schemas.microsoft.com/office/powerpoint/2010/main" val="2005348638"/>
              </p:ext>
            </p:extLst>
          </p:nvPr>
        </p:nvGraphicFramePr>
        <p:xfrm>
          <a:off x="374374"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endParaRPr lang="x-none" sz="2200" b="1" dirty="0">
                        <a:solidFill>
                          <a:srgbClr val="203864"/>
                        </a:solidFill>
                      </a:endParaRPr>
                    </a:p>
                  </a:txBody>
                  <a:tcPr anchor="ctr" anchorCtr="1"/>
                </a:tc>
                <a:tc>
                  <a:txBody>
                    <a:bodyPr/>
                    <a:lstStyle/>
                    <a:p>
                      <a:r>
                        <a:rPr lang="es-ES" sz="2200" b="1" dirty="0">
                          <a:solidFill>
                            <a:schemeClr val="tx1"/>
                          </a:solidFill>
                        </a:rPr>
                        <a:t>Las monta</a:t>
                      </a:r>
                      <a:r>
                        <a:rPr lang="en-GB" sz="2200" b="1" baseline="0" dirty="0">
                          <a:solidFill>
                            <a:schemeClr val="tx1"/>
                          </a:solidFill>
                        </a:rPr>
                        <a:t>ñas pueden…</a:t>
                      </a:r>
                      <a:endParaRPr lang="es-ES" sz="2200" b="1" dirty="0">
                        <a:solidFill>
                          <a:schemeClr val="tx1"/>
                        </a:solidFill>
                      </a:endParaRPr>
                    </a:p>
                  </a:txBody>
                  <a:tcPr anchor="ctr"/>
                </a:tc>
                <a:extLst>
                  <a:ext uri="{0D108BD9-81ED-4DB2-BD59-A6C34878D82A}">
                    <a16:rowId xmlns:a16="http://schemas.microsoft.com/office/drawing/2014/main" val="2055318081"/>
                  </a:ext>
                </a:extLst>
              </a:tr>
            </a:tbl>
          </a:graphicData>
        </a:graphic>
      </p:graphicFrame>
      <p:pic>
        <p:nvPicPr>
          <p:cNvPr id="22" name="Imagen 17">
            <a:extLst>
              <a:ext uri="{FF2B5EF4-FFF2-40B4-BE49-F238E27FC236}">
                <a16:creationId xmlns:a16="http://schemas.microsoft.com/office/drawing/2014/main" id="{4E62163B-7BB8-4E44-8380-5A8A47F5C683}"/>
              </a:ext>
            </a:extLst>
          </p:cNvPr>
          <p:cNvPicPr>
            <a:picLocks noChangeAspect="1"/>
          </p:cNvPicPr>
          <p:nvPr/>
        </p:nvPicPr>
        <p:blipFill>
          <a:blip r:embed="rId3"/>
          <a:stretch>
            <a:fillRect/>
          </a:stretch>
        </p:blipFill>
        <p:spPr>
          <a:xfrm>
            <a:off x="9894722" y="2302738"/>
            <a:ext cx="1625600" cy="1625600"/>
          </a:xfrm>
          <a:prstGeom prst="rect">
            <a:avLst/>
          </a:prstGeom>
        </p:spPr>
      </p:pic>
      <p:pic>
        <p:nvPicPr>
          <p:cNvPr id="23"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262" y="5295582"/>
            <a:ext cx="1233251" cy="982254"/>
          </a:xfrm>
          <a:prstGeom prst="rect">
            <a:avLst/>
          </a:prstGeom>
        </p:spPr>
      </p:pic>
      <p:sp>
        <p:nvSpPr>
          <p:cNvPr id="8" name="TextBox 7"/>
          <p:cNvSpPr txBox="1"/>
          <p:nvPr/>
        </p:nvSpPr>
        <p:spPr>
          <a:xfrm>
            <a:off x="1887317" y="5583650"/>
            <a:ext cx="7454900" cy="461665"/>
          </a:xfrm>
          <a:prstGeom prst="rect">
            <a:avLst/>
          </a:prstGeom>
          <a:noFill/>
        </p:spPr>
        <p:txBody>
          <a:bodyPr wrap="square" rtlCol="0">
            <a:spAutoFit/>
          </a:bodyPr>
          <a:lstStyle/>
          <a:p>
            <a:pPr algn="l"/>
            <a:r>
              <a:rPr lang="en-GB" sz="2400" b="1" i="1" dirty="0"/>
              <a:t>The mountains can … be very high.</a:t>
            </a:r>
          </a:p>
        </p:txBody>
      </p:sp>
      <p:sp>
        <p:nvSpPr>
          <p:cNvPr id="2" name="Title 1"/>
          <p:cNvSpPr>
            <a:spLocks noGrp="1"/>
          </p:cNvSpPr>
          <p:nvPr>
            <p:ph type="title" idx="4294967295"/>
          </p:nvPr>
        </p:nvSpPr>
        <p:spPr>
          <a:xfrm>
            <a:off x="421952" y="337904"/>
            <a:ext cx="5674048" cy="549944"/>
          </a:xfrm>
        </p:spPr>
        <p:txBody>
          <a:bodyPr>
            <a:normAutofit/>
          </a:bodyPr>
          <a:lstStyle/>
          <a:p>
            <a:r>
              <a:rPr lang="x-none" sz="2400" b="1" dirty="0"/>
              <a:t>Hablamos sobre Bolivia en parejas.</a:t>
            </a:r>
          </a:p>
        </p:txBody>
      </p:sp>
    </p:spTree>
    <p:extLst>
      <p:ext uri="{BB962C8B-B14F-4D97-AF65-F5344CB8AC3E}">
        <p14:creationId xmlns:p14="http://schemas.microsoft.com/office/powerpoint/2010/main" val="417626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6917" y="2495008"/>
            <a:ext cx="3752950" cy="400110"/>
          </a:xfrm>
          <a:prstGeom prst="rect">
            <a:avLst/>
          </a:prstGeom>
        </p:spPr>
        <p:txBody>
          <a:bodyPr wrap="none">
            <a:spAutoFit/>
          </a:bodyPr>
          <a:lstStyle/>
          <a:p>
            <a:r>
              <a:rPr lang="es-ES" sz="2000" b="1" dirty="0"/>
              <a:t>5. </a:t>
            </a:r>
            <a:r>
              <a:rPr lang="es-ES" sz="2000" dirty="0"/>
              <a:t>El aymara y el quechua… </a:t>
            </a:r>
            <a:endParaRPr lang="en-GB" sz="2000" dirty="0"/>
          </a:p>
        </p:txBody>
      </p:sp>
      <p:sp>
        <p:nvSpPr>
          <p:cNvPr id="7" name="Rectangle 6"/>
          <p:cNvSpPr/>
          <p:nvPr/>
        </p:nvSpPr>
        <p:spPr>
          <a:xfrm>
            <a:off x="151373" y="2040098"/>
            <a:ext cx="3643657" cy="400110"/>
          </a:xfrm>
          <a:prstGeom prst="rect">
            <a:avLst/>
          </a:prstGeom>
        </p:spPr>
        <p:txBody>
          <a:bodyPr wrap="square">
            <a:spAutoFit/>
          </a:bodyPr>
          <a:lstStyle/>
          <a:p>
            <a:r>
              <a:rPr lang="es-ES" sz="2000" b="1" dirty="0"/>
              <a:t>4. </a:t>
            </a:r>
            <a:r>
              <a:rPr lang="es-ES" sz="2000" dirty="0"/>
              <a:t>Las montañas… </a:t>
            </a:r>
            <a:endParaRPr lang="en-GB" sz="2000" dirty="0"/>
          </a:p>
        </p:txBody>
      </p:sp>
      <p:sp>
        <p:nvSpPr>
          <p:cNvPr id="8" name="Rectangle 7"/>
          <p:cNvSpPr/>
          <p:nvPr/>
        </p:nvSpPr>
        <p:spPr>
          <a:xfrm>
            <a:off x="143379" y="1222035"/>
            <a:ext cx="2757486" cy="400110"/>
          </a:xfrm>
          <a:prstGeom prst="rect">
            <a:avLst/>
          </a:prstGeom>
        </p:spPr>
        <p:txBody>
          <a:bodyPr wrap="none">
            <a:spAutoFit/>
          </a:bodyPr>
          <a:lstStyle/>
          <a:p>
            <a:r>
              <a:rPr lang="es-ES" sz="2000" b="1" dirty="0"/>
              <a:t>2. </a:t>
            </a:r>
            <a:r>
              <a:rPr lang="es-ES" sz="2000" dirty="0"/>
              <a:t>Un paisaje seco… </a:t>
            </a:r>
            <a:endParaRPr lang="en-GB" sz="2000" dirty="0"/>
          </a:p>
        </p:txBody>
      </p:sp>
      <p:sp>
        <p:nvSpPr>
          <p:cNvPr id="9" name="Rectangle 8"/>
          <p:cNvSpPr/>
          <p:nvPr/>
        </p:nvSpPr>
        <p:spPr>
          <a:xfrm>
            <a:off x="151373" y="1604946"/>
            <a:ext cx="1511952" cy="400110"/>
          </a:xfrm>
          <a:prstGeom prst="rect">
            <a:avLst/>
          </a:prstGeom>
        </p:spPr>
        <p:txBody>
          <a:bodyPr wrap="none">
            <a:spAutoFit/>
          </a:bodyPr>
          <a:lstStyle/>
          <a:p>
            <a:r>
              <a:rPr lang="es-ES" sz="2000" b="1" dirty="0"/>
              <a:t>3. </a:t>
            </a:r>
            <a:r>
              <a:rPr lang="es-ES" sz="2000" dirty="0"/>
              <a:t>Bolivia…</a:t>
            </a:r>
            <a:endParaRPr lang="en-GB" sz="2000" dirty="0"/>
          </a:p>
        </p:txBody>
      </p:sp>
      <p:sp>
        <p:nvSpPr>
          <p:cNvPr id="10" name="Rectangle 9"/>
          <p:cNvSpPr/>
          <p:nvPr/>
        </p:nvSpPr>
        <p:spPr>
          <a:xfrm>
            <a:off x="176917" y="786884"/>
            <a:ext cx="1693092" cy="400110"/>
          </a:xfrm>
          <a:prstGeom prst="rect">
            <a:avLst/>
          </a:prstGeom>
        </p:spPr>
        <p:txBody>
          <a:bodyPr wrap="none">
            <a:spAutoFit/>
          </a:bodyPr>
          <a:lstStyle/>
          <a:p>
            <a:r>
              <a:rPr lang="es-ES" sz="2000" b="1" dirty="0"/>
              <a:t>1. </a:t>
            </a:r>
            <a:r>
              <a:rPr lang="es-ES" sz="2000" dirty="0"/>
              <a:t>El calor… </a:t>
            </a:r>
            <a:endParaRPr lang="en-GB" sz="2000" dirty="0"/>
          </a:p>
        </p:txBody>
      </p:sp>
      <p:sp>
        <p:nvSpPr>
          <p:cNvPr id="11" name="Rectangle 10"/>
          <p:cNvSpPr/>
          <p:nvPr/>
        </p:nvSpPr>
        <p:spPr>
          <a:xfrm>
            <a:off x="6532238" y="4955698"/>
            <a:ext cx="5445722" cy="400110"/>
          </a:xfrm>
          <a:prstGeom prst="rect">
            <a:avLst/>
          </a:prstGeom>
        </p:spPr>
        <p:txBody>
          <a:bodyPr wrap="none">
            <a:spAutoFit/>
          </a:bodyPr>
          <a:lstStyle/>
          <a:p>
            <a:r>
              <a:rPr lang="es-ES" sz="2000" b="1" dirty="0"/>
              <a:t>c. </a:t>
            </a:r>
            <a:r>
              <a:rPr lang="es-ES" sz="2000" dirty="0"/>
              <a:t>pueden ser importantes en las escuelas.</a:t>
            </a:r>
          </a:p>
        </p:txBody>
      </p:sp>
      <p:sp>
        <p:nvSpPr>
          <p:cNvPr id="12" name="Rectangle 11"/>
          <p:cNvSpPr/>
          <p:nvPr/>
        </p:nvSpPr>
        <p:spPr>
          <a:xfrm>
            <a:off x="6532238" y="4022967"/>
            <a:ext cx="4915128" cy="400110"/>
          </a:xfrm>
          <a:prstGeom prst="rect">
            <a:avLst/>
          </a:prstGeom>
        </p:spPr>
        <p:txBody>
          <a:bodyPr wrap="none">
            <a:spAutoFit/>
          </a:bodyPr>
          <a:lstStyle/>
          <a:p>
            <a:r>
              <a:rPr lang="es-ES" sz="2000" b="1" dirty="0"/>
              <a:t>a. </a:t>
            </a:r>
            <a:r>
              <a:rPr lang="es-ES" sz="2000" dirty="0"/>
              <a:t>tienen</a:t>
            </a:r>
            <a:r>
              <a:rPr lang="es-ES" sz="2000" b="1" i="1" dirty="0"/>
              <a:t> </a:t>
            </a:r>
            <a:r>
              <a:rPr lang="es-ES" sz="2000" dirty="0"/>
              <a:t>una altura de seis mil metros.</a:t>
            </a:r>
            <a:endParaRPr lang="en-GB" sz="2000" dirty="0"/>
          </a:p>
        </p:txBody>
      </p:sp>
      <p:sp>
        <p:nvSpPr>
          <p:cNvPr id="14" name="Rectangle 13"/>
          <p:cNvSpPr/>
          <p:nvPr/>
        </p:nvSpPr>
        <p:spPr>
          <a:xfrm>
            <a:off x="6532238" y="4497162"/>
            <a:ext cx="4480714" cy="400110"/>
          </a:xfrm>
          <a:prstGeom prst="rect">
            <a:avLst/>
          </a:prstGeom>
        </p:spPr>
        <p:txBody>
          <a:bodyPr wrap="none">
            <a:spAutoFit/>
          </a:bodyPr>
          <a:lstStyle/>
          <a:p>
            <a:r>
              <a:rPr lang="es-ES" sz="2000" b="1" dirty="0"/>
              <a:t>b. </a:t>
            </a:r>
            <a:r>
              <a:rPr lang="es-ES" sz="2000" dirty="0"/>
              <a:t>cubre la parte alta de la región.</a:t>
            </a:r>
          </a:p>
        </p:txBody>
      </p:sp>
      <p:sp>
        <p:nvSpPr>
          <p:cNvPr id="15" name="Rectangle 14"/>
          <p:cNvSpPr/>
          <p:nvPr/>
        </p:nvSpPr>
        <p:spPr>
          <a:xfrm>
            <a:off x="6532238" y="5436707"/>
            <a:ext cx="4984057" cy="400110"/>
          </a:xfrm>
          <a:prstGeom prst="rect">
            <a:avLst/>
          </a:prstGeom>
        </p:spPr>
        <p:txBody>
          <a:bodyPr wrap="none">
            <a:spAutoFit/>
          </a:bodyPr>
          <a:lstStyle/>
          <a:p>
            <a:r>
              <a:rPr lang="es-ES" sz="2000" b="1" dirty="0"/>
              <a:t>d. </a:t>
            </a:r>
            <a:r>
              <a:rPr lang="es-ES" sz="2000" dirty="0"/>
              <a:t>tiene una frontera con cinco países.</a:t>
            </a:r>
          </a:p>
        </p:txBody>
      </p:sp>
      <p:sp>
        <p:nvSpPr>
          <p:cNvPr id="16" name="Rectangle 15"/>
          <p:cNvSpPr/>
          <p:nvPr/>
        </p:nvSpPr>
        <p:spPr>
          <a:xfrm>
            <a:off x="6532238" y="5903218"/>
            <a:ext cx="5125121" cy="400110"/>
          </a:xfrm>
          <a:prstGeom prst="rect">
            <a:avLst/>
          </a:prstGeom>
        </p:spPr>
        <p:txBody>
          <a:bodyPr wrap="none">
            <a:spAutoFit/>
          </a:bodyPr>
          <a:lstStyle/>
          <a:p>
            <a:r>
              <a:rPr lang="es-ES" sz="2000" b="1" dirty="0"/>
              <a:t>e. </a:t>
            </a:r>
            <a:r>
              <a:rPr lang="es-ES" sz="2000" dirty="0"/>
              <a:t>desaparece en la parte alta del país.</a:t>
            </a:r>
          </a:p>
        </p:txBody>
      </p:sp>
      <p:sp>
        <p:nvSpPr>
          <p:cNvPr id="17" name="CuadroTexto 9">
            <a:extLst>
              <a:ext uri="{FF2B5EF4-FFF2-40B4-BE49-F238E27FC236}">
                <a16:creationId xmlns:a16="http://schemas.microsoft.com/office/drawing/2014/main" id="{44B29787-C12C-A944-8F8D-4E3812DEC56B}"/>
              </a:ext>
            </a:extLst>
          </p:cNvPr>
          <p:cNvSpPr txBox="1"/>
          <p:nvPr/>
        </p:nvSpPr>
        <p:spPr>
          <a:xfrm>
            <a:off x="176917" y="96197"/>
            <a:ext cx="6033473" cy="707886"/>
          </a:xfrm>
          <a:prstGeom prst="rect">
            <a:avLst/>
          </a:prstGeom>
          <a:noFill/>
        </p:spPr>
        <p:txBody>
          <a:bodyPr wrap="square" rtlCol="0">
            <a:spAutoFit/>
          </a:bodyPr>
          <a:lstStyle/>
          <a:p>
            <a:pPr algn="l"/>
            <a:r>
              <a:rPr lang="x-none" sz="2000" b="1" dirty="0">
                <a:solidFill>
                  <a:schemeClr val="accent5">
                    <a:lumMod val="50000"/>
                  </a:schemeClr>
                </a:solidFill>
              </a:rPr>
              <a:t>Estudiante </a:t>
            </a:r>
            <a:r>
              <a:rPr lang="en-GB" sz="2000" b="1" dirty="0">
                <a:solidFill>
                  <a:schemeClr val="accent5">
                    <a:lumMod val="50000"/>
                  </a:schemeClr>
                </a:solidFill>
              </a:rPr>
              <a:t>A: Read this sentence starter aloud. Your partner will complete the sentence.</a:t>
            </a:r>
            <a:endParaRPr lang="x-none" sz="2000" b="1" dirty="0">
              <a:solidFill>
                <a:schemeClr val="accent5">
                  <a:lumMod val="50000"/>
                </a:schemeClr>
              </a:solidFill>
            </a:endParaRPr>
          </a:p>
        </p:txBody>
      </p:sp>
      <p:sp>
        <p:nvSpPr>
          <p:cNvPr id="18" name="CuadroTexto 10">
            <a:extLst>
              <a:ext uri="{FF2B5EF4-FFF2-40B4-BE49-F238E27FC236}">
                <a16:creationId xmlns:a16="http://schemas.microsoft.com/office/drawing/2014/main" id="{C8BE25B2-DB62-F443-9E51-6194E03BC365}"/>
              </a:ext>
            </a:extLst>
          </p:cNvPr>
          <p:cNvSpPr txBox="1"/>
          <p:nvPr/>
        </p:nvSpPr>
        <p:spPr>
          <a:xfrm>
            <a:off x="6261348" y="3299159"/>
            <a:ext cx="6432899" cy="707886"/>
          </a:xfrm>
          <a:prstGeom prst="rect">
            <a:avLst/>
          </a:prstGeom>
          <a:noFill/>
        </p:spPr>
        <p:txBody>
          <a:bodyPr wrap="square" rtlCol="0">
            <a:spAutoFit/>
          </a:bodyPr>
          <a:lstStyle/>
          <a:p>
            <a:pPr algn="l"/>
            <a:r>
              <a:rPr lang="x-none" sz="2000" b="1" dirty="0">
                <a:solidFill>
                  <a:schemeClr val="accent5">
                    <a:lumMod val="50000"/>
                  </a:schemeClr>
                </a:solidFill>
              </a:rPr>
              <a:t>Estudiante B</a:t>
            </a:r>
            <a:r>
              <a:rPr lang="en-GB" sz="2000" b="1" dirty="0">
                <a:solidFill>
                  <a:schemeClr val="accent5">
                    <a:lumMod val="50000"/>
                  </a:schemeClr>
                </a:solidFill>
              </a:rPr>
              <a:t>: listen to your partner start the sentence, then read aloud the correct ending.</a:t>
            </a:r>
            <a:endParaRPr lang="x-none" sz="2000" b="1" dirty="0">
              <a:solidFill>
                <a:schemeClr val="accent5">
                  <a:lumMod val="50000"/>
                </a:schemeClr>
              </a:solidFill>
            </a:endParaRPr>
          </a:p>
        </p:txBody>
      </p:sp>
      <p:sp>
        <p:nvSpPr>
          <p:cNvPr id="22" name="CuadroTexto 10">
            <a:extLst>
              <a:ext uri="{FF2B5EF4-FFF2-40B4-BE49-F238E27FC236}">
                <a16:creationId xmlns:a16="http://schemas.microsoft.com/office/drawing/2014/main" id="{C8BE25B2-DB62-F443-9E51-6194E03BC365}"/>
              </a:ext>
            </a:extLst>
          </p:cNvPr>
          <p:cNvSpPr txBox="1"/>
          <p:nvPr/>
        </p:nvSpPr>
        <p:spPr>
          <a:xfrm>
            <a:off x="6335133" y="71162"/>
            <a:ext cx="6305268" cy="707886"/>
          </a:xfrm>
          <a:prstGeom prst="rect">
            <a:avLst/>
          </a:prstGeom>
          <a:noFill/>
        </p:spPr>
        <p:txBody>
          <a:bodyPr wrap="square" rtlCol="0">
            <a:spAutoFit/>
          </a:bodyPr>
          <a:lstStyle/>
          <a:p>
            <a:pPr algn="l"/>
            <a:r>
              <a:rPr lang="x-none" sz="2000" b="1" dirty="0">
                <a:solidFill>
                  <a:schemeClr val="accent5">
                    <a:lumMod val="50000"/>
                  </a:schemeClr>
                </a:solidFill>
              </a:rPr>
              <a:t>Estudiante </a:t>
            </a:r>
            <a:r>
              <a:rPr lang="en-GB" sz="2000" b="1" dirty="0">
                <a:solidFill>
                  <a:schemeClr val="accent5">
                    <a:lumMod val="50000"/>
                  </a:schemeClr>
                </a:solidFill>
              </a:rPr>
              <a:t>A: listen to your partner start the sentence, then read aloud the correct ending.</a:t>
            </a:r>
          </a:p>
        </p:txBody>
      </p:sp>
      <p:cxnSp>
        <p:nvCxnSpPr>
          <p:cNvPr id="23" name="Straight Connector 22"/>
          <p:cNvCxnSpPr>
            <a:cxnSpLocks/>
          </p:cNvCxnSpPr>
          <p:nvPr/>
        </p:nvCxnSpPr>
        <p:spPr>
          <a:xfrm flipV="1">
            <a:off x="0" y="3140549"/>
            <a:ext cx="12068175" cy="59254"/>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43379" y="3302453"/>
            <a:ext cx="5942652" cy="3074859"/>
            <a:chOff x="153348" y="3120923"/>
            <a:chExt cx="5942652" cy="3074859"/>
          </a:xfrm>
        </p:grpSpPr>
        <p:sp>
          <p:nvSpPr>
            <p:cNvPr id="21" name="CuadroTexto 9">
              <a:extLst>
                <a:ext uri="{FF2B5EF4-FFF2-40B4-BE49-F238E27FC236}">
                  <a16:creationId xmlns:a16="http://schemas.microsoft.com/office/drawing/2014/main" id="{44B29787-C12C-A944-8F8D-4E3812DEC56B}"/>
                </a:ext>
              </a:extLst>
            </p:cNvPr>
            <p:cNvSpPr txBox="1"/>
            <p:nvPr/>
          </p:nvSpPr>
          <p:spPr>
            <a:xfrm>
              <a:off x="153348" y="3120923"/>
              <a:ext cx="5942652" cy="707886"/>
            </a:xfrm>
            <a:prstGeom prst="rect">
              <a:avLst/>
            </a:prstGeom>
            <a:noFill/>
          </p:spPr>
          <p:txBody>
            <a:bodyPr wrap="none" rtlCol="0">
              <a:spAutoFit/>
            </a:bodyPr>
            <a:lstStyle/>
            <a:p>
              <a:pPr algn="l"/>
              <a:r>
                <a:rPr lang="x-none" sz="2000" b="1" dirty="0">
                  <a:solidFill>
                    <a:schemeClr val="accent5">
                      <a:lumMod val="50000"/>
                    </a:schemeClr>
                  </a:solidFill>
                </a:rPr>
                <a:t>Estudiante </a:t>
              </a:r>
              <a:r>
                <a:rPr lang="en-GB" sz="2000" b="1" dirty="0">
                  <a:solidFill>
                    <a:schemeClr val="accent5">
                      <a:lumMod val="50000"/>
                    </a:schemeClr>
                  </a:solidFill>
                </a:rPr>
                <a:t>B: Read this sentence starter aloud. </a:t>
              </a:r>
            </a:p>
            <a:p>
              <a:pPr algn="l"/>
              <a:r>
                <a:rPr lang="en-GB" sz="2000" b="1" dirty="0">
                  <a:solidFill>
                    <a:schemeClr val="accent5">
                      <a:lumMod val="50000"/>
                    </a:schemeClr>
                  </a:solidFill>
                </a:rPr>
                <a:t>Your partner will complete the sentence.</a:t>
              </a:r>
              <a:endParaRPr lang="x-none" sz="2000" b="1" dirty="0">
                <a:solidFill>
                  <a:schemeClr val="accent5">
                    <a:lumMod val="50000"/>
                  </a:schemeClr>
                </a:solidFill>
              </a:endParaRPr>
            </a:p>
          </p:txBody>
        </p:sp>
        <p:sp>
          <p:nvSpPr>
            <p:cNvPr id="30" name="Rectangle 29"/>
            <p:cNvSpPr/>
            <p:nvPr/>
          </p:nvSpPr>
          <p:spPr>
            <a:xfrm>
              <a:off x="208108" y="5795672"/>
              <a:ext cx="4022135" cy="400110"/>
            </a:xfrm>
            <a:prstGeom prst="rect">
              <a:avLst/>
            </a:prstGeom>
          </p:spPr>
          <p:txBody>
            <a:bodyPr wrap="square">
              <a:spAutoFit/>
            </a:bodyPr>
            <a:lstStyle/>
            <a:p>
              <a:r>
                <a:rPr lang="es-ES" sz="2000" b="1" dirty="0"/>
                <a:t>10. </a:t>
              </a:r>
              <a:r>
                <a:rPr lang="es-ES" sz="2000" dirty="0"/>
                <a:t>Los paisajes verdes…</a:t>
              </a:r>
              <a:endParaRPr lang="en-GB" sz="2000" dirty="0"/>
            </a:p>
          </p:txBody>
        </p:sp>
        <p:sp>
          <p:nvSpPr>
            <p:cNvPr id="31" name="Rectangle 30"/>
            <p:cNvSpPr/>
            <p:nvPr/>
          </p:nvSpPr>
          <p:spPr>
            <a:xfrm>
              <a:off x="208108" y="5321578"/>
              <a:ext cx="3251550" cy="400110"/>
            </a:xfrm>
            <a:prstGeom prst="rect">
              <a:avLst/>
            </a:prstGeom>
          </p:spPr>
          <p:txBody>
            <a:bodyPr wrap="square">
              <a:spAutoFit/>
            </a:bodyPr>
            <a:lstStyle/>
            <a:p>
              <a:r>
                <a:rPr lang="es-ES" sz="2000" b="1" dirty="0"/>
                <a:t>9. </a:t>
              </a:r>
              <a:r>
                <a:rPr lang="es-ES" sz="2000" dirty="0"/>
                <a:t>Los estudiantes…</a:t>
              </a:r>
              <a:endParaRPr lang="en-GB" sz="2000" dirty="0"/>
            </a:p>
          </p:txBody>
        </p:sp>
        <p:sp>
          <p:nvSpPr>
            <p:cNvPr id="32" name="Rectangle 31"/>
            <p:cNvSpPr/>
            <p:nvPr/>
          </p:nvSpPr>
          <p:spPr>
            <a:xfrm>
              <a:off x="187608" y="4341674"/>
              <a:ext cx="2462194" cy="400110"/>
            </a:xfrm>
            <a:prstGeom prst="rect">
              <a:avLst/>
            </a:prstGeom>
          </p:spPr>
          <p:txBody>
            <a:bodyPr wrap="square">
              <a:spAutoFit/>
            </a:bodyPr>
            <a:lstStyle/>
            <a:p>
              <a:r>
                <a:rPr lang="es-ES" sz="2000" b="1" dirty="0"/>
                <a:t>7. </a:t>
              </a:r>
              <a:r>
                <a:rPr lang="es-ES" sz="2000" dirty="0"/>
                <a:t>Colombia…</a:t>
              </a:r>
              <a:endParaRPr lang="en-GB" sz="2000" dirty="0"/>
            </a:p>
          </p:txBody>
        </p:sp>
        <p:sp>
          <p:nvSpPr>
            <p:cNvPr id="33" name="Rectangle 32"/>
            <p:cNvSpPr/>
            <p:nvPr/>
          </p:nvSpPr>
          <p:spPr>
            <a:xfrm>
              <a:off x="208108" y="4858503"/>
              <a:ext cx="2212998" cy="400110"/>
            </a:xfrm>
            <a:prstGeom prst="rect">
              <a:avLst/>
            </a:prstGeom>
          </p:spPr>
          <p:txBody>
            <a:bodyPr wrap="square">
              <a:spAutoFit/>
            </a:bodyPr>
            <a:lstStyle/>
            <a:p>
              <a:r>
                <a:rPr lang="es-ES" sz="2000" b="1" dirty="0"/>
                <a:t>8. </a:t>
              </a:r>
              <a:r>
                <a:rPr lang="es-ES" sz="2000" dirty="0"/>
                <a:t>El clima…</a:t>
              </a:r>
              <a:endParaRPr lang="en-GB" sz="2000" dirty="0"/>
            </a:p>
          </p:txBody>
        </p:sp>
        <p:sp>
          <p:nvSpPr>
            <p:cNvPr id="34" name="Rectangle 33"/>
            <p:cNvSpPr/>
            <p:nvPr/>
          </p:nvSpPr>
          <p:spPr>
            <a:xfrm>
              <a:off x="187608" y="3850860"/>
              <a:ext cx="1723549" cy="400110"/>
            </a:xfrm>
            <a:prstGeom prst="rect">
              <a:avLst/>
            </a:prstGeom>
          </p:spPr>
          <p:txBody>
            <a:bodyPr wrap="none">
              <a:spAutoFit/>
            </a:bodyPr>
            <a:lstStyle/>
            <a:p>
              <a:r>
                <a:rPr lang="es-ES" sz="2000" b="1" dirty="0"/>
                <a:t>6. </a:t>
              </a:r>
              <a:r>
                <a:rPr lang="es-ES" sz="2000" dirty="0"/>
                <a:t>La selva…</a:t>
              </a:r>
              <a:endParaRPr lang="en-GB" sz="2000" dirty="0"/>
            </a:p>
          </p:txBody>
        </p:sp>
      </p:grpSp>
      <p:sp>
        <p:nvSpPr>
          <p:cNvPr id="36" name="Rectangle 35"/>
          <p:cNvSpPr/>
          <p:nvPr/>
        </p:nvSpPr>
        <p:spPr>
          <a:xfrm>
            <a:off x="6335133" y="746100"/>
            <a:ext cx="5977517" cy="400110"/>
          </a:xfrm>
          <a:prstGeom prst="rect">
            <a:avLst/>
          </a:prstGeom>
        </p:spPr>
        <p:txBody>
          <a:bodyPr wrap="square">
            <a:spAutoFit/>
          </a:bodyPr>
          <a:lstStyle/>
          <a:p>
            <a:pPr lvl="0">
              <a:defRPr/>
            </a:pPr>
            <a:r>
              <a:rPr lang="es-ES" sz="2000" b="1" dirty="0"/>
              <a:t>a. </a:t>
            </a:r>
            <a:r>
              <a:rPr lang="es-ES" sz="2000" dirty="0"/>
              <a:t>puede cambiar mucho, según la región.</a:t>
            </a:r>
          </a:p>
        </p:txBody>
      </p:sp>
      <p:sp>
        <p:nvSpPr>
          <p:cNvPr id="37" name="Rectangle 36"/>
          <p:cNvSpPr/>
          <p:nvPr/>
        </p:nvSpPr>
        <p:spPr>
          <a:xfrm>
            <a:off x="6320192" y="1162837"/>
            <a:ext cx="5428089" cy="400110"/>
          </a:xfrm>
          <a:prstGeom prst="rect">
            <a:avLst/>
          </a:prstGeom>
        </p:spPr>
        <p:txBody>
          <a:bodyPr wrap="none">
            <a:spAutoFit/>
          </a:bodyPr>
          <a:lstStyle/>
          <a:p>
            <a:pPr lvl="0">
              <a:defRPr/>
            </a:pPr>
            <a:r>
              <a:rPr lang="es-ES" sz="2000" b="1" dirty="0"/>
              <a:t>b. </a:t>
            </a:r>
            <a:r>
              <a:rPr lang="es-ES" sz="2000" dirty="0"/>
              <a:t>deben aprender español y otro idioma.</a:t>
            </a:r>
          </a:p>
        </p:txBody>
      </p:sp>
      <p:sp>
        <p:nvSpPr>
          <p:cNvPr id="38" name="Rectangle 37"/>
          <p:cNvSpPr/>
          <p:nvPr/>
        </p:nvSpPr>
        <p:spPr>
          <a:xfrm>
            <a:off x="6368701" y="1579574"/>
            <a:ext cx="4623382" cy="400110"/>
          </a:xfrm>
          <a:prstGeom prst="rect">
            <a:avLst/>
          </a:prstGeom>
        </p:spPr>
        <p:txBody>
          <a:bodyPr wrap="none">
            <a:spAutoFit/>
          </a:bodyPr>
          <a:lstStyle/>
          <a:p>
            <a:r>
              <a:rPr lang="es-ES" sz="2000" b="1" dirty="0"/>
              <a:t>c. </a:t>
            </a:r>
            <a:r>
              <a:rPr lang="es-ES" sz="2000" dirty="0"/>
              <a:t>no tiene una frontera con Bolivia.</a:t>
            </a:r>
            <a:endParaRPr lang="en-GB" sz="2000" dirty="0"/>
          </a:p>
        </p:txBody>
      </p:sp>
      <p:sp>
        <p:nvSpPr>
          <p:cNvPr id="39" name="Rectangle 38"/>
          <p:cNvSpPr/>
          <p:nvPr/>
        </p:nvSpPr>
        <p:spPr>
          <a:xfrm>
            <a:off x="6368701" y="2014265"/>
            <a:ext cx="4392549" cy="400110"/>
          </a:xfrm>
          <a:prstGeom prst="rect">
            <a:avLst/>
          </a:prstGeom>
        </p:spPr>
        <p:txBody>
          <a:bodyPr wrap="none">
            <a:spAutoFit/>
          </a:bodyPr>
          <a:lstStyle/>
          <a:p>
            <a:r>
              <a:rPr lang="es-ES" sz="2000" b="1" dirty="0"/>
              <a:t>d. </a:t>
            </a:r>
            <a:r>
              <a:rPr lang="es-ES" sz="2000" dirty="0"/>
              <a:t>desaparecen en las montañas.</a:t>
            </a:r>
            <a:endParaRPr lang="en-GB" sz="2000" dirty="0"/>
          </a:p>
        </p:txBody>
      </p:sp>
      <p:sp>
        <p:nvSpPr>
          <p:cNvPr id="40" name="Rectangle 39"/>
          <p:cNvSpPr/>
          <p:nvPr/>
        </p:nvSpPr>
        <p:spPr>
          <a:xfrm>
            <a:off x="6368701" y="2447575"/>
            <a:ext cx="3789820" cy="400110"/>
          </a:xfrm>
          <a:prstGeom prst="rect">
            <a:avLst/>
          </a:prstGeom>
        </p:spPr>
        <p:txBody>
          <a:bodyPr wrap="none">
            <a:spAutoFit/>
          </a:bodyPr>
          <a:lstStyle/>
          <a:p>
            <a:r>
              <a:rPr lang="es-ES" sz="2000" b="1" dirty="0"/>
              <a:t>e. </a:t>
            </a:r>
            <a:r>
              <a:rPr lang="es-ES" sz="2000" dirty="0"/>
              <a:t>puede tener mucha lluvia.</a:t>
            </a:r>
          </a:p>
        </p:txBody>
      </p:sp>
    </p:spTree>
    <p:extLst>
      <p:ext uri="{BB962C8B-B14F-4D97-AF65-F5344CB8AC3E}">
        <p14:creationId xmlns:p14="http://schemas.microsoft.com/office/powerpoint/2010/main" val="2878238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88" y="5324303"/>
            <a:ext cx="12477240" cy="461665"/>
          </a:xfrm>
          <a:prstGeom prst="rect">
            <a:avLst/>
          </a:prstGeom>
        </p:spPr>
        <p:txBody>
          <a:bodyPr wrap="square">
            <a:spAutoFit/>
          </a:bodyPr>
          <a:lstStyle/>
          <a:p>
            <a:r>
              <a:rPr lang="es-ES" sz="2400" b="1" dirty="0"/>
              <a:t>5. El aymara y el quechua pueden ser importantes en las escuelas.</a:t>
            </a:r>
          </a:p>
        </p:txBody>
      </p:sp>
      <p:sp>
        <p:nvSpPr>
          <p:cNvPr id="3" name="Rectangle 2"/>
          <p:cNvSpPr/>
          <p:nvPr/>
        </p:nvSpPr>
        <p:spPr>
          <a:xfrm>
            <a:off x="251791" y="4195953"/>
            <a:ext cx="9969286" cy="461665"/>
          </a:xfrm>
          <a:prstGeom prst="rect">
            <a:avLst/>
          </a:prstGeom>
        </p:spPr>
        <p:txBody>
          <a:bodyPr wrap="square">
            <a:spAutoFit/>
          </a:bodyPr>
          <a:lstStyle/>
          <a:p>
            <a:pPr lvl="0">
              <a:defRPr/>
            </a:pPr>
            <a:r>
              <a:rPr lang="es-ES" sz="2400" b="1" dirty="0"/>
              <a:t>4. Las montañas tienen</a:t>
            </a:r>
            <a:r>
              <a:rPr lang="es-ES" sz="2400" b="1" i="1" dirty="0"/>
              <a:t> </a:t>
            </a:r>
            <a:r>
              <a:rPr lang="es-ES" sz="2400" b="1" dirty="0"/>
              <a:t>una altura de seis mil metros.</a:t>
            </a:r>
          </a:p>
        </p:txBody>
      </p:sp>
      <p:sp>
        <p:nvSpPr>
          <p:cNvPr id="4" name="Rectangle 3"/>
          <p:cNvSpPr/>
          <p:nvPr/>
        </p:nvSpPr>
        <p:spPr>
          <a:xfrm>
            <a:off x="251789" y="1850379"/>
            <a:ext cx="9014302" cy="461665"/>
          </a:xfrm>
          <a:prstGeom prst="rect">
            <a:avLst/>
          </a:prstGeom>
        </p:spPr>
        <p:txBody>
          <a:bodyPr wrap="square">
            <a:spAutoFit/>
          </a:bodyPr>
          <a:lstStyle/>
          <a:p>
            <a:r>
              <a:rPr lang="es-ES" sz="2400" b="1" dirty="0"/>
              <a:t>2. Un paisaje seco cubre la parte alta de la región.</a:t>
            </a:r>
          </a:p>
        </p:txBody>
      </p:sp>
      <p:sp>
        <p:nvSpPr>
          <p:cNvPr id="5" name="Rectangle 4"/>
          <p:cNvSpPr/>
          <p:nvPr/>
        </p:nvSpPr>
        <p:spPr>
          <a:xfrm>
            <a:off x="251789" y="3018764"/>
            <a:ext cx="8329470" cy="461665"/>
          </a:xfrm>
          <a:prstGeom prst="rect">
            <a:avLst/>
          </a:prstGeom>
        </p:spPr>
        <p:txBody>
          <a:bodyPr wrap="square">
            <a:spAutoFit/>
          </a:bodyPr>
          <a:lstStyle/>
          <a:p>
            <a:r>
              <a:rPr lang="es-ES" sz="2400" b="1" dirty="0"/>
              <a:t>3. Bolivia tiene una frontera con cinco países.</a:t>
            </a:r>
          </a:p>
        </p:txBody>
      </p:sp>
      <p:sp>
        <p:nvSpPr>
          <p:cNvPr id="12" name="Rectangle 11"/>
          <p:cNvSpPr/>
          <p:nvPr/>
        </p:nvSpPr>
        <p:spPr>
          <a:xfrm>
            <a:off x="251788" y="5682437"/>
            <a:ext cx="9014302" cy="461665"/>
          </a:xfrm>
          <a:prstGeom prst="rect">
            <a:avLst/>
          </a:prstGeom>
        </p:spPr>
        <p:txBody>
          <a:bodyPr wrap="square">
            <a:spAutoFit/>
          </a:bodyPr>
          <a:lstStyle/>
          <a:p>
            <a:r>
              <a:rPr lang="es-ES" sz="2400" b="1" i="1" dirty="0"/>
              <a:t>Aymara and Quechua can be important in schools.</a:t>
            </a:r>
          </a:p>
        </p:txBody>
      </p:sp>
      <p:sp>
        <p:nvSpPr>
          <p:cNvPr id="13" name="Rectangle 12"/>
          <p:cNvSpPr/>
          <p:nvPr/>
        </p:nvSpPr>
        <p:spPr>
          <a:xfrm>
            <a:off x="251788" y="4557503"/>
            <a:ext cx="9014302" cy="461665"/>
          </a:xfrm>
          <a:prstGeom prst="rect">
            <a:avLst/>
          </a:prstGeom>
        </p:spPr>
        <p:txBody>
          <a:bodyPr wrap="square">
            <a:spAutoFit/>
          </a:bodyPr>
          <a:lstStyle/>
          <a:p>
            <a:r>
              <a:rPr lang="es-ES" sz="2400" b="1" i="1" dirty="0" err="1"/>
              <a:t>The</a:t>
            </a:r>
            <a:r>
              <a:rPr lang="es-ES" sz="2400" b="1" i="1" dirty="0"/>
              <a:t> </a:t>
            </a:r>
            <a:r>
              <a:rPr lang="es-ES" sz="2400" b="1" i="1" dirty="0" err="1"/>
              <a:t>mountains</a:t>
            </a:r>
            <a:r>
              <a:rPr lang="es-ES" sz="2400" b="1" i="1" dirty="0"/>
              <a:t> </a:t>
            </a:r>
            <a:r>
              <a:rPr lang="es-ES" sz="2400" b="1" i="1" dirty="0" err="1"/>
              <a:t>have</a:t>
            </a:r>
            <a:r>
              <a:rPr lang="es-ES" sz="2400" b="1" i="1" dirty="0"/>
              <a:t> </a:t>
            </a:r>
            <a:r>
              <a:rPr lang="es-ES" sz="2400" b="1" i="1" dirty="0" err="1"/>
              <a:t>an</a:t>
            </a:r>
            <a:r>
              <a:rPr lang="es-ES" sz="2400" b="1" i="1" dirty="0"/>
              <a:t> </a:t>
            </a:r>
            <a:r>
              <a:rPr lang="es-ES" sz="2400" b="1" i="1" dirty="0" err="1"/>
              <a:t>altitude</a:t>
            </a:r>
            <a:r>
              <a:rPr lang="es-ES" sz="2400" b="1" i="1" dirty="0"/>
              <a:t> of </a:t>
            </a:r>
            <a:r>
              <a:rPr lang="es-ES" sz="2400" b="1" i="1" dirty="0" err="1"/>
              <a:t>six</a:t>
            </a:r>
            <a:r>
              <a:rPr lang="es-ES" sz="2400" b="1" i="1" dirty="0"/>
              <a:t> </a:t>
            </a:r>
            <a:r>
              <a:rPr lang="es-ES" sz="2400" b="1" i="1" dirty="0" err="1"/>
              <a:t>thousand</a:t>
            </a:r>
            <a:r>
              <a:rPr lang="es-ES" sz="2400" b="1" i="1" dirty="0"/>
              <a:t> metres.</a:t>
            </a:r>
          </a:p>
        </p:txBody>
      </p:sp>
      <p:sp>
        <p:nvSpPr>
          <p:cNvPr id="14" name="Rectangle 13"/>
          <p:cNvSpPr/>
          <p:nvPr/>
        </p:nvSpPr>
        <p:spPr>
          <a:xfrm>
            <a:off x="251788" y="2223756"/>
            <a:ext cx="9014302" cy="461665"/>
          </a:xfrm>
          <a:prstGeom prst="rect">
            <a:avLst/>
          </a:prstGeom>
        </p:spPr>
        <p:txBody>
          <a:bodyPr wrap="square">
            <a:spAutoFit/>
          </a:bodyPr>
          <a:lstStyle/>
          <a:p>
            <a:r>
              <a:rPr lang="es-ES" sz="2400" b="1" i="1" dirty="0" err="1"/>
              <a:t>The</a:t>
            </a:r>
            <a:r>
              <a:rPr lang="es-ES" sz="2400" b="1" i="1" dirty="0"/>
              <a:t> </a:t>
            </a:r>
            <a:r>
              <a:rPr lang="es-ES" sz="2400" b="1" i="1" dirty="0" err="1"/>
              <a:t>dry</a:t>
            </a:r>
            <a:r>
              <a:rPr lang="es-ES" sz="2400" b="1" i="1" dirty="0"/>
              <a:t> </a:t>
            </a:r>
            <a:r>
              <a:rPr lang="es-ES" sz="2400" b="1" i="1" dirty="0" err="1"/>
              <a:t>landscape</a:t>
            </a:r>
            <a:r>
              <a:rPr lang="es-ES" sz="2400" b="1" i="1" dirty="0"/>
              <a:t> </a:t>
            </a:r>
            <a:r>
              <a:rPr lang="es-ES" sz="2400" b="1" i="1" dirty="0" err="1"/>
              <a:t>covers</a:t>
            </a:r>
            <a:r>
              <a:rPr lang="es-ES" sz="2400" b="1" i="1" dirty="0"/>
              <a:t> </a:t>
            </a:r>
            <a:r>
              <a:rPr lang="es-ES" sz="2400" b="1" i="1" dirty="0" err="1"/>
              <a:t>the</a:t>
            </a:r>
            <a:r>
              <a:rPr lang="es-ES" sz="2400" b="1" i="1" dirty="0"/>
              <a:t> </a:t>
            </a:r>
            <a:r>
              <a:rPr lang="es-ES" sz="2400" b="1" i="1" dirty="0" err="1"/>
              <a:t>high</a:t>
            </a:r>
            <a:r>
              <a:rPr lang="es-ES" sz="2400" b="1" i="1" dirty="0"/>
              <a:t> </a:t>
            </a:r>
            <a:r>
              <a:rPr lang="es-ES" sz="2400" b="1" i="1" dirty="0" err="1"/>
              <a:t>part</a:t>
            </a:r>
            <a:r>
              <a:rPr lang="es-ES" sz="2400" b="1" i="1" dirty="0"/>
              <a:t> of </a:t>
            </a:r>
            <a:r>
              <a:rPr lang="es-ES" sz="2400" b="1" i="1" dirty="0" err="1"/>
              <a:t>the</a:t>
            </a:r>
            <a:r>
              <a:rPr lang="es-ES" sz="2400" b="1" i="1" dirty="0"/>
              <a:t> región.</a:t>
            </a:r>
          </a:p>
        </p:txBody>
      </p:sp>
      <p:sp>
        <p:nvSpPr>
          <p:cNvPr id="15" name="Rectangle 14"/>
          <p:cNvSpPr/>
          <p:nvPr/>
        </p:nvSpPr>
        <p:spPr>
          <a:xfrm>
            <a:off x="251788" y="3383008"/>
            <a:ext cx="9014302" cy="461665"/>
          </a:xfrm>
          <a:prstGeom prst="rect">
            <a:avLst/>
          </a:prstGeom>
        </p:spPr>
        <p:txBody>
          <a:bodyPr wrap="square">
            <a:spAutoFit/>
          </a:bodyPr>
          <a:lstStyle/>
          <a:p>
            <a:r>
              <a:rPr lang="es-ES" sz="2400" b="1" i="1" dirty="0"/>
              <a:t>Bolivia has a </a:t>
            </a:r>
            <a:r>
              <a:rPr lang="es-ES" sz="2400" b="1" i="1" dirty="0" err="1"/>
              <a:t>border</a:t>
            </a:r>
            <a:r>
              <a:rPr lang="es-ES" sz="2400" b="1" i="1" dirty="0"/>
              <a:t> </a:t>
            </a:r>
            <a:r>
              <a:rPr lang="es-ES" sz="2400" b="1" i="1" dirty="0" err="1"/>
              <a:t>with</a:t>
            </a:r>
            <a:r>
              <a:rPr lang="es-ES" sz="2400" b="1" i="1" dirty="0"/>
              <a:t> </a:t>
            </a:r>
            <a:r>
              <a:rPr lang="es-ES" sz="2400" b="1" i="1" dirty="0" err="1"/>
              <a:t>five</a:t>
            </a:r>
            <a:r>
              <a:rPr lang="es-ES" sz="2400" b="1" i="1" dirty="0"/>
              <a:t> </a:t>
            </a:r>
            <a:r>
              <a:rPr lang="es-ES" sz="2400" b="1" i="1" dirty="0" err="1"/>
              <a:t>countries</a:t>
            </a:r>
            <a:r>
              <a:rPr lang="es-ES" sz="2400" b="1" i="1" dirty="0"/>
              <a:t>.</a:t>
            </a:r>
          </a:p>
        </p:txBody>
      </p:sp>
      <p:sp>
        <p:nvSpPr>
          <p:cNvPr id="18" name="Rectangle 17"/>
          <p:cNvSpPr/>
          <p:nvPr/>
        </p:nvSpPr>
        <p:spPr>
          <a:xfrm>
            <a:off x="11012655" y="310308"/>
            <a:ext cx="867545" cy="461665"/>
          </a:xfrm>
          <a:prstGeom prst="rect">
            <a:avLst/>
          </a:prstGeom>
        </p:spPr>
        <p:txBody>
          <a:bodyPr wrap="none">
            <a:spAutoFit/>
          </a:bodyPr>
          <a:lstStyle/>
          <a:p>
            <a:r>
              <a:rPr lang="en-GB" sz="2400" b="1" dirty="0"/>
              <a:t>[1/2]</a:t>
            </a:r>
          </a:p>
        </p:txBody>
      </p:sp>
      <p:sp>
        <p:nvSpPr>
          <p:cNvPr id="19" name="Rectangle 18"/>
          <p:cNvSpPr/>
          <p:nvPr/>
        </p:nvSpPr>
        <p:spPr>
          <a:xfrm>
            <a:off x="251789" y="688378"/>
            <a:ext cx="9014302" cy="461665"/>
          </a:xfrm>
          <a:prstGeom prst="rect">
            <a:avLst/>
          </a:prstGeom>
        </p:spPr>
        <p:txBody>
          <a:bodyPr wrap="square">
            <a:spAutoFit/>
          </a:bodyPr>
          <a:lstStyle/>
          <a:p>
            <a:r>
              <a:rPr lang="es-ES" sz="2400" b="1" dirty="0"/>
              <a:t>1. El calor desaparece en la parte alta del país.</a:t>
            </a:r>
          </a:p>
        </p:txBody>
      </p:sp>
      <p:sp>
        <p:nvSpPr>
          <p:cNvPr id="20" name="Rectangle 19"/>
          <p:cNvSpPr/>
          <p:nvPr/>
        </p:nvSpPr>
        <p:spPr>
          <a:xfrm>
            <a:off x="251788" y="1058597"/>
            <a:ext cx="9014302" cy="461665"/>
          </a:xfrm>
          <a:prstGeom prst="rect">
            <a:avLst/>
          </a:prstGeom>
        </p:spPr>
        <p:txBody>
          <a:bodyPr wrap="square">
            <a:spAutoFit/>
          </a:bodyPr>
          <a:lstStyle/>
          <a:p>
            <a:r>
              <a:rPr lang="es-ES" sz="2400" b="1" i="1" dirty="0" err="1"/>
              <a:t>The</a:t>
            </a:r>
            <a:r>
              <a:rPr lang="es-ES" sz="2400" b="1" i="1" dirty="0"/>
              <a:t> </a:t>
            </a:r>
            <a:r>
              <a:rPr lang="es-ES" sz="2400" b="1" i="1" dirty="0" err="1"/>
              <a:t>heat</a:t>
            </a:r>
            <a:r>
              <a:rPr lang="es-ES" sz="2400" b="1" i="1" dirty="0"/>
              <a:t> </a:t>
            </a:r>
            <a:r>
              <a:rPr lang="es-ES" sz="2400" b="1" i="1" dirty="0" err="1"/>
              <a:t>disappears</a:t>
            </a:r>
            <a:r>
              <a:rPr lang="es-ES" sz="2400" b="1" i="1" dirty="0"/>
              <a:t> in </a:t>
            </a:r>
            <a:r>
              <a:rPr lang="es-ES" sz="2400" b="1" i="1" dirty="0" err="1"/>
              <a:t>the</a:t>
            </a:r>
            <a:r>
              <a:rPr lang="es-ES" sz="2400" b="1" i="1" dirty="0"/>
              <a:t> </a:t>
            </a:r>
            <a:r>
              <a:rPr lang="es-ES" sz="2400" b="1" i="1" dirty="0" err="1"/>
              <a:t>high</a:t>
            </a:r>
            <a:r>
              <a:rPr lang="es-ES" sz="2400" b="1" i="1" dirty="0"/>
              <a:t> </a:t>
            </a:r>
            <a:r>
              <a:rPr lang="es-ES" sz="2400" b="1" i="1" dirty="0" err="1"/>
              <a:t>part</a:t>
            </a:r>
            <a:r>
              <a:rPr lang="es-ES" sz="2400" b="1" i="1" dirty="0"/>
              <a:t> of </a:t>
            </a:r>
            <a:r>
              <a:rPr lang="es-ES" sz="2400" b="1" i="1" dirty="0" err="1"/>
              <a:t>the</a:t>
            </a:r>
            <a:r>
              <a:rPr lang="es-ES" sz="2400" b="1" i="1" dirty="0"/>
              <a:t> country.</a:t>
            </a:r>
          </a:p>
        </p:txBody>
      </p:sp>
      <p:sp>
        <p:nvSpPr>
          <p:cNvPr id="6" name="Title 5"/>
          <p:cNvSpPr>
            <a:spLocks noGrp="1"/>
          </p:cNvSpPr>
          <p:nvPr>
            <p:ph type="title" idx="4294967295"/>
          </p:nvPr>
        </p:nvSpPr>
        <p:spPr>
          <a:xfrm>
            <a:off x="251788" y="-218720"/>
            <a:ext cx="10515600" cy="1325563"/>
          </a:xfrm>
        </p:spPr>
        <p:txBody>
          <a:bodyPr>
            <a:normAutofit/>
          </a:bodyPr>
          <a:lstStyle/>
          <a:p>
            <a:r>
              <a:rPr lang="en-GB" sz="2800" b="1" dirty="0" err="1"/>
              <a:t>Solución</a:t>
            </a:r>
            <a:endParaRPr lang="en-GB" sz="2800" b="1" dirty="0"/>
          </a:p>
        </p:txBody>
      </p:sp>
    </p:spTree>
    <p:extLst>
      <p:ext uri="{BB962C8B-B14F-4D97-AF65-F5344CB8AC3E}">
        <p14:creationId xmlns:p14="http://schemas.microsoft.com/office/powerpoint/2010/main" val="24412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p:bldP spid="13" grpId="0"/>
      <p:bldP spid="14" grpId="0"/>
      <p:bldP spid="15"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789" y="1865755"/>
            <a:ext cx="9014302" cy="461665"/>
          </a:xfrm>
          <a:prstGeom prst="rect">
            <a:avLst/>
          </a:prstGeom>
        </p:spPr>
        <p:txBody>
          <a:bodyPr wrap="square">
            <a:spAutoFit/>
          </a:bodyPr>
          <a:lstStyle/>
          <a:p>
            <a:r>
              <a:rPr lang="es-ES" sz="2400" b="1" dirty="0"/>
              <a:t>7. Colombia no tiene una frontera con Bolivia. </a:t>
            </a:r>
          </a:p>
        </p:txBody>
      </p:sp>
      <p:sp>
        <p:nvSpPr>
          <p:cNvPr id="5" name="Rectangle 4"/>
          <p:cNvSpPr/>
          <p:nvPr/>
        </p:nvSpPr>
        <p:spPr>
          <a:xfrm>
            <a:off x="251789" y="2970033"/>
            <a:ext cx="8329470" cy="461665"/>
          </a:xfrm>
          <a:prstGeom prst="rect">
            <a:avLst/>
          </a:prstGeom>
        </p:spPr>
        <p:txBody>
          <a:bodyPr wrap="square">
            <a:spAutoFit/>
          </a:bodyPr>
          <a:lstStyle/>
          <a:p>
            <a:r>
              <a:rPr lang="es-ES" sz="2400" b="1" dirty="0"/>
              <a:t>8. El clima puede cambiar mucho, según la región.</a:t>
            </a:r>
          </a:p>
        </p:txBody>
      </p:sp>
      <p:sp>
        <p:nvSpPr>
          <p:cNvPr id="14" name="Rectangle 13"/>
          <p:cNvSpPr/>
          <p:nvPr/>
        </p:nvSpPr>
        <p:spPr>
          <a:xfrm>
            <a:off x="251787" y="2207720"/>
            <a:ext cx="9014302" cy="461665"/>
          </a:xfrm>
          <a:prstGeom prst="rect">
            <a:avLst/>
          </a:prstGeom>
        </p:spPr>
        <p:txBody>
          <a:bodyPr wrap="square">
            <a:spAutoFit/>
          </a:bodyPr>
          <a:lstStyle/>
          <a:p>
            <a:r>
              <a:rPr lang="es-ES" sz="2400" b="1" i="1" dirty="0"/>
              <a:t>Colombia </a:t>
            </a:r>
            <a:r>
              <a:rPr lang="es-ES" sz="2400" b="1" i="1" dirty="0" err="1"/>
              <a:t>doesn’t</a:t>
            </a:r>
            <a:r>
              <a:rPr lang="es-ES" sz="2400" b="1" i="1" dirty="0"/>
              <a:t> </a:t>
            </a:r>
            <a:r>
              <a:rPr lang="es-ES" sz="2400" b="1" i="1" dirty="0" err="1"/>
              <a:t>have</a:t>
            </a:r>
            <a:r>
              <a:rPr lang="es-ES" sz="2400" b="1" i="1" dirty="0"/>
              <a:t> a </a:t>
            </a:r>
            <a:r>
              <a:rPr lang="es-ES" sz="2400" b="1" i="1" dirty="0" err="1"/>
              <a:t>border</a:t>
            </a:r>
            <a:r>
              <a:rPr lang="es-ES" sz="2400" b="1" i="1" dirty="0"/>
              <a:t> </a:t>
            </a:r>
            <a:r>
              <a:rPr lang="es-ES" sz="2400" b="1" i="1" dirty="0" err="1"/>
              <a:t>with</a:t>
            </a:r>
            <a:r>
              <a:rPr lang="es-ES" sz="2400" b="1" i="1" dirty="0"/>
              <a:t> Bolivia.</a:t>
            </a:r>
          </a:p>
        </p:txBody>
      </p:sp>
      <p:sp>
        <p:nvSpPr>
          <p:cNvPr id="15" name="Rectangle 14"/>
          <p:cNvSpPr/>
          <p:nvPr/>
        </p:nvSpPr>
        <p:spPr>
          <a:xfrm>
            <a:off x="251787" y="3324669"/>
            <a:ext cx="9014302" cy="461665"/>
          </a:xfrm>
          <a:prstGeom prst="rect">
            <a:avLst/>
          </a:prstGeom>
        </p:spPr>
        <p:txBody>
          <a:bodyPr wrap="square">
            <a:spAutoFit/>
          </a:bodyPr>
          <a:lstStyle/>
          <a:p>
            <a:r>
              <a:rPr lang="es-ES" sz="2400" b="1" i="1" dirty="0" err="1"/>
              <a:t>The</a:t>
            </a:r>
            <a:r>
              <a:rPr lang="es-ES" sz="2400" b="1" i="1" dirty="0"/>
              <a:t> </a:t>
            </a:r>
            <a:r>
              <a:rPr lang="es-ES" sz="2400" b="1" i="1" dirty="0" err="1"/>
              <a:t>climate</a:t>
            </a:r>
            <a:r>
              <a:rPr lang="es-ES" sz="2400" b="1" i="1" dirty="0"/>
              <a:t> can </a:t>
            </a:r>
            <a:r>
              <a:rPr lang="es-ES" sz="2400" b="1" i="1" dirty="0" err="1"/>
              <a:t>change</a:t>
            </a:r>
            <a:r>
              <a:rPr lang="es-ES" sz="2400" b="1" i="1" dirty="0"/>
              <a:t> a </a:t>
            </a:r>
            <a:r>
              <a:rPr lang="es-ES" sz="2400" b="1" i="1" dirty="0" err="1"/>
              <a:t>lot</a:t>
            </a:r>
            <a:r>
              <a:rPr lang="es-ES" sz="2400" b="1" i="1" dirty="0"/>
              <a:t>, </a:t>
            </a:r>
            <a:r>
              <a:rPr lang="es-ES" sz="2400" b="1" i="1" dirty="0" err="1"/>
              <a:t>according</a:t>
            </a:r>
            <a:r>
              <a:rPr lang="es-ES" sz="2400" b="1" i="1" dirty="0"/>
              <a:t> to </a:t>
            </a:r>
            <a:r>
              <a:rPr lang="es-ES" sz="2400" b="1" i="1" dirty="0" err="1"/>
              <a:t>the</a:t>
            </a:r>
            <a:r>
              <a:rPr lang="es-ES" sz="2400" b="1" i="1" dirty="0"/>
              <a:t> </a:t>
            </a:r>
            <a:r>
              <a:rPr lang="es-ES" sz="2400" b="1" i="1" dirty="0" err="1"/>
              <a:t>region</a:t>
            </a:r>
            <a:r>
              <a:rPr lang="es-ES" sz="2400" b="1" i="1" dirty="0"/>
              <a:t>.</a:t>
            </a:r>
          </a:p>
        </p:txBody>
      </p:sp>
      <p:sp>
        <p:nvSpPr>
          <p:cNvPr id="18" name="Rectangle 17"/>
          <p:cNvSpPr/>
          <p:nvPr/>
        </p:nvSpPr>
        <p:spPr>
          <a:xfrm>
            <a:off x="11012655" y="310308"/>
            <a:ext cx="867545" cy="461665"/>
          </a:xfrm>
          <a:prstGeom prst="rect">
            <a:avLst/>
          </a:prstGeom>
        </p:spPr>
        <p:txBody>
          <a:bodyPr wrap="none">
            <a:spAutoFit/>
          </a:bodyPr>
          <a:lstStyle/>
          <a:p>
            <a:r>
              <a:rPr lang="en-GB" sz="2400" b="1" dirty="0"/>
              <a:t>[2/2]</a:t>
            </a:r>
          </a:p>
        </p:txBody>
      </p:sp>
      <p:sp>
        <p:nvSpPr>
          <p:cNvPr id="19" name="Rectangle 18"/>
          <p:cNvSpPr/>
          <p:nvPr/>
        </p:nvSpPr>
        <p:spPr>
          <a:xfrm>
            <a:off x="251788" y="713412"/>
            <a:ext cx="9014302" cy="461665"/>
          </a:xfrm>
          <a:prstGeom prst="rect">
            <a:avLst/>
          </a:prstGeom>
        </p:spPr>
        <p:txBody>
          <a:bodyPr wrap="square">
            <a:spAutoFit/>
          </a:bodyPr>
          <a:lstStyle/>
          <a:p>
            <a:r>
              <a:rPr lang="es-ES" sz="2400" b="1" dirty="0"/>
              <a:t>6. La selva puede tener mucha lluvia.</a:t>
            </a:r>
          </a:p>
        </p:txBody>
      </p:sp>
      <p:sp>
        <p:nvSpPr>
          <p:cNvPr id="20" name="Rectangle 19"/>
          <p:cNvSpPr/>
          <p:nvPr/>
        </p:nvSpPr>
        <p:spPr>
          <a:xfrm>
            <a:off x="251787" y="1083631"/>
            <a:ext cx="9014302" cy="461665"/>
          </a:xfrm>
          <a:prstGeom prst="rect">
            <a:avLst/>
          </a:prstGeom>
        </p:spPr>
        <p:txBody>
          <a:bodyPr wrap="square">
            <a:spAutoFit/>
          </a:bodyPr>
          <a:lstStyle/>
          <a:p>
            <a:r>
              <a:rPr lang="es-ES" sz="2400" b="1" i="1" dirty="0" err="1"/>
              <a:t>The</a:t>
            </a:r>
            <a:r>
              <a:rPr lang="es-ES" sz="2400" b="1" i="1" dirty="0"/>
              <a:t> </a:t>
            </a:r>
            <a:r>
              <a:rPr lang="es-ES" sz="2400" b="1" i="1" dirty="0" err="1"/>
              <a:t>rainforest</a:t>
            </a:r>
            <a:r>
              <a:rPr lang="es-ES" sz="2400" b="1" i="1" dirty="0"/>
              <a:t> can </a:t>
            </a:r>
            <a:r>
              <a:rPr lang="es-ES" sz="2400" b="1" i="1" dirty="0" err="1"/>
              <a:t>have</a:t>
            </a:r>
            <a:r>
              <a:rPr lang="es-ES" sz="2400" b="1" i="1" dirty="0"/>
              <a:t> a </a:t>
            </a:r>
            <a:r>
              <a:rPr lang="es-ES" sz="2400" b="1" i="1" dirty="0" err="1"/>
              <a:t>lot</a:t>
            </a:r>
            <a:r>
              <a:rPr lang="es-ES" sz="2400" b="1" i="1" dirty="0"/>
              <a:t> of rain.</a:t>
            </a:r>
          </a:p>
        </p:txBody>
      </p:sp>
      <p:sp>
        <p:nvSpPr>
          <p:cNvPr id="16" name="Rectangle 15"/>
          <p:cNvSpPr/>
          <p:nvPr/>
        </p:nvSpPr>
        <p:spPr>
          <a:xfrm>
            <a:off x="251789" y="4061256"/>
            <a:ext cx="8329470" cy="461665"/>
          </a:xfrm>
          <a:prstGeom prst="rect">
            <a:avLst/>
          </a:prstGeom>
        </p:spPr>
        <p:txBody>
          <a:bodyPr wrap="square">
            <a:spAutoFit/>
          </a:bodyPr>
          <a:lstStyle/>
          <a:p>
            <a:r>
              <a:rPr lang="es-ES" sz="2400" b="1" dirty="0"/>
              <a:t>9. Los estudiantes deben aprender y otro idioma.</a:t>
            </a:r>
          </a:p>
        </p:txBody>
      </p:sp>
      <p:sp>
        <p:nvSpPr>
          <p:cNvPr id="21" name="Rectangle 20"/>
          <p:cNvSpPr/>
          <p:nvPr/>
        </p:nvSpPr>
        <p:spPr>
          <a:xfrm>
            <a:off x="251787" y="4401508"/>
            <a:ext cx="9014302" cy="461665"/>
          </a:xfrm>
          <a:prstGeom prst="rect">
            <a:avLst/>
          </a:prstGeom>
        </p:spPr>
        <p:txBody>
          <a:bodyPr wrap="square">
            <a:spAutoFit/>
          </a:bodyPr>
          <a:lstStyle/>
          <a:p>
            <a:r>
              <a:rPr lang="es-ES" sz="2400" b="1" i="1" dirty="0" err="1"/>
              <a:t>The</a:t>
            </a:r>
            <a:r>
              <a:rPr lang="es-ES" sz="2400" b="1" i="1" dirty="0"/>
              <a:t> </a:t>
            </a:r>
            <a:r>
              <a:rPr lang="es-ES" sz="2400" b="1" i="1" dirty="0" err="1"/>
              <a:t>students</a:t>
            </a:r>
            <a:r>
              <a:rPr lang="es-ES" sz="2400" b="1" i="1" dirty="0"/>
              <a:t> </a:t>
            </a:r>
            <a:r>
              <a:rPr lang="es-ES" sz="2400" b="1" i="1" dirty="0" err="1"/>
              <a:t>must</a:t>
            </a:r>
            <a:r>
              <a:rPr lang="es-ES" sz="2400" b="1" i="1" dirty="0"/>
              <a:t> </a:t>
            </a:r>
            <a:r>
              <a:rPr lang="es-ES" sz="2400" b="1" i="1" dirty="0" err="1"/>
              <a:t>learn</a:t>
            </a:r>
            <a:r>
              <a:rPr lang="es-ES" sz="2400" b="1" i="1" dirty="0"/>
              <a:t> </a:t>
            </a:r>
            <a:r>
              <a:rPr lang="es-ES" sz="2400" b="1" i="1" dirty="0" err="1"/>
              <a:t>Spanish</a:t>
            </a:r>
            <a:r>
              <a:rPr lang="es-ES" sz="2400" b="1" i="1" dirty="0"/>
              <a:t> and </a:t>
            </a:r>
            <a:r>
              <a:rPr lang="es-ES" sz="2400" b="1" i="1" dirty="0" err="1"/>
              <a:t>another</a:t>
            </a:r>
            <a:r>
              <a:rPr lang="es-ES" sz="2400" b="1" i="1" dirty="0"/>
              <a:t> </a:t>
            </a:r>
            <a:r>
              <a:rPr lang="es-ES" sz="2400" b="1" i="1" dirty="0" err="1"/>
              <a:t>language</a:t>
            </a:r>
            <a:r>
              <a:rPr lang="es-ES" sz="2400" b="1" i="1" dirty="0"/>
              <a:t>.</a:t>
            </a:r>
          </a:p>
        </p:txBody>
      </p:sp>
      <p:sp>
        <p:nvSpPr>
          <p:cNvPr id="22" name="Rectangle 21"/>
          <p:cNvSpPr/>
          <p:nvPr/>
        </p:nvSpPr>
        <p:spPr>
          <a:xfrm>
            <a:off x="251788" y="5159814"/>
            <a:ext cx="8329470" cy="461665"/>
          </a:xfrm>
          <a:prstGeom prst="rect">
            <a:avLst/>
          </a:prstGeom>
        </p:spPr>
        <p:txBody>
          <a:bodyPr wrap="square">
            <a:spAutoFit/>
          </a:bodyPr>
          <a:lstStyle/>
          <a:p>
            <a:r>
              <a:rPr lang="es-ES" sz="2400" b="1" dirty="0"/>
              <a:t>10. Los paisajes verdes desaparecen en las montañas.</a:t>
            </a:r>
          </a:p>
        </p:txBody>
      </p:sp>
      <p:sp>
        <p:nvSpPr>
          <p:cNvPr id="23" name="Rectangle 22"/>
          <p:cNvSpPr/>
          <p:nvPr/>
        </p:nvSpPr>
        <p:spPr>
          <a:xfrm>
            <a:off x="251787" y="5551030"/>
            <a:ext cx="9014302" cy="461665"/>
          </a:xfrm>
          <a:prstGeom prst="rect">
            <a:avLst/>
          </a:prstGeom>
        </p:spPr>
        <p:txBody>
          <a:bodyPr wrap="square">
            <a:spAutoFit/>
          </a:bodyPr>
          <a:lstStyle/>
          <a:p>
            <a:r>
              <a:rPr lang="es-ES" sz="2400" b="1" i="1" dirty="0" err="1"/>
              <a:t>The</a:t>
            </a:r>
            <a:r>
              <a:rPr lang="es-ES" sz="2400" b="1" i="1" dirty="0"/>
              <a:t> </a:t>
            </a:r>
            <a:r>
              <a:rPr lang="es-ES" sz="2400" b="1" i="1" dirty="0" err="1"/>
              <a:t>green</a:t>
            </a:r>
            <a:r>
              <a:rPr lang="es-ES" sz="2400" b="1" i="1" dirty="0"/>
              <a:t> </a:t>
            </a:r>
            <a:r>
              <a:rPr lang="es-ES" sz="2400" b="1" i="1" dirty="0" err="1"/>
              <a:t>landscapes</a:t>
            </a:r>
            <a:r>
              <a:rPr lang="es-ES" sz="2400" b="1" i="1" dirty="0"/>
              <a:t> </a:t>
            </a:r>
            <a:r>
              <a:rPr lang="es-ES" sz="2400" b="1" i="1" dirty="0" err="1"/>
              <a:t>disappear</a:t>
            </a:r>
            <a:r>
              <a:rPr lang="es-ES" sz="2400" b="1" i="1" dirty="0"/>
              <a:t> in </a:t>
            </a:r>
            <a:r>
              <a:rPr lang="es-ES" sz="2400" b="1" i="1" dirty="0" err="1"/>
              <a:t>the</a:t>
            </a:r>
            <a:r>
              <a:rPr lang="es-ES" sz="2400" b="1" i="1" dirty="0"/>
              <a:t> </a:t>
            </a:r>
            <a:r>
              <a:rPr lang="es-ES" sz="2400" b="1" i="1" dirty="0" err="1"/>
              <a:t>mountains</a:t>
            </a:r>
            <a:r>
              <a:rPr lang="es-ES" sz="2400" b="1" i="1" dirty="0"/>
              <a:t>.</a:t>
            </a:r>
          </a:p>
        </p:txBody>
      </p:sp>
      <p:sp>
        <p:nvSpPr>
          <p:cNvPr id="2" name="Title 1"/>
          <p:cNvSpPr>
            <a:spLocks noGrp="1"/>
          </p:cNvSpPr>
          <p:nvPr>
            <p:ph type="title" idx="4294967295"/>
          </p:nvPr>
        </p:nvSpPr>
        <p:spPr>
          <a:xfrm>
            <a:off x="251787" y="154611"/>
            <a:ext cx="2021513" cy="558801"/>
          </a:xfrm>
        </p:spPr>
        <p:txBody>
          <a:bodyPr>
            <a:normAutofit/>
          </a:bodyPr>
          <a:lstStyle/>
          <a:p>
            <a:r>
              <a:rPr lang="en-GB" sz="2800" b="1" dirty="0" err="1"/>
              <a:t>Solución</a:t>
            </a:r>
            <a:endParaRPr lang="en-GB" sz="2800" b="1" dirty="0"/>
          </a:p>
        </p:txBody>
      </p:sp>
    </p:spTree>
    <p:extLst>
      <p:ext uri="{BB962C8B-B14F-4D97-AF65-F5344CB8AC3E}">
        <p14:creationId xmlns:p14="http://schemas.microsoft.com/office/powerpoint/2010/main" val="58770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9" grpId="0"/>
      <p:bldP spid="20" grpId="0"/>
      <p:bldP spid="16"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7)</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1.2 Week 3</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Y8 Term 1.1 Week 5</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DE25BD48-3A0D-45A0-9CEA-BDCBEB552575}"/>
              </a:ext>
            </a:extLst>
          </p:cNvPr>
          <p:cNvSpPr/>
          <p:nvPr/>
        </p:nvSpPr>
        <p:spPr>
          <a:xfrm>
            <a:off x="175149" y="2729563"/>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Revisit:		Y7 vocabulary mashup #1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E765A-D1C1-4333-9B19-F638605DF189}"/>
              </a:ext>
            </a:extLst>
          </p:cNvPr>
          <p:cNvSpPr>
            <a:spLocks noGrp="1"/>
          </p:cNvSpPr>
          <p:nvPr>
            <p:ph type="title"/>
          </p:nvPr>
        </p:nvSpPr>
        <p:spPr/>
        <p:txBody>
          <a:bodyPr/>
          <a:lstStyle/>
          <a:p>
            <a:r>
              <a:rPr lang="en-GB" dirty="0"/>
              <a:t>Optional slides</a:t>
            </a:r>
          </a:p>
        </p:txBody>
      </p:sp>
    </p:spTree>
    <p:extLst>
      <p:ext uri="{BB962C8B-B14F-4D97-AF65-F5344CB8AC3E}">
        <p14:creationId xmlns:p14="http://schemas.microsoft.com/office/powerpoint/2010/main" val="3274359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10" name="TextBox 9"/>
          <p:cNvSpPr txBox="1"/>
          <p:nvPr/>
        </p:nvSpPr>
        <p:spPr>
          <a:xfrm>
            <a:off x="1982632" y="1472601"/>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paisaje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140798" y="434831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2140798" y="5517114"/>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lluvia</a:t>
            </a:r>
          </a:p>
        </p:txBody>
      </p:sp>
      <p:sp>
        <p:nvSpPr>
          <p:cNvPr id="14" name="TextBox 13"/>
          <p:cNvSpPr txBox="1"/>
          <p:nvPr/>
        </p:nvSpPr>
        <p:spPr>
          <a:xfrm>
            <a:off x="7543257" y="2177151"/>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7642376" y="3124369"/>
            <a:ext cx="957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p>
        </p:txBody>
      </p:sp>
      <p:sp>
        <p:nvSpPr>
          <p:cNvPr id="20" name="TextBox 19"/>
          <p:cNvSpPr txBox="1"/>
          <p:nvPr/>
        </p:nvSpPr>
        <p:spPr>
          <a:xfrm>
            <a:off x="2064070" y="2836456"/>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desaparecer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7642376" y="4289789"/>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a:t>
            </a:r>
            <a:r>
              <a:rPr lang="en-GB" sz="3200" dirty="0" err="1">
                <a:solidFill>
                  <a:srgbClr val="4472C4">
                    <a:lumMod val="50000"/>
                  </a:srgbClr>
                </a:solidFill>
                <a:latin typeface="Century Gothic" panose="020F0302020204030204"/>
              </a:rPr>
              <a:t>altura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7585570" y="899899"/>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clima</a:t>
            </a:r>
          </a:p>
        </p:txBody>
      </p:sp>
      <p:sp>
        <p:nvSpPr>
          <p:cNvPr id="59" name="Llamada rectangular redondeada 58">
            <a:extLst>
              <a:ext uri="{FF2B5EF4-FFF2-40B4-BE49-F238E27FC236}">
                <a16:creationId xmlns:a16="http://schemas.microsoft.com/office/drawing/2014/main" id="{27A9182C-1693-E642-A845-0567C585195C}"/>
              </a:ext>
            </a:extLst>
          </p:cNvPr>
          <p:cNvSpPr/>
          <p:nvPr/>
        </p:nvSpPr>
        <p:spPr>
          <a:xfrm>
            <a:off x="7422333" y="1921316"/>
            <a:ext cx="4714169" cy="3185500"/>
          </a:xfrm>
          <a:prstGeom prst="wedgeRoundRectCallout">
            <a:avLst>
              <a:gd name="adj1" fmla="val -36082"/>
              <a:gd name="adj2" fmla="val 6301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a:t>
            </a:r>
            <a:r>
              <a:rPr lang="x-none" sz="2000" b="1" dirty="0">
                <a:solidFill>
                  <a:srgbClr val="203864"/>
                </a:solidFill>
              </a:rPr>
              <a:t>Suficiente</a:t>
            </a:r>
            <a:r>
              <a:rPr lang="x-none" sz="2000" dirty="0">
                <a:solidFill>
                  <a:srgbClr val="203864"/>
                </a:solidFill>
              </a:rPr>
              <a:t>’ is an adjective, so it needs to agree in number with the noun:</a:t>
            </a:r>
          </a:p>
          <a:p>
            <a:pPr algn="ctr"/>
            <a:r>
              <a:rPr lang="x-none" sz="2000" dirty="0">
                <a:solidFill>
                  <a:srgbClr val="203864"/>
                </a:solidFill>
              </a:rPr>
              <a:t>suficiente agua = enough water</a:t>
            </a:r>
          </a:p>
          <a:p>
            <a:pPr algn="ctr"/>
            <a:r>
              <a:rPr lang="x-none" sz="2000" dirty="0">
                <a:solidFill>
                  <a:srgbClr val="203864"/>
                </a:solidFill>
              </a:rPr>
              <a:t>suficiente</a:t>
            </a:r>
            <a:r>
              <a:rPr lang="x-none" sz="2000" b="1" dirty="0">
                <a:solidFill>
                  <a:srgbClr val="203864"/>
                </a:solidFill>
              </a:rPr>
              <a:t>s </a:t>
            </a:r>
            <a:r>
              <a:rPr lang="x-none" sz="2000" dirty="0">
                <a:solidFill>
                  <a:srgbClr val="203864"/>
                </a:solidFill>
              </a:rPr>
              <a:t>árbol</a:t>
            </a:r>
            <a:r>
              <a:rPr lang="x-none" sz="2000" b="1" dirty="0">
                <a:solidFill>
                  <a:srgbClr val="203864"/>
                </a:solidFill>
              </a:rPr>
              <a:t>es </a:t>
            </a:r>
            <a:r>
              <a:rPr lang="x-none" sz="2000" dirty="0">
                <a:solidFill>
                  <a:srgbClr val="203864"/>
                </a:solidFill>
              </a:rPr>
              <a:t>= enough tree</a:t>
            </a:r>
            <a:r>
              <a:rPr lang="x-none" sz="2000" b="1" dirty="0">
                <a:solidFill>
                  <a:srgbClr val="203864"/>
                </a:solidFill>
              </a:rPr>
              <a:t>s</a:t>
            </a:r>
            <a:endParaRPr lang="en-GB" sz="2000" b="1" dirty="0">
              <a:solidFill>
                <a:srgbClr val="203864"/>
              </a:solidFill>
            </a:endParaRPr>
          </a:p>
          <a:p>
            <a:pPr algn="ctr"/>
            <a:endParaRPr lang="en-GB" sz="2000" b="1" dirty="0">
              <a:solidFill>
                <a:srgbClr val="203864"/>
              </a:solidFill>
            </a:endParaRPr>
          </a:p>
          <a:p>
            <a:pPr algn="ctr"/>
            <a:r>
              <a:rPr lang="en-GB" sz="2000" dirty="0">
                <a:solidFill>
                  <a:srgbClr val="203864"/>
                </a:solidFill>
              </a:rPr>
              <a:t>‘Suficiente’ often goes before the noun, but you might sometimes see it after.</a:t>
            </a:r>
            <a:endParaRPr lang="x-none" sz="2000" dirty="0">
              <a:solidFill>
                <a:srgbClr val="203864"/>
              </a:solidFill>
            </a:endParaRPr>
          </a:p>
        </p:txBody>
      </p:sp>
      <p:sp>
        <p:nvSpPr>
          <p:cNvPr id="29" name="TextBox 20">
            <a:extLst>
              <a:ext uri="{FF2B5EF4-FFF2-40B4-BE49-F238E27FC236}">
                <a16:creationId xmlns:a16="http://schemas.microsoft.com/office/drawing/2014/main" id="{E1C5FD85-FA57-0441-BB01-ED14F7FE09EB}"/>
              </a:ext>
            </a:extLst>
          </p:cNvPr>
          <p:cNvSpPr txBox="1"/>
          <p:nvPr/>
        </p:nvSpPr>
        <p:spPr>
          <a:xfrm>
            <a:off x="7585570" y="5494849"/>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suficiente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Imagen 2">
            <a:extLst>
              <a:ext uri="{FF2B5EF4-FFF2-40B4-BE49-F238E27FC236}">
                <a16:creationId xmlns:a16="http://schemas.microsoft.com/office/drawing/2014/main" id="{E60BCD50-B298-E54F-B846-F81EFF9FE9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959" y="1105077"/>
            <a:ext cx="1286733" cy="917020"/>
          </a:xfrm>
          <a:prstGeom prst="rect">
            <a:avLst/>
          </a:prstGeom>
        </p:spPr>
      </p:pic>
      <p:sp>
        <p:nvSpPr>
          <p:cNvPr id="31" name="CuadroTexto 30">
            <a:extLst>
              <a:ext uri="{FF2B5EF4-FFF2-40B4-BE49-F238E27FC236}">
                <a16:creationId xmlns:a16="http://schemas.microsoft.com/office/drawing/2014/main" id="{2427DDCD-2F90-DF4C-AB5D-8362AB792C7F}"/>
              </a:ext>
            </a:extLst>
          </p:cNvPr>
          <p:cNvSpPr txBox="1"/>
          <p:nvPr/>
        </p:nvSpPr>
        <p:spPr>
          <a:xfrm>
            <a:off x="396367" y="1991504"/>
            <a:ext cx="1705916" cy="400110"/>
          </a:xfrm>
          <a:prstGeom prst="rect">
            <a:avLst/>
          </a:prstGeom>
          <a:noFill/>
        </p:spPr>
        <p:txBody>
          <a:bodyPr wrap="none" rtlCol="0">
            <a:spAutoFit/>
          </a:bodyPr>
          <a:lstStyle/>
          <a:p>
            <a:pPr algn="l"/>
            <a:r>
              <a:rPr lang="x-none" sz="2000" dirty="0"/>
              <a:t>[</a:t>
            </a:r>
            <a:r>
              <a:rPr lang="x-none" sz="2000" dirty="0">
                <a:highlight>
                  <a:srgbClr val="E3EAFD"/>
                </a:highlight>
              </a:rPr>
              <a:t>landscape</a:t>
            </a:r>
            <a:r>
              <a:rPr lang="x-none" sz="2000" dirty="0"/>
              <a:t>]</a:t>
            </a:r>
          </a:p>
        </p:txBody>
      </p:sp>
      <p:pic>
        <p:nvPicPr>
          <p:cNvPr id="6" name="Imagen 5">
            <a:extLst>
              <a:ext uri="{FF2B5EF4-FFF2-40B4-BE49-F238E27FC236}">
                <a16:creationId xmlns:a16="http://schemas.microsoft.com/office/drawing/2014/main" id="{5A0162D0-8778-554C-8F29-AFD5AAB6E3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24" y="2393372"/>
            <a:ext cx="667802" cy="1039158"/>
          </a:xfrm>
          <a:prstGeom prst="rect">
            <a:avLst/>
          </a:prstGeom>
        </p:spPr>
      </p:pic>
      <p:sp>
        <p:nvSpPr>
          <p:cNvPr id="33" name="CuadroTexto 32">
            <a:extLst>
              <a:ext uri="{FF2B5EF4-FFF2-40B4-BE49-F238E27FC236}">
                <a16:creationId xmlns:a16="http://schemas.microsoft.com/office/drawing/2014/main" id="{35E21A95-B67B-D34E-AB1A-538CCDB5BE33}"/>
              </a:ext>
            </a:extLst>
          </p:cNvPr>
          <p:cNvSpPr txBox="1"/>
          <p:nvPr/>
        </p:nvSpPr>
        <p:spPr>
          <a:xfrm>
            <a:off x="194887" y="3398856"/>
            <a:ext cx="1959191" cy="400110"/>
          </a:xfrm>
          <a:prstGeom prst="rect">
            <a:avLst/>
          </a:prstGeom>
          <a:noFill/>
        </p:spPr>
        <p:txBody>
          <a:bodyPr wrap="none" rtlCol="0">
            <a:spAutoFit/>
          </a:bodyPr>
          <a:lstStyle/>
          <a:p>
            <a:pPr algn="l"/>
            <a:r>
              <a:rPr lang="x-none" sz="2000" dirty="0"/>
              <a:t>[</a:t>
            </a:r>
            <a:r>
              <a:rPr lang="x-none" sz="2000" dirty="0">
                <a:highlight>
                  <a:srgbClr val="E3EAFD"/>
                </a:highlight>
              </a:rPr>
              <a:t>to disappear</a:t>
            </a:r>
            <a:r>
              <a:rPr lang="x-none" sz="2000" dirty="0"/>
              <a:t>]</a:t>
            </a:r>
          </a:p>
        </p:txBody>
      </p:sp>
      <p:pic>
        <p:nvPicPr>
          <p:cNvPr id="7" name="Imagen 6">
            <a:extLst>
              <a:ext uri="{FF2B5EF4-FFF2-40B4-BE49-F238E27FC236}">
                <a16:creationId xmlns:a16="http://schemas.microsoft.com/office/drawing/2014/main" id="{1DF960A7-9820-E246-849A-0DFBB69099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17" y="3816574"/>
            <a:ext cx="1297657" cy="865723"/>
          </a:xfrm>
          <a:prstGeom prst="rect">
            <a:avLst/>
          </a:prstGeom>
        </p:spPr>
      </p:pic>
      <p:pic>
        <p:nvPicPr>
          <p:cNvPr id="9" name="Imagen 8">
            <a:extLst>
              <a:ext uri="{FF2B5EF4-FFF2-40B4-BE49-F238E27FC236}">
                <a16:creationId xmlns:a16="http://schemas.microsoft.com/office/drawing/2014/main" id="{D50485C5-2BB3-2947-93F5-C3923B5C86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604" y="5100083"/>
            <a:ext cx="1112082" cy="834062"/>
          </a:xfrm>
          <a:prstGeom prst="rect">
            <a:avLst/>
          </a:prstGeom>
        </p:spPr>
      </p:pic>
      <p:sp>
        <p:nvSpPr>
          <p:cNvPr id="36" name="CuadroTexto 35">
            <a:extLst>
              <a:ext uri="{FF2B5EF4-FFF2-40B4-BE49-F238E27FC236}">
                <a16:creationId xmlns:a16="http://schemas.microsoft.com/office/drawing/2014/main" id="{73B30749-54F2-D44E-8890-C57C638B6AC7}"/>
              </a:ext>
            </a:extLst>
          </p:cNvPr>
          <p:cNvSpPr txBox="1"/>
          <p:nvPr/>
        </p:nvSpPr>
        <p:spPr>
          <a:xfrm>
            <a:off x="796814" y="4682297"/>
            <a:ext cx="755335" cy="400110"/>
          </a:xfrm>
          <a:prstGeom prst="rect">
            <a:avLst/>
          </a:prstGeom>
          <a:noFill/>
        </p:spPr>
        <p:txBody>
          <a:bodyPr wrap="none" rtlCol="0">
            <a:spAutoFit/>
          </a:bodyPr>
          <a:lstStyle/>
          <a:p>
            <a:pPr algn="l"/>
            <a:r>
              <a:rPr lang="x-none" sz="2000" dirty="0"/>
              <a:t>[</a:t>
            </a:r>
            <a:r>
              <a:rPr lang="x-none" sz="2000" dirty="0">
                <a:highlight>
                  <a:srgbClr val="E3EAFD"/>
                </a:highlight>
              </a:rPr>
              <a:t>dry</a:t>
            </a:r>
            <a:r>
              <a:rPr lang="x-none" sz="2000" dirty="0"/>
              <a:t>]</a:t>
            </a: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85512" y="5934145"/>
            <a:ext cx="824265" cy="400110"/>
          </a:xfrm>
          <a:prstGeom prst="rect">
            <a:avLst/>
          </a:prstGeom>
          <a:noFill/>
        </p:spPr>
        <p:txBody>
          <a:bodyPr wrap="none" rtlCol="0">
            <a:spAutoFit/>
          </a:bodyPr>
          <a:lstStyle/>
          <a:p>
            <a:pPr algn="l"/>
            <a:r>
              <a:rPr lang="x-none" sz="2000" dirty="0"/>
              <a:t>[</a:t>
            </a:r>
            <a:r>
              <a:rPr lang="x-none" sz="2000" dirty="0">
                <a:highlight>
                  <a:srgbClr val="E3EAFD"/>
                </a:highlight>
              </a:rPr>
              <a:t>rain</a:t>
            </a:r>
            <a:r>
              <a:rPr lang="x-none" sz="2000" dirty="0"/>
              <a:t>]</a:t>
            </a:r>
          </a:p>
        </p:txBody>
      </p:sp>
      <p:pic>
        <p:nvPicPr>
          <p:cNvPr id="12" name="Imagen 11">
            <a:extLst>
              <a:ext uri="{FF2B5EF4-FFF2-40B4-BE49-F238E27FC236}">
                <a16:creationId xmlns:a16="http://schemas.microsoft.com/office/drawing/2014/main" id="{98E76123-B917-424A-9291-5805F883B4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4500" y="600570"/>
            <a:ext cx="1705916" cy="1021417"/>
          </a:xfrm>
          <a:prstGeom prst="rect">
            <a:avLst/>
          </a:prstGeom>
        </p:spPr>
      </p:pic>
      <p:sp>
        <p:nvSpPr>
          <p:cNvPr id="39" name="CuadroTexto 38">
            <a:extLst>
              <a:ext uri="{FF2B5EF4-FFF2-40B4-BE49-F238E27FC236}">
                <a16:creationId xmlns:a16="http://schemas.microsoft.com/office/drawing/2014/main" id="{FEDDADFE-C86E-0044-9F4F-A696085E04A3}"/>
              </a:ext>
            </a:extLst>
          </p:cNvPr>
          <p:cNvSpPr txBox="1"/>
          <p:nvPr/>
        </p:nvSpPr>
        <p:spPr>
          <a:xfrm>
            <a:off x="6034381" y="1531139"/>
            <a:ext cx="2484976" cy="400110"/>
          </a:xfrm>
          <a:prstGeom prst="rect">
            <a:avLst/>
          </a:prstGeom>
          <a:noFill/>
        </p:spPr>
        <p:txBody>
          <a:bodyPr wrap="none" rtlCol="0">
            <a:spAutoFit/>
          </a:bodyPr>
          <a:lstStyle/>
          <a:p>
            <a:pPr algn="l"/>
            <a:r>
              <a:rPr lang="x-none" sz="2000" dirty="0"/>
              <a:t>[</a:t>
            </a:r>
            <a:r>
              <a:rPr lang="x-none" sz="2000" dirty="0">
                <a:highlight>
                  <a:srgbClr val="E3EAFD"/>
                </a:highlight>
              </a:rPr>
              <a:t>weather</a:t>
            </a:r>
            <a:r>
              <a:rPr lang="en-GB" sz="2000" dirty="0">
                <a:highlight>
                  <a:srgbClr val="E3EAFD"/>
                </a:highlight>
              </a:rPr>
              <a:t>, climate</a:t>
            </a:r>
            <a:r>
              <a:rPr lang="x-none" sz="2000" dirty="0"/>
              <a:t>]</a:t>
            </a:r>
          </a:p>
        </p:txBody>
      </p:sp>
      <p:pic>
        <p:nvPicPr>
          <p:cNvPr id="16" name="Imagen 15" descr="Imagen que contiene aeronave, globo, transporte, edificio&#10;&#10;Descripción generada automáticamente">
            <a:extLst>
              <a:ext uri="{FF2B5EF4-FFF2-40B4-BE49-F238E27FC236}">
                <a16:creationId xmlns:a16="http://schemas.microsoft.com/office/drawing/2014/main" id="{0A209552-DB56-504A-9ADF-0B3CB289BAC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40647" y="1931249"/>
            <a:ext cx="1128187" cy="875336"/>
          </a:xfrm>
          <a:prstGeom prst="rect">
            <a:avLst/>
          </a:prstGeom>
        </p:spPr>
      </p:pic>
      <p:cxnSp>
        <p:nvCxnSpPr>
          <p:cNvPr id="19" name="Conector recto de flecha 18">
            <a:extLst>
              <a:ext uri="{FF2B5EF4-FFF2-40B4-BE49-F238E27FC236}">
                <a16:creationId xmlns:a16="http://schemas.microsoft.com/office/drawing/2014/main" id="{6116419A-9088-CA4D-BD6D-7F11578FCFCE}"/>
              </a:ext>
            </a:extLst>
          </p:cNvPr>
          <p:cNvCxnSpPr>
            <a:cxnSpLocks/>
          </p:cNvCxnSpPr>
          <p:nvPr/>
        </p:nvCxnSpPr>
        <p:spPr>
          <a:xfrm>
            <a:off x="5987148" y="2057376"/>
            <a:ext cx="451752" cy="18313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44" name="CuadroTexto 43">
            <a:extLst>
              <a:ext uri="{FF2B5EF4-FFF2-40B4-BE49-F238E27FC236}">
                <a16:creationId xmlns:a16="http://schemas.microsoft.com/office/drawing/2014/main" id="{EC4DD74D-5863-6D41-9B91-D16D8E5F59B7}"/>
              </a:ext>
            </a:extLst>
          </p:cNvPr>
          <p:cNvSpPr txBox="1"/>
          <p:nvPr/>
        </p:nvSpPr>
        <p:spPr>
          <a:xfrm>
            <a:off x="6127703" y="2761926"/>
            <a:ext cx="1204176" cy="400110"/>
          </a:xfrm>
          <a:prstGeom prst="rect">
            <a:avLst/>
          </a:prstGeom>
          <a:noFill/>
        </p:spPr>
        <p:txBody>
          <a:bodyPr wrap="none" rtlCol="0">
            <a:spAutoFit/>
          </a:bodyPr>
          <a:lstStyle/>
          <a:p>
            <a:pPr algn="l"/>
            <a:r>
              <a:rPr lang="x-none" sz="2000" dirty="0"/>
              <a:t>[</a:t>
            </a:r>
            <a:r>
              <a:rPr lang="x-none" sz="2000" dirty="0">
                <a:highlight>
                  <a:srgbClr val="E3EAFD"/>
                </a:highlight>
              </a:rPr>
              <a:t>border</a:t>
            </a:r>
            <a:r>
              <a:rPr lang="x-none" sz="2000" dirty="0"/>
              <a:t>]</a:t>
            </a:r>
          </a:p>
        </p:txBody>
      </p:sp>
      <p:pic>
        <p:nvPicPr>
          <p:cNvPr id="30" name="Imagen 29">
            <a:extLst>
              <a:ext uri="{FF2B5EF4-FFF2-40B4-BE49-F238E27FC236}">
                <a16:creationId xmlns:a16="http://schemas.microsoft.com/office/drawing/2014/main" id="{B5D0924D-E659-DC46-B99F-0B1036A9471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13336" y="3128843"/>
            <a:ext cx="1248243" cy="776069"/>
          </a:xfrm>
          <a:prstGeom prst="rect">
            <a:avLst/>
          </a:prstGeom>
        </p:spPr>
      </p:pic>
      <p:pic>
        <p:nvPicPr>
          <p:cNvPr id="32" name="Imagen 31">
            <a:extLst>
              <a:ext uri="{FF2B5EF4-FFF2-40B4-BE49-F238E27FC236}">
                <a16:creationId xmlns:a16="http://schemas.microsoft.com/office/drawing/2014/main" id="{233F2A01-5B2D-504E-BD25-4DF6381630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7072" y="3951712"/>
            <a:ext cx="755335" cy="1164854"/>
          </a:xfrm>
          <a:prstGeom prst="rect">
            <a:avLst/>
          </a:prstGeom>
        </p:spPr>
      </p:pic>
      <p:sp>
        <p:nvSpPr>
          <p:cNvPr id="49" name="CuadroTexto 48">
            <a:extLst>
              <a:ext uri="{FF2B5EF4-FFF2-40B4-BE49-F238E27FC236}">
                <a16:creationId xmlns:a16="http://schemas.microsoft.com/office/drawing/2014/main" id="{8989A79C-EDBC-594F-A53B-5ECBBE0A2997}"/>
              </a:ext>
            </a:extLst>
          </p:cNvPr>
          <p:cNvSpPr txBox="1"/>
          <p:nvPr/>
        </p:nvSpPr>
        <p:spPr>
          <a:xfrm>
            <a:off x="5581675" y="5094739"/>
            <a:ext cx="2246128" cy="400110"/>
          </a:xfrm>
          <a:prstGeom prst="rect">
            <a:avLst/>
          </a:prstGeom>
          <a:noFill/>
        </p:spPr>
        <p:txBody>
          <a:bodyPr wrap="none" rtlCol="0">
            <a:spAutoFit/>
          </a:bodyPr>
          <a:lstStyle/>
          <a:p>
            <a:pPr algn="l"/>
            <a:r>
              <a:rPr lang="x-none" sz="2000" dirty="0"/>
              <a:t>[</a:t>
            </a:r>
            <a:r>
              <a:rPr lang="x-none" sz="2000" dirty="0">
                <a:highlight>
                  <a:srgbClr val="E3EAFD"/>
                </a:highlight>
              </a:rPr>
              <a:t>height, altitude</a:t>
            </a:r>
            <a:r>
              <a:rPr lang="x-none" sz="2000" dirty="0"/>
              <a:t>]</a:t>
            </a:r>
          </a:p>
        </p:txBody>
      </p:sp>
      <p:pic>
        <p:nvPicPr>
          <p:cNvPr id="35" name="Imagen 34">
            <a:extLst>
              <a:ext uri="{FF2B5EF4-FFF2-40B4-BE49-F238E27FC236}">
                <a16:creationId xmlns:a16="http://schemas.microsoft.com/office/drawing/2014/main" id="{DD39B418-22A7-3140-A75A-7CFD41C5304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39900" y="5542816"/>
            <a:ext cx="1818511" cy="488843"/>
          </a:xfrm>
          <a:prstGeom prst="rect">
            <a:avLst/>
          </a:prstGeom>
        </p:spPr>
      </p:pic>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hablar</a:t>
            </a: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6"/>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4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3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1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1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29">
                                            <p:txEl>
                                              <p:pRg st="0" end="0"/>
                                            </p:txEl>
                                          </p:spTgt>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1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21"/>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1" nodeType="clickEffect">
                                  <p:stCondLst>
                                    <p:cond delay="0"/>
                                  </p:stCondLst>
                                  <p:childTnLst>
                                    <p:set>
                                      <p:cBhvr>
                                        <p:cTn id="162" dur="1" fill="hold">
                                          <p:stCondLst>
                                            <p:cond delay="0"/>
                                          </p:stCondLst>
                                        </p:cTn>
                                        <p:tgtEl>
                                          <p:spTgt spid="21"/>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nodeType="clickEffect">
                                  <p:stCondLst>
                                    <p:cond delay="0"/>
                                  </p:stCondLst>
                                  <p:childTnLst>
                                    <p:set>
                                      <p:cBhvr>
                                        <p:cTn id="166"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18"/>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18"/>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nodeType="clickEffect">
                                  <p:stCondLst>
                                    <p:cond delay="0"/>
                                  </p:stCondLst>
                                  <p:childTnLst>
                                    <p:set>
                                      <p:cBhvr>
                                        <p:cTn id="182"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build="allAtOnce"/>
      <p:bldP spid="13" grpId="0"/>
      <p:bldP spid="13" grpId="1"/>
      <p:bldP spid="18" grpId="0"/>
      <p:bldP spid="18" grpId="1"/>
      <p:bldP spid="20" grpId="0" build="allAtOnce"/>
      <p:bldP spid="21" grpId="0"/>
      <p:bldP spid="21" grpId="1"/>
      <p:bldP spid="34" grpId="0"/>
      <p:bldP spid="34" grpId="1"/>
      <p:bldP spid="59" grpId="0" animBg="1"/>
      <p:bldP spid="59" grpId="1" animBg="1"/>
      <p:bldP spid="29" grpId="0" build="allAtOnce"/>
      <p:bldP spid="31" grpId="0"/>
      <p:bldP spid="31" grpId="1"/>
      <p:bldP spid="33" grpId="0"/>
      <p:bldP spid="33" grpId="1"/>
      <p:bldP spid="36" grpId="0"/>
      <p:bldP spid="36" grpId="1"/>
      <p:bldP spid="37" grpId="0"/>
      <p:bldP spid="37" grpId="1"/>
      <p:bldP spid="39" grpId="0"/>
      <p:bldP spid="39" grpId="1"/>
      <p:bldP spid="44" grpId="0"/>
      <p:bldP spid="44" grpId="1"/>
      <p:bldP spid="49" grpId="0"/>
      <p:bldP spid="4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D0A9BB-E216-7F4D-9C5F-B134A74689AB}"/>
              </a:ext>
            </a:extLst>
          </p:cNvPr>
          <p:cNvSpPr>
            <a:spLocks noGrp="1"/>
          </p:cNvSpPr>
          <p:nvPr>
            <p:ph type="title"/>
          </p:nvPr>
        </p:nvSpPr>
        <p:spPr>
          <a:xfrm>
            <a:off x="717026" y="377353"/>
            <a:ext cx="2362200" cy="614202"/>
          </a:xfrm>
        </p:spPr>
        <p:txBody>
          <a:bodyPr>
            <a:normAutofit/>
          </a:bodyPr>
          <a:lstStyle/>
          <a:p>
            <a:r>
              <a:rPr lang="x-none" sz="3200" b="1" dirty="0"/>
              <a:t>Deberes</a:t>
            </a:r>
          </a:p>
        </p:txBody>
      </p:sp>
      <p:sp>
        <p:nvSpPr>
          <p:cNvPr id="5" name="Rounded Rectangle 11">
            <a:extLst>
              <a:ext uri="{FF2B5EF4-FFF2-40B4-BE49-F238E27FC236}">
                <a16:creationId xmlns:a16="http://schemas.microsoft.com/office/drawing/2014/main" id="{CED4E7BF-31D6-D249-9AAE-0A8461C08BA9}"/>
              </a:ext>
            </a:extLst>
          </p:cNvPr>
          <p:cNvSpPr/>
          <p:nvPr/>
        </p:nvSpPr>
        <p:spPr>
          <a:xfrm>
            <a:off x="10590962" y="230074"/>
            <a:ext cx="1255898"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F5CD643C-2FB6-064D-BD1D-BB0224378A4C}"/>
              </a:ext>
            </a:extLst>
          </p:cNvPr>
          <p:cNvSpPr txBox="1">
            <a:spLocks/>
          </p:cNvSpPr>
          <p:nvPr/>
        </p:nvSpPr>
        <p:spPr>
          <a:xfrm>
            <a:off x="10508567" y="247877"/>
            <a:ext cx="1420687" cy="400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x-none" sz="2000" b="1" dirty="0">
                <a:solidFill>
                  <a:schemeClr val="bg1"/>
                </a:solidFill>
              </a:rPr>
              <a:t>escribir</a:t>
            </a:r>
          </a:p>
        </p:txBody>
      </p:sp>
      <p:sp>
        <p:nvSpPr>
          <p:cNvPr id="7" name="CuadroTexto 6">
            <a:extLst>
              <a:ext uri="{FF2B5EF4-FFF2-40B4-BE49-F238E27FC236}">
                <a16:creationId xmlns:a16="http://schemas.microsoft.com/office/drawing/2014/main" id="{4FBBDEFB-50FB-9143-BAA7-B8645A74960B}"/>
              </a:ext>
            </a:extLst>
          </p:cNvPr>
          <p:cNvSpPr txBox="1"/>
          <p:nvPr/>
        </p:nvSpPr>
        <p:spPr>
          <a:xfrm>
            <a:off x="721054" y="1120362"/>
            <a:ext cx="11470946" cy="492443"/>
          </a:xfrm>
          <a:prstGeom prst="rect">
            <a:avLst/>
          </a:prstGeom>
          <a:noFill/>
        </p:spPr>
        <p:txBody>
          <a:bodyPr wrap="square" rtlCol="0">
            <a:spAutoFit/>
          </a:bodyPr>
          <a:lstStyle/>
          <a:p>
            <a:pPr algn="l"/>
            <a:r>
              <a:rPr lang="x-none" sz="2600" dirty="0"/>
              <a:t>Ahora puedes escribir tu propio texto sobre otro país</a:t>
            </a:r>
            <a:r>
              <a:rPr lang="en-GB" sz="2600" dirty="0"/>
              <a:t> de Sudamérica</a:t>
            </a:r>
            <a:r>
              <a:rPr lang="x-none" sz="2600" dirty="0"/>
              <a:t>.</a:t>
            </a:r>
          </a:p>
        </p:txBody>
      </p:sp>
      <p:sp>
        <p:nvSpPr>
          <p:cNvPr id="8" name="CuadroTexto 7">
            <a:extLst>
              <a:ext uri="{FF2B5EF4-FFF2-40B4-BE49-F238E27FC236}">
                <a16:creationId xmlns:a16="http://schemas.microsoft.com/office/drawing/2014/main" id="{0AD2FC55-2393-2F4E-8CAA-F7EFA592EB98}"/>
              </a:ext>
            </a:extLst>
          </p:cNvPr>
          <p:cNvSpPr txBox="1"/>
          <p:nvPr/>
        </p:nvSpPr>
        <p:spPr>
          <a:xfrm>
            <a:off x="717026" y="1772389"/>
            <a:ext cx="10172700" cy="492443"/>
          </a:xfrm>
          <a:prstGeom prst="rect">
            <a:avLst/>
          </a:prstGeom>
          <a:noFill/>
        </p:spPr>
        <p:txBody>
          <a:bodyPr wrap="square" rtlCol="0">
            <a:spAutoFit/>
          </a:bodyPr>
          <a:lstStyle/>
          <a:p>
            <a:pPr algn="l"/>
            <a:r>
              <a:rPr lang="x-none" sz="2600" dirty="0"/>
              <a:t>Si quieres, puedes encontrar inspiración en el texto de Bolivia.</a:t>
            </a:r>
          </a:p>
        </p:txBody>
      </p:sp>
      <p:sp>
        <p:nvSpPr>
          <p:cNvPr id="9" name="CuadroTexto 8">
            <a:extLst>
              <a:ext uri="{FF2B5EF4-FFF2-40B4-BE49-F238E27FC236}">
                <a16:creationId xmlns:a16="http://schemas.microsoft.com/office/drawing/2014/main" id="{E6B600B7-BC7F-FD46-B80E-A5AA51669336}"/>
              </a:ext>
            </a:extLst>
          </p:cNvPr>
          <p:cNvSpPr txBox="1"/>
          <p:nvPr/>
        </p:nvSpPr>
        <p:spPr>
          <a:xfrm>
            <a:off x="699512" y="2466615"/>
            <a:ext cx="10172700" cy="492443"/>
          </a:xfrm>
          <a:prstGeom prst="rect">
            <a:avLst/>
          </a:prstGeom>
          <a:noFill/>
        </p:spPr>
        <p:txBody>
          <a:bodyPr wrap="square" rtlCol="0">
            <a:spAutoFit/>
          </a:bodyPr>
          <a:lstStyle/>
          <a:p>
            <a:pPr algn="l"/>
            <a:r>
              <a:rPr lang="x-none" sz="2600" dirty="0"/>
              <a:t>Quizás puedes intentar contestar unas preguntas:</a:t>
            </a:r>
          </a:p>
        </p:txBody>
      </p:sp>
      <p:sp>
        <p:nvSpPr>
          <p:cNvPr id="10" name="CuadroTexto 9">
            <a:extLst>
              <a:ext uri="{FF2B5EF4-FFF2-40B4-BE49-F238E27FC236}">
                <a16:creationId xmlns:a16="http://schemas.microsoft.com/office/drawing/2014/main" id="{A6463948-3E94-B448-B780-5865FF667CA6}"/>
              </a:ext>
            </a:extLst>
          </p:cNvPr>
          <p:cNvSpPr txBox="1"/>
          <p:nvPr/>
        </p:nvSpPr>
        <p:spPr>
          <a:xfrm>
            <a:off x="699512" y="3087865"/>
            <a:ext cx="4591321"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t>¿Cómo es la geografía</a:t>
            </a:r>
            <a:r>
              <a:rPr lang="en-GB" sz="2600" dirty="0"/>
              <a:t>?</a:t>
            </a:r>
            <a:endParaRPr lang="x-none" sz="2600" dirty="0"/>
          </a:p>
        </p:txBody>
      </p:sp>
      <p:sp>
        <p:nvSpPr>
          <p:cNvPr id="11" name="CuadroTexto 10">
            <a:extLst>
              <a:ext uri="{FF2B5EF4-FFF2-40B4-BE49-F238E27FC236}">
                <a16:creationId xmlns:a16="http://schemas.microsoft.com/office/drawing/2014/main" id="{0661A22B-3815-B94D-9738-0BCBA68333C9}"/>
              </a:ext>
            </a:extLst>
          </p:cNvPr>
          <p:cNvSpPr txBox="1"/>
          <p:nvPr/>
        </p:nvSpPr>
        <p:spPr>
          <a:xfrm>
            <a:off x="699512" y="3708245"/>
            <a:ext cx="6088526"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t>¿Tiene fronteras con otros países?</a:t>
            </a:r>
          </a:p>
        </p:txBody>
      </p:sp>
      <p:sp>
        <p:nvSpPr>
          <p:cNvPr id="12" name="CuadroTexto 11">
            <a:extLst>
              <a:ext uri="{FF2B5EF4-FFF2-40B4-BE49-F238E27FC236}">
                <a16:creationId xmlns:a16="http://schemas.microsoft.com/office/drawing/2014/main" id="{162B66E9-25AB-7740-BB73-F1938B888D65}"/>
              </a:ext>
            </a:extLst>
          </p:cNvPr>
          <p:cNvSpPr txBox="1"/>
          <p:nvPr/>
        </p:nvSpPr>
        <p:spPr>
          <a:xfrm>
            <a:off x="699512" y="4328556"/>
            <a:ext cx="5469767"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t>¿Cuántos idiomas existen allí?</a:t>
            </a:r>
          </a:p>
        </p:txBody>
      </p:sp>
      <p:sp>
        <p:nvSpPr>
          <p:cNvPr id="13" name="CuadroTexto 12">
            <a:extLst>
              <a:ext uri="{FF2B5EF4-FFF2-40B4-BE49-F238E27FC236}">
                <a16:creationId xmlns:a16="http://schemas.microsoft.com/office/drawing/2014/main" id="{B9456518-6E3E-3A4A-84E5-40F795C90FB7}"/>
              </a:ext>
            </a:extLst>
          </p:cNvPr>
          <p:cNvSpPr txBox="1"/>
          <p:nvPr/>
        </p:nvSpPr>
        <p:spPr>
          <a:xfrm>
            <a:off x="699512" y="5508866"/>
            <a:ext cx="7739972" cy="492443"/>
          </a:xfrm>
          <a:prstGeom prst="rect">
            <a:avLst/>
          </a:prstGeom>
          <a:noFill/>
        </p:spPr>
        <p:txBody>
          <a:bodyPr wrap="square" rtlCol="0">
            <a:spAutoFit/>
          </a:bodyPr>
          <a:lstStyle/>
          <a:p>
            <a:pPr marL="457200" indent="-457200" algn="l">
              <a:buFont typeface="Arial" panose="020B0604020202020204" pitchFamily="34" charset="0"/>
              <a:buChar char="•"/>
            </a:pPr>
            <a:r>
              <a:rPr lang="x-none" sz="2600" dirty="0"/>
              <a:t>¿Cuáles son las industrias importantes?</a:t>
            </a:r>
          </a:p>
        </p:txBody>
      </p:sp>
      <p:sp>
        <p:nvSpPr>
          <p:cNvPr id="14" name="CuadroTexto 13">
            <a:extLst>
              <a:ext uri="{FF2B5EF4-FFF2-40B4-BE49-F238E27FC236}">
                <a16:creationId xmlns:a16="http://schemas.microsoft.com/office/drawing/2014/main" id="{680A77E5-22A2-9845-802E-650AAF2DDBD8}"/>
              </a:ext>
            </a:extLst>
          </p:cNvPr>
          <p:cNvSpPr txBox="1"/>
          <p:nvPr/>
        </p:nvSpPr>
        <p:spPr>
          <a:xfrm>
            <a:off x="699512" y="4918711"/>
            <a:ext cx="6660798" cy="492443"/>
          </a:xfrm>
          <a:prstGeom prst="rect">
            <a:avLst/>
          </a:prstGeom>
          <a:noFill/>
        </p:spPr>
        <p:txBody>
          <a:bodyPr wrap="none" rtlCol="0">
            <a:spAutoFit/>
          </a:bodyPr>
          <a:lstStyle/>
          <a:p>
            <a:pPr marL="457200" indent="-457200" algn="l">
              <a:buFont typeface="Arial" panose="020B0604020202020204" pitchFamily="34" charset="0"/>
              <a:buChar char="•"/>
            </a:pPr>
            <a:r>
              <a:rPr lang="x-none" sz="2600" dirty="0"/>
              <a:t>¿Hay mucho turi</a:t>
            </a:r>
            <a:r>
              <a:rPr lang="en-GB" sz="2600" dirty="0"/>
              <a:t>s</a:t>
            </a:r>
            <a:r>
              <a:rPr lang="x-none" sz="2600" dirty="0"/>
              <a:t>mo? ¿Por qué</a:t>
            </a:r>
            <a:r>
              <a:rPr lang="en-GB" sz="2600" dirty="0"/>
              <a:t> </a:t>
            </a:r>
            <a:r>
              <a:rPr lang="x-none" sz="2600" dirty="0"/>
              <a:t>(no)?</a:t>
            </a:r>
          </a:p>
        </p:txBody>
      </p:sp>
      <p:pic>
        <p:nvPicPr>
          <p:cNvPr id="15" name="Imagen 14">
            <a:extLst>
              <a:ext uri="{FF2B5EF4-FFF2-40B4-BE49-F238E27FC236}">
                <a16:creationId xmlns:a16="http://schemas.microsoft.com/office/drawing/2014/main" id="{EE50E349-0833-CA49-8CC4-0C770242B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3684" y="2532336"/>
            <a:ext cx="2161164" cy="1440776"/>
          </a:xfrm>
          <a:prstGeom prst="rect">
            <a:avLst/>
          </a:prstGeom>
        </p:spPr>
      </p:pic>
      <p:sp>
        <p:nvSpPr>
          <p:cNvPr id="17" name="CuadroTexto 16">
            <a:extLst>
              <a:ext uri="{FF2B5EF4-FFF2-40B4-BE49-F238E27FC236}">
                <a16:creationId xmlns:a16="http://schemas.microsoft.com/office/drawing/2014/main" id="{C065FA2A-1D49-8947-849B-E9F8685BD56B}"/>
              </a:ext>
            </a:extLst>
          </p:cNvPr>
          <p:cNvSpPr txBox="1"/>
          <p:nvPr/>
        </p:nvSpPr>
        <p:spPr>
          <a:xfrm>
            <a:off x="10364538" y="3956663"/>
            <a:ext cx="819455" cy="400110"/>
          </a:xfrm>
          <a:prstGeom prst="rect">
            <a:avLst/>
          </a:prstGeom>
          <a:noFill/>
        </p:spPr>
        <p:txBody>
          <a:bodyPr wrap="none" rtlCol="0">
            <a:spAutoFit/>
          </a:bodyPr>
          <a:lstStyle/>
          <a:p>
            <a:pPr algn="l"/>
            <a:r>
              <a:rPr lang="x-none" sz="2000" dirty="0"/>
              <a:t>Chile</a:t>
            </a:r>
          </a:p>
        </p:txBody>
      </p:sp>
      <p:sp>
        <p:nvSpPr>
          <p:cNvPr id="18" name="CuadroTexto 17">
            <a:extLst>
              <a:ext uri="{FF2B5EF4-FFF2-40B4-BE49-F238E27FC236}">
                <a16:creationId xmlns:a16="http://schemas.microsoft.com/office/drawing/2014/main" id="{68F58523-42FC-E446-859C-7A0C077A3B3C}"/>
              </a:ext>
            </a:extLst>
          </p:cNvPr>
          <p:cNvSpPr txBox="1"/>
          <p:nvPr/>
        </p:nvSpPr>
        <p:spPr>
          <a:xfrm>
            <a:off x="10482811" y="5872136"/>
            <a:ext cx="736099" cy="400110"/>
          </a:xfrm>
          <a:prstGeom prst="rect">
            <a:avLst/>
          </a:prstGeom>
          <a:noFill/>
        </p:spPr>
        <p:txBody>
          <a:bodyPr wrap="none" rtlCol="0">
            <a:spAutoFit/>
          </a:bodyPr>
          <a:lstStyle/>
          <a:p>
            <a:pPr algn="l"/>
            <a:r>
              <a:rPr lang="en-GB" sz="2000" dirty="0"/>
              <a:t>Perú</a:t>
            </a:r>
            <a:endParaRPr lang="x-none" sz="2000" dirty="0"/>
          </a:p>
        </p:txBody>
      </p:sp>
      <p:pic>
        <p:nvPicPr>
          <p:cNvPr id="3074" name="Picture 2" descr="aerial photography of mount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2312" y="4383385"/>
            <a:ext cx="2184548" cy="145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4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209" y="3703035"/>
            <a:ext cx="12477240" cy="461665"/>
          </a:xfrm>
          <a:prstGeom prst="rect">
            <a:avLst/>
          </a:prstGeom>
        </p:spPr>
        <p:txBody>
          <a:bodyPr wrap="square">
            <a:spAutoFit/>
          </a:bodyPr>
          <a:lstStyle/>
          <a:p>
            <a:r>
              <a:rPr lang="es-ES" sz="2400" dirty="0"/>
              <a:t>4. El aymara y el quechua </a:t>
            </a:r>
            <a:r>
              <a:rPr lang="es-ES" sz="2400" b="1" dirty="0"/>
              <a:t>___________</a:t>
            </a:r>
            <a:r>
              <a:rPr lang="es-ES" sz="2400" dirty="0"/>
              <a:t> ser importantes en las escuelas.</a:t>
            </a:r>
          </a:p>
        </p:txBody>
      </p:sp>
      <p:sp>
        <p:nvSpPr>
          <p:cNvPr id="3" name="Rectangle 2"/>
          <p:cNvSpPr/>
          <p:nvPr/>
        </p:nvSpPr>
        <p:spPr>
          <a:xfrm>
            <a:off x="140212" y="2574685"/>
            <a:ext cx="9969286" cy="461665"/>
          </a:xfrm>
          <a:prstGeom prst="rect">
            <a:avLst/>
          </a:prstGeom>
        </p:spPr>
        <p:txBody>
          <a:bodyPr wrap="square">
            <a:spAutoFit/>
          </a:bodyPr>
          <a:lstStyle/>
          <a:p>
            <a:pPr lvl="0">
              <a:defRPr/>
            </a:pPr>
            <a:r>
              <a:rPr lang="es-ES" sz="2400" dirty="0"/>
              <a:t>3. Las montañas </a:t>
            </a:r>
            <a:r>
              <a:rPr lang="es-ES" sz="2400" b="1" dirty="0"/>
              <a:t>____________</a:t>
            </a:r>
            <a:r>
              <a:rPr lang="es-ES" sz="2400" b="1" i="1" dirty="0"/>
              <a:t> </a:t>
            </a:r>
            <a:r>
              <a:rPr lang="es-ES" sz="2400" dirty="0"/>
              <a:t>una altura de seis mil metros.</a:t>
            </a:r>
          </a:p>
        </p:txBody>
      </p:sp>
      <p:sp>
        <p:nvSpPr>
          <p:cNvPr id="4" name="Rectangle 3"/>
          <p:cNvSpPr/>
          <p:nvPr/>
        </p:nvSpPr>
        <p:spPr>
          <a:xfrm>
            <a:off x="235460" y="1643517"/>
            <a:ext cx="9014302" cy="461665"/>
          </a:xfrm>
          <a:prstGeom prst="rect">
            <a:avLst/>
          </a:prstGeom>
        </p:spPr>
        <p:txBody>
          <a:bodyPr wrap="square">
            <a:spAutoFit/>
          </a:bodyPr>
          <a:lstStyle/>
          <a:p>
            <a:r>
              <a:rPr lang="es-ES" sz="2400" dirty="0"/>
              <a:t>2. Un paisaje seco </a:t>
            </a:r>
            <a:r>
              <a:rPr lang="es-ES" sz="2400" b="1" dirty="0"/>
              <a:t>_____________</a:t>
            </a:r>
            <a:r>
              <a:rPr lang="es-ES" sz="2400" dirty="0"/>
              <a:t> la parte alta de la región.</a:t>
            </a:r>
          </a:p>
        </p:txBody>
      </p:sp>
      <p:sp>
        <p:nvSpPr>
          <p:cNvPr id="12" name="Rectangle 11"/>
          <p:cNvSpPr/>
          <p:nvPr/>
        </p:nvSpPr>
        <p:spPr>
          <a:xfrm>
            <a:off x="140209" y="4061169"/>
            <a:ext cx="9014302" cy="461665"/>
          </a:xfrm>
          <a:prstGeom prst="rect">
            <a:avLst/>
          </a:prstGeom>
        </p:spPr>
        <p:txBody>
          <a:bodyPr wrap="square">
            <a:spAutoFit/>
          </a:bodyPr>
          <a:lstStyle/>
          <a:p>
            <a:r>
              <a:rPr lang="es-ES" sz="2400" i="1" dirty="0"/>
              <a:t>Aymara and Quechua </a:t>
            </a:r>
            <a:r>
              <a:rPr lang="es-ES" sz="2400" b="1" i="1" dirty="0"/>
              <a:t>can</a:t>
            </a:r>
            <a:r>
              <a:rPr lang="es-ES" sz="2400" i="1" dirty="0"/>
              <a:t> be important in schools.</a:t>
            </a:r>
          </a:p>
        </p:txBody>
      </p:sp>
      <p:sp>
        <p:nvSpPr>
          <p:cNvPr id="13" name="Rectangle 12"/>
          <p:cNvSpPr/>
          <p:nvPr/>
        </p:nvSpPr>
        <p:spPr>
          <a:xfrm>
            <a:off x="140209" y="2936235"/>
            <a:ext cx="9014302" cy="461665"/>
          </a:xfrm>
          <a:prstGeom prst="rect">
            <a:avLst/>
          </a:prstGeom>
        </p:spPr>
        <p:txBody>
          <a:bodyPr wrap="square">
            <a:spAutoFit/>
          </a:bodyPr>
          <a:lstStyle/>
          <a:p>
            <a:r>
              <a:rPr lang="es-ES" sz="2400" i="1" dirty="0" err="1"/>
              <a:t>The</a:t>
            </a:r>
            <a:r>
              <a:rPr lang="es-ES" sz="2400" i="1" dirty="0"/>
              <a:t> </a:t>
            </a:r>
            <a:r>
              <a:rPr lang="es-ES" sz="2400" i="1" dirty="0" err="1"/>
              <a:t>mountains</a:t>
            </a:r>
            <a:r>
              <a:rPr lang="es-ES" sz="2400" i="1" dirty="0"/>
              <a:t> </a:t>
            </a:r>
            <a:r>
              <a:rPr lang="es-ES" sz="2400" b="1" i="1" dirty="0" err="1"/>
              <a:t>have</a:t>
            </a:r>
            <a:r>
              <a:rPr lang="es-ES" sz="2400" i="1" dirty="0"/>
              <a:t> </a:t>
            </a:r>
            <a:r>
              <a:rPr lang="es-ES" sz="2400" i="1" dirty="0" err="1"/>
              <a:t>an</a:t>
            </a:r>
            <a:r>
              <a:rPr lang="es-ES" sz="2400" i="1" dirty="0"/>
              <a:t> </a:t>
            </a:r>
            <a:r>
              <a:rPr lang="es-ES" sz="2400" i="1" dirty="0" err="1"/>
              <a:t>altitude</a:t>
            </a:r>
            <a:r>
              <a:rPr lang="es-ES" sz="2400" i="1" dirty="0"/>
              <a:t> of </a:t>
            </a:r>
            <a:r>
              <a:rPr lang="es-ES" sz="2400" i="1" dirty="0" err="1"/>
              <a:t>six</a:t>
            </a:r>
            <a:r>
              <a:rPr lang="es-ES" sz="2400" i="1" dirty="0"/>
              <a:t> </a:t>
            </a:r>
            <a:r>
              <a:rPr lang="es-ES" sz="2400" i="1" dirty="0" err="1"/>
              <a:t>thousand</a:t>
            </a:r>
            <a:r>
              <a:rPr lang="es-ES" sz="2400" i="1" dirty="0"/>
              <a:t> metres.</a:t>
            </a:r>
          </a:p>
        </p:txBody>
      </p:sp>
      <p:sp>
        <p:nvSpPr>
          <p:cNvPr id="14" name="Rectangle 13"/>
          <p:cNvSpPr/>
          <p:nvPr/>
        </p:nvSpPr>
        <p:spPr>
          <a:xfrm>
            <a:off x="235459" y="2016894"/>
            <a:ext cx="9014302" cy="461665"/>
          </a:xfrm>
          <a:prstGeom prst="rect">
            <a:avLst/>
          </a:prstGeom>
        </p:spPr>
        <p:txBody>
          <a:bodyPr wrap="square">
            <a:spAutoFit/>
          </a:bodyPr>
          <a:lstStyle/>
          <a:p>
            <a:r>
              <a:rPr lang="es-ES" sz="2400" i="1" dirty="0" err="1"/>
              <a:t>The</a:t>
            </a:r>
            <a:r>
              <a:rPr lang="es-ES" sz="2400" i="1" dirty="0"/>
              <a:t> </a:t>
            </a:r>
            <a:r>
              <a:rPr lang="es-ES" sz="2400" i="1" dirty="0" err="1"/>
              <a:t>dry</a:t>
            </a:r>
            <a:r>
              <a:rPr lang="es-ES" sz="2400" i="1" dirty="0"/>
              <a:t> </a:t>
            </a:r>
            <a:r>
              <a:rPr lang="es-ES" sz="2400" i="1" dirty="0" err="1"/>
              <a:t>landscape</a:t>
            </a:r>
            <a:r>
              <a:rPr lang="es-ES" sz="2400" i="1" dirty="0"/>
              <a:t> </a:t>
            </a:r>
            <a:r>
              <a:rPr lang="es-ES" sz="2400" b="1" i="1" dirty="0" err="1"/>
              <a:t>covers</a:t>
            </a:r>
            <a:r>
              <a:rPr lang="es-ES" sz="2400" i="1" dirty="0"/>
              <a:t> </a:t>
            </a:r>
            <a:r>
              <a:rPr lang="es-ES" sz="2400" i="1" dirty="0" err="1"/>
              <a:t>the</a:t>
            </a:r>
            <a:r>
              <a:rPr lang="es-ES" sz="2400" i="1" dirty="0"/>
              <a:t> </a:t>
            </a:r>
            <a:r>
              <a:rPr lang="es-ES" sz="2400" i="1" dirty="0" err="1"/>
              <a:t>high</a:t>
            </a:r>
            <a:r>
              <a:rPr lang="es-ES" sz="2400" i="1" dirty="0"/>
              <a:t> </a:t>
            </a:r>
            <a:r>
              <a:rPr lang="es-ES" sz="2400" i="1" dirty="0" err="1"/>
              <a:t>part</a:t>
            </a:r>
            <a:r>
              <a:rPr lang="es-ES" sz="2400" i="1" dirty="0"/>
              <a:t> of </a:t>
            </a:r>
            <a:r>
              <a:rPr lang="es-ES" sz="2400" i="1" dirty="0" err="1"/>
              <a:t>the</a:t>
            </a:r>
            <a:r>
              <a:rPr lang="es-ES" sz="2400" i="1" dirty="0"/>
              <a:t> región.</a:t>
            </a:r>
          </a:p>
        </p:txBody>
      </p:sp>
      <p:sp>
        <p:nvSpPr>
          <p:cNvPr id="19" name="Rectangle 18"/>
          <p:cNvSpPr/>
          <p:nvPr/>
        </p:nvSpPr>
        <p:spPr>
          <a:xfrm>
            <a:off x="235460" y="481516"/>
            <a:ext cx="9014302" cy="461665"/>
          </a:xfrm>
          <a:prstGeom prst="rect">
            <a:avLst/>
          </a:prstGeom>
        </p:spPr>
        <p:txBody>
          <a:bodyPr wrap="square">
            <a:spAutoFit/>
          </a:bodyPr>
          <a:lstStyle/>
          <a:p>
            <a:r>
              <a:rPr lang="es-ES" sz="2400" dirty="0"/>
              <a:t>1. El calor </a:t>
            </a:r>
            <a:r>
              <a:rPr lang="es-ES" sz="2400" b="1" dirty="0"/>
              <a:t>______________</a:t>
            </a:r>
            <a:r>
              <a:rPr lang="es-ES" sz="2400" dirty="0"/>
              <a:t> en la parte alta del país.</a:t>
            </a:r>
          </a:p>
        </p:txBody>
      </p:sp>
      <p:sp>
        <p:nvSpPr>
          <p:cNvPr id="20" name="Rectangle 19"/>
          <p:cNvSpPr/>
          <p:nvPr/>
        </p:nvSpPr>
        <p:spPr>
          <a:xfrm>
            <a:off x="235459" y="851735"/>
            <a:ext cx="9014302" cy="461665"/>
          </a:xfrm>
          <a:prstGeom prst="rect">
            <a:avLst/>
          </a:prstGeom>
        </p:spPr>
        <p:txBody>
          <a:bodyPr wrap="square">
            <a:spAutoFit/>
          </a:bodyPr>
          <a:lstStyle/>
          <a:p>
            <a:r>
              <a:rPr lang="es-ES" sz="2400" i="1" dirty="0" err="1"/>
              <a:t>The</a:t>
            </a:r>
            <a:r>
              <a:rPr lang="es-ES" sz="2400" i="1" dirty="0"/>
              <a:t> </a:t>
            </a:r>
            <a:r>
              <a:rPr lang="es-ES" sz="2400" i="1" dirty="0" err="1"/>
              <a:t>heat</a:t>
            </a:r>
            <a:r>
              <a:rPr lang="es-ES" sz="2400" i="1" dirty="0"/>
              <a:t> </a:t>
            </a:r>
            <a:r>
              <a:rPr lang="es-ES" sz="2400" b="1" i="1" dirty="0" err="1"/>
              <a:t>disappears</a:t>
            </a:r>
            <a:r>
              <a:rPr lang="es-ES" sz="2400" i="1" dirty="0"/>
              <a:t> in </a:t>
            </a:r>
            <a:r>
              <a:rPr lang="es-ES" sz="2400" i="1" dirty="0" err="1"/>
              <a:t>the</a:t>
            </a:r>
            <a:r>
              <a:rPr lang="es-ES" sz="2400" i="1" dirty="0"/>
              <a:t> </a:t>
            </a:r>
            <a:r>
              <a:rPr lang="es-ES" sz="2400" i="1" dirty="0" err="1"/>
              <a:t>high</a:t>
            </a:r>
            <a:r>
              <a:rPr lang="es-ES" sz="2400" i="1" dirty="0"/>
              <a:t> </a:t>
            </a:r>
            <a:r>
              <a:rPr lang="es-ES" sz="2400" i="1" dirty="0" err="1"/>
              <a:t>part</a:t>
            </a:r>
            <a:r>
              <a:rPr lang="es-ES" sz="2400" i="1" dirty="0"/>
              <a:t> of </a:t>
            </a:r>
            <a:r>
              <a:rPr lang="es-ES" sz="2400" i="1" dirty="0" err="1"/>
              <a:t>the</a:t>
            </a:r>
            <a:r>
              <a:rPr lang="es-ES" sz="2400" i="1" dirty="0"/>
              <a:t> country.</a:t>
            </a:r>
          </a:p>
        </p:txBody>
      </p:sp>
      <p:sp>
        <p:nvSpPr>
          <p:cNvPr id="6" name="Title 5"/>
          <p:cNvSpPr>
            <a:spLocks noGrp="1"/>
          </p:cNvSpPr>
          <p:nvPr>
            <p:ph type="title" idx="4294967295"/>
          </p:nvPr>
        </p:nvSpPr>
        <p:spPr>
          <a:xfrm>
            <a:off x="295471" y="0"/>
            <a:ext cx="10515600" cy="610632"/>
          </a:xfrm>
        </p:spPr>
        <p:txBody>
          <a:bodyPr>
            <a:normAutofit/>
          </a:bodyPr>
          <a:lstStyle/>
          <a:p>
            <a:r>
              <a:rPr lang="en-GB" sz="2800" b="1" dirty="0"/>
              <a:t>Complete the sentences.</a:t>
            </a:r>
          </a:p>
        </p:txBody>
      </p:sp>
      <p:sp>
        <p:nvSpPr>
          <p:cNvPr id="16" name="Rectangle 15">
            <a:extLst>
              <a:ext uri="{FF2B5EF4-FFF2-40B4-BE49-F238E27FC236}">
                <a16:creationId xmlns:a16="http://schemas.microsoft.com/office/drawing/2014/main" id="{0E7521B3-ECF9-47BB-81E7-1C96030917D4}"/>
              </a:ext>
            </a:extLst>
          </p:cNvPr>
          <p:cNvSpPr/>
          <p:nvPr/>
        </p:nvSpPr>
        <p:spPr>
          <a:xfrm>
            <a:off x="140210" y="4492837"/>
            <a:ext cx="10311435" cy="461665"/>
          </a:xfrm>
          <a:prstGeom prst="rect">
            <a:avLst/>
          </a:prstGeom>
        </p:spPr>
        <p:txBody>
          <a:bodyPr wrap="square">
            <a:spAutoFit/>
          </a:bodyPr>
          <a:lstStyle/>
          <a:p>
            <a:r>
              <a:rPr lang="es-ES" sz="2400" dirty="0"/>
              <a:t>5. Los estudiantes </a:t>
            </a:r>
            <a:r>
              <a:rPr lang="es-ES" sz="2400" b="1" dirty="0"/>
              <a:t>_____________</a:t>
            </a:r>
            <a:r>
              <a:rPr lang="es-ES" sz="2400" dirty="0"/>
              <a:t> aprender y otro idioma.</a:t>
            </a:r>
          </a:p>
        </p:txBody>
      </p:sp>
      <p:sp>
        <p:nvSpPr>
          <p:cNvPr id="17" name="Rectangle 16">
            <a:extLst>
              <a:ext uri="{FF2B5EF4-FFF2-40B4-BE49-F238E27FC236}">
                <a16:creationId xmlns:a16="http://schemas.microsoft.com/office/drawing/2014/main" id="{2EF40751-A183-4F57-91DC-16DA3C606111}"/>
              </a:ext>
            </a:extLst>
          </p:cNvPr>
          <p:cNvSpPr/>
          <p:nvPr/>
        </p:nvSpPr>
        <p:spPr>
          <a:xfrm>
            <a:off x="140209" y="4833089"/>
            <a:ext cx="9014302" cy="461665"/>
          </a:xfrm>
          <a:prstGeom prst="rect">
            <a:avLst/>
          </a:prstGeom>
        </p:spPr>
        <p:txBody>
          <a:bodyPr wrap="square">
            <a:spAutoFit/>
          </a:bodyPr>
          <a:lstStyle/>
          <a:p>
            <a:r>
              <a:rPr lang="es-ES" sz="2400" i="1" dirty="0" err="1"/>
              <a:t>The</a:t>
            </a:r>
            <a:r>
              <a:rPr lang="es-ES" sz="2400" i="1" dirty="0"/>
              <a:t> </a:t>
            </a:r>
            <a:r>
              <a:rPr lang="es-ES" sz="2400" i="1" dirty="0" err="1"/>
              <a:t>students</a:t>
            </a:r>
            <a:r>
              <a:rPr lang="es-ES" sz="2400" i="1" dirty="0"/>
              <a:t> </a:t>
            </a:r>
            <a:r>
              <a:rPr lang="es-ES" sz="2400" b="1" i="1" dirty="0" err="1"/>
              <a:t>must</a:t>
            </a:r>
            <a:r>
              <a:rPr lang="es-ES" sz="2400" i="1" dirty="0"/>
              <a:t> </a:t>
            </a:r>
            <a:r>
              <a:rPr lang="es-ES" sz="2400" i="1" dirty="0" err="1"/>
              <a:t>learn</a:t>
            </a:r>
            <a:r>
              <a:rPr lang="es-ES" sz="2400" i="1" dirty="0"/>
              <a:t> </a:t>
            </a:r>
            <a:r>
              <a:rPr lang="es-ES" sz="2400" i="1" dirty="0" err="1"/>
              <a:t>Spanish</a:t>
            </a:r>
            <a:r>
              <a:rPr lang="es-ES" sz="2400" i="1" dirty="0"/>
              <a:t> and </a:t>
            </a:r>
            <a:r>
              <a:rPr lang="es-ES" sz="2400" i="1" dirty="0" err="1"/>
              <a:t>another</a:t>
            </a:r>
            <a:r>
              <a:rPr lang="es-ES" sz="2400" i="1" dirty="0"/>
              <a:t> </a:t>
            </a:r>
            <a:r>
              <a:rPr lang="es-ES" sz="2400" i="1" dirty="0" err="1"/>
              <a:t>language</a:t>
            </a:r>
            <a:r>
              <a:rPr lang="es-ES" sz="2400" i="1" dirty="0"/>
              <a:t>.</a:t>
            </a:r>
          </a:p>
        </p:txBody>
      </p:sp>
      <p:sp>
        <p:nvSpPr>
          <p:cNvPr id="21" name="Rectangle 20">
            <a:extLst>
              <a:ext uri="{FF2B5EF4-FFF2-40B4-BE49-F238E27FC236}">
                <a16:creationId xmlns:a16="http://schemas.microsoft.com/office/drawing/2014/main" id="{A1285500-8F77-4603-AA78-7960AC8BF6F8}"/>
              </a:ext>
            </a:extLst>
          </p:cNvPr>
          <p:cNvSpPr/>
          <p:nvPr/>
        </p:nvSpPr>
        <p:spPr>
          <a:xfrm>
            <a:off x="140210" y="5591395"/>
            <a:ext cx="8329470" cy="461665"/>
          </a:xfrm>
          <a:prstGeom prst="rect">
            <a:avLst/>
          </a:prstGeom>
        </p:spPr>
        <p:txBody>
          <a:bodyPr wrap="square">
            <a:spAutoFit/>
          </a:bodyPr>
          <a:lstStyle/>
          <a:p>
            <a:r>
              <a:rPr lang="es-ES" sz="2400" dirty="0"/>
              <a:t>6. Los paisajes verdes </a:t>
            </a:r>
            <a:r>
              <a:rPr lang="es-ES" sz="2400" b="1" dirty="0"/>
              <a:t>______________</a:t>
            </a:r>
            <a:r>
              <a:rPr lang="es-ES" sz="2400" dirty="0"/>
              <a:t> en las montañas.</a:t>
            </a:r>
          </a:p>
        </p:txBody>
      </p:sp>
      <p:sp>
        <p:nvSpPr>
          <p:cNvPr id="22" name="Rectangle 21">
            <a:extLst>
              <a:ext uri="{FF2B5EF4-FFF2-40B4-BE49-F238E27FC236}">
                <a16:creationId xmlns:a16="http://schemas.microsoft.com/office/drawing/2014/main" id="{EF29581D-153F-4705-8625-2C4AE39943AE}"/>
              </a:ext>
            </a:extLst>
          </p:cNvPr>
          <p:cNvSpPr/>
          <p:nvPr/>
        </p:nvSpPr>
        <p:spPr>
          <a:xfrm>
            <a:off x="140209" y="5982611"/>
            <a:ext cx="9014302" cy="461665"/>
          </a:xfrm>
          <a:prstGeom prst="rect">
            <a:avLst/>
          </a:prstGeom>
        </p:spPr>
        <p:txBody>
          <a:bodyPr wrap="square">
            <a:spAutoFit/>
          </a:bodyPr>
          <a:lstStyle/>
          <a:p>
            <a:r>
              <a:rPr lang="es-ES" sz="2400" i="1" dirty="0" err="1"/>
              <a:t>The</a:t>
            </a:r>
            <a:r>
              <a:rPr lang="es-ES" sz="2400" i="1" dirty="0"/>
              <a:t> </a:t>
            </a:r>
            <a:r>
              <a:rPr lang="es-ES" sz="2400" i="1" dirty="0" err="1"/>
              <a:t>green</a:t>
            </a:r>
            <a:r>
              <a:rPr lang="es-ES" sz="2400" i="1" dirty="0"/>
              <a:t> </a:t>
            </a:r>
            <a:r>
              <a:rPr lang="es-ES" sz="2400" i="1" dirty="0" err="1"/>
              <a:t>landscapes</a:t>
            </a:r>
            <a:r>
              <a:rPr lang="es-ES" sz="2400" i="1" dirty="0"/>
              <a:t> </a:t>
            </a:r>
            <a:r>
              <a:rPr lang="es-ES" sz="2400" b="1" i="1" dirty="0" err="1"/>
              <a:t>disappear</a:t>
            </a:r>
            <a:r>
              <a:rPr lang="es-ES" sz="2400" i="1" dirty="0"/>
              <a:t> in </a:t>
            </a:r>
            <a:r>
              <a:rPr lang="es-ES" sz="2400" i="1" dirty="0" err="1"/>
              <a:t>the</a:t>
            </a:r>
            <a:r>
              <a:rPr lang="es-ES" sz="2400" i="1" dirty="0"/>
              <a:t> </a:t>
            </a:r>
            <a:r>
              <a:rPr lang="es-ES" sz="2400" i="1" dirty="0" err="1"/>
              <a:t>mountains</a:t>
            </a:r>
            <a:r>
              <a:rPr lang="es-ES" sz="2400" i="1" dirty="0"/>
              <a:t>.</a:t>
            </a:r>
          </a:p>
        </p:txBody>
      </p:sp>
      <p:sp>
        <p:nvSpPr>
          <p:cNvPr id="7" name="TextBox 6">
            <a:extLst>
              <a:ext uri="{FF2B5EF4-FFF2-40B4-BE49-F238E27FC236}">
                <a16:creationId xmlns:a16="http://schemas.microsoft.com/office/drawing/2014/main" id="{E514B0DC-FD14-4C7C-9E17-051FA9A446D1}"/>
              </a:ext>
            </a:extLst>
          </p:cNvPr>
          <p:cNvSpPr txBox="1"/>
          <p:nvPr/>
        </p:nvSpPr>
        <p:spPr>
          <a:xfrm>
            <a:off x="1890405" y="429751"/>
            <a:ext cx="2038350" cy="461665"/>
          </a:xfrm>
          <a:prstGeom prst="rect">
            <a:avLst/>
          </a:prstGeom>
          <a:noFill/>
        </p:spPr>
        <p:txBody>
          <a:bodyPr wrap="square" rtlCol="0">
            <a:spAutoFit/>
          </a:bodyPr>
          <a:lstStyle/>
          <a:p>
            <a:pPr algn="l"/>
            <a:r>
              <a:rPr lang="en-GB" sz="2400" b="1" dirty="0" err="1">
                <a:solidFill>
                  <a:srgbClr val="C00000"/>
                </a:solidFill>
              </a:rPr>
              <a:t>desaparece</a:t>
            </a:r>
            <a:endParaRPr lang="en-GB" sz="2400" b="1" dirty="0">
              <a:solidFill>
                <a:srgbClr val="C00000"/>
              </a:solidFill>
            </a:endParaRPr>
          </a:p>
        </p:txBody>
      </p:sp>
      <p:sp>
        <p:nvSpPr>
          <p:cNvPr id="23" name="TextBox 22">
            <a:extLst>
              <a:ext uri="{FF2B5EF4-FFF2-40B4-BE49-F238E27FC236}">
                <a16:creationId xmlns:a16="http://schemas.microsoft.com/office/drawing/2014/main" id="{3F6B5D0B-2560-413C-8399-6DA761D7A626}"/>
              </a:ext>
            </a:extLst>
          </p:cNvPr>
          <p:cNvSpPr txBox="1"/>
          <p:nvPr/>
        </p:nvSpPr>
        <p:spPr>
          <a:xfrm>
            <a:off x="3320860" y="5570962"/>
            <a:ext cx="2232411" cy="461665"/>
          </a:xfrm>
          <a:prstGeom prst="rect">
            <a:avLst/>
          </a:prstGeom>
          <a:noFill/>
        </p:spPr>
        <p:txBody>
          <a:bodyPr wrap="square" rtlCol="0">
            <a:spAutoFit/>
          </a:bodyPr>
          <a:lstStyle/>
          <a:p>
            <a:pPr algn="l"/>
            <a:r>
              <a:rPr lang="en-GB" sz="2400" b="1" dirty="0" err="1">
                <a:solidFill>
                  <a:srgbClr val="C00000"/>
                </a:solidFill>
              </a:rPr>
              <a:t>desaparecen</a:t>
            </a:r>
            <a:endParaRPr lang="en-GB" sz="2400" b="1" dirty="0">
              <a:solidFill>
                <a:srgbClr val="C00000"/>
              </a:solidFill>
            </a:endParaRPr>
          </a:p>
        </p:txBody>
      </p:sp>
      <p:sp>
        <p:nvSpPr>
          <p:cNvPr id="24" name="TextBox 23">
            <a:extLst>
              <a:ext uri="{FF2B5EF4-FFF2-40B4-BE49-F238E27FC236}">
                <a16:creationId xmlns:a16="http://schemas.microsoft.com/office/drawing/2014/main" id="{DC9B6FCA-4B01-4A0F-94ED-43D1BB764E05}"/>
              </a:ext>
            </a:extLst>
          </p:cNvPr>
          <p:cNvSpPr txBox="1"/>
          <p:nvPr/>
        </p:nvSpPr>
        <p:spPr>
          <a:xfrm>
            <a:off x="3514921" y="1591752"/>
            <a:ext cx="2038350" cy="461665"/>
          </a:xfrm>
          <a:prstGeom prst="rect">
            <a:avLst/>
          </a:prstGeom>
          <a:noFill/>
        </p:spPr>
        <p:txBody>
          <a:bodyPr wrap="square" rtlCol="0">
            <a:spAutoFit/>
          </a:bodyPr>
          <a:lstStyle/>
          <a:p>
            <a:pPr algn="l"/>
            <a:r>
              <a:rPr lang="en-GB" sz="2400" b="1" dirty="0" err="1">
                <a:solidFill>
                  <a:srgbClr val="C00000"/>
                </a:solidFill>
              </a:rPr>
              <a:t>cubre</a:t>
            </a:r>
            <a:endParaRPr lang="en-GB" sz="2400" b="1" dirty="0">
              <a:solidFill>
                <a:srgbClr val="C00000"/>
              </a:solidFill>
            </a:endParaRPr>
          </a:p>
        </p:txBody>
      </p:sp>
      <p:sp>
        <p:nvSpPr>
          <p:cNvPr id="25" name="TextBox 24">
            <a:extLst>
              <a:ext uri="{FF2B5EF4-FFF2-40B4-BE49-F238E27FC236}">
                <a16:creationId xmlns:a16="http://schemas.microsoft.com/office/drawing/2014/main" id="{E1F3DC60-B0F8-4E9A-AF69-FC71559272A3}"/>
              </a:ext>
            </a:extLst>
          </p:cNvPr>
          <p:cNvSpPr txBox="1"/>
          <p:nvPr/>
        </p:nvSpPr>
        <p:spPr>
          <a:xfrm>
            <a:off x="3086505" y="2530948"/>
            <a:ext cx="2038350" cy="461665"/>
          </a:xfrm>
          <a:prstGeom prst="rect">
            <a:avLst/>
          </a:prstGeom>
          <a:noFill/>
        </p:spPr>
        <p:txBody>
          <a:bodyPr wrap="square" rtlCol="0">
            <a:spAutoFit/>
          </a:bodyPr>
          <a:lstStyle/>
          <a:p>
            <a:pPr algn="l"/>
            <a:r>
              <a:rPr lang="en-GB" sz="2400" b="1" dirty="0" err="1">
                <a:solidFill>
                  <a:srgbClr val="C00000"/>
                </a:solidFill>
              </a:rPr>
              <a:t>tienen</a:t>
            </a:r>
            <a:endParaRPr lang="en-GB" sz="2400" b="1" dirty="0">
              <a:solidFill>
                <a:srgbClr val="C00000"/>
              </a:solidFill>
            </a:endParaRPr>
          </a:p>
        </p:txBody>
      </p:sp>
      <p:sp>
        <p:nvSpPr>
          <p:cNvPr id="26" name="TextBox 25">
            <a:extLst>
              <a:ext uri="{FF2B5EF4-FFF2-40B4-BE49-F238E27FC236}">
                <a16:creationId xmlns:a16="http://schemas.microsoft.com/office/drawing/2014/main" id="{FCD5D495-0CFA-41BF-85EA-2799CB502F53}"/>
              </a:ext>
            </a:extLst>
          </p:cNvPr>
          <p:cNvSpPr txBox="1"/>
          <p:nvPr/>
        </p:nvSpPr>
        <p:spPr>
          <a:xfrm>
            <a:off x="4276752" y="3659298"/>
            <a:ext cx="2038350" cy="461665"/>
          </a:xfrm>
          <a:prstGeom prst="rect">
            <a:avLst/>
          </a:prstGeom>
          <a:noFill/>
        </p:spPr>
        <p:txBody>
          <a:bodyPr wrap="square" rtlCol="0">
            <a:spAutoFit/>
          </a:bodyPr>
          <a:lstStyle/>
          <a:p>
            <a:pPr algn="l"/>
            <a:r>
              <a:rPr lang="en-GB" sz="2400" b="1" dirty="0" err="1">
                <a:solidFill>
                  <a:srgbClr val="C00000"/>
                </a:solidFill>
              </a:rPr>
              <a:t>pueden</a:t>
            </a:r>
            <a:endParaRPr lang="en-GB" sz="2400" b="1" dirty="0">
              <a:solidFill>
                <a:srgbClr val="C00000"/>
              </a:solidFill>
            </a:endParaRPr>
          </a:p>
        </p:txBody>
      </p:sp>
      <p:sp>
        <p:nvSpPr>
          <p:cNvPr id="27" name="TextBox 26">
            <a:extLst>
              <a:ext uri="{FF2B5EF4-FFF2-40B4-BE49-F238E27FC236}">
                <a16:creationId xmlns:a16="http://schemas.microsoft.com/office/drawing/2014/main" id="{2E6B23FB-4AFC-4D1F-85BA-74B625D20960}"/>
              </a:ext>
            </a:extLst>
          </p:cNvPr>
          <p:cNvSpPr txBox="1"/>
          <p:nvPr/>
        </p:nvSpPr>
        <p:spPr>
          <a:xfrm>
            <a:off x="3371877" y="4440322"/>
            <a:ext cx="2038350" cy="461665"/>
          </a:xfrm>
          <a:prstGeom prst="rect">
            <a:avLst/>
          </a:prstGeom>
          <a:noFill/>
        </p:spPr>
        <p:txBody>
          <a:bodyPr wrap="square" rtlCol="0">
            <a:spAutoFit/>
          </a:bodyPr>
          <a:lstStyle/>
          <a:p>
            <a:pPr algn="l"/>
            <a:r>
              <a:rPr lang="en-GB" sz="2400" b="1" dirty="0" err="1">
                <a:solidFill>
                  <a:srgbClr val="C00000"/>
                </a:solidFill>
              </a:rPr>
              <a:t>deben</a:t>
            </a:r>
            <a:endParaRPr lang="en-GB" sz="2400" b="1" dirty="0">
              <a:solidFill>
                <a:srgbClr val="C00000"/>
              </a:solidFill>
            </a:endParaRPr>
          </a:p>
        </p:txBody>
      </p:sp>
      <p:sp>
        <p:nvSpPr>
          <p:cNvPr id="28" name="Rounded Rectangle 11">
            <a:extLst>
              <a:ext uri="{FF2B5EF4-FFF2-40B4-BE49-F238E27FC236}">
                <a16:creationId xmlns:a16="http://schemas.microsoft.com/office/drawing/2014/main" id="{1124418D-DD1C-4202-AF83-D31C64DD4AB5}"/>
              </a:ext>
            </a:extLst>
          </p:cNvPr>
          <p:cNvSpPr/>
          <p:nvPr/>
        </p:nvSpPr>
        <p:spPr>
          <a:xfrm>
            <a:off x="10451644" y="258166"/>
            <a:ext cx="1476499"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189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89CF6-1560-274F-B835-ECA49D92B914}"/>
              </a:ext>
            </a:extLst>
          </p:cNvPr>
          <p:cNvSpPr>
            <a:spLocks noGrp="1"/>
          </p:cNvSpPr>
          <p:nvPr>
            <p:ph type="title"/>
          </p:nvPr>
        </p:nvSpPr>
        <p:spPr>
          <a:xfrm>
            <a:off x="190926" y="405091"/>
            <a:ext cx="10001250" cy="490377"/>
          </a:xfrm>
        </p:spPr>
        <p:txBody>
          <a:bodyPr>
            <a:normAutofit/>
          </a:bodyPr>
          <a:lstStyle/>
          <a:p>
            <a:r>
              <a:rPr lang="x-none" sz="2600" b="1" dirty="0"/>
              <a:t>Hoy vamos a leer un texto sobre un país de Sudamérica.</a:t>
            </a:r>
          </a:p>
        </p:txBody>
      </p:sp>
      <p:sp>
        <p:nvSpPr>
          <p:cNvPr id="5" name="CuadroTexto 4">
            <a:extLst>
              <a:ext uri="{FF2B5EF4-FFF2-40B4-BE49-F238E27FC236}">
                <a16:creationId xmlns:a16="http://schemas.microsoft.com/office/drawing/2014/main" id="{7C0B9837-1EA4-C346-AE91-7D04AB3C9598}"/>
              </a:ext>
            </a:extLst>
          </p:cNvPr>
          <p:cNvSpPr txBox="1"/>
          <p:nvPr/>
        </p:nvSpPr>
        <p:spPr>
          <a:xfrm>
            <a:off x="190926" y="1047750"/>
            <a:ext cx="5112297" cy="523220"/>
          </a:xfrm>
          <a:prstGeom prst="rect">
            <a:avLst/>
          </a:prstGeom>
          <a:noFill/>
        </p:spPr>
        <p:txBody>
          <a:bodyPr wrap="none" rtlCol="0">
            <a:spAutoFit/>
          </a:bodyPr>
          <a:lstStyle/>
          <a:p>
            <a:pPr algn="l"/>
            <a:r>
              <a:rPr lang="x-none" sz="2800" dirty="0"/>
              <a:t>Lee las frases. ¿Qué país es?</a:t>
            </a:r>
          </a:p>
        </p:txBody>
      </p:sp>
      <p:sp>
        <p:nvSpPr>
          <p:cNvPr id="6" name="CuadroTexto 5">
            <a:extLst>
              <a:ext uri="{FF2B5EF4-FFF2-40B4-BE49-F238E27FC236}">
                <a16:creationId xmlns:a16="http://schemas.microsoft.com/office/drawing/2014/main" id="{99734E6A-1DCE-E84F-B86B-7DDB837809FC}"/>
              </a:ext>
            </a:extLst>
          </p:cNvPr>
          <p:cNvSpPr txBox="1"/>
          <p:nvPr/>
        </p:nvSpPr>
        <p:spPr>
          <a:xfrm>
            <a:off x="190926" y="1889147"/>
            <a:ext cx="5894562" cy="523220"/>
          </a:xfrm>
          <a:prstGeom prst="rect">
            <a:avLst/>
          </a:prstGeom>
          <a:noFill/>
        </p:spPr>
        <p:txBody>
          <a:bodyPr wrap="none" rtlCol="0">
            <a:spAutoFit/>
          </a:bodyPr>
          <a:lstStyle/>
          <a:p>
            <a:r>
              <a:rPr lang="x-none" sz="2800" dirty="0"/>
              <a:t>1. El español es un idioma oficial</a:t>
            </a:r>
            <a:r>
              <a:rPr lang="en-GB" sz="2800" dirty="0"/>
              <a:t>.</a:t>
            </a:r>
            <a:endParaRPr lang="x-none" sz="2800" dirty="0"/>
          </a:p>
        </p:txBody>
      </p:sp>
      <p:sp>
        <p:nvSpPr>
          <p:cNvPr id="7" name="CuadroTexto 6">
            <a:extLst>
              <a:ext uri="{FF2B5EF4-FFF2-40B4-BE49-F238E27FC236}">
                <a16:creationId xmlns:a16="http://schemas.microsoft.com/office/drawing/2014/main" id="{61A48152-7CDF-654D-A42B-0A5D4F0ABDA7}"/>
              </a:ext>
            </a:extLst>
          </p:cNvPr>
          <p:cNvSpPr txBox="1"/>
          <p:nvPr/>
        </p:nvSpPr>
        <p:spPr>
          <a:xfrm>
            <a:off x="193312" y="2599677"/>
            <a:ext cx="8419674" cy="523220"/>
          </a:xfrm>
          <a:prstGeom prst="rect">
            <a:avLst/>
          </a:prstGeom>
          <a:noFill/>
        </p:spPr>
        <p:txBody>
          <a:bodyPr wrap="square" rtlCol="0">
            <a:spAutoFit/>
          </a:bodyPr>
          <a:lstStyle/>
          <a:p>
            <a:r>
              <a:rPr lang="x-none" sz="2800" dirty="0"/>
              <a:t>2. Es un país en el centro de Sudamérica.</a:t>
            </a:r>
          </a:p>
        </p:txBody>
      </p:sp>
      <p:sp>
        <p:nvSpPr>
          <p:cNvPr id="8" name="CuadroTexto 7">
            <a:extLst>
              <a:ext uri="{FF2B5EF4-FFF2-40B4-BE49-F238E27FC236}">
                <a16:creationId xmlns:a16="http://schemas.microsoft.com/office/drawing/2014/main" id="{D981C303-7DDE-574E-A02D-7324651759C3}"/>
              </a:ext>
            </a:extLst>
          </p:cNvPr>
          <p:cNvSpPr txBox="1"/>
          <p:nvPr/>
        </p:nvSpPr>
        <p:spPr>
          <a:xfrm>
            <a:off x="190926" y="3310207"/>
            <a:ext cx="3238387" cy="523220"/>
          </a:xfrm>
          <a:prstGeom prst="rect">
            <a:avLst/>
          </a:prstGeom>
          <a:noFill/>
        </p:spPr>
        <p:txBody>
          <a:bodyPr wrap="none" rtlCol="0">
            <a:spAutoFit/>
          </a:bodyPr>
          <a:lstStyle/>
          <a:p>
            <a:pPr algn="l"/>
            <a:r>
              <a:rPr lang="x-none" sz="2800" dirty="0"/>
              <a:t>3. No tiene costa.</a:t>
            </a:r>
          </a:p>
        </p:txBody>
      </p:sp>
      <p:sp>
        <p:nvSpPr>
          <p:cNvPr id="9" name="CuadroTexto 8">
            <a:extLst>
              <a:ext uri="{FF2B5EF4-FFF2-40B4-BE49-F238E27FC236}">
                <a16:creationId xmlns:a16="http://schemas.microsoft.com/office/drawing/2014/main" id="{ECA78034-2705-1E43-8BA7-6B0E0F11A5D7}"/>
              </a:ext>
            </a:extLst>
          </p:cNvPr>
          <p:cNvSpPr txBox="1"/>
          <p:nvPr/>
        </p:nvSpPr>
        <p:spPr>
          <a:xfrm>
            <a:off x="190926" y="4020737"/>
            <a:ext cx="7409081" cy="954107"/>
          </a:xfrm>
          <a:prstGeom prst="rect">
            <a:avLst/>
          </a:prstGeom>
          <a:noFill/>
        </p:spPr>
        <p:txBody>
          <a:bodyPr wrap="square" rtlCol="0">
            <a:spAutoFit/>
          </a:bodyPr>
          <a:lstStyle/>
          <a:p>
            <a:r>
              <a:rPr lang="x-none" sz="2800" dirty="0"/>
              <a:t>4. Tiene una frontera con Perú, Chile, Argentina, Paraguay y Brasil.</a:t>
            </a:r>
          </a:p>
        </p:txBody>
      </p:sp>
      <p:sp>
        <p:nvSpPr>
          <p:cNvPr id="12" name="CuadroTexto 11">
            <a:extLst>
              <a:ext uri="{FF2B5EF4-FFF2-40B4-BE49-F238E27FC236}">
                <a16:creationId xmlns:a16="http://schemas.microsoft.com/office/drawing/2014/main" id="{A8923196-8CC3-0542-95C8-AE472525BDF6}"/>
              </a:ext>
            </a:extLst>
          </p:cNvPr>
          <p:cNvSpPr txBox="1"/>
          <p:nvPr/>
        </p:nvSpPr>
        <p:spPr>
          <a:xfrm>
            <a:off x="1307428" y="5220159"/>
            <a:ext cx="2486578" cy="646331"/>
          </a:xfrm>
          <a:prstGeom prst="rect">
            <a:avLst/>
          </a:prstGeom>
          <a:noFill/>
        </p:spPr>
        <p:txBody>
          <a:bodyPr wrap="none" rtlCol="0">
            <a:spAutoFit/>
          </a:bodyPr>
          <a:lstStyle/>
          <a:p>
            <a:pPr algn="l"/>
            <a:r>
              <a:rPr lang="x-none" sz="3600" b="1" dirty="0"/>
              <a:t>B_ _ _ _ _ _</a:t>
            </a:r>
          </a:p>
        </p:txBody>
      </p:sp>
      <p:sp>
        <p:nvSpPr>
          <p:cNvPr id="13" name="CuadroTexto 12">
            <a:extLst>
              <a:ext uri="{FF2B5EF4-FFF2-40B4-BE49-F238E27FC236}">
                <a16:creationId xmlns:a16="http://schemas.microsoft.com/office/drawing/2014/main" id="{51B6BAD7-A43C-F849-9306-F5FE0768B97F}"/>
              </a:ext>
            </a:extLst>
          </p:cNvPr>
          <p:cNvSpPr txBox="1"/>
          <p:nvPr/>
        </p:nvSpPr>
        <p:spPr>
          <a:xfrm>
            <a:off x="1307428" y="5220159"/>
            <a:ext cx="1641796" cy="646331"/>
          </a:xfrm>
          <a:prstGeom prst="rect">
            <a:avLst/>
          </a:prstGeom>
          <a:noFill/>
        </p:spPr>
        <p:txBody>
          <a:bodyPr wrap="none" rtlCol="0">
            <a:spAutoFit/>
          </a:bodyPr>
          <a:lstStyle/>
          <a:p>
            <a:pPr algn="l"/>
            <a:r>
              <a:rPr lang="x-none" sz="3600" b="1" dirty="0"/>
              <a:t>Bolivia</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1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3"/>
          <a:srcRect l="10035" b="6057"/>
          <a:stretch/>
        </p:blipFill>
        <p:spPr>
          <a:xfrm>
            <a:off x="7397086" y="895468"/>
            <a:ext cx="4455981" cy="5368854"/>
          </a:xfrm>
          <a:prstGeom prst="rect">
            <a:avLst/>
          </a:prstGeom>
        </p:spPr>
      </p:pic>
      <p:sp>
        <p:nvSpPr>
          <p:cNvPr id="18" name="CuadroTexto 14">
            <a:extLst>
              <a:ext uri="{FF2B5EF4-FFF2-40B4-BE49-F238E27FC236}">
                <a16:creationId xmlns:a16="http://schemas.microsoft.com/office/drawing/2014/main" id="{87F0FB02-7972-CE4A-ABDE-9C3E21CFD6CA}"/>
              </a:ext>
            </a:extLst>
          </p:cNvPr>
          <p:cNvSpPr txBox="1"/>
          <p:nvPr/>
        </p:nvSpPr>
        <p:spPr>
          <a:xfrm>
            <a:off x="8938952" y="4330250"/>
            <a:ext cx="8194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Chile</a:t>
            </a:r>
          </a:p>
        </p:txBody>
      </p:sp>
      <p:sp>
        <p:nvSpPr>
          <p:cNvPr id="19" name="CuadroTexto 15">
            <a:extLst>
              <a:ext uri="{FF2B5EF4-FFF2-40B4-BE49-F238E27FC236}">
                <a16:creationId xmlns:a16="http://schemas.microsoft.com/office/drawing/2014/main" id="{4E1AC65B-57A9-834C-A4F5-7A2207ABBE4A}"/>
              </a:ext>
            </a:extLst>
          </p:cNvPr>
          <p:cNvSpPr txBox="1"/>
          <p:nvPr/>
        </p:nvSpPr>
        <p:spPr>
          <a:xfrm>
            <a:off x="8741958" y="3576964"/>
            <a:ext cx="7360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Perú</a:t>
            </a:r>
          </a:p>
        </p:txBody>
      </p:sp>
      <p:sp>
        <p:nvSpPr>
          <p:cNvPr id="20" name="CuadroTexto 16">
            <a:extLst>
              <a:ext uri="{FF2B5EF4-FFF2-40B4-BE49-F238E27FC236}">
                <a16:creationId xmlns:a16="http://schemas.microsoft.com/office/drawing/2014/main" id="{9081D3C0-4DB2-4E41-9B3F-FFC8EE5BC62A}"/>
              </a:ext>
            </a:extLst>
          </p:cNvPr>
          <p:cNvSpPr txBox="1"/>
          <p:nvPr/>
        </p:nvSpPr>
        <p:spPr>
          <a:xfrm>
            <a:off x="7915884" y="2958527"/>
            <a:ext cx="12410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Ecuador</a:t>
            </a:r>
          </a:p>
        </p:txBody>
      </p:sp>
      <p:sp>
        <p:nvSpPr>
          <p:cNvPr id="21" name="CuadroTexto 17">
            <a:extLst>
              <a:ext uri="{FF2B5EF4-FFF2-40B4-BE49-F238E27FC236}">
                <a16:creationId xmlns:a16="http://schemas.microsoft.com/office/drawing/2014/main" id="{DAC7B918-897C-4741-80A1-B08FD351F3C6}"/>
              </a:ext>
            </a:extLst>
          </p:cNvPr>
          <p:cNvSpPr txBox="1"/>
          <p:nvPr/>
        </p:nvSpPr>
        <p:spPr>
          <a:xfrm>
            <a:off x="8103239" y="2561542"/>
            <a:ext cx="14221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Colombia</a:t>
            </a:r>
          </a:p>
        </p:txBody>
      </p:sp>
      <p:sp>
        <p:nvSpPr>
          <p:cNvPr id="22" name="CuadroTexto 18">
            <a:extLst>
              <a:ext uri="{FF2B5EF4-FFF2-40B4-BE49-F238E27FC236}">
                <a16:creationId xmlns:a16="http://schemas.microsoft.com/office/drawing/2014/main" id="{CC0DDF59-4F73-4B46-AE6B-E75CC19A33FB}"/>
              </a:ext>
            </a:extLst>
          </p:cNvPr>
          <p:cNvSpPr txBox="1"/>
          <p:nvPr/>
        </p:nvSpPr>
        <p:spPr>
          <a:xfrm>
            <a:off x="9651348" y="2230558"/>
            <a:ext cx="15119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Venezuela</a:t>
            </a:r>
          </a:p>
        </p:txBody>
      </p:sp>
      <p:sp>
        <p:nvSpPr>
          <p:cNvPr id="23" name="CuadroTexto 19">
            <a:extLst>
              <a:ext uri="{FF2B5EF4-FFF2-40B4-BE49-F238E27FC236}">
                <a16:creationId xmlns:a16="http://schemas.microsoft.com/office/drawing/2014/main" id="{4966E363-5979-2B46-A6E6-1D04B2D5B025}"/>
              </a:ext>
            </a:extLst>
          </p:cNvPr>
          <p:cNvSpPr txBox="1"/>
          <p:nvPr/>
        </p:nvSpPr>
        <p:spPr>
          <a:xfrm>
            <a:off x="9695084" y="3698732"/>
            <a:ext cx="9941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i="0" u="none" strike="noStrike" kern="1200" cap="none" spc="0" normalizeH="0" baseline="0" noProof="0" dirty="0">
                <a:ln>
                  <a:noFill/>
                </a:ln>
                <a:solidFill>
                  <a:srgbClr val="002060"/>
                </a:solidFill>
                <a:effectLst/>
                <a:highlight>
                  <a:srgbClr val="FBF0D5"/>
                </a:highlight>
                <a:uLnTx/>
                <a:uFillTx/>
                <a:latin typeface="Century Gothic" panose="020F0302020204030204"/>
                <a:ea typeface="+mn-ea"/>
                <a:cs typeface="+mn-cs"/>
              </a:rPr>
              <a:t>Bolivia</a:t>
            </a:r>
          </a:p>
        </p:txBody>
      </p:sp>
      <p:sp>
        <p:nvSpPr>
          <p:cNvPr id="24" name="CuadroTexto 20">
            <a:extLst>
              <a:ext uri="{FF2B5EF4-FFF2-40B4-BE49-F238E27FC236}">
                <a16:creationId xmlns:a16="http://schemas.microsoft.com/office/drawing/2014/main" id="{FDDDB8DB-8CB3-D64D-84DE-E75F4A1353EF}"/>
              </a:ext>
            </a:extLst>
          </p:cNvPr>
          <p:cNvSpPr txBox="1"/>
          <p:nvPr/>
        </p:nvSpPr>
        <p:spPr>
          <a:xfrm>
            <a:off x="10198987" y="4129617"/>
            <a:ext cx="14045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Paraguay</a:t>
            </a:r>
          </a:p>
        </p:txBody>
      </p:sp>
      <p:sp>
        <p:nvSpPr>
          <p:cNvPr id="25" name="CuadroTexto 21">
            <a:extLst>
              <a:ext uri="{FF2B5EF4-FFF2-40B4-BE49-F238E27FC236}">
                <a16:creationId xmlns:a16="http://schemas.microsoft.com/office/drawing/2014/main" id="{EF7C48DC-8CE8-B446-92BC-35CF61B144A4}"/>
              </a:ext>
            </a:extLst>
          </p:cNvPr>
          <p:cNvSpPr txBox="1"/>
          <p:nvPr/>
        </p:nvSpPr>
        <p:spPr>
          <a:xfrm>
            <a:off x="10376921" y="4820049"/>
            <a:ext cx="12266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Uruguay</a:t>
            </a:r>
          </a:p>
        </p:txBody>
      </p:sp>
      <p:sp>
        <p:nvSpPr>
          <p:cNvPr id="26" name="CuadroTexto 22">
            <a:extLst>
              <a:ext uri="{FF2B5EF4-FFF2-40B4-BE49-F238E27FC236}">
                <a16:creationId xmlns:a16="http://schemas.microsoft.com/office/drawing/2014/main" id="{5E3E7DE6-F41E-9749-A272-D6BC430C538D}"/>
              </a:ext>
            </a:extLst>
          </p:cNvPr>
          <p:cNvSpPr txBox="1"/>
          <p:nvPr/>
        </p:nvSpPr>
        <p:spPr>
          <a:xfrm>
            <a:off x="9758407" y="5172733"/>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Argentina</a:t>
            </a:r>
          </a:p>
        </p:txBody>
      </p:sp>
      <p:sp>
        <p:nvSpPr>
          <p:cNvPr id="27" name="CuadroTexto 23">
            <a:extLst>
              <a:ext uri="{FF2B5EF4-FFF2-40B4-BE49-F238E27FC236}">
                <a16:creationId xmlns:a16="http://schemas.microsoft.com/office/drawing/2014/main" id="{94E4C62C-CDD9-E946-9EA2-81BAD5F8C8CE}"/>
              </a:ext>
            </a:extLst>
          </p:cNvPr>
          <p:cNvSpPr txBox="1"/>
          <p:nvPr/>
        </p:nvSpPr>
        <p:spPr>
          <a:xfrm>
            <a:off x="10376921" y="3322335"/>
            <a:ext cx="785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Brasil</a:t>
            </a:r>
          </a:p>
        </p:txBody>
      </p:sp>
    </p:spTree>
    <p:extLst>
      <p:ext uri="{BB962C8B-B14F-4D97-AF65-F5344CB8AC3E}">
        <p14:creationId xmlns:p14="http://schemas.microsoft.com/office/powerpoint/2010/main" val="14520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2" grpId="0" build="allAtOnce"/>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B7D514-99AD-4E43-9B11-FC471EA503CB}"/>
              </a:ext>
            </a:extLst>
          </p:cNvPr>
          <p:cNvSpPr>
            <a:spLocks noGrp="1"/>
          </p:cNvSpPr>
          <p:nvPr>
            <p:ph type="title"/>
          </p:nvPr>
        </p:nvSpPr>
        <p:spPr>
          <a:xfrm>
            <a:off x="346881" y="265653"/>
            <a:ext cx="8046492" cy="635100"/>
          </a:xfrm>
        </p:spPr>
        <p:txBody>
          <a:bodyPr>
            <a:normAutofit/>
          </a:bodyPr>
          <a:lstStyle/>
          <a:p>
            <a:r>
              <a:rPr lang="x-none" sz="2800" b="1" dirty="0">
                <a:solidFill>
                  <a:schemeClr val="tx1"/>
                </a:solidFill>
              </a:rPr>
              <a:t>¿Cómo es Bolivia? </a:t>
            </a:r>
          </a:p>
        </p:txBody>
      </p:sp>
      <p:sp>
        <p:nvSpPr>
          <p:cNvPr id="5" name="CuadroTexto 4">
            <a:extLst>
              <a:ext uri="{FF2B5EF4-FFF2-40B4-BE49-F238E27FC236}">
                <a16:creationId xmlns:a16="http://schemas.microsoft.com/office/drawing/2014/main" id="{0D6AF228-587D-5244-AB11-74A23A20292C}"/>
              </a:ext>
            </a:extLst>
          </p:cNvPr>
          <p:cNvSpPr txBox="1"/>
          <p:nvPr/>
        </p:nvSpPr>
        <p:spPr>
          <a:xfrm>
            <a:off x="346881" y="831202"/>
            <a:ext cx="5905784" cy="461665"/>
          </a:xfrm>
          <a:prstGeom prst="rect">
            <a:avLst/>
          </a:prstGeom>
          <a:noFill/>
        </p:spPr>
        <p:txBody>
          <a:bodyPr wrap="none" rtlCol="0">
            <a:spAutoFit/>
          </a:bodyPr>
          <a:lstStyle/>
          <a:p>
            <a:pPr algn="l"/>
            <a:r>
              <a:rPr lang="x-none" sz="2400" dirty="0"/>
              <a:t>Mira las fotos, ¡hacemos predicciones!</a:t>
            </a:r>
          </a:p>
        </p:txBody>
      </p:sp>
      <p:sp>
        <p:nvSpPr>
          <p:cNvPr id="6" name="CuadroTexto 5">
            <a:extLst>
              <a:ext uri="{FF2B5EF4-FFF2-40B4-BE49-F238E27FC236}">
                <a16:creationId xmlns:a16="http://schemas.microsoft.com/office/drawing/2014/main" id="{5260062E-2FEC-844A-8C32-55759A3AB49D}"/>
              </a:ext>
            </a:extLst>
          </p:cNvPr>
          <p:cNvSpPr txBox="1"/>
          <p:nvPr/>
        </p:nvSpPr>
        <p:spPr>
          <a:xfrm>
            <a:off x="346881" y="1408863"/>
            <a:ext cx="3573414" cy="830997"/>
          </a:xfrm>
          <a:prstGeom prst="rect">
            <a:avLst/>
          </a:prstGeom>
          <a:noFill/>
        </p:spPr>
        <p:txBody>
          <a:bodyPr wrap="none" rtlCol="0">
            <a:spAutoFit/>
          </a:bodyPr>
          <a:lstStyle/>
          <a:p>
            <a:pPr algn="l"/>
            <a:r>
              <a:rPr lang="x-none" sz="2400" b="1" dirty="0"/>
              <a:t>Bolivia</a:t>
            </a:r>
            <a:r>
              <a:rPr lang="x-none" sz="2400" dirty="0"/>
              <a:t> (</a:t>
            </a:r>
            <a:r>
              <a:rPr lang="x-none" sz="2400" b="1" dirty="0"/>
              <a:t>no</a:t>
            </a:r>
            <a:r>
              <a:rPr lang="x-none" sz="2400" dirty="0"/>
              <a:t>) </a:t>
            </a:r>
            <a:r>
              <a:rPr lang="x-none" sz="2400" b="1" dirty="0"/>
              <a:t>tiene</a:t>
            </a:r>
            <a:r>
              <a:rPr lang="x-none" sz="2400" dirty="0"/>
              <a:t> / </a:t>
            </a:r>
            <a:r>
              <a:rPr lang="x-none" sz="2400" b="1" dirty="0"/>
              <a:t>es</a:t>
            </a:r>
            <a:r>
              <a:rPr lang="x-none" sz="2400" dirty="0"/>
              <a:t>...</a:t>
            </a:r>
          </a:p>
          <a:p>
            <a:pPr algn="l"/>
            <a:r>
              <a:rPr lang="x-none" sz="2400" b="1" dirty="0"/>
              <a:t>En Bolivia </a:t>
            </a:r>
            <a:r>
              <a:rPr lang="x-none" sz="2400" dirty="0"/>
              <a:t>(</a:t>
            </a:r>
            <a:r>
              <a:rPr lang="x-none" sz="2400" b="1" dirty="0"/>
              <a:t>no</a:t>
            </a:r>
            <a:r>
              <a:rPr lang="x-none" sz="2400" dirty="0"/>
              <a:t>) </a:t>
            </a:r>
            <a:r>
              <a:rPr lang="x-none" sz="2400" b="1" dirty="0"/>
              <a:t>hay</a:t>
            </a:r>
            <a:r>
              <a:rPr lang="x-none" sz="2400" dirty="0"/>
              <a:t>...</a:t>
            </a:r>
          </a:p>
        </p:txBody>
      </p:sp>
      <p:pic>
        <p:nvPicPr>
          <p:cNvPr id="12" name="Imagen 11">
            <a:extLst>
              <a:ext uri="{FF2B5EF4-FFF2-40B4-BE49-F238E27FC236}">
                <a16:creationId xmlns:a16="http://schemas.microsoft.com/office/drawing/2014/main" id="{28971A3E-85BE-A14E-84BC-30051309B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178" y="1340894"/>
            <a:ext cx="2277713" cy="1518474"/>
          </a:xfrm>
          <a:prstGeom prst="rect">
            <a:avLst/>
          </a:prstGeom>
        </p:spPr>
      </p:pic>
      <p:pic>
        <p:nvPicPr>
          <p:cNvPr id="13" name="Imagen 12">
            <a:extLst>
              <a:ext uri="{FF2B5EF4-FFF2-40B4-BE49-F238E27FC236}">
                <a16:creationId xmlns:a16="http://schemas.microsoft.com/office/drawing/2014/main" id="{16BF8BEB-A41B-4F4C-BF77-17EC87AA1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3707" y="1340896"/>
            <a:ext cx="2277711" cy="1518474"/>
          </a:xfrm>
          <a:prstGeom prst="rect">
            <a:avLst/>
          </a:prstGeom>
        </p:spPr>
      </p:pic>
      <p:pic>
        <p:nvPicPr>
          <p:cNvPr id="14" name="Imagen 13">
            <a:extLst>
              <a:ext uri="{FF2B5EF4-FFF2-40B4-BE49-F238E27FC236}">
                <a16:creationId xmlns:a16="http://schemas.microsoft.com/office/drawing/2014/main" id="{423020D9-D91C-A341-98F6-60F2C96CB1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5767" y="4672954"/>
            <a:ext cx="2277712" cy="1518473"/>
          </a:xfrm>
          <a:prstGeom prst="rect">
            <a:avLst/>
          </a:prstGeom>
        </p:spPr>
      </p:pic>
      <p:pic>
        <p:nvPicPr>
          <p:cNvPr id="15" name="Imagen 14">
            <a:extLst>
              <a:ext uri="{FF2B5EF4-FFF2-40B4-BE49-F238E27FC236}">
                <a16:creationId xmlns:a16="http://schemas.microsoft.com/office/drawing/2014/main" id="{6268FFA8-42C8-994D-BCF3-90B2129414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40045" y="3045892"/>
            <a:ext cx="2025163" cy="1518473"/>
          </a:xfrm>
          <a:prstGeom prst="rect">
            <a:avLst/>
          </a:prstGeom>
        </p:spPr>
      </p:pic>
      <p:pic>
        <p:nvPicPr>
          <p:cNvPr id="16" name="Imagen 15">
            <a:extLst>
              <a:ext uri="{FF2B5EF4-FFF2-40B4-BE49-F238E27FC236}">
                <a16:creationId xmlns:a16="http://schemas.microsoft.com/office/drawing/2014/main" id="{4557384C-4175-104A-8527-89B8E28695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4623" y="2942717"/>
            <a:ext cx="2025162" cy="1518472"/>
          </a:xfrm>
          <a:prstGeom prst="rect">
            <a:avLst/>
          </a:prstGeom>
        </p:spPr>
      </p:pic>
      <p:pic>
        <p:nvPicPr>
          <p:cNvPr id="17" name="Imagen 16">
            <a:extLst>
              <a:ext uri="{FF2B5EF4-FFF2-40B4-BE49-F238E27FC236}">
                <a16:creationId xmlns:a16="http://schemas.microsoft.com/office/drawing/2014/main" id="{392DAF6C-5268-0F4A-AADD-9FDA0A9047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6418" y="2942717"/>
            <a:ext cx="2293789" cy="1518472"/>
          </a:xfrm>
          <a:prstGeom prst="rect">
            <a:avLst/>
          </a:prstGeom>
        </p:spPr>
      </p:pic>
      <p:pic>
        <p:nvPicPr>
          <p:cNvPr id="18" name="Imagen 17">
            <a:extLst>
              <a:ext uri="{FF2B5EF4-FFF2-40B4-BE49-F238E27FC236}">
                <a16:creationId xmlns:a16="http://schemas.microsoft.com/office/drawing/2014/main" id="{8A41F4C7-3C03-3843-B62A-E020FD58F3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74333" y="3045892"/>
            <a:ext cx="2285309" cy="1518472"/>
          </a:xfrm>
          <a:prstGeom prst="rect">
            <a:avLst/>
          </a:prstGeom>
        </p:spPr>
      </p:pic>
      <p:pic>
        <p:nvPicPr>
          <p:cNvPr id="20" name="Imagen 19">
            <a:extLst>
              <a:ext uri="{FF2B5EF4-FFF2-40B4-BE49-F238E27FC236}">
                <a16:creationId xmlns:a16="http://schemas.microsoft.com/office/drawing/2014/main" id="{F334AAD5-E274-C04B-A83D-DE2E95204C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10815" y="4672955"/>
            <a:ext cx="2283621" cy="1518472"/>
          </a:xfrm>
          <a:prstGeom prst="rect">
            <a:avLst/>
          </a:prstGeom>
        </p:spPr>
      </p:pic>
      <p:sp>
        <p:nvSpPr>
          <p:cNvPr id="21" name="CuadroTexto 20">
            <a:extLst>
              <a:ext uri="{FF2B5EF4-FFF2-40B4-BE49-F238E27FC236}">
                <a16:creationId xmlns:a16="http://schemas.microsoft.com/office/drawing/2014/main" id="{182C9A6F-0116-4A4D-AD7A-B0D32FEF4822}"/>
              </a:ext>
            </a:extLst>
          </p:cNvPr>
          <p:cNvSpPr txBox="1"/>
          <p:nvPr/>
        </p:nvSpPr>
        <p:spPr>
          <a:xfrm>
            <a:off x="5905280" y="2481052"/>
            <a:ext cx="1694695" cy="461665"/>
          </a:xfrm>
          <a:prstGeom prst="rect">
            <a:avLst/>
          </a:prstGeom>
          <a:noFill/>
        </p:spPr>
        <p:txBody>
          <a:bodyPr wrap="none" rtlCol="0">
            <a:spAutoFit/>
          </a:bodyPr>
          <a:lstStyle/>
          <a:p>
            <a:pPr algn="l"/>
            <a:r>
              <a:rPr lang="x-none" sz="2400" dirty="0">
                <a:highlight>
                  <a:srgbClr val="FBF0D5"/>
                </a:highlight>
              </a:rPr>
              <a:t>montañas</a:t>
            </a:r>
          </a:p>
        </p:txBody>
      </p:sp>
      <p:sp>
        <p:nvSpPr>
          <p:cNvPr id="22" name="CuadroTexto 21">
            <a:extLst>
              <a:ext uri="{FF2B5EF4-FFF2-40B4-BE49-F238E27FC236}">
                <a16:creationId xmlns:a16="http://schemas.microsoft.com/office/drawing/2014/main" id="{AD460151-FE09-B046-9E38-54EE8A6BB371}"/>
              </a:ext>
            </a:extLst>
          </p:cNvPr>
          <p:cNvSpPr txBox="1"/>
          <p:nvPr/>
        </p:nvSpPr>
        <p:spPr>
          <a:xfrm>
            <a:off x="9649553" y="2481052"/>
            <a:ext cx="906017" cy="461665"/>
          </a:xfrm>
          <a:prstGeom prst="rect">
            <a:avLst/>
          </a:prstGeom>
          <a:noFill/>
        </p:spPr>
        <p:txBody>
          <a:bodyPr wrap="none" rtlCol="0">
            <a:spAutoFit/>
          </a:bodyPr>
          <a:lstStyle/>
          <a:p>
            <a:pPr algn="l"/>
            <a:r>
              <a:rPr lang="x-none" sz="2400" dirty="0">
                <a:highlight>
                  <a:srgbClr val="FBF0D5"/>
                </a:highlight>
              </a:rPr>
              <a:t>sec</a:t>
            </a:r>
            <a:r>
              <a:rPr lang="en-GB" sz="2400" dirty="0">
                <a:highlight>
                  <a:srgbClr val="FBF0D5"/>
                </a:highlight>
              </a:rPr>
              <a:t>a</a:t>
            </a:r>
            <a:endParaRPr lang="x-none" sz="2400" dirty="0">
              <a:highlight>
                <a:srgbClr val="FBF0D5"/>
              </a:highlight>
            </a:endParaRPr>
          </a:p>
        </p:txBody>
      </p:sp>
      <p:sp>
        <p:nvSpPr>
          <p:cNvPr id="23" name="CuadroTexto 22">
            <a:extLst>
              <a:ext uri="{FF2B5EF4-FFF2-40B4-BE49-F238E27FC236}">
                <a16:creationId xmlns:a16="http://schemas.microsoft.com/office/drawing/2014/main" id="{0ACFDF0B-3A39-D641-B9E1-841B22829316}"/>
              </a:ext>
            </a:extLst>
          </p:cNvPr>
          <p:cNvSpPr txBox="1"/>
          <p:nvPr/>
        </p:nvSpPr>
        <p:spPr>
          <a:xfrm>
            <a:off x="1189302" y="4102700"/>
            <a:ext cx="2938625" cy="461665"/>
          </a:xfrm>
          <a:prstGeom prst="rect">
            <a:avLst/>
          </a:prstGeom>
          <a:noFill/>
        </p:spPr>
        <p:txBody>
          <a:bodyPr wrap="none" rtlCol="0">
            <a:spAutoFit/>
          </a:bodyPr>
          <a:lstStyle/>
          <a:p>
            <a:pPr algn="l"/>
            <a:r>
              <a:rPr lang="x-none" sz="2400" dirty="0">
                <a:highlight>
                  <a:srgbClr val="FBF0D5"/>
                </a:highlight>
              </a:rPr>
              <a:t>paisajes diferentes</a:t>
            </a:r>
          </a:p>
        </p:txBody>
      </p:sp>
      <p:sp>
        <p:nvSpPr>
          <p:cNvPr id="24" name="CuadroTexto 23">
            <a:extLst>
              <a:ext uri="{FF2B5EF4-FFF2-40B4-BE49-F238E27FC236}">
                <a16:creationId xmlns:a16="http://schemas.microsoft.com/office/drawing/2014/main" id="{56A25FD5-1F0D-8C46-AD9E-0D471555503D}"/>
              </a:ext>
            </a:extLst>
          </p:cNvPr>
          <p:cNvSpPr txBox="1"/>
          <p:nvPr/>
        </p:nvSpPr>
        <p:spPr>
          <a:xfrm>
            <a:off x="2001815" y="5838351"/>
            <a:ext cx="1545616" cy="461665"/>
          </a:xfrm>
          <a:prstGeom prst="rect">
            <a:avLst/>
          </a:prstGeom>
          <a:noFill/>
        </p:spPr>
        <p:txBody>
          <a:bodyPr wrap="none" rtlCol="0">
            <a:spAutoFit/>
          </a:bodyPr>
          <a:lstStyle/>
          <a:p>
            <a:pPr algn="l"/>
            <a:r>
              <a:rPr lang="x-none" sz="2400" dirty="0">
                <a:highlight>
                  <a:srgbClr val="FBF0D5"/>
                </a:highlight>
              </a:rPr>
              <a:t>glaciares</a:t>
            </a:r>
          </a:p>
        </p:txBody>
      </p:sp>
      <p:sp>
        <p:nvSpPr>
          <p:cNvPr id="25" name="CuadroTexto 24">
            <a:extLst>
              <a:ext uri="{FF2B5EF4-FFF2-40B4-BE49-F238E27FC236}">
                <a16:creationId xmlns:a16="http://schemas.microsoft.com/office/drawing/2014/main" id="{92F8D2E4-8272-984A-8074-ACA402125278}"/>
              </a:ext>
            </a:extLst>
          </p:cNvPr>
          <p:cNvSpPr txBox="1"/>
          <p:nvPr/>
        </p:nvSpPr>
        <p:spPr>
          <a:xfrm>
            <a:off x="6242709" y="5960594"/>
            <a:ext cx="1019831" cy="461665"/>
          </a:xfrm>
          <a:prstGeom prst="rect">
            <a:avLst/>
          </a:prstGeom>
          <a:noFill/>
        </p:spPr>
        <p:txBody>
          <a:bodyPr wrap="none" rtlCol="0">
            <a:spAutoFit/>
          </a:bodyPr>
          <a:lstStyle/>
          <a:p>
            <a:pPr algn="l"/>
            <a:r>
              <a:rPr lang="x-none" sz="2400" dirty="0">
                <a:highlight>
                  <a:srgbClr val="FBF0D5"/>
                </a:highlight>
              </a:rPr>
              <a:t>costa</a:t>
            </a:r>
          </a:p>
        </p:txBody>
      </p:sp>
      <p:sp>
        <p:nvSpPr>
          <p:cNvPr id="26" name="CuadroTexto 25">
            <a:extLst>
              <a:ext uri="{FF2B5EF4-FFF2-40B4-BE49-F238E27FC236}">
                <a16:creationId xmlns:a16="http://schemas.microsoft.com/office/drawing/2014/main" id="{3AF2CF59-4D38-FD4F-AFC8-E49F48FF85C6}"/>
              </a:ext>
            </a:extLst>
          </p:cNvPr>
          <p:cNvSpPr txBox="1"/>
          <p:nvPr/>
        </p:nvSpPr>
        <p:spPr>
          <a:xfrm>
            <a:off x="6278575" y="4147007"/>
            <a:ext cx="946093" cy="461665"/>
          </a:xfrm>
          <a:prstGeom prst="rect">
            <a:avLst/>
          </a:prstGeom>
          <a:noFill/>
        </p:spPr>
        <p:txBody>
          <a:bodyPr wrap="none" rtlCol="0">
            <a:spAutoFit/>
          </a:bodyPr>
          <a:lstStyle/>
          <a:p>
            <a:pPr algn="l"/>
            <a:r>
              <a:rPr lang="x-none" sz="2400" dirty="0">
                <a:highlight>
                  <a:srgbClr val="FBF0D5"/>
                </a:highlight>
              </a:rPr>
              <a:t>selva</a:t>
            </a:r>
          </a:p>
        </p:txBody>
      </p:sp>
      <p:sp>
        <p:nvSpPr>
          <p:cNvPr id="27" name="CuadroTexto 26">
            <a:extLst>
              <a:ext uri="{FF2B5EF4-FFF2-40B4-BE49-F238E27FC236}">
                <a16:creationId xmlns:a16="http://schemas.microsoft.com/office/drawing/2014/main" id="{E156BBAD-E548-4C44-857A-6557BB2F97E5}"/>
              </a:ext>
            </a:extLst>
          </p:cNvPr>
          <p:cNvSpPr txBox="1"/>
          <p:nvPr/>
        </p:nvSpPr>
        <p:spPr>
          <a:xfrm>
            <a:off x="9649553" y="4147006"/>
            <a:ext cx="934871" cy="461665"/>
          </a:xfrm>
          <a:prstGeom prst="rect">
            <a:avLst/>
          </a:prstGeom>
          <a:noFill/>
        </p:spPr>
        <p:txBody>
          <a:bodyPr wrap="none" rtlCol="0">
            <a:spAutoFit/>
          </a:bodyPr>
          <a:lstStyle/>
          <a:p>
            <a:pPr algn="l"/>
            <a:r>
              <a:rPr lang="x-none" sz="2400" dirty="0">
                <a:highlight>
                  <a:srgbClr val="FBF0D5"/>
                </a:highlight>
              </a:rPr>
              <a:t>lluvia</a:t>
            </a:r>
          </a:p>
        </p:txBody>
      </p:sp>
      <p:pic>
        <p:nvPicPr>
          <p:cNvPr id="28" name="Imagen 27">
            <a:extLst>
              <a:ext uri="{FF2B5EF4-FFF2-40B4-BE49-F238E27FC236}">
                <a16:creationId xmlns:a16="http://schemas.microsoft.com/office/drawing/2014/main" id="{2741547F-73B9-5141-A0C6-0624D91C845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63707" y="4667539"/>
            <a:ext cx="2327750" cy="1551833"/>
          </a:xfrm>
          <a:prstGeom prst="rect">
            <a:avLst/>
          </a:prstGeom>
        </p:spPr>
      </p:pic>
      <p:sp>
        <p:nvSpPr>
          <p:cNvPr id="29" name="CuadroTexto 28">
            <a:extLst>
              <a:ext uri="{FF2B5EF4-FFF2-40B4-BE49-F238E27FC236}">
                <a16:creationId xmlns:a16="http://schemas.microsoft.com/office/drawing/2014/main" id="{E8E0418E-9295-6546-99D2-D356C88081EA}"/>
              </a:ext>
            </a:extLst>
          </p:cNvPr>
          <p:cNvSpPr txBox="1"/>
          <p:nvPr/>
        </p:nvSpPr>
        <p:spPr>
          <a:xfrm>
            <a:off x="9591770" y="5872682"/>
            <a:ext cx="1281120" cy="461665"/>
          </a:xfrm>
          <a:prstGeom prst="rect">
            <a:avLst/>
          </a:prstGeom>
          <a:noFill/>
        </p:spPr>
        <p:txBody>
          <a:bodyPr wrap="none" rtlCol="0">
            <a:spAutoFit/>
          </a:bodyPr>
          <a:lstStyle/>
          <a:p>
            <a:pPr algn="l"/>
            <a:r>
              <a:rPr lang="x-none" sz="2400" dirty="0">
                <a:highlight>
                  <a:srgbClr val="FBF0D5"/>
                </a:highlight>
              </a:rPr>
              <a:t>árboles</a:t>
            </a:r>
          </a:p>
        </p:txBody>
      </p:sp>
      <p:sp>
        <p:nvSpPr>
          <p:cNvPr id="30" name="CuadroTexto 29">
            <a:extLst>
              <a:ext uri="{FF2B5EF4-FFF2-40B4-BE49-F238E27FC236}">
                <a16:creationId xmlns:a16="http://schemas.microsoft.com/office/drawing/2014/main" id="{6B7C5469-16E3-EC46-9566-FC85A2C6F231}"/>
              </a:ext>
            </a:extLst>
          </p:cNvPr>
          <p:cNvSpPr txBox="1"/>
          <p:nvPr/>
        </p:nvSpPr>
        <p:spPr>
          <a:xfrm>
            <a:off x="346881" y="2324791"/>
            <a:ext cx="5038559" cy="461665"/>
          </a:xfrm>
          <a:prstGeom prst="rect">
            <a:avLst/>
          </a:prstGeom>
          <a:noFill/>
        </p:spPr>
        <p:txBody>
          <a:bodyPr wrap="none" rtlCol="0">
            <a:spAutoFit/>
          </a:bodyPr>
          <a:lstStyle/>
          <a:p>
            <a:pPr algn="l"/>
            <a:r>
              <a:rPr lang="x-none" sz="2400" b="1" dirty="0"/>
              <a:t>Ejemplo: En Bolivia no hay lluvia.</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555570" y="258166"/>
            <a:ext cx="1372574"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522713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07F6A58-2404-2B43-82B2-D271FA3826DA}"/>
              </a:ext>
            </a:extLst>
          </p:cNvPr>
          <p:cNvSpPr txBox="1"/>
          <p:nvPr/>
        </p:nvSpPr>
        <p:spPr>
          <a:xfrm>
            <a:off x="236748" y="1070270"/>
            <a:ext cx="8488068" cy="5262979"/>
          </a:xfrm>
          <a:prstGeom prst="rect">
            <a:avLst/>
          </a:prstGeom>
          <a:noFill/>
        </p:spPr>
        <p:txBody>
          <a:bodyPr wrap="square" rtlCol="0">
            <a:spAutoFit/>
          </a:bodyPr>
          <a:lstStyle/>
          <a:p>
            <a:r>
              <a:rPr lang="es-ES" sz="2400" dirty="0"/>
              <a:t>Bolivia es un país en el centro de Sudamérica. Tiene una frontera con Perú, Chile, Argentina, Paraguay y Brasil. No tiene costa.</a:t>
            </a:r>
          </a:p>
          <a:p>
            <a:endParaRPr lang="es-ES" sz="2400" dirty="0"/>
          </a:p>
          <a:p>
            <a:r>
              <a:rPr lang="es-ES" sz="2400" dirty="0"/>
              <a:t>Una parte de Bolivia está en los Andes. Las montañas son muy altas allí. ¡Muchas tienen una altura de cinco o seis mil metros! La región alta de Bolivia es bastante seca. A veces no tiene mucha agua porque desaparecen los glaciares. </a:t>
            </a:r>
          </a:p>
          <a:p>
            <a:endParaRPr lang="es-ES" sz="2400" dirty="0"/>
          </a:p>
          <a:p>
            <a:r>
              <a:rPr lang="es-ES" sz="2400" dirty="0"/>
              <a:t>Otra parte de Bolivia está en el Amazonas. Los paisajes y el clima son completamente diferentes allí. En la selva, hay ríos, árboles y normalmente mucha lluvia. La selva cubre todo el este de Bolivia.</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758354" y="258166"/>
            <a:ext cx="1169790"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 name="Title 2"/>
          <p:cNvSpPr>
            <a:spLocks noGrp="1"/>
          </p:cNvSpPr>
          <p:nvPr>
            <p:ph type="title"/>
          </p:nvPr>
        </p:nvSpPr>
        <p:spPr>
          <a:xfrm>
            <a:off x="3046451" y="16765"/>
            <a:ext cx="4902200" cy="585627"/>
          </a:xfrm>
        </p:spPr>
        <p:txBody>
          <a:bodyPr>
            <a:normAutofit/>
          </a:bodyPr>
          <a:lstStyle/>
          <a:p>
            <a:r>
              <a:rPr lang="en-GB" sz="3200" b="1" dirty="0"/>
              <a:t>Geografía</a:t>
            </a:r>
          </a:p>
        </p:txBody>
      </p:sp>
      <p:pic>
        <p:nvPicPr>
          <p:cNvPr id="1028" name="Picture 4" descr="macro photography of mountain bluebird on green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6919" y="3968062"/>
            <a:ext cx="3176767" cy="21189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ite and brown painted building"/>
          <p:cNvPicPr>
            <a:picLocks noChangeAspect="1" noChangeArrowheads="1"/>
          </p:cNvPicPr>
          <p:nvPr/>
        </p:nvPicPr>
        <p:blipFill rotWithShape="1">
          <a:blip r:embed="rId4">
            <a:extLst>
              <a:ext uri="{28A0092B-C50C-407E-A947-70E740481C1C}">
                <a14:useLocalDpi xmlns:a14="http://schemas.microsoft.com/office/drawing/2010/main" val="0"/>
              </a:ext>
            </a:extLst>
          </a:blip>
          <a:srcRect l="13246" r="16574"/>
          <a:stretch/>
        </p:blipFill>
        <p:spPr bwMode="auto">
          <a:xfrm>
            <a:off x="8724816" y="1098642"/>
            <a:ext cx="3268870" cy="23568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6748" y="565717"/>
            <a:ext cx="8055212" cy="461665"/>
          </a:xfrm>
          <a:prstGeom prst="rect">
            <a:avLst/>
          </a:prstGeom>
          <a:noFill/>
        </p:spPr>
        <p:txBody>
          <a:bodyPr wrap="square" rtlCol="0">
            <a:spAutoFit/>
          </a:bodyPr>
          <a:lstStyle/>
          <a:p>
            <a:pPr algn="l"/>
            <a:r>
              <a:rPr lang="en-GB" sz="2400" b="1" dirty="0"/>
              <a:t>Lee el texto. ¿Tus predicciones son correctas?</a:t>
            </a:r>
          </a:p>
        </p:txBody>
      </p:sp>
    </p:spTree>
    <p:extLst>
      <p:ext uri="{BB962C8B-B14F-4D97-AF65-F5344CB8AC3E}">
        <p14:creationId xmlns:p14="http://schemas.microsoft.com/office/powerpoint/2010/main" val="285100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B671-FD9E-413A-B027-B435EDFD9372}"/>
              </a:ext>
            </a:extLst>
          </p:cNvPr>
          <p:cNvSpPr>
            <a:spLocks noGrp="1"/>
          </p:cNvSpPr>
          <p:nvPr>
            <p:ph type="title"/>
          </p:nvPr>
        </p:nvSpPr>
        <p:spPr>
          <a:xfrm>
            <a:off x="336884" y="-45913"/>
            <a:ext cx="10515600" cy="1325563"/>
          </a:xfrm>
        </p:spPr>
        <p:txBody>
          <a:bodyPr/>
          <a:lstStyle/>
          <a:p>
            <a:r>
              <a:rPr lang="en-GB" dirty="0"/>
              <a:t>¿Verdadero o falso?</a:t>
            </a:r>
          </a:p>
        </p:txBody>
      </p:sp>
      <p:sp>
        <p:nvSpPr>
          <p:cNvPr id="3" name="Content Placeholder 2">
            <a:extLst>
              <a:ext uri="{FF2B5EF4-FFF2-40B4-BE49-F238E27FC236}">
                <a16:creationId xmlns:a16="http://schemas.microsoft.com/office/drawing/2014/main" id="{8F025AC7-CDA8-4555-BD91-B2D22AE785CA}"/>
              </a:ext>
            </a:extLst>
          </p:cNvPr>
          <p:cNvSpPr>
            <a:spLocks noGrp="1"/>
          </p:cNvSpPr>
          <p:nvPr>
            <p:ph idx="1"/>
          </p:nvPr>
        </p:nvSpPr>
        <p:spPr>
          <a:xfrm>
            <a:off x="172349" y="1086719"/>
            <a:ext cx="10515600" cy="5150268"/>
          </a:xfrm>
        </p:spPr>
        <p:txBody>
          <a:bodyPr>
            <a:normAutofit/>
          </a:bodyPr>
          <a:lstStyle/>
          <a:p>
            <a:pPr marL="457200" indent="-457200">
              <a:lnSpc>
                <a:spcPct val="150000"/>
              </a:lnSpc>
              <a:buFont typeface="+mj-lt"/>
              <a:buAutoNum type="arabicPeriod"/>
            </a:pPr>
            <a:r>
              <a:rPr lang="en-GB" b="1" dirty="0">
                <a:solidFill>
                  <a:schemeClr val="tx1"/>
                </a:solidFill>
              </a:rPr>
              <a:t>Bolivia borders four countries.</a:t>
            </a:r>
          </a:p>
          <a:p>
            <a:pPr marL="457200" indent="-457200">
              <a:lnSpc>
                <a:spcPct val="150000"/>
              </a:lnSpc>
              <a:buFont typeface="+mj-lt"/>
              <a:buAutoNum type="arabicPeriod"/>
            </a:pPr>
            <a:r>
              <a:rPr lang="en-GB" b="1" dirty="0">
                <a:solidFill>
                  <a:schemeClr val="tx1"/>
                </a:solidFill>
              </a:rPr>
              <a:t>Bolivia has a coastline.</a:t>
            </a:r>
          </a:p>
          <a:p>
            <a:pPr marL="457200" indent="-457200">
              <a:lnSpc>
                <a:spcPct val="150000"/>
              </a:lnSpc>
              <a:buFont typeface="+mj-lt"/>
              <a:buAutoNum type="arabicPeriod"/>
            </a:pPr>
            <a:r>
              <a:rPr lang="en-GB" b="1" dirty="0">
                <a:solidFill>
                  <a:schemeClr val="tx1"/>
                </a:solidFill>
              </a:rPr>
              <a:t>In Bolivia there are very high mountains.</a:t>
            </a:r>
          </a:p>
          <a:p>
            <a:pPr marL="457200" indent="-457200">
              <a:lnSpc>
                <a:spcPct val="150000"/>
              </a:lnSpc>
              <a:buFont typeface="+mj-lt"/>
              <a:buAutoNum type="arabicPeriod"/>
            </a:pPr>
            <a:r>
              <a:rPr lang="en-GB" b="1" dirty="0">
                <a:solidFill>
                  <a:schemeClr val="tx1"/>
                </a:solidFill>
              </a:rPr>
              <a:t>It rains a lot in the mountains.</a:t>
            </a:r>
          </a:p>
          <a:p>
            <a:pPr marL="457200" indent="-457200">
              <a:lnSpc>
                <a:spcPct val="150000"/>
              </a:lnSpc>
              <a:buFont typeface="+mj-lt"/>
              <a:buAutoNum type="arabicPeriod"/>
            </a:pPr>
            <a:r>
              <a:rPr lang="en-GB" b="1" dirty="0">
                <a:solidFill>
                  <a:schemeClr val="tx1"/>
                </a:solidFill>
              </a:rPr>
              <a:t>Part of Bolivia is in the Amazon.</a:t>
            </a:r>
          </a:p>
          <a:p>
            <a:pPr marL="457200" indent="-457200">
              <a:lnSpc>
                <a:spcPct val="150000"/>
              </a:lnSpc>
              <a:buFont typeface="+mj-lt"/>
              <a:buAutoNum type="arabicPeriod"/>
            </a:pPr>
            <a:r>
              <a:rPr lang="en-GB" b="1" dirty="0">
                <a:solidFill>
                  <a:schemeClr val="tx1"/>
                </a:solidFill>
              </a:rPr>
              <a:t>The jungle covers the south of Bolivia.</a:t>
            </a:r>
          </a:p>
          <a:p>
            <a:pPr marL="457200" indent="-457200">
              <a:buFont typeface="+mj-lt"/>
              <a:buAutoNum type="arabicPeriod"/>
            </a:pPr>
            <a:endParaRPr lang="en-GB" b="1" dirty="0">
              <a:solidFill>
                <a:schemeClr val="tx1"/>
              </a:solidFill>
            </a:endParaRPr>
          </a:p>
          <a:p>
            <a:pPr marL="457200" indent="-457200">
              <a:buFont typeface="+mj-lt"/>
              <a:buAutoNum type="arabicPeriod"/>
            </a:pPr>
            <a:endParaRPr lang="en-GB" b="1" dirty="0">
              <a:solidFill>
                <a:schemeClr val="tx1"/>
              </a:solidFill>
            </a:endParaRPr>
          </a:p>
          <a:p>
            <a:pPr marL="457200" indent="-457200">
              <a:buFont typeface="+mj-lt"/>
              <a:buAutoNum type="arabicPeriod"/>
            </a:pPr>
            <a:endParaRPr lang="en-GB" b="1" dirty="0">
              <a:solidFill>
                <a:schemeClr val="tx1"/>
              </a:solidFill>
            </a:endParaRPr>
          </a:p>
          <a:p>
            <a:pPr marL="457200" indent="-457200">
              <a:buFont typeface="+mj-lt"/>
              <a:buAutoNum type="arabicPeriod"/>
            </a:pPr>
            <a:endParaRPr lang="en-GB" b="1" dirty="0">
              <a:solidFill>
                <a:schemeClr val="tx1"/>
              </a:solidFill>
            </a:endParaRPr>
          </a:p>
        </p:txBody>
      </p:sp>
      <p:pic>
        <p:nvPicPr>
          <p:cNvPr id="4" name="Picture 3">
            <a:extLst>
              <a:ext uri="{FF2B5EF4-FFF2-40B4-BE49-F238E27FC236}">
                <a16:creationId xmlns:a16="http://schemas.microsoft.com/office/drawing/2014/main" id="{1396404F-DE63-4BFF-B781-1BFB16BD93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9117" y="1086719"/>
            <a:ext cx="555862" cy="579021"/>
          </a:xfrm>
          <a:prstGeom prst="rect">
            <a:avLst/>
          </a:prstGeom>
        </p:spPr>
      </p:pic>
      <p:pic>
        <p:nvPicPr>
          <p:cNvPr id="5" name="Picture 4">
            <a:extLst>
              <a:ext uri="{FF2B5EF4-FFF2-40B4-BE49-F238E27FC236}">
                <a16:creationId xmlns:a16="http://schemas.microsoft.com/office/drawing/2014/main" id="{8EFD1802-ACE9-4395-8490-663A3E023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6128" y="2532571"/>
            <a:ext cx="440384" cy="458732"/>
          </a:xfrm>
          <a:prstGeom prst="rect">
            <a:avLst/>
          </a:prstGeom>
        </p:spPr>
      </p:pic>
      <p:pic>
        <p:nvPicPr>
          <p:cNvPr id="6" name="Picture 5">
            <a:extLst>
              <a:ext uri="{FF2B5EF4-FFF2-40B4-BE49-F238E27FC236}">
                <a16:creationId xmlns:a16="http://schemas.microsoft.com/office/drawing/2014/main" id="{5AD2A918-B3A3-4F65-A7F9-C090DCDE4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068" y="3724053"/>
            <a:ext cx="555862" cy="579021"/>
          </a:xfrm>
          <a:prstGeom prst="rect">
            <a:avLst/>
          </a:prstGeom>
        </p:spPr>
      </p:pic>
      <p:pic>
        <p:nvPicPr>
          <p:cNvPr id="1026" name="Picture 2" descr="Red x mark icon - Free red x mark icons">
            <a:extLst>
              <a:ext uri="{FF2B5EF4-FFF2-40B4-BE49-F238E27FC236}">
                <a16:creationId xmlns:a16="http://schemas.microsoft.com/office/drawing/2014/main" id="{C7797612-0F83-4F19-AB3A-848CA5F6A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940" y="1856419"/>
            <a:ext cx="555863" cy="5558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d x mark icon - Free red x mark icons">
            <a:extLst>
              <a:ext uri="{FF2B5EF4-FFF2-40B4-BE49-F238E27FC236}">
                <a16:creationId xmlns:a16="http://schemas.microsoft.com/office/drawing/2014/main" id="{36633AAA-EA8E-4F75-9892-365E29B33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34" y="3146924"/>
            <a:ext cx="555863" cy="5558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d x mark icon - Free red x mark icons">
            <a:extLst>
              <a:ext uri="{FF2B5EF4-FFF2-40B4-BE49-F238E27FC236}">
                <a16:creationId xmlns:a16="http://schemas.microsoft.com/office/drawing/2014/main" id="{39049BA6-BDCA-4566-BCFA-09013C0ED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761" y="4407935"/>
            <a:ext cx="555863" cy="5558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F10EBA5-AFFE-4222-B30D-426757109B48}"/>
              </a:ext>
            </a:extLst>
          </p:cNvPr>
          <p:cNvSpPr txBox="1"/>
          <p:nvPr/>
        </p:nvSpPr>
        <p:spPr>
          <a:xfrm>
            <a:off x="5123265" y="1830559"/>
            <a:ext cx="3645725" cy="523220"/>
          </a:xfrm>
          <a:prstGeom prst="rect">
            <a:avLst/>
          </a:prstGeom>
          <a:noFill/>
        </p:spPr>
        <p:txBody>
          <a:bodyPr wrap="square" rtlCol="0">
            <a:spAutoFit/>
          </a:bodyPr>
          <a:lstStyle/>
          <a:p>
            <a:r>
              <a:rPr lang="en-GB" sz="2800" b="1" i="1" dirty="0"/>
              <a:t>“No </a:t>
            </a:r>
            <a:r>
              <a:rPr lang="en-GB" sz="2800" b="1" i="1" dirty="0" err="1"/>
              <a:t>tiene</a:t>
            </a:r>
            <a:r>
              <a:rPr lang="en-GB" sz="2800" b="1" i="1" dirty="0"/>
              <a:t> costa”</a:t>
            </a:r>
          </a:p>
        </p:txBody>
      </p:sp>
      <p:sp>
        <p:nvSpPr>
          <p:cNvPr id="15" name="TextBox 14">
            <a:extLst>
              <a:ext uri="{FF2B5EF4-FFF2-40B4-BE49-F238E27FC236}">
                <a16:creationId xmlns:a16="http://schemas.microsoft.com/office/drawing/2014/main" id="{BB893828-F59E-4BE2-98E4-9DD8C3F10C34}"/>
              </a:ext>
            </a:extLst>
          </p:cNvPr>
          <p:cNvSpPr txBox="1"/>
          <p:nvPr/>
        </p:nvSpPr>
        <p:spPr>
          <a:xfrm>
            <a:off x="5874545" y="3228945"/>
            <a:ext cx="6784551" cy="461665"/>
          </a:xfrm>
          <a:prstGeom prst="rect">
            <a:avLst/>
          </a:prstGeom>
          <a:noFill/>
        </p:spPr>
        <p:txBody>
          <a:bodyPr wrap="square" rtlCol="0">
            <a:spAutoFit/>
          </a:bodyPr>
          <a:lstStyle/>
          <a:p>
            <a:r>
              <a:rPr lang="en-GB" sz="2400" b="1" i="1" dirty="0"/>
              <a:t>“La </a:t>
            </a:r>
            <a:r>
              <a:rPr lang="en-GB" sz="2400" b="1" i="1" dirty="0" err="1"/>
              <a:t>región</a:t>
            </a:r>
            <a:r>
              <a:rPr lang="en-GB" sz="2400" b="1" i="1" dirty="0"/>
              <a:t> </a:t>
            </a:r>
            <a:r>
              <a:rPr lang="en-GB" sz="2400" b="1" i="1" dirty="0" err="1"/>
              <a:t>alta</a:t>
            </a:r>
            <a:r>
              <a:rPr lang="en-GB" sz="2400" b="1" i="1" dirty="0"/>
              <a:t> … no </a:t>
            </a:r>
            <a:r>
              <a:rPr lang="en-GB" sz="2400" b="1" i="1" dirty="0" err="1"/>
              <a:t>tiene</a:t>
            </a:r>
            <a:r>
              <a:rPr lang="en-GB" sz="2400" b="1" i="1" dirty="0"/>
              <a:t> </a:t>
            </a:r>
            <a:r>
              <a:rPr lang="en-GB" sz="2400" b="1" i="1" dirty="0" err="1"/>
              <a:t>mucha</a:t>
            </a:r>
            <a:r>
              <a:rPr lang="en-GB" sz="2400" b="1" i="1" dirty="0"/>
              <a:t> </a:t>
            </a:r>
            <a:r>
              <a:rPr lang="en-GB" sz="2400" b="1" i="1" dirty="0" err="1"/>
              <a:t>agua</a:t>
            </a:r>
            <a:r>
              <a:rPr lang="en-GB" sz="2400" b="1" i="1" dirty="0"/>
              <a:t>”</a:t>
            </a:r>
          </a:p>
        </p:txBody>
      </p:sp>
      <p:sp>
        <p:nvSpPr>
          <p:cNvPr id="17" name="TextBox 16">
            <a:extLst>
              <a:ext uri="{FF2B5EF4-FFF2-40B4-BE49-F238E27FC236}">
                <a16:creationId xmlns:a16="http://schemas.microsoft.com/office/drawing/2014/main" id="{CB97D48C-9A55-4E72-972E-C254ECF01F3B}"/>
              </a:ext>
            </a:extLst>
          </p:cNvPr>
          <p:cNvSpPr txBox="1"/>
          <p:nvPr/>
        </p:nvSpPr>
        <p:spPr>
          <a:xfrm>
            <a:off x="7166320" y="4303074"/>
            <a:ext cx="5093265" cy="830997"/>
          </a:xfrm>
          <a:prstGeom prst="rect">
            <a:avLst/>
          </a:prstGeom>
          <a:noFill/>
        </p:spPr>
        <p:txBody>
          <a:bodyPr wrap="square" rtlCol="0">
            <a:spAutoFit/>
          </a:bodyPr>
          <a:lstStyle/>
          <a:p>
            <a:r>
              <a:rPr lang="en-GB" sz="2400" b="1" i="1" dirty="0"/>
              <a:t>“La selva </a:t>
            </a:r>
            <a:r>
              <a:rPr lang="en-GB" sz="2400" b="1" i="1" dirty="0" err="1"/>
              <a:t>cubre</a:t>
            </a:r>
            <a:r>
              <a:rPr lang="en-GB" sz="2400" b="1" i="1" dirty="0"/>
              <a:t> </a:t>
            </a:r>
            <a:r>
              <a:rPr lang="en-GB" sz="2400" b="1" i="1" dirty="0" err="1"/>
              <a:t>todo</a:t>
            </a:r>
            <a:r>
              <a:rPr lang="en-GB" sz="2400" b="1" i="1" dirty="0"/>
              <a:t> </a:t>
            </a:r>
            <a:r>
              <a:rPr lang="en-GB" sz="2400" b="1" i="1" dirty="0" err="1"/>
              <a:t>el</a:t>
            </a:r>
            <a:r>
              <a:rPr lang="en-GB" sz="2400" b="1" i="1" dirty="0"/>
              <a:t> </a:t>
            </a:r>
            <a:r>
              <a:rPr lang="en-GB" sz="2400" b="1" i="1" dirty="0" err="1"/>
              <a:t>este</a:t>
            </a:r>
            <a:r>
              <a:rPr lang="en-GB" sz="2400" b="1" i="1" dirty="0"/>
              <a:t> de Bolivia”</a:t>
            </a:r>
          </a:p>
        </p:txBody>
      </p:sp>
      <p:sp>
        <p:nvSpPr>
          <p:cNvPr id="18" name="Rounded Rectangle 11">
            <a:extLst>
              <a:ext uri="{FF2B5EF4-FFF2-40B4-BE49-F238E27FC236}">
                <a16:creationId xmlns:a16="http://schemas.microsoft.com/office/drawing/2014/main" id="{8EA388DF-ECD7-4313-8AB1-BD65F737D1CC}"/>
              </a:ext>
            </a:extLst>
          </p:cNvPr>
          <p:cNvSpPr/>
          <p:nvPr/>
        </p:nvSpPr>
        <p:spPr>
          <a:xfrm>
            <a:off x="10687948" y="258166"/>
            <a:ext cx="1240195"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5853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4152-4B48-459B-8E2A-276AA02647FB}"/>
              </a:ext>
            </a:extLst>
          </p:cNvPr>
          <p:cNvSpPr>
            <a:spLocks noGrp="1"/>
          </p:cNvSpPr>
          <p:nvPr>
            <p:ph type="title"/>
          </p:nvPr>
        </p:nvSpPr>
        <p:spPr>
          <a:xfrm>
            <a:off x="422563" y="217442"/>
            <a:ext cx="10515600" cy="1325563"/>
          </a:xfrm>
        </p:spPr>
        <p:txBody>
          <a:bodyPr/>
          <a:lstStyle/>
          <a:p>
            <a:r>
              <a:rPr lang="en-GB" dirty="0"/>
              <a:t>Persona A: lee las frases a un </a:t>
            </a:r>
            <a:r>
              <a:rPr lang="en-GB" dirty="0" err="1"/>
              <a:t>compañero</a:t>
            </a:r>
            <a:r>
              <a:rPr lang="en-GB" dirty="0"/>
              <a:t>.</a:t>
            </a:r>
            <a:br>
              <a:rPr lang="en-GB" dirty="0"/>
            </a:br>
            <a:r>
              <a:rPr lang="en-GB" dirty="0"/>
              <a:t>Persona B: </a:t>
            </a:r>
            <a:r>
              <a:rPr lang="en-GB" dirty="0" err="1"/>
              <a:t>toma</a:t>
            </a:r>
            <a:r>
              <a:rPr lang="en-GB" dirty="0"/>
              <a:t> </a:t>
            </a:r>
            <a:r>
              <a:rPr lang="en-GB" dirty="0" err="1"/>
              <a:t>apuntes</a:t>
            </a:r>
            <a:r>
              <a:rPr lang="en-GB" dirty="0"/>
              <a:t>* en </a:t>
            </a:r>
            <a:r>
              <a:rPr lang="en-GB" dirty="0" err="1"/>
              <a:t>inglés</a:t>
            </a:r>
            <a:r>
              <a:rPr lang="en-GB" dirty="0"/>
              <a:t>.</a:t>
            </a:r>
          </a:p>
        </p:txBody>
      </p:sp>
      <p:sp>
        <p:nvSpPr>
          <p:cNvPr id="3" name="Content Placeholder 2">
            <a:extLst>
              <a:ext uri="{FF2B5EF4-FFF2-40B4-BE49-F238E27FC236}">
                <a16:creationId xmlns:a16="http://schemas.microsoft.com/office/drawing/2014/main" id="{2E52F0D7-C8E9-40C5-9245-BA981CF24CA6}"/>
              </a:ext>
            </a:extLst>
          </p:cNvPr>
          <p:cNvSpPr>
            <a:spLocks noGrp="1"/>
          </p:cNvSpPr>
          <p:nvPr>
            <p:ph idx="1"/>
          </p:nvPr>
        </p:nvSpPr>
        <p:spPr>
          <a:xfrm>
            <a:off x="505691" y="1556262"/>
            <a:ext cx="6940138" cy="3589523"/>
          </a:xfrm>
        </p:spPr>
        <p:txBody>
          <a:bodyPr>
            <a:normAutofit/>
          </a:bodyPr>
          <a:lstStyle/>
          <a:p>
            <a:pPr>
              <a:lnSpc>
                <a:spcPct val="150000"/>
              </a:lnSpc>
            </a:pPr>
            <a:r>
              <a:rPr lang="en-GB" b="1"/>
              <a:t>Ejemplo:</a:t>
            </a:r>
          </a:p>
          <a:p>
            <a:pPr>
              <a:lnSpc>
                <a:spcPct val="150000"/>
              </a:lnSpc>
            </a:pPr>
            <a:r>
              <a:rPr lang="en-GB" b="1"/>
              <a:t>1. Bolivia es un país grande.</a:t>
            </a:r>
            <a:endParaRPr lang="en-GB" b="1" dirty="0"/>
          </a:p>
        </p:txBody>
      </p:sp>
      <p:sp>
        <p:nvSpPr>
          <p:cNvPr id="5" name="Content Placeholder 2">
            <a:extLst>
              <a:ext uri="{FF2B5EF4-FFF2-40B4-BE49-F238E27FC236}">
                <a16:creationId xmlns:a16="http://schemas.microsoft.com/office/drawing/2014/main" id="{6EE30F36-91B3-4AAD-9C16-DFC8BED461C6}"/>
              </a:ext>
            </a:extLst>
          </p:cNvPr>
          <p:cNvSpPr txBox="1">
            <a:spLocks/>
          </p:cNvSpPr>
          <p:nvPr/>
        </p:nvSpPr>
        <p:spPr>
          <a:xfrm>
            <a:off x="6180179" y="2236121"/>
            <a:ext cx="6940138" cy="35895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AutoNum type="arabicPeriod"/>
            </a:pPr>
            <a:r>
              <a:rPr lang="en-GB" b="1" i="1" dirty="0"/>
              <a:t>Bolivia is a large country</a:t>
            </a:r>
          </a:p>
          <a:p>
            <a:pPr marL="457200" indent="-457200">
              <a:lnSpc>
                <a:spcPct val="150000"/>
              </a:lnSpc>
              <a:buFont typeface="Arial" panose="020B0604020202020204" pitchFamily="34" charset="0"/>
              <a:buAutoNum type="arabicPeriod"/>
            </a:pPr>
            <a:endParaRPr lang="en-GB" b="1" i="1" dirty="0"/>
          </a:p>
        </p:txBody>
      </p:sp>
      <p:sp>
        <p:nvSpPr>
          <p:cNvPr id="6" name="Rounded Rectangle 11">
            <a:extLst>
              <a:ext uri="{FF2B5EF4-FFF2-40B4-BE49-F238E27FC236}">
                <a16:creationId xmlns:a16="http://schemas.microsoft.com/office/drawing/2014/main" id="{9F122556-B473-49E5-95A3-102EBB813FC2}"/>
              </a:ext>
            </a:extLst>
          </p:cNvPr>
          <p:cNvSpPr/>
          <p:nvPr/>
        </p:nvSpPr>
        <p:spPr>
          <a:xfrm>
            <a:off x="9535886" y="258166"/>
            <a:ext cx="2392257"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E0D7A4B-F1CB-438C-8394-D7FA2F46BF32}"/>
              </a:ext>
            </a:extLst>
          </p:cNvPr>
          <p:cNvSpPr txBox="1"/>
          <p:nvPr/>
        </p:nvSpPr>
        <p:spPr>
          <a:xfrm>
            <a:off x="8513179" y="5920978"/>
            <a:ext cx="3678821" cy="400110"/>
          </a:xfrm>
          <a:prstGeom prst="rect">
            <a:avLst/>
          </a:prstGeom>
          <a:noFill/>
        </p:spPr>
        <p:txBody>
          <a:bodyPr wrap="square">
            <a:spAutoFit/>
          </a:bodyPr>
          <a:lstStyle/>
          <a:p>
            <a:r>
              <a:rPr lang="en-GB" sz="2000" b="1" dirty="0"/>
              <a:t>*</a:t>
            </a:r>
            <a:r>
              <a:rPr lang="en-GB" sz="2000" b="1" dirty="0" err="1"/>
              <a:t>toma</a:t>
            </a:r>
            <a:r>
              <a:rPr lang="en-GB" sz="2000" b="1" dirty="0"/>
              <a:t> </a:t>
            </a:r>
            <a:r>
              <a:rPr lang="en-GB" sz="2000" b="1" dirty="0" err="1"/>
              <a:t>apuntes</a:t>
            </a:r>
            <a:r>
              <a:rPr lang="en-GB" sz="2000" b="1" dirty="0"/>
              <a:t> = take notes</a:t>
            </a:r>
          </a:p>
        </p:txBody>
      </p:sp>
    </p:spTree>
    <p:extLst>
      <p:ext uri="{BB962C8B-B14F-4D97-AF65-F5344CB8AC3E}">
        <p14:creationId xmlns:p14="http://schemas.microsoft.com/office/powerpoint/2010/main" val="379750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6467</Words>
  <Application>Microsoft Office PowerPoint</Application>
  <PresentationFormat>Widescreen</PresentationFormat>
  <Paragraphs>854</Paragraphs>
  <Slides>41</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Century Gothic</vt:lpstr>
      <vt:lpstr>NCELP_German_2022</vt:lpstr>
      <vt:lpstr>PowerPoint Presentation</vt:lpstr>
      <vt:lpstr>Vocabulario</vt:lpstr>
      <vt:lpstr>__a _ ama amari__a __ega tarde por la __uvia y no tiene __ ave. Llama a __as otras __amas, pero no están.   ¿Por qué __as otras llamas no llevan __a __ave a __a llama amari__a? </vt:lpstr>
      <vt:lpstr>Vocabulario</vt:lpstr>
      <vt:lpstr>Hoy vamos a leer un texto sobre un país de Sudamérica.</vt:lpstr>
      <vt:lpstr>¿Cómo es Bolivia? </vt:lpstr>
      <vt:lpstr>Geografía</vt:lpstr>
      <vt:lpstr>¿Verdadero o falso?</vt:lpstr>
      <vt:lpstr>Persona A: lee las frases a un compañero. Persona B: toma apuntes* en inglés.</vt:lpstr>
      <vt:lpstr>Persona A: lee las frases a un compañero. Persona B: toma apuntes* en inglés.</vt:lpstr>
      <vt:lpstr>Persona A: lee las frases a un compañero. Persona B: toma apuntes* en inglés.</vt:lpstr>
      <vt:lpstr>Escribe 6 frases en español.</vt:lpstr>
      <vt:lpstr>PowerPoint Presentation</vt:lpstr>
      <vt:lpstr>La llama amarilla llega tarde por la lluvia y no tiene llave. Llama a las otras llamas, pero no están.   ¿Por qué las otras llamas no llevan la llave a la llama amarilla? </vt:lpstr>
      <vt:lpstr>leer</vt:lpstr>
      <vt:lpstr>PowerPoint Presentation</vt:lpstr>
      <vt:lpstr>Vocabulario</vt:lpstr>
      <vt:lpstr>Vocabulario</vt:lpstr>
      <vt:lpstr>Vocabulario</vt:lpstr>
      <vt:lpstr>¡Hacemos predicciones! ¿Verdadero o falso?</vt:lpstr>
      <vt:lpstr>Idiomas y educación</vt:lpstr>
      <vt:lpstr>¿Verdadero o falso?</vt:lpstr>
      <vt:lpstr>-er 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Escucha. El verbo es singular (-e) o plural (-en)? Después elige el verbo en inglés.</vt:lpstr>
      <vt:lpstr>PowerPoint Presentation</vt:lpstr>
      <vt:lpstr>Hablamos sobre Bolivia en parejas.</vt:lpstr>
      <vt:lpstr>PowerPoint Presentation</vt:lpstr>
      <vt:lpstr>Solución</vt:lpstr>
      <vt:lpstr>Solución</vt:lpstr>
      <vt:lpstr>Deberes</vt:lpstr>
      <vt:lpstr>Optional slides</vt:lpstr>
      <vt:lpstr>Deberes</vt:lpstr>
      <vt:lpstr>Complete the sentences.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 - AVY</dc:creator>
  <cp:lastModifiedBy>Rachel Hawkes</cp:lastModifiedBy>
  <cp:revision>108</cp:revision>
  <dcterms:created xsi:type="dcterms:W3CDTF">2023-10-12T08:34:16Z</dcterms:created>
  <dcterms:modified xsi:type="dcterms:W3CDTF">2024-02-10T04:50:05Z</dcterms:modified>
</cp:coreProperties>
</file>