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70" r:id="rId2"/>
    <p:sldId id="305" r:id="rId3"/>
    <p:sldId id="304" r:id="rId4"/>
    <p:sldId id="265" r:id="rId5"/>
    <p:sldId id="306" r:id="rId6"/>
    <p:sldId id="307" r:id="rId7"/>
    <p:sldId id="308" r:id="rId8"/>
    <p:sldId id="309" r:id="rId9"/>
    <p:sldId id="282" r:id="rId10"/>
    <p:sldId id="260" r:id="rId11"/>
    <p:sldId id="272" r:id="rId12"/>
    <p:sldId id="263" r:id="rId13"/>
    <p:sldId id="317" r:id="rId14"/>
    <p:sldId id="318" r:id="rId15"/>
    <p:sldId id="319" r:id="rId16"/>
    <p:sldId id="320" r:id="rId17"/>
    <p:sldId id="266" r:id="rId18"/>
    <p:sldId id="312" r:id="rId19"/>
    <p:sldId id="264" r:id="rId20"/>
    <p:sldId id="283" r:id="rId21"/>
    <p:sldId id="313" r:id="rId22"/>
    <p:sldId id="284" r:id="rId23"/>
    <p:sldId id="285" r:id="rId24"/>
    <p:sldId id="297" r:id="rId25"/>
    <p:sldId id="298" r:id="rId26"/>
    <p:sldId id="299" r:id="rId27"/>
    <p:sldId id="300" r:id="rId28"/>
    <p:sldId id="301" r:id="rId29"/>
    <p:sldId id="302" r:id="rId30"/>
    <p:sldId id="286" r:id="rId31"/>
    <p:sldId id="287" r:id="rId32"/>
    <p:sldId id="288" r:id="rId33"/>
    <p:sldId id="289" r:id="rId34"/>
    <p:sldId id="290" r:id="rId35"/>
    <p:sldId id="291" r:id="rId36"/>
    <p:sldId id="292" r:id="rId37"/>
    <p:sldId id="293" r:id="rId38"/>
    <p:sldId id="323" r:id="rId39"/>
    <p:sldId id="295" r:id="rId40"/>
    <p:sldId id="296" r:id="rId41"/>
    <p:sldId id="325" r:id="rId42"/>
    <p:sldId id="81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5E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71445" autoAdjust="0"/>
  </p:normalViewPr>
  <p:slideViewPr>
    <p:cSldViewPr snapToGrid="0">
      <p:cViewPr varScale="1">
        <p:scale>
          <a:sx n="78" d="100"/>
          <a:sy n="78" d="100"/>
        </p:scale>
        <p:origin x="1800" y="54"/>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FECA8-F591-4B17-BEF0-5593E3326D5B}" type="datetimeFigureOut">
              <a:rPr lang="en-GB" smtClean="0"/>
              <a:t>10/02/2024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6B18A-CBF4-4C2B-993B-E2203DDFB1DB}" type="slidenum">
              <a:rPr lang="en-GB" smtClean="0"/>
              <a:t>‹#›</a:t>
            </a:fld>
            <a:endParaRPr lang="en-GB"/>
          </a:p>
        </p:txBody>
      </p:sp>
    </p:spTree>
    <p:extLst>
      <p:ext uri="{BB962C8B-B14F-4D97-AF65-F5344CB8AC3E}">
        <p14:creationId xmlns:p14="http://schemas.microsoft.com/office/powerpoint/2010/main" val="1746941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anishlinguist.us/tag/before-or-after-nou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err="1">
                <a:solidFill>
                  <a:srgbClr val="FF0000"/>
                </a:solidFill>
              </a:rPr>
              <a:t>pues</a:t>
            </a:r>
            <a:r>
              <a:rPr lang="en-GB" b="1" u="none" dirty="0">
                <a:solidFill>
                  <a:srgbClr val="FF0000"/>
                </a:solidFill>
              </a:rPr>
              <a:t> or </a:t>
            </a:r>
            <a:r>
              <a:rPr lang="en-GB" b="1" u="sng" dirty="0">
                <a:solidFill>
                  <a:srgbClr val="FF0000"/>
                </a:solidFill>
              </a:rPr>
              <a:t>tapa</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a:solidFill>
                  <a:srgbClr val="FF0000"/>
                </a:solidFill>
                <a:effectLst/>
                <a:latin typeface="+mn-lt"/>
                <a:ea typeface="+mn-ea"/>
                <a:cs typeface="+mn-cs"/>
              </a:rPr>
              <a:t>tapa, fin</a:t>
            </a:r>
            <a:r>
              <a:rPr lang="en-GB" sz="1200" b="1" i="0" u="none" strike="noStrike" kern="1200" dirty="0">
                <a:solidFill>
                  <a:srgbClr val="FF0000"/>
                </a:solidFill>
                <a:effectLst/>
                <a:latin typeface="+mn-lt"/>
                <a:ea typeface="+mn-ea"/>
                <a:cs typeface="+mn-cs"/>
              </a:rPr>
              <a:t> or </a:t>
            </a:r>
            <a:r>
              <a:rPr lang="en-GB" sz="1200" b="1" i="0" u="sng" strike="noStrike" kern="1200" dirty="0" err="1">
                <a:solidFill>
                  <a:srgbClr val="FF0000"/>
                </a:solidFill>
                <a:effectLst/>
                <a:latin typeface="+mn-lt"/>
                <a:ea typeface="+mn-ea"/>
                <a:cs typeface="+mn-cs"/>
              </a:rPr>
              <a:t>periodista</a:t>
            </a:r>
            <a:endParaRPr lang="en-CA" sz="1200" b="0" i="0" u="sng"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a:t>
            </a:r>
            <a:r>
              <a:rPr lang="en-GB" b="0" dirty="0"/>
              <a:t>of SSCs [cue],</a:t>
            </a:r>
            <a:r>
              <a:rPr lang="en-GB" b="0" baseline="0" dirty="0"/>
              <a:t> [</a:t>
            </a:r>
            <a:r>
              <a:rPr lang="en-GB" b="0" baseline="0" dirty="0" err="1"/>
              <a:t>cua</a:t>
            </a:r>
            <a:r>
              <a:rPr lang="en-GB" b="0" baseline="0" dirty="0"/>
              <a:t>], [cui]</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 van a + infinitive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Introduction of ‘</a:t>
            </a:r>
            <a:r>
              <a:rPr lang="en-GB" b="0" baseline="0" dirty="0" err="1"/>
              <a:t>ir</a:t>
            </a:r>
            <a:r>
              <a:rPr lang="en-GB" b="0" baseline="0" dirty="0"/>
              <a:t> de + noun’ expressions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8.1.2.6 (introduce) </a:t>
            </a:r>
            <a:r>
              <a:rPr lang="en-GB" sz="1200" b="0" i="0" dirty="0">
                <a:solidFill>
                  <a:schemeClr val="dk1"/>
                </a:solidFill>
                <a:latin typeface="+mn-lt"/>
                <a:ea typeface="Calibri"/>
                <a:cs typeface="Calibri"/>
                <a:sym typeface="Calibri"/>
              </a:rPr>
              <a:t>vocab set: </a:t>
            </a:r>
            <a:r>
              <a:rPr lang="es-419" sz="1200" b="0" kern="1200" dirty="0">
                <a:solidFill>
                  <a:schemeClr val="tx1"/>
                </a:solidFill>
                <a:effectLst/>
                <a:latin typeface="+mn-lt"/>
                <a:ea typeface="+mn-ea"/>
                <a:cs typeface="+mn-cs"/>
              </a:rPr>
              <a:t>van [ir-33]; país [109]; café [961]; costa [896]; para² [16]; tomar² [133]; presentar [235]; enseñar [610]; el tema [240]; pronto [376]; próximo [466]</a:t>
            </a:r>
            <a:r>
              <a:rPr lang="en-GB"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paseo [2126]; compra [1162]; tapa [3645]; copa [1514]</a:t>
            </a:r>
            <a:endParaRPr lang="en-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8 1.2.2 (</a:t>
            </a:r>
            <a:r>
              <a:rPr lang="es-419" sz="1200" b="1" kern="1200" dirty="0" err="1">
                <a:solidFill>
                  <a:schemeClr val="tx1"/>
                </a:solidFill>
                <a:effectLst/>
                <a:latin typeface="+mn-lt"/>
                <a:ea typeface="+mn-ea"/>
                <a:cs typeface="+mn-cs"/>
              </a:rPr>
              <a:t>revisit</a:t>
            </a:r>
            <a:r>
              <a:rPr lang="es-419" sz="1200" b="1"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salir [114]; subir [410]; perder [195]; recoger [828]; partido [302]; el fútbol [1471]; entrada [767]; billete [292];  pues¹ [73]; fin [182]; semana [301]; inglés² [583]; jugador [1019]; (a) pie [365]</a:t>
            </a:r>
            <a:endParaRPr lang="en-GB" sz="1200" b="1" i="0" u="none" strike="noStrike" kern="1200" cap="none" baseline="0"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8 1.1.4</a:t>
            </a:r>
            <a:r>
              <a:rPr lang="en-GB" sz="1200" b="0" kern="1200" baseline="0" dirty="0">
                <a:solidFill>
                  <a:schemeClr val="tx1"/>
                </a:solidFill>
                <a:effectLst/>
                <a:latin typeface="+mn-lt"/>
                <a:ea typeface="+mn-ea"/>
                <a:cs typeface="+mn-cs"/>
              </a:rPr>
              <a:t> (</a:t>
            </a:r>
            <a:r>
              <a:rPr lang="en-GB" sz="1200" b="1" i="0" u="none" strike="noStrike" kern="1200" cap="none" dirty="0">
                <a:solidFill>
                  <a:schemeClr val="tx1"/>
                </a:solidFill>
                <a:effectLst/>
                <a:latin typeface="+mn-lt"/>
                <a:ea typeface="Calibri"/>
                <a:cs typeface="Calibri"/>
                <a:sym typeface="Calibri"/>
              </a:rPr>
              <a:t>revisit)</a:t>
            </a:r>
            <a:r>
              <a:rPr lang="en-GB" sz="1200" b="1" i="0" u="none" strike="noStrike" kern="1200" cap="none" baseline="0" dirty="0">
                <a:solidFill>
                  <a:schemeClr val="tx1"/>
                </a:solidFill>
                <a:effectLst/>
                <a:latin typeface="+mn-lt"/>
                <a:ea typeface="Calibri"/>
                <a:cs typeface="Calibri"/>
                <a:sym typeface="Calibri"/>
              </a:rPr>
              <a:t> </a:t>
            </a:r>
            <a:r>
              <a:rPr lang="es-419" sz="1200" kern="1200" dirty="0">
                <a:solidFill>
                  <a:schemeClr val="tx1"/>
                </a:solidFill>
                <a:effectLst/>
                <a:latin typeface="+mn-lt"/>
                <a:ea typeface="+mn-ea"/>
                <a:cs typeface="+mn-cs"/>
              </a:rPr>
              <a:t>vender [528]; entender [229]; creer (en) [83]; esconder [1130]; poner [91]; noticia [859]; periodista [1235]; entrevista [1653]; página [598]; sobre¹ [62]; que [3]</a:t>
            </a:r>
            <a:r>
              <a:rPr lang="en-GB" sz="120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realidad [260]; sociedad [353]</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937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aseline="0" dirty="0"/>
              <a:t>2 minutes</a:t>
            </a:r>
          </a:p>
          <a:p>
            <a:r>
              <a:rPr lang="en-GB" baseline="0" dirty="0"/>
              <a:t> </a:t>
            </a:r>
          </a:p>
          <a:p>
            <a:r>
              <a:rPr lang="en-GB" b="1" baseline="0" dirty="0"/>
              <a:t>Aim: </a:t>
            </a:r>
          </a:p>
          <a:p>
            <a:pPr marL="228600" indent="-228600">
              <a:buAutoNum type="arabicPeriod"/>
            </a:pPr>
            <a:r>
              <a:rPr lang="en-GB" b="0" baseline="0" dirty="0"/>
              <a:t>T</a:t>
            </a:r>
            <a:r>
              <a:rPr lang="en-GB" baseline="0" dirty="0"/>
              <a:t>o recap previously learnt singular persons of the verb ‘</a:t>
            </a:r>
            <a:r>
              <a:rPr lang="en-GB" baseline="0" dirty="0" err="1"/>
              <a:t>ir</a:t>
            </a:r>
            <a:r>
              <a:rPr lang="en-GB" baseline="0" dirty="0"/>
              <a:t>’.</a:t>
            </a:r>
          </a:p>
          <a:p>
            <a:pPr marL="228600" indent="-228600">
              <a:buAutoNum type="arabicPeriod"/>
            </a:pPr>
            <a:r>
              <a:rPr lang="en-GB" baseline="0" dirty="0"/>
              <a:t>To recap ir + a + infinitive to talk about future plans.</a:t>
            </a:r>
          </a:p>
          <a:p>
            <a:pPr marL="228600" indent="-228600">
              <a:buAutoNum type="arabicPeriod"/>
            </a:pPr>
            <a:r>
              <a:rPr lang="en-GB" baseline="0" dirty="0"/>
              <a:t>To recap al vs. a la for ‘to the’.</a:t>
            </a:r>
          </a:p>
          <a:p>
            <a:pPr marL="228600" indent="-228600">
              <a:buAutoNum type="arabicPeriod"/>
            </a:pPr>
            <a:endParaRPr lang="en-GB" baseline="0" dirty="0"/>
          </a:p>
          <a:p>
            <a:pPr marL="0" indent="0">
              <a:buNone/>
            </a:pPr>
            <a:r>
              <a:rPr lang="en-GB" b="1" baseline="0" dirty="0"/>
              <a:t>Procedure:</a:t>
            </a:r>
          </a:p>
          <a:p>
            <a:pPr marL="0" indent="0">
              <a:buNone/>
            </a:pPr>
            <a:r>
              <a:rPr lang="en-GB" b="0" baseline="0" dirty="0"/>
              <a:t>Read through the slide, eliciting the Spanish and translations. These include some of the language introduced on the last slide (</a:t>
            </a:r>
            <a:r>
              <a:rPr lang="en-GB" b="0" baseline="0" dirty="0" err="1"/>
              <a:t>tomar</a:t>
            </a:r>
            <a:r>
              <a:rPr lang="en-GB" b="0" baseline="0" dirty="0"/>
              <a:t>, costa) for further reinforcement.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497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Aims: </a:t>
            </a:r>
          </a:p>
          <a:p>
            <a:r>
              <a:rPr lang="en-US" b="0" dirty="0"/>
              <a:t>1. to consolidate understanding</a:t>
            </a:r>
            <a:r>
              <a:rPr lang="en-US" b="0" baseline="0" dirty="0"/>
              <a:t> of the verb ‘</a:t>
            </a:r>
            <a:r>
              <a:rPr lang="en-US" b="0" baseline="0" dirty="0" err="1"/>
              <a:t>ir</a:t>
            </a:r>
            <a:r>
              <a:rPr lang="en-US" b="0" baseline="0" dirty="0"/>
              <a:t>’ in singular persons </a:t>
            </a:r>
          </a:p>
          <a:p>
            <a:r>
              <a:rPr lang="en-US" b="0" baseline="0" dirty="0"/>
              <a:t>2. to consolidate understanding of new and revisited vocabulary</a:t>
            </a:r>
            <a:endParaRPr lang="en-US" b="0" dirty="0"/>
          </a:p>
          <a:p>
            <a:endParaRPr lang="en-US" b="1" dirty="0"/>
          </a:p>
          <a:p>
            <a:r>
              <a:rPr lang="en-US" b="1" dirty="0"/>
              <a:t>Procedure:</a:t>
            </a:r>
          </a:p>
          <a:p>
            <a:pPr marL="228600" indent="-228600">
              <a:buAutoNum type="arabicPeriod"/>
            </a:pPr>
            <a:r>
              <a:rPr lang="en-US" b="0" dirty="0"/>
              <a:t>Students read the sentences</a:t>
            </a:r>
            <a:r>
              <a:rPr lang="en-US" b="0" baseline="0" dirty="0"/>
              <a:t> and decide who the verb is referring to: ‘I, ‘you’ or ‘s/he’.</a:t>
            </a:r>
          </a:p>
          <a:p>
            <a:pPr marL="228600" indent="-228600">
              <a:buAutoNum type="arabicPeriod"/>
            </a:pPr>
            <a:r>
              <a:rPr lang="en-US" b="0" baseline="0" dirty="0"/>
              <a:t>They then re-read them and match the English phrases with the Spanish sentences that have the same meaning.</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28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8 </a:t>
            </a:r>
            <a:r>
              <a:rPr lang="es-ES" b="0" dirty="0"/>
              <a:t>min</a:t>
            </a:r>
            <a:endParaRPr lang="en-US" b="0" dirty="0"/>
          </a:p>
          <a:p>
            <a:endParaRPr lang="en-US" b="1" dirty="0"/>
          </a:p>
          <a:p>
            <a:r>
              <a:rPr lang="en-US" b="1" dirty="0"/>
              <a:t>Aim: </a:t>
            </a:r>
          </a:p>
          <a:p>
            <a:r>
              <a:rPr lang="en-US" b="0" dirty="0"/>
              <a:t>to consolidate understanding</a:t>
            </a:r>
            <a:r>
              <a:rPr lang="en-US" b="0" baseline="0" dirty="0"/>
              <a:t> of the verb ‘</a:t>
            </a:r>
            <a:r>
              <a:rPr lang="en-US" b="0" baseline="0" dirty="0" err="1"/>
              <a:t>ir</a:t>
            </a:r>
            <a:r>
              <a:rPr lang="en-US" b="0" baseline="0" dirty="0"/>
              <a:t>’ in singular persons</a:t>
            </a:r>
          </a:p>
          <a:p>
            <a:r>
              <a:rPr lang="en-US" b="0" baseline="0" dirty="0"/>
              <a:t>To consolidate understanding of new and revisited vocabulary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to each sentence and identify the correct form of the verb ‘</a:t>
            </a:r>
            <a:r>
              <a:rPr lang="en-US" b="0" dirty="0" err="1"/>
              <a:t>ir</a:t>
            </a:r>
            <a:r>
              <a:rPr lang="en-US" b="0" dirty="0"/>
              <a:t>’ (I, you or s/he).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again</a:t>
            </a:r>
            <a:r>
              <a:rPr lang="en-US" b="0" baseline="0" dirty="0"/>
              <a:t> and match the English phrases with the Spanish sentences that they hear.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dirty="0"/>
              <a:t>Some students may be able to complete both parts as they 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r>
              <a:rPr lang="en-GB" sz="1200" kern="1200" dirty="0">
                <a:solidFill>
                  <a:schemeClr val="tx1"/>
                </a:solidFill>
                <a:effectLst/>
                <a:latin typeface="+mn-lt"/>
                <a:ea typeface="+mn-ea"/>
                <a:cs typeface="+mn-cs"/>
              </a:rPr>
              <a:t>1.</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Voy</a:t>
            </a:r>
            <a:r>
              <a:rPr lang="en-GB" sz="1200" kern="1200" dirty="0">
                <a:solidFill>
                  <a:schemeClr val="tx1"/>
                </a:solidFill>
                <a:effectLst/>
                <a:latin typeface="+mn-lt"/>
                <a:ea typeface="+mn-ea"/>
                <a:cs typeface="+mn-cs"/>
              </a:rPr>
              <a:t> a </a:t>
            </a:r>
            <a:r>
              <a:rPr lang="en-GB" sz="1200" kern="1200" dirty="0" err="1">
                <a:solidFill>
                  <a:schemeClr val="tx1"/>
                </a:solidFill>
                <a:effectLst/>
                <a:latin typeface="+mn-lt"/>
                <a:ea typeface="+mn-ea"/>
                <a:cs typeface="+mn-cs"/>
              </a:rPr>
              <a:t>comprar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billetes</a:t>
            </a:r>
            <a:r>
              <a:rPr lang="en-GB" sz="1200" kern="1200" dirty="0">
                <a:solidFill>
                  <a:schemeClr val="tx1"/>
                </a:solidFill>
                <a:effectLst/>
                <a:latin typeface="+mn-lt"/>
                <a:ea typeface="+mn-ea"/>
                <a:cs typeface="+mn-cs"/>
              </a:rPr>
              <a:t> para el </a:t>
            </a:r>
            <a:r>
              <a:rPr lang="en-GB" sz="1200" kern="1200" dirty="0" err="1">
                <a:solidFill>
                  <a:schemeClr val="tx1"/>
                </a:solidFill>
                <a:effectLst/>
                <a:latin typeface="+mn-lt"/>
                <a:ea typeface="+mn-ea"/>
                <a:cs typeface="+mn-cs"/>
              </a:rPr>
              <a:t>viaje</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2. Vas a ir a Madrid para ver un </a:t>
            </a:r>
            <a:r>
              <a:rPr lang="en-GB" sz="1200" kern="1200" dirty="0" err="1">
                <a:solidFill>
                  <a:schemeClr val="tx1"/>
                </a:solidFill>
                <a:effectLst/>
                <a:latin typeface="+mn-lt"/>
                <a:ea typeface="+mn-ea"/>
                <a:cs typeface="+mn-cs"/>
              </a:rPr>
              <a:t>partido</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fútbol</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Voy</a:t>
            </a:r>
            <a:r>
              <a:rPr lang="en-GB" sz="1200" kern="1200" dirty="0">
                <a:solidFill>
                  <a:schemeClr val="tx1"/>
                </a:solidFill>
                <a:effectLst/>
                <a:latin typeface="+mn-lt"/>
                <a:ea typeface="+mn-ea"/>
                <a:cs typeface="+mn-cs"/>
              </a:rPr>
              <a:t> a </a:t>
            </a:r>
            <a:r>
              <a:rPr lang="en-GB" sz="1200" kern="1200" dirty="0" err="1">
                <a:solidFill>
                  <a:schemeClr val="tx1"/>
                </a:solidFill>
                <a:effectLst/>
                <a:latin typeface="+mn-lt"/>
                <a:ea typeface="+mn-ea"/>
                <a:cs typeface="+mn-cs"/>
              </a:rPr>
              <a:t>recoger</a:t>
            </a:r>
            <a:r>
              <a:rPr lang="en-GB" sz="1200" kern="1200" dirty="0">
                <a:solidFill>
                  <a:schemeClr val="tx1"/>
                </a:solidFill>
                <a:effectLst/>
                <a:latin typeface="+mn-lt"/>
                <a:ea typeface="+mn-ea"/>
                <a:cs typeface="+mn-cs"/>
              </a:rPr>
              <a:t> una </a:t>
            </a:r>
            <a:r>
              <a:rPr lang="en-GB" sz="1200" kern="1200" dirty="0" err="1">
                <a:solidFill>
                  <a:schemeClr val="tx1"/>
                </a:solidFill>
                <a:effectLst/>
                <a:latin typeface="+mn-lt"/>
                <a:ea typeface="+mn-ea"/>
                <a:cs typeface="+mn-cs"/>
              </a:rPr>
              <a:t>camisa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limpia</a:t>
            </a:r>
            <a:r>
              <a:rPr lang="en-GB" sz="1200" kern="1200" dirty="0">
                <a:solidFill>
                  <a:schemeClr val="tx1"/>
                </a:solidFill>
                <a:effectLst/>
                <a:latin typeface="+mn-lt"/>
                <a:ea typeface="+mn-ea"/>
                <a:cs typeface="+mn-cs"/>
              </a:rPr>
              <a:t> para la </a:t>
            </a:r>
            <a:r>
              <a:rPr lang="en-GB" sz="1200" kern="1200" dirty="0" err="1">
                <a:solidFill>
                  <a:schemeClr val="tx1"/>
                </a:solidFill>
                <a:effectLst/>
                <a:latin typeface="+mn-lt"/>
                <a:ea typeface="+mn-ea"/>
                <a:cs typeface="+mn-cs"/>
              </a:rPr>
              <a:t>entrevista</a:t>
            </a:r>
            <a:r>
              <a:rPr lang="en-GB" sz="1200" kern="1200" dirty="0">
                <a:solidFill>
                  <a:schemeClr val="tx1"/>
                </a:solidFill>
                <a:effectLst/>
                <a:latin typeface="+mn-lt"/>
                <a:ea typeface="+mn-ea"/>
                <a:cs typeface="+mn-cs"/>
              </a:rPr>
              <a:t>.</a:t>
            </a:r>
          </a:p>
          <a:p>
            <a:r>
              <a:rPr lang="en-US" b="0" dirty="0"/>
              <a:t>4. Va a ir a </a:t>
            </a:r>
            <a:r>
              <a:rPr lang="en-US" b="0" dirty="0" err="1"/>
              <a:t>otro</a:t>
            </a:r>
            <a:r>
              <a:rPr lang="en-US" b="0" dirty="0"/>
              <a:t> </a:t>
            </a:r>
            <a:r>
              <a:rPr lang="en-US" b="0" dirty="0" err="1"/>
              <a:t>país</a:t>
            </a:r>
            <a:r>
              <a:rPr lang="en-US" b="0" dirty="0"/>
              <a:t> para </a:t>
            </a:r>
            <a:r>
              <a:rPr lang="en-US" b="0" dirty="0" err="1"/>
              <a:t>buscar</a:t>
            </a:r>
            <a:r>
              <a:rPr lang="en-US" b="0" dirty="0"/>
              <a:t> </a:t>
            </a:r>
            <a:r>
              <a:rPr lang="en-US" b="0" dirty="0" err="1"/>
              <a:t>trabajo</a:t>
            </a:r>
            <a:r>
              <a:rPr lang="en-US" b="0" dirty="0"/>
              <a:t>.</a:t>
            </a:r>
          </a:p>
          <a:p>
            <a:r>
              <a:rPr lang="en-US" b="0" dirty="0"/>
              <a:t>5.</a:t>
            </a:r>
            <a:r>
              <a:rPr lang="en-US" b="0" baseline="0" dirty="0"/>
              <a:t> </a:t>
            </a:r>
            <a:r>
              <a:rPr lang="en-US" b="0" baseline="0" dirty="0" err="1"/>
              <a:t>Voy</a:t>
            </a:r>
            <a:r>
              <a:rPr lang="en-US" b="0" baseline="0" dirty="0"/>
              <a:t> a </a:t>
            </a:r>
            <a:r>
              <a:rPr lang="en-US" b="0" baseline="0" dirty="0" err="1"/>
              <a:t>viajar</a:t>
            </a:r>
            <a:r>
              <a:rPr lang="en-US" b="0" baseline="0" dirty="0"/>
              <a:t> a la costa para </a:t>
            </a:r>
            <a:r>
              <a:rPr lang="en-US" b="0" baseline="0" dirty="0" err="1"/>
              <a:t>descansar</a:t>
            </a:r>
            <a:r>
              <a:rPr lang="en-US" b="0" baseline="0" dirty="0"/>
              <a:t> </a:t>
            </a:r>
            <a:r>
              <a:rPr lang="en-US" b="0" baseline="0" dirty="0" err="1"/>
              <a:t>en</a:t>
            </a:r>
            <a:r>
              <a:rPr lang="en-US" b="0" baseline="0" dirty="0"/>
              <a:t> la playa.</a:t>
            </a:r>
          </a:p>
          <a:p>
            <a:r>
              <a:rPr lang="en-US" b="0" baseline="0" dirty="0"/>
              <a:t>6. </a:t>
            </a:r>
            <a:r>
              <a:rPr lang="en-US" b="0" baseline="0" dirty="0" err="1"/>
              <a:t>Va</a:t>
            </a:r>
            <a:r>
              <a:rPr lang="en-US" b="0" baseline="0" dirty="0"/>
              <a:t> a </a:t>
            </a:r>
            <a:r>
              <a:rPr lang="en-US" b="0" baseline="0" dirty="0" err="1"/>
              <a:t>comprar</a:t>
            </a:r>
            <a:r>
              <a:rPr lang="en-US" b="0" baseline="0" dirty="0"/>
              <a:t> </a:t>
            </a:r>
            <a:r>
              <a:rPr lang="en-US" b="0" baseline="0" dirty="0" err="1"/>
              <a:t>ropa</a:t>
            </a:r>
            <a:r>
              <a:rPr lang="en-US" b="0" baseline="0" dirty="0"/>
              <a:t> </a:t>
            </a:r>
            <a:r>
              <a:rPr lang="en-US" b="0" baseline="0" dirty="0" err="1"/>
              <a:t>nueva</a:t>
            </a:r>
            <a:r>
              <a:rPr lang="en-US" b="0" baseline="0" dirty="0"/>
              <a:t> para las </a:t>
            </a:r>
            <a:r>
              <a:rPr lang="en-US" b="0" baseline="0" dirty="0" err="1"/>
              <a:t>vacaciones</a:t>
            </a:r>
            <a:r>
              <a:rPr lang="en-US"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706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7 minutes</a:t>
            </a:r>
            <a:endParaRPr lang="en-US" b="0" dirty="0"/>
          </a:p>
          <a:p>
            <a:endParaRPr lang="en-US" b="1" dirty="0"/>
          </a:p>
          <a:p>
            <a:r>
              <a:rPr lang="en-US" b="1" dirty="0"/>
              <a:t>Aim: </a:t>
            </a:r>
          </a:p>
          <a:p>
            <a:r>
              <a:rPr lang="en-US" b="0" dirty="0"/>
              <a:t>to use the following in written production:</a:t>
            </a:r>
          </a:p>
          <a:p>
            <a:pPr marL="171450" indent="-171450">
              <a:buFontTx/>
              <a:buChar char="-"/>
            </a:pPr>
            <a:r>
              <a:rPr lang="en-US" b="0" baseline="0" dirty="0"/>
              <a:t>verb ‘</a:t>
            </a:r>
            <a:r>
              <a:rPr lang="en-US" b="0" baseline="0" dirty="0" err="1"/>
              <a:t>ir</a:t>
            </a:r>
            <a:r>
              <a:rPr lang="en-US" b="0" baseline="0" dirty="0"/>
              <a:t>’ in singular persons</a:t>
            </a:r>
          </a:p>
          <a:p>
            <a:pPr marL="171450" indent="-171450">
              <a:buFontTx/>
              <a:buChar char="-"/>
            </a:pPr>
            <a:r>
              <a:rPr lang="en-US" b="0" baseline="0" dirty="0"/>
              <a:t>future tense </a:t>
            </a:r>
            <a:r>
              <a:rPr lang="en-US" b="0" baseline="0" dirty="0" err="1"/>
              <a:t>ir</a:t>
            </a:r>
            <a:r>
              <a:rPr lang="en-US" b="0" baseline="0" dirty="0"/>
              <a:t> + a + infinitive</a:t>
            </a:r>
          </a:p>
          <a:p>
            <a:pPr marL="171450" indent="-171450">
              <a:buFontTx/>
              <a:buChar char="-"/>
            </a:pPr>
            <a:r>
              <a:rPr lang="en-US" b="0" baseline="0" dirty="0"/>
              <a:t>new and revisited vocabulary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read the six English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They translate them into Spanish.</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the next slide has a scaffolded version of the same activity.</a:t>
            </a:r>
          </a:p>
        </p:txBody>
      </p:sp>
      <p:sp>
        <p:nvSpPr>
          <p:cNvPr id="4" name="Slide Number Placeholder 3"/>
          <p:cNvSpPr>
            <a:spLocks noGrp="1"/>
          </p:cNvSpPr>
          <p:nvPr>
            <p:ph type="sldNum" sz="quarter" idx="5"/>
          </p:nvPr>
        </p:nvSpPr>
        <p:spPr/>
        <p:txBody>
          <a:bodyPr/>
          <a:lstStyle/>
          <a:p>
            <a:fld id="{10F6B18A-CBF4-4C2B-993B-E2203DDFB1DB}" type="slidenum">
              <a:rPr lang="en-GB" smtClean="0"/>
              <a:t>13</a:t>
            </a:fld>
            <a:endParaRPr lang="en-GB"/>
          </a:p>
        </p:txBody>
      </p:sp>
    </p:spTree>
    <p:extLst>
      <p:ext uri="{BB962C8B-B14F-4D97-AF65-F5344CB8AC3E}">
        <p14:creationId xmlns:p14="http://schemas.microsoft.com/office/powerpoint/2010/main" val="3276933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Scaffolded version of the activity on the previous slide</a:t>
            </a:r>
          </a:p>
        </p:txBody>
      </p:sp>
      <p:sp>
        <p:nvSpPr>
          <p:cNvPr id="4" name="Slide Number Placeholder 3"/>
          <p:cNvSpPr>
            <a:spLocks noGrp="1"/>
          </p:cNvSpPr>
          <p:nvPr>
            <p:ph type="sldNum" sz="quarter" idx="5"/>
          </p:nvPr>
        </p:nvSpPr>
        <p:spPr/>
        <p:txBody>
          <a:bodyPr/>
          <a:lstStyle/>
          <a:p>
            <a:fld id="{10F6B18A-CBF4-4C2B-993B-E2203DDFB1DB}" type="slidenum">
              <a:rPr lang="en-GB" smtClean="0"/>
              <a:t>14</a:t>
            </a:fld>
            <a:endParaRPr lang="en-GB"/>
          </a:p>
        </p:txBody>
      </p:sp>
    </p:spTree>
    <p:extLst>
      <p:ext uri="{BB962C8B-B14F-4D97-AF65-F5344CB8AC3E}">
        <p14:creationId xmlns:p14="http://schemas.microsoft.com/office/powerpoint/2010/main" val="1766909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7 minutes</a:t>
            </a:r>
            <a:endParaRPr lang="en-US" b="0" dirty="0"/>
          </a:p>
          <a:p>
            <a:endParaRPr lang="en-US" b="1" dirty="0"/>
          </a:p>
          <a:p>
            <a:r>
              <a:rPr lang="en-US" b="1" dirty="0"/>
              <a:t>Aim: </a:t>
            </a:r>
          </a:p>
          <a:p>
            <a:r>
              <a:rPr lang="en-US" b="0" baseline="0" dirty="0"/>
              <a:t>to gain confidence and accuracy in reading aloud in Spanish</a:t>
            </a:r>
          </a:p>
          <a:p>
            <a:r>
              <a:rPr lang="en-US" b="0" baseline="0" dirty="0"/>
              <a:t>to demonstrate understanding of the sentences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take turns to read a sentence in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The aim is read three in a row.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To ensure comprehension, students can only claim a tile as their own if they also say the English meaning of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Each time that this is done successfully, the student writes their name on a tile or can put a </a:t>
            </a:r>
            <a:r>
              <a:rPr lang="en-US" b="0" baseline="0" dirty="0" err="1"/>
              <a:t>nought</a:t>
            </a:r>
            <a:r>
              <a:rPr lang="en-US" b="0" baseline="0" dirty="0"/>
              <a:t> or cross on 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it is recommended that this slide be printed so that students can tick off tiles as they go.</a:t>
            </a:r>
          </a:p>
        </p:txBody>
      </p:sp>
      <p:sp>
        <p:nvSpPr>
          <p:cNvPr id="4" name="Slide Number Placeholder 3"/>
          <p:cNvSpPr>
            <a:spLocks noGrp="1"/>
          </p:cNvSpPr>
          <p:nvPr>
            <p:ph type="sldNum" sz="quarter" idx="5"/>
          </p:nvPr>
        </p:nvSpPr>
        <p:spPr/>
        <p:txBody>
          <a:bodyPr/>
          <a:lstStyle/>
          <a:p>
            <a:fld id="{10F6B18A-CBF4-4C2B-993B-E2203DDFB1DB}" type="slidenum">
              <a:rPr lang="en-GB" smtClean="0"/>
              <a:t>15</a:t>
            </a:fld>
            <a:endParaRPr lang="en-GB"/>
          </a:p>
        </p:txBody>
      </p:sp>
    </p:spTree>
    <p:extLst>
      <p:ext uri="{BB962C8B-B14F-4D97-AF65-F5344CB8AC3E}">
        <p14:creationId xmlns:p14="http://schemas.microsoft.com/office/powerpoint/2010/main" val="1391456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8 minutes</a:t>
            </a:r>
            <a:endParaRPr lang="en-US" b="0" dirty="0"/>
          </a:p>
          <a:p>
            <a:endParaRPr lang="en-US" b="1" dirty="0"/>
          </a:p>
          <a:p>
            <a:r>
              <a:rPr lang="en-US" b="1" dirty="0"/>
              <a:t>Aim: </a:t>
            </a:r>
            <a:r>
              <a:rPr lang="en-US" b="0" baseline="0" dirty="0"/>
              <a:t>to practise oral production of ‘</a:t>
            </a:r>
            <a:r>
              <a:rPr lang="en-US" b="0" baseline="0" dirty="0" err="1"/>
              <a:t>ir</a:t>
            </a:r>
            <a:r>
              <a:rPr lang="en-US" b="0" baseline="0" dirty="0"/>
              <a:t>’ + a + infinitive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take turns to read a sentence in Spanish. Each time they do this, they could get a certain number of points and so make it into a competition.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If support is needed, the ‘useful words’ could be revealed to students before and/or during the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p:txBody>
      </p:sp>
      <p:sp>
        <p:nvSpPr>
          <p:cNvPr id="4" name="Slide Number Placeholder 3"/>
          <p:cNvSpPr>
            <a:spLocks noGrp="1"/>
          </p:cNvSpPr>
          <p:nvPr>
            <p:ph type="sldNum" sz="quarter" idx="5"/>
          </p:nvPr>
        </p:nvSpPr>
        <p:spPr/>
        <p:txBody>
          <a:bodyPr/>
          <a:lstStyle/>
          <a:p>
            <a:fld id="{10F6B18A-CBF4-4C2B-993B-E2203DDFB1DB}" type="slidenum">
              <a:rPr lang="en-GB" smtClean="0"/>
              <a:t>16</a:t>
            </a:fld>
            <a:endParaRPr lang="en-GB"/>
          </a:p>
        </p:txBody>
      </p:sp>
    </p:spTree>
    <p:extLst>
      <p:ext uri="{BB962C8B-B14F-4D97-AF65-F5344CB8AC3E}">
        <p14:creationId xmlns:p14="http://schemas.microsoft.com/office/powerpoint/2010/main" val="3949083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err="1">
                <a:solidFill>
                  <a:srgbClr val="FF0000"/>
                </a:solidFill>
              </a:rPr>
              <a:t>pues</a:t>
            </a:r>
            <a:r>
              <a:rPr lang="en-GB" b="1" u="none" dirty="0">
                <a:solidFill>
                  <a:srgbClr val="FF0000"/>
                </a:solidFill>
              </a:rPr>
              <a:t> or </a:t>
            </a:r>
            <a:r>
              <a:rPr lang="en-GB" b="1" u="sng" dirty="0">
                <a:solidFill>
                  <a:srgbClr val="FF0000"/>
                </a:solidFill>
              </a:rPr>
              <a:t>tapa</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a:solidFill>
                  <a:srgbClr val="FF0000"/>
                </a:solidFill>
                <a:effectLst/>
                <a:latin typeface="+mn-lt"/>
                <a:ea typeface="+mn-ea"/>
                <a:cs typeface="+mn-cs"/>
              </a:rPr>
              <a:t>tapa, fin</a:t>
            </a:r>
            <a:r>
              <a:rPr lang="en-GB" sz="1200" b="1" i="0" u="none" strike="noStrike" kern="1200" dirty="0">
                <a:solidFill>
                  <a:srgbClr val="FF0000"/>
                </a:solidFill>
                <a:effectLst/>
                <a:latin typeface="+mn-lt"/>
                <a:ea typeface="+mn-ea"/>
                <a:cs typeface="+mn-cs"/>
              </a:rPr>
              <a:t> or </a:t>
            </a:r>
            <a:r>
              <a:rPr lang="en-GB" sz="1200" b="1" i="0" u="sng" strike="noStrike" kern="1200" dirty="0" err="1">
                <a:solidFill>
                  <a:srgbClr val="FF0000"/>
                </a:solidFill>
                <a:effectLst/>
                <a:latin typeface="+mn-lt"/>
                <a:ea typeface="+mn-ea"/>
                <a:cs typeface="+mn-cs"/>
              </a:rPr>
              <a:t>periodista</a:t>
            </a:r>
            <a:endParaRPr lang="en-CA" sz="1200" b="0" i="0" u="sng"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a:t>
            </a:r>
            <a:r>
              <a:rPr lang="en-GB" b="0" dirty="0"/>
              <a:t>of SSCs [cue],</a:t>
            </a:r>
            <a:r>
              <a:rPr lang="en-GB" b="0" baseline="0" dirty="0"/>
              <a:t> [</a:t>
            </a:r>
            <a:r>
              <a:rPr lang="en-GB" b="0" baseline="0" dirty="0" err="1"/>
              <a:t>cua</a:t>
            </a:r>
            <a:r>
              <a:rPr lang="en-GB" b="0" baseline="0" dirty="0"/>
              <a:t>], [cui]</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 van a + infinitive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Introduction of ‘</a:t>
            </a:r>
            <a:r>
              <a:rPr lang="en-GB" b="0" baseline="0" dirty="0" err="1"/>
              <a:t>ir</a:t>
            </a:r>
            <a:r>
              <a:rPr lang="en-GB" b="0" baseline="0" dirty="0"/>
              <a:t> de + noun’ expressions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8.1.2.6 (introduce) </a:t>
            </a:r>
            <a:r>
              <a:rPr lang="en-GB" sz="1200" b="0" i="0" dirty="0">
                <a:solidFill>
                  <a:schemeClr val="dk1"/>
                </a:solidFill>
                <a:latin typeface="+mn-lt"/>
                <a:ea typeface="Calibri"/>
                <a:cs typeface="Calibri"/>
                <a:sym typeface="Calibri"/>
              </a:rPr>
              <a:t>vocab set: </a:t>
            </a:r>
            <a:r>
              <a:rPr lang="es-419" sz="1200" b="0" kern="1200" dirty="0">
                <a:solidFill>
                  <a:schemeClr val="tx1"/>
                </a:solidFill>
                <a:effectLst/>
                <a:latin typeface="+mn-lt"/>
                <a:ea typeface="+mn-ea"/>
                <a:cs typeface="+mn-cs"/>
              </a:rPr>
              <a:t>van [ir-33]; país [109]; café [961]; costa [896]; para² [16]; tomar² [133]; presentar [235]; enseñar [610]; el tema [240]; pronto [376]; próximo [466]</a:t>
            </a:r>
            <a:r>
              <a:rPr lang="en-GB"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paseo [2126]; compra [1162]; tapa [3645]; copa [1514]</a:t>
            </a:r>
            <a:endParaRPr lang="en-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8 1.2.2 (</a:t>
            </a:r>
            <a:r>
              <a:rPr lang="es-419" sz="1200" b="1" kern="1200" dirty="0" err="1">
                <a:solidFill>
                  <a:schemeClr val="tx1"/>
                </a:solidFill>
                <a:effectLst/>
                <a:latin typeface="+mn-lt"/>
                <a:ea typeface="+mn-ea"/>
                <a:cs typeface="+mn-cs"/>
              </a:rPr>
              <a:t>revisit</a:t>
            </a:r>
            <a:r>
              <a:rPr lang="es-419" sz="1200" b="1"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salir [114]; subir [410]; perder [195]; recoger [828]; partido [302]; el fútbol [1471]; entrada [767]; billete [292];  pues¹ [73]; fin [182]; semana [301]; inglés² [583]; jugador [1019]; (a) pie [365]</a:t>
            </a:r>
            <a:endParaRPr lang="en-GB" sz="1200" b="1" i="0" u="none" strike="noStrike" kern="1200" cap="none" baseline="0"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8 1.1.4</a:t>
            </a:r>
            <a:r>
              <a:rPr lang="en-GB" sz="1200" b="0" kern="1200" baseline="0" dirty="0">
                <a:solidFill>
                  <a:schemeClr val="tx1"/>
                </a:solidFill>
                <a:effectLst/>
                <a:latin typeface="+mn-lt"/>
                <a:ea typeface="+mn-ea"/>
                <a:cs typeface="+mn-cs"/>
              </a:rPr>
              <a:t> (</a:t>
            </a:r>
            <a:r>
              <a:rPr lang="en-GB" sz="1200" b="1" i="0" u="none" strike="noStrike" kern="1200" cap="none" dirty="0">
                <a:solidFill>
                  <a:schemeClr val="tx1"/>
                </a:solidFill>
                <a:effectLst/>
                <a:latin typeface="+mn-lt"/>
                <a:ea typeface="Calibri"/>
                <a:cs typeface="Calibri"/>
                <a:sym typeface="Calibri"/>
              </a:rPr>
              <a:t>revisit)</a:t>
            </a:r>
            <a:r>
              <a:rPr lang="en-GB" sz="1200" b="1" i="0" u="none" strike="noStrike" kern="1200" cap="none" baseline="0" dirty="0">
                <a:solidFill>
                  <a:schemeClr val="tx1"/>
                </a:solidFill>
                <a:effectLst/>
                <a:latin typeface="+mn-lt"/>
                <a:ea typeface="Calibri"/>
                <a:cs typeface="Calibri"/>
                <a:sym typeface="Calibri"/>
              </a:rPr>
              <a:t> </a:t>
            </a:r>
            <a:r>
              <a:rPr lang="es-419" sz="1200" kern="1200" dirty="0">
                <a:solidFill>
                  <a:schemeClr val="tx1"/>
                </a:solidFill>
                <a:effectLst/>
                <a:latin typeface="+mn-lt"/>
                <a:ea typeface="+mn-ea"/>
                <a:cs typeface="+mn-cs"/>
              </a:rPr>
              <a:t>vender [528]; entender [229]; creer (en) [83]; esconder [1130]; poner [91]; noticia [859]; periodista [1235]; entrevista [1653]; página [598]; sobre¹ [62]; que [3]</a:t>
            </a:r>
            <a:r>
              <a:rPr lang="en-GB" sz="120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realidad [260]; sociedad [353]</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dirty="0"/>
              <a:t>5 minutes</a:t>
            </a:r>
          </a:p>
          <a:p>
            <a:endParaRPr lang="en-GB" dirty="0"/>
          </a:p>
          <a:p>
            <a:r>
              <a:rPr lang="en-GB" b="1" dirty="0"/>
              <a:t>Aim: </a:t>
            </a:r>
            <a:r>
              <a:rPr lang="en-GB" dirty="0"/>
              <a:t>to revisit words with SSC [cu] + vowel (</a:t>
            </a:r>
            <a:r>
              <a:rPr lang="en-GB" dirty="0" err="1"/>
              <a:t>cua</a:t>
            </a:r>
            <a:r>
              <a:rPr lang="en-GB" dirty="0"/>
              <a:t>/cue/cui)</a:t>
            </a:r>
          </a:p>
          <a:p>
            <a:endParaRPr lang="en-GB" dirty="0"/>
          </a:p>
          <a:p>
            <a:r>
              <a:rPr lang="en-GB" b="1" dirty="0"/>
              <a:t>Procedure:</a:t>
            </a:r>
            <a:r>
              <a:rPr lang="en-GB" b="1" baseline="0" dirty="0"/>
              <a:t> </a:t>
            </a:r>
          </a:p>
          <a:p>
            <a:pPr marL="228600" indent="-228600">
              <a:buAutoNum type="arabicPeriod"/>
            </a:pPr>
            <a:r>
              <a:rPr lang="en-GB" dirty="0"/>
              <a:t>Check understanding of the six words at the bottom of the slide. These appeared last lesson.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Ask students to decide which word should go in each gap.</a:t>
            </a:r>
            <a:r>
              <a:rPr lang="en-GB" baseline="0" dirty="0"/>
              <a:t> Elicit meanings of the sentences in English to check comprehension.</a:t>
            </a:r>
            <a:endParaRPr lang="en-GB" dirty="0"/>
          </a:p>
          <a:p>
            <a:pPr marL="228600" indent="-228600">
              <a:buAutoNum type="arabicPeriod"/>
            </a:pPr>
            <a:r>
              <a:rPr lang="en-GB" baseline="0" dirty="0"/>
              <a:t>After checking answers, ask students to practise reading these sentences aloud, focussing on pronunciation of words with cu + vowel and ‘que’ and ‘qui’.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358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a:t>
            </a:r>
          </a:p>
          <a:p>
            <a:endParaRPr lang="en-GB" b="1" baseline="0" dirty="0"/>
          </a:p>
          <a:p>
            <a:pPr marL="0"/>
            <a:r>
              <a:rPr lang="en-GB" b="1" baseline="0" dirty="0"/>
              <a:t>Aim:  </a:t>
            </a:r>
            <a:r>
              <a:rPr lang="en-GB" b="0" baseline="0" dirty="0"/>
              <a:t>to revise in productive mode/written modality the 8.1.2.2 revisited vocabulary, this time within a limited time frame. </a:t>
            </a:r>
          </a:p>
          <a:p>
            <a:pPr marL="0"/>
            <a:r>
              <a:rPr lang="en-GB" b="0" baseline="0" dirty="0"/>
              <a:t>This activity builds on receptive practice of a number of these vocabulary items in lesson 1 and leads into the final oral production activity.</a:t>
            </a:r>
            <a:br>
              <a:rPr lang="en-GB" b="0" baseline="0" dirty="0"/>
            </a:br>
            <a:endParaRPr lang="en-GB" b="0" baseline="0" dirty="0"/>
          </a:p>
          <a:p>
            <a:r>
              <a:rPr lang="en-GB" b="1" baseline="0" dirty="0"/>
              <a:t>Procedure:</a:t>
            </a:r>
          </a:p>
          <a:p>
            <a:r>
              <a:rPr lang="en-GB" baseline="0" dirty="0"/>
              <a:t>1. Write A-O in books.</a:t>
            </a:r>
          </a:p>
          <a:p>
            <a:r>
              <a:rPr lang="en-GB" baseline="0" dirty="0"/>
              <a:t>2. Click / press enter to flash an English prompt (e.g. foot). It will disappear after 5 seconds. Note that the pictures do not appear in alphabetical order to increase the challenge.</a:t>
            </a:r>
          </a:p>
          <a:p>
            <a:r>
              <a:rPr lang="en-GB" baseline="0" dirty="0"/>
              <a:t>3. Write down the Spanish translation before the English disappears.</a:t>
            </a:r>
          </a:p>
          <a:p>
            <a:r>
              <a:rPr lang="en-GB" baseline="0" dirty="0"/>
              <a:t>4. Click to reveal the Spanish and click to have it disappear before revealing the next.</a:t>
            </a:r>
          </a:p>
          <a:p>
            <a:endParaRPr lang="en-GB" baseline="0" dirty="0"/>
          </a:p>
          <a:p>
            <a:r>
              <a:rPr lang="en-GB" b="1" baseline="0" dirty="0"/>
              <a:t>Notes: </a:t>
            </a:r>
          </a:p>
          <a:p>
            <a:pPr marL="228600" indent="-228600">
              <a:buAutoNum type="arabicPeriod"/>
            </a:pPr>
            <a:r>
              <a:rPr lang="en-GB" baseline="0" dirty="0"/>
              <a:t>This activity could also be done in oral production with a higher-proficiency group.</a:t>
            </a:r>
          </a:p>
          <a:p>
            <a:pPr marL="228600" indent="-228600">
              <a:buAutoNum type="arabicPeriod"/>
            </a:pPr>
            <a:endParaRPr lang="en-GB" baseline="0" dirty="0"/>
          </a:p>
          <a:p>
            <a:pPr marL="0" indent="0">
              <a:buNone/>
            </a:pPr>
            <a:r>
              <a:rPr lang="en-GB" b="1" baseline="0" dirty="0"/>
              <a:t>Vocabulary from revisited sets:</a:t>
            </a:r>
          </a:p>
          <a:p>
            <a:r>
              <a:rPr lang="es-419" sz="1200" b="1" kern="1200" dirty="0">
                <a:solidFill>
                  <a:schemeClr val="tx1"/>
                </a:solidFill>
                <a:effectLst/>
                <a:latin typeface="+mn-lt"/>
                <a:ea typeface="+mn-ea"/>
                <a:cs typeface="+mn-cs"/>
              </a:rPr>
              <a:t>8.1.2.2 </a:t>
            </a:r>
            <a:r>
              <a:rPr lang="es-419" sz="1200" kern="1200" dirty="0">
                <a:solidFill>
                  <a:schemeClr val="tx1"/>
                </a:solidFill>
                <a:effectLst/>
                <a:latin typeface="+mn-lt"/>
                <a:ea typeface="+mn-ea"/>
                <a:cs typeface="+mn-cs"/>
              </a:rPr>
              <a:t>salir [114]; subir [410]; perder [195]; recoger [828]; partido [302]; el fútbol [1471]; entrada [767]; billete [292];  pues¹ [73]; fin [182]; semana [301]; inglés² [583]; jugador [1019]; pie [365]</a:t>
            </a:r>
            <a:endParaRPr lang="en-GB" sz="1200" kern="1200" dirty="0">
              <a:solidFill>
                <a:schemeClr val="tx1"/>
              </a:solidFill>
              <a:effectLst/>
              <a:latin typeface="+mn-lt"/>
              <a:ea typeface="+mn-ea"/>
              <a:cs typeface="+mn-cs"/>
            </a:endParaRPr>
          </a:p>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952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weak</a:t>
            </a:r>
            <a:r>
              <a:rPr lang="en-US" b="0" baseline="0" dirty="0"/>
              <a:t> vowels and apply this understanding to a sound-spelling correspondence that was taught in Year 7: </a:t>
            </a:r>
            <a:r>
              <a:rPr lang="en-US" b="0" dirty="0"/>
              <a:t>[cu]</a:t>
            </a:r>
            <a:r>
              <a:rPr lang="en-US" b="0" baseline="0" dirty="0"/>
              <a:t> + vowel</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GB" dirty="0"/>
              <a:t>Bring up the explanation</a:t>
            </a:r>
            <a:r>
              <a:rPr lang="en-GB" baseline="0" dirty="0"/>
              <a:t> and elicit the missing word from students (weak vowels were taught in 8.1.1.3).</a:t>
            </a:r>
          </a:p>
          <a:p>
            <a:pPr marL="228600" indent="-228600">
              <a:buAutoNum type="arabicPeriod"/>
            </a:pPr>
            <a:r>
              <a:rPr lang="en-GB" b="0" baseline="0" dirty="0"/>
              <a:t>Bring up the example words. Some of these were already taught as phonics and/or vocabulary words in Year 7. Others (</a:t>
            </a:r>
            <a:r>
              <a:rPr lang="en-GB" b="0" baseline="0" dirty="0" err="1"/>
              <a:t>cuello</a:t>
            </a:r>
            <a:r>
              <a:rPr lang="en-GB" b="0" baseline="0" dirty="0"/>
              <a:t>, </a:t>
            </a:r>
            <a:r>
              <a:rPr lang="en-GB" b="0" baseline="0" dirty="0" err="1"/>
              <a:t>cuarenta</a:t>
            </a:r>
            <a:r>
              <a:rPr lang="en-GB" b="0" baseline="0" dirty="0"/>
              <a:t>, </a:t>
            </a:r>
            <a:r>
              <a:rPr lang="en-GB" b="0" baseline="0" dirty="0" err="1"/>
              <a:t>cincuenta</a:t>
            </a:r>
            <a:r>
              <a:rPr lang="en-GB" b="0" baseline="0" dirty="0"/>
              <a:t>, </a:t>
            </a:r>
            <a:r>
              <a:rPr lang="en-GB" b="0" baseline="0" dirty="0" err="1"/>
              <a:t>consecuencia</a:t>
            </a:r>
            <a:r>
              <a:rPr lang="en-GB" b="0" baseline="0" dirty="0"/>
              <a:t>) are new and included to broaden the range of practice words. All words are within the 2000 most frequent in Spanish. Pronunciation of the word each word modelled by a native speaker.</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6D40C-312F-4129-BC03-ABD3699AA1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949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embed word knowledge of the ‘</a:t>
            </a:r>
            <a:r>
              <a:rPr lang="en-US" b="0" baseline="0" dirty="0" err="1"/>
              <a:t>ir</a:t>
            </a:r>
            <a:r>
              <a:rPr lang="en-US" b="0" baseline="0" dirty="0"/>
              <a:t> + noun’ expressions from this week’s vocab set</a:t>
            </a:r>
            <a:endParaRPr lang="en-US" b="1" dirty="0"/>
          </a:p>
          <a:p>
            <a:endParaRPr lang="en-US" b="1" dirty="0"/>
          </a:p>
          <a:p>
            <a:r>
              <a:rPr lang="en-US" b="1" dirty="0"/>
              <a:t>Procedure:</a:t>
            </a:r>
          </a:p>
          <a:p>
            <a:r>
              <a:rPr lang="en-US" b="0" dirty="0"/>
              <a:t>1. Introduce the picture</a:t>
            </a:r>
            <a:r>
              <a:rPr lang="en-US" b="0" baseline="0" dirty="0"/>
              <a:t> with the word, asking students to listen and repeat.</a:t>
            </a:r>
            <a:endParaRPr lang="en-US" b="0" dirty="0"/>
          </a:p>
          <a:p>
            <a:r>
              <a:rPr lang="en-US" b="0" dirty="0"/>
              <a:t>2. Solicit English translations from students.</a:t>
            </a:r>
          </a:p>
          <a:p>
            <a:endParaRPr lang="en-GB" dirty="0"/>
          </a:p>
          <a:p>
            <a:r>
              <a:rPr lang="en-GB" b="1" dirty="0"/>
              <a:t>Note: </a:t>
            </a:r>
            <a:r>
              <a:rPr lang="en-GB" b="0" dirty="0"/>
              <a:t>‘ir de camping’ is included as a further example, drawing on a</a:t>
            </a:r>
            <a:r>
              <a:rPr lang="en-GB" b="0" baseline="0" dirty="0"/>
              <a:t> cognate.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500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embed word knowledge of the ‘</a:t>
            </a:r>
            <a:r>
              <a:rPr lang="en-US" b="0" baseline="0" dirty="0" err="1"/>
              <a:t>ir</a:t>
            </a:r>
            <a:r>
              <a:rPr lang="en-US" b="0" baseline="0" dirty="0"/>
              <a:t> + noun’ expressions from this week’s vocab set</a:t>
            </a:r>
            <a:endParaRPr lang="en-US" b="1" dirty="0"/>
          </a:p>
          <a:p>
            <a:endParaRPr lang="en-US" b="1" dirty="0"/>
          </a:p>
          <a:p>
            <a:r>
              <a:rPr lang="en-US" b="1" dirty="0"/>
              <a:t>Procedure:</a:t>
            </a:r>
          </a:p>
          <a:p>
            <a:r>
              <a:rPr lang="en-US" b="0" dirty="0"/>
              <a:t>1. Introduce the picture</a:t>
            </a:r>
            <a:r>
              <a:rPr lang="en-US" b="0" baseline="0" dirty="0"/>
              <a:t> with the word, asking students to listen and repeat.</a:t>
            </a:r>
            <a:endParaRPr lang="en-US" b="0" dirty="0"/>
          </a:p>
          <a:p>
            <a:r>
              <a:rPr lang="en-US" b="0" dirty="0"/>
              <a:t>2. Solicit English translations from students.</a:t>
            </a:r>
          </a:p>
          <a:p>
            <a:endParaRPr lang="en-GB" dirty="0"/>
          </a:p>
          <a:p>
            <a:r>
              <a:rPr lang="en-GB" b="1" dirty="0"/>
              <a:t>Notes: </a:t>
            </a:r>
            <a:r>
              <a:rPr lang="en-GB" b="0" dirty="0"/>
              <a:t>directly following this there is</a:t>
            </a:r>
            <a:r>
              <a:rPr lang="en-GB" b="0" baseline="0" dirty="0"/>
              <a:t> an explanatory slide on what ‘tapas’ are. Spanish also uses the phrase ‘</a:t>
            </a:r>
            <a:r>
              <a:rPr lang="en-GB" b="0" baseline="0" dirty="0" err="1"/>
              <a:t>hacer</a:t>
            </a:r>
            <a:r>
              <a:rPr lang="en-GB" b="0" baseline="0" dirty="0"/>
              <a:t> la </a:t>
            </a:r>
            <a:r>
              <a:rPr lang="en-GB" b="0" baseline="0" dirty="0" err="1"/>
              <a:t>compra</a:t>
            </a:r>
            <a:r>
              <a:rPr lang="en-GB" b="0" baseline="0" dirty="0"/>
              <a:t>’ for grocery shopping. This will be taught later.</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832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explain to students</a:t>
            </a:r>
            <a:r>
              <a:rPr lang="en-US" b="0" baseline="0" dirty="0"/>
              <a:t> what ‘tapas’ are.</a:t>
            </a:r>
            <a:endParaRPr lang="en-US" b="0" dirty="0"/>
          </a:p>
          <a:p>
            <a:endParaRPr lang="en-US" b="1" dirty="0"/>
          </a:p>
          <a:p>
            <a:r>
              <a:rPr lang="en-US" b="1" dirty="0"/>
              <a:t>Procedure:</a:t>
            </a:r>
          </a:p>
          <a:p>
            <a:r>
              <a:rPr lang="en-US" b="0" dirty="0"/>
              <a:t>1. Click to bring up the explanation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609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 for the next seven slides</a:t>
            </a:r>
          </a:p>
          <a:p>
            <a:endParaRPr lang="en-US" b="1" dirty="0"/>
          </a:p>
          <a:p>
            <a:r>
              <a:rPr lang="en-US" b="1" dirty="0"/>
              <a:t>Aim: </a:t>
            </a:r>
            <a:r>
              <a:rPr lang="en-US" b="0" dirty="0"/>
              <a:t>to promote</a:t>
            </a:r>
            <a:r>
              <a:rPr lang="en-US" b="0" baseline="0" dirty="0"/>
              <a:t> recall of the</a:t>
            </a:r>
            <a:r>
              <a:rPr lang="en-US" b="0" dirty="0"/>
              <a:t> expressions ‘</a:t>
            </a:r>
            <a:r>
              <a:rPr lang="en-US" b="0" dirty="0" err="1"/>
              <a:t>ir</a:t>
            </a:r>
            <a:r>
              <a:rPr lang="en-US" b="0" baseline="0" dirty="0"/>
              <a:t> de’ +noun</a:t>
            </a:r>
            <a:endParaRPr lang="en-US" b="0" dirty="0"/>
          </a:p>
          <a:p>
            <a:endParaRPr lang="en-US" b="1" dirty="0"/>
          </a:p>
          <a:p>
            <a:r>
              <a:rPr lang="en-US" b="1" dirty="0"/>
              <a:t>Procedure:</a:t>
            </a:r>
          </a:p>
          <a:p>
            <a:r>
              <a:rPr lang="en-US" b="0" dirty="0"/>
              <a:t>1. click to slowly</a:t>
            </a:r>
            <a:r>
              <a:rPr lang="en-US" b="0" baseline="0" dirty="0"/>
              <a:t> reveal the image on square at a time</a:t>
            </a:r>
          </a:p>
          <a:p>
            <a:r>
              <a:rPr lang="en-US" b="0" dirty="0"/>
              <a:t>2. students give</a:t>
            </a:r>
            <a:r>
              <a:rPr lang="en-US" b="0" baseline="0" dirty="0"/>
              <a:t> the Spanish for the image</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265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250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743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039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83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64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565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consolidate</a:t>
            </a:r>
            <a:r>
              <a:rPr lang="en-US" b="0" baseline="0" dirty="0"/>
              <a:t> understanding of the SSC [cu+vowel]</a:t>
            </a:r>
            <a:endParaRPr lang="en-US" b="1" dirty="0"/>
          </a:p>
          <a:p>
            <a:endParaRPr lang="en-US" b="1" dirty="0"/>
          </a:p>
          <a:p>
            <a:r>
              <a:rPr lang="en-US" b="1" dirty="0"/>
              <a:t>Procedure:</a:t>
            </a:r>
          </a:p>
          <a:p>
            <a:pPr marL="228600" indent="-228600">
              <a:buAutoNum type="arabicPeriod"/>
            </a:pPr>
            <a:r>
              <a:rPr lang="en-US" b="0" dirty="0"/>
              <a:t>Students</a:t>
            </a:r>
            <a:r>
              <a:rPr lang="en-US" b="0" baseline="0" dirty="0"/>
              <a:t> listen to the word and write it in Spanish.</a:t>
            </a:r>
          </a:p>
          <a:p>
            <a:pPr marL="228600" indent="-228600">
              <a:buAutoNum type="arabicPeriod"/>
            </a:pPr>
            <a:r>
              <a:rPr lang="en-US" b="0" baseline="0" dirty="0"/>
              <a:t>At the end of the listening activity, give students a minute in pairs to translate the words to reinforce meanings in English.</a:t>
            </a:r>
            <a:endParaRPr lang="en-US" b="0" dirty="0"/>
          </a:p>
          <a:p>
            <a:endParaRPr lang="en-US" b="0" dirty="0"/>
          </a:p>
          <a:p>
            <a:r>
              <a:rPr lang="en-US" b="1" dirty="0"/>
              <a:t>Transcript:</a:t>
            </a:r>
          </a:p>
          <a:p>
            <a:pPr marL="228600" indent="-228600">
              <a:buAutoNum type="arabicPeriod"/>
            </a:pPr>
            <a:r>
              <a:rPr lang="en-US" b="0" dirty="0" err="1"/>
              <a:t>escuela</a:t>
            </a:r>
            <a:endParaRPr lang="en-US" b="0" dirty="0"/>
          </a:p>
          <a:p>
            <a:pPr marL="228600" indent="-228600">
              <a:buAutoNum type="arabicPeriod"/>
            </a:pPr>
            <a:r>
              <a:rPr lang="en-US" b="0" dirty="0" err="1"/>
              <a:t>cuidar</a:t>
            </a:r>
            <a:endParaRPr lang="en-US" b="0" dirty="0"/>
          </a:p>
          <a:p>
            <a:pPr marL="228600" indent="-228600">
              <a:buAutoNum type="arabicPeriod"/>
            </a:pPr>
            <a:r>
              <a:rPr lang="en-US" b="0" dirty="0" err="1"/>
              <a:t>cuarenta</a:t>
            </a:r>
            <a:endParaRPr lang="en-US" b="0" dirty="0"/>
          </a:p>
          <a:p>
            <a:pPr marL="228600" indent="-228600">
              <a:buAutoNum type="arabicPeriod"/>
            </a:pPr>
            <a:r>
              <a:rPr lang="en-US" b="0" dirty="0" err="1"/>
              <a:t>cuello</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cuerpo</a:t>
            </a:r>
            <a:endParaRPr lang="en-US" b="0" dirty="0"/>
          </a:p>
          <a:p>
            <a:pPr marL="228600" indent="-228600">
              <a:buAutoNum type="arabicPeriod"/>
            </a:pPr>
            <a:r>
              <a:rPr lang="en-US" b="0" dirty="0" err="1"/>
              <a:t>cincuenta</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145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0" baseline="0" dirty="0"/>
              <a:t>1</a:t>
            </a:r>
            <a:r>
              <a:rPr lang="en-GB" baseline="0" dirty="0"/>
              <a:t> minute</a:t>
            </a:r>
          </a:p>
          <a:p>
            <a:r>
              <a:rPr lang="en-GB" baseline="0" dirty="0"/>
              <a:t> </a:t>
            </a:r>
          </a:p>
          <a:p>
            <a:r>
              <a:rPr lang="en-GB" b="1" baseline="0" dirty="0"/>
              <a:t>Aim: </a:t>
            </a:r>
          </a:p>
          <a:p>
            <a:pPr marL="228600" indent="-228600">
              <a:buAutoNum type="arabicPeriod"/>
            </a:pPr>
            <a:r>
              <a:rPr lang="en-GB" b="0" baseline="0" dirty="0"/>
              <a:t>t</a:t>
            </a:r>
            <a:r>
              <a:rPr lang="en-GB" baseline="0" dirty="0"/>
              <a:t>o recap the previously learnt first person plural of the verb ‘</a:t>
            </a:r>
            <a:r>
              <a:rPr lang="en-GB" baseline="0" dirty="0" err="1"/>
              <a:t>ir</a:t>
            </a:r>
            <a:r>
              <a:rPr lang="en-GB" baseline="0" dirty="0"/>
              <a:t>’</a:t>
            </a:r>
          </a:p>
          <a:p>
            <a:pPr marL="228600" indent="-228600">
              <a:buAutoNum type="arabicPeriod"/>
            </a:pPr>
            <a:r>
              <a:rPr lang="en-GB" baseline="0" dirty="0"/>
              <a:t>to introduce third person plural </a:t>
            </a:r>
          </a:p>
          <a:p>
            <a:pPr marL="0" indent="0">
              <a:buNone/>
            </a:pPr>
            <a:endParaRPr lang="en-GB" b="1" baseline="0" dirty="0"/>
          </a:p>
          <a:p>
            <a:pPr marL="0" indent="0">
              <a:buNone/>
            </a:pPr>
            <a:r>
              <a:rPr lang="en-GB" b="1" baseline="0" dirty="0"/>
              <a:t>Procedure:</a:t>
            </a:r>
          </a:p>
          <a:p>
            <a:pPr marL="0" indent="0">
              <a:buNone/>
            </a:pPr>
            <a:r>
              <a:rPr lang="en-GB" b="0" baseline="0" dirty="0"/>
              <a:t>Read through the slide.</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184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1</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Calibri"/>
                <a:cs typeface="Calibri"/>
                <a:sym typeface="Calibri"/>
              </a:rPr>
              <a:t>st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person plural, students repeat it, and remind them of the phonics. Draw attention to the SSC [v]</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Calibri"/>
                <a:cs typeface="Calibri"/>
                <a:sym typeface="Calibri"/>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person plural say it, students repeat it. Draw attention to the SSC [v]</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690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both</a:t>
            </a:r>
            <a:r>
              <a:rPr lang="en-GB" baseline="0" dirty="0"/>
              <a:t> </a:t>
            </a:r>
            <a:r>
              <a:rPr lang="en-GB" dirty="0"/>
              <a:t>forms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53494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first</a:t>
            </a:r>
            <a:r>
              <a:rPr lang="en-GB" baseline="0" dirty="0"/>
              <a:t> person plural</a:t>
            </a:r>
            <a:r>
              <a:rPr lang="en-GB" dirty="0"/>
              <a:t> in a sentence with future meaning.</a:t>
            </a: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15426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third</a:t>
            </a:r>
            <a:r>
              <a:rPr lang="en-GB" baseline="0" dirty="0"/>
              <a:t> person plural</a:t>
            </a:r>
            <a:r>
              <a:rPr lang="en-GB" dirty="0"/>
              <a:t> in a sentence with future meaning.</a:t>
            </a:r>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25121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first</a:t>
            </a:r>
            <a:r>
              <a:rPr lang="en-GB" baseline="0" dirty="0"/>
              <a:t> person plural</a:t>
            </a:r>
            <a:r>
              <a:rPr lang="en-GB" dirty="0"/>
              <a:t>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89959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third</a:t>
            </a:r>
            <a:r>
              <a:rPr lang="en-GB" baseline="0" dirty="0"/>
              <a:t> person plural</a:t>
            </a:r>
            <a:r>
              <a:rPr lang="en-GB" dirty="0"/>
              <a:t>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1508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c</a:t>
            </a:r>
            <a:r>
              <a:rPr lang="en-US" b="0" dirty="0"/>
              <a:t>onsolidate understanding</a:t>
            </a:r>
            <a:r>
              <a:rPr lang="en-US" b="0" baseline="0" dirty="0"/>
              <a:t> of ‘</a:t>
            </a:r>
            <a:r>
              <a:rPr lang="en-US" b="0" baseline="0" dirty="0" err="1"/>
              <a:t>ir</a:t>
            </a:r>
            <a:r>
              <a:rPr lang="en-US" b="0" baseline="0" dirty="0"/>
              <a:t>’ (in 1</a:t>
            </a:r>
            <a:r>
              <a:rPr lang="en-US" b="0" baseline="30000" dirty="0"/>
              <a:t>st</a:t>
            </a:r>
            <a:r>
              <a:rPr lang="en-US" b="0" baseline="0" dirty="0"/>
              <a:t> and 3rd person plural) and of the newly learnt expressions: ‘</a:t>
            </a:r>
            <a:r>
              <a:rPr lang="en-US" b="0" baseline="0" dirty="0" err="1"/>
              <a:t>ir</a:t>
            </a:r>
            <a:r>
              <a:rPr lang="en-US" b="0" baseline="0" dirty="0"/>
              <a:t> de’ + noun (written modality).</a:t>
            </a:r>
            <a:endParaRPr lang="en-US" b="1" dirty="0"/>
          </a:p>
          <a:p>
            <a:endParaRPr lang="en-US" b="1" dirty="0"/>
          </a:p>
          <a:p>
            <a:r>
              <a:rPr lang="en-US" b="1" dirty="0"/>
              <a:t>Procedure:</a:t>
            </a:r>
          </a:p>
          <a:p>
            <a:r>
              <a:rPr lang="en-US" b="0" dirty="0"/>
              <a:t>1. Students read the sentences and</a:t>
            </a:r>
            <a:r>
              <a:rPr lang="en-US" b="0" baseline="0" dirty="0"/>
              <a:t> decide the subject of the verb (we/they).</a:t>
            </a:r>
            <a:endParaRPr lang="en-US" b="0" dirty="0"/>
          </a:p>
          <a:p>
            <a:r>
              <a:rPr lang="en-US" b="0" dirty="0"/>
              <a:t>2. Students write the activity</a:t>
            </a:r>
            <a:r>
              <a:rPr lang="en-US" b="0" baseline="0" dirty="0"/>
              <a:t> in English (e.g. to go for tapas)</a:t>
            </a:r>
            <a:endParaRPr lang="en-US" b="0" dirty="0"/>
          </a:p>
          <a:p>
            <a:endParaRPr lang="en-US" b="0" dirty="0"/>
          </a:p>
          <a:p>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2681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0" baseline="0" dirty="0"/>
              <a:t>1</a:t>
            </a:r>
            <a:r>
              <a:rPr lang="en-GB" baseline="0" dirty="0"/>
              <a:t> minute</a:t>
            </a:r>
          </a:p>
          <a:p>
            <a:r>
              <a:rPr lang="en-GB" baseline="0" dirty="0"/>
              <a:t> </a:t>
            </a:r>
          </a:p>
          <a:p>
            <a:r>
              <a:rPr lang="en-GB" b="1" baseline="0" dirty="0"/>
              <a:t>Aim: </a:t>
            </a:r>
          </a:p>
          <a:p>
            <a:pPr marL="228600" indent="-228600">
              <a:buAutoNum type="arabicPeriod"/>
            </a:pPr>
            <a:r>
              <a:rPr lang="en-GB" b="0" baseline="0" dirty="0"/>
              <a:t>T</a:t>
            </a:r>
            <a:r>
              <a:rPr lang="en-GB" baseline="0" dirty="0"/>
              <a:t>o introduce the two meanings of ‘para’ (‘for’ and ‘in order to’)</a:t>
            </a:r>
          </a:p>
          <a:p>
            <a:pPr marL="0" indent="0">
              <a:buNone/>
            </a:pPr>
            <a:endParaRPr lang="en-GB" b="1" baseline="0" dirty="0"/>
          </a:p>
          <a:p>
            <a:pPr marL="0" indent="0">
              <a:buNone/>
            </a:pPr>
            <a:r>
              <a:rPr lang="en-GB" b="1" baseline="0" dirty="0"/>
              <a:t>Procedure:</a:t>
            </a:r>
          </a:p>
          <a:p>
            <a:pPr marL="0" indent="0">
              <a:buNone/>
            </a:pPr>
            <a:r>
              <a:rPr lang="en-GB" b="0" baseline="0" dirty="0"/>
              <a:t>Read through the slide, eliciting the translations of the example sentences.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963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8 </a:t>
            </a:r>
            <a:r>
              <a:rPr lang="es-ES" b="0" dirty="0"/>
              <a:t>min</a:t>
            </a:r>
            <a:endParaRPr lang="en-US" b="0" dirty="0"/>
          </a:p>
          <a:p>
            <a:endParaRPr lang="en-US" b="1" dirty="0"/>
          </a:p>
          <a:p>
            <a:r>
              <a:rPr lang="en-US" b="1" dirty="0"/>
              <a:t>Aim: </a:t>
            </a:r>
            <a:r>
              <a:rPr lang="en-US" b="0" dirty="0"/>
              <a:t>to</a:t>
            </a:r>
            <a:r>
              <a:rPr lang="en-US" b="0" baseline="0" dirty="0"/>
              <a:t> c</a:t>
            </a:r>
            <a:r>
              <a:rPr lang="en-US" b="0" dirty="0"/>
              <a:t>onsolidate understanding</a:t>
            </a:r>
            <a:r>
              <a:rPr lang="en-US" b="0" baseline="0" dirty="0"/>
              <a:t> of verb ‘ir’ (in first and third person plural) and the two meanings of ‘para’ (oral modality). To also consolidate receptive understanding of several ‘ir de + noun’ expressions.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to each sentence and decide if the verb</a:t>
            </a:r>
            <a:r>
              <a:rPr lang="en-US" b="0" baseline="0" dirty="0"/>
              <a:t> is referring to ‘we’ or ‘they’</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They listen again and decide if ‘para’ means ‘for’ or ‘in order to’ depending on whether it is followed by an infinitive or not.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This time, students also write</a:t>
            </a:r>
            <a:r>
              <a:rPr lang="en-US" b="0" baseline="0" dirty="0"/>
              <a:t> the sentence ending in English, including ‘for’ / ‘(in order) to’</a:t>
            </a:r>
            <a:endParaRPr lang="en-US" b="0" dirty="0"/>
          </a:p>
          <a:p>
            <a:endParaRPr lang="en-US" b="1"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b="0" dirty="0"/>
              <a:t>El próximo fin de semana vamos a viajar a la costa </a:t>
            </a:r>
            <a:r>
              <a:rPr lang="es-ES" b="1" dirty="0"/>
              <a:t>para ver </a:t>
            </a:r>
            <a:r>
              <a:rPr lang="es-ES" b="0" dirty="0"/>
              <a:t>el partido de fútbol.</a:t>
            </a:r>
          </a:p>
          <a:p>
            <a:pPr marL="228600" indent="-228600">
              <a:buFont typeface="+mj-lt"/>
              <a:buAutoNum type="arabicPeriod"/>
            </a:pPr>
            <a:r>
              <a:rPr lang="es-ES" b="0" dirty="0"/>
              <a:t>Pues, creo que van a llegar temprano </a:t>
            </a:r>
            <a:r>
              <a:rPr lang="es-ES" b="1" dirty="0"/>
              <a:t>para ir de tapas </a:t>
            </a:r>
            <a:r>
              <a:rPr lang="es-ES" b="0" dirty="0"/>
              <a:t>antes del partido.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b="0" dirty="0"/>
              <a:t>Primero, vamos</a:t>
            </a:r>
            <a:r>
              <a:rPr lang="es-ES" b="0" baseline="0" dirty="0"/>
              <a:t> </a:t>
            </a:r>
            <a:r>
              <a:rPr lang="es-ES" b="0" dirty="0"/>
              <a:t>a buscar </a:t>
            </a:r>
            <a:r>
              <a:rPr lang="es-ES" b="0" baseline="0" dirty="0"/>
              <a:t>billetes baratos</a:t>
            </a:r>
            <a:r>
              <a:rPr lang="es-ES" b="0" dirty="0"/>
              <a:t> </a:t>
            </a:r>
            <a:r>
              <a:rPr lang="es-ES" b="1" dirty="0"/>
              <a:t>para el viaje </a:t>
            </a:r>
            <a:r>
              <a:rPr lang="es-ES" b="0" dirty="0"/>
              <a:t>en autobús.</a:t>
            </a:r>
          </a:p>
          <a:p>
            <a:pPr marL="228600" indent="-228600">
              <a:buFont typeface="+mj-lt"/>
              <a:buAutoNum type="arabicPeriod"/>
            </a:pPr>
            <a:r>
              <a:rPr lang="es-ES" b="0" dirty="0"/>
              <a:t>Luego, van a ir a</a:t>
            </a:r>
            <a:r>
              <a:rPr lang="es-ES" b="0" baseline="0" dirty="0"/>
              <a:t> la tienda </a:t>
            </a:r>
            <a:r>
              <a:rPr lang="es-ES" b="1" dirty="0"/>
              <a:t>para recoger </a:t>
            </a:r>
            <a:r>
              <a:rPr lang="es-ES" b="0" dirty="0"/>
              <a:t>las entradas.</a:t>
            </a:r>
          </a:p>
          <a:p>
            <a:pPr marL="228600" indent="-228600">
              <a:buFont typeface="+mj-lt"/>
              <a:buAutoNum type="arabicPeriod"/>
            </a:pPr>
            <a:r>
              <a:rPr lang="es-ES" b="0" dirty="0"/>
              <a:t>También vamos</a:t>
            </a:r>
            <a:r>
              <a:rPr lang="es-ES" b="0" baseline="0" dirty="0"/>
              <a:t> a comprar </a:t>
            </a:r>
            <a:r>
              <a:rPr lang="es-ES" b="0" dirty="0"/>
              <a:t>entradas </a:t>
            </a:r>
            <a:r>
              <a:rPr lang="es-ES" b="1" dirty="0"/>
              <a:t>para una entrevista </a:t>
            </a:r>
            <a:r>
              <a:rPr lang="es-ES" b="0" dirty="0"/>
              <a:t>exclusiva</a:t>
            </a:r>
            <a:r>
              <a:rPr lang="es-ES" b="1" dirty="0"/>
              <a:t> </a:t>
            </a:r>
            <a:r>
              <a:rPr lang="es-ES" b="0" dirty="0"/>
              <a:t>con los jugadores.</a:t>
            </a:r>
          </a:p>
          <a:p>
            <a:pPr marL="228600" indent="-228600">
              <a:buFont typeface="+mj-lt"/>
              <a:buAutoNum type="arabicPeriod"/>
            </a:pPr>
            <a:r>
              <a:rPr lang="es-ES" b="0" noProof="0" dirty="0"/>
              <a:t>Van</a:t>
            </a:r>
            <a:r>
              <a:rPr lang="es-ES" b="0" baseline="0" noProof="0" dirty="0"/>
              <a:t> a llevar dinero </a:t>
            </a:r>
            <a:r>
              <a:rPr lang="es-ES" b="1" noProof="0" dirty="0"/>
              <a:t>para</a:t>
            </a:r>
            <a:r>
              <a:rPr lang="es-ES" b="1" baseline="0" noProof="0" dirty="0"/>
              <a:t> </a:t>
            </a:r>
            <a:r>
              <a:rPr lang="es-ES" b="1" noProof="0" dirty="0"/>
              <a:t>ir de fiesta después</a:t>
            </a:r>
            <a:r>
              <a:rPr lang="es-ES" b="0" noProof="0" dirty="0"/>
              <a:t>.</a:t>
            </a:r>
          </a:p>
          <a:p>
            <a:pPr marL="228600" indent="-228600">
              <a:buFont typeface="+mj-lt"/>
              <a:buAutoNum type="arabicPeriod"/>
            </a:pPr>
            <a:r>
              <a:rPr lang="es-ES" b="0" noProof="0" dirty="0"/>
              <a:t>No van a ir de tiendas; no tienen tiempo </a:t>
            </a:r>
            <a:r>
              <a:rPr lang="es-ES" b="1" noProof="0" dirty="0"/>
              <a:t>para otras actividades</a:t>
            </a:r>
            <a:r>
              <a:rPr lang="es-ES" b="0" noProof="0" dirty="0"/>
              <a:t>.</a:t>
            </a:r>
          </a:p>
          <a:p>
            <a:pPr marL="228600" indent="-228600">
              <a:buFont typeface="+mj-lt"/>
              <a:buAutoNum type="arabicPeriod"/>
            </a:pPr>
            <a:r>
              <a:rPr lang="es-ES" b="0" noProof="0" dirty="0"/>
              <a:t>¡Vamos a ir a otro país muy</a:t>
            </a:r>
            <a:r>
              <a:rPr lang="es-ES" b="0" baseline="0" noProof="0" dirty="0"/>
              <a:t> pronto </a:t>
            </a:r>
            <a:r>
              <a:rPr lang="es-ES" b="1" noProof="0" dirty="0"/>
              <a:t>para el próximo partido</a:t>
            </a:r>
            <a:r>
              <a:rPr lang="es-ES" b="0" noProof="0" dirty="0"/>
              <a:t>!</a:t>
            </a:r>
          </a:p>
          <a:p>
            <a:pPr marL="0" indent="0">
              <a:buFont typeface="+mj-lt"/>
              <a:buNone/>
            </a:pPr>
            <a:endParaRPr lang="en-US" b="1" dirty="0"/>
          </a:p>
          <a:p>
            <a:pPr marL="0" indent="0">
              <a:buFont typeface="+mj-lt"/>
              <a:buNone/>
            </a:pPr>
            <a:r>
              <a:rPr lang="en-US" b="1" dirty="0"/>
              <a:t>Note:</a:t>
            </a:r>
            <a:r>
              <a:rPr lang="en-US" b="1" baseline="0" dirty="0"/>
              <a:t> </a:t>
            </a:r>
            <a:r>
              <a:rPr lang="en-US" b="0" baseline="0" dirty="0"/>
              <a:t>‘</a:t>
            </a:r>
            <a:r>
              <a:rPr lang="en-US" b="0" baseline="0" dirty="0" err="1"/>
              <a:t>amar</a:t>
            </a:r>
            <a:r>
              <a:rPr lang="en-US" b="0" baseline="0" dirty="0"/>
              <a:t>’ was a year 7 phonics word. Students may need a reminder of its meaning.</a:t>
            </a:r>
            <a:endParaRPr lang="en-US" b="0" dirty="0"/>
          </a:p>
          <a:p>
            <a:pPr marL="0" indent="0">
              <a:buFont typeface="+mj-lt"/>
              <a:buNone/>
            </a:pPr>
            <a:endParaRPr lang="en-US" b="1" dirty="0"/>
          </a:p>
          <a:p>
            <a:pPr algn="l"/>
            <a:r>
              <a:rPr lang="en-GB" b="1" baseline="0" dirty="0"/>
              <a:t>Vocabulary from revisited sets:</a:t>
            </a:r>
            <a:br>
              <a:rPr lang="en-GB" baseline="0" dirty="0"/>
            </a:br>
            <a:r>
              <a:rPr lang="en-GB" b="1" baseline="0" dirty="0"/>
              <a:t>8.1.2.2: </a:t>
            </a:r>
            <a:r>
              <a:rPr lang="es-ES" sz="1200" b="0" dirty="0">
                <a:solidFill>
                  <a:schemeClr val="accent5">
                    <a:lumMod val="50000"/>
                  </a:schemeClr>
                </a:solidFill>
              </a:rPr>
              <a:t>recoger [828]; partido [302]; fútbol [1471]; entrada [767]; billete [292];  pues¹ [73]; fin [182]; semana [301]; jugador [1019]</a:t>
            </a:r>
            <a:endParaRPr lang="en-GB" sz="1200" b="0" dirty="0">
              <a:solidFill>
                <a:schemeClr val="accent5">
                  <a:lumMod val="50000"/>
                </a:schemeClr>
              </a:solidFill>
            </a:endParaRPr>
          </a:p>
          <a:p>
            <a:pPr algn="l"/>
            <a:r>
              <a:rPr lang="en-GB" b="1" baseline="0" dirty="0"/>
              <a:t>8.1.1.4: </a:t>
            </a:r>
            <a:r>
              <a:rPr lang="es-ES" sz="1200" b="0" dirty="0">
                <a:solidFill>
                  <a:schemeClr val="accent5">
                    <a:lumMod val="50000"/>
                  </a:schemeClr>
                </a:solidFill>
              </a:rPr>
              <a:t>creer [83]; entrevista [1653]; sobre¹ [62]; que [3]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595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baseline="0" dirty="0"/>
              <a:t> </a:t>
            </a:r>
            <a:r>
              <a:rPr lang="en-US" b="0" baseline="0" dirty="0"/>
              <a:t>2 minutes for the next five slides</a:t>
            </a:r>
          </a:p>
          <a:p>
            <a:br>
              <a:rPr lang="en-US" b="0" dirty="0"/>
            </a:br>
            <a:r>
              <a:rPr lang="en-US" b="1" dirty="0"/>
              <a:t>Aim</a:t>
            </a:r>
            <a:r>
              <a:rPr lang="en-US" dirty="0"/>
              <a:t>: to practise productive (oral) recall of three words within a given time. This is slide 1/5.</a:t>
            </a:r>
          </a:p>
          <a:p>
            <a:endParaRPr lang="en-US" dirty="0"/>
          </a:p>
          <a:p>
            <a:r>
              <a:rPr lang="en-US" b="1" dirty="0"/>
              <a:t>Procedure:</a:t>
            </a:r>
          </a:p>
          <a:p>
            <a:pPr marL="0" indent="0">
              <a:buFont typeface="+mj-lt"/>
              <a:buNone/>
            </a:pPr>
            <a:r>
              <a:rPr lang="en-US" dirty="0"/>
              <a:t>1. Say all three words before five seconds elapse.</a:t>
            </a:r>
          </a:p>
          <a:p>
            <a:pPr marL="0" indent="0">
              <a:buFont typeface="+mj-lt"/>
              <a:buNone/>
            </a:pPr>
            <a:r>
              <a:rPr lang="en-US" dirty="0"/>
              <a:t>2. Click to reveal answers.</a:t>
            </a:r>
          </a:p>
          <a:p>
            <a:pPr marL="0" indent="0">
              <a:buFont typeface="+mj-lt"/>
              <a:buNone/>
            </a:pPr>
            <a:r>
              <a:rPr lang="en-US" dirty="0"/>
              <a:t>3. Repeat if additional practice needed.</a:t>
            </a:r>
          </a:p>
          <a:p>
            <a:pPr marL="0" indent="0">
              <a:buFont typeface="+mj-lt"/>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from revisited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8.1.1.4:</a:t>
            </a:r>
            <a:r>
              <a:rPr lang="en-GB" b="1" baseline="0" dirty="0"/>
              <a:t> </a:t>
            </a:r>
            <a:r>
              <a:rPr lang="en-GB" dirty="0"/>
              <a:t>noticia [859]; creer [83]; sobre¹ [62]</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38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GB" sz="1200" kern="1200" dirty="0">
                <a:solidFill>
                  <a:schemeClr val="tx1"/>
                </a:solidFill>
                <a:effectLst/>
                <a:latin typeface="+mn-lt"/>
                <a:ea typeface="+mn-ea"/>
                <a:cs typeface="+mn-cs"/>
              </a:rPr>
              <a:t>to bring together in written</a:t>
            </a:r>
            <a:r>
              <a:rPr lang="en-GB" sz="1200" kern="1200" baseline="0" dirty="0">
                <a:solidFill>
                  <a:schemeClr val="tx1"/>
                </a:solidFill>
                <a:effectLst/>
                <a:latin typeface="+mn-lt"/>
                <a:ea typeface="+mn-ea"/>
                <a:cs typeface="+mn-cs"/>
              </a:rPr>
              <a:t> production </a:t>
            </a:r>
            <a:r>
              <a:rPr lang="en-GB" sz="1200" kern="1200" dirty="0">
                <a:solidFill>
                  <a:schemeClr val="tx1"/>
                </a:solidFill>
                <a:effectLst/>
                <a:latin typeface="+mn-lt"/>
                <a:ea typeface="+mn-ea"/>
                <a:cs typeface="+mn-cs"/>
              </a:rPr>
              <a:t>the five forms of ‘ir’ practised across the two lessons, the two uses of ‘para’</a:t>
            </a:r>
            <a:r>
              <a:rPr lang="en-GB" sz="1200" kern="1200" baseline="0" dirty="0">
                <a:solidFill>
                  <a:schemeClr val="tx1"/>
                </a:solidFill>
                <a:effectLst/>
                <a:latin typeface="+mn-lt"/>
                <a:ea typeface="+mn-ea"/>
                <a:cs typeface="+mn-cs"/>
              </a:rPr>
              <a:t> and the ‘ir de + noun’ expressions.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b="1" dirty="0"/>
          </a:p>
          <a:p>
            <a:r>
              <a:rPr lang="en-US" b="1" dirty="0"/>
              <a:t>Procedure:</a:t>
            </a:r>
          </a:p>
          <a:p>
            <a:r>
              <a:rPr lang="en-US" b="0" dirty="0"/>
              <a:t>1. Students</a:t>
            </a:r>
            <a:r>
              <a:rPr lang="en-US" b="0" baseline="0" dirty="0"/>
              <a:t> translate the sentences into Spanish</a:t>
            </a:r>
            <a:endParaRPr lang="en-US" b="0" dirty="0"/>
          </a:p>
          <a:p>
            <a:endParaRPr lang="en-US" b="0" dirty="0"/>
          </a:p>
          <a:p>
            <a:r>
              <a:rPr lang="en-GB" b="1" dirty="0"/>
              <a:t>Note: </a:t>
            </a:r>
            <a:r>
              <a:rPr lang="en-GB" dirty="0"/>
              <a:t>‘celebrar’ was used as</a:t>
            </a:r>
            <a:r>
              <a:rPr lang="en-GB" baseline="0" dirty="0"/>
              <a:t> a phonics practice word in year 7. It is a near-cognate, though students may need to be reminded of it before the activity.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116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GB" sz="1200" kern="1200" dirty="0">
                <a:solidFill>
                  <a:schemeClr val="tx1"/>
                </a:solidFill>
                <a:effectLst/>
                <a:latin typeface="+mn-lt"/>
                <a:ea typeface="+mn-ea"/>
                <a:cs typeface="+mn-cs"/>
              </a:rPr>
              <a:t>to bring together in written</a:t>
            </a:r>
            <a:r>
              <a:rPr lang="en-GB" sz="1200" kern="1200" baseline="0" dirty="0">
                <a:solidFill>
                  <a:schemeClr val="tx1"/>
                </a:solidFill>
                <a:effectLst/>
                <a:latin typeface="+mn-lt"/>
                <a:ea typeface="+mn-ea"/>
                <a:cs typeface="+mn-cs"/>
              </a:rPr>
              <a:t> production </a:t>
            </a:r>
            <a:r>
              <a:rPr lang="en-GB" sz="1200" kern="1200" dirty="0">
                <a:solidFill>
                  <a:schemeClr val="tx1"/>
                </a:solidFill>
                <a:effectLst/>
                <a:latin typeface="+mn-lt"/>
                <a:ea typeface="+mn-ea"/>
                <a:cs typeface="+mn-cs"/>
              </a:rPr>
              <a:t>the five forms of ‘ir’ practised across the two lessons, the two uses of ‘para’</a:t>
            </a:r>
            <a:r>
              <a:rPr lang="en-GB" sz="1200" kern="1200" baseline="0" dirty="0">
                <a:solidFill>
                  <a:schemeClr val="tx1"/>
                </a:solidFill>
                <a:effectLst/>
                <a:latin typeface="+mn-lt"/>
                <a:ea typeface="+mn-ea"/>
                <a:cs typeface="+mn-cs"/>
              </a:rPr>
              <a:t> and the ‘ir de + noun’ expressions.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b="1" dirty="0"/>
          </a:p>
          <a:p>
            <a:r>
              <a:rPr lang="en-US" b="1" dirty="0"/>
              <a:t>Procedure:</a:t>
            </a:r>
          </a:p>
          <a:p>
            <a:r>
              <a:rPr lang="en-US" b="0" dirty="0"/>
              <a:t>1. Students</a:t>
            </a:r>
            <a:r>
              <a:rPr lang="en-US" b="0" baseline="0" dirty="0"/>
              <a:t> translate the sentences into Spanish</a:t>
            </a:r>
            <a:endParaRPr lang="en-US" b="0" dirty="0"/>
          </a:p>
          <a:p>
            <a:endParaRPr lang="en-US" b="0" dirty="0"/>
          </a:p>
          <a:p>
            <a:r>
              <a:rPr lang="en-GB" b="1" dirty="0"/>
              <a:t>Note: </a:t>
            </a:r>
            <a:r>
              <a:rPr lang="en-GB" dirty="0"/>
              <a:t>‘celebrar’ was used as</a:t>
            </a:r>
            <a:r>
              <a:rPr lang="en-GB" baseline="0" dirty="0"/>
              <a:t> a phonics practice word in year 7. It is a near-cognate, though students may need to be reminded of it before the activity.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6667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https://rachelhawkes.com/LDPresources/Yr8Spanish/Spanish_Y8_Term1ii_Wk5_audio_HW_sheet_answers.docx </a:t>
            </a: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66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slide 2/5.</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from revisited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8.1.1.4:</a:t>
            </a:r>
            <a:r>
              <a:rPr lang="en-GB" b="1" baseline="0" dirty="0"/>
              <a:t> </a:t>
            </a:r>
            <a:r>
              <a:rPr lang="en-GB" dirty="0" err="1"/>
              <a:t>poner</a:t>
            </a:r>
            <a:r>
              <a:rPr lang="en-GB" dirty="0"/>
              <a:t> [91]; </a:t>
            </a:r>
            <a:r>
              <a:rPr lang="en-GB" dirty="0" err="1"/>
              <a:t>página</a:t>
            </a:r>
            <a:r>
              <a:rPr lang="en-GB" dirty="0"/>
              <a:t> [598]; </a:t>
            </a:r>
            <a:r>
              <a:rPr lang="en-GB" dirty="0" err="1"/>
              <a:t>sociedad</a:t>
            </a:r>
            <a:r>
              <a:rPr lang="en-GB" dirty="0"/>
              <a:t> [353]</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224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slide 3/5.</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from revisited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8.1.1.4:</a:t>
            </a:r>
            <a:r>
              <a:rPr lang="en-GB" b="1" baseline="0" dirty="0"/>
              <a:t> </a:t>
            </a:r>
            <a:r>
              <a:rPr lang="en-GB" dirty="0" err="1"/>
              <a:t>esconder</a:t>
            </a:r>
            <a:r>
              <a:rPr lang="en-GB" dirty="0"/>
              <a:t> [1130]; que [3]; </a:t>
            </a:r>
            <a:r>
              <a:rPr lang="en-GB" dirty="0" err="1"/>
              <a:t>periodista</a:t>
            </a:r>
            <a:r>
              <a:rPr lang="en-GB" dirty="0"/>
              <a:t> [1235]</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881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slide 4/5.</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from revisited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8.1.1.4:</a:t>
            </a:r>
            <a:r>
              <a:rPr lang="en-GB" b="1" baseline="0" dirty="0"/>
              <a:t> </a:t>
            </a:r>
            <a:r>
              <a:rPr lang="en-GB" dirty="0"/>
              <a:t>vender [528]; </a:t>
            </a:r>
            <a:r>
              <a:rPr lang="en-GB" dirty="0" err="1"/>
              <a:t>entrevista</a:t>
            </a:r>
            <a:r>
              <a:rPr lang="en-GB" dirty="0"/>
              <a:t> [1653]; </a:t>
            </a:r>
            <a:r>
              <a:rPr lang="en-GB" dirty="0" err="1"/>
              <a:t>realidad</a:t>
            </a:r>
            <a:r>
              <a:rPr lang="en-GB" dirty="0"/>
              <a:t> [260]</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136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slide 5/5.</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from revisited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8.1.1.4:</a:t>
            </a:r>
            <a:r>
              <a:rPr lang="en-GB" b="1" baseline="0" dirty="0"/>
              <a:t> </a:t>
            </a:r>
            <a:r>
              <a:rPr lang="en-GB" dirty="0" err="1"/>
              <a:t>entender</a:t>
            </a:r>
            <a:r>
              <a:rPr lang="en-GB" dirty="0"/>
              <a:t> [22</a:t>
            </a:r>
            <a:r>
              <a:rPr lang="en-GB" b="0" dirty="0"/>
              <a:t>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8.1.2.2:</a:t>
            </a:r>
            <a:r>
              <a:rPr lang="en-GB" baseline="0" dirty="0"/>
              <a:t> </a:t>
            </a:r>
            <a:r>
              <a:rPr lang="en-GB" dirty="0" err="1"/>
              <a:t>salir</a:t>
            </a:r>
            <a:r>
              <a:rPr lang="en-GB" dirty="0"/>
              <a:t> [114]; </a:t>
            </a:r>
            <a:r>
              <a:rPr lang="en-GB" dirty="0" err="1"/>
              <a:t>subir</a:t>
            </a:r>
            <a:r>
              <a:rPr lang="en-GB" baseline="0" dirty="0"/>
              <a:t> [410]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696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4 minutes</a:t>
            </a:r>
          </a:p>
          <a:p>
            <a:endParaRPr lang="en-US" b="1" dirty="0"/>
          </a:p>
          <a:p>
            <a:r>
              <a:rPr lang="en-US" b="1" dirty="0"/>
              <a:t>Aim: </a:t>
            </a:r>
            <a:r>
              <a:rPr lang="en-US" b="0" dirty="0"/>
              <a:t>to</a:t>
            </a:r>
            <a:r>
              <a:rPr lang="en-US" b="0" baseline="0" dirty="0"/>
              <a:t> embed word knowledge of this week’s vocabulary set.  </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a:t>
            </a:r>
            <a:r>
              <a:rPr lang="en-GB" baseline="0" dirty="0"/>
              <a:t>  </a:t>
            </a:r>
            <a:r>
              <a:rPr lang="en-GB" dirty="0"/>
              <a:t>Pupils</a:t>
            </a:r>
            <a:r>
              <a:rPr lang="en-GB" baseline="0" dirty="0"/>
              <a:t> either work by themselves or in pairs, reading out the words and studying their English meaning (1 minute).</a:t>
            </a:r>
            <a:br>
              <a:rPr lang="en-GB" baseline="0" dirty="0"/>
            </a:br>
            <a:r>
              <a:rPr lang="en-GB" baseline="0" dirty="0"/>
              <a:t>2.  Then the English meanings are removed and they try to recall them, looking at the Spanish (1 minute).</a:t>
            </a:r>
            <a:br>
              <a:rPr lang="en-GB" baseline="0" dirty="0"/>
            </a:br>
            <a:r>
              <a:rPr lang="en-GB" baseline="0" dirty="0"/>
              <a:t>3.  Then the Spanish meanings are removed and they to recall them, looking at the English (1 minute)</a:t>
            </a:r>
            <a:br>
              <a:rPr lang="en-GB" baseline="0" dirty="0"/>
            </a:br>
            <a:r>
              <a:rPr lang="en-GB" baseline="0" dirty="0"/>
              <a:t>4.  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419" sz="1200" kern="1200" dirty="0">
                <a:solidFill>
                  <a:schemeClr val="tx1"/>
                </a:solidFill>
                <a:effectLst/>
                <a:latin typeface="+mn-lt"/>
                <a:ea typeface="+mn-ea"/>
                <a:cs typeface="+mn-cs"/>
              </a:rPr>
              <a:t>paseo [2126]; compra [1162]; tapa [3645]; copa [1514] are to be </a:t>
            </a:r>
            <a:r>
              <a:rPr lang="es-419" sz="1200" kern="1200" dirty="0" err="1">
                <a:solidFill>
                  <a:schemeClr val="tx1"/>
                </a:solidFill>
                <a:effectLst/>
                <a:latin typeface="+mn-lt"/>
                <a:ea typeface="+mn-ea"/>
                <a:cs typeface="+mn-cs"/>
              </a:rPr>
              <a:t>introduced</a:t>
            </a:r>
            <a:r>
              <a:rPr lang="es-419" sz="1200" kern="1200" dirty="0">
                <a:solidFill>
                  <a:schemeClr val="tx1"/>
                </a:solidFill>
                <a:effectLst/>
                <a:latin typeface="+mn-lt"/>
                <a:ea typeface="+mn-ea"/>
                <a:cs typeface="+mn-cs"/>
              </a:rPr>
              <a:t> in </a:t>
            </a:r>
            <a:r>
              <a:rPr lang="es-419" sz="1200" kern="1200" dirty="0" err="1">
                <a:solidFill>
                  <a:schemeClr val="tx1"/>
                </a:solidFill>
                <a:effectLst/>
                <a:latin typeface="+mn-lt"/>
                <a:ea typeface="+mn-ea"/>
                <a:cs typeface="+mn-cs"/>
              </a:rPr>
              <a:t>lesson</a:t>
            </a:r>
            <a:r>
              <a:rPr lang="es-419" sz="1200" kern="1200" dirty="0">
                <a:solidFill>
                  <a:schemeClr val="tx1"/>
                </a:solidFill>
                <a:effectLst/>
                <a:latin typeface="+mn-lt"/>
                <a:ea typeface="+mn-ea"/>
                <a:cs typeface="+mn-cs"/>
              </a:rPr>
              <a:t> 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419" sz="1200" kern="1200" dirty="0" err="1">
                <a:solidFill>
                  <a:schemeClr val="tx1"/>
                </a:solidFill>
                <a:effectLst/>
                <a:latin typeface="+mn-lt"/>
                <a:ea typeface="+mn-ea"/>
                <a:cs typeface="+mn-cs"/>
              </a:rPr>
              <a:t>According</a:t>
            </a:r>
            <a:r>
              <a:rPr lang="es-419" sz="1200" kern="1200" baseline="0" dirty="0">
                <a:solidFill>
                  <a:schemeClr val="tx1"/>
                </a:solidFill>
                <a:effectLst/>
                <a:latin typeface="+mn-lt"/>
                <a:ea typeface="+mn-ea"/>
                <a:cs typeface="+mn-cs"/>
              </a:rPr>
              <a:t> to </a:t>
            </a:r>
            <a:r>
              <a:rPr lang="es-419" sz="1200" kern="1200" baseline="0" dirty="0" err="1">
                <a:solidFill>
                  <a:schemeClr val="tx1"/>
                </a:solidFill>
                <a:effectLst/>
                <a:latin typeface="+mn-lt"/>
                <a:ea typeface="+mn-ea"/>
                <a:cs typeface="+mn-cs"/>
              </a:rPr>
              <a:t>an</a:t>
            </a:r>
            <a:r>
              <a:rPr lang="es-419" sz="1200" kern="1200" baseline="0" dirty="0">
                <a:solidFill>
                  <a:schemeClr val="tx1"/>
                </a:solidFill>
                <a:effectLst/>
                <a:latin typeface="+mn-lt"/>
                <a:ea typeface="+mn-ea"/>
                <a:cs typeface="+mn-cs"/>
              </a:rPr>
              <a:t> </a:t>
            </a:r>
            <a:r>
              <a:rPr lang="es-419" sz="1200" kern="1200" baseline="0" dirty="0" err="1">
                <a:solidFill>
                  <a:schemeClr val="tx1"/>
                </a:solidFill>
                <a:effectLst/>
                <a:latin typeface="+mn-lt"/>
                <a:ea typeface="+mn-ea"/>
                <a:cs typeface="+mn-cs"/>
              </a:rPr>
              <a:t>analysis</a:t>
            </a:r>
            <a:r>
              <a:rPr lang="es-419" sz="1200" kern="1200" baseline="0" dirty="0">
                <a:solidFill>
                  <a:schemeClr val="tx1"/>
                </a:solidFill>
                <a:effectLst/>
                <a:latin typeface="+mn-lt"/>
                <a:ea typeface="+mn-ea"/>
                <a:cs typeface="+mn-cs"/>
              </a:rPr>
              <a:t> of </a:t>
            </a:r>
            <a:r>
              <a:rPr lang="es-419" sz="1200" kern="1200" baseline="0" dirty="0" err="1">
                <a:solidFill>
                  <a:schemeClr val="tx1"/>
                </a:solidFill>
                <a:effectLst/>
                <a:latin typeface="+mn-lt"/>
                <a:ea typeface="+mn-ea"/>
                <a:cs typeface="+mn-cs"/>
              </a:rPr>
              <a:t>the</a:t>
            </a:r>
            <a:r>
              <a:rPr lang="es-419" sz="1200" kern="1200" baseline="0" dirty="0">
                <a:solidFill>
                  <a:schemeClr val="tx1"/>
                </a:solidFill>
                <a:effectLst/>
                <a:latin typeface="+mn-lt"/>
                <a:ea typeface="+mn-ea"/>
                <a:cs typeface="+mn-cs"/>
              </a:rPr>
              <a:t> </a:t>
            </a:r>
            <a:r>
              <a:rPr lang="es-419" sz="1200" i="1" kern="1200" baseline="0" dirty="0">
                <a:solidFill>
                  <a:schemeClr val="tx1"/>
                </a:solidFill>
                <a:effectLst/>
                <a:latin typeface="+mn-lt"/>
                <a:ea typeface="+mn-ea"/>
                <a:cs typeface="+mn-cs"/>
              </a:rPr>
              <a:t>Corpus del Español</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the</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same</a:t>
            </a:r>
            <a:r>
              <a:rPr lang="es-419" sz="1200" i="0" kern="1200" baseline="0" dirty="0">
                <a:solidFill>
                  <a:schemeClr val="tx1"/>
                </a:solidFill>
                <a:effectLst/>
                <a:latin typeface="+mn-lt"/>
                <a:ea typeface="+mn-ea"/>
                <a:cs typeface="+mn-cs"/>
              </a:rPr>
              <a:t> corpus </a:t>
            </a:r>
            <a:r>
              <a:rPr lang="es-419" sz="1200" i="0" kern="1200" baseline="0" dirty="0" err="1">
                <a:solidFill>
                  <a:schemeClr val="tx1"/>
                </a:solidFill>
                <a:effectLst/>
                <a:latin typeface="+mn-lt"/>
                <a:ea typeface="+mn-ea"/>
                <a:cs typeface="+mn-cs"/>
              </a:rPr>
              <a:t>used</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for</a:t>
            </a:r>
            <a:r>
              <a:rPr lang="es-419" sz="1200" i="0" kern="1200" baseline="0" dirty="0">
                <a:solidFill>
                  <a:schemeClr val="tx1"/>
                </a:solidFill>
                <a:effectLst/>
                <a:latin typeface="+mn-lt"/>
                <a:ea typeface="+mn-ea"/>
                <a:cs typeface="+mn-cs"/>
              </a:rPr>
              <a:t> </a:t>
            </a:r>
            <a:r>
              <a:rPr lang="es-419" sz="1200" i="1" kern="1200" baseline="0" dirty="0">
                <a:solidFill>
                  <a:schemeClr val="tx1"/>
                </a:solidFill>
                <a:effectLst/>
                <a:latin typeface="+mn-lt"/>
                <a:ea typeface="+mn-ea"/>
                <a:cs typeface="+mn-cs"/>
              </a:rPr>
              <a:t>A </a:t>
            </a:r>
            <a:r>
              <a:rPr lang="es-419" sz="1200" i="1" kern="1200" baseline="0" dirty="0" err="1">
                <a:solidFill>
                  <a:schemeClr val="tx1"/>
                </a:solidFill>
                <a:effectLst/>
                <a:latin typeface="+mn-lt"/>
                <a:ea typeface="+mn-ea"/>
                <a:cs typeface="+mn-cs"/>
              </a:rPr>
              <a:t>frequency</a:t>
            </a:r>
            <a:r>
              <a:rPr lang="es-419" sz="1200" i="1" kern="1200" baseline="0" dirty="0">
                <a:solidFill>
                  <a:schemeClr val="tx1"/>
                </a:solidFill>
                <a:effectLst/>
                <a:latin typeface="+mn-lt"/>
                <a:ea typeface="+mn-ea"/>
                <a:cs typeface="+mn-cs"/>
              </a:rPr>
              <a:t> </a:t>
            </a:r>
            <a:r>
              <a:rPr lang="es-419" sz="1200" i="1" kern="1200" baseline="0" dirty="0" err="1">
                <a:solidFill>
                  <a:schemeClr val="tx1"/>
                </a:solidFill>
                <a:effectLst/>
                <a:latin typeface="+mn-lt"/>
                <a:ea typeface="+mn-ea"/>
                <a:cs typeface="+mn-cs"/>
              </a:rPr>
              <a:t>dictionary</a:t>
            </a:r>
            <a:r>
              <a:rPr lang="es-419" sz="1200" i="1" kern="1200" baseline="0" dirty="0">
                <a:solidFill>
                  <a:schemeClr val="tx1"/>
                </a:solidFill>
                <a:effectLst/>
                <a:latin typeface="+mn-lt"/>
                <a:ea typeface="+mn-ea"/>
                <a:cs typeface="+mn-cs"/>
              </a:rPr>
              <a:t> of </a:t>
            </a:r>
            <a:r>
              <a:rPr lang="es-419" sz="1200" i="1" kern="1200" baseline="0" dirty="0" err="1">
                <a:solidFill>
                  <a:schemeClr val="tx1"/>
                </a:solidFill>
                <a:effectLst/>
                <a:latin typeface="+mn-lt"/>
                <a:ea typeface="+mn-ea"/>
                <a:cs typeface="+mn-cs"/>
              </a:rPr>
              <a:t>Spanish</a:t>
            </a:r>
            <a:r>
              <a:rPr lang="es-419" sz="1200" i="1" kern="1200" baseline="0" dirty="0">
                <a:solidFill>
                  <a:schemeClr val="tx1"/>
                </a:solidFill>
                <a:effectLst/>
                <a:latin typeface="+mn-lt"/>
                <a:ea typeface="+mn-ea"/>
                <a:cs typeface="+mn-cs"/>
              </a:rPr>
              <a:t>: Core </a:t>
            </a:r>
            <a:r>
              <a:rPr lang="es-419" sz="1200" i="1" kern="1200" baseline="0" dirty="0" err="1">
                <a:solidFill>
                  <a:schemeClr val="tx1"/>
                </a:solidFill>
                <a:effectLst/>
                <a:latin typeface="+mn-lt"/>
                <a:ea typeface="+mn-ea"/>
                <a:cs typeface="+mn-cs"/>
              </a:rPr>
              <a:t>vocabulary</a:t>
            </a:r>
            <a:r>
              <a:rPr lang="es-419" sz="1200" i="1" kern="1200" baseline="0" dirty="0">
                <a:solidFill>
                  <a:schemeClr val="tx1"/>
                </a:solidFill>
                <a:effectLst/>
                <a:latin typeface="+mn-lt"/>
                <a:ea typeface="+mn-ea"/>
                <a:cs typeface="+mn-cs"/>
              </a:rPr>
              <a:t> </a:t>
            </a:r>
            <a:r>
              <a:rPr lang="es-419" sz="1200" i="1" kern="1200" baseline="0" dirty="0" err="1">
                <a:solidFill>
                  <a:schemeClr val="tx1"/>
                </a:solidFill>
                <a:effectLst/>
                <a:latin typeface="+mn-lt"/>
                <a:ea typeface="+mn-ea"/>
                <a:cs typeface="+mn-cs"/>
              </a:rPr>
              <a:t>for</a:t>
            </a:r>
            <a:r>
              <a:rPr lang="es-419" sz="1200" i="1" kern="1200" baseline="0" dirty="0">
                <a:solidFill>
                  <a:schemeClr val="tx1"/>
                </a:solidFill>
                <a:effectLst/>
                <a:latin typeface="+mn-lt"/>
                <a:ea typeface="+mn-ea"/>
                <a:cs typeface="+mn-cs"/>
              </a:rPr>
              <a:t> </a:t>
            </a:r>
            <a:r>
              <a:rPr lang="es-419" sz="1200" i="1" kern="1200" baseline="0" dirty="0" err="1">
                <a:solidFill>
                  <a:schemeClr val="tx1"/>
                </a:solidFill>
                <a:effectLst/>
                <a:latin typeface="+mn-lt"/>
                <a:ea typeface="+mn-ea"/>
                <a:cs typeface="+mn-cs"/>
              </a:rPr>
              <a:t>learners</a:t>
            </a:r>
            <a:r>
              <a:rPr lang="es-419" sz="1200" i="0" kern="1200" baseline="0" dirty="0">
                <a:solidFill>
                  <a:schemeClr val="tx1"/>
                </a:solidFill>
                <a:effectLst/>
                <a:latin typeface="+mn-lt"/>
                <a:ea typeface="+mn-ea"/>
                <a:cs typeface="+mn-cs"/>
              </a:rPr>
              <a:t>), ‘próximo’ </a:t>
            </a:r>
            <a:r>
              <a:rPr lang="es-419" sz="1200" i="0" kern="1200" baseline="0" dirty="0" err="1">
                <a:solidFill>
                  <a:schemeClr val="tx1"/>
                </a:solidFill>
                <a:effectLst/>
                <a:latin typeface="+mn-lt"/>
                <a:ea typeface="+mn-ea"/>
                <a:cs typeface="+mn-cs"/>
              </a:rPr>
              <a:t>was</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found</a:t>
            </a:r>
            <a:r>
              <a:rPr lang="es-419" sz="1200" i="0" kern="1200" baseline="0" dirty="0">
                <a:solidFill>
                  <a:schemeClr val="tx1"/>
                </a:solidFill>
                <a:effectLst/>
                <a:latin typeface="+mn-lt"/>
                <a:ea typeface="+mn-ea"/>
                <a:cs typeface="+mn-cs"/>
              </a:rPr>
              <a:t> to be </a:t>
            </a:r>
            <a:r>
              <a:rPr lang="es-419" sz="1200" i="0" kern="1200" baseline="0" dirty="0" err="1">
                <a:solidFill>
                  <a:schemeClr val="tx1"/>
                </a:solidFill>
                <a:effectLst/>
                <a:latin typeface="+mn-lt"/>
                <a:ea typeface="+mn-ea"/>
                <a:cs typeface="+mn-cs"/>
              </a:rPr>
              <a:t>used</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both</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prenominally</a:t>
            </a:r>
            <a:r>
              <a:rPr lang="es-419" sz="1200" i="0" kern="1200" baseline="0" dirty="0">
                <a:solidFill>
                  <a:schemeClr val="tx1"/>
                </a:solidFill>
                <a:effectLst/>
                <a:latin typeface="+mn-lt"/>
                <a:ea typeface="+mn-ea"/>
                <a:cs typeface="+mn-cs"/>
              </a:rPr>
              <a:t> and </a:t>
            </a:r>
            <a:r>
              <a:rPr lang="es-419" sz="1200" i="0" kern="1200" baseline="0" dirty="0" err="1">
                <a:solidFill>
                  <a:schemeClr val="tx1"/>
                </a:solidFill>
                <a:effectLst/>
                <a:latin typeface="+mn-lt"/>
                <a:ea typeface="+mn-ea"/>
                <a:cs typeface="+mn-cs"/>
              </a:rPr>
              <a:t>postnominally</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However</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it</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was</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one</a:t>
            </a:r>
            <a:r>
              <a:rPr lang="es-419" sz="1200" i="0" kern="1200" baseline="0" dirty="0">
                <a:solidFill>
                  <a:schemeClr val="tx1"/>
                </a:solidFill>
                <a:effectLst/>
                <a:latin typeface="+mn-lt"/>
                <a:ea typeface="+mn-ea"/>
                <a:cs typeface="+mn-cs"/>
              </a:rPr>
              <a:t> of </a:t>
            </a:r>
            <a:r>
              <a:rPr lang="es-419" sz="1200" i="0" kern="1200" baseline="0" dirty="0" err="1">
                <a:solidFill>
                  <a:schemeClr val="tx1"/>
                </a:solidFill>
                <a:effectLst/>
                <a:latin typeface="+mn-lt"/>
                <a:ea typeface="+mn-ea"/>
                <a:cs typeface="+mn-cs"/>
              </a:rPr>
              <a:t>the</a:t>
            </a:r>
            <a:r>
              <a:rPr lang="es-419" sz="1200" i="0" kern="1200" baseline="0" dirty="0">
                <a:solidFill>
                  <a:schemeClr val="tx1"/>
                </a:solidFill>
                <a:effectLst/>
                <a:latin typeface="+mn-lt"/>
                <a:ea typeface="+mn-ea"/>
                <a:cs typeface="+mn-cs"/>
              </a:rPr>
              <a:t> 10 </a:t>
            </a:r>
            <a:r>
              <a:rPr lang="es-419" sz="1200" i="0" kern="1200" baseline="0" dirty="0" err="1">
                <a:solidFill>
                  <a:schemeClr val="tx1"/>
                </a:solidFill>
                <a:effectLst/>
                <a:latin typeface="+mn-lt"/>
                <a:ea typeface="+mn-ea"/>
                <a:cs typeface="+mn-cs"/>
              </a:rPr>
              <a:t>adjectives</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that</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most</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commonly</a:t>
            </a:r>
            <a:r>
              <a:rPr lang="es-419" sz="1200" i="0" kern="1200" baseline="0" dirty="0">
                <a:solidFill>
                  <a:schemeClr val="tx1"/>
                </a:solidFill>
                <a:effectLst/>
                <a:latin typeface="+mn-lt"/>
                <a:ea typeface="+mn-ea"/>
                <a:cs typeface="+mn-cs"/>
              </a:rPr>
              <a:t> preceded </a:t>
            </a:r>
            <a:r>
              <a:rPr lang="es-419" sz="1200" i="0" kern="1200" baseline="0" dirty="0" err="1">
                <a:solidFill>
                  <a:schemeClr val="tx1"/>
                </a:solidFill>
                <a:effectLst/>
                <a:latin typeface="+mn-lt"/>
                <a:ea typeface="+mn-ea"/>
                <a:cs typeface="+mn-cs"/>
              </a:rPr>
              <a:t>nouns</a:t>
            </a:r>
            <a:r>
              <a:rPr lang="es-419" sz="1200" i="0" kern="1200" baseline="0" dirty="0">
                <a:solidFill>
                  <a:schemeClr val="tx1"/>
                </a:solidFill>
                <a:effectLst/>
                <a:latin typeface="+mn-lt"/>
                <a:ea typeface="+mn-ea"/>
                <a:cs typeface="+mn-cs"/>
              </a:rPr>
              <a:t>, and </a:t>
            </a:r>
            <a:r>
              <a:rPr lang="es-419" sz="1200" i="0" kern="1200" baseline="0" dirty="0" err="1">
                <a:solidFill>
                  <a:schemeClr val="tx1"/>
                </a:solidFill>
                <a:effectLst/>
                <a:latin typeface="+mn-lt"/>
                <a:ea typeface="+mn-ea"/>
                <a:cs typeface="+mn-cs"/>
              </a:rPr>
              <a:t>we</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therefore</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emphasise</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its</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prenominal</a:t>
            </a:r>
            <a:r>
              <a:rPr lang="es-419" sz="1200" i="0" kern="1200" baseline="0" dirty="0">
                <a:solidFill>
                  <a:schemeClr val="tx1"/>
                </a:solidFill>
                <a:effectLst/>
                <a:latin typeface="+mn-lt"/>
                <a:ea typeface="+mn-ea"/>
                <a:cs typeface="+mn-cs"/>
              </a:rPr>
              <a:t> position in </a:t>
            </a:r>
            <a:r>
              <a:rPr lang="es-419" sz="1200" i="0" kern="1200" baseline="0" dirty="0" err="1">
                <a:solidFill>
                  <a:schemeClr val="tx1"/>
                </a:solidFill>
                <a:effectLst/>
                <a:latin typeface="+mn-lt"/>
                <a:ea typeface="+mn-ea"/>
                <a:cs typeface="+mn-cs"/>
              </a:rPr>
              <a:t>the</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callout</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above</a:t>
            </a:r>
            <a:r>
              <a:rPr lang="es-419" sz="120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hlinkClick r:id="rId3"/>
              </a:rPr>
              <a:t>http://spanishlinguist.us/tag/before-or-after-noun/</a:t>
            </a:r>
            <a:r>
              <a:rPr lang="en-GB" sz="1200" b="0" i="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106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97664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18493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89014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70524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15668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390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16433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053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69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5299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25866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272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929781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8057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7800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0451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47059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25.png"/><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11.wav"/><Relationship Id="rId11" Type="http://schemas.openxmlformats.org/officeDocument/2006/relationships/image" Target="../media/image26.png"/><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image" Target="../media/image5.png"/><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9.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g"/><Relationship Id="rId7"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4.wav"/><Relationship Id="rId7"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audio" Target="../media/audio6.wav"/><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audio" Target="../media/audio17.wav"/></Relationships>
</file>

<file path=ppt/slides/_rels/slide32.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audio" Target="../media/audio17.wav"/></Relationships>
</file>

<file path=ppt/slides/_rels/slide33.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audio" Target="../media/audio18.wav"/></Relationships>
</file>

<file path=ppt/slides/_rels/slide34.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audio" Target="../media/audio19.wav"/></Relationships>
</file>

<file path=ppt/slides/_rels/slide35.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audio" Target="../media/audio18.wav"/><Relationship Id="rId4" Type="http://schemas.openxmlformats.org/officeDocument/2006/relationships/audio" Target="../media/audio20.wav"/></Relationships>
</file>

<file path=ppt/slides/_rels/slide36.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audio" Target="../media/audio19.wav"/><Relationship Id="rId4" Type="http://schemas.openxmlformats.org/officeDocument/2006/relationships/audio" Target="../media/audio21.wav"/></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51.jpeg"/><Relationship Id="rId7" Type="http://schemas.openxmlformats.org/officeDocument/2006/relationships/audio" Target="../media/audio24.wav"/><Relationship Id="rId12"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audio" Target="../media/audio23.wav"/><Relationship Id="rId11" Type="http://schemas.openxmlformats.org/officeDocument/2006/relationships/image" Target="../media/image52.png"/><Relationship Id="rId5" Type="http://schemas.openxmlformats.org/officeDocument/2006/relationships/image" Target="../media/image50.png"/><Relationship Id="rId10" Type="http://schemas.openxmlformats.org/officeDocument/2006/relationships/audio" Target="../media/audio27.wav"/><Relationship Id="rId4" Type="http://schemas.openxmlformats.org/officeDocument/2006/relationships/audio" Target="../media/audio22.wav"/><Relationship Id="rId9" Type="http://schemas.openxmlformats.org/officeDocument/2006/relationships/audio" Target="../media/audio26.wav"/></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hyperlink" Target="https://www.rachelhawkes.com/LDPresources/Yr8Spanish/Spanish_Y8_Term1ii_Wk6_audio_HW_sheet.docx" TargetMode="External"/><Relationship Id="rId4" Type="http://schemas.openxmlformats.org/officeDocument/2006/relationships/hyperlink" Target="https://www.rachelhawkes.com/LDPresources/Yr8Spanish/Spanish_Y8_Term1ii_Wk6_audio.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21FF4CF0-E3C2-44AE-A366-9A4DD2CFF60B}"/>
              </a:ext>
            </a:extLst>
          </p:cNvPr>
          <p:cNvSpPr txBox="1">
            <a:spLocks/>
          </p:cNvSpPr>
          <p:nvPr/>
        </p:nvSpPr>
        <p:spPr>
          <a:xfrm>
            <a:off x="214817" y="4994958"/>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noProof="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23</a:t>
            </a:r>
          </a:p>
        </p:txBody>
      </p:sp>
      <p:sp>
        <p:nvSpPr>
          <p:cNvPr id="15" name="Title 3">
            <a:extLst>
              <a:ext uri="{FF2B5EF4-FFF2-40B4-BE49-F238E27FC236}">
                <a16:creationId xmlns:a16="http://schemas.microsoft.com/office/drawing/2014/main" id="{0E57611C-BC72-4376-AA40-1B28A5D95BD0}"/>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Hobson</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Nick Avery</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Jack Peacock</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25.01.24</a:t>
            </a:r>
          </a:p>
        </p:txBody>
      </p:sp>
      <p:sp>
        <p:nvSpPr>
          <p:cNvPr id="16" name="Title 1">
            <a:extLst>
              <a:ext uri="{FF2B5EF4-FFF2-40B4-BE49-F238E27FC236}">
                <a16:creationId xmlns:a16="http://schemas.microsoft.com/office/drawing/2014/main" id="{402351A7-21A5-4564-8299-0686A007631D}"/>
              </a:ext>
            </a:extLst>
          </p:cNvPr>
          <p:cNvSpPr txBox="1">
            <a:spLocks/>
          </p:cNvSpPr>
          <p:nvPr/>
        </p:nvSpPr>
        <p:spPr>
          <a:xfrm>
            <a:off x="214817" y="2378819"/>
            <a:ext cx="7043138" cy="879475"/>
          </a:xfrm>
          <a:prstGeom prst="rect">
            <a:avLst/>
          </a:prstGeom>
        </p:spPr>
        <p:txBody>
          <a:bodyPr>
            <a:normAutofit fontScale="85000" lnSpcReduction="20000"/>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GB" sz="4000" dirty="0">
                <a:solidFill>
                  <a:prstClr val="white"/>
                </a:solidFill>
              </a:rPr>
              <a:t>Places – where people are going to go and why </a:t>
            </a:r>
            <a:endParaRPr lang="en-US" sz="4000" dirty="0"/>
          </a:p>
        </p:txBody>
      </p:sp>
      <p:sp>
        <p:nvSpPr>
          <p:cNvPr id="17" name="Subtitle 5">
            <a:extLst>
              <a:ext uri="{FF2B5EF4-FFF2-40B4-BE49-F238E27FC236}">
                <a16:creationId xmlns:a16="http://schemas.microsoft.com/office/drawing/2014/main" id="{052D01D6-2DF8-4526-ADD0-EF8AFA5B77A5}"/>
              </a:ext>
            </a:extLst>
          </p:cNvPr>
          <p:cNvSpPr txBox="1">
            <a:spLocks/>
          </p:cNvSpPr>
          <p:nvPr/>
        </p:nvSpPr>
        <p:spPr>
          <a:xfrm>
            <a:off x="214817" y="3004705"/>
            <a:ext cx="7291126" cy="82527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a:solidFill>
                  <a:schemeClr val="bg1"/>
                </a:solidFill>
              </a:rPr>
              <a:t>Using ‘para’ + infinitive</a:t>
            </a:r>
          </a:p>
          <a:p>
            <a:endParaRPr lang="en-US" sz="2800" dirty="0"/>
          </a:p>
        </p:txBody>
      </p:sp>
      <p:sp>
        <p:nvSpPr>
          <p:cNvPr id="18" name="Subtitle 6">
            <a:extLst>
              <a:ext uri="{FF2B5EF4-FFF2-40B4-BE49-F238E27FC236}">
                <a16:creationId xmlns:a16="http://schemas.microsoft.com/office/drawing/2014/main" id="{34E26960-B515-4F16-B784-D27076DED81F}"/>
              </a:ext>
            </a:extLst>
          </p:cNvPr>
          <p:cNvSpPr txBox="1">
            <a:spLocks/>
          </p:cNvSpPr>
          <p:nvPr/>
        </p:nvSpPr>
        <p:spPr>
          <a:xfrm>
            <a:off x="162767" y="3511884"/>
            <a:ext cx="5481799" cy="5717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‘IR’ in 3</a:t>
            </a:r>
            <a:r>
              <a:rPr lang="en-GB" sz="2800" baseline="30000" dirty="0">
                <a:solidFill>
                  <a:prstClr val="white"/>
                </a:solidFill>
              </a:rPr>
              <a:t>rd</a:t>
            </a:r>
            <a:r>
              <a:rPr lang="en-GB" sz="2800" dirty="0">
                <a:solidFill>
                  <a:prstClr val="white"/>
                </a:solidFill>
              </a:rPr>
              <a:t> person </a:t>
            </a:r>
            <a:r>
              <a:rPr lang="en-GB" sz="2800" dirty="0">
                <a:solidFill>
                  <a:schemeClr val="bg1"/>
                </a:solidFill>
              </a:rPr>
              <a:t>plural</a:t>
            </a:r>
            <a:r>
              <a:rPr lang="en-US" sz="2800" dirty="0">
                <a:solidFill>
                  <a:schemeClr val="bg1"/>
                </a:solidFill>
              </a:rPr>
              <a:t> (van)</a:t>
            </a:r>
            <a:endParaRPr lang="en-GB" sz="2800" dirty="0">
              <a:solidFill>
                <a:schemeClr val="bg1"/>
              </a:solidFill>
            </a:endParaRPr>
          </a:p>
        </p:txBody>
      </p:sp>
      <p:pic>
        <p:nvPicPr>
          <p:cNvPr id="7" name="Picture 6">
            <a:extLst>
              <a:ext uri="{FF2B5EF4-FFF2-40B4-BE49-F238E27FC236}">
                <a16:creationId xmlns:a16="http://schemas.microsoft.com/office/drawing/2014/main" id="{6C0AC6DE-0234-4FC7-914B-930B28222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0940" y="2965292"/>
            <a:ext cx="2738758" cy="2722609"/>
          </a:xfrm>
          <a:prstGeom prst="rect">
            <a:avLst/>
          </a:prstGeom>
        </p:spPr>
      </p:pic>
      <p:sp>
        <p:nvSpPr>
          <p:cNvPr id="8" name="Freeform 8">
            <a:extLst>
              <a:ext uri="{FF2B5EF4-FFF2-40B4-BE49-F238E27FC236}">
                <a16:creationId xmlns:a16="http://schemas.microsoft.com/office/drawing/2014/main" id="{38D066BB-553B-40AE-AF8E-DCBB34D0A219}"/>
              </a:ext>
            </a:extLst>
          </p:cNvPr>
          <p:cNvSpPr/>
          <p:nvPr/>
        </p:nvSpPr>
        <p:spPr>
          <a:xfrm>
            <a:off x="10130319" y="4192132"/>
            <a:ext cx="692951" cy="562748"/>
          </a:xfrm>
          <a:custGeom>
            <a:avLst/>
            <a:gdLst>
              <a:gd name="connsiteX0" fmla="*/ 529390 w 820524"/>
              <a:gd name="connsiteY0" fmla="*/ 12032 h 1070811"/>
              <a:gd name="connsiteX1" fmla="*/ 372979 w 820524"/>
              <a:gd name="connsiteY1" fmla="*/ 60158 h 1070811"/>
              <a:gd name="connsiteX2" fmla="*/ 240632 w 820524"/>
              <a:gd name="connsiteY2" fmla="*/ 132347 h 1070811"/>
              <a:gd name="connsiteX3" fmla="*/ 156411 w 820524"/>
              <a:gd name="connsiteY3" fmla="*/ 204537 h 1070811"/>
              <a:gd name="connsiteX4" fmla="*/ 72190 w 820524"/>
              <a:gd name="connsiteY4" fmla="*/ 312821 h 1070811"/>
              <a:gd name="connsiteX5" fmla="*/ 24064 w 820524"/>
              <a:gd name="connsiteY5" fmla="*/ 421105 h 1070811"/>
              <a:gd name="connsiteX6" fmla="*/ 12032 w 820524"/>
              <a:gd name="connsiteY6" fmla="*/ 469232 h 1070811"/>
              <a:gd name="connsiteX7" fmla="*/ 0 w 820524"/>
              <a:gd name="connsiteY7" fmla="*/ 505326 h 1070811"/>
              <a:gd name="connsiteX8" fmla="*/ 12032 w 820524"/>
              <a:gd name="connsiteY8" fmla="*/ 878305 h 1070811"/>
              <a:gd name="connsiteX9" fmla="*/ 36095 w 820524"/>
              <a:gd name="connsiteY9" fmla="*/ 962526 h 1070811"/>
              <a:gd name="connsiteX10" fmla="*/ 72190 w 820524"/>
              <a:gd name="connsiteY10" fmla="*/ 1010653 h 1070811"/>
              <a:gd name="connsiteX11" fmla="*/ 192506 w 820524"/>
              <a:gd name="connsiteY11" fmla="*/ 1070811 h 1070811"/>
              <a:gd name="connsiteX12" fmla="*/ 493295 w 820524"/>
              <a:gd name="connsiteY12" fmla="*/ 1046747 h 1070811"/>
              <a:gd name="connsiteX13" fmla="*/ 541422 w 820524"/>
              <a:gd name="connsiteY13" fmla="*/ 1010653 h 1070811"/>
              <a:gd name="connsiteX14" fmla="*/ 661737 w 820524"/>
              <a:gd name="connsiteY14" fmla="*/ 914400 h 1070811"/>
              <a:gd name="connsiteX15" fmla="*/ 745958 w 820524"/>
              <a:gd name="connsiteY15" fmla="*/ 830179 h 1070811"/>
              <a:gd name="connsiteX16" fmla="*/ 794085 w 820524"/>
              <a:gd name="connsiteY16" fmla="*/ 757990 h 1070811"/>
              <a:gd name="connsiteX17" fmla="*/ 806116 w 820524"/>
              <a:gd name="connsiteY17" fmla="*/ 721895 h 1070811"/>
              <a:gd name="connsiteX18" fmla="*/ 806116 w 820524"/>
              <a:gd name="connsiteY18" fmla="*/ 421105 h 1070811"/>
              <a:gd name="connsiteX19" fmla="*/ 794085 w 820524"/>
              <a:gd name="connsiteY19" fmla="*/ 385011 h 1070811"/>
              <a:gd name="connsiteX20" fmla="*/ 770022 w 820524"/>
              <a:gd name="connsiteY20" fmla="*/ 360947 h 1070811"/>
              <a:gd name="connsiteX21" fmla="*/ 745958 w 820524"/>
              <a:gd name="connsiteY21" fmla="*/ 324853 h 1070811"/>
              <a:gd name="connsiteX22" fmla="*/ 673769 w 820524"/>
              <a:gd name="connsiteY22" fmla="*/ 264695 h 1070811"/>
              <a:gd name="connsiteX23" fmla="*/ 637674 w 820524"/>
              <a:gd name="connsiteY23" fmla="*/ 252663 h 1070811"/>
              <a:gd name="connsiteX24" fmla="*/ 601579 w 820524"/>
              <a:gd name="connsiteY24" fmla="*/ 228600 h 1070811"/>
              <a:gd name="connsiteX25" fmla="*/ 565485 w 820524"/>
              <a:gd name="connsiteY25" fmla="*/ 216568 h 1070811"/>
              <a:gd name="connsiteX26" fmla="*/ 505327 w 820524"/>
              <a:gd name="connsiteY26" fmla="*/ 180474 h 1070811"/>
              <a:gd name="connsiteX27" fmla="*/ 360948 w 820524"/>
              <a:gd name="connsiteY27" fmla="*/ 132347 h 1070811"/>
              <a:gd name="connsiteX28" fmla="*/ 300790 w 820524"/>
              <a:gd name="connsiteY28" fmla="*/ 108284 h 1070811"/>
              <a:gd name="connsiteX29" fmla="*/ 252664 w 820524"/>
              <a:gd name="connsiteY29" fmla="*/ 84221 h 1070811"/>
              <a:gd name="connsiteX30" fmla="*/ 192506 w 820524"/>
              <a:gd name="connsiteY30" fmla="*/ 72190 h 1070811"/>
              <a:gd name="connsiteX31" fmla="*/ 132348 w 820524"/>
              <a:gd name="connsiteY31" fmla="*/ 48126 h 1070811"/>
              <a:gd name="connsiteX32" fmla="*/ 60158 w 820524"/>
              <a:gd name="connsiteY32" fmla="*/ 24063 h 1070811"/>
              <a:gd name="connsiteX33" fmla="*/ 36095 w 820524"/>
              <a:gd name="connsiteY33" fmla="*/ 0 h 107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20524" h="1070811">
                <a:moveTo>
                  <a:pt x="529390" y="12032"/>
                </a:moveTo>
                <a:cubicBezTo>
                  <a:pt x="497435" y="21162"/>
                  <a:pt x="406273" y="45889"/>
                  <a:pt x="372979" y="60158"/>
                </a:cubicBezTo>
                <a:cubicBezTo>
                  <a:pt x="318359" y="83566"/>
                  <a:pt x="284577" y="100958"/>
                  <a:pt x="240632" y="132347"/>
                </a:cubicBezTo>
                <a:cubicBezTo>
                  <a:pt x="207831" y="155776"/>
                  <a:pt x="182131" y="173673"/>
                  <a:pt x="156411" y="204537"/>
                </a:cubicBezTo>
                <a:cubicBezTo>
                  <a:pt x="127137" y="239665"/>
                  <a:pt x="92640" y="271922"/>
                  <a:pt x="72190" y="312821"/>
                </a:cubicBezTo>
                <a:cubicBezTo>
                  <a:pt x="51225" y="354751"/>
                  <a:pt x="39427" y="375017"/>
                  <a:pt x="24064" y="421105"/>
                </a:cubicBezTo>
                <a:cubicBezTo>
                  <a:pt x="18835" y="436793"/>
                  <a:pt x="16575" y="453332"/>
                  <a:pt x="12032" y="469232"/>
                </a:cubicBezTo>
                <a:cubicBezTo>
                  <a:pt x="8548" y="481426"/>
                  <a:pt x="4011" y="493295"/>
                  <a:pt x="0" y="505326"/>
                </a:cubicBezTo>
                <a:cubicBezTo>
                  <a:pt x="4011" y="629652"/>
                  <a:pt x="4935" y="754117"/>
                  <a:pt x="12032" y="878305"/>
                </a:cubicBezTo>
                <a:cubicBezTo>
                  <a:pt x="12404" y="884814"/>
                  <a:pt x="30136" y="952099"/>
                  <a:pt x="36095" y="962526"/>
                </a:cubicBezTo>
                <a:cubicBezTo>
                  <a:pt x="46044" y="979937"/>
                  <a:pt x="55703" y="999239"/>
                  <a:pt x="72190" y="1010653"/>
                </a:cubicBezTo>
                <a:cubicBezTo>
                  <a:pt x="109056" y="1036176"/>
                  <a:pt x="192506" y="1070811"/>
                  <a:pt x="192506" y="1070811"/>
                </a:cubicBezTo>
                <a:cubicBezTo>
                  <a:pt x="292769" y="1062790"/>
                  <a:pt x="394174" y="1063837"/>
                  <a:pt x="493295" y="1046747"/>
                </a:cubicBezTo>
                <a:cubicBezTo>
                  <a:pt x="513056" y="1043340"/>
                  <a:pt x="525654" y="1023042"/>
                  <a:pt x="541422" y="1010653"/>
                </a:cubicBezTo>
                <a:cubicBezTo>
                  <a:pt x="581807" y="978922"/>
                  <a:pt x="625420" y="950717"/>
                  <a:pt x="661737" y="914400"/>
                </a:cubicBezTo>
                <a:cubicBezTo>
                  <a:pt x="689811" y="886326"/>
                  <a:pt x="723935" y="863213"/>
                  <a:pt x="745958" y="830179"/>
                </a:cubicBezTo>
                <a:lnTo>
                  <a:pt x="794085" y="757990"/>
                </a:lnTo>
                <a:cubicBezTo>
                  <a:pt x="798095" y="745958"/>
                  <a:pt x="803365" y="734275"/>
                  <a:pt x="806116" y="721895"/>
                </a:cubicBezTo>
                <a:cubicBezTo>
                  <a:pt x="830874" y="610482"/>
                  <a:pt x="818863" y="561325"/>
                  <a:pt x="806116" y="421105"/>
                </a:cubicBezTo>
                <a:cubicBezTo>
                  <a:pt x="804968" y="408475"/>
                  <a:pt x="800610" y="395886"/>
                  <a:pt x="794085" y="385011"/>
                </a:cubicBezTo>
                <a:cubicBezTo>
                  <a:pt x="788249" y="375284"/>
                  <a:pt x="777108" y="369805"/>
                  <a:pt x="770022" y="360947"/>
                </a:cubicBezTo>
                <a:cubicBezTo>
                  <a:pt x="760989" y="349656"/>
                  <a:pt x="755215" y="335962"/>
                  <a:pt x="745958" y="324853"/>
                </a:cubicBezTo>
                <a:cubicBezTo>
                  <a:pt x="726949" y="302043"/>
                  <a:pt x="700812" y="278217"/>
                  <a:pt x="673769" y="264695"/>
                </a:cubicBezTo>
                <a:cubicBezTo>
                  <a:pt x="662425" y="259023"/>
                  <a:pt x="649018" y="258335"/>
                  <a:pt x="637674" y="252663"/>
                </a:cubicBezTo>
                <a:cubicBezTo>
                  <a:pt x="624740" y="246196"/>
                  <a:pt x="614513" y="235067"/>
                  <a:pt x="601579" y="228600"/>
                </a:cubicBezTo>
                <a:cubicBezTo>
                  <a:pt x="590236" y="222928"/>
                  <a:pt x="576828" y="222240"/>
                  <a:pt x="565485" y="216568"/>
                </a:cubicBezTo>
                <a:cubicBezTo>
                  <a:pt x="544569" y="206110"/>
                  <a:pt x="526951" y="189378"/>
                  <a:pt x="505327" y="180474"/>
                </a:cubicBezTo>
                <a:cubicBezTo>
                  <a:pt x="458418" y="161159"/>
                  <a:pt x="408049" y="151187"/>
                  <a:pt x="360948" y="132347"/>
                </a:cubicBezTo>
                <a:cubicBezTo>
                  <a:pt x="340895" y="124326"/>
                  <a:pt x="320526" y="117055"/>
                  <a:pt x="300790" y="108284"/>
                </a:cubicBezTo>
                <a:cubicBezTo>
                  <a:pt x="284400" y="101000"/>
                  <a:pt x="269679" y="89893"/>
                  <a:pt x="252664" y="84221"/>
                </a:cubicBezTo>
                <a:cubicBezTo>
                  <a:pt x="233264" y="77754"/>
                  <a:pt x="212559" y="76200"/>
                  <a:pt x="192506" y="72190"/>
                </a:cubicBezTo>
                <a:cubicBezTo>
                  <a:pt x="172453" y="64169"/>
                  <a:pt x="152645" y="55507"/>
                  <a:pt x="132348" y="48126"/>
                </a:cubicBezTo>
                <a:cubicBezTo>
                  <a:pt x="108510" y="39458"/>
                  <a:pt x="82845" y="35406"/>
                  <a:pt x="60158" y="24063"/>
                </a:cubicBezTo>
                <a:cubicBezTo>
                  <a:pt x="50012" y="18990"/>
                  <a:pt x="44116" y="8021"/>
                  <a:pt x="36095"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86141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485072" cy="647577"/>
          </a:xfrm>
        </p:spPr>
        <p:txBody>
          <a:bodyPr>
            <a:normAutofit/>
          </a:bodyPr>
          <a:lstStyle/>
          <a:p>
            <a:r>
              <a:rPr lang="en-GB" sz="3600" b="1" dirty="0">
                <a:solidFill>
                  <a:schemeClr val="bg1"/>
                </a:solidFill>
              </a:rPr>
              <a:t>IR [revisited]</a:t>
            </a:r>
          </a:p>
        </p:txBody>
      </p:sp>
      <p:sp>
        <p:nvSpPr>
          <p:cNvPr id="3" name="TextBox 2"/>
          <p:cNvSpPr txBox="1"/>
          <p:nvPr/>
        </p:nvSpPr>
        <p:spPr>
          <a:xfrm>
            <a:off x="237195" y="1264911"/>
            <a:ext cx="1088857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go, am going			=  </a:t>
            </a:r>
            <a:r>
              <a:rPr kumimoji="0" lang="en-GB" sz="3600" b="0" i="0" u="none" strike="noStrike" kern="1200" cap="none" spc="0" normalizeH="0" baseline="0" noProof="0" dirty="0">
                <a:ln>
                  <a:noFill/>
                </a:ln>
                <a:solidFill>
                  <a:srgbClr val="EE6000"/>
                </a:solidFill>
                <a:effectLst/>
                <a:uLnTx/>
                <a:uFillTx/>
                <a:latin typeface="Century Gothic" panose="020F0302020204030204"/>
                <a:ea typeface="+mn-ea"/>
                <a:cs typeface="+mn-cs"/>
              </a:rPr>
              <a:t>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go, are going		=  </a:t>
            </a:r>
            <a:r>
              <a:rPr kumimoji="0" lang="en-GB" sz="3600" b="0" i="0" u="none" strike="noStrike" kern="1200" cap="none" spc="0" normalizeH="0" baseline="0" noProof="0" dirty="0">
                <a:ln>
                  <a:noFill/>
                </a:ln>
                <a:solidFill>
                  <a:srgbClr val="EE6000"/>
                </a:solidFill>
                <a:effectLst/>
                <a:uLnTx/>
                <a:uFillTx/>
                <a:latin typeface="Century Gothic" panose="020F0302020204030204"/>
                <a:ea typeface="+mn-ea"/>
                <a:cs typeface="+mn-cs"/>
              </a:rPr>
              <a:t>_____</a:t>
            </a:r>
            <a:endPar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or it goes, is going	=  </a:t>
            </a:r>
            <a:r>
              <a:rPr kumimoji="0" lang="en-GB" sz="3600" b="0" i="0" u="none" strike="noStrike" kern="1200" cap="none" spc="0" normalizeH="0" baseline="0" noProof="0" dirty="0">
                <a:ln>
                  <a:noFill/>
                </a:ln>
                <a:solidFill>
                  <a:srgbClr val="EE6000"/>
                </a:solidFill>
                <a:effectLst/>
                <a:uLnTx/>
                <a:uFillTx/>
                <a:latin typeface="Century Gothic" panose="020F0302020204030204"/>
                <a:ea typeface="+mn-ea"/>
                <a:cs typeface="+mn-cs"/>
              </a:rPr>
              <a:t>_____</a:t>
            </a:r>
          </a:p>
        </p:txBody>
      </p:sp>
      <p:sp>
        <p:nvSpPr>
          <p:cNvPr id="6" name="TextBox 5"/>
          <p:cNvSpPr txBox="1"/>
          <p:nvPr/>
        </p:nvSpPr>
        <p:spPr>
          <a:xfrm>
            <a:off x="6473250" y="1214210"/>
            <a:ext cx="2117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66400"/>
                </a:solidFill>
                <a:effectLst/>
                <a:uLnTx/>
                <a:uFillTx/>
                <a:latin typeface="Century Gothic" panose="020F0302020204030204"/>
                <a:ea typeface="+mn-ea"/>
                <a:cs typeface="+mn-cs"/>
              </a:rPr>
              <a:t>voy</a:t>
            </a:r>
          </a:p>
        </p:txBody>
      </p:sp>
      <p:sp>
        <p:nvSpPr>
          <p:cNvPr id="7" name="TextBox 6"/>
          <p:cNvSpPr txBox="1"/>
          <p:nvPr/>
        </p:nvSpPr>
        <p:spPr>
          <a:xfrm>
            <a:off x="6473250" y="1770538"/>
            <a:ext cx="2117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66400"/>
                </a:solidFill>
                <a:effectLst/>
                <a:uLnTx/>
                <a:uFillTx/>
                <a:latin typeface="Century Gothic" panose="020F0302020204030204"/>
                <a:ea typeface="+mn-ea"/>
                <a:cs typeface="+mn-cs"/>
              </a:rPr>
              <a:t>vas</a:t>
            </a:r>
          </a:p>
        </p:txBody>
      </p:sp>
      <p:sp>
        <p:nvSpPr>
          <p:cNvPr id="8" name="TextBox 7"/>
          <p:cNvSpPr txBox="1"/>
          <p:nvPr/>
        </p:nvSpPr>
        <p:spPr>
          <a:xfrm>
            <a:off x="6473250" y="2317891"/>
            <a:ext cx="2117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66400"/>
                </a:solidFill>
                <a:effectLst/>
                <a:uLnTx/>
                <a:uFillTx/>
                <a:latin typeface="Century Gothic" panose="020F0302020204030204"/>
                <a:ea typeface="+mn-ea"/>
                <a:cs typeface="+mn-cs"/>
              </a:rPr>
              <a:t>va</a:t>
            </a:r>
          </a:p>
        </p:txBody>
      </p:sp>
      <p:sp>
        <p:nvSpPr>
          <p:cNvPr id="11" name="TextBox 10"/>
          <p:cNvSpPr txBox="1"/>
          <p:nvPr/>
        </p:nvSpPr>
        <p:spPr>
          <a:xfrm>
            <a:off x="237195" y="3244538"/>
            <a:ext cx="1191575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talk about </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someone is going to do </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(future plans), use part of the verb ‘ir’ + a + infinitive: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237195" y="4577213"/>
            <a:ext cx="9547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Voy</a:t>
            </a:r>
          </a:p>
        </p:txBody>
      </p:sp>
      <p:sp>
        <p:nvSpPr>
          <p:cNvPr id="13" name="TextBox 12"/>
          <p:cNvSpPr txBox="1"/>
          <p:nvPr/>
        </p:nvSpPr>
        <p:spPr>
          <a:xfrm>
            <a:off x="1722874" y="4577213"/>
            <a:ext cx="19679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66400"/>
                </a:solidFill>
                <a:effectLst/>
                <a:uLnTx/>
                <a:uFillTx/>
                <a:latin typeface="Century Gothic" panose="020F0302020204030204"/>
                <a:ea typeface="+mn-ea"/>
                <a:cs typeface="+mn-cs"/>
              </a:rPr>
              <a:t>tomar</a:t>
            </a:r>
            <a:endPar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4" name="TextBox 13"/>
          <p:cNvSpPr txBox="1"/>
          <p:nvPr/>
        </p:nvSpPr>
        <p:spPr>
          <a:xfrm>
            <a:off x="5533103" y="4611655"/>
            <a:ext cx="5569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going to drink a coffee.</a:t>
            </a:r>
          </a:p>
        </p:txBody>
      </p:sp>
      <p:sp>
        <p:nvSpPr>
          <p:cNvPr id="15" name="TextBox 14"/>
          <p:cNvSpPr txBox="1"/>
          <p:nvPr/>
        </p:nvSpPr>
        <p:spPr>
          <a:xfrm>
            <a:off x="3025545" y="4577213"/>
            <a:ext cx="17989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un café. 	</a:t>
            </a:r>
          </a:p>
        </p:txBody>
      </p:sp>
      <p:sp>
        <p:nvSpPr>
          <p:cNvPr id="16" name="TextBox 15"/>
          <p:cNvSpPr txBox="1"/>
          <p:nvPr/>
        </p:nvSpPr>
        <p:spPr>
          <a:xfrm>
            <a:off x="1191920" y="4577213"/>
            <a:ext cx="69324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a:t>
            </a:r>
          </a:p>
        </p:txBody>
      </p:sp>
      <p:sp>
        <p:nvSpPr>
          <p:cNvPr id="17" name="TextBox 16"/>
          <p:cNvSpPr txBox="1"/>
          <p:nvPr/>
        </p:nvSpPr>
        <p:spPr>
          <a:xfrm>
            <a:off x="237195" y="5131211"/>
            <a:ext cx="9547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Vas</a:t>
            </a:r>
          </a:p>
        </p:txBody>
      </p:sp>
      <p:sp>
        <p:nvSpPr>
          <p:cNvPr id="18" name="TextBox 17"/>
          <p:cNvSpPr txBox="1"/>
          <p:nvPr/>
        </p:nvSpPr>
        <p:spPr>
          <a:xfrm>
            <a:off x="1722874" y="5131211"/>
            <a:ext cx="19679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ir</a:t>
            </a:r>
          </a:p>
        </p:txBody>
      </p:sp>
      <p:sp>
        <p:nvSpPr>
          <p:cNvPr id="19" name="TextBox 18"/>
          <p:cNvSpPr txBox="1"/>
          <p:nvPr/>
        </p:nvSpPr>
        <p:spPr>
          <a:xfrm>
            <a:off x="2325549" y="5131211"/>
            <a:ext cx="17423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al cine. 	       </a:t>
            </a:r>
          </a:p>
        </p:txBody>
      </p:sp>
      <p:sp>
        <p:nvSpPr>
          <p:cNvPr id="20" name="TextBox 19"/>
          <p:cNvSpPr txBox="1"/>
          <p:nvPr/>
        </p:nvSpPr>
        <p:spPr>
          <a:xfrm>
            <a:off x="1191920" y="5131211"/>
            <a:ext cx="69324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a:t>
            </a:r>
          </a:p>
        </p:txBody>
      </p:sp>
      <p:sp>
        <p:nvSpPr>
          <p:cNvPr id="21" name="TextBox 20"/>
          <p:cNvSpPr txBox="1"/>
          <p:nvPr/>
        </p:nvSpPr>
        <p:spPr>
          <a:xfrm>
            <a:off x="5515835" y="5121446"/>
            <a:ext cx="698054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are going to go to the cinema.</a:t>
            </a:r>
          </a:p>
        </p:txBody>
      </p:sp>
      <p:sp>
        <p:nvSpPr>
          <p:cNvPr id="22" name="TextBox 21"/>
          <p:cNvSpPr txBox="1"/>
          <p:nvPr/>
        </p:nvSpPr>
        <p:spPr>
          <a:xfrm>
            <a:off x="4909155" y="4598755"/>
            <a:ext cx="6066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23" name="TextBox 22"/>
          <p:cNvSpPr txBox="1"/>
          <p:nvPr/>
        </p:nvSpPr>
        <p:spPr>
          <a:xfrm>
            <a:off x="4917789" y="5152753"/>
            <a:ext cx="6066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24" name="TextBox 23"/>
          <p:cNvSpPr txBox="1"/>
          <p:nvPr/>
        </p:nvSpPr>
        <p:spPr>
          <a:xfrm>
            <a:off x="237195" y="5685209"/>
            <a:ext cx="9547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66400"/>
                </a:solidFill>
                <a:effectLst/>
                <a:uLnTx/>
                <a:uFillTx/>
                <a:latin typeface="Century Gothic" panose="020F0302020204030204"/>
                <a:ea typeface="+mn-ea"/>
                <a:cs typeface="+mn-cs"/>
              </a:rPr>
              <a:t>Va</a:t>
            </a:r>
            <a:endPar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25" name="TextBox 24"/>
          <p:cNvSpPr txBox="1"/>
          <p:nvPr/>
        </p:nvSpPr>
        <p:spPr>
          <a:xfrm>
            <a:off x="1722874" y="5685209"/>
            <a:ext cx="19679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ir</a:t>
            </a:r>
          </a:p>
        </p:txBody>
      </p:sp>
      <p:sp>
        <p:nvSpPr>
          <p:cNvPr id="26" name="TextBox 25"/>
          <p:cNvSpPr txBox="1"/>
          <p:nvPr/>
        </p:nvSpPr>
        <p:spPr>
          <a:xfrm>
            <a:off x="2325549" y="5685209"/>
            <a:ext cx="25922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 la costa. 	       </a:t>
            </a:r>
          </a:p>
        </p:txBody>
      </p:sp>
      <p:sp>
        <p:nvSpPr>
          <p:cNvPr id="27" name="TextBox 26"/>
          <p:cNvSpPr txBox="1"/>
          <p:nvPr/>
        </p:nvSpPr>
        <p:spPr>
          <a:xfrm>
            <a:off x="1191920" y="5685209"/>
            <a:ext cx="69324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a:t>
            </a:r>
          </a:p>
        </p:txBody>
      </p:sp>
      <p:sp>
        <p:nvSpPr>
          <p:cNvPr id="28" name="TextBox 27"/>
          <p:cNvSpPr txBox="1"/>
          <p:nvPr/>
        </p:nvSpPr>
        <p:spPr>
          <a:xfrm>
            <a:off x="4917789" y="5706751"/>
            <a:ext cx="6066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29" name="TextBox 28"/>
          <p:cNvSpPr txBox="1"/>
          <p:nvPr/>
        </p:nvSpPr>
        <p:spPr>
          <a:xfrm>
            <a:off x="5515834" y="5685209"/>
            <a:ext cx="698054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is going to go to the coast.</a:t>
            </a:r>
          </a:p>
        </p:txBody>
      </p:sp>
      <p:sp>
        <p:nvSpPr>
          <p:cNvPr id="3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ounded Rectangle 31"/>
          <p:cNvSpPr/>
          <p:nvPr/>
        </p:nvSpPr>
        <p:spPr>
          <a:xfrm>
            <a:off x="9338998" y="5099904"/>
            <a:ext cx="1132152" cy="524797"/>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ounded Rectangle 32"/>
          <p:cNvSpPr/>
          <p:nvPr/>
        </p:nvSpPr>
        <p:spPr>
          <a:xfrm>
            <a:off x="9119248" y="5705837"/>
            <a:ext cx="1132152" cy="524797"/>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ounded Rectangle 33"/>
          <p:cNvSpPr/>
          <p:nvPr/>
        </p:nvSpPr>
        <p:spPr>
          <a:xfrm>
            <a:off x="2273809" y="5167353"/>
            <a:ext cx="566076" cy="524797"/>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p:cNvSpPr/>
          <p:nvPr/>
        </p:nvSpPr>
        <p:spPr>
          <a:xfrm>
            <a:off x="2367181" y="5692150"/>
            <a:ext cx="776044" cy="524797"/>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ular Callout 35"/>
          <p:cNvSpPr/>
          <p:nvPr/>
        </p:nvSpPr>
        <p:spPr>
          <a:xfrm>
            <a:off x="7777655" y="805863"/>
            <a:ext cx="4150488" cy="2205513"/>
          </a:xfrm>
          <a:prstGeom prst="wedgeRoundRectCallout">
            <a:avLst>
              <a:gd name="adj1" fmla="val -12329"/>
              <a:gd name="adj2" fmla="val 128623"/>
              <a:gd name="adj3" fmla="val 16667"/>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to mean ‘to the’, use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singular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nouns and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singular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masculine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nouns.</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68842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2" grpId="0" animBg="1"/>
      <p:bldP spid="33" grpId="0" animBg="1"/>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4739951" cy="647577"/>
          </a:xfrm>
        </p:spPr>
        <p:txBody>
          <a:bodyPr>
            <a:noAutofit/>
          </a:bodyPr>
          <a:lstStyle/>
          <a:p>
            <a:r>
              <a:rPr lang="en-GB" sz="2800" b="1" dirty="0">
                <a:solidFill>
                  <a:schemeClr val="bg1"/>
                </a:solidFill>
              </a:rPr>
              <a:t>¿</a:t>
            </a:r>
            <a:r>
              <a:rPr lang="en-GB" sz="2800" b="1" dirty="0" err="1">
                <a:solidFill>
                  <a:schemeClr val="bg1"/>
                </a:solidFill>
              </a:rPr>
              <a:t>Qué</a:t>
            </a:r>
            <a:r>
              <a:rPr lang="en-GB" sz="2800" b="1" dirty="0">
                <a:solidFill>
                  <a:schemeClr val="bg1"/>
                </a:solidFill>
              </a:rPr>
              <a:t> vas a </a:t>
            </a:r>
            <a:r>
              <a:rPr lang="en-GB" sz="2800" b="1" dirty="0" err="1">
                <a:solidFill>
                  <a:schemeClr val="bg1"/>
                </a:solidFill>
              </a:rPr>
              <a:t>hacer</a:t>
            </a:r>
            <a:r>
              <a:rPr lang="en-GB" sz="28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3CC80B4A-8FB9-5141-8C3B-F7B756E6597D}"/>
              </a:ext>
            </a:extLst>
          </p:cNvPr>
          <p:cNvSpPr txBox="1"/>
          <p:nvPr/>
        </p:nvSpPr>
        <p:spPr>
          <a:xfrm>
            <a:off x="385701" y="1048974"/>
            <a:ext cx="114205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entury Gothic" panose="020F0302020204030204"/>
                <a:ea typeface="+mn-ea"/>
                <a:cs typeface="+mn-cs"/>
              </a:rPr>
              <a:t>Lee las </a:t>
            </a:r>
            <a:r>
              <a:rPr kumimoji="0" lang="en-US" sz="2200" b="1" i="0" u="none" strike="noStrike" kern="1200" cap="none" spc="0" normalizeH="0" baseline="0" noProof="0" dirty="0" err="1">
                <a:ln>
                  <a:noFill/>
                </a:ln>
                <a:effectLst/>
                <a:uLnTx/>
                <a:uFillTx/>
                <a:latin typeface="Century Gothic" panose="020F0302020204030204"/>
                <a:ea typeface="+mn-ea"/>
                <a:cs typeface="+mn-cs"/>
              </a:rPr>
              <a:t>frases</a:t>
            </a:r>
            <a:r>
              <a:rPr kumimoji="0" lang="en-US" sz="2200" b="1" i="0" u="none" strike="noStrike" kern="1200" cap="none" spc="0" normalizeH="0" baseline="0" noProof="0" dirty="0">
                <a:ln>
                  <a:noFill/>
                </a:ln>
                <a:effectLst/>
                <a:uLnTx/>
                <a:uFillTx/>
                <a:latin typeface="Century Gothic" panose="020F0302020204030204"/>
                <a:ea typeface="+mn-ea"/>
                <a:cs typeface="+mn-cs"/>
              </a:rPr>
              <a:t>. </a:t>
            </a:r>
            <a:r>
              <a:rPr kumimoji="0" lang="en-US" sz="2200" b="1" i="0" u="none" strike="noStrike" kern="1200" cap="none" spc="0" normalizeH="0" baseline="0" noProof="0" dirty="0" err="1">
                <a:ln>
                  <a:noFill/>
                </a:ln>
                <a:effectLst/>
                <a:uLnTx/>
                <a:uFillTx/>
                <a:latin typeface="Century Gothic" panose="020F0302020204030204"/>
                <a:ea typeface="+mn-ea"/>
                <a:cs typeface="+mn-cs"/>
              </a:rPr>
              <a:t>Elige</a:t>
            </a:r>
            <a:r>
              <a:rPr kumimoji="0" lang="en-US" sz="2200" b="1" i="0" u="none" strike="noStrike" kern="1200" cap="none" spc="0" normalizeH="0" baseline="0" noProof="0" dirty="0">
                <a:ln>
                  <a:noFill/>
                </a:ln>
                <a:effectLst/>
                <a:uLnTx/>
                <a:uFillTx/>
                <a:latin typeface="Century Gothic" panose="020F0302020204030204"/>
                <a:ea typeface="+mn-ea"/>
                <a:cs typeface="+mn-cs"/>
              </a:rPr>
              <a:t> escribe </a:t>
            </a:r>
            <a:r>
              <a:rPr kumimoji="0" lang="en-US" sz="2200" b="1" i="0" u="none" strike="noStrike" kern="1200" cap="none" spc="0" normalizeH="0" baseline="0" noProof="0" dirty="0" err="1">
                <a:ln>
                  <a:noFill/>
                </a:ln>
                <a:effectLst/>
                <a:uLnTx/>
                <a:uFillTx/>
                <a:latin typeface="Century Gothic" panose="020F0302020204030204"/>
                <a:ea typeface="+mn-ea"/>
                <a:cs typeface="+mn-cs"/>
              </a:rPr>
              <a:t>quién</a:t>
            </a:r>
            <a:r>
              <a:rPr kumimoji="0" lang="en-US" sz="2200" b="1" i="0" u="none" strike="noStrike" kern="1200" cap="none" spc="0" normalizeH="0" baseline="0" noProof="0" dirty="0">
                <a:ln>
                  <a:noFill/>
                </a:ln>
                <a:effectLst/>
                <a:uLnTx/>
                <a:uFillTx/>
                <a:latin typeface="Century Gothic" panose="020F0302020204030204"/>
                <a:ea typeface="+mn-ea"/>
                <a:cs typeface="+mn-cs"/>
              </a:rPr>
              <a:t> 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Después</a:t>
            </a:r>
            <a:r>
              <a:rPr kumimoji="0" lang="en-US" sz="2200" b="1" i="0" u="none" strike="noStrike" kern="1200" cap="none" spc="0" normalizeH="0" baseline="0" noProof="0" dirty="0">
                <a:ln>
                  <a:noFill/>
                </a:ln>
                <a:effectLst/>
                <a:uLnTx/>
                <a:uFillTx/>
                <a:latin typeface="Century Gothic" panose="020F0302020204030204"/>
                <a:ea typeface="+mn-ea"/>
                <a:cs typeface="+mn-cs"/>
              </a:rPr>
              <a:t> </a:t>
            </a:r>
            <a:r>
              <a:rPr kumimoji="0" lang="en-US" sz="2200" b="1" i="0" u="none" strike="noStrike" kern="1200" cap="none" spc="0" normalizeH="0" baseline="0" noProof="0" dirty="0" err="1">
                <a:ln>
                  <a:noFill/>
                </a:ln>
                <a:effectLst/>
                <a:uLnTx/>
                <a:uFillTx/>
                <a:latin typeface="Century Gothic" panose="020F0302020204030204"/>
                <a:ea typeface="+mn-ea"/>
                <a:cs typeface="+mn-cs"/>
              </a:rPr>
              <a:t>empareja</a:t>
            </a:r>
            <a:r>
              <a:rPr kumimoji="0" lang="en-US" sz="2200" b="1" i="0" u="none" strike="noStrike" kern="1200" cap="none" spc="0" normalizeH="0" baseline="0" noProof="0" dirty="0">
                <a:ln>
                  <a:noFill/>
                </a:ln>
                <a:effectLst/>
                <a:uLnTx/>
                <a:uFillTx/>
                <a:latin typeface="Century Gothic" panose="020F0302020204030204"/>
                <a:ea typeface="+mn-ea"/>
                <a:cs typeface="+mn-cs"/>
              </a:rPr>
              <a:t> las </a:t>
            </a:r>
            <a:r>
              <a:rPr kumimoji="0" lang="en-US" sz="2200" b="1" i="0" u="none" strike="noStrike" kern="1200" cap="none" spc="0" normalizeH="0" baseline="0" noProof="0" dirty="0" err="1">
                <a:ln>
                  <a:noFill/>
                </a:ln>
                <a:effectLst/>
                <a:uLnTx/>
                <a:uFillTx/>
                <a:latin typeface="Century Gothic" panose="020F0302020204030204"/>
                <a:ea typeface="+mn-ea"/>
                <a:cs typeface="+mn-cs"/>
              </a:rPr>
              <a:t>frase</a:t>
            </a:r>
            <a:r>
              <a:rPr kumimoji="0" lang="en-US" sz="2200" b="1" i="0" u="none" strike="noStrike" kern="1200" cap="none" spc="0" normalizeH="0" baseline="0" noProof="0" dirty="0">
                <a:ln>
                  <a:noFill/>
                </a:ln>
                <a:effectLst/>
                <a:uLnTx/>
                <a:uFillTx/>
                <a:latin typeface="Century Gothic" panose="020F0302020204030204"/>
                <a:ea typeface="+mn-ea"/>
                <a:cs typeface="+mn-cs"/>
              </a:rPr>
              <a:t> </a:t>
            </a:r>
            <a:r>
              <a:rPr kumimoji="0" lang="en-US" sz="2200" b="1" i="0" u="none" strike="noStrike" kern="1200" cap="none" spc="0" normalizeH="0" baseline="0" noProof="0" dirty="0" err="1">
                <a:ln>
                  <a:noFill/>
                </a:ln>
                <a:effectLst/>
                <a:uLnTx/>
                <a:uFillTx/>
                <a:latin typeface="Century Gothic" panose="020F0302020204030204"/>
                <a:ea typeface="+mn-ea"/>
                <a:cs typeface="+mn-cs"/>
              </a:rPr>
              <a:t>en</a:t>
            </a:r>
            <a:r>
              <a:rPr kumimoji="0" lang="en-US" sz="2200" b="1" i="0" u="none" strike="noStrike" kern="1200" cap="none" spc="0" normalizeH="0" noProof="0" dirty="0">
                <a:ln>
                  <a:noFill/>
                </a:ln>
                <a:effectLst/>
                <a:uLnTx/>
                <a:uFillTx/>
                <a:latin typeface="Century Gothic" panose="020F0302020204030204"/>
                <a:ea typeface="+mn-ea"/>
                <a:cs typeface="+mn-cs"/>
              </a:rPr>
              <a:t> </a:t>
            </a:r>
            <a:r>
              <a:rPr kumimoji="0" lang="en-US" sz="2200" b="1" i="0" u="none" strike="noStrike" kern="1200" cap="none" spc="0" normalizeH="0" noProof="0" dirty="0" err="1">
                <a:ln>
                  <a:noFill/>
                </a:ln>
                <a:effectLst/>
                <a:uLnTx/>
                <a:uFillTx/>
                <a:latin typeface="Century Gothic" panose="020F0302020204030204"/>
                <a:ea typeface="+mn-ea"/>
                <a:cs typeface="+mn-cs"/>
              </a:rPr>
              <a:t>español</a:t>
            </a:r>
            <a:r>
              <a:rPr kumimoji="0" lang="en-US" sz="2200" b="1" i="0" u="none" strike="noStrike" kern="1200" cap="none" spc="0" normalizeH="0" baseline="0" noProof="0" dirty="0">
                <a:ln>
                  <a:noFill/>
                </a:ln>
                <a:effectLst/>
                <a:uLnTx/>
                <a:uFillTx/>
                <a:latin typeface="Century Gothic" panose="020F0302020204030204"/>
                <a:ea typeface="+mn-ea"/>
                <a:cs typeface="+mn-cs"/>
              </a:rPr>
              <a:t> (1-6) con las </a:t>
            </a:r>
            <a:r>
              <a:rPr kumimoji="0" lang="en-US" sz="2200" b="1" i="0" u="none" strike="noStrike" kern="1200" cap="none" spc="0" normalizeH="0" baseline="0" noProof="0" dirty="0" err="1">
                <a:ln>
                  <a:noFill/>
                </a:ln>
                <a:effectLst/>
                <a:uLnTx/>
                <a:uFillTx/>
                <a:latin typeface="Century Gothic" panose="020F0302020204030204"/>
                <a:ea typeface="+mn-ea"/>
                <a:cs typeface="+mn-cs"/>
              </a:rPr>
              <a:t>frases</a:t>
            </a:r>
            <a:r>
              <a:rPr kumimoji="0" lang="en-US" sz="2200" b="1" i="0" u="none" strike="noStrike" kern="1200" cap="none" spc="0" normalizeH="0" baseline="0" noProof="0" dirty="0">
                <a:ln>
                  <a:noFill/>
                </a:ln>
                <a:effectLst/>
                <a:uLnTx/>
                <a:uFillTx/>
                <a:latin typeface="Century Gothic" panose="020F0302020204030204"/>
                <a:ea typeface="+mn-ea"/>
                <a:cs typeface="+mn-cs"/>
              </a:rPr>
              <a:t> </a:t>
            </a:r>
            <a:r>
              <a:rPr kumimoji="0" lang="en-US" sz="2200" b="1" i="0" u="none" strike="noStrike" kern="1200" cap="none" spc="0" normalizeH="0" baseline="0" noProof="0" dirty="0" err="1">
                <a:ln>
                  <a:noFill/>
                </a:ln>
                <a:effectLst/>
                <a:uLnTx/>
                <a:uFillTx/>
                <a:latin typeface="Century Gothic" panose="020F0302020204030204"/>
                <a:ea typeface="+mn-ea"/>
                <a:cs typeface="+mn-cs"/>
              </a:rPr>
              <a:t>en</a:t>
            </a:r>
            <a:r>
              <a:rPr kumimoji="0" lang="en-US" sz="2200" b="1" i="0" u="none" strike="noStrike" kern="1200" cap="none" spc="0" normalizeH="0" baseline="0" noProof="0" dirty="0">
                <a:ln>
                  <a:noFill/>
                </a:ln>
                <a:effectLst/>
                <a:uLnTx/>
                <a:uFillTx/>
                <a:latin typeface="Century Gothic" panose="020F0302020204030204"/>
                <a:ea typeface="+mn-ea"/>
                <a:cs typeface="+mn-cs"/>
              </a:rPr>
              <a:t> </a:t>
            </a:r>
            <a:r>
              <a:rPr kumimoji="0" lang="en-US" sz="2200" b="1" i="0" u="none" strike="noStrike" kern="1200" cap="none" spc="0" normalizeH="0" baseline="0" noProof="0" dirty="0" err="1">
                <a:ln>
                  <a:noFill/>
                </a:ln>
                <a:effectLst/>
                <a:uLnTx/>
                <a:uFillTx/>
                <a:latin typeface="Century Gothic" panose="020F0302020204030204"/>
                <a:ea typeface="+mn-ea"/>
                <a:cs typeface="+mn-cs"/>
              </a:rPr>
              <a:t>inglés</a:t>
            </a:r>
            <a:r>
              <a:rPr kumimoji="0" lang="en-US" sz="2200" b="1" i="0" u="none" strike="noStrike" kern="1200" cap="none" spc="0" normalizeH="0" baseline="0" noProof="0" dirty="0">
                <a:ln>
                  <a:noFill/>
                </a:ln>
                <a:effectLst/>
                <a:uLnTx/>
                <a:uFillTx/>
                <a:latin typeface="Century Gothic" panose="020F0302020204030204"/>
                <a:ea typeface="+mn-ea"/>
                <a:cs typeface="+mn-cs"/>
              </a:rPr>
              <a:t> (a-f).</a:t>
            </a:r>
          </a:p>
        </p:txBody>
      </p:sp>
      <p:graphicFrame>
        <p:nvGraphicFramePr>
          <p:cNvPr id="26" name="Table 6">
            <a:extLst>
              <a:ext uri="{FF2B5EF4-FFF2-40B4-BE49-F238E27FC236}">
                <a16:creationId xmlns:a16="http://schemas.microsoft.com/office/drawing/2014/main" id="{4DC9C9D0-810D-4215-986B-FAECD3726A91}"/>
              </a:ext>
            </a:extLst>
          </p:cNvPr>
          <p:cNvGraphicFramePr>
            <a:graphicFrameLocks noGrp="1"/>
          </p:cNvGraphicFramePr>
          <p:nvPr>
            <p:extLst>
              <p:ext uri="{D42A27DB-BD31-4B8C-83A1-F6EECF244321}">
                <p14:modId xmlns:p14="http://schemas.microsoft.com/office/powerpoint/2010/main" val="3514744364"/>
              </p:ext>
            </p:extLst>
          </p:nvPr>
        </p:nvGraphicFramePr>
        <p:xfrm>
          <a:off x="233684" y="2029876"/>
          <a:ext cx="7277460" cy="3936622"/>
        </p:xfrm>
        <a:graphic>
          <a:graphicData uri="http://schemas.openxmlformats.org/drawingml/2006/table">
            <a:tbl>
              <a:tblPr firstRow="1" bandRow="1">
                <a:tableStyleId>{BDBED569-4797-4DF1-A0F4-6AAB3CD982D8}</a:tableStyleId>
              </a:tblPr>
              <a:tblGrid>
                <a:gridCol w="438532">
                  <a:extLst>
                    <a:ext uri="{9D8B030D-6E8A-4147-A177-3AD203B41FA5}">
                      <a16:colId xmlns:a16="http://schemas.microsoft.com/office/drawing/2014/main" val="2607353726"/>
                    </a:ext>
                  </a:extLst>
                </a:gridCol>
                <a:gridCol w="5336698">
                  <a:extLst>
                    <a:ext uri="{9D8B030D-6E8A-4147-A177-3AD203B41FA5}">
                      <a16:colId xmlns:a16="http://schemas.microsoft.com/office/drawing/2014/main" val="1600817978"/>
                    </a:ext>
                  </a:extLst>
                </a:gridCol>
                <a:gridCol w="1502230">
                  <a:extLst>
                    <a:ext uri="{9D8B030D-6E8A-4147-A177-3AD203B41FA5}">
                      <a16:colId xmlns:a16="http://schemas.microsoft.com/office/drawing/2014/main" val="2306862108"/>
                    </a:ext>
                  </a:extLst>
                </a:gridCol>
              </a:tblGrid>
              <a:tr h="721447">
                <a:tc>
                  <a:txBody>
                    <a:bodyPr/>
                    <a:lstStyle/>
                    <a:p>
                      <a:endParaRPr lang="en-GB" dirty="0"/>
                    </a:p>
                  </a:txBody>
                  <a:tcPr/>
                </a:tc>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Who?</a:t>
                      </a:r>
                    </a:p>
                  </a:txBody>
                  <a:tcPr/>
                </a:tc>
                <a:extLst>
                  <a:ext uri="{0D108BD9-81ED-4DB2-BD59-A6C34878D82A}">
                    <a16:rowId xmlns:a16="http://schemas.microsoft.com/office/drawing/2014/main" val="1153431983"/>
                  </a:ext>
                </a:extLst>
              </a:tr>
              <a:tr h="502827">
                <a:tc>
                  <a:txBody>
                    <a:bodyPr/>
                    <a:lstStyle/>
                    <a:p>
                      <a:pPr algn="ctr"/>
                      <a:r>
                        <a:rPr lang="en-GB" sz="2000" b="1" dirty="0">
                          <a:solidFill>
                            <a:schemeClr val="accent1">
                              <a:lumMod val="50000"/>
                            </a:schemeClr>
                          </a:solidFill>
                        </a:rPr>
                        <a:t>1.</a:t>
                      </a:r>
                    </a:p>
                  </a:txBody>
                  <a:tcPr/>
                </a:tc>
                <a:tc>
                  <a:txBody>
                    <a:bodyPr/>
                    <a:lstStyle/>
                    <a:p>
                      <a:r>
                        <a:rPr lang="en-GB" sz="2000" b="1" baseline="0" dirty="0">
                          <a:solidFill>
                            <a:schemeClr val="accent1">
                              <a:lumMod val="50000"/>
                            </a:schemeClr>
                          </a:solidFill>
                        </a:rPr>
                        <a:t>Va</a:t>
                      </a:r>
                      <a:r>
                        <a:rPr lang="en-GB" sz="2000" b="0" baseline="0" dirty="0">
                          <a:solidFill>
                            <a:schemeClr val="accent1">
                              <a:lumMod val="50000"/>
                            </a:schemeClr>
                          </a:solidFill>
                        </a:rPr>
                        <a:t> al </a:t>
                      </a:r>
                      <a:r>
                        <a:rPr lang="en-GB" sz="2000" b="0" baseline="0" dirty="0" err="1">
                          <a:solidFill>
                            <a:schemeClr val="accent1">
                              <a:lumMod val="50000"/>
                            </a:schemeClr>
                          </a:solidFill>
                        </a:rPr>
                        <a:t>ir</a:t>
                      </a:r>
                      <a:r>
                        <a:rPr lang="en-GB" sz="2000" b="0" baseline="0" dirty="0">
                          <a:solidFill>
                            <a:schemeClr val="accent1">
                              <a:lumMod val="50000"/>
                            </a:schemeClr>
                          </a:solidFill>
                        </a:rPr>
                        <a:t> al </a:t>
                      </a:r>
                      <a:r>
                        <a:rPr lang="en-GB" sz="2000" b="0" baseline="0" dirty="0" err="1">
                          <a:solidFill>
                            <a:schemeClr val="accent1">
                              <a:lumMod val="50000"/>
                            </a:schemeClr>
                          </a:solidFill>
                        </a:rPr>
                        <a:t>centro</a:t>
                      </a:r>
                      <a:r>
                        <a:rPr lang="en-GB" sz="2000" b="0" baseline="0" dirty="0">
                          <a:solidFill>
                            <a:schemeClr val="accent1">
                              <a:lumMod val="50000"/>
                            </a:schemeClr>
                          </a:solidFill>
                        </a:rPr>
                        <a:t> para </a:t>
                      </a:r>
                      <a:r>
                        <a:rPr lang="en-GB" sz="2000" b="0" baseline="0" dirty="0" err="1">
                          <a:solidFill>
                            <a:schemeClr val="accent1">
                              <a:lumMod val="50000"/>
                            </a:schemeClr>
                          </a:solidFill>
                        </a:rPr>
                        <a:t>tomar</a:t>
                      </a:r>
                      <a:r>
                        <a:rPr lang="en-GB" sz="2000" b="0" baseline="0" dirty="0">
                          <a:solidFill>
                            <a:schemeClr val="accent1">
                              <a:lumMod val="50000"/>
                            </a:schemeClr>
                          </a:solidFill>
                        </a:rPr>
                        <a:t> un café </a:t>
                      </a:r>
                      <a:r>
                        <a:rPr lang="en-GB" sz="2000" b="0" baseline="0" dirty="0" err="1">
                          <a:solidFill>
                            <a:schemeClr val="accent1">
                              <a:lumMod val="50000"/>
                            </a:schemeClr>
                          </a:solidFill>
                        </a:rPr>
                        <a:t>rico</a:t>
                      </a:r>
                      <a:r>
                        <a:rPr lang="en-GB" sz="2000" b="0" baseline="0" dirty="0">
                          <a:solidFill>
                            <a:schemeClr val="accent1">
                              <a:lumMod val="50000"/>
                            </a:schemeClr>
                          </a:solidFill>
                        </a:rPr>
                        <a:t>.</a:t>
                      </a:r>
                      <a:endParaRPr lang="en-GB" sz="2000" b="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02827">
                <a:tc>
                  <a:txBody>
                    <a:bodyPr/>
                    <a:lstStyle/>
                    <a:p>
                      <a:pPr algn="ctr"/>
                      <a:r>
                        <a:rPr lang="en-GB" sz="2000" b="1">
                          <a:solidFill>
                            <a:schemeClr val="accent1">
                              <a:lumMod val="50000"/>
                            </a:schemeClr>
                          </a:solidFill>
                        </a:rPr>
                        <a:t>2.</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Vas</a:t>
                      </a:r>
                      <a:r>
                        <a:rPr lang="en-GB" sz="2000" b="0" baseline="0" dirty="0">
                          <a:solidFill>
                            <a:schemeClr val="accent1">
                              <a:lumMod val="50000"/>
                            </a:schemeClr>
                          </a:solidFill>
                        </a:rPr>
                        <a:t> a ir a </a:t>
                      </a:r>
                      <a:r>
                        <a:rPr lang="en-GB" sz="2000" b="0" baseline="0" dirty="0" err="1">
                          <a:solidFill>
                            <a:schemeClr val="accent1">
                              <a:lumMod val="50000"/>
                            </a:schemeClr>
                          </a:solidFill>
                        </a:rPr>
                        <a:t>otro</a:t>
                      </a:r>
                      <a:r>
                        <a:rPr lang="en-GB" sz="2000" b="0" baseline="0" dirty="0">
                          <a:solidFill>
                            <a:schemeClr val="accent1">
                              <a:lumMod val="50000"/>
                            </a:schemeClr>
                          </a:solidFill>
                        </a:rPr>
                        <a:t> </a:t>
                      </a:r>
                      <a:r>
                        <a:rPr lang="en-GB" sz="2000" b="0" baseline="0" dirty="0" err="1">
                          <a:solidFill>
                            <a:schemeClr val="accent1">
                              <a:lumMod val="50000"/>
                            </a:schemeClr>
                          </a:solidFill>
                        </a:rPr>
                        <a:t>país</a:t>
                      </a:r>
                      <a:r>
                        <a:rPr lang="en-GB" sz="2000" b="0" baseline="0" dirty="0">
                          <a:solidFill>
                            <a:schemeClr val="accent1">
                              <a:lumMod val="50000"/>
                            </a:schemeClr>
                          </a:solidFill>
                        </a:rPr>
                        <a:t> para enseñar inglés.</a:t>
                      </a:r>
                      <a:endParaRPr lang="en-GB" sz="2000" b="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02827">
                <a:tc>
                  <a:txBody>
                    <a:bodyPr/>
                    <a:lstStyle/>
                    <a:p>
                      <a:pPr algn="ctr"/>
                      <a:r>
                        <a:rPr lang="en-GB" sz="2000" b="1">
                          <a:solidFill>
                            <a:schemeClr val="accent1">
                              <a:lumMod val="50000"/>
                            </a:schemeClr>
                          </a:solidFill>
                        </a:rPr>
                        <a:t>3.</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Voy</a:t>
                      </a:r>
                      <a:r>
                        <a:rPr lang="en-GB" sz="2000" b="0" baseline="0" dirty="0">
                          <a:solidFill>
                            <a:schemeClr val="accent1">
                              <a:lumMod val="50000"/>
                            </a:schemeClr>
                          </a:solidFill>
                        </a:rPr>
                        <a:t> a </a:t>
                      </a:r>
                      <a:r>
                        <a:rPr lang="en-GB" sz="2000" b="0" baseline="0" dirty="0" err="1">
                          <a:solidFill>
                            <a:schemeClr val="accent1">
                              <a:lumMod val="50000"/>
                            </a:schemeClr>
                          </a:solidFill>
                        </a:rPr>
                        <a:t>ir</a:t>
                      </a:r>
                      <a:r>
                        <a:rPr lang="en-GB" sz="2000" b="0" baseline="0" dirty="0">
                          <a:solidFill>
                            <a:schemeClr val="accent1">
                              <a:lumMod val="50000"/>
                            </a:schemeClr>
                          </a:solidFill>
                        </a:rPr>
                        <a:t> a la costa para </a:t>
                      </a:r>
                      <a:r>
                        <a:rPr lang="en-GB" sz="2000" b="0" baseline="0" dirty="0" err="1">
                          <a:solidFill>
                            <a:schemeClr val="accent1">
                              <a:lumMod val="50000"/>
                            </a:schemeClr>
                          </a:solidFill>
                        </a:rPr>
                        <a:t>ver</a:t>
                      </a:r>
                      <a:r>
                        <a:rPr lang="en-GB" sz="2000" b="0" baseline="0" dirty="0">
                          <a:solidFill>
                            <a:schemeClr val="accent1">
                              <a:lumMod val="50000"/>
                            </a:schemeClr>
                          </a:solidFill>
                        </a:rPr>
                        <a:t> </a:t>
                      </a:r>
                      <a:r>
                        <a:rPr lang="en-GB" sz="2000" b="0" baseline="0" dirty="0" err="1">
                          <a:solidFill>
                            <a:schemeClr val="accent1">
                              <a:lumMod val="50000"/>
                            </a:schemeClr>
                          </a:solidFill>
                        </a:rPr>
                        <a:t>el</a:t>
                      </a:r>
                      <a:r>
                        <a:rPr lang="en-GB" sz="2000" b="0" baseline="0" dirty="0">
                          <a:solidFill>
                            <a:schemeClr val="accent1">
                              <a:lumMod val="50000"/>
                            </a:schemeClr>
                          </a:solidFill>
                        </a:rPr>
                        <a:t> mar.</a:t>
                      </a:r>
                      <a:endParaRPr lang="en-GB" sz="2000" b="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02827">
                <a:tc>
                  <a:txBody>
                    <a:bodyPr/>
                    <a:lstStyle/>
                    <a:p>
                      <a:pPr algn="ctr"/>
                      <a:r>
                        <a:rPr lang="en-GB" sz="2000" b="1">
                          <a:solidFill>
                            <a:schemeClr val="accent1">
                              <a:lumMod val="50000"/>
                            </a:schemeClr>
                          </a:solidFill>
                        </a:rPr>
                        <a:t>4.</a:t>
                      </a:r>
                      <a:endParaRPr lang="en-GB" sz="2000" b="1" dirty="0">
                        <a:solidFill>
                          <a:schemeClr val="accent1">
                            <a:lumMod val="50000"/>
                          </a:schemeClr>
                        </a:solidFill>
                      </a:endParaRPr>
                    </a:p>
                  </a:txBody>
                  <a:tcPr/>
                </a:tc>
                <a:tc>
                  <a:txBody>
                    <a:bodyPr/>
                    <a:lstStyle/>
                    <a:p>
                      <a:r>
                        <a:rPr lang="en-GB" sz="2000" b="0" dirty="0">
                          <a:solidFill>
                            <a:schemeClr val="accent1">
                              <a:lumMod val="50000"/>
                            </a:schemeClr>
                          </a:solidFill>
                        </a:rPr>
                        <a:t>¿</a:t>
                      </a:r>
                      <a:r>
                        <a:rPr lang="en-GB" sz="2000" b="1" dirty="0">
                          <a:solidFill>
                            <a:schemeClr val="accent1">
                              <a:lumMod val="50000"/>
                            </a:schemeClr>
                          </a:solidFill>
                        </a:rPr>
                        <a:t>Vas</a:t>
                      </a:r>
                      <a:r>
                        <a:rPr lang="en-GB" sz="2000" b="0" dirty="0">
                          <a:solidFill>
                            <a:schemeClr val="accent1">
                              <a:lumMod val="50000"/>
                            </a:schemeClr>
                          </a:solidFill>
                        </a:rPr>
                        <a:t> a </a:t>
                      </a:r>
                      <a:r>
                        <a:rPr lang="en-GB" sz="2000" b="0" baseline="0" dirty="0">
                          <a:solidFill>
                            <a:schemeClr val="accent1">
                              <a:lumMod val="50000"/>
                            </a:schemeClr>
                          </a:solidFill>
                        </a:rPr>
                        <a:t>enseñar </a:t>
                      </a:r>
                      <a:r>
                        <a:rPr lang="en-GB" sz="2000" b="0" baseline="0" dirty="0" err="1">
                          <a:solidFill>
                            <a:schemeClr val="accent1">
                              <a:lumMod val="50000"/>
                            </a:schemeClr>
                          </a:solidFill>
                        </a:rPr>
                        <a:t>inglés</a:t>
                      </a:r>
                      <a:r>
                        <a:rPr lang="en-GB" sz="2000" b="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02827">
                <a:tc>
                  <a:txBody>
                    <a:bodyPr/>
                    <a:lstStyle/>
                    <a:p>
                      <a:pPr algn="ctr"/>
                      <a:r>
                        <a:rPr lang="en-GB" sz="2000" b="1">
                          <a:solidFill>
                            <a:schemeClr val="accent1">
                              <a:lumMod val="50000"/>
                            </a:schemeClr>
                          </a:solidFill>
                        </a:rPr>
                        <a:t>5.</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a:t>
                      </a:r>
                      <a:r>
                        <a:rPr lang="en-GB" sz="2000" b="1" baseline="0" dirty="0" err="1">
                          <a:solidFill>
                            <a:schemeClr val="accent1">
                              <a:lumMod val="50000"/>
                            </a:schemeClr>
                          </a:solidFill>
                        </a:rPr>
                        <a:t>V</a:t>
                      </a:r>
                      <a:r>
                        <a:rPr lang="en-GB" sz="2000" b="1" dirty="0" err="1">
                          <a:solidFill>
                            <a:schemeClr val="accent1">
                              <a:lumMod val="50000"/>
                            </a:schemeClr>
                          </a:solidFill>
                        </a:rPr>
                        <a:t>a</a:t>
                      </a:r>
                      <a:r>
                        <a:rPr lang="en-GB" sz="2000" b="0" dirty="0">
                          <a:solidFill>
                            <a:schemeClr val="accent1">
                              <a:lumMod val="50000"/>
                            </a:schemeClr>
                          </a:solidFill>
                        </a:rPr>
                        <a:t> a </a:t>
                      </a:r>
                      <a:r>
                        <a:rPr lang="en-GB" sz="2000" b="0" dirty="0" err="1">
                          <a:solidFill>
                            <a:schemeClr val="accent1">
                              <a:lumMod val="50000"/>
                            </a:schemeClr>
                          </a:solidFill>
                        </a:rPr>
                        <a:t>ir</a:t>
                      </a:r>
                      <a:r>
                        <a:rPr lang="en-GB" sz="2000" b="0" dirty="0">
                          <a:solidFill>
                            <a:schemeClr val="accent1">
                              <a:lumMod val="50000"/>
                            </a:schemeClr>
                          </a:solidFill>
                        </a:rPr>
                        <a:t> pronto?</a:t>
                      </a: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02827">
                <a:tc>
                  <a:txBody>
                    <a:bodyPr/>
                    <a:lstStyle/>
                    <a:p>
                      <a:pPr algn="ctr"/>
                      <a:r>
                        <a:rPr lang="en-GB" sz="2000" b="1">
                          <a:solidFill>
                            <a:schemeClr val="accent1">
                              <a:lumMod val="50000"/>
                            </a:schemeClr>
                          </a:solidFill>
                        </a:rPr>
                        <a:t>6.</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Voy</a:t>
                      </a:r>
                      <a:r>
                        <a:rPr lang="en-GB" sz="2000" b="0" baseline="0" dirty="0">
                          <a:solidFill>
                            <a:schemeClr val="accent1">
                              <a:lumMod val="50000"/>
                            </a:schemeClr>
                          </a:solidFill>
                        </a:rPr>
                        <a:t> a leer la </a:t>
                      </a:r>
                      <a:r>
                        <a:rPr lang="en-GB" sz="2000" b="0" baseline="0" dirty="0" err="1">
                          <a:solidFill>
                            <a:schemeClr val="accent1">
                              <a:lumMod val="50000"/>
                            </a:schemeClr>
                          </a:solidFill>
                        </a:rPr>
                        <a:t>entrevista</a:t>
                      </a:r>
                      <a:r>
                        <a:rPr lang="en-GB" sz="2000" b="0" baseline="0" dirty="0">
                          <a:solidFill>
                            <a:schemeClr val="accent1">
                              <a:lumMod val="50000"/>
                            </a:schemeClr>
                          </a:solidFill>
                        </a:rPr>
                        <a:t> para </a:t>
                      </a:r>
                      <a:r>
                        <a:rPr lang="en-GB" sz="2000" b="0" baseline="0" dirty="0" err="1">
                          <a:solidFill>
                            <a:schemeClr val="accent1">
                              <a:lumMod val="50000"/>
                            </a:schemeClr>
                          </a:solidFill>
                        </a:rPr>
                        <a:t>entender</a:t>
                      </a:r>
                      <a:r>
                        <a:rPr lang="en-GB" sz="2000" b="0" baseline="0" dirty="0">
                          <a:solidFill>
                            <a:schemeClr val="accent1">
                              <a:lumMod val="50000"/>
                            </a:schemeClr>
                          </a:solidFill>
                        </a:rPr>
                        <a:t> la </a:t>
                      </a:r>
                      <a:r>
                        <a:rPr lang="en-GB" sz="2000" b="0" baseline="0" dirty="0" err="1">
                          <a:solidFill>
                            <a:schemeClr val="accent1">
                              <a:lumMod val="50000"/>
                            </a:schemeClr>
                          </a:solidFill>
                        </a:rPr>
                        <a:t>noticia</a:t>
                      </a:r>
                      <a:r>
                        <a:rPr lang="en-GB" sz="2000" b="0" baseline="0" dirty="0">
                          <a:solidFill>
                            <a:schemeClr val="accent1">
                              <a:lumMod val="50000"/>
                            </a:schemeClr>
                          </a:solidFill>
                        </a:rPr>
                        <a:t>.</a:t>
                      </a:r>
                      <a:endParaRPr lang="en-GB" sz="2000" b="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27" name="TextBox 26">
            <a:extLst>
              <a:ext uri="{FF2B5EF4-FFF2-40B4-BE49-F238E27FC236}">
                <a16:creationId xmlns:a16="http://schemas.microsoft.com/office/drawing/2014/main" id="{F2EA5527-92B7-4DA6-898A-DBA35945A775}"/>
              </a:ext>
            </a:extLst>
          </p:cNvPr>
          <p:cNvSpPr txBox="1"/>
          <p:nvPr/>
        </p:nvSpPr>
        <p:spPr>
          <a:xfrm>
            <a:off x="6335248" y="2756640"/>
            <a:ext cx="1561172" cy="461665"/>
          </a:xfrm>
          <a:prstGeom prst="rect">
            <a:avLst/>
          </a:prstGeom>
          <a:noFill/>
        </p:spPr>
        <p:txBody>
          <a:bodyPr wrap="square" rtlCol="0">
            <a:spAutoFit/>
          </a:bodyPr>
          <a:lstStyle/>
          <a:p>
            <a:pPr algn="l"/>
            <a:r>
              <a:rPr lang="en-GB" sz="2400" b="1" dirty="0"/>
              <a:t>s/he</a:t>
            </a:r>
          </a:p>
        </p:txBody>
      </p:sp>
      <p:sp>
        <p:nvSpPr>
          <p:cNvPr id="28" name="TextBox 27">
            <a:extLst>
              <a:ext uri="{FF2B5EF4-FFF2-40B4-BE49-F238E27FC236}">
                <a16:creationId xmlns:a16="http://schemas.microsoft.com/office/drawing/2014/main" id="{F90CD52D-1846-4DC8-B2C1-CAC6BE03EA3E}"/>
              </a:ext>
            </a:extLst>
          </p:cNvPr>
          <p:cNvSpPr txBox="1"/>
          <p:nvPr/>
        </p:nvSpPr>
        <p:spPr>
          <a:xfrm>
            <a:off x="6419827" y="3253633"/>
            <a:ext cx="970156" cy="461665"/>
          </a:xfrm>
          <a:prstGeom prst="rect">
            <a:avLst/>
          </a:prstGeom>
          <a:noFill/>
        </p:spPr>
        <p:txBody>
          <a:bodyPr wrap="square" rtlCol="0">
            <a:spAutoFit/>
          </a:bodyPr>
          <a:lstStyle/>
          <a:p>
            <a:pPr algn="l"/>
            <a:r>
              <a:rPr lang="en-GB" sz="2400" b="1" dirty="0"/>
              <a:t>you</a:t>
            </a:r>
          </a:p>
        </p:txBody>
      </p:sp>
      <p:sp>
        <p:nvSpPr>
          <p:cNvPr id="29" name="TextBox 28">
            <a:extLst>
              <a:ext uri="{FF2B5EF4-FFF2-40B4-BE49-F238E27FC236}">
                <a16:creationId xmlns:a16="http://schemas.microsoft.com/office/drawing/2014/main" id="{816D0184-B6A2-4705-846D-AFAE8DE64578}"/>
              </a:ext>
            </a:extLst>
          </p:cNvPr>
          <p:cNvSpPr txBox="1"/>
          <p:nvPr/>
        </p:nvSpPr>
        <p:spPr>
          <a:xfrm>
            <a:off x="6571172" y="3838972"/>
            <a:ext cx="970156" cy="461665"/>
          </a:xfrm>
          <a:prstGeom prst="rect">
            <a:avLst/>
          </a:prstGeom>
          <a:noFill/>
        </p:spPr>
        <p:txBody>
          <a:bodyPr wrap="square" rtlCol="0">
            <a:spAutoFit/>
          </a:bodyPr>
          <a:lstStyle/>
          <a:p>
            <a:pPr algn="l"/>
            <a:r>
              <a:rPr lang="en-GB" sz="2400" b="1" dirty="0"/>
              <a:t>I</a:t>
            </a:r>
          </a:p>
        </p:txBody>
      </p:sp>
      <p:sp>
        <p:nvSpPr>
          <p:cNvPr id="30" name="TextBox 29">
            <a:extLst>
              <a:ext uri="{FF2B5EF4-FFF2-40B4-BE49-F238E27FC236}">
                <a16:creationId xmlns:a16="http://schemas.microsoft.com/office/drawing/2014/main" id="{42454BDD-DE6F-4241-AB59-E02F6E75C272}"/>
              </a:ext>
            </a:extLst>
          </p:cNvPr>
          <p:cNvSpPr txBox="1"/>
          <p:nvPr/>
        </p:nvSpPr>
        <p:spPr>
          <a:xfrm>
            <a:off x="6419827" y="4193478"/>
            <a:ext cx="970156" cy="461665"/>
          </a:xfrm>
          <a:prstGeom prst="rect">
            <a:avLst/>
          </a:prstGeom>
          <a:noFill/>
        </p:spPr>
        <p:txBody>
          <a:bodyPr wrap="square" rtlCol="0">
            <a:spAutoFit/>
          </a:bodyPr>
          <a:lstStyle/>
          <a:p>
            <a:pPr algn="l"/>
            <a:r>
              <a:rPr lang="en-GB" sz="2400" b="1" dirty="0"/>
              <a:t>you</a:t>
            </a:r>
          </a:p>
        </p:txBody>
      </p:sp>
      <p:sp>
        <p:nvSpPr>
          <p:cNvPr id="31" name="TextBox 30">
            <a:extLst>
              <a:ext uri="{FF2B5EF4-FFF2-40B4-BE49-F238E27FC236}">
                <a16:creationId xmlns:a16="http://schemas.microsoft.com/office/drawing/2014/main" id="{316AFCFF-1698-460B-8C68-26239673B92B}"/>
              </a:ext>
            </a:extLst>
          </p:cNvPr>
          <p:cNvSpPr txBox="1"/>
          <p:nvPr/>
        </p:nvSpPr>
        <p:spPr>
          <a:xfrm>
            <a:off x="6349035" y="4778816"/>
            <a:ext cx="1686408" cy="461665"/>
          </a:xfrm>
          <a:prstGeom prst="rect">
            <a:avLst/>
          </a:prstGeom>
          <a:noFill/>
        </p:spPr>
        <p:txBody>
          <a:bodyPr wrap="square" rtlCol="0">
            <a:spAutoFit/>
          </a:bodyPr>
          <a:lstStyle/>
          <a:p>
            <a:pPr algn="l"/>
            <a:r>
              <a:rPr lang="en-GB" sz="2400" b="1" dirty="0"/>
              <a:t>s/he</a:t>
            </a:r>
          </a:p>
        </p:txBody>
      </p:sp>
      <p:sp>
        <p:nvSpPr>
          <p:cNvPr id="32" name="TextBox 31">
            <a:extLst>
              <a:ext uri="{FF2B5EF4-FFF2-40B4-BE49-F238E27FC236}">
                <a16:creationId xmlns:a16="http://schemas.microsoft.com/office/drawing/2014/main" id="{F97624BB-3665-4838-B564-CE1A188BB27E}"/>
              </a:ext>
            </a:extLst>
          </p:cNvPr>
          <p:cNvSpPr txBox="1"/>
          <p:nvPr/>
        </p:nvSpPr>
        <p:spPr>
          <a:xfrm>
            <a:off x="6639711" y="5359456"/>
            <a:ext cx="591017" cy="461665"/>
          </a:xfrm>
          <a:prstGeom prst="rect">
            <a:avLst/>
          </a:prstGeom>
          <a:noFill/>
        </p:spPr>
        <p:txBody>
          <a:bodyPr wrap="square" rtlCol="0">
            <a:spAutoFit/>
          </a:bodyPr>
          <a:lstStyle/>
          <a:p>
            <a:pPr algn="l"/>
            <a:r>
              <a:rPr lang="en-GB" sz="2400" b="1" dirty="0"/>
              <a:t>I</a:t>
            </a:r>
          </a:p>
        </p:txBody>
      </p:sp>
      <p:sp>
        <p:nvSpPr>
          <p:cNvPr id="33" name="TextBox 32">
            <a:extLst>
              <a:ext uri="{FF2B5EF4-FFF2-40B4-BE49-F238E27FC236}">
                <a16:creationId xmlns:a16="http://schemas.microsoft.com/office/drawing/2014/main" id="{76AE13CD-CA06-412B-B2F4-2F98F1542DBB}"/>
              </a:ext>
            </a:extLst>
          </p:cNvPr>
          <p:cNvSpPr txBox="1"/>
          <p:nvPr/>
        </p:nvSpPr>
        <p:spPr>
          <a:xfrm>
            <a:off x="7800302" y="2756640"/>
            <a:ext cx="3676622" cy="3785652"/>
          </a:xfrm>
          <a:prstGeom prst="rect">
            <a:avLst/>
          </a:prstGeom>
          <a:noFill/>
        </p:spPr>
        <p:txBody>
          <a:bodyPr wrap="square" rtlCol="0">
            <a:spAutoFit/>
          </a:bodyPr>
          <a:lstStyle/>
          <a:p>
            <a:pPr marL="457200" indent="-457200" algn="l">
              <a:buAutoNum type="alphaLcPeriod"/>
            </a:pPr>
            <a:r>
              <a:rPr lang="en-GB" sz="2400" dirty="0"/>
              <a:t>see the sea</a:t>
            </a:r>
          </a:p>
          <a:p>
            <a:pPr marL="457200" indent="-457200">
              <a:buAutoNum type="alphaLcPeriod"/>
            </a:pPr>
            <a:r>
              <a:rPr lang="en-GB" sz="2400" dirty="0"/>
              <a:t>understand the news</a:t>
            </a:r>
          </a:p>
          <a:p>
            <a:pPr marL="457200" indent="-457200" algn="l">
              <a:buAutoNum type="alphaLcPeriod"/>
            </a:pPr>
            <a:r>
              <a:rPr lang="en-GB" sz="2400" dirty="0"/>
              <a:t>go soon</a:t>
            </a:r>
          </a:p>
          <a:p>
            <a:pPr marL="457200" indent="-457200" algn="l">
              <a:buAutoNum type="alphaLcPeriod"/>
            </a:pPr>
            <a:r>
              <a:rPr lang="en-GB" sz="2400" dirty="0"/>
              <a:t>go to another country</a:t>
            </a:r>
          </a:p>
          <a:p>
            <a:pPr marL="457200" indent="-457200" algn="l">
              <a:buAutoNum type="alphaLcPeriod"/>
            </a:pPr>
            <a:r>
              <a:rPr lang="en-GB" sz="2400" dirty="0"/>
              <a:t>teach English</a:t>
            </a:r>
          </a:p>
          <a:p>
            <a:pPr marL="457200" indent="-457200" algn="l">
              <a:buAutoNum type="alphaLcPeriod"/>
            </a:pPr>
            <a:r>
              <a:rPr lang="en-GB" sz="2400" dirty="0"/>
              <a:t>drink tasty coffee</a:t>
            </a:r>
          </a:p>
          <a:p>
            <a:pPr marL="457200" indent="-457200" algn="l">
              <a:buAutoNum type="alphaLcPeriod"/>
            </a:pPr>
            <a:endParaRPr lang="en-GB" sz="2400" dirty="0"/>
          </a:p>
          <a:p>
            <a:pPr marL="457200" indent="-457200" algn="l">
              <a:buAutoNum type="alphaLcPeriod"/>
            </a:pPr>
            <a:endParaRPr lang="en-GB" sz="2400" dirty="0"/>
          </a:p>
        </p:txBody>
      </p:sp>
      <p:sp>
        <p:nvSpPr>
          <p:cNvPr id="34" name="TextBox 33">
            <a:extLst>
              <a:ext uri="{FF2B5EF4-FFF2-40B4-BE49-F238E27FC236}">
                <a16:creationId xmlns:a16="http://schemas.microsoft.com/office/drawing/2014/main" id="{7B691EA8-3EF4-4506-B81E-D44C9D6D5DCF}"/>
              </a:ext>
            </a:extLst>
          </p:cNvPr>
          <p:cNvSpPr txBox="1"/>
          <p:nvPr/>
        </p:nvSpPr>
        <p:spPr>
          <a:xfrm>
            <a:off x="11025713" y="2912632"/>
            <a:ext cx="1561172" cy="2677656"/>
          </a:xfrm>
          <a:prstGeom prst="rect">
            <a:avLst/>
          </a:prstGeom>
          <a:noFill/>
        </p:spPr>
        <p:txBody>
          <a:bodyPr wrap="square" rtlCol="0">
            <a:spAutoFit/>
          </a:bodyPr>
          <a:lstStyle/>
          <a:p>
            <a:pPr algn="l"/>
            <a:r>
              <a:rPr lang="en-GB" sz="2800" b="1" dirty="0"/>
              <a:t>1 = f</a:t>
            </a:r>
          </a:p>
          <a:p>
            <a:pPr algn="l"/>
            <a:r>
              <a:rPr lang="en-GB" sz="2800" b="1" dirty="0"/>
              <a:t>2 = e</a:t>
            </a:r>
          </a:p>
          <a:p>
            <a:pPr algn="l"/>
            <a:r>
              <a:rPr lang="en-GB" sz="2800" b="1" dirty="0"/>
              <a:t>3 = a</a:t>
            </a:r>
          </a:p>
          <a:p>
            <a:pPr algn="l"/>
            <a:r>
              <a:rPr lang="en-GB" sz="2800" b="1" dirty="0"/>
              <a:t>4 = e</a:t>
            </a:r>
          </a:p>
          <a:p>
            <a:pPr algn="l"/>
            <a:r>
              <a:rPr lang="en-GB" sz="2800" b="1" dirty="0"/>
              <a:t>5 = c</a:t>
            </a:r>
          </a:p>
          <a:p>
            <a:pPr algn="l"/>
            <a:r>
              <a:rPr lang="en-GB" sz="2800" b="1" dirty="0"/>
              <a:t>6 = b</a:t>
            </a:r>
          </a:p>
        </p:txBody>
      </p:sp>
      <p:sp>
        <p:nvSpPr>
          <p:cNvPr id="35" name="TextBox 34">
            <a:extLst>
              <a:ext uri="{FF2B5EF4-FFF2-40B4-BE49-F238E27FC236}">
                <a16:creationId xmlns:a16="http://schemas.microsoft.com/office/drawing/2014/main" id="{000509DC-BD36-4784-BAE1-562AD1E56111}"/>
              </a:ext>
            </a:extLst>
          </p:cNvPr>
          <p:cNvSpPr txBox="1"/>
          <p:nvPr/>
        </p:nvSpPr>
        <p:spPr>
          <a:xfrm>
            <a:off x="7844363" y="2098456"/>
            <a:ext cx="6362700" cy="461665"/>
          </a:xfrm>
          <a:prstGeom prst="rect">
            <a:avLst/>
          </a:prstGeom>
          <a:noFill/>
        </p:spPr>
        <p:txBody>
          <a:bodyPr wrap="square">
            <a:spAutoFit/>
          </a:bodyPr>
          <a:lstStyle/>
          <a:p>
            <a:r>
              <a:rPr kumimoji="0" lang="en-US" sz="2400" b="1" i="0" u="none" strike="noStrike" kern="1200" cap="none" spc="0" normalizeH="0" baseline="0" noProof="0" dirty="0" err="1">
                <a:ln>
                  <a:noFill/>
                </a:ln>
                <a:effectLst/>
                <a:uLnTx/>
                <a:uFillTx/>
                <a:latin typeface="Century Gothic" panose="020F0302020204030204"/>
                <a:ea typeface="+mn-ea"/>
                <a:cs typeface="+mn-cs"/>
              </a:rPr>
              <a:t>Frases</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en</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inglés</a:t>
            </a:r>
            <a:r>
              <a:rPr kumimoji="0" lang="en-US" sz="2400" b="1" i="0" u="none" strike="noStrike" kern="1200" cap="none" spc="0" normalizeH="0" baseline="0" noProof="0" dirty="0">
                <a:ln>
                  <a:noFill/>
                </a:ln>
                <a:effectLst/>
                <a:uLnTx/>
                <a:uFillTx/>
                <a:latin typeface="Century Gothic" panose="020F0302020204030204"/>
                <a:ea typeface="+mn-ea"/>
                <a:cs typeface="+mn-cs"/>
              </a:rPr>
              <a:t>: </a:t>
            </a:r>
            <a:endParaRPr lang="en-GB" sz="2400" b="1" dirty="0"/>
          </a:p>
        </p:txBody>
      </p:sp>
    </p:spTree>
    <p:extLst>
      <p:ext uri="{BB962C8B-B14F-4D97-AF65-F5344CB8AC3E}">
        <p14:creationId xmlns:p14="http://schemas.microsoft.com/office/powerpoint/2010/main" val="19778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4784" t="56350" r="48198" b="4527"/>
          <a:stretch/>
        </p:blipFill>
        <p:spPr>
          <a:xfrm>
            <a:off x="8582229" y="534924"/>
            <a:ext cx="1318600" cy="1393591"/>
          </a:xfrm>
          <a:prstGeom prst="rect">
            <a:avLst/>
          </a:prstGeom>
        </p:spPr>
      </p:pic>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40" name="TextBox 39">
            <a:extLst>
              <a:ext uri="{FF2B5EF4-FFF2-40B4-BE49-F238E27FC236}">
                <a16:creationId xmlns:a16="http://schemas.microsoft.com/office/drawing/2014/main" id="{DDF93B69-1ED0-4CB6-8A46-F1D89FF4F398}"/>
              </a:ext>
            </a:extLst>
          </p:cNvPr>
          <p:cNvSpPr txBox="1"/>
          <p:nvPr/>
        </p:nvSpPr>
        <p:spPr>
          <a:xfrm>
            <a:off x="142342" y="160914"/>
            <a:ext cx="10563171" cy="40011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p:txBody>
      </p:sp>
      <p:sp>
        <p:nvSpPr>
          <p:cNvPr id="68" name="Rounded Rectangle 11">
            <a:extLst>
              <a:ext uri="{FF2B5EF4-FFF2-40B4-BE49-F238E27FC236}">
                <a16:creationId xmlns:a16="http://schemas.microsoft.com/office/drawing/2014/main" id="{9AE98CF9-E649-453A-9B42-5F3E2B5F1D30}"/>
              </a:ext>
            </a:extLst>
          </p:cNvPr>
          <p:cNvSpPr/>
          <p:nvPr/>
        </p:nvSpPr>
        <p:spPr>
          <a:xfrm>
            <a:off x="10341736" y="258166"/>
            <a:ext cx="1586408"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escuchar</a:t>
            </a:r>
            <a:endPar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69" name="Title 1">
            <a:extLst>
              <a:ext uri="{FF2B5EF4-FFF2-40B4-BE49-F238E27FC236}">
                <a16:creationId xmlns:a16="http://schemas.microsoft.com/office/drawing/2014/main" id="{0AE26A4C-087D-4F1E-871B-E42E843074AC}"/>
              </a:ext>
            </a:extLst>
          </p:cNvPr>
          <p:cNvSpPr>
            <a:spLocks noGrp="1"/>
          </p:cNvSpPr>
          <p:nvPr>
            <p:ph type="title"/>
          </p:nvPr>
        </p:nvSpPr>
        <p:spPr>
          <a:xfrm>
            <a:off x="0" y="213557"/>
            <a:ext cx="3025833" cy="647577"/>
          </a:xfrm>
        </p:spPr>
        <p:txBody>
          <a:bodyPr>
            <a:no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Qué</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vas a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hacer</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a:t>
            </a:r>
            <a:endParaRPr lang="en-US" sz="1600" dirty="0">
              <a:latin typeface="+mj-lt"/>
            </a:endParaRPr>
          </a:p>
        </p:txBody>
      </p:sp>
      <p:grpSp>
        <p:nvGrpSpPr>
          <p:cNvPr id="11" name="Group 10"/>
          <p:cNvGrpSpPr/>
          <p:nvPr/>
        </p:nvGrpSpPr>
        <p:grpSpPr>
          <a:xfrm>
            <a:off x="10341736" y="783685"/>
            <a:ext cx="1318600" cy="1310825"/>
            <a:chOff x="9450787" y="2296322"/>
            <a:chExt cx="2275151" cy="2290471"/>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0787" y="2296322"/>
              <a:ext cx="2275151" cy="2290471"/>
            </a:xfrm>
            <a:prstGeom prst="rect">
              <a:avLst/>
            </a:prstGeom>
          </p:spPr>
        </p:pic>
        <p:sp>
          <p:nvSpPr>
            <p:cNvPr id="9" name="Freeform 8"/>
            <p:cNvSpPr/>
            <p:nvPr/>
          </p:nvSpPr>
          <p:spPr>
            <a:xfrm>
              <a:off x="10628731" y="3231630"/>
              <a:ext cx="613611" cy="606866"/>
            </a:xfrm>
            <a:custGeom>
              <a:avLst/>
              <a:gdLst>
                <a:gd name="connsiteX0" fmla="*/ 529390 w 820524"/>
                <a:gd name="connsiteY0" fmla="*/ 12032 h 1070811"/>
                <a:gd name="connsiteX1" fmla="*/ 372979 w 820524"/>
                <a:gd name="connsiteY1" fmla="*/ 60158 h 1070811"/>
                <a:gd name="connsiteX2" fmla="*/ 240632 w 820524"/>
                <a:gd name="connsiteY2" fmla="*/ 132347 h 1070811"/>
                <a:gd name="connsiteX3" fmla="*/ 156411 w 820524"/>
                <a:gd name="connsiteY3" fmla="*/ 204537 h 1070811"/>
                <a:gd name="connsiteX4" fmla="*/ 72190 w 820524"/>
                <a:gd name="connsiteY4" fmla="*/ 312821 h 1070811"/>
                <a:gd name="connsiteX5" fmla="*/ 24064 w 820524"/>
                <a:gd name="connsiteY5" fmla="*/ 421105 h 1070811"/>
                <a:gd name="connsiteX6" fmla="*/ 12032 w 820524"/>
                <a:gd name="connsiteY6" fmla="*/ 469232 h 1070811"/>
                <a:gd name="connsiteX7" fmla="*/ 0 w 820524"/>
                <a:gd name="connsiteY7" fmla="*/ 505326 h 1070811"/>
                <a:gd name="connsiteX8" fmla="*/ 12032 w 820524"/>
                <a:gd name="connsiteY8" fmla="*/ 878305 h 1070811"/>
                <a:gd name="connsiteX9" fmla="*/ 36095 w 820524"/>
                <a:gd name="connsiteY9" fmla="*/ 962526 h 1070811"/>
                <a:gd name="connsiteX10" fmla="*/ 72190 w 820524"/>
                <a:gd name="connsiteY10" fmla="*/ 1010653 h 1070811"/>
                <a:gd name="connsiteX11" fmla="*/ 192506 w 820524"/>
                <a:gd name="connsiteY11" fmla="*/ 1070811 h 1070811"/>
                <a:gd name="connsiteX12" fmla="*/ 493295 w 820524"/>
                <a:gd name="connsiteY12" fmla="*/ 1046747 h 1070811"/>
                <a:gd name="connsiteX13" fmla="*/ 541422 w 820524"/>
                <a:gd name="connsiteY13" fmla="*/ 1010653 h 1070811"/>
                <a:gd name="connsiteX14" fmla="*/ 661737 w 820524"/>
                <a:gd name="connsiteY14" fmla="*/ 914400 h 1070811"/>
                <a:gd name="connsiteX15" fmla="*/ 745958 w 820524"/>
                <a:gd name="connsiteY15" fmla="*/ 830179 h 1070811"/>
                <a:gd name="connsiteX16" fmla="*/ 794085 w 820524"/>
                <a:gd name="connsiteY16" fmla="*/ 757990 h 1070811"/>
                <a:gd name="connsiteX17" fmla="*/ 806116 w 820524"/>
                <a:gd name="connsiteY17" fmla="*/ 721895 h 1070811"/>
                <a:gd name="connsiteX18" fmla="*/ 806116 w 820524"/>
                <a:gd name="connsiteY18" fmla="*/ 421105 h 1070811"/>
                <a:gd name="connsiteX19" fmla="*/ 794085 w 820524"/>
                <a:gd name="connsiteY19" fmla="*/ 385011 h 1070811"/>
                <a:gd name="connsiteX20" fmla="*/ 770022 w 820524"/>
                <a:gd name="connsiteY20" fmla="*/ 360947 h 1070811"/>
                <a:gd name="connsiteX21" fmla="*/ 745958 w 820524"/>
                <a:gd name="connsiteY21" fmla="*/ 324853 h 1070811"/>
                <a:gd name="connsiteX22" fmla="*/ 673769 w 820524"/>
                <a:gd name="connsiteY22" fmla="*/ 264695 h 1070811"/>
                <a:gd name="connsiteX23" fmla="*/ 637674 w 820524"/>
                <a:gd name="connsiteY23" fmla="*/ 252663 h 1070811"/>
                <a:gd name="connsiteX24" fmla="*/ 601579 w 820524"/>
                <a:gd name="connsiteY24" fmla="*/ 228600 h 1070811"/>
                <a:gd name="connsiteX25" fmla="*/ 565485 w 820524"/>
                <a:gd name="connsiteY25" fmla="*/ 216568 h 1070811"/>
                <a:gd name="connsiteX26" fmla="*/ 505327 w 820524"/>
                <a:gd name="connsiteY26" fmla="*/ 180474 h 1070811"/>
                <a:gd name="connsiteX27" fmla="*/ 360948 w 820524"/>
                <a:gd name="connsiteY27" fmla="*/ 132347 h 1070811"/>
                <a:gd name="connsiteX28" fmla="*/ 300790 w 820524"/>
                <a:gd name="connsiteY28" fmla="*/ 108284 h 1070811"/>
                <a:gd name="connsiteX29" fmla="*/ 252664 w 820524"/>
                <a:gd name="connsiteY29" fmla="*/ 84221 h 1070811"/>
                <a:gd name="connsiteX30" fmla="*/ 192506 w 820524"/>
                <a:gd name="connsiteY30" fmla="*/ 72190 h 1070811"/>
                <a:gd name="connsiteX31" fmla="*/ 132348 w 820524"/>
                <a:gd name="connsiteY31" fmla="*/ 48126 h 1070811"/>
                <a:gd name="connsiteX32" fmla="*/ 60158 w 820524"/>
                <a:gd name="connsiteY32" fmla="*/ 24063 h 1070811"/>
                <a:gd name="connsiteX33" fmla="*/ 36095 w 820524"/>
                <a:gd name="connsiteY33" fmla="*/ 0 h 107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20524" h="1070811">
                  <a:moveTo>
                    <a:pt x="529390" y="12032"/>
                  </a:moveTo>
                  <a:cubicBezTo>
                    <a:pt x="497435" y="21162"/>
                    <a:pt x="406273" y="45889"/>
                    <a:pt x="372979" y="60158"/>
                  </a:cubicBezTo>
                  <a:cubicBezTo>
                    <a:pt x="318359" y="83566"/>
                    <a:pt x="284577" y="100958"/>
                    <a:pt x="240632" y="132347"/>
                  </a:cubicBezTo>
                  <a:cubicBezTo>
                    <a:pt x="207831" y="155776"/>
                    <a:pt x="182131" y="173673"/>
                    <a:pt x="156411" y="204537"/>
                  </a:cubicBezTo>
                  <a:cubicBezTo>
                    <a:pt x="127137" y="239665"/>
                    <a:pt x="92640" y="271922"/>
                    <a:pt x="72190" y="312821"/>
                  </a:cubicBezTo>
                  <a:cubicBezTo>
                    <a:pt x="51225" y="354751"/>
                    <a:pt x="39427" y="375017"/>
                    <a:pt x="24064" y="421105"/>
                  </a:cubicBezTo>
                  <a:cubicBezTo>
                    <a:pt x="18835" y="436793"/>
                    <a:pt x="16575" y="453332"/>
                    <a:pt x="12032" y="469232"/>
                  </a:cubicBezTo>
                  <a:cubicBezTo>
                    <a:pt x="8548" y="481426"/>
                    <a:pt x="4011" y="493295"/>
                    <a:pt x="0" y="505326"/>
                  </a:cubicBezTo>
                  <a:cubicBezTo>
                    <a:pt x="4011" y="629652"/>
                    <a:pt x="4935" y="754117"/>
                    <a:pt x="12032" y="878305"/>
                  </a:cubicBezTo>
                  <a:cubicBezTo>
                    <a:pt x="12404" y="884814"/>
                    <a:pt x="30136" y="952099"/>
                    <a:pt x="36095" y="962526"/>
                  </a:cubicBezTo>
                  <a:cubicBezTo>
                    <a:pt x="46044" y="979937"/>
                    <a:pt x="55703" y="999239"/>
                    <a:pt x="72190" y="1010653"/>
                  </a:cubicBezTo>
                  <a:cubicBezTo>
                    <a:pt x="109056" y="1036176"/>
                    <a:pt x="192506" y="1070811"/>
                    <a:pt x="192506" y="1070811"/>
                  </a:cubicBezTo>
                  <a:cubicBezTo>
                    <a:pt x="292769" y="1062790"/>
                    <a:pt x="394174" y="1063837"/>
                    <a:pt x="493295" y="1046747"/>
                  </a:cubicBezTo>
                  <a:cubicBezTo>
                    <a:pt x="513056" y="1043340"/>
                    <a:pt x="525654" y="1023042"/>
                    <a:pt x="541422" y="1010653"/>
                  </a:cubicBezTo>
                  <a:cubicBezTo>
                    <a:pt x="581807" y="978922"/>
                    <a:pt x="625420" y="950717"/>
                    <a:pt x="661737" y="914400"/>
                  </a:cubicBezTo>
                  <a:cubicBezTo>
                    <a:pt x="689811" y="886326"/>
                    <a:pt x="723935" y="863213"/>
                    <a:pt x="745958" y="830179"/>
                  </a:cubicBezTo>
                  <a:lnTo>
                    <a:pt x="794085" y="757990"/>
                  </a:lnTo>
                  <a:cubicBezTo>
                    <a:pt x="798095" y="745958"/>
                    <a:pt x="803365" y="734275"/>
                    <a:pt x="806116" y="721895"/>
                  </a:cubicBezTo>
                  <a:cubicBezTo>
                    <a:pt x="830874" y="610482"/>
                    <a:pt x="818863" y="561325"/>
                    <a:pt x="806116" y="421105"/>
                  </a:cubicBezTo>
                  <a:cubicBezTo>
                    <a:pt x="804968" y="408475"/>
                    <a:pt x="800610" y="395886"/>
                    <a:pt x="794085" y="385011"/>
                  </a:cubicBezTo>
                  <a:cubicBezTo>
                    <a:pt x="788249" y="375284"/>
                    <a:pt x="777108" y="369805"/>
                    <a:pt x="770022" y="360947"/>
                  </a:cubicBezTo>
                  <a:cubicBezTo>
                    <a:pt x="760989" y="349656"/>
                    <a:pt x="755215" y="335962"/>
                    <a:pt x="745958" y="324853"/>
                  </a:cubicBezTo>
                  <a:cubicBezTo>
                    <a:pt x="726949" y="302043"/>
                    <a:pt x="700812" y="278217"/>
                    <a:pt x="673769" y="264695"/>
                  </a:cubicBezTo>
                  <a:cubicBezTo>
                    <a:pt x="662425" y="259023"/>
                    <a:pt x="649018" y="258335"/>
                    <a:pt x="637674" y="252663"/>
                  </a:cubicBezTo>
                  <a:cubicBezTo>
                    <a:pt x="624740" y="246196"/>
                    <a:pt x="614513" y="235067"/>
                    <a:pt x="601579" y="228600"/>
                  </a:cubicBezTo>
                  <a:cubicBezTo>
                    <a:pt x="590236" y="222928"/>
                    <a:pt x="576828" y="222240"/>
                    <a:pt x="565485" y="216568"/>
                  </a:cubicBezTo>
                  <a:cubicBezTo>
                    <a:pt x="544569" y="206110"/>
                    <a:pt x="526951" y="189378"/>
                    <a:pt x="505327" y="180474"/>
                  </a:cubicBezTo>
                  <a:cubicBezTo>
                    <a:pt x="458418" y="161159"/>
                    <a:pt x="408049" y="151187"/>
                    <a:pt x="360948" y="132347"/>
                  </a:cubicBezTo>
                  <a:cubicBezTo>
                    <a:pt x="340895" y="124326"/>
                    <a:pt x="320526" y="117055"/>
                    <a:pt x="300790" y="108284"/>
                  </a:cubicBezTo>
                  <a:cubicBezTo>
                    <a:pt x="284400" y="101000"/>
                    <a:pt x="269679" y="89893"/>
                    <a:pt x="252664" y="84221"/>
                  </a:cubicBezTo>
                  <a:cubicBezTo>
                    <a:pt x="233264" y="77754"/>
                    <a:pt x="212559" y="76200"/>
                    <a:pt x="192506" y="72190"/>
                  </a:cubicBezTo>
                  <a:cubicBezTo>
                    <a:pt x="172453" y="64169"/>
                    <a:pt x="152645" y="55507"/>
                    <a:pt x="132348" y="48126"/>
                  </a:cubicBezTo>
                  <a:cubicBezTo>
                    <a:pt x="108510" y="39458"/>
                    <a:pt x="82845" y="35406"/>
                    <a:pt x="60158" y="24063"/>
                  </a:cubicBezTo>
                  <a:cubicBezTo>
                    <a:pt x="50012" y="18990"/>
                    <a:pt x="44116" y="8021"/>
                    <a:pt x="36095"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8" name="TextBox 47">
            <a:extLst>
              <a:ext uri="{FF2B5EF4-FFF2-40B4-BE49-F238E27FC236}">
                <a16:creationId xmlns:a16="http://schemas.microsoft.com/office/drawing/2014/main" id="{376738F4-AB29-4ED3-A34E-7FC3F01E4034}"/>
              </a:ext>
            </a:extLst>
          </p:cNvPr>
          <p:cNvSpPr txBox="1"/>
          <p:nvPr/>
        </p:nvSpPr>
        <p:spPr>
          <a:xfrm>
            <a:off x="3199697" y="130327"/>
            <a:ext cx="612648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entury Gothic" panose="020F0302020204030204"/>
                <a:ea typeface="+mn-ea"/>
                <a:cs typeface="+mn-cs"/>
              </a:rPr>
              <a:t>Lee las </a:t>
            </a:r>
            <a:r>
              <a:rPr kumimoji="0" lang="en-US" sz="2000" b="1" i="0" u="none" strike="noStrike" kern="1200" cap="none" spc="0" normalizeH="0" baseline="0" noProof="0" dirty="0" err="1">
                <a:ln>
                  <a:noFill/>
                </a:ln>
                <a:effectLst/>
                <a:uLnTx/>
                <a:uFillTx/>
                <a:latin typeface="Century Gothic" panose="020F0302020204030204"/>
                <a:ea typeface="+mn-ea"/>
                <a:cs typeface="+mn-cs"/>
              </a:rPr>
              <a:t>frases</a:t>
            </a:r>
            <a:r>
              <a:rPr kumimoji="0" lang="en-US" sz="2000" b="1" i="0" u="none" strike="noStrike" kern="1200" cap="none" spc="0" normalizeH="0" baseline="0" noProof="0" dirty="0">
                <a:ln>
                  <a:noFill/>
                </a:ln>
                <a:effectLst/>
                <a:uLnTx/>
                <a:uFillTx/>
                <a:latin typeface="Century Gothic" panose="020F0302020204030204"/>
                <a:ea typeface="+mn-ea"/>
                <a:cs typeface="+mn-cs"/>
              </a:rPr>
              <a:t>. </a:t>
            </a:r>
            <a:r>
              <a:rPr kumimoji="0" lang="en-US" sz="2000" b="1" i="0" u="none" strike="noStrike" kern="1200" cap="none" spc="0" normalizeH="0" baseline="0" noProof="0" dirty="0" err="1">
                <a:ln>
                  <a:noFill/>
                </a:ln>
                <a:effectLst/>
                <a:uLnTx/>
                <a:uFillTx/>
                <a:latin typeface="Century Gothic" panose="020F0302020204030204"/>
                <a:ea typeface="+mn-ea"/>
                <a:cs typeface="+mn-cs"/>
              </a:rPr>
              <a:t>Elige</a:t>
            </a:r>
            <a:r>
              <a:rPr kumimoji="0" lang="en-US" sz="2000" b="1" i="0" u="none" strike="noStrike" kern="1200" cap="none" spc="0" normalizeH="0" baseline="0" noProof="0" dirty="0">
                <a:ln>
                  <a:noFill/>
                </a:ln>
                <a:effectLst/>
                <a:uLnTx/>
                <a:uFillTx/>
                <a:latin typeface="Century Gothic" panose="020F0302020204030204"/>
                <a:ea typeface="+mn-ea"/>
                <a:cs typeface="+mn-cs"/>
              </a:rPr>
              <a:t> escribe </a:t>
            </a:r>
            <a:r>
              <a:rPr kumimoji="0" lang="en-US" sz="2000" b="1" i="0" u="none" strike="noStrike" kern="1200" cap="none" spc="0" normalizeH="0" baseline="0" noProof="0" dirty="0" err="1">
                <a:ln>
                  <a:noFill/>
                </a:ln>
                <a:effectLst/>
                <a:uLnTx/>
                <a:uFillTx/>
                <a:latin typeface="Century Gothic" panose="020F0302020204030204"/>
                <a:ea typeface="+mn-ea"/>
                <a:cs typeface="+mn-cs"/>
              </a:rPr>
              <a:t>quién</a:t>
            </a:r>
            <a:r>
              <a:rPr kumimoji="0" lang="en-US" sz="2000" b="1" i="0" u="none" strike="noStrike" kern="1200" cap="none" spc="0" normalizeH="0" baseline="0" noProof="0" dirty="0">
                <a:ln>
                  <a:noFill/>
                </a:ln>
                <a:effectLst/>
                <a:uLnTx/>
                <a:uFillTx/>
                <a:latin typeface="Century Gothic" panose="020F0302020204030204"/>
                <a:ea typeface="+mn-ea"/>
                <a:cs typeface="+mn-cs"/>
              </a:rPr>
              <a:t> 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effectLst/>
                <a:uLnTx/>
                <a:uFillTx/>
                <a:latin typeface="Century Gothic" panose="020F0302020204030204"/>
                <a:ea typeface="+mn-ea"/>
                <a:cs typeface="+mn-cs"/>
              </a:rPr>
              <a:t>Después</a:t>
            </a:r>
            <a:r>
              <a:rPr kumimoji="0" lang="en-US" sz="2000" b="1" i="0" u="none" strike="noStrike" kern="1200" cap="none" spc="0" normalizeH="0" baseline="0" noProof="0" dirty="0">
                <a:ln>
                  <a:noFill/>
                </a:ln>
                <a:effectLst/>
                <a:uLnTx/>
                <a:uFillTx/>
                <a:latin typeface="Century Gothic" panose="020F0302020204030204"/>
                <a:ea typeface="+mn-ea"/>
                <a:cs typeface="+mn-cs"/>
              </a:rPr>
              <a:t> </a:t>
            </a:r>
            <a:r>
              <a:rPr kumimoji="0" lang="en-US" sz="2000" b="1" i="0" u="none" strike="noStrike" kern="1200" cap="none" spc="0" normalizeH="0" baseline="0" noProof="0" dirty="0" err="1">
                <a:ln>
                  <a:noFill/>
                </a:ln>
                <a:effectLst/>
                <a:uLnTx/>
                <a:uFillTx/>
                <a:latin typeface="Century Gothic" panose="020F0302020204030204"/>
                <a:ea typeface="+mn-ea"/>
                <a:cs typeface="+mn-cs"/>
              </a:rPr>
              <a:t>empareja</a:t>
            </a:r>
            <a:r>
              <a:rPr kumimoji="0" lang="en-US" sz="2000" b="1" i="0" u="none" strike="noStrike" kern="1200" cap="none" spc="0" normalizeH="0" baseline="0" noProof="0" dirty="0">
                <a:ln>
                  <a:noFill/>
                </a:ln>
                <a:effectLst/>
                <a:uLnTx/>
                <a:uFillTx/>
                <a:latin typeface="Century Gothic" panose="020F0302020204030204"/>
                <a:ea typeface="+mn-ea"/>
                <a:cs typeface="+mn-cs"/>
              </a:rPr>
              <a:t> la </a:t>
            </a:r>
            <a:r>
              <a:rPr kumimoji="0" lang="en-US" sz="2000" b="1" i="0" u="none" strike="noStrike" kern="1200" cap="none" spc="0" normalizeH="0" baseline="0" noProof="0" dirty="0" err="1">
                <a:ln>
                  <a:noFill/>
                </a:ln>
                <a:effectLst/>
                <a:uLnTx/>
                <a:uFillTx/>
                <a:latin typeface="Century Gothic" panose="020F0302020204030204"/>
                <a:ea typeface="+mn-ea"/>
                <a:cs typeface="+mn-cs"/>
              </a:rPr>
              <a:t>frase</a:t>
            </a:r>
            <a:r>
              <a:rPr kumimoji="0" lang="en-US" sz="2000" b="1" i="0" u="none" strike="noStrike" kern="1200" cap="none" spc="0" normalizeH="0" baseline="0" noProof="0" dirty="0">
                <a:ln>
                  <a:noFill/>
                </a:ln>
                <a:effectLst/>
                <a:uLnTx/>
                <a:uFillTx/>
                <a:latin typeface="Century Gothic" panose="020F0302020204030204"/>
                <a:ea typeface="+mn-ea"/>
                <a:cs typeface="+mn-cs"/>
              </a:rPr>
              <a:t> (1-6) con las palabras </a:t>
            </a:r>
            <a:r>
              <a:rPr kumimoji="0" lang="en-US" sz="2000" b="1" i="0" u="none" strike="noStrike" kern="1200" cap="none" spc="0" normalizeH="0" baseline="0" noProof="0" dirty="0" err="1">
                <a:ln>
                  <a:noFill/>
                </a:ln>
                <a:effectLst/>
                <a:uLnTx/>
                <a:uFillTx/>
                <a:latin typeface="Century Gothic" panose="020F0302020204030204"/>
                <a:ea typeface="+mn-ea"/>
                <a:cs typeface="+mn-cs"/>
              </a:rPr>
              <a:t>en</a:t>
            </a:r>
            <a:r>
              <a:rPr kumimoji="0" lang="en-US" sz="2000" b="1" i="0" u="none" strike="noStrike" kern="1200" cap="none" spc="0" normalizeH="0" baseline="0" noProof="0" dirty="0">
                <a:ln>
                  <a:noFill/>
                </a:ln>
                <a:effectLst/>
                <a:uLnTx/>
                <a:uFillTx/>
                <a:latin typeface="Century Gothic" panose="020F0302020204030204"/>
                <a:ea typeface="+mn-ea"/>
                <a:cs typeface="+mn-cs"/>
              </a:rPr>
              <a:t> </a:t>
            </a:r>
            <a:r>
              <a:rPr kumimoji="0" lang="en-US" sz="2000" b="1" i="0" u="none" strike="noStrike" kern="1200" cap="none" spc="0" normalizeH="0" baseline="0" noProof="0" dirty="0" err="1">
                <a:ln>
                  <a:noFill/>
                </a:ln>
                <a:effectLst/>
                <a:uLnTx/>
                <a:uFillTx/>
                <a:latin typeface="Century Gothic" panose="020F0302020204030204"/>
                <a:ea typeface="+mn-ea"/>
                <a:cs typeface="+mn-cs"/>
              </a:rPr>
              <a:t>inglés</a:t>
            </a:r>
            <a:r>
              <a:rPr kumimoji="0" lang="en-US" sz="2000" b="1" i="0" u="none" strike="noStrike" kern="1200" cap="none" spc="0" normalizeH="0" baseline="0" noProof="0" dirty="0">
                <a:ln>
                  <a:noFill/>
                </a:ln>
                <a:effectLst/>
                <a:uLnTx/>
                <a:uFillTx/>
                <a:latin typeface="Century Gothic" panose="020F0302020204030204"/>
                <a:ea typeface="+mn-ea"/>
                <a:cs typeface="+mn-cs"/>
              </a:rPr>
              <a:t> (a-f).</a:t>
            </a:r>
            <a:endParaRPr lang="en-GB" sz="2000" dirty="0"/>
          </a:p>
        </p:txBody>
      </p:sp>
      <p:graphicFrame>
        <p:nvGraphicFramePr>
          <p:cNvPr id="49" name="Table 6">
            <a:extLst>
              <a:ext uri="{FF2B5EF4-FFF2-40B4-BE49-F238E27FC236}">
                <a16:creationId xmlns:a16="http://schemas.microsoft.com/office/drawing/2014/main" id="{C4B59EE3-9BB6-4571-A28E-0CEA9DEBBA59}"/>
              </a:ext>
            </a:extLst>
          </p:cNvPr>
          <p:cNvGraphicFramePr>
            <a:graphicFrameLocks noGrp="1"/>
          </p:cNvGraphicFramePr>
          <p:nvPr>
            <p:extLst>
              <p:ext uri="{D42A27DB-BD31-4B8C-83A1-F6EECF244321}">
                <p14:modId xmlns:p14="http://schemas.microsoft.com/office/powerpoint/2010/main" val="3961332146"/>
              </p:ext>
            </p:extLst>
          </p:nvPr>
        </p:nvGraphicFramePr>
        <p:xfrm>
          <a:off x="385999" y="1507109"/>
          <a:ext cx="3478306" cy="4117071"/>
        </p:xfrm>
        <a:graphic>
          <a:graphicData uri="http://schemas.openxmlformats.org/drawingml/2006/table">
            <a:tbl>
              <a:tblPr firstRow="1" bandRow="1">
                <a:tableStyleId>{BDBED569-4797-4DF1-A0F4-6AAB3CD982D8}</a:tableStyleId>
              </a:tblPr>
              <a:tblGrid>
                <a:gridCol w="556641">
                  <a:extLst>
                    <a:ext uri="{9D8B030D-6E8A-4147-A177-3AD203B41FA5}">
                      <a16:colId xmlns:a16="http://schemas.microsoft.com/office/drawing/2014/main" val="2607353726"/>
                    </a:ext>
                  </a:extLst>
                </a:gridCol>
                <a:gridCol w="861455">
                  <a:extLst>
                    <a:ext uri="{9D8B030D-6E8A-4147-A177-3AD203B41FA5}">
                      <a16:colId xmlns:a16="http://schemas.microsoft.com/office/drawing/2014/main" val="4128092149"/>
                    </a:ext>
                  </a:extLst>
                </a:gridCol>
                <a:gridCol w="1030105">
                  <a:extLst>
                    <a:ext uri="{9D8B030D-6E8A-4147-A177-3AD203B41FA5}">
                      <a16:colId xmlns:a16="http://schemas.microsoft.com/office/drawing/2014/main" val="2609792770"/>
                    </a:ext>
                  </a:extLst>
                </a:gridCol>
                <a:gridCol w="1030105">
                  <a:extLst>
                    <a:ext uri="{9D8B030D-6E8A-4147-A177-3AD203B41FA5}">
                      <a16:colId xmlns:a16="http://schemas.microsoft.com/office/drawing/2014/main" val="2531987943"/>
                    </a:ext>
                  </a:extLst>
                </a:gridCol>
              </a:tblGrid>
              <a:tr h="588153">
                <a:tc>
                  <a:txBody>
                    <a:bodyPr/>
                    <a:lstStyle/>
                    <a:p>
                      <a:endParaRPr lang="en-GB" dirty="0"/>
                    </a:p>
                  </a:txBody>
                  <a:tcPr/>
                </a:tc>
                <a:tc>
                  <a:txBody>
                    <a:bodyPr/>
                    <a:lstStyle/>
                    <a:p>
                      <a:pPr algn="ctr"/>
                      <a:r>
                        <a:rPr lang="en-GB" sz="2000" b="1" dirty="0"/>
                        <a:t>I</a:t>
                      </a:r>
                    </a:p>
                  </a:txBody>
                  <a:tcPr anchor="ctr"/>
                </a:tc>
                <a:tc>
                  <a:txBody>
                    <a:bodyPr/>
                    <a:lstStyle/>
                    <a:p>
                      <a:pPr algn="ctr"/>
                      <a:r>
                        <a:rPr lang="en-GB" sz="2000" b="1" dirty="0"/>
                        <a:t>you</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s/he</a:t>
                      </a:r>
                    </a:p>
                  </a:txBody>
                  <a:tcPr anchor="ctr"/>
                </a:tc>
                <a:extLst>
                  <a:ext uri="{0D108BD9-81ED-4DB2-BD59-A6C34878D82A}">
                    <a16:rowId xmlns:a16="http://schemas.microsoft.com/office/drawing/2014/main" val="1153431983"/>
                  </a:ext>
                </a:extLst>
              </a:tr>
              <a:tr h="588153">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88153">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88153">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88153">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88153">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88153">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71" name="Action Button: Custom 16">
            <a:hlinkClick r:id="" action="ppaction://noaction" highlightClick="1">
              <a:snd r:embed="rId5" name="Voy a comprar billetes para el viaje.wav"/>
            </a:hlinkClick>
            <a:extLst>
              <a:ext uri="{FF2B5EF4-FFF2-40B4-BE49-F238E27FC236}">
                <a16:creationId xmlns:a16="http://schemas.microsoft.com/office/drawing/2014/main" id="{48E8D9EB-B06B-4658-BFD8-0E88664E3D85}"/>
              </a:ext>
            </a:extLst>
          </p:cNvPr>
          <p:cNvSpPr/>
          <p:nvPr/>
        </p:nvSpPr>
        <p:spPr>
          <a:xfrm>
            <a:off x="456765" y="220133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2" name="Action Button: Custom 16">
            <a:hlinkClick r:id="" action="ppaction://noaction" highlightClick="1">
              <a:snd r:embed="rId6" name="2. Vas a ir a Madrid para ver un partido de fútbol.wav"/>
            </a:hlinkClick>
            <a:extLst>
              <a:ext uri="{FF2B5EF4-FFF2-40B4-BE49-F238E27FC236}">
                <a16:creationId xmlns:a16="http://schemas.microsoft.com/office/drawing/2014/main" id="{7F7B69C5-18E0-411B-A746-4917630C60F3}"/>
              </a:ext>
            </a:extLst>
          </p:cNvPr>
          <p:cNvSpPr/>
          <p:nvPr/>
        </p:nvSpPr>
        <p:spPr>
          <a:xfrm>
            <a:off x="456765" y="277248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3" name="Action Button: Custom 16">
            <a:hlinkClick r:id="" action="ppaction://noaction" highlightClick="1">
              <a:snd r:embed="rId7" name="Voy a recoger una camisa limpia para la entrevista.wav"/>
            </a:hlinkClick>
            <a:extLst>
              <a:ext uri="{FF2B5EF4-FFF2-40B4-BE49-F238E27FC236}">
                <a16:creationId xmlns:a16="http://schemas.microsoft.com/office/drawing/2014/main" id="{62CB0D49-A018-4088-A248-E2616D4209AF}"/>
              </a:ext>
            </a:extLst>
          </p:cNvPr>
          <p:cNvSpPr/>
          <p:nvPr/>
        </p:nvSpPr>
        <p:spPr>
          <a:xfrm>
            <a:off x="441250" y="337506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4" name="Action Button: Custom 57">
            <a:hlinkClick r:id="" action="ppaction://noaction" highlightClick="1">
              <a:snd r:embed="rId8" name="Va a ir a otro país para buscar trabajo.wav"/>
            </a:hlinkClick>
            <a:extLst>
              <a:ext uri="{FF2B5EF4-FFF2-40B4-BE49-F238E27FC236}">
                <a16:creationId xmlns:a16="http://schemas.microsoft.com/office/drawing/2014/main" id="{D32F3DA9-594E-4EBA-856C-1F731463BED1}"/>
              </a:ext>
            </a:extLst>
          </p:cNvPr>
          <p:cNvSpPr/>
          <p:nvPr/>
        </p:nvSpPr>
        <p:spPr>
          <a:xfrm>
            <a:off x="441250" y="394410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5" name="Action Button: Custom 16">
            <a:hlinkClick r:id="" action="ppaction://noaction" highlightClick="1">
              <a:snd r:embed="rId9" name="Voy a viajar a la costa para descansar en la playa.wav"/>
            </a:hlinkClick>
            <a:extLst>
              <a:ext uri="{FF2B5EF4-FFF2-40B4-BE49-F238E27FC236}">
                <a16:creationId xmlns:a16="http://schemas.microsoft.com/office/drawing/2014/main" id="{96556BDF-0FAC-4E10-B256-5B45B9C04EAD}"/>
              </a:ext>
            </a:extLst>
          </p:cNvPr>
          <p:cNvSpPr/>
          <p:nvPr/>
        </p:nvSpPr>
        <p:spPr>
          <a:xfrm>
            <a:off x="441250" y="454676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6" name="Action Button: Custom 16">
            <a:hlinkClick r:id="" action="ppaction://noaction" highlightClick="1">
              <a:snd r:embed="rId10" name="Va a comprar ropa nueva para las vacaciones.wav"/>
            </a:hlinkClick>
            <a:extLst>
              <a:ext uri="{FF2B5EF4-FFF2-40B4-BE49-F238E27FC236}">
                <a16:creationId xmlns:a16="http://schemas.microsoft.com/office/drawing/2014/main" id="{A170470A-44FC-43EA-B516-B4E23F1AE5F0}"/>
              </a:ext>
            </a:extLst>
          </p:cNvPr>
          <p:cNvSpPr/>
          <p:nvPr/>
        </p:nvSpPr>
        <p:spPr>
          <a:xfrm>
            <a:off x="435816" y="513854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77" name="Picture 10">
            <a:extLst>
              <a:ext uri="{FF2B5EF4-FFF2-40B4-BE49-F238E27FC236}">
                <a16:creationId xmlns:a16="http://schemas.microsoft.com/office/drawing/2014/main" id="{22FE326B-9830-4928-B74A-627F9802859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05249" y="2727297"/>
            <a:ext cx="412997" cy="430204"/>
          </a:xfrm>
          <a:prstGeom prst="rect">
            <a:avLst/>
          </a:prstGeom>
        </p:spPr>
      </p:pic>
      <p:pic>
        <p:nvPicPr>
          <p:cNvPr id="78" name="Picture 10">
            <a:extLst>
              <a:ext uri="{FF2B5EF4-FFF2-40B4-BE49-F238E27FC236}">
                <a16:creationId xmlns:a16="http://schemas.microsoft.com/office/drawing/2014/main" id="{1C99E7B9-AED6-4CFB-8797-F2F55CCA6B3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03853" y="3340863"/>
            <a:ext cx="412997" cy="430204"/>
          </a:xfrm>
          <a:prstGeom prst="rect">
            <a:avLst/>
          </a:prstGeom>
        </p:spPr>
      </p:pic>
      <p:pic>
        <p:nvPicPr>
          <p:cNvPr id="79" name="Picture 10">
            <a:extLst>
              <a:ext uri="{FF2B5EF4-FFF2-40B4-BE49-F238E27FC236}">
                <a16:creationId xmlns:a16="http://schemas.microsoft.com/office/drawing/2014/main" id="{EBC76852-6B66-4A00-A5C0-62A57F07CBD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65169" y="3929709"/>
            <a:ext cx="412997" cy="430204"/>
          </a:xfrm>
          <a:prstGeom prst="rect">
            <a:avLst/>
          </a:prstGeom>
        </p:spPr>
      </p:pic>
      <p:pic>
        <p:nvPicPr>
          <p:cNvPr id="80" name="Picture 10">
            <a:extLst>
              <a:ext uri="{FF2B5EF4-FFF2-40B4-BE49-F238E27FC236}">
                <a16:creationId xmlns:a16="http://schemas.microsoft.com/office/drawing/2014/main" id="{FE86B462-1575-456A-95A7-58B6D4AD14D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13964" y="2146981"/>
            <a:ext cx="412997" cy="430204"/>
          </a:xfrm>
          <a:prstGeom prst="rect">
            <a:avLst/>
          </a:prstGeom>
        </p:spPr>
      </p:pic>
      <p:pic>
        <p:nvPicPr>
          <p:cNvPr id="81" name="Picture 10">
            <a:extLst>
              <a:ext uri="{FF2B5EF4-FFF2-40B4-BE49-F238E27FC236}">
                <a16:creationId xmlns:a16="http://schemas.microsoft.com/office/drawing/2014/main" id="{6FC5242E-FC33-4D78-8F15-C0B80E2D45B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13964" y="4495796"/>
            <a:ext cx="412997" cy="430204"/>
          </a:xfrm>
          <a:prstGeom prst="rect">
            <a:avLst/>
          </a:prstGeom>
        </p:spPr>
      </p:pic>
      <p:pic>
        <p:nvPicPr>
          <p:cNvPr id="82" name="Picture 10">
            <a:extLst>
              <a:ext uri="{FF2B5EF4-FFF2-40B4-BE49-F238E27FC236}">
                <a16:creationId xmlns:a16="http://schemas.microsoft.com/office/drawing/2014/main" id="{E73706A9-F091-4EF8-8A21-38E49CFB342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65170" y="5104345"/>
            <a:ext cx="412997" cy="430204"/>
          </a:xfrm>
          <a:prstGeom prst="rect">
            <a:avLst/>
          </a:prstGeom>
        </p:spPr>
      </p:pic>
      <p:sp>
        <p:nvSpPr>
          <p:cNvPr id="83" name="TextBox 82">
            <a:extLst>
              <a:ext uri="{FF2B5EF4-FFF2-40B4-BE49-F238E27FC236}">
                <a16:creationId xmlns:a16="http://schemas.microsoft.com/office/drawing/2014/main" id="{79B532A3-BCD2-4458-B25E-DC57A0432B56}"/>
              </a:ext>
            </a:extLst>
          </p:cNvPr>
          <p:cNvSpPr txBox="1"/>
          <p:nvPr/>
        </p:nvSpPr>
        <p:spPr>
          <a:xfrm>
            <a:off x="4342813" y="4615803"/>
            <a:ext cx="6362700" cy="430887"/>
          </a:xfrm>
          <a:prstGeom prst="rect">
            <a:avLst/>
          </a:prstGeom>
          <a:noFill/>
        </p:spPr>
        <p:txBody>
          <a:bodyPr wrap="square" rtlCol="0">
            <a:spAutoFit/>
          </a:bodyPr>
          <a:lstStyle/>
          <a:p>
            <a:pPr algn="l"/>
            <a:r>
              <a:rPr lang="en-GB" sz="2200" b="1" dirty="0"/>
              <a:t>E. buy tickets for the journey</a:t>
            </a:r>
          </a:p>
        </p:txBody>
      </p:sp>
      <p:sp>
        <p:nvSpPr>
          <p:cNvPr id="84" name="TextBox 83">
            <a:extLst>
              <a:ext uri="{FF2B5EF4-FFF2-40B4-BE49-F238E27FC236}">
                <a16:creationId xmlns:a16="http://schemas.microsoft.com/office/drawing/2014/main" id="{1481B1B5-DB9B-4C21-9C8C-D95240D44277}"/>
              </a:ext>
            </a:extLst>
          </p:cNvPr>
          <p:cNvSpPr txBox="1"/>
          <p:nvPr/>
        </p:nvSpPr>
        <p:spPr>
          <a:xfrm>
            <a:off x="4320350" y="5238169"/>
            <a:ext cx="6286595" cy="430887"/>
          </a:xfrm>
          <a:prstGeom prst="rect">
            <a:avLst/>
          </a:prstGeom>
          <a:noFill/>
        </p:spPr>
        <p:txBody>
          <a:bodyPr wrap="square" rtlCol="0">
            <a:spAutoFit/>
          </a:bodyPr>
          <a:lstStyle/>
          <a:p>
            <a:pPr algn="l"/>
            <a:r>
              <a:rPr lang="en-GB" sz="2200" b="1" dirty="0"/>
              <a:t>F. Go to Madrid to see a football match</a:t>
            </a:r>
          </a:p>
        </p:txBody>
      </p:sp>
      <p:sp>
        <p:nvSpPr>
          <p:cNvPr id="85" name="TextBox 84">
            <a:extLst>
              <a:ext uri="{FF2B5EF4-FFF2-40B4-BE49-F238E27FC236}">
                <a16:creationId xmlns:a16="http://schemas.microsoft.com/office/drawing/2014/main" id="{4E50C119-1C83-4DF5-824D-265A7B7457A9}"/>
              </a:ext>
            </a:extLst>
          </p:cNvPr>
          <p:cNvSpPr txBox="1"/>
          <p:nvPr/>
        </p:nvSpPr>
        <p:spPr>
          <a:xfrm>
            <a:off x="4225504" y="2053835"/>
            <a:ext cx="5537566" cy="430887"/>
          </a:xfrm>
          <a:prstGeom prst="rect">
            <a:avLst/>
          </a:prstGeom>
          <a:noFill/>
        </p:spPr>
        <p:txBody>
          <a:bodyPr wrap="square" rtlCol="0">
            <a:spAutoFit/>
          </a:bodyPr>
          <a:lstStyle/>
          <a:p>
            <a:pPr algn="l"/>
            <a:r>
              <a:rPr lang="en-GB" sz="2200" b="1" dirty="0"/>
              <a:t>A. pick up a clean shirt for the interview</a:t>
            </a:r>
          </a:p>
        </p:txBody>
      </p:sp>
      <p:sp>
        <p:nvSpPr>
          <p:cNvPr id="86" name="TextBox 85">
            <a:extLst>
              <a:ext uri="{FF2B5EF4-FFF2-40B4-BE49-F238E27FC236}">
                <a16:creationId xmlns:a16="http://schemas.microsoft.com/office/drawing/2014/main" id="{EF166DA3-E1C9-4AB5-B023-6209A90CE351}"/>
              </a:ext>
            </a:extLst>
          </p:cNvPr>
          <p:cNvSpPr txBox="1"/>
          <p:nvPr/>
        </p:nvSpPr>
        <p:spPr>
          <a:xfrm>
            <a:off x="4305069" y="3939473"/>
            <a:ext cx="6102176" cy="430887"/>
          </a:xfrm>
          <a:prstGeom prst="rect">
            <a:avLst/>
          </a:prstGeom>
          <a:noFill/>
        </p:spPr>
        <p:txBody>
          <a:bodyPr wrap="square" rtlCol="0">
            <a:spAutoFit/>
          </a:bodyPr>
          <a:lstStyle/>
          <a:p>
            <a:pPr algn="l"/>
            <a:r>
              <a:rPr lang="en-GB" sz="2200" b="1" dirty="0"/>
              <a:t>D. Go to another country to look for work</a:t>
            </a:r>
          </a:p>
        </p:txBody>
      </p:sp>
      <p:sp>
        <p:nvSpPr>
          <p:cNvPr id="87" name="TextBox 86">
            <a:extLst>
              <a:ext uri="{FF2B5EF4-FFF2-40B4-BE49-F238E27FC236}">
                <a16:creationId xmlns:a16="http://schemas.microsoft.com/office/drawing/2014/main" id="{EECA6CFA-9A21-43E7-94D0-285CCD03A384}"/>
              </a:ext>
            </a:extLst>
          </p:cNvPr>
          <p:cNvSpPr txBox="1"/>
          <p:nvPr/>
        </p:nvSpPr>
        <p:spPr>
          <a:xfrm>
            <a:off x="4282262" y="3264429"/>
            <a:ext cx="6016771" cy="430887"/>
          </a:xfrm>
          <a:prstGeom prst="rect">
            <a:avLst/>
          </a:prstGeom>
          <a:noFill/>
        </p:spPr>
        <p:txBody>
          <a:bodyPr wrap="square" rtlCol="0">
            <a:spAutoFit/>
          </a:bodyPr>
          <a:lstStyle/>
          <a:p>
            <a:pPr algn="l"/>
            <a:r>
              <a:rPr lang="en-GB" sz="2200" b="1" dirty="0"/>
              <a:t>C. Buy new clothes for the holidays</a:t>
            </a:r>
          </a:p>
        </p:txBody>
      </p:sp>
      <p:sp>
        <p:nvSpPr>
          <p:cNvPr id="88" name="TextBox 87">
            <a:extLst>
              <a:ext uri="{FF2B5EF4-FFF2-40B4-BE49-F238E27FC236}">
                <a16:creationId xmlns:a16="http://schemas.microsoft.com/office/drawing/2014/main" id="{9C9293B6-93C7-4294-A15C-248D0F786717}"/>
              </a:ext>
            </a:extLst>
          </p:cNvPr>
          <p:cNvSpPr txBox="1"/>
          <p:nvPr/>
        </p:nvSpPr>
        <p:spPr>
          <a:xfrm>
            <a:off x="4324965" y="2652039"/>
            <a:ext cx="6115416" cy="430887"/>
          </a:xfrm>
          <a:prstGeom prst="rect">
            <a:avLst/>
          </a:prstGeom>
          <a:noFill/>
        </p:spPr>
        <p:txBody>
          <a:bodyPr wrap="square" rtlCol="0">
            <a:spAutoFit/>
          </a:bodyPr>
          <a:lstStyle/>
          <a:p>
            <a:pPr algn="l"/>
            <a:r>
              <a:rPr lang="en-GB" sz="2200" b="1" dirty="0"/>
              <a:t>B. Travel to the coast to relax on the beach</a:t>
            </a:r>
          </a:p>
        </p:txBody>
      </p:sp>
      <p:sp>
        <p:nvSpPr>
          <p:cNvPr id="89" name="TextBox 88">
            <a:extLst>
              <a:ext uri="{FF2B5EF4-FFF2-40B4-BE49-F238E27FC236}">
                <a16:creationId xmlns:a16="http://schemas.microsoft.com/office/drawing/2014/main" id="{9C6B6D1C-EFDA-4A3F-96E7-124AB8A0ECA1}"/>
              </a:ext>
            </a:extLst>
          </p:cNvPr>
          <p:cNvSpPr txBox="1"/>
          <p:nvPr/>
        </p:nvSpPr>
        <p:spPr>
          <a:xfrm>
            <a:off x="10954649" y="2000624"/>
            <a:ext cx="1561172" cy="3886962"/>
          </a:xfrm>
          <a:prstGeom prst="rect">
            <a:avLst/>
          </a:prstGeom>
          <a:noFill/>
        </p:spPr>
        <p:txBody>
          <a:bodyPr wrap="square" rtlCol="0">
            <a:spAutoFit/>
          </a:bodyPr>
          <a:lstStyle/>
          <a:p>
            <a:pPr algn="l">
              <a:lnSpc>
                <a:spcPct val="150000"/>
              </a:lnSpc>
            </a:pPr>
            <a:r>
              <a:rPr lang="en-GB" sz="2800" b="1" dirty="0"/>
              <a:t>1 = E</a:t>
            </a:r>
          </a:p>
          <a:p>
            <a:pPr algn="l">
              <a:lnSpc>
                <a:spcPct val="150000"/>
              </a:lnSpc>
            </a:pPr>
            <a:r>
              <a:rPr lang="en-GB" sz="2800" b="1" dirty="0"/>
              <a:t>2 = F</a:t>
            </a:r>
          </a:p>
          <a:p>
            <a:pPr algn="l">
              <a:lnSpc>
                <a:spcPct val="150000"/>
              </a:lnSpc>
            </a:pPr>
            <a:r>
              <a:rPr lang="en-GB" sz="2800" b="1" dirty="0"/>
              <a:t>3 = A</a:t>
            </a:r>
          </a:p>
          <a:p>
            <a:pPr algn="l">
              <a:lnSpc>
                <a:spcPct val="150000"/>
              </a:lnSpc>
            </a:pPr>
            <a:r>
              <a:rPr lang="en-GB" sz="2800" b="1" dirty="0"/>
              <a:t>4 = D</a:t>
            </a:r>
          </a:p>
          <a:p>
            <a:pPr algn="l">
              <a:lnSpc>
                <a:spcPct val="150000"/>
              </a:lnSpc>
            </a:pPr>
            <a:r>
              <a:rPr lang="en-GB" sz="2800" b="1" dirty="0"/>
              <a:t>5 = B</a:t>
            </a:r>
          </a:p>
          <a:p>
            <a:pPr algn="l">
              <a:lnSpc>
                <a:spcPct val="150000"/>
              </a:lnSpc>
            </a:pPr>
            <a:r>
              <a:rPr lang="en-GB" sz="2800" b="1" dirty="0"/>
              <a:t>6 = C</a:t>
            </a:r>
          </a:p>
        </p:txBody>
      </p:sp>
      <p:sp>
        <p:nvSpPr>
          <p:cNvPr id="90" name="TextBox 89">
            <a:extLst>
              <a:ext uri="{FF2B5EF4-FFF2-40B4-BE49-F238E27FC236}">
                <a16:creationId xmlns:a16="http://schemas.microsoft.com/office/drawing/2014/main" id="{929DCD3F-CDF7-4B1D-973A-435B76D43BB5}"/>
              </a:ext>
            </a:extLst>
          </p:cNvPr>
          <p:cNvSpPr txBox="1"/>
          <p:nvPr/>
        </p:nvSpPr>
        <p:spPr>
          <a:xfrm>
            <a:off x="4197428" y="1468869"/>
            <a:ext cx="6362700" cy="430887"/>
          </a:xfrm>
          <a:prstGeom prst="rect">
            <a:avLst/>
          </a:prstGeom>
          <a:noFill/>
        </p:spPr>
        <p:txBody>
          <a:bodyPr wrap="square">
            <a:spAutoFit/>
          </a:bodyPr>
          <a:lstStyle/>
          <a:p>
            <a:r>
              <a:rPr kumimoji="0" lang="en-US" sz="2200" b="1" i="0" u="none" strike="noStrike" kern="1200" cap="none" spc="0" normalizeH="0" baseline="0" noProof="0" dirty="0" err="1">
                <a:ln>
                  <a:noFill/>
                </a:ln>
                <a:effectLst/>
                <a:uLnTx/>
                <a:uFillTx/>
                <a:latin typeface="Century Gothic" panose="020F0302020204030204"/>
                <a:ea typeface="+mn-ea"/>
                <a:cs typeface="+mn-cs"/>
              </a:rPr>
              <a:t>Frases</a:t>
            </a:r>
            <a:r>
              <a:rPr kumimoji="0" lang="en-US" sz="2200" b="1" i="0" u="none" strike="noStrike" kern="1200" cap="none" spc="0" normalizeH="0" baseline="0" noProof="0" dirty="0">
                <a:ln>
                  <a:noFill/>
                </a:ln>
                <a:effectLst/>
                <a:uLnTx/>
                <a:uFillTx/>
                <a:latin typeface="Century Gothic" panose="020F0302020204030204"/>
                <a:ea typeface="+mn-ea"/>
                <a:cs typeface="+mn-cs"/>
              </a:rPr>
              <a:t> </a:t>
            </a:r>
            <a:r>
              <a:rPr kumimoji="0" lang="en-US" sz="2200" b="1" i="0" u="none" strike="noStrike" kern="1200" cap="none" spc="0" normalizeH="0" baseline="0" noProof="0" dirty="0" err="1">
                <a:ln>
                  <a:noFill/>
                </a:ln>
                <a:effectLst/>
                <a:uLnTx/>
                <a:uFillTx/>
                <a:latin typeface="Century Gothic" panose="020F0302020204030204"/>
                <a:ea typeface="+mn-ea"/>
                <a:cs typeface="+mn-cs"/>
              </a:rPr>
              <a:t>en</a:t>
            </a:r>
            <a:r>
              <a:rPr kumimoji="0" lang="en-US" sz="2200" b="1" i="0" u="none" strike="noStrike" kern="1200" cap="none" spc="0" normalizeH="0" baseline="0" noProof="0" dirty="0">
                <a:ln>
                  <a:noFill/>
                </a:ln>
                <a:effectLst/>
                <a:uLnTx/>
                <a:uFillTx/>
                <a:latin typeface="Century Gothic" panose="020F0302020204030204"/>
                <a:ea typeface="+mn-ea"/>
                <a:cs typeface="+mn-cs"/>
              </a:rPr>
              <a:t> </a:t>
            </a:r>
            <a:r>
              <a:rPr kumimoji="0" lang="en-US" sz="2200" b="1" i="0" u="none" strike="noStrike" kern="1200" cap="none" spc="0" normalizeH="0" baseline="0" noProof="0" dirty="0" err="1">
                <a:ln>
                  <a:noFill/>
                </a:ln>
                <a:effectLst/>
                <a:uLnTx/>
                <a:uFillTx/>
                <a:latin typeface="Century Gothic" panose="020F0302020204030204"/>
                <a:ea typeface="+mn-ea"/>
                <a:cs typeface="+mn-cs"/>
              </a:rPr>
              <a:t>inglés</a:t>
            </a:r>
            <a:r>
              <a:rPr kumimoji="0" lang="en-US" sz="2200" b="1" i="0" u="none" strike="noStrike" kern="1200" cap="none" spc="0" normalizeH="0" baseline="0" noProof="0" dirty="0">
                <a:ln>
                  <a:noFill/>
                </a:ln>
                <a:effectLst/>
                <a:uLnTx/>
                <a:uFillTx/>
                <a:latin typeface="Century Gothic" panose="020F0302020204030204"/>
                <a:ea typeface="+mn-ea"/>
                <a:cs typeface="+mn-cs"/>
              </a:rPr>
              <a:t>: </a:t>
            </a:r>
            <a:endParaRPr lang="en-GB" sz="2200" b="1" dirty="0"/>
          </a:p>
        </p:txBody>
      </p:sp>
    </p:spTree>
    <p:extLst>
      <p:ext uri="{BB962C8B-B14F-4D97-AF65-F5344CB8AC3E}">
        <p14:creationId xmlns:p14="http://schemas.microsoft.com/office/powerpoint/2010/main" val="3001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9">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9">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9">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F060F-6CE5-47E2-ADD0-CE324FA88B34}"/>
              </a:ext>
            </a:extLst>
          </p:cNvPr>
          <p:cNvSpPr>
            <a:spLocks noGrp="1"/>
          </p:cNvSpPr>
          <p:nvPr>
            <p:ph type="title"/>
          </p:nvPr>
        </p:nvSpPr>
        <p:spPr/>
        <p:txBody>
          <a:bodyPr/>
          <a:lstStyle/>
          <a:p>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a:t>
            </a: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Qué</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vas a </a:t>
            </a: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hacer</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a:t>
            </a:r>
            <a:endParaRPr lang="en-GB" dirty="0"/>
          </a:p>
        </p:txBody>
      </p:sp>
      <p:sp>
        <p:nvSpPr>
          <p:cNvPr id="51" name="Rectangle 50">
            <a:extLst>
              <a:ext uri="{FF2B5EF4-FFF2-40B4-BE49-F238E27FC236}">
                <a16:creationId xmlns:a16="http://schemas.microsoft.com/office/drawing/2014/main" id="{4C0BE6DE-8B9F-4900-8199-605A556D71E0}"/>
              </a:ext>
            </a:extLst>
          </p:cNvPr>
          <p:cNvSpPr/>
          <p:nvPr/>
        </p:nvSpPr>
        <p:spPr>
          <a:xfrm>
            <a:off x="102109" y="3607950"/>
            <a:ext cx="6624483" cy="430887"/>
          </a:xfrm>
          <a:prstGeom prst="rect">
            <a:avLst/>
          </a:prstGeom>
        </p:spPr>
        <p:txBody>
          <a:bodyPr wrap="square">
            <a:spAutoFit/>
          </a:bodyPr>
          <a:lstStyle/>
          <a:p>
            <a:pPr lvl="0" algn="ctr"/>
            <a:r>
              <a:rPr lang="en-GB" sz="2200" b="1" dirty="0"/>
              <a:t>4. She is going to buy some tickets (transport).</a:t>
            </a:r>
          </a:p>
        </p:txBody>
      </p:sp>
      <p:sp>
        <p:nvSpPr>
          <p:cNvPr id="52" name="Rectangle 51">
            <a:extLst>
              <a:ext uri="{FF2B5EF4-FFF2-40B4-BE49-F238E27FC236}">
                <a16:creationId xmlns:a16="http://schemas.microsoft.com/office/drawing/2014/main" id="{2AF6A809-E4E0-488E-B5A5-0B14215796AB}"/>
              </a:ext>
            </a:extLst>
          </p:cNvPr>
          <p:cNvSpPr/>
          <p:nvPr/>
        </p:nvSpPr>
        <p:spPr>
          <a:xfrm>
            <a:off x="-1268017" y="2734908"/>
            <a:ext cx="7461294" cy="430887"/>
          </a:xfrm>
          <a:prstGeom prst="rect">
            <a:avLst/>
          </a:prstGeom>
        </p:spPr>
        <p:txBody>
          <a:bodyPr wrap="square">
            <a:spAutoFit/>
          </a:bodyPr>
          <a:lstStyle/>
          <a:p>
            <a:pPr lvl="0" algn="ctr"/>
            <a:r>
              <a:rPr lang="en-GB" sz="2200" b="1" dirty="0"/>
              <a:t>3. You are going to drink coffee.</a:t>
            </a:r>
          </a:p>
        </p:txBody>
      </p:sp>
      <p:sp>
        <p:nvSpPr>
          <p:cNvPr id="53" name="Rectangle 52">
            <a:extLst>
              <a:ext uri="{FF2B5EF4-FFF2-40B4-BE49-F238E27FC236}">
                <a16:creationId xmlns:a16="http://schemas.microsoft.com/office/drawing/2014/main" id="{DAD607B6-960F-41AD-80E0-30C3F1F50A2E}"/>
              </a:ext>
            </a:extLst>
          </p:cNvPr>
          <p:cNvSpPr/>
          <p:nvPr/>
        </p:nvSpPr>
        <p:spPr>
          <a:xfrm>
            <a:off x="-256752" y="4498212"/>
            <a:ext cx="5904953" cy="430887"/>
          </a:xfrm>
          <a:prstGeom prst="rect">
            <a:avLst/>
          </a:prstGeom>
        </p:spPr>
        <p:txBody>
          <a:bodyPr wrap="square">
            <a:spAutoFit/>
          </a:bodyPr>
          <a:lstStyle/>
          <a:p>
            <a:pPr lvl="0" algn="ctr"/>
            <a:r>
              <a:rPr lang="en-GB" sz="2200" b="1" dirty="0"/>
              <a:t>5. I am going to take the next train.</a:t>
            </a:r>
          </a:p>
        </p:txBody>
      </p:sp>
      <p:sp>
        <p:nvSpPr>
          <p:cNvPr id="54" name="Rectangle 53">
            <a:extLst>
              <a:ext uri="{FF2B5EF4-FFF2-40B4-BE49-F238E27FC236}">
                <a16:creationId xmlns:a16="http://schemas.microsoft.com/office/drawing/2014/main" id="{4F0BD0FE-A55D-468F-983C-123E4C490554}"/>
              </a:ext>
            </a:extLst>
          </p:cNvPr>
          <p:cNvSpPr/>
          <p:nvPr/>
        </p:nvSpPr>
        <p:spPr>
          <a:xfrm>
            <a:off x="-693840" y="1121227"/>
            <a:ext cx="7782368" cy="430887"/>
          </a:xfrm>
          <a:prstGeom prst="rect">
            <a:avLst/>
          </a:prstGeom>
        </p:spPr>
        <p:txBody>
          <a:bodyPr wrap="square">
            <a:spAutoFit/>
          </a:bodyPr>
          <a:lstStyle/>
          <a:p>
            <a:pPr marL="457200" indent="-457200" algn="ctr">
              <a:buFont typeface="+mj-lt"/>
              <a:buAutoNum type="arabicPeriod"/>
            </a:pPr>
            <a:r>
              <a:rPr lang="en-GB" sz="2200" b="1" dirty="0"/>
              <a:t>You are going to </a:t>
            </a:r>
            <a:r>
              <a:rPr lang="en-GB" sz="2200" b="1" dirty="0">
                <a:sym typeface="Century Gothic"/>
              </a:rPr>
              <a:t>go to another country.</a:t>
            </a:r>
          </a:p>
        </p:txBody>
      </p:sp>
      <p:sp>
        <p:nvSpPr>
          <p:cNvPr id="55" name="Rectangle 54">
            <a:extLst>
              <a:ext uri="{FF2B5EF4-FFF2-40B4-BE49-F238E27FC236}">
                <a16:creationId xmlns:a16="http://schemas.microsoft.com/office/drawing/2014/main" id="{05D0D7A5-8DF6-4B3C-83BA-999A9923BDF2}"/>
              </a:ext>
            </a:extLst>
          </p:cNvPr>
          <p:cNvSpPr/>
          <p:nvPr/>
        </p:nvSpPr>
        <p:spPr>
          <a:xfrm>
            <a:off x="-1268017" y="1911323"/>
            <a:ext cx="7461294" cy="430887"/>
          </a:xfrm>
          <a:prstGeom prst="rect">
            <a:avLst/>
          </a:prstGeom>
        </p:spPr>
        <p:txBody>
          <a:bodyPr wrap="square">
            <a:spAutoFit/>
          </a:bodyPr>
          <a:lstStyle/>
          <a:p>
            <a:pPr algn="ctr">
              <a:buClr>
                <a:schemeClr val="dk1"/>
              </a:buClr>
              <a:buSzPts val="1800"/>
            </a:pPr>
            <a:r>
              <a:rPr lang="en-GB" sz="2200" b="1" dirty="0">
                <a:ea typeface="Century Gothic"/>
                <a:cs typeface="Century Gothic"/>
                <a:sym typeface="Century Gothic"/>
              </a:rPr>
              <a:t>2. I am going to go to the coast.</a:t>
            </a:r>
          </a:p>
        </p:txBody>
      </p:sp>
      <p:sp>
        <p:nvSpPr>
          <p:cNvPr id="56" name="Rectangle 55">
            <a:extLst>
              <a:ext uri="{FF2B5EF4-FFF2-40B4-BE49-F238E27FC236}">
                <a16:creationId xmlns:a16="http://schemas.microsoft.com/office/drawing/2014/main" id="{9A5DAA0B-89C2-4A95-B241-2B3E645B0B33}"/>
              </a:ext>
            </a:extLst>
          </p:cNvPr>
          <p:cNvSpPr/>
          <p:nvPr/>
        </p:nvSpPr>
        <p:spPr>
          <a:xfrm>
            <a:off x="-334076" y="5379864"/>
            <a:ext cx="5904953" cy="430887"/>
          </a:xfrm>
          <a:prstGeom prst="rect">
            <a:avLst/>
          </a:prstGeom>
        </p:spPr>
        <p:txBody>
          <a:bodyPr wrap="square">
            <a:spAutoFit/>
          </a:bodyPr>
          <a:lstStyle/>
          <a:p>
            <a:pPr lvl="0" algn="ctr"/>
            <a:r>
              <a:rPr lang="en-GB" sz="2200" b="1" dirty="0"/>
              <a:t>6. She is going to present a topic.</a:t>
            </a:r>
          </a:p>
        </p:txBody>
      </p:sp>
      <p:sp>
        <p:nvSpPr>
          <p:cNvPr id="73" name="Rectangle 72">
            <a:extLst>
              <a:ext uri="{FF2B5EF4-FFF2-40B4-BE49-F238E27FC236}">
                <a16:creationId xmlns:a16="http://schemas.microsoft.com/office/drawing/2014/main" id="{39C6A957-95D1-4CD1-95B1-1BE15BDB5B01}"/>
              </a:ext>
            </a:extLst>
          </p:cNvPr>
          <p:cNvSpPr/>
          <p:nvPr/>
        </p:nvSpPr>
        <p:spPr>
          <a:xfrm>
            <a:off x="6601134" y="1085020"/>
            <a:ext cx="4406957" cy="430887"/>
          </a:xfrm>
          <a:prstGeom prst="rect">
            <a:avLst/>
          </a:prstGeom>
        </p:spPr>
        <p:txBody>
          <a:bodyPr wrap="square">
            <a:spAutoFit/>
          </a:bodyPr>
          <a:lstStyle/>
          <a:p>
            <a:pPr marL="457200" indent="-457200" algn="ctr">
              <a:buFont typeface="+mj-lt"/>
              <a:buAutoNum type="arabicPeriod"/>
            </a:pPr>
            <a:r>
              <a:rPr lang="en-GB" sz="2200" b="1" dirty="0"/>
              <a:t>Vas a </a:t>
            </a:r>
            <a:r>
              <a:rPr lang="en-GB" sz="2200" b="1" dirty="0" err="1"/>
              <a:t>ir</a:t>
            </a:r>
            <a:r>
              <a:rPr lang="en-GB" sz="2200" b="1" dirty="0"/>
              <a:t> a </a:t>
            </a:r>
            <a:r>
              <a:rPr lang="en-GB" sz="2200" b="1" dirty="0" err="1"/>
              <a:t>otro</a:t>
            </a:r>
            <a:r>
              <a:rPr lang="en-GB" sz="2200" b="1" dirty="0"/>
              <a:t> </a:t>
            </a:r>
            <a:r>
              <a:rPr lang="en-GB" sz="2200" b="1" dirty="0" err="1"/>
              <a:t>país</a:t>
            </a:r>
            <a:r>
              <a:rPr lang="en-GB" sz="2200" b="1" dirty="0"/>
              <a:t>.</a:t>
            </a:r>
            <a:endParaRPr lang="en-GB" sz="2200" b="1" dirty="0">
              <a:sym typeface="Century Gothic"/>
            </a:endParaRPr>
          </a:p>
        </p:txBody>
      </p:sp>
      <p:sp>
        <p:nvSpPr>
          <p:cNvPr id="74" name="Rectangle 73">
            <a:extLst>
              <a:ext uri="{FF2B5EF4-FFF2-40B4-BE49-F238E27FC236}">
                <a16:creationId xmlns:a16="http://schemas.microsoft.com/office/drawing/2014/main" id="{C5FD16E4-306B-4FF4-B9F9-BA1EBB928B38}"/>
              </a:ext>
            </a:extLst>
          </p:cNvPr>
          <p:cNvSpPr/>
          <p:nvPr/>
        </p:nvSpPr>
        <p:spPr>
          <a:xfrm>
            <a:off x="6601134" y="1916319"/>
            <a:ext cx="4181625" cy="430887"/>
          </a:xfrm>
          <a:prstGeom prst="rect">
            <a:avLst/>
          </a:prstGeom>
        </p:spPr>
        <p:txBody>
          <a:bodyPr wrap="square">
            <a:spAutoFit/>
          </a:bodyPr>
          <a:lstStyle/>
          <a:p>
            <a:pPr algn="ctr"/>
            <a:r>
              <a:rPr lang="en-GB" sz="2200" b="1" dirty="0"/>
              <a:t>2. </a:t>
            </a:r>
            <a:r>
              <a:rPr lang="en-GB" sz="2200" b="1" dirty="0" err="1"/>
              <a:t>Voy</a:t>
            </a:r>
            <a:r>
              <a:rPr lang="en-GB" sz="2200" b="1" dirty="0"/>
              <a:t> a </a:t>
            </a:r>
            <a:r>
              <a:rPr lang="en-GB" sz="2200" b="1" dirty="0" err="1"/>
              <a:t>ir</a:t>
            </a:r>
            <a:r>
              <a:rPr lang="en-GB" sz="2200" b="1" dirty="0"/>
              <a:t> a la costa.</a:t>
            </a:r>
            <a:endParaRPr lang="en-GB" sz="2200" b="1" dirty="0">
              <a:sym typeface="Century Gothic"/>
            </a:endParaRPr>
          </a:p>
        </p:txBody>
      </p:sp>
      <p:sp>
        <p:nvSpPr>
          <p:cNvPr id="75" name="Rectangle 74">
            <a:extLst>
              <a:ext uri="{FF2B5EF4-FFF2-40B4-BE49-F238E27FC236}">
                <a16:creationId xmlns:a16="http://schemas.microsoft.com/office/drawing/2014/main" id="{22BF58D3-63D0-4FAE-8701-B75D2F749374}"/>
              </a:ext>
            </a:extLst>
          </p:cNvPr>
          <p:cNvSpPr/>
          <p:nvPr/>
        </p:nvSpPr>
        <p:spPr>
          <a:xfrm>
            <a:off x="6536691" y="2711411"/>
            <a:ext cx="4181625" cy="430887"/>
          </a:xfrm>
          <a:prstGeom prst="rect">
            <a:avLst/>
          </a:prstGeom>
        </p:spPr>
        <p:txBody>
          <a:bodyPr wrap="square">
            <a:spAutoFit/>
          </a:bodyPr>
          <a:lstStyle/>
          <a:p>
            <a:pPr algn="ctr"/>
            <a:r>
              <a:rPr lang="en-GB" sz="2200" b="1" dirty="0"/>
              <a:t>3. Vas a </a:t>
            </a:r>
            <a:r>
              <a:rPr lang="en-GB" sz="2200" b="1" dirty="0" err="1"/>
              <a:t>beber</a:t>
            </a:r>
            <a:r>
              <a:rPr lang="en-GB" sz="2200" b="1" dirty="0"/>
              <a:t> café.</a:t>
            </a:r>
            <a:endParaRPr lang="en-GB" sz="2200" b="1" dirty="0">
              <a:sym typeface="Century Gothic"/>
            </a:endParaRPr>
          </a:p>
        </p:txBody>
      </p:sp>
      <p:sp>
        <p:nvSpPr>
          <p:cNvPr id="76" name="Rectangle 75">
            <a:extLst>
              <a:ext uri="{FF2B5EF4-FFF2-40B4-BE49-F238E27FC236}">
                <a16:creationId xmlns:a16="http://schemas.microsoft.com/office/drawing/2014/main" id="{0EA58801-F963-453C-B4E4-A2468D77F460}"/>
              </a:ext>
            </a:extLst>
          </p:cNvPr>
          <p:cNvSpPr/>
          <p:nvPr/>
        </p:nvSpPr>
        <p:spPr>
          <a:xfrm>
            <a:off x="6536691" y="3587229"/>
            <a:ext cx="5437086" cy="430887"/>
          </a:xfrm>
          <a:prstGeom prst="rect">
            <a:avLst/>
          </a:prstGeom>
        </p:spPr>
        <p:txBody>
          <a:bodyPr wrap="square">
            <a:spAutoFit/>
          </a:bodyPr>
          <a:lstStyle/>
          <a:p>
            <a:pPr algn="ctr"/>
            <a:r>
              <a:rPr lang="en-GB" sz="2200" b="1" dirty="0"/>
              <a:t>4. </a:t>
            </a:r>
            <a:r>
              <a:rPr lang="en-GB" sz="2200" b="1" dirty="0" err="1"/>
              <a:t>Va</a:t>
            </a:r>
            <a:r>
              <a:rPr lang="en-GB" sz="2200" b="1" dirty="0"/>
              <a:t> a </a:t>
            </a:r>
            <a:r>
              <a:rPr lang="en-GB" sz="2200" b="1" dirty="0" err="1"/>
              <a:t>comprar</a:t>
            </a:r>
            <a:r>
              <a:rPr lang="en-GB" sz="2200" b="1" dirty="0"/>
              <a:t> </a:t>
            </a:r>
            <a:r>
              <a:rPr lang="en-GB" sz="2200" b="1" dirty="0" err="1"/>
              <a:t>unos</a:t>
            </a:r>
            <a:r>
              <a:rPr lang="en-GB" sz="2200" b="1" dirty="0"/>
              <a:t> </a:t>
            </a:r>
            <a:r>
              <a:rPr lang="en-GB" sz="2200" b="1" dirty="0" err="1"/>
              <a:t>billetes</a:t>
            </a:r>
            <a:r>
              <a:rPr lang="en-GB" sz="2200" b="1" dirty="0"/>
              <a:t>.</a:t>
            </a:r>
            <a:endParaRPr lang="en-GB" sz="2200" b="1" dirty="0">
              <a:sym typeface="Century Gothic"/>
            </a:endParaRPr>
          </a:p>
        </p:txBody>
      </p:sp>
      <p:sp>
        <p:nvSpPr>
          <p:cNvPr id="77" name="Rectangle 76">
            <a:extLst>
              <a:ext uri="{FF2B5EF4-FFF2-40B4-BE49-F238E27FC236}">
                <a16:creationId xmlns:a16="http://schemas.microsoft.com/office/drawing/2014/main" id="{1E7D00D8-BE1F-4954-A250-811B5566E74C}"/>
              </a:ext>
            </a:extLst>
          </p:cNvPr>
          <p:cNvSpPr/>
          <p:nvPr/>
        </p:nvSpPr>
        <p:spPr>
          <a:xfrm>
            <a:off x="6651649" y="4503981"/>
            <a:ext cx="5437086" cy="430887"/>
          </a:xfrm>
          <a:prstGeom prst="rect">
            <a:avLst/>
          </a:prstGeom>
        </p:spPr>
        <p:txBody>
          <a:bodyPr wrap="square">
            <a:spAutoFit/>
          </a:bodyPr>
          <a:lstStyle/>
          <a:p>
            <a:pPr algn="ctr"/>
            <a:r>
              <a:rPr lang="en-GB" sz="2200" b="1" dirty="0"/>
              <a:t>5. </a:t>
            </a:r>
            <a:r>
              <a:rPr lang="en-GB" sz="2200" b="1" dirty="0" err="1"/>
              <a:t>Voy</a:t>
            </a:r>
            <a:r>
              <a:rPr lang="en-GB" sz="2200" b="1" dirty="0"/>
              <a:t> a </a:t>
            </a:r>
            <a:r>
              <a:rPr lang="en-GB" sz="2200" b="1" dirty="0" err="1"/>
              <a:t>coger</a:t>
            </a:r>
            <a:r>
              <a:rPr lang="en-GB" sz="2200" b="1" dirty="0"/>
              <a:t> </a:t>
            </a:r>
            <a:r>
              <a:rPr lang="en-GB" sz="2200" b="1" dirty="0" err="1"/>
              <a:t>el</a:t>
            </a:r>
            <a:r>
              <a:rPr lang="en-GB" sz="2200" b="1" dirty="0"/>
              <a:t> </a:t>
            </a:r>
            <a:r>
              <a:rPr lang="en-GB" sz="2200" b="1" dirty="0" err="1"/>
              <a:t>próximo</a:t>
            </a:r>
            <a:r>
              <a:rPr lang="en-GB" sz="2200" b="1" dirty="0"/>
              <a:t> </a:t>
            </a:r>
            <a:r>
              <a:rPr lang="en-GB" sz="2200" b="1" dirty="0" err="1"/>
              <a:t>tren</a:t>
            </a:r>
            <a:r>
              <a:rPr lang="en-GB" sz="2200" b="1" dirty="0"/>
              <a:t>.</a:t>
            </a:r>
            <a:endParaRPr lang="en-GB" sz="2200" b="1" dirty="0">
              <a:sym typeface="Century Gothic"/>
            </a:endParaRPr>
          </a:p>
        </p:txBody>
      </p:sp>
      <p:sp>
        <p:nvSpPr>
          <p:cNvPr id="78" name="Rectangle 77">
            <a:extLst>
              <a:ext uri="{FF2B5EF4-FFF2-40B4-BE49-F238E27FC236}">
                <a16:creationId xmlns:a16="http://schemas.microsoft.com/office/drawing/2014/main" id="{D3060722-3EC3-414F-9FFC-0BFF3AB46678}"/>
              </a:ext>
            </a:extLst>
          </p:cNvPr>
          <p:cNvSpPr/>
          <p:nvPr/>
        </p:nvSpPr>
        <p:spPr>
          <a:xfrm>
            <a:off x="6320122" y="5363495"/>
            <a:ext cx="5437086" cy="430887"/>
          </a:xfrm>
          <a:prstGeom prst="rect">
            <a:avLst/>
          </a:prstGeom>
        </p:spPr>
        <p:txBody>
          <a:bodyPr wrap="square">
            <a:spAutoFit/>
          </a:bodyPr>
          <a:lstStyle/>
          <a:p>
            <a:pPr algn="ctr"/>
            <a:r>
              <a:rPr lang="en-GB" sz="2200" b="1" dirty="0"/>
              <a:t>6. </a:t>
            </a:r>
            <a:r>
              <a:rPr lang="en-GB" sz="2200" b="1" dirty="0" err="1"/>
              <a:t>Va</a:t>
            </a:r>
            <a:r>
              <a:rPr lang="en-GB" sz="2200" b="1" dirty="0"/>
              <a:t> a </a:t>
            </a:r>
            <a:r>
              <a:rPr lang="en-GB" sz="2200" b="1" dirty="0" err="1"/>
              <a:t>presentar</a:t>
            </a:r>
            <a:r>
              <a:rPr lang="en-GB" sz="2200" b="1" dirty="0"/>
              <a:t> un </a:t>
            </a:r>
            <a:r>
              <a:rPr lang="en-GB" sz="2200" b="1" dirty="0" err="1"/>
              <a:t>tema</a:t>
            </a:r>
            <a:r>
              <a:rPr lang="en-GB" sz="2200" b="1" dirty="0"/>
              <a:t>.</a:t>
            </a:r>
            <a:endParaRPr lang="en-GB" sz="2200" b="1" dirty="0">
              <a:sym typeface="Century Gothic"/>
            </a:endParaRPr>
          </a:p>
        </p:txBody>
      </p:sp>
      <p:sp>
        <p:nvSpPr>
          <p:cNvPr id="79" name="Rounded Rectangle 11">
            <a:extLst>
              <a:ext uri="{FF2B5EF4-FFF2-40B4-BE49-F238E27FC236}">
                <a16:creationId xmlns:a16="http://schemas.microsoft.com/office/drawing/2014/main" id="{70D6C056-CB97-43FF-92F2-B04D94CC262E}"/>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80" name="Rounded Rectangle 11">
            <a:extLst>
              <a:ext uri="{FF2B5EF4-FFF2-40B4-BE49-F238E27FC236}">
                <a16:creationId xmlns:a16="http://schemas.microsoft.com/office/drawing/2014/main" id="{A3BD62A5-2328-4213-9A24-1C10CFDA07B8}"/>
              </a:ext>
            </a:extLst>
          </p:cNvPr>
          <p:cNvSpPr/>
          <p:nvPr/>
        </p:nvSpPr>
        <p:spPr>
          <a:xfrm>
            <a:off x="10341736" y="258166"/>
            <a:ext cx="1586408"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escribir</a:t>
            </a:r>
            <a:endPar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556BD379-0BD5-41D1-B61D-BC0898E98B38}"/>
              </a:ext>
            </a:extLst>
          </p:cNvPr>
          <p:cNvSpPr txBox="1"/>
          <p:nvPr/>
        </p:nvSpPr>
        <p:spPr>
          <a:xfrm>
            <a:off x="7194884" y="458625"/>
            <a:ext cx="2526632" cy="461665"/>
          </a:xfrm>
          <a:prstGeom prst="rect">
            <a:avLst/>
          </a:prstGeom>
          <a:noFill/>
        </p:spPr>
        <p:txBody>
          <a:bodyPr wrap="square" rtlCol="0">
            <a:spAutoFit/>
          </a:bodyPr>
          <a:lstStyle/>
          <a:p>
            <a:r>
              <a:rPr lang="en-GB" sz="2400" b="1" dirty="0" err="1"/>
              <a:t>Solución</a:t>
            </a:r>
            <a:r>
              <a:rPr lang="en-GB" sz="2400" b="1" dirty="0"/>
              <a:t>:</a:t>
            </a:r>
          </a:p>
        </p:txBody>
      </p:sp>
    </p:spTree>
    <p:extLst>
      <p:ext uri="{BB962C8B-B14F-4D97-AF65-F5344CB8AC3E}">
        <p14:creationId xmlns:p14="http://schemas.microsoft.com/office/powerpoint/2010/main" val="116675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P spid="76" grpId="0"/>
      <p:bldP spid="77" grpId="0"/>
      <p:bldP spid="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F060F-6CE5-47E2-ADD0-CE324FA88B34}"/>
              </a:ext>
            </a:extLst>
          </p:cNvPr>
          <p:cNvSpPr>
            <a:spLocks noGrp="1"/>
          </p:cNvSpPr>
          <p:nvPr>
            <p:ph type="title"/>
          </p:nvPr>
        </p:nvSpPr>
        <p:spPr/>
        <p:txBody>
          <a:bodyPr/>
          <a:lstStyle/>
          <a:p>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a:t>
            </a: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Qué</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vas a </a:t>
            </a: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hacer</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a:t>
            </a:r>
            <a:endParaRPr lang="en-GB" dirty="0"/>
          </a:p>
        </p:txBody>
      </p:sp>
      <p:sp>
        <p:nvSpPr>
          <p:cNvPr id="51" name="Rectangle 50">
            <a:extLst>
              <a:ext uri="{FF2B5EF4-FFF2-40B4-BE49-F238E27FC236}">
                <a16:creationId xmlns:a16="http://schemas.microsoft.com/office/drawing/2014/main" id="{4C0BE6DE-8B9F-4900-8199-605A556D71E0}"/>
              </a:ext>
            </a:extLst>
          </p:cNvPr>
          <p:cNvSpPr/>
          <p:nvPr/>
        </p:nvSpPr>
        <p:spPr>
          <a:xfrm>
            <a:off x="102109" y="3607950"/>
            <a:ext cx="6624483" cy="430887"/>
          </a:xfrm>
          <a:prstGeom prst="rect">
            <a:avLst/>
          </a:prstGeom>
        </p:spPr>
        <p:txBody>
          <a:bodyPr wrap="square">
            <a:spAutoFit/>
          </a:bodyPr>
          <a:lstStyle/>
          <a:p>
            <a:pPr lvl="0" algn="ctr"/>
            <a:r>
              <a:rPr lang="en-GB" sz="2200" b="1" dirty="0"/>
              <a:t>4. She is going to buy some tickets (transport).</a:t>
            </a:r>
          </a:p>
        </p:txBody>
      </p:sp>
      <p:sp>
        <p:nvSpPr>
          <p:cNvPr id="52" name="Rectangle 51">
            <a:extLst>
              <a:ext uri="{FF2B5EF4-FFF2-40B4-BE49-F238E27FC236}">
                <a16:creationId xmlns:a16="http://schemas.microsoft.com/office/drawing/2014/main" id="{2AF6A809-E4E0-488E-B5A5-0B14215796AB}"/>
              </a:ext>
            </a:extLst>
          </p:cNvPr>
          <p:cNvSpPr/>
          <p:nvPr/>
        </p:nvSpPr>
        <p:spPr>
          <a:xfrm>
            <a:off x="-1268017" y="2734908"/>
            <a:ext cx="7461294" cy="430887"/>
          </a:xfrm>
          <a:prstGeom prst="rect">
            <a:avLst/>
          </a:prstGeom>
        </p:spPr>
        <p:txBody>
          <a:bodyPr wrap="square">
            <a:spAutoFit/>
          </a:bodyPr>
          <a:lstStyle/>
          <a:p>
            <a:pPr lvl="0" algn="ctr"/>
            <a:r>
              <a:rPr lang="en-GB" sz="2200" b="1" dirty="0"/>
              <a:t>3. You are going to drink coffee.</a:t>
            </a:r>
          </a:p>
        </p:txBody>
      </p:sp>
      <p:sp>
        <p:nvSpPr>
          <p:cNvPr id="53" name="Rectangle 52">
            <a:extLst>
              <a:ext uri="{FF2B5EF4-FFF2-40B4-BE49-F238E27FC236}">
                <a16:creationId xmlns:a16="http://schemas.microsoft.com/office/drawing/2014/main" id="{DAD607B6-960F-41AD-80E0-30C3F1F50A2E}"/>
              </a:ext>
            </a:extLst>
          </p:cNvPr>
          <p:cNvSpPr/>
          <p:nvPr/>
        </p:nvSpPr>
        <p:spPr>
          <a:xfrm>
            <a:off x="-256752" y="4498212"/>
            <a:ext cx="5904953" cy="430887"/>
          </a:xfrm>
          <a:prstGeom prst="rect">
            <a:avLst/>
          </a:prstGeom>
        </p:spPr>
        <p:txBody>
          <a:bodyPr wrap="square">
            <a:spAutoFit/>
          </a:bodyPr>
          <a:lstStyle/>
          <a:p>
            <a:pPr lvl="0" algn="ctr"/>
            <a:r>
              <a:rPr lang="en-GB" sz="2200" b="1" dirty="0"/>
              <a:t>5. I am going to take the next train.</a:t>
            </a:r>
          </a:p>
        </p:txBody>
      </p:sp>
      <p:sp>
        <p:nvSpPr>
          <p:cNvPr id="54" name="Rectangle 53">
            <a:extLst>
              <a:ext uri="{FF2B5EF4-FFF2-40B4-BE49-F238E27FC236}">
                <a16:creationId xmlns:a16="http://schemas.microsoft.com/office/drawing/2014/main" id="{4F0BD0FE-A55D-468F-983C-123E4C490554}"/>
              </a:ext>
            </a:extLst>
          </p:cNvPr>
          <p:cNvSpPr/>
          <p:nvPr/>
        </p:nvSpPr>
        <p:spPr>
          <a:xfrm>
            <a:off x="-693840" y="1121227"/>
            <a:ext cx="7782368" cy="430887"/>
          </a:xfrm>
          <a:prstGeom prst="rect">
            <a:avLst/>
          </a:prstGeom>
        </p:spPr>
        <p:txBody>
          <a:bodyPr wrap="square">
            <a:spAutoFit/>
          </a:bodyPr>
          <a:lstStyle/>
          <a:p>
            <a:pPr marL="457200" indent="-457200" algn="ctr">
              <a:buFont typeface="+mj-lt"/>
              <a:buAutoNum type="arabicPeriod"/>
            </a:pPr>
            <a:r>
              <a:rPr lang="en-GB" sz="2200" b="1" dirty="0"/>
              <a:t>You are going to </a:t>
            </a:r>
            <a:r>
              <a:rPr lang="en-GB" sz="2200" b="1" dirty="0">
                <a:sym typeface="Century Gothic"/>
              </a:rPr>
              <a:t>go to another country.</a:t>
            </a:r>
          </a:p>
        </p:txBody>
      </p:sp>
      <p:sp>
        <p:nvSpPr>
          <p:cNvPr id="55" name="Rectangle 54">
            <a:extLst>
              <a:ext uri="{FF2B5EF4-FFF2-40B4-BE49-F238E27FC236}">
                <a16:creationId xmlns:a16="http://schemas.microsoft.com/office/drawing/2014/main" id="{05D0D7A5-8DF6-4B3C-83BA-999A9923BDF2}"/>
              </a:ext>
            </a:extLst>
          </p:cNvPr>
          <p:cNvSpPr/>
          <p:nvPr/>
        </p:nvSpPr>
        <p:spPr>
          <a:xfrm>
            <a:off x="-1268017" y="1911323"/>
            <a:ext cx="7461294" cy="430887"/>
          </a:xfrm>
          <a:prstGeom prst="rect">
            <a:avLst/>
          </a:prstGeom>
        </p:spPr>
        <p:txBody>
          <a:bodyPr wrap="square">
            <a:spAutoFit/>
          </a:bodyPr>
          <a:lstStyle/>
          <a:p>
            <a:pPr algn="ctr">
              <a:buClr>
                <a:schemeClr val="dk1"/>
              </a:buClr>
              <a:buSzPts val="1800"/>
            </a:pPr>
            <a:r>
              <a:rPr lang="en-GB" sz="2200" b="1" dirty="0">
                <a:ea typeface="Century Gothic"/>
                <a:cs typeface="Century Gothic"/>
                <a:sym typeface="Century Gothic"/>
              </a:rPr>
              <a:t>2. I am going to go to the coast.</a:t>
            </a:r>
          </a:p>
        </p:txBody>
      </p:sp>
      <p:sp>
        <p:nvSpPr>
          <p:cNvPr id="56" name="Rectangle 55">
            <a:extLst>
              <a:ext uri="{FF2B5EF4-FFF2-40B4-BE49-F238E27FC236}">
                <a16:creationId xmlns:a16="http://schemas.microsoft.com/office/drawing/2014/main" id="{9A5DAA0B-89C2-4A95-B241-2B3E645B0B33}"/>
              </a:ext>
            </a:extLst>
          </p:cNvPr>
          <p:cNvSpPr/>
          <p:nvPr/>
        </p:nvSpPr>
        <p:spPr>
          <a:xfrm>
            <a:off x="-334076" y="5379864"/>
            <a:ext cx="5904953" cy="430887"/>
          </a:xfrm>
          <a:prstGeom prst="rect">
            <a:avLst/>
          </a:prstGeom>
        </p:spPr>
        <p:txBody>
          <a:bodyPr wrap="square">
            <a:spAutoFit/>
          </a:bodyPr>
          <a:lstStyle/>
          <a:p>
            <a:pPr lvl="0" algn="ctr"/>
            <a:r>
              <a:rPr lang="en-GB" sz="2200" b="1" dirty="0"/>
              <a:t>6. She is going to present a topic.</a:t>
            </a:r>
          </a:p>
        </p:txBody>
      </p:sp>
      <p:sp>
        <p:nvSpPr>
          <p:cNvPr id="73" name="Rectangle 72">
            <a:extLst>
              <a:ext uri="{FF2B5EF4-FFF2-40B4-BE49-F238E27FC236}">
                <a16:creationId xmlns:a16="http://schemas.microsoft.com/office/drawing/2014/main" id="{39C6A957-95D1-4CD1-95B1-1BE15BDB5B01}"/>
              </a:ext>
            </a:extLst>
          </p:cNvPr>
          <p:cNvSpPr/>
          <p:nvPr/>
        </p:nvSpPr>
        <p:spPr>
          <a:xfrm>
            <a:off x="6320122" y="1071674"/>
            <a:ext cx="5156074" cy="430887"/>
          </a:xfrm>
          <a:prstGeom prst="rect">
            <a:avLst/>
          </a:prstGeom>
        </p:spPr>
        <p:txBody>
          <a:bodyPr wrap="square">
            <a:spAutoFit/>
          </a:bodyPr>
          <a:lstStyle/>
          <a:p>
            <a:pPr marL="457200" indent="-457200" algn="ctr">
              <a:buFont typeface="+mj-lt"/>
              <a:buAutoNum type="arabicPeriod"/>
            </a:pPr>
            <a:r>
              <a:rPr lang="en-GB" sz="2200" b="1" dirty="0"/>
              <a:t>_________ </a:t>
            </a:r>
            <a:r>
              <a:rPr lang="en-GB" sz="2200" b="1" dirty="0" err="1"/>
              <a:t>ir</a:t>
            </a:r>
            <a:r>
              <a:rPr lang="en-GB" sz="2200" b="1" dirty="0"/>
              <a:t> a </a:t>
            </a:r>
            <a:r>
              <a:rPr lang="en-GB" sz="2200" b="1" dirty="0" err="1"/>
              <a:t>otro</a:t>
            </a:r>
            <a:r>
              <a:rPr lang="en-GB" sz="2200" b="1" dirty="0"/>
              <a:t> _________.</a:t>
            </a:r>
            <a:endParaRPr lang="en-GB" sz="2200" b="1" dirty="0">
              <a:sym typeface="Century Gothic"/>
            </a:endParaRPr>
          </a:p>
        </p:txBody>
      </p:sp>
      <p:sp>
        <p:nvSpPr>
          <p:cNvPr id="74" name="Rectangle 73">
            <a:extLst>
              <a:ext uri="{FF2B5EF4-FFF2-40B4-BE49-F238E27FC236}">
                <a16:creationId xmlns:a16="http://schemas.microsoft.com/office/drawing/2014/main" id="{C5FD16E4-306B-4FF4-B9F9-BA1EBB928B38}"/>
              </a:ext>
            </a:extLst>
          </p:cNvPr>
          <p:cNvSpPr/>
          <p:nvPr/>
        </p:nvSpPr>
        <p:spPr>
          <a:xfrm>
            <a:off x="6601134" y="1916319"/>
            <a:ext cx="4181625" cy="430887"/>
          </a:xfrm>
          <a:prstGeom prst="rect">
            <a:avLst/>
          </a:prstGeom>
        </p:spPr>
        <p:txBody>
          <a:bodyPr wrap="square">
            <a:spAutoFit/>
          </a:bodyPr>
          <a:lstStyle/>
          <a:p>
            <a:pPr algn="ctr"/>
            <a:r>
              <a:rPr lang="en-GB" sz="2200" b="1" dirty="0"/>
              <a:t>2. _________ </a:t>
            </a:r>
            <a:r>
              <a:rPr lang="en-GB" sz="2200" b="1" dirty="0" err="1"/>
              <a:t>ir</a:t>
            </a:r>
            <a:r>
              <a:rPr lang="en-GB" sz="2200" b="1" dirty="0"/>
              <a:t> a la _________.</a:t>
            </a:r>
            <a:endParaRPr lang="en-GB" sz="2200" b="1" dirty="0">
              <a:sym typeface="Century Gothic"/>
            </a:endParaRPr>
          </a:p>
        </p:txBody>
      </p:sp>
      <p:sp>
        <p:nvSpPr>
          <p:cNvPr id="75" name="Rectangle 74">
            <a:extLst>
              <a:ext uri="{FF2B5EF4-FFF2-40B4-BE49-F238E27FC236}">
                <a16:creationId xmlns:a16="http://schemas.microsoft.com/office/drawing/2014/main" id="{22BF58D3-63D0-4FAE-8701-B75D2F749374}"/>
              </a:ext>
            </a:extLst>
          </p:cNvPr>
          <p:cNvSpPr/>
          <p:nvPr/>
        </p:nvSpPr>
        <p:spPr>
          <a:xfrm>
            <a:off x="6678838" y="2709457"/>
            <a:ext cx="4181625" cy="430887"/>
          </a:xfrm>
          <a:prstGeom prst="rect">
            <a:avLst/>
          </a:prstGeom>
        </p:spPr>
        <p:txBody>
          <a:bodyPr wrap="square">
            <a:spAutoFit/>
          </a:bodyPr>
          <a:lstStyle/>
          <a:p>
            <a:pPr algn="ctr"/>
            <a:r>
              <a:rPr lang="en-GB" sz="2200" b="1" dirty="0"/>
              <a:t>3. _________ </a:t>
            </a:r>
            <a:r>
              <a:rPr lang="en-GB" sz="2200" b="1" dirty="0" err="1"/>
              <a:t>beber</a:t>
            </a:r>
            <a:r>
              <a:rPr lang="en-GB" sz="2200" b="1" dirty="0"/>
              <a:t> _________.</a:t>
            </a:r>
            <a:endParaRPr lang="en-GB" sz="2200" b="1" dirty="0">
              <a:sym typeface="Century Gothic"/>
            </a:endParaRPr>
          </a:p>
        </p:txBody>
      </p:sp>
      <p:sp>
        <p:nvSpPr>
          <p:cNvPr id="76" name="Rectangle 75">
            <a:extLst>
              <a:ext uri="{FF2B5EF4-FFF2-40B4-BE49-F238E27FC236}">
                <a16:creationId xmlns:a16="http://schemas.microsoft.com/office/drawing/2014/main" id="{0EA58801-F963-453C-B4E4-A2468D77F460}"/>
              </a:ext>
            </a:extLst>
          </p:cNvPr>
          <p:cNvSpPr/>
          <p:nvPr/>
        </p:nvSpPr>
        <p:spPr>
          <a:xfrm>
            <a:off x="6536691" y="3587229"/>
            <a:ext cx="5437086" cy="430887"/>
          </a:xfrm>
          <a:prstGeom prst="rect">
            <a:avLst/>
          </a:prstGeom>
        </p:spPr>
        <p:txBody>
          <a:bodyPr wrap="square">
            <a:spAutoFit/>
          </a:bodyPr>
          <a:lstStyle/>
          <a:p>
            <a:pPr algn="ctr"/>
            <a:r>
              <a:rPr lang="en-GB" sz="2200" b="1" dirty="0"/>
              <a:t>4. _________ </a:t>
            </a:r>
            <a:r>
              <a:rPr lang="en-GB" sz="2200" b="1" dirty="0" err="1"/>
              <a:t>comprar</a:t>
            </a:r>
            <a:r>
              <a:rPr lang="en-GB" sz="2200" b="1" dirty="0"/>
              <a:t> </a:t>
            </a:r>
            <a:r>
              <a:rPr lang="en-GB" sz="2200" b="1" dirty="0" err="1"/>
              <a:t>unos</a:t>
            </a:r>
            <a:r>
              <a:rPr lang="en-GB" sz="2200" b="1" dirty="0"/>
              <a:t> _________.</a:t>
            </a:r>
            <a:endParaRPr lang="en-GB" sz="2200" b="1" dirty="0">
              <a:sym typeface="Century Gothic"/>
            </a:endParaRPr>
          </a:p>
        </p:txBody>
      </p:sp>
      <p:sp>
        <p:nvSpPr>
          <p:cNvPr id="77" name="Rectangle 76">
            <a:extLst>
              <a:ext uri="{FF2B5EF4-FFF2-40B4-BE49-F238E27FC236}">
                <a16:creationId xmlns:a16="http://schemas.microsoft.com/office/drawing/2014/main" id="{1E7D00D8-BE1F-4954-A250-811B5566E74C}"/>
              </a:ext>
            </a:extLst>
          </p:cNvPr>
          <p:cNvSpPr/>
          <p:nvPr/>
        </p:nvSpPr>
        <p:spPr>
          <a:xfrm>
            <a:off x="6536691" y="4493078"/>
            <a:ext cx="5437086" cy="430887"/>
          </a:xfrm>
          <a:prstGeom prst="rect">
            <a:avLst/>
          </a:prstGeom>
        </p:spPr>
        <p:txBody>
          <a:bodyPr wrap="square">
            <a:spAutoFit/>
          </a:bodyPr>
          <a:lstStyle/>
          <a:p>
            <a:pPr algn="ctr"/>
            <a:r>
              <a:rPr lang="en-GB" sz="2200" b="1" dirty="0"/>
              <a:t>5. _________ </a:t>
            </a:r>
            <a:r>
              <a:rPr lang="en-GB" sz="2200" b="1" dirty="0" err="1"/>
              <a:t>coger</a:t>
            </a:r>
            <a:r>
              <a:rPr lang="en-GB" sz="2200" b="1" dirty="0"/>
              <a:t> </a:t>
            </a:r>
            <a:r>
              <a:rPr lang="en-GB" sz="2200" b="1" dirty="0" err="1"/>
              <a:t>el</a:t>
            </a:r>
            <a:r>
              <a:rPr lang="en-GB" sz="2200" b="1" dirty="0"/>
              <a:t> _________ </a:t>
            </a:r>
            <a:r>
              <a:rPr lang="en-GB" sz="2200" b="1" dirty="0" err="1"/>
              <a:t>tren</a:t>
            </a:r>
            <a:r>
              <a:rPr lang="en-GB" sz="2200" b="1" dirty="0"/>
              <a:t>.</a:t>
            </a:r>
            <a:endParaRPr lang="en-GB" sz="2200" b="1" dirty="0">
              <a:sym typeface="Century Gothic"/>
            </a:endParaRPr>
          </a:p>
        </p:txBody>
      </p:sp>
      <p:sp>
        <p:nvSpPr>
          <p:cNvPr id="78" name="Rectangle 77">
            <a:extLst>
              <a:ext uri="{FF2B5EF4-FFF2-40B4-BE49-F238E27FC236}">
                <a16:creationId xmlns:a16="http://schemas.microsoft.com/office/drawing/2014/main" id="{D3060722-3EC3-414F-9FFC-0BFF3AB46678}"/>
              </a:ext>
            </a:extLst>
          </p:cNvPr>
          <p:cNvSpPr/>
          <p:nvPr/>
        </p:nvSpPr>
        <p:spPr>
          <a:xfrm>
            <a:off x="6320122" y="5363495"/>
            <a:ext cx="5437086" cy="430887"/>
          </a:xfrm>
          <a:prstGeom prst="rect">
            <a:avLst/>
          </a:prstGeom>
        </p:spPr>
        <p:txBody>
          <a:bodyPr wrap="square">
            <a:spAutoFit/>
          </a:bodyPr>
          <a:lstStyle/>
          <a:p>
            <a:pPr algn="ctr"/>
            <a:r>
              <a:rPr lang="en-GB" sz="2200" b="1" dirty="0"/>
              <a:t>6. _________ </a:t>
            </a:r>
            <a:r>
              <a:rPr lang="en-GB" sz="2200" b="1" dirty="0" err="1"/>
              <a:t>presentar</a:t>
            </a:r>
            <a:r>
              <a:rPr lang="en-GB" sz="2200" b="1" dirty="0"/>
              <a:t> _________.</a:t>
            </a:r>
            <a:endParaRPr lang="en-GB" sz="2200" b="1" dirty="0">
              <a:sym typeface="Century Gothic"/>
            </a:endParaRPr>
          </a:p>
        </p:txBody>
      </p:sp>
      <p:sp>
        <p:nvSpPr>
          <p:cNvPr id="79" name="Rounded Rectangle 11">
            <a:extLst>
              <a:ext uri="{FF2B5EF4-FFF2-40B4-BE49-F238E27FC236}">
                <a16:creationId xmlns:a16="http://schemas.microsoft.com/office/drawing/2014/main" id="{70D6C056-CB97-43FF-92F2-B04D94CC262E}"/>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80" name="Rounded Rectangle 11">
            <a:extLst>
              <a:ext uri="{FF2B5EF4-FFF2-40B4-BE49-F238E27FC236}">
                <a16:creationId xmlns:a16="http://schemas.microsoft.com/office/drawing/2014/main" id="{A3BD62A5-2328-4213-9A24-1C10CFDA07B8}"/>
              </a:ext>
            </a:extLst>
          </p:cNvPr>
          <p:cNvSpPr/>
          <p:nvPr/>
        </p:nvSpPr>
        <p:spPr>
          <a:xfrm>
            <a:off x="10341736" y="258166"/>
            <a:ext cx="1586408"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escribir</a:t>
            </a:r>
            <a:endPar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556BD379-0BD5-41D1-B61D-BC0898E98B38}"/>
              </a:ext>
            </a:extLst>
          </p:cNvPr>
          <p:cNvSpPr txBox="1"/>
          <p:nvPr/>
        </p:nvSpPr>
        <p:spPr>
          <a:xfrm>
            <a:off x="7194884" y="458625"/>
            <a:ext cx="2526632" cy="461665"/>
          </a:xfrm>
          <a:prstGeom prst="rect">
            <a:avLst/>
          </a:prstGeom>
          <a:noFill/>
        </p:spPr>
        <p:txBody>
          <a:bodyPr wrap="square" rtlCol="0">
            <a:spAutoFit/>
          </a:bodyPr>
          <a:lstStyle/>
          <a:p>
            <a:r>
              <a:rPr lang="en-GB" sz="2400" b="1" dirty="0" err="1"/>
              <a:t>Solución</a:t>
            </a:r>
            <a:r>
              <a:rPr lang="en-GB" sz="2400" b="1" dirty="0"/>
              <a:t>:</a:t>
            </a:r>
          </a:p>
        </p:txBody>
      </p:sp>
      <p:sp>
        <p:nvSpPr>
          <p:cNvPr id="35" name="TextBox 34">
            <a:extLst>
              <a:ext uri="{FF2B5EF4-FFF2-40B4-BE49-F238E27FC236}">
                <a16:creationId xmlns:a16="http://schemas.microsoft.com/office/drawing/2014/main" id="{C3950AD6-EA95-4517-A4FB-1AC4BA48A4D8}"/>
              </a:ext>
            </a:extLst>
          </p:cNvPr>
          <p:cNvSpPr txBox="1"/>
          <p:nvPr/>
        </p:nvSpPr>
        <p:spPr>
          <a:xfrm>
            <a:off x="7376774" y="1060879"/>
            <a:ext cx="2583543" cy="430887"/>
          </a:xfrm>
          <a:prstGeom prst="rect">
            <a:avLst/>
          </a:prstGeom>
          <a:noFill/>
        </p:spPr>
        <p:txBody>
          <a:bodyPr wrap="square" rtlCol="0">
            <a:spAutoFit/>
          </a:bodyPr>
          <a:lstStyle/>
          <a:p>
            <a:pPr algn="l"/>
            <a:r>
              <a:rPr lang="en-GB" sz="2200" b="1" dirty="0"/>
              <a:t>Vas a </a:t>
            </a:r>
          </a:p>
        </p:txBody>
      </p:sp>
      <p:sp>
        <p:nvSpPr>
          <p:cNvPr id="36" name="TextBox 35">
            <a:extLst>
              <a:ext uri="{FF2B5EF4-FFF2-40B4-BE49-F238E27FC236}">
                <a16:creationId xmlns:a16="http://schemas.microsoft.com/office/drawing/2014/main" id="{85487036-1542-4CFC-AD9F-1AB0F5243A47}"/>
              </a:ext>
            </a:extLst>
          </p:cNvPr>
          <p:cNvSpPr txBox="1"/>
          <p:nvPr/>
        </p:nvSpPr>
        <p:spPr>
          <a:xfrm>
            <a:off x="9718726" y="1023290"/>
            <a:ext cx="2583543" cy="430887"/>
          </a:xfrm>
          <a:prstGeom prst="rect">
            <a:avLst/>
          </a:prstGeom>
          <a:noFill/>
        </p:spPr>
        <p:txBody>
          <a:bodyPr wrap="square" rtlCol="0">
            <a:spAutoFit/>
          </a:bodyPr>
          <a:lstStyle/>
          <a:p>
            <a:pPr algn="l"/>
            <a:r>
              <a:rPr lang="en-GB" sz="2200" b="1" dirty="0" err="1"/>
              <a:t>país</a:t>
            </a:r>
            <a:endParaRPr lang="en-GB" sz="2200" b="1" dirty="0"/>
          </a:p>
        </p:txBody>
      </p:sp>
      <p:sp>
        <p:nvSpPr>
          <p:cNvPr id="37" name="TextBox 36">
            <a:extLst>
              <a:ext uri="{FF2B5EF4-FFF2-40B4-BE49-F238E27FC236}">
                <a16:creationId xmlns:a16="http://schemas.microsoft.com/office/drawing/2014/main" id="{E50B0D84-544A-4504-AD1D-115EE161FF87}"/>
              </a:ext>
            </a:extLst>
          </p:cNvPr>
          <p:cNvSpPr txBox="1"/>
          <p:nvPr/>
        </p:nvSpPr>
        <p:spPr>
          <a:xfrm>
            <a:off x="7234989" y="1898606"/>
            <a:ext cx="2583543" cy="430887"/>
          </a:xfrm>
          <a:prstGeom prst="rect">
            <a:avLst/>
          </a:prstGeom>
          <a:noFill/>
        </p:spPr>
        <p:txBody>
          <a:bodyPr wrap="square" rtlCol="0">
            <a:spAutoFit/>
          </a:bodyPr>
          <a:lstStyle/>
          <a:p>
            <a:pPr algn="l"/>
            <a:r>
              <a:rPr lang="en-GB" sz="2200" b="1" dirty="0" err="1"/>
              <a:t>Voy</a:t>
            </a:r>
            <a:r>
              <a:rPr lang="en-GB" sz="2200" b="1" dirty="0"/>
              <a:t> a </a:t>
            </a:r>
          </a:p>
        </p:txBody>
      </p:sp>
      <p:sp>
        <p:nvSpPr>
          <p:cNvPr id="38" name="TextBox 37">
            <a:extLst>
              <a:ext uri="{FF2B5EF4-FFF2-40B4-BE49-F238E27FC236}">
                <a16:creationId xmlns:a16="http://schemas.microsoft.com/office/drawing/2014/main" id="{8AC88A7A-6FEF-49F9-8F24-C91C462D72CF}"/>
              </a:ext>
            </a:extLst>
          </p:cNvPr>
          <p:cNvSpPr txBox="1"/>
          <p:nvPr/>
        </p:nvSpPr>
        <p:spPr>
          <a:xfrm>
            <a:off x="9390234" y="1899059"/>
            <a:ext cx="2583543" cy="430887"/>
          </a:xfrm>
          <a:prstGeom prst="rect">
            <a:avLst/>
          </a:prstGeom>
          <a:noFill/>
        </p:spPr>
        <p:txBody>
          <a:bodyPr wrap="square" rtlCol="0">
            <a:spAutoFit/>
          </a:bodyPr>
          <a:lstStyle/>
          <a:p>
            <a:pPr algn="l"/>
            <a:r>
              <a:rPr lang="en-GB" sz="2200" b="1" dirty="0"/>
              <a:t>costa</a:t>
            </a:r>
          </a:p>
        </p:txBody>
      </p:sp>
      <p:sp>
        <p:nvSpPr>
          <p:cNvPr id="39" name="TextBox 38">
            <a:extLst>
              <a:ext uri="{FF2B5EF4-FFF2-40B4-BE49-F238E27FC236}">
                <a16:creationId xmlns:a16="http://schemas.microsoft.com/office/drawing/2014/main" id="{3F0A479E-4B03-4F35-8BB4-0F97965D7152}"/>
              </a:ext>
            </a:extLst>
          </p:cNvPr>
          <p:cNvSpPr txBox="1"/>
          <p:nvPr/>
        </p:nvSpPr>
        <p:spPr>
          <a:xfrm>
            <a:off x="7290127" y="2713778"/>
            <a:ext cx="2583543" cy="430887"/>
          </a:xfrm>
          <a:prstGeom prst="rect">
            <a:avLst/>
          </a:prstGeom>
          <a:noFill/>
        </p:spPr>
        <p:txBody>
          <a:bodyPr wrap="square" rtlCol="0">
            <a:spAutoFit/>
          </a:bodyPr>
          <a:lstStyle/>
          <a:p>
            <a:pPr algn="l"/>
            <a:r>
              <a:rPr lang="en-GB" sz="2200" b="1" dirty="0"/>
              <a:t>Vas a</a:t>
            </a:r>
          </a:p>
        </p:txBody>
      </p:sp>
      <p:sp>
        <p:nvSpPr>
          <p:cNvPr id="40" name="TextBox 39">
            <a:extLst>
              <a:ext uri="{FF2B5EF4-FFF2-40B4-BE49-F238E27FC236}">
                <a16:creationId xmlns:a16="http://schemas.microsoft.com/office/drawing/2014/main" id="{695B7A51-8B56-466A-B945-5EDB5BE51550}"/>
              </a:ext>
            </a:extLst>
          </p:cNvPr>
          <p:cNvSpPr txBox="1"/>
          <p:nvPr/>
        </p:nvSpPr>
        <p:spPr>
          <a:xfrm>
            <a:off x="9546125" y="2688120"/>
            <a:ext cx="2583543" cy="430887"/>
          </a:xfrm>
          <a:prstGeom prst="rect">
            <a:avLst/>
          </a:prstGeom>
          <a:noFill/>
        </p:spPr>
        <p:txBody>
          <a:bodyPr wrap="square" rtlCol="0">
            <a:spAutoFit/>
          </a:bodyPr>
          <a:lstStyle/>
          <a:p>
            <a:pPr algn="l"/>
            <a:r>
              <a:rPr lang="en-GB" sz="2200" b="1" dirty="0"/>
              <a:t>café</a:t>
            </a:r>
          </a:p>
        </p:txBody>
      </p:sp>
      <p:sp>
        <p:nvSpPr>
          <p:cNvPr id="41" name="TextBox 40">
            <a:extLst>
              <a:ext uri="{FF2B5EF4-FFF2-40B4-BE49-F238E27FC236}">
                <a16:creationId xmlns:a16="http://schemas.microsoft.com/office/drawing/2014/main" id="{EE0A0BAC-95BA-4B3F-80FC-1FF98765980D}"/>
              </a:ext>
            </a:extLst>
          </p:cNvPr>
          <p:cNvSpPr txBox="1"/>
          <p:nvPr/>
        </p:nvSpPr>
        <p:spPr>
          <a:xfrm>
            <a:off x="7477878" y="3537676"/>
            <a:ext cx="2583543" cy="430887"/>
          </a:xfrm>
          <a:prstGeom prst="rect">
            <a:avLst/>
          </a:prstGeom>
          <a:noFill/>
        </p:spPr>
        <p:txBody>
          <a:bodyPr wrap="square" rtlCol="0">
            <a:spAutoFit/>
          </a:bodyPr>
          <a:lstStyle/>
          <a:p>
            <a:pPr algn="l"/>
            <a:r>
              <a:rPr lang="en-GB" sz="2200" b="1" dirty="0" err="1"/>
              <a:t>Va</a:t>
            </a:r>
            <a:r>
              <a:rPr lang="en-GB" sz="2200" b="1" dirty="0"/>
              <a:t> a</a:t>
            </a:r>
          </a:p>
        </p:txBody>
      </p:sp>
      <p:sp>
        <p:nvSpPr>
          <p:cNvPr id="42" name="TextBox 41">
            <a:extLst>
              <a:ext uri="{FF2B5EF4-FFF2-40B4-BE49-F238E27FC236}">
                <a16:creationId xmlns:a16="http://schemas.microsoft.com/office/drawing/2014/main" id="{9C17AF27-63FD-46B6-A45E-C83A43A08C97}"/>
              </a:ext>
            </a:extLst>
          </p:cNvPr>
          <p:cNvSpPr txBox="1"/>
          <p:nvPr/>
        </p:nvSpPr>
        <p:spPr>
          <a:xfrm>
            <a:off x="10427515" y="3537675"/>
            <a:ext cx="2583543" cy="430887"/>
          </a:xfrm>
          <a:prstGeom prst="rect">
            <a:avLst/>
          </a:prstGeom>
          <a:noFill/>
        </p:spPr>
        <p:txBody>
          <a:bodyPr wrap="square" rtlCol="0">
            <a:spAutoFit/>
          </a:bodyPr>
          <a:lstStyle/>
          <a:p>
            <a:pPr algn="l"/>
            <a:r>
              <a:rPr lang="en-GB" sz="2200" b="1" dirty="0" err="1"/>
              <a:t>billetes</a:t>
            </a:r>
            <a:endParaRPr lang="en-GB" sz="2200" b="1" dirty="0"/>
          </a:p>
        </p:txBody>
      </p:sp>
      <p:sp>
        <p:nvSpPr>
          <p:cNvPr id="43" name="TextBox 42">
            <a:extLst>
              <a:ext uri="{FF2B5EF4-FFF2-40B4-BE49-F238E27FC236}">
                <a16:creationId xmlns:a16="http://schemas.microsoft.com/office/drawing/2014/main" id="{455262AB-2B72-494C-87B8-BD50737585ED}"/>
              </a:ext>
            </a:extLst>
          </p:cNvPr>
          <p:cNvSpPr txBox="1"/>
          <p:nvPr/>
        </p:nvSpPr>
        <p:spPr>
          <a:xfrm>
            <a:off x="7293824" y="4461676"/>
            <a:ext cx="2583543" cy="430887"/>
          </a:xfrm>
          <a:prstGeom prst="rect">
            <a:avLst/>
          </a:prstGeom>
          <a:noFill/>
        </p:spPr>
        <p:txBody>
          <a:bodyPr wrap="square" rtlCol="0">
            <a:spAutoFit/>
          </a:bodyPr>
          <a:lstStyle/>
          <a:p>
            <a:pPr algn="l"/>
            <a:r>
              <a:rPr lang="en-GB" sz="2200" b="1" dirty="0" err="1"/>
              <a:t>Voy</a:t>
            </a:r>
            <a:r>
              <a:rPr lang="en-GB" sz="2200" b="1" dirty="0"/>
              <a:t> a</a:t>
            </a:r>
          </a:p>
        </p:txBody>
      </p:sp>
      <p:sp>
        <p:nvSpPr>
          <p:cNvPr id="44" name="TextBox 43">
            <a:extLst>
              <a:ext uri="{FF2B5EF4-FFF2-40B4-BE49-F238E27FC236}">
                <a16:creationId xmlns:a16="http://schemas.microsoft.com/office/drawing/2014/main" id="{8C3D96E2-A13B-4046-A207-D94E871B0BA6}"/>
              </a:ext>
            </a:extLst>
          </p:cNvPr>
          <p:cNvSpPr txBox="1"/>
          <p:nvPr/>
        </p:nvSpPr>
        <p:spPr>
          <a:xfrm>
            <a:off x="9680132" y="4442117"/>
            <a:ext cx="2583543" cy="430887"/>
          </a:xfrm>
          <a:prstGeom prst="rect">
            <a:avLst/>
          </a:prstGeom>
          <a:noFill/>
        </p:spPr>
        <p:txBody>
          <a:bodyPr wrap="square" rtlCol="0">
            <a:spAutoFit/>
          </a:bodyPr>
          <a:lstStyle/>
          <a:p>
            <a:pPr algn="l"/>
            <a:r>
              <a:rPr lang="en-GB" sz="2200" b="1" dirty="0" err="1"/>
              <a:t>próximo</a:t>
            </a:r>
            <a:endParaRPr lang="en-GB" sz="2200" b="1" dirty="0"/>
          </a:p>
        </p:txBody>
      </p:sp>
      <p:sp>
        <p:nvSpPr>
          <p:cNvPr id="45" name="TextBox 44">
            <a:extLst>
              <a:ext uri="{FF2B5EF4-FFF2-40B4-BE49-F238E27FC236}">
                <a16:creationId xmlns:a16="http://schemas.microsoft.com/office/drawing/2014/main" id="{B4C3DDB8-FB01-4602-96CA-83A668F5F4EA}"/>
              </a:ext>
            </a:extLst>
          </p:cNvPr>
          <p:cNvSpPr txBox="1"/>
          <p:nvPr/>
        </p:nvSpPr>
        <p:spPr>
          <a:xfrm>
            <a:off x="7293825" y="5293221"/>
            <a:ext cx="1456476" cy="430887"/>
          </a:xfrm>
          <a:prstGeom prst="rect">
            <a:avLst/>
          </a:prstGeom>
          <a:noFill/>
        </p:spPr>
        <p:txBody>
          <a:bodyPr wrap="square" rtlCol="0">
            <a:spAutoFit/>
          </a:bodyPr>
          <a:lstStyle/>
          <a:p>
            <a:pPr algn="l"/>
            <a:r>
              <a:rPr lang="en-GB" sz="2200" b="1" dirty="0" err="1"/>
              <a:t>Va</a:t>
            </a:r>
            <a:r>
              <a:rPr lang="en-GB" sz="2200" b="1" dirty="0"/>
              <a:t> a</a:t>
            </a:r>
          </a:p>
        </p:txBody>
      </p:sp>
      <p:sp>
        <p:nvSpPr>
          <p:cNvPr id="46" name="TextBox 45">
            <a:extLst>
              <a:ext uri="{FF2B5EF4-FFF2-40B4-BE49-F238E27FC236}">
                <a16:creationId xmlns:a16="http://schemas.microsoft.com/office/drawing/2014/main" id="{01D8C3B0-D334-4818-9F3D-BD2CE5223248}"/>
              </a:ext>
            </a:extLst>
          </p:cNvPr>
          <p:cNvSpPr txBox="1"/>
          <p:nvPr/>
        </p:nvSpPr>
        <p:spPr>
          <a:xfrm>
            <a:off x="9807137" y="5355439"/>
            <a:ext cx="2583543" cy="430887"/>
          </a:xfrm>
          <a:prstGeom prst="rect">
            <a:avLst/>
          </a:prstGeom>
          <a:noFill/>
        </p:spPr>
        <p:txBody>
          <a:bodyPr wrap="square" rtlCol="0">
            <a:spAutoFit/>
          </a:bodyPr>
          <a:lstStyle/>
          <a:p>
            <a:pPr algn="l"/>
            <a:r>
              <a:rPr lang="en-GB" sz="2200" b="1" dirty="0"/>
              <a:t>un </a:t>
            </a:r>
            <a:r>
              <a:rPr lang="en-GB" sz="2200" b="1" dirty="0" err="1"/>
              <a:t>tema</a:t>
            </a:r>
            <a:endParaRPr lang="en-GB" sz="2200" b="1" dirty="0"/>
          </a:p>
        </p:txBody>
      </p:sp>
    </p:spTree>
    <p:extLst>
      <p:ext uri="{BB962C8B-B14F-4D97-AF65-F5344CB8AC3E}">
        <p14:creationId xmlns:p14="http://schemas.microsoft.com/office/powerpoint/2010/main" val="396302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D557A5-B335-4CD0-A26A-6DCE7D0BA0CC}"/>
              </a:ext>
            </a:extLst>
          </p:cNvPr>
          <p:cNvSpPr>
            <a:spLocks noGrp="1"/>
          </p:cNvSpPr>
          <p:nvPr>
            <p:ph type="title"/>
          </p:nvPr>
        </p:nvSpPr>
        <p:spPr/>
        <p:txBody>
          <a:bodyPr>
            <a:normAutofit/>
          </a:bodyPr>
          <a:lstStyle/>
          <a:p>
            <a:r>
              <a:rPr lang="en-GB" sz="2000" dirty="0"/>
              <a:t>¡Tres </a:t>
            </a:r>
            <a:r>
              <a:rPr lang="en-GB" sz="2000" dirty="0" err="1"/>
              <a:t>en</a:t>
            </a:r>
            <a:r>
              <a:rPr lang="en-GB" sz="2000" dirty="0"/>
              <a:t> </a:t>
            </a:r>
            <a:r>
              <a:rPr lang="en-GB" sz="2000" dirty="0" err="1"/>
              <a:t>cadena</a:t>
            </a:r>
            <a:r>
              <a:rPr lang="en-GB" sz="2000" dirty="0"/>
              <a:t>! (3 in a row)</a:t>
            </a:r>
          </a:p>
        </p:txBody>
      </p:sp>
      <p:graphicFrame>
        <p:nvGraphicFramePr>
          <p:cNvPr id="4" name="Table 4">
            <a:extLst>
              <a:ext uri="{FF2B5EF4-FFF2-40B4-BE49-F238E27FC236}">
                <a16:creationId xmlns:a16="http://schemas.microsoft.com/office/drawing/2014/main" id="{795571B2-E976-450C-9C7A-0C40DA00B629}"/>
              </a:ext>
            </a:extLst>
          </p:cNvPr>
          <p:cNvGraphicFramePr>
            <a:graphicFrameLocks noGrp="1"/>
          </p:cNvGraphicFramePr>
          <p:nvPr>
            <p:extLst>
              <p:ext uri="{D42A27DB-BD31-4B8C-83A1-F6EECF244321}">
                <p14:modId xmlns:p14="http://schemas.microsoft.com/office/powerpoint/2010/main" val="865299929"/>
              </p:ext>
            </p:extLst>
          </p:nvPr>
        </p:nvGraphicFramePr>
        <p:xfrm>
          <a:off x="304800" y="2102377"/>
          <a:ext cx="11582400" cy="3466045"/>
        </p:xfrm>
        <a:graphic>
          <a:graphicData uri="http://schemas.openxmlformats.org/drawingml/2006/table">
            <a:tbl>
              <a:tblPr firstRow="1" bandRow="1">
                <a:tableStyleId>{BDBED569-4797-4DF1-A0F4-6AAB3CD982D8}</a:tableStyleId>
              </a:tblPr>
              <a:tblGrid>
                <a:gridCol w="2895600">
                  <a:extLst>
                    <a:ext uri="{9D8B030D-6E8A-4147-A177-3AD203B41FA5}">
                      <a16:colId xmlns:a16="http://schemas.microsoft.com/office/drawing/2014/main" val="3302103416"/>
                    </a:ext>
                  </a:extLst>
                </a:gridCol>
                <a:gridCol w="2895600">
                  <a:extLst>
                    <a:ext uri="{9D8B030D-6E8A-4147-A177-3AD203B41FA5}">
                      <a16:colId xmlns:a16="http://schemas.microsoft.com/office/drawing/2014/main" val="617180626"/>
                    </a:ext>
                  </a:extLst>
                </a:gridCol>
                <a:gridCol w="2895600">
                  <a:extLst>
                    <a:ext uri="{9D8B030D-6E8A-4147-A177-3AD203B41FA5}">
                      <a16:colId xmlns:a16="http://schemas.microsoft.com/office/drawing/2014/main" val="3402208050"/>
                    </a:ext>
                  </a:extLst>
                </a:gridCol>
                <a:gridCol w="2895600">
                  <a:extLst>
                    <a:ext uri="{9D8B030D-6E8A-4147-A177-3AD203B41FA5}">
                      <a16:colId xmlns:a16="http://schemas.microsoft.com/office/drawing/2014/main" val="4251624254"/>
                    </a:ext>
                  </a:extLst>
                </a:gridCol>
              </a:tblGrid>
              <a:tr h="693209">
                <a:tc>
                  <a:txBody>
                    <a:bodyPr/>
                    <a:lstStyle/>
                    <a:p>
                      <a:r>
                        <a:rPr lang="en-GB" b="1" dirty="0"/>
                        <a:t>Vas a </a:t>
                      </a:r>
                      <a:r>
                        <a:rPr lang="en-GB" b="1" dirty="0" err="1"/>
                        <a:t>buscar</a:t>
                      </a:r>
                      <a:r>
                        <a:rPr lang="en-GB" b="1" dirty="0"/>
                        <a:t> un regalo</a:t>
                      </a:r>
                    </a:p>
                  </a:txBody>
                  <a:tcPr/>
                </a:tc>
                <a:tc>
                  <a:txBody>
                    <a:bodyPr/>
                    <a:lstStyle/>
                    <a:p>
                      <a:r>
                        <a:rPr lang="en-GB" b="1" dirty="0" err="1"/>
                        <a:t>Voy</a:t>
                      </a:r>
                      <a:r>
                        <a:rPr lang="en-GB" b="1" dirty="0"/>
                        <a:t> a </a:t>
                      </a:r>
                      <a:r>
                        <a:rPr lang="en-GB" b="1" dirty="0" err="1"/>
                        <a:t>descubrir</a:t>
                      </a:r>
                      <a:r>
                        <a:rPr lang="en-GB" b="1" dirty="0"/>
                        <a:t> </a:t>
                      </a:r>
                      <a:r>
                        <a:rPr lang="en-GB" b="1" dirty="0" err="1"/>
                        <a:t>otro</a:t>
                      </a:r>
                      <a:r>
                        <a:rPr lang="en-GB" b="1" dirty="0"/>
                        <a:t> </a:t>
                      </a:r>
                      <a:r>
                        <a:rPr lang="en-GB" b="1" dirty="0" err="1"/>
                        <a:t>país</a:t>
                      </a:r>
                      <a:r>
                        <a:rPr lang="en-GB" b="1" dirty="0"/>
                        <a:t>.</a:t>
                      </a:r>
                    </a:p>
                  </a:txBody>
                  <a:tcPr/>
                </a:tc>
                <a:tc>
                  <a:txBody>
                    <a:bodyPr/>
                    <a:lstStyle/>
                    <a:p>
                      <a:r>
                        <a:rPr lang="en-GB" b="1" dirty="0" err="1"/>
                        <a:t>Va</a:t>
                      </a:r>
                      <a:r>
                        <a:rPr lang="en-GB" b="1" dirty="0"/>
                        <a:t> a </a:t>
                      </a:r>
                      <a:r>
                        <a:rPr lang="en-GB" b="1" dirty="0" err="1"/>
                        <a:t>ir</a:t>
                      </a:r>
                      <a:r>
                        <a:rPr lang="en-GB" b="1" dirty="0"/>
                        <a:t> a </a:t>
                      </a:r>
                      <a:r>
                        <a:rPr lang="en-GB" b="1" dirty="0" err="1"/>
                        <a:t>descansar</a:t>
                      </a:r>
                      <a:r>
                        <a:rPr lang="en-GB" b="1" dirty="0"/>
                        <a:t> </a:t>
                      </a:r>
                      <a:r>
                        <a:rPr lang="en-GB" b="1" dirty="0" err="1"/>
                        <a:t>en</a:t>
                      </a:r>
                      <a:r>
                        <a:rPr lang="en-GB" b="1" dirty="0"/>
                        <a:t> la playa.</a:t>
                      </a:r>
                    </a:p>
                  </a:txBody>
                  <a:tcPr/>
                </a:tc>
                <a:tc>
                  <a:txBody>
                    <a:bodyPr/>
                    <a:lstStyle/>
                    <a:p>
                      <a:r>
                        <a:rPr lang="en-GB" b="1" dirty="0" err="1"/>
                        <a:t>Va</a:t>
                      </a:r>
                      <a:r>
                        <a:rPr lang="en-GB" b="1" dirty="0"/>
                        <a:t> a </a:t>
                      </a:r>
                      <a:r>
                        <a:rPr lang="en-GB" b="1" dirty="0" err="1"/>
                        <a:t>quedar</a:t>
                      </a:r>
                      <a:r>
                        <a:rPr lang="en-GB" b="1" dirty="0"/>
                        <a:t> con una amiga.</a:t>
                      </a:r>
                    </a:p>
                  </a:txBody>
                  <a:tcPr/>
                </a:tc>
                <a:extLst>
                  <a:ext uri="{0D108BD9-81ED-4DB2-BD59-A6C34878D82A}">
                    <a16:rowId xmlns:a16="http://schemas.microsoft.com/office/drawing/2014/main" val="1078829566"/>
                  </a:ext>
                </a:extLst>
              </a:tr>
              <a:tr h="693209">
                <a:tc>
                  <a:txBody>
                    <a:bodyPr/>
                    <a:lstStyle/>
                    <a:p>
                      <a:r>
                        <a:rPr lang="en-GB" b="1" dirty="0" err="1"/>
                        <a:t>Voy</a:t>
                      </a:r>
                      <a:r>
                        <a:rPr lang="en-GB" b="1" dirty="0"/>
                        <a:t> a </a:t>
                      </a:r>
                      <a:r>
                        <a:rPr lang="en-GB" b="1" dirty="0" err="1"/>
                        <a:t>ir</a:t>
                      </a:r>
                      <a:r>
                        <a:rPr lang="en-GB" b="1" dirty="0"/>
                        <a:t> al </a:t>
                      </a:r>
                      <a:r>
                        <a:rPr lang="en-GB" b="1" dirty="0" err="1"/>
                        <a:t>centro</a:t>
                      </a:r>
                      <a:r>
                        <a:rPr lang="en-GB" b="1" dirty="0"/>
                        <a:t>.</a:t>
                      </a:r>
                    </a:p>
                  </a:txBody>
                  <a:tcPr/>
                </a:tc>
                <a:tc>
                  <a:txBody>
                    <a:bodyPr/>
                    <a:lstStyle/>
                    <a:p>
                      <a:r>
                        <a:rPr lang="en-GB" b="1" dirty="0" err="1"/>
                        <a:t>Va</a:t>
                      </a:r>
                      <a:r>
                        <a:rPr lang="en-GB" b="1" dirty="0"/>
                        <a:t> a enseñar </a:t>
                      </a:r>
                      <a:r>
                        <a:rPr lang="en-GB" b="1" dirty="0" err="1"/>
                        <a:t>inglés</a:t>
                      </a:r>
                      <a:r>
                        <a:rPr lang="en-GB" b="1" dirty="0"/>
                        <a:t>.</a:t>
                      </a:r>
                    </a:p>
                  </a:txBody>
                  <a:tcPr/>
                </a:tc>
                <a:tc>
                  <a:txBody>
                    <a:bodyPr/>
                    <a:lstStyle/>
                    <a:p>
                      <a:r>
                        <a:rPr lang="en-GB" b="1" dirty="0" err="1"/>
                        <a:t>Va</a:t>
                      </a:r>
                      <a:r>
                        <a:rPr lang="en-GB" b="1" dirty="0"/>
                        <a:t> a </a:t>
                      </a:r>
                      <a:r>
                        <a:rPr lang="en-GB" b="1" dirty="0" err="1"/>
                        <a:t>comprar</a:t>
                      </a:r>
                      <a:r>
                        <a:rPr lang="en-GB" b="1" dirty="0"/>
                        <a:t> </a:t>
                      </a:r>
                      <a:r>
                        <a:rPr lang="en-GB" b="1" dirty="0" err="1"/>
                        <a:t>billetes</a:t>
                      </a:r>
                      <a:r>
                        <a:rPr lang="en-GB" b="1" dirty="0"/>
                        <a:t> de </a:t>
                      </a:r>
                      <a:r>
                        <a:rPr lang="en-GB" b="1" dirty="0" err="1"/>
                        <a:t>autobús</a:t>
                      </a:r>
                      <a:r>
                        <a:rPr lang="en-GB" b="1" dirty="0"/>
                        <a:t>.</a:t>
                      </a:r>
                    </a:p>
                  </a:txBody>
                  <a:tcPr/>
                </a:tc>
                <a:tc>
                  <a:txBody>
                    <a:bodyPr/>
                    <a:lstStyle/>
                    <a:p>
                      <a:r>
                        <a:rPr lang="en-GB" b="1" dirty="0"/>
                        <a:t>Vas a </a:t>
                      </a:r>
                      <a:r>
                        <a:rPr lang="en-GB" b="1" dirty="0" err="1"/>
                        <a:t>coger</a:t>
                      </a:r>
                      <a:r>
                        <a:rPr lang="en-GB" b="1" dirty="0"/>
                        <a:t> </a:t>
                      </a:r>
                      <a:r>
                        <a:rPr lang="en-GB" b="1" dirty="0" err="1"/>
                        <a:t>el</a:t>
                      </a:r>
                      <a:r>
                        <a:rPr lang="en-GB" b="1" dirty="0"/>
                        <a:t> </a:t>
                      </a:r>
                      <a:r>
                        <a:rPr lang="en-GB" b="1" dirty="0" err="1"/>
                        <a:t>próximo</a:t>
                      </a:r>
                      <a:r>
                        <a:rPr lang="en-GB" b="1" dirty="0"/>
                        <a:t> </a:t>
                      </a:r>
                      <a:r>
                        <a:rPr lang="en-GB" b="1" dirty="0" err="1"/>
                        <a:t>tren</a:t>
                      </a:r>
                      <a:r>
                        <a:rPr lang="en-GB" b="1" dirty="0"/>
                        <a:t>.</a:t>
                      </a:r>
                    </a:p>
                  </a:txBody>
                  <a:tcPr/>
                </a:tc>
                <a:extLst>
                  <a:ext uri="{0D108BD9-81ED-4DB2-BD59-A6C34878D82A}">
                    <a16:rowId xmlns:a16="http://schemas.microsoft.com/office/drawing/2014/main" val="2586064028"/>
                  </a:ext>
                </a:extLst>
              </a:tr>
              <a:tr h="693209">
                <a:tc>
                  <a:txBody>
                    <a:bodyPr/>
                    <a:lstStyle/>
                    <a:p>
                      <a:r>
                        <a:rPr lang="en-GB" b="1" dirty="0" err="1"/>
                        <a:t>Va</a:t>
                      </a:r>
                      <a:r>
                        <a:rPr lang="en-GB" b="1" dirty="0"/>
                        <a:t> a </a:t>
                      </a:r>
                      <a:r>
                        <a:rPr lang="en-GB" b="1" dirty="0" err="1"/>
                        <a:t>comprar</a:t>
                      </a:r>
                      <a:r>
                        <a:rPr lang="en-GB" b="1" dirty="0"/>
                        <a:t> entradas de </a:t>
                      </a:r>
                      <a:r>
                        <a:rPr lang="en-GB" b="1" dirty="0" err="1"/>
                        <a:t>concierto</a:t>
                      </a:r>
                      <a:r>
                        <a:rPr lang="en-GB" b="1" dirty="0"/>
                        <a:t>.</a:t>
                      </a:r>
                    </a:p>
                  </a:txBody>
                  <a:tcPr/>
                </a:tc>
                <a:tc>
                  <a:txBody>
                    <a:bodyPr/>
                    <a:lstStyle/>
                    <a:p>
                      <a:r>
                        <a:rPr lang="en-GB" b="1" dirty="0" err="1"/>
                        <a:t>Va</a:t>
                      </a:r>
                      <a:r>
                        <a:rPr lang="en-GB" b="1" dirty="0"/>
                        <a:t> a </a:t>
                      </a:r>
                      <a:r>
                        <a:rPr lang="en-GB" b="1" dirty="0" err="1"/>
                        <a:t>visitar</a:t>
                      </a:r>
                      <a:r>
                        <a:rPr lang="en-GB" b="1" dirty="0"/>
                        <a:t> Italia </a:t>
                      </a:r>
                      <a:r>
                        <a:rPr lang="en-GB" b="1" dirty="0" err="1"/>
                        <a:t>muy</a:t>
                      </a:r>
                      <a:r>
                        <a:rPr lang="en-GB" b="1" dirty="0"/>
                        <a:t> pronto.</a:t>
                      </a:r>
                    </a:p>
                  </a:txBody>
                  <a:tcPr/>
                </a:tc>
                <a:tc>
                  <a:txBody>
                    <a:bodyPr/>
                    <a:lstStyle/>
                    <a:p>
                      <a:r>
                        <a:rPr lang="en-GB" b="1" dirty="0"/>
                        <a:t>Vas a </a:t>
                      </a:r>
                      <a:r>
                        <a:rPr lang="en-GB" b="1" dirty="0" err="1"/>
                        <a:t>presentar</a:t>
                      </a:r>
                      <a:r>
                        <a:rPr lang="en-GB" b="1" dirty="0"/>
                        <a:t> </a:t>
                      </a:r>
                      <a:r>
                        <a:rPr lang="en-GB" b="1" dirty="0" err="1"/>
                        <a:t>unos</a:t>
                      </a:r>
                      <a:r>
                        <a:rPr lang="en-GB" b="1" dirty="0"/>
                        <a:t> </a:t>
                      </a:r>
                      <a:r>
                        <a:rPr lang="en-GB" b="1" dirty="0" err="1"/>
                        <a:t>temas</a:t>
                      </a:r>
                      <a:r>
                        <a:rPr lang="en-GB" b="1" dirty="0"/>
                        <a:t>.</a:t>
                      </a:r>
                    </a:p>
                  </a:txBody>
                  <a:tcPr/>
                </a:tc>
                <a:tc>
                  <a:txBody>
                    <a:bodyPr/>
                    <a:lstStyle/>
                    <a:p>
                      <a:r>
                        <a:rPr lang="en-GB" b="1" dirty="0" err="1"/>
                        <a:t>Voy</a:t>
                      </a:r>
                      <a:r>
                        <a:rPr lang="en-GB" b="1" dirty="0"/>
                        <a:t> a </a:t>
                      </a:r>
                      <a:r>
                        <a:rPr lang="en-GB" b="1" dirty="0" err="1"/>
                        <a:t>tomar</a:t>
                      </a:r>
                      <a:r>
                        <a:rPr lang="en-GB" b="1" dirty="0"/>
                        <a:t> café.</a:t>
                      </a:r>
                    </a:p>
                  </a:txBody>
                  <a:tcPr/>
                </a:tc>
                <a:extLst>
                  <a:ext uri="{0D108BD9-81ED-4DB2-BD59-A6C34878D82A}">
                    <a16:rowId xmlns:a16="http://schemas.microsoft.com/office/drawing/2014/main" val="1933193641"/>
                  </a:ext>
                </a:extLst>
              </a:tr>
              <a:tr h="693209">
                <a:tc>
                  <a:txBody>
                    <a:bodyPr/>
                    <a:lstStyle/>
                    <a:p>
                      <a:r>
                        <a:rPr lang="en-GB" b="1" dirty="0"/>
                        <a:t>Vas a </a:t>
                      </a:r>
                      <a:r>
                        <a:rPr lang="en-GB" b="1" dirty="0" err="1"/>
                        <a:t>viajar</a:t>
                      </a:r>
                      <a:r>
                        <a:rPr lang="en-GB" b="1" dirty="0"/>
                        <a:t> a la costa </a:t>
                      </a:r>
                      <a:r>
                        <a:rPr lang="en-GB" b="1" dirty="0" err="1"/>
                        <a:t>en</a:t>
                      </a:r>
                      <a:r>
                        <a:rPr lang="en-GB" b="1" dirty="0"/>
                        <a:t> </a:t>
                      </a:r>
                      <a:r>
                        <a:rPr lang="en-GB" b="1" dirty="0" err="1"/>
                        <a:t>barco</a:t>
                      </a:r>
                      <a:r>
                        <a:rPr lang="en-GB" b="1" dirty="0"/>
                        <a:t>.</a:t>
                      </a:r>
                    </a:p>
                  </a:txBody>
                  <a:tcPr/>
                </a:tc>
                <a:tc>
                  <a:txBody>
                    <a:bodyPr/>
                    <a:lstStyle/>
                    <a:p>
                      <a:r>
                        <a:rPr lang="en-GB" b="1" dirty="0" err="1"/>
                        <a:t>Voy</a:t>
                      </a:r>
                      <a:r>
                        <a:rPr lang="en-GB" b="1" dirty="0"/>
                        <a:t> a </a:t>
                      </a:r>
                      <a:r>
                        <a:rPr lang="en-GB" b="1" dirty="0" err="1"/>
                        <a:t>caminar</a:t>
                      </a:r>
                      <a:r>
                        <a:rPr lang="en-GB" b="1" dirty="0"/>
                        <a:t> </a:t>
                      </a:r>
                      <a:r>
                        <a:rPr lang="en-GB" b="1" dirty="0" err="1"/>
                        <a:t>en</a:t>
                      </a:r>
                      <a:r>
                        <a:rPr lang="en-GB" b="1" dirty="0"/>
                        <a:t> las </a:t>
                      </a:r>
                      <a:r>
                        <a:rPr lang="en-GB" b="1" dirty="0" err="1"/>
                        <a:t>montaña</a:t>
                      </a:r>
                      <a:r>
                        <a:rPr lang="en-GB" b="1" dirty="0"/>
                        <a:t>.</a:t>
                      </a:r>
                    </a:p>
                  </a:txBody>
                  <a:tcPr/>
                </a:tc>
                <a:tc>
                  <a:txBody>
                    <a:bodyPr/>
                    <a:lstStyle/>
                    <a:p>
                      <a:r>
                        <a:rPr lang="en-GB" b="1" dirty="0" err="1"/>
                        <a:t>Voy</a:t>
                      </a:r>
                      <a:r>
                        <a:rPr lang="en-GB" b="1" dirty="0"/>
                        <a:t> a </a:t>
                      </a:r>
                      <a:r>
                        <a:rPr lang="en-GB" b="1" dirty="0" err="1"/>
                        <a:t>ver</a:t>
                      </a:r>
                      <a:r>
                        <a:rPr lang="en-GB" b="1" dirty="0"/>
                        <a:t> </a:t>
                      </a:r>
                      <a:r>
                        <a:rPr lang="en-GB" b="1" dirty="0" err="1"/>
                        <a:t>el</a:t>
                      </a:r>
                      <a:r>
                        <a:rPr lang="en-GB" b="1" dirty="0"/>
                        <a:t> sur de </a:t>
                      </a:r>
                      <a:r>
                        <a:rPr lang="en-GB" b="1" dirty="0" err="1"/>
                        <a:t>España</a:t>
                      </a:r>
                      <a:r>
                        <a:rPr lang="en-GB" b="1" dirty="0"/>
                        <a:t>.</a:t>
                      </a:r>
                    </a:p>
                  </a:txBody>
                  <a:tcPr/>
                </a:tc>
                <a:tc>
                  <a:txBody>
                    <a:bodyPr/>
                    <a:lstStyle/>
                    <a:p>
                      <a:r>
                        <a:rPr lang="en-GB" b="1" dirty="0" err="1"/>
                        <a:t>Va</a:t>
                      </a:r>
                      <a:r>
                        <a:rPr lang="en-GB" b="1" dirty="0"/>
                        <a:t> a </a:t>
                      </a:r>
                      <a:r>
                        <a:rPr lang="en-GB" b="1" dirty="0" err="1"/>
                        <a:t>aprender</a:t>
                      </a:r>
                      <a:r>
                        <a:rPr lang="en-GB" b="1" dirty="0"/>
                        <a:t> un </a:t>
                      </a:r>
                      <a:r>
                        <a:rPr lang="en-GB" b="1" dirty="0" err="1"/>
                        <a:t>idioma</a:t>
                      </a:r>
                      <a:r>
                        <a:rPr lang="en-GB" b="1" dirty="0"/>
                        <a:t>.</a:t>
                      </a:r>
                    </a:p>
                  </a:txBody>
                  <a:tcPr/>
                </a:tc>
                <a:extLst>
                  <a:ext uri="{0D108BD9-81ED-4DB2-BD59-A6C34878D82A}">
                    <a16:rowId xmlns:a16="http://schemas.microsoft.com/office/drawing/2014/main" val="587566914"/>
                  </a:ext>
                </a:extLst>
              </a:tr>
              <a:tr h="693209">
                <a:tc>
                  <a:txBody>
                    <a:bodyPr/>
                    <a:lstStyle/>
                    <a:p>
                      <a:r>
                        <a:rPr lang="en-GB" b="1" dirty="0" err="1"/>
                        <a:t>Va</a:t>
                      </a:r>
                      <a:r>
                        <a:rPr lang="en-GB" b="1" dirty="0"/>
                        <a:t> a </a:t>
                      </a:r>
                      <a:r>
                        <a:rPr lang="en-GB" b="1" dirty="0" err="1"/>
                        <a:t>bailar</a:t>
                      </a:r>
                      <a:r>
                        <a:rPr lang="en-GB" b="1" dirty="0"/>
                        <a:t>.</a:t>
                      </a:r>
                    </a:p>
                  </a:txBody>
                  <a:tcPr/>
                </a:tc>
                <a:tc>
                  <a:txBody>
                    <a:bodyPr/>
                    <a:lstStyle/>
                    <a:p>
                      <a:r>
                        <a:rPr lang="en-GB" b="1" dirty="0" err="1"/>
                        <a:t>Voy</a:t>
                      </a:r>
                      <a:r>
                        <a:rPr lang="en-GB" b="1" dirty="0"/>
                        <a:t> a </a:t>
                      </a:r>
                      <a:r>
                        <a:rPr lang="en-GB" b="1" dirty="0" err="1"/>
                        <a:t>escuchar</a:t>
                      </a:r>
                      <a:r>
                        <a:rPr lang="en-GB" b="1" dirty="0"/>
                        <a:t> </a:t>
                      </a:r>
                      <a:r>
                        <a:rPr lang="en-GB" b="1" dirty="0" err="1"/>
                        <a:t>música</a:t>
                      </a:r>
                      <a:r>
                        <a:rPr lang="en-GB" b="1" dirty="0"/>
                        <a:t> </a:t>
                      </a:r>
                      <a:r>
                        <a:rPr lang="en-GB" b="1" dirty="0" err="1"/>
                        <a:t>en</a:t>
                      </a:r>
                      <a:r>
                        <a:rPr lang="en-GB" b="1" dirty="0"/>
                        <a:t> </a:t>
                      </a:r>
                      <a:r>
                        <a:rPr lang="en-GB" b="1" dirty="0" err="1"/>
                        <a:t>español</a:t>
                      </a:r>
                      <a:r>
                        <a:rPr lang="en-GB" b="1" dirty="0"/>
                        <a:t>.</a:t>
                      </a:r>
                    </a:p>
                  </a:txBody>
                  <a:tcPr/>
                </a:tc>
                <a:tc>
                  <a:txBody>
                    <a:bodyPr/>
                    <a:lstStyle/>
                    <a:p>
                      <a:r>
                        <a:rPr lang="en-GB" b="1" dirty="0" err="1"/>
                        <a:t>Va</a:t>
                      </a:r>
                      <a:r>
                        <a:rPr lang="en-GB" b="1" dirty="0"/>
                        <a:t> a </a:t>
                      </a:r>
                      <a:r>
                        <a:rPr lang="en-GB" b="1" dirty="0" err="1"/>
                        <a:t>cantar</a:t>
                      </a:r>
                      <a:r>
                        <a:rPr lang="en-GB" b="1" dirty="0"/>
                        <a:t> </a:t>
                      </a:r>
                      <a:r>
                        <a:rPr lang="en-GB" b="1" dirty="0" err="1"/>
                        <a:t>en</a:t>
                      </a:r>
                      <a:r>
                        <a:rPr lang="en-GB" b="1" dirty="0"/>
                        <a:t> la </a:t>
                      </a:r>
                      <a:r>
                        <a:rPr lang="en-GB" b="1" dirty="0" err="1"/>
                        <a:t>iglesia</a:t>
                      </a:r>
                      <a:r>
                        <a:rPr lang="en-GB" b="1" dirty="0"/>
                        <a:t>.</a:t>
                      </a:r>
                    </a:p>
                  </a:txBody>
                  <a:tcPr/>
                </a:tc>
                <a:tc>
                  <a:txBody>
                    <a:bodyPr/>
                    <a:lstStyle/>
                    <a:p>
                      <a:r>
                        <a:rPr lang="en-GB" b="1" dirty="0"/>
                        <a:t>Vas a comer </a:t>
                      </a:r>
                      <a:r>
                        <a:rPr lang="en-GB" b="1" dirty="0" err="1"/>
                        <a:t>cosas</a:t>
                      </a:r>
                      <a:r>
                        <a:rPr lang="en-GB" b="1" dirty="0"/>
                        <a:t> </a:t>
                      </a:r>
                      <a:r>
                        <a:rPr lang="en-GB" b="1" dirty="0" err="1"/>
                        <a:t>deliciosas</a:t>
                      </a:r>
                      <a:r>
                        <a:rPr lang="en-GB" b="1" dirty="0"/>
                        <a:t>.</a:t>
                      </a:r>
                    </a:p>
                  </a:txBody>
                  <a:tcPr/>
                </a:tc>
                <a:extLst>
                  <a:ext uri="{0D108BD9-81ED-4DB2-BD59-A6C34878D82A}">
                    <a16:rowId xmlns:a16="http://schemas.microsoft.com/office/drawing/2014/main" val="2648913591"/>
                  </a:ext>
                </a:extLst>
              </a:tr>
            </a:tbl>
          </a:graphicData>
        </a:graphic>
      </p:graphicFrame>
      <p:sp>
        <p:nvSpPr>
          <p:cNvPr id="6" name="TextBox 5">
            <a:extLst>
              <a:ext uri="{FF2B5EF4-FFF2-40B4-BE49-F238E27FC236}">
                <a16:creationId xmlns:a16="http://schemas.microsoft.com/office/drawing/2014/main" id="{CEF04085-1653-4B5A-97A2-ED512915F779}"/>
              </a:ext>
            </a:extLst>
          </p:cNvPr>
          <p:cNvSpPr txBox="1"/>
          <p:nvPr/>
        </p:nvSpPr>
        <p:spPr>
          <a:xfrm>
            <a:off x="190500" y="1158590"/>
            <a:ext cx="11087100" cy="646331"/>
          </a:xfrm>
          <a:prstGeom prst="rect">
            <a:avLst/>
          </a:prstGeom>
          <a:noFill/>
        </p:spPr>
        <p:txBody>
          <a:bodyPr wrap="square" rtlCol="0">
            <a:spAutoFit/>
          </a:bodyPr>
          <a:lstStyle/>
          <a:p>
            <a:r>
              <a:rPr lang="en-GB" b="1" dirty="0"/>
              <a:t>Take turns to read a sentence aloud. Try to read three in a row. Your partner will try to block you and read three of their own!</a:t>
            </a:r>
          </a:p>
        </p:txBody>
      </p:sp>
      <p:sp>
        <p:nvSpPr>
          <p:cNvPr id="7" name="Rounded Rectangle 11">
            <a:extLst>
              <a:ext uri="{FF2B5EF4-FFF2-40B4-BE49-F238E27FC236}">
                <a16:creationId xmlns:a16="http://schemas.microsoft.com/office/drawing/2014/main" id="{F0FB9395-6B0F-447D-BB0A-BC7C2C432395}"/>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8" name="Rounded Rectangle 11">
            <a:extLst>
              <a:ext uri="{FF2B5EF4-FFF2-40B4-BE49-F238E27FC236}">
                <a16:creationId xmlns:a16="http://schemas.microsoft.com/office/drawing/2014/main" id="{9AFB05BF-02B5-40F1-B9FE-376EC4FA954D}"/>
              </a:ext>
            </a:extLst>
          </p:cNvPr>
          <p:cNvSpPr/>
          <p:nvPr/>
        </p:nvSpPr>
        <p:spPr>
          <a:xfrm>
            <a:off x="10341736" y="258166"/>
            <a:ext cx="1586408"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leer</a:t>
            </a:r>
          </a:p>
        </p:txBody>
      </p:sp>
    </p:spTree>
    <p:extLst>
      <p:ext uri="{BB962C8B-B14F-4D97-AF65-F5344CB8AC3E}">
        <p14:creationId xmlns:p14="http://schemas.microsoft.com/office/powerpoint/2010/main" val="2348078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D557A5-B335-4CD0-A26A-6DCE7D0BA0CC}"/>
              </a:ext>
            </a:extLst>
          </p:cNvPr>
          <p:cNvSpPr>
            <a:spLocks noGrp="1"/>
          </p:cNvSpPr>
          <p:nvPr>
            <p:ph type="title"/>
          </p:nvPr>
        </p:nvSpPr>
        <p:spPr/>
        <p:txBody>
          <a:bodyPr>
            <a:normAutofit/>
          </a:bodyPr>
          <a:lstStyle/>
          <a:p>
            <a:r>
              <a:rPr lang="en-GB" sz="2000" dirty="0"/>
              <a:t>¡Tres </a:t>
            </a:r>
            <a:r>
              <a:rPr lang="en-GB" sz="2000" dirty="0" err="1"/>
              <a:t>en</a:t>
            </a:r>
            <a:r>
              <a:rPr lang="en-GB" sz="2000" dirty="0"/>
              <a:t> </a:t>
            </a:r>
            <a:r>
              <a:rPr lang="en-GB" sz="2000" dirty="0" err="1"/>
              <a:t>cadena</a:t>
            </a:r>
            <a:r>
              <a:rPr lang="en-GB" sz="2000" dirty="0"/>
              <a:t>! (3 in a row)</a:t>
            </a:r>
          </a:p>
        </p:txBody>
      </p:sp>
      <p:graphicFrame>
        <p:nvGraphicFramePr>
          <p:cNvPr id="4" name="Table 4">
            <a:extLst>
              <a:ext uri="{FF2B5EF4-FFF2-40B4-BE49-F238E27FC236}">
                <a16:creationId xmlns:a16="http://schemas.microsoft.com/office/drawing/2014/main" id="{795571B2-E976-450C-9C7A-0C40DA00B629}"/>
              </a:ext>
            </a:extLst>
          </p:cNvPr>
          <p:cNvGraphicFramePr>
            <a:graphicFrameLocks noGrp="1"/>
          </p:cNvGraphicFramePr>
          <p:nvPr>
            <p:extLst>
              <p:ext uri="{D42A27DB-BD31-4B8C-83A1-F6EECF244321}">
                <p14:modId xmlns:p14="http://schemas.microsoft.com/office/powerpoint/2010/main" val="2040843866"/>
              </p:ext>
            </p:extLst>
          </p:nvPr>
        </p:nvGraphicFramePr>
        <p:xfrm>
          <a:off x="304800" y="1718022"/>
          <a:ext cx="11582400" cy="3320145"/>
        </p:xfrm>
        <a:graphic>
          <a:graphicData uri="http://schemas.openxmlformats.org/drawingml/2006/table">
            <a:tbl>
              <a:tblPr firstRow="1" bandRow="1">
                <a:tableStyleId>{BDBED569-4797-4DF1-A0F4-6AAB3CD982D8}</a:tableStyleId>
              </a:tblPr>
              <a:tblGrid>
                <a:gridCol w="2895600">
                  <a:extLst>
                    <a:ext uri="{9D8B030D-6E8A-4147-A177-3AD203B41FA5}">
                      <a16:colId xmlns:a16="http://schemas.microsoft.com/office/drawing/2014/main" val="3302103416"/>
                    </a:ext>
                  </a:extLst>
                </a:gridCol>
                <a:gridCol w="2895600">
                  <a:extLst>
                    <a:ext uri="{9D8B030D-6E8A-4147-A177-3AD203B41FA5}">
                      <a16:colId xmlns:a16="http://schemas.microsoft.com/office/drawing/2014/main" val="617180626"/>
                    </a:ext>
                  </a:extLst>
                </a:gridCol>
                <a:gridCol w="2895600">
                  <a:extLst>
                    <a:ext uri="{9D8B030D-6E8A-4147-A177-3AD203B41FA5}">
                      <a16:colId xmlns:a16="http://schemas.microsoft.com/office/drawing/2014/main" val="3402208050"/>
                    </a:ext>
                  </a:extLst>
                </a:gridCol>
                <a:gridCol w="2895600">
                  <a:extLst>
                    <a:ext uri="{9D8B030D-6E8A-4147-A177-3AD203B41FA5}">
                      <a16:colId xmlns:a16="http://schemas.microsoft.com/office/drawing/2014/main" val="4251624254"/>
                    </a:ext>
                  </a:extLst>
                </a:gridCol>
              </a:tblGrid>
              <a:tr h="664029">
                <a:tc>
                  <a:txBody>
                    <a:bodyPr/>
                    <a:lstStyle/>
                    <a:p>
                      <a:r>
                        <a:rPr lang="en-GB" b="1" dirty="0"/>
                        <a:t>You are going to eat delicious things.</a:t>
                      </a:r>
                    </a:p>
                  </a:txBody>
                  <a:tcPr/>
                </a:tc>
                <a:tc>
                  <a:txBody>
                    <a:bodyPr/>
                    <a:lstStyle/>
                    <a:p>
                      <a:r>
                        <a:rPr lang="en-GB" b="1" dirty="0"/>
                        <a:t>You are going to learn a language.</a:t>
                      </a:r>
                    </a:p>
                  </a:txBody>
                  <a:tcPr/>
                </a:tc>
                <a:tc>
                  <a:txBody>
                    <a:bodyPr/>
                    <a:lstStyle/>
                    <a:p>
                      <a:r>
                        <a:rPr lang="en-GB" b="1" dirty="0"/>
                        <a:t>I am going to drink coffee.</a:t>
                      </a:r>
                    </a:p>
                  </a:txBody>
                  <a:tcPr/>
                </a:tc>
                <a:tc>
                  <a:txBody>
                    <a:bodyPr/>
                    <a:lstStyle/>
                    <a:p>
                      <a:r>
                        <a:rPr lang="en-GB" b="1" dirty="0"/>
                        <a:t>You are going to take the next train.</a:t>
                      </a:r>
                    </a:p>
                  </a:txBody>
                  <a:tcPr/>
                </a:tc>
                <a:extLst>
                  <a:ext uri="{0D108BD9-81ED-4DB2-BD59-A6C34878D82A}">
                    <a16:rowId xmlns:a16="http://schemas.microsoft.com/office/drawing/2014/main" val="1078829566"/>
                  </a:ext>
                </a:extLst>
              </a:tr>
              <a:tr h="664029">
                <a:tc>
                  <a:txBody>
                    <a:bodyPr/>
                    <a:lstStyle/>
                    <a:p>
                      <a:r>
                        <a:rPr lang="en-GB" b="1" dirty="0"/>
                        <a:t>S/he is going to meet up with a friend.</a:t>
                      </a:r>
                    </a:p>
                  </a:txBody>
                  <a:tcPr/>
                </a:tc>
                <a:tc>
                  <a:txBody>
                    <a:bodyPr/>
                    <a:lstStyle/>
                    <a:p>
                      <a:r>
                        <a:rPr lang="en-GB" b="1" dirty="0"/>
                        <a:t>S/he is going to sing in the church.</a:t>
                      </a:r>
                    </a:p>
                  </a:txBody>
                  <a:tcPr/>
                </a:tc>
                <a:tc>
                  <a:txBody>
                    <a:bodyPr/>
                    <a:lstStyle/>
                    <a:p>
                      <a:r>
                        <a:rPr lang="en-GB" b="1" dirty="0"/>
                        <a:t>I am going to see the south of Spain.</a:t>
                      </a:r>
                    </a:p>
                  </a:txBody>
                  <a:tcPr/>
                </a:tc>
                <a:tc>
                  <a:txBody>
                    <a:bodyPr/>
                    <a:lstStyle/>
                    <a:p>
                      <a:r>
                        <a:rPr lang="en-GB" b="1" dirty="0"/>
                        <a:t>You are going to present some topics.</a:t>
                      </a:r>
                    </a:p>
                  </a:txBody>
                  <a:tcPr/>
                </a:tc>
                <a:extLst>
                  <a:ext uri="{0D108BD9-81ED-4DB2-BD59-A6C34878D82A}">
                    <a16:rowId xmlns:a16="http://schemas.microsoft.com/office/drawing/2014/main" val="2586064028"/>
                  </a:ext>
                </a:extLst>
              </a:tr>
              <a:tr h="664029">
                <a:tc>
                  <a:txBody>
                    <a:bodyPr/>
                    <a:lstStyle/>
                    <a:p>
                      <a:r>
                        <a:rPr lang="en-GB" b="1" dirty="0"/>
                        <a:t>S/he is going to buy bus tickets.</a:t>
                      </a:r>
                    </a:p>
                  </a:txBody>
                  <a:tcPr/>
                </a:tc>
                <a:tc>
                  <a:txBody>
                    <a:bodyPr/>
                    <a:lstStyle/>
                    <a:p>
                      <a:r>
                        <a:rPr lang="en-GB" b="1" dirty="0"/>
                        <a:t>S/he is going to rest on the beach.</a:t>
                      </a:r>
                    </a:p>
                  </a:txBody>
                  <a:tcPr/>
                </a:tc>
                <a:tc>
                  <a:txBody>
                    <a:bodyPr/>
                    <a:lstStyle/>
                    <a:p>
                      <a:r>
                        <a:rPr lang="en-GB" b="1" dirty="0"/>
                        <a:t>I am going to listen to music in Spanish.</a:t>
                      </a:r>
                    </a:p>
                  </a:txBody>
                  <a:tcPr/>
                </a:tc>
                <a:tc>
                  <a:txBody>
                    <a:bodyPr/>
                    <a:lstStyle/>
                    <a:p>
                      <a:r>
                        <a:rPr lang="en-GB" b="1" dirty="0"/>
                        <a:t>I am going to walk in the mountains.</a:t>
                      </a:r>
                    </a:p>
                  </a:txBody>
                  <a:tcPr/>
                </a:tc>
                <a:extLst>
                  <a:ext uri="{0D108BD9-81ED-4DB2-BD59-A6C34878D82A}">
                    <a16:rowId xmlns:a16="http://schemas.microsoft.com/office/drawing/2014/main" val="1933193641"/>
                  </a:ext>
                </a:extLst>
              </a:tr>
              <a:tr h="664029">
                <a:tc>
                  <a:txBody>
                    <a:bodyPr/>
                    <a:lstStyle/>
                    <a:p>
                      <a:r>
                        <a:rPr lang="en-GB" b="1" dirty="0"/>
                        <a:t>S/he is going to visit Italy very soon.</a:t>
                      </a:r>
                    </a:p>
                  </a:txBody>
                  <a:tcPr/>
                </a:tc>
                <a:tc>
                  <a:txBody>
                    <a:bodyPr/>
                    <a:lstStyle/>
                    <a:p>
                      <a:r>
                        <a:rPr lang="en-GB" b="1" dirty="0"/>
                        <a:t>S/he is going to teach English.</a:t>
                      </a:r>
                    </a:p>
                  </a:txBody>
                  <a:tcPr/>
                </a:tc>
                <a:tc>
                  <a:txBody>
                    <a:bodyPr/>
                    <a:lstStyle/>
                    <a:p>
                      <a:r>
                        <a:rPr lang="en-GB" b="1" dirty="0"/>
                        <a:t>I am going to discover another country.</a:t>
                      </a:r>
                    </a:p>
                  </a:txBody>
                  <a:tcPr/>
                </a:tc>
                <a:tc>
                  <a:txBody>
                    <a:bodyPr/>
                    <a:lstStyle/>
                    <a:p>
                      <a:r>
                        <a:rPr lang="en-GB" b="1" dirty="0"/>
                        <a:t>S/he is going to dance.</a:t>
                      </a:r>
                    </a:p>
                  </a:txBody>
                  <a:tcPr/>
                </a:tc>
                <a:extLst>
                  <a:ext uri="{0D108BD9-81ED-4DB2-BD59-A6C34878D82A}">
                    <a16:rowId xmlns:a16="http://schemas.microsoft.com/office/drawing/2014/main" val="587566914"/>
                  </a:ext>
                </a:extLst>
              </a:tr>
              <a:tr h="664029">
                <a:tc>
                  <a:txBody>
                    <a:bodyPr/>
                    <a:lstStyle/>
                    <a:p>
                      <a:r>
                        <a:rPr lang="en-GB" b="1" dirty="0"/>
                        <a:t>You are going to look for a present.</a:t>
                      </a:r>
                    </a:p>
                  </a:txBody>
                  <a:tcPr/>
                </a:tc>
                <a:tc>
                  <a:txBody>
                    <a:bodyPr/>
                    <a:lstStyle/>
                    <a:p>
                      <a:r>
                        <a:rPr lang="en-GB" b="1" dirty="0"/>
                        <a:t>I am going to go to the centre.</a:t>
                      </a:r>
                    </a:p>
                  </a:txBody>
                  <a:tcPr/>
                </a:tc>
                <a:tc>
                  <a:txBody>
                    <a:bodyPr/>
                    <a:lstStyle/>
                    <a:p>
                      <a:r>
                        <a:rPr lang="en-GB" b="1" dirty="0"/>
                        <a:t>S/he is going to buy concert tickets.</a:t>
                      </a:r>
                    </a:p>
                  </a:txBody>
                  <a:tcPr/>
                </a:tc>
                <a:tc>
                  <a:txBody>
                    <a:bodyPr/>
                    <a:lstStyle/>
                    <a:p>
                      <a:r>
                        <a:rPr lang="en-GB" b="1" dirty="0"/>
                        <a:t>S/he is going to travel to the coast by boat.</a:t>
                      </a:r>
                    </a:p>
                  </a:txBody>
                  <a:tcPr/>
                </a:tc>
                <a:extLst>
                  <a:ext uri="{0D108BD9-81ED-4DB2-BD59-A6C34878D82A}">
                    <a16:rowId xmlns:a16="http://schemas.microsoft.com/office/drawing/2014/main" val="2648913591"/>
                  </a:ext>
                </a:extLst>
              </a:tr>
            </a:tbl>
          </a:graphicData>
        </a:graphic>
      </p:graphicFrame>
      <p:sp>
        <p:nvSpPr>
          <p:cNvPr id="6" name="TextBox 5">
            <a:extLst>
              <a:ext uri="{FF2B5EF4-FFF2-40B4-BE49-F238E27FC236}">
                <a16:creationId xmlns:a16="http://schemas.microsoft.com/office/drawing/2014/main" id="{CEF04085-1653-4B5A-97A2-ED512915F779}"/>
              </a:ext>
            </a:extLst>
          </p:cNvPr>
          <p:cNvSpPr txBox="1"/>
          <p:nvPr/>
        </p:nvSpPr>
        <p:spPr>
          <a:xfrm>
            <a:off x="134771" y="935635"/>
            <a:ext cx="11087100" cy="707886"/>
          </a:xfrm>
          <a:prstGeom prst="rect">
            <a:avLst/>
          </a:prstGeom>
          <a:noFill/>
        </p:spPr>
        <p:txBody>
          <a:bodyPr wrap="square" rtlCol="0">
            <a:spAutoFit/>
          </a:bodyPr>
          <a:lstStyle/>
          <a:p>
            <a:r>
              <a:rPr lang="en-GB" sz="2000" b="1" dirty="0" err="1"/>
              <a:t>Ahora</a:t>
            </a:r>
            <a:r>
              <a:rPr lang="en-GB" sz="2000" b="1" dirty="0"/>
              <a:t> traduce las </a:t>
            </a:r>
            <a:r>
              <a:rPr lang="en-GB" sz="2000" b="1" dirty="0" err="1"/>
              <a:t>frases</a:t>
            </a:r>
            <a:r>
              <a:rPr lang="en-GB" sz="2000" b="1" dirty="0"/>
              <a:t> al </a:t>
            </a:r>
            <a:r>
              <a:rPr lang="en-GB" sz="2000" b="1" dirty="0" err="1"/>
              <a:t>español</a:t>
            </a:r>
            <a:r>
              <a:rPr lang="en-GB" sz="2000" b="1" dirty="0"/>
              <a:t>.</a:t>
            </a:r>
          </a:p>
          <a:p>
            <a:r>
              <a:rPr lang="en-GB" sz="2000" b="1" dirty="0"/>
              <a:t>¿</a:t>
            </a:r>
            <a:r>
              <a:rPr lang="en-GB" sz="2000" b="1" dirty="0" err="1"/>
              <a:t>Cuántas</a:t>
            </a:r>
            <a:r>
              <a:rPr lang="en-GB" sz="2000" b="1" dirty="0"/>
              <a:t> </a:t>
            </a:r>
            <a:r>
              <a:rPr lang="en-GB" sz="2000" b="1" dirty="0" err="1"/>
              <a:t>puedes</a:t>
            </a:r>
            <a:r>
              <a:rPr lang="en-GB" sz="2000" b="1" dirty="0"/>
              <a:t> </a:t>
            </a:r>
            <a:r>
              <a:rPr lang="en-GB" sz="2000" b="1" dirty="0" err="1"/>
              <a:t>traducir</a:t>
            </a:r>
            <a:r>
              <a:rPr lang="en-GB" sz="2000" b="1" dirty="0"/>
              <a:t>?</a:t>
            </a:r>
          </a:p>
        </p:txBody>
      </p:sp>
      <p:sp>
        <p:nvSpPr>
          <p:cNvPr id="5" name="Rounded Rectangle 11">
            <a:extLst>
              <a:ext uri="{FF2B5EF4-FFF2-40B4-BE49-F238E27FC236}">
                <a16:creationId xmlns:a16="http://schemas.microsoft.com/office/drawing/2014/main" id="{F8E63BE3-52A1-40A4-926D-787EFCF22B35}"/>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7" name="Rounded Rectangle 11">
            <a:extLst>
              <a:ext uri="{FF2B5EF4-FFF2-40B4-BE49-F238E27FC236}">
                <a16:creationId xmlns:a16="http://schemas.microsoft.com/office/drawing/2014/main" id="{1D4E3F1E-D6E7-4F6D-890C-1BC13B479506}"/>
              </a:ext>
            </a:extLst>
          </p:cNvPr>
          <p:cNvSpPr/>
          <p:nvPr/>
        </p:nvSpPr>
        <p:spPr>
          <a:xfrm>
            <a:off x="10341736" y="258166"/>
            <a:ext cx="1586408"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hablar</a:t>
            </a:r>
            <a:endPar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4154D443-0580-4D47-8FD6-A6330C79146B}"/>
              </a:ext>
            </a:extLst>
          </p:cNvPr>
          <p:cNvSpPr txBox="1"/>
          <p:nvPr/>
        </p:nvSpPr>
        <p:spPr>
          <a:xfrm>
            <a:off x="304801" y="5227341"/>
            <a:ext cx="3193226" cy="1015663"/>
          </a:xfrm>
          <a:prstGeom prst="rect">
            <a:avLst/>
          </a:prstGeom>
          <a:noFill/>
        </p:spPr>
        <p:txBody>
          <a:bodyPr wrap="square" rtlCol="0">
            <a:spAutoFit/>
          </a:bodyPr>
          <a:lstStyle/>
          <a:p>
            <a:pPr marL="342900" indent="-342900">
              <a:buFont typeface="Arial" panose="020B0604020202020204" pitchFamily="34" charset="0"/>
              <a:buChar char="•"/>
            </a:pPr>
            <a:r>
              <a:rPr lang="en-GB" sz="2000" b="1" dirty="0" err="1"/>
              <a:t>Buscar</a:t>
            </a:r>
            <a:r>
              <a:rPr lang="en-GB" sz="2000" b="1" dirty="0"/>
              <a:t> (to look for)</a:t>
            </a:r>
          </a:p>
          <a:p>
            <a:pPr marL="342900" indent="-342900">
              <a:buFont typeface="Arial" panose="020B0604020202020204" pitchFamily="34" charset="0"/>
              <a:buChar char="•"/>
            </a:pPr>
            <a:r>
              <a:rPr lang="en-GB" sz="2000" b="1" dirty="0"/>
              <a:t>Comer (to eat)</a:t>
            </a:r>
          </a:p>
          <a:p>
            <a:pPr marL="342900" indent="-342900">
              <a:buFont typeface="Arial" panose="020B0604020202020204" pitchFamily="34" charset="0"/>
              <a:buChar char="•"/>
            </a:pPr>
            <a:r>
              <a:rPr lang="en-GB" sz="2000" b="1" dirty="0"/>
              <a:t>Quedar (to meet up)</a:t>
            </a:r>
          </a:p>
        </p:txBody>
      </p:sp>
      <p:sp>
        <p:nvSpPr>
          <p:cNvPr id="8" name="TextBox 7">
            <a:extLst>
              <a:ext uri="{FF2B5EF4-FFF2-40B4-BE49-F238E27FC236}">
                <a16:creationId xmlns:a16="http://schemas.microsoft.com/office/drawing/2014/main" id="{BAF13D23-FEA2-48A6-83AB-80900AE1C061}"/>
              </a:ext>
            </a:extLst>
          </p:cNvPr>
          <p:cNvSpPr txBox="1"/>
          <p:nvPr/>
        </p:nvSpPr>
        <p:spPr>
          <a:xfrm>
            <a:off x="3299012" y="5230910"/>
            <a:ext cx="3193226" cy="1015663"/>
          </a:xfrm>
          <a:prstGeom prst="rect">
            <a:avLst/>
          </a:prstGeom>
          <a:noFill/>
        </p:spPr>
        <p:txBody>
          <a:bodyPr wrap="square" rtlCol="0">
            <a:spAutoFit/>
          </a:bodyPr>
          <a:lstStyle/>
          <a:p>
            <a:pPr marL="342900" indent="-342900">
              <a:buFont typeface="Arial" panose="020B0604020202020204" pitchFamily="34" charset="0"/>
              <a:buChar char="•"/>
            </a:pPr>
            <a:r>
              <a:rPr lang="en-GB" sz="2000" b="1" dirty="0" err="1"/>
              <a:t>Comprar</a:t>
            </a:r>
            <a:r>
              <a:rPr lang="en-GB" sz="2000" b="1" dirty="0"/>
              <a:t> (to buy)</a:t>
            </a:r>
          </a:p>
          <a:p>
            <a:pPr marL="342900" indent="-342900">
              <a:buFont typeface="Arial" panose="020B0604020202020204" pitchFamily="34" charset="0"/>
              <a:buChar char="•"/>
            </a:pPr>
            <a:r>
              <a:rPr lang="en-GB" sz="2000" b="1" dirty="0" err="1"/>
              <a:t>Cantar</a:t>
            </a:r>
            <a:r>
              <a:rPr lang="en-GB" sz="2000" b="1" dirty="0"/>
              <a:t> (to sing)</a:t>
            </a:r>
          </a:p>
          <a:p>
            <a:pPr marL="342900" indent="-342900">
              <a:buFont typeface="Arial" panose="020B0604020202020204" pitchFamily="34" charset="0"/>
              <a:buChar char="•"/>
            </a:pPr>
            <a:r>
              <a:rPr lang="en-GB" sz="2000" b="1" dirty="0" err="1"/>
              <a:t>Descansar</a:t>
            </a:r>
            <a:r>
              <a:rPr lang="en-GB" sz="2000" b="1" dirty="0"/>
              <a:t> (to rest)</a:t>
            </a:r>
          </a:p>
        </p:txBody>
      </p:sp>
      <p:sp>
        <p:nvSpPr>
          <p:cNvPr id="9" name="TextBox 8">
            <a:extLst>
              <a:ext uri="{FF2B5EF4-FFF2-40B4-BE49-F238E27FC236}">
                <a16:creationId xmlns:a16="http://schemas.microsoft.com/office/drawing/2014/main" id="{F4B8B368-804F-4ACC-B79E-F873850B57E0}"/>
              </a:ext>
            </a:extLst>
          </p:cNvPr>
          <p:cNvSpPr txBox="1"/>
          <p:nvPr/>
        </p:nvSpPr>
        <p:spPr>
          <a:xfrm>
            <a:off x="6095999" y="5229998"/>
            <a:ext cx="3418391" cy="1015663"/>
          </a:xfrm>
          <a:prstGeom prst="rect">
            <a:avLst/>
          </a:prstGeom>
          <a:noFill/>
        </p:spPr>
        <p:txBody>
          <a:bodyPr wrap="square" rtlCol="0">
            <a:spAutoFit/>
          </a:bodyPr>
          <a:lstStyle/>
          <a:p>
            <a:pPr marL="342900" indent="-342900">
              <a:buFont typeface="Arial" panose="020B0604020202020204" pitchFamily="34" charset="0"/>
              <a:buChar char="•"/>
            </a:pPr>
            <a:r>
              <a:rPr lang="en-GB" sz="2000" b="1" dirty="0" err="1"/>
              <a:t>Tomar</a:t>
            </a:r>
            <a:r>
              <a:rPr lang="en-GB" sz="2000" b="1" dirty="0"/>
              <a:t> (to drink)</a:t>
            </a:r>
          </a:p>
          <a:p>
            <a:pPr marL="342900" indent="-342900">
              <a:buFont typeface="Arial" panose="020B0604020202020204" pitchFamily="34" charset="0"/>
              <a:buChar char="•"/>
            </a:pPr>
            <a:r>
              <a:rPr lang="en-GB" sz="2000" b="1" dirty="0" err="1"/>
              <a:t>Descubrir</a:t>
            </a:r>
            <a:r>
              <a:rPr lang="en-GB" sz="2000" b="1" dirty="0"/>
              <a:t> (to discover)</a:t>
            </a:r>
          </a:p>
          <a:p>
            <a:pPr marL="342900" indent="-342900">
              <a:buFont typeface="Arial" panose="020B0604020202020204" pitchFamily="34" charset="0"/>
              <a:buChar char="•"/>
            </a:pPr>
            <a:r>
              <a:rPr lang="en-GB" sz="2000" b="1" dirty="0" err="1"/>
              <a:t>Viajar</a:t>
            </a:r>
            <a:r>
              <a:rPr lang="en-GB" sz="2000" b="1" dirty="0"/>
              <a:t> (to travel)</a:t>
            </a:r>
          </a:p>
        </p:txBody>
      </p:sp>
      <p:sp>
        <p:nvSpPr>
          <p:cNvPr id="10" name="TextBox 9">
            <a:extLst>
              <a:ext uri="{FF2B5EF4-FFF2-40B4-BE49-F238E27FC236}">
                <a16:creationId xmlns:a16="http://schemas.microsoft.com/office/drawing/2014/main" id="{41EDE3BB-C7DD-4DC0-BE07-4538967352C5}"/>
              </a:ext>
            </a:extLst>
          </p:cNvPr>
          <p:cNvSpPr txBox="1"/>
          <p:nvPr/>
        </p:nvSpPr>
        <p:spPr>
          <a:xfrm>
            <a:off x="9287434" y="5227340"/>
            <a:ext cx="3193226" cy="1015663"/>
          </a:xfrm>
          <a:prstGeom prst="rect">
            <a:avLst/>
          </a:prstGeom>
          <a:noFill/>
        </p:spPr>
        <p:txBody>
          <a:bodyPr wrap="square" rtlCol="0">
            <a:spAutoFit/>
          </a:bodyPr>
          <a:lstStyle/>
          <a:p>
            <a:pPr marL="342900" indent="-342900">
              <a:buFont typeface="Arial" panose="020B0604020202020204" pitchFamily="34" charset="0"/>
              <a:buChar char="•"/>
            </a:pPr>
            <a:r>
              <a:rPr lang="en-GB" sz="2000" b="1" dirty="0"/>
              <a:t>Enseñar (to teach)</a:t>
            </a:r>
          </a:p>
          <a:p>
            <a:pPr marL="342900" indent="-342900">
              <a:buFont typeface="Arial" panose="020B0604020202020204" pitchFamily="34" charset="0"/>
              <a:buChar char="•"/>
            </a:pPr>
            <a:r>
              <a:rPr lang="en-GB" sz="2000" b="1" dirty="0" err="1"/>
              <a:t>Ir</a:t>
            </a:r>
            <a:r>
              <a:rPr lang="en-GB" sz="2000" b="1" dirty="0"/>
              <a:t> (to go)</a:t>
            </a:r>
          </a:p>
          <a:p>
            <a:pPr marL="342900" indent="-342900">
              <a:buFont typeface="Arial" panose="020B0604020202020204" pitchFamily="34" charset="0"/>
              <a:buChar char="•"/>
            </a:pPr>
            <a:r>
              <a:rPr lang="en-GB" sz="2000" b="1" dirty="0" err="1"/>
              <a:t>Caminar</a:t>
            </a:r>
            <a:r>
              <a:rPr lang="en-GB" sz="2000" b="1" dirty="0"/>
              <a:t> (to walk)</a:t>
            </a:r>
          </a:p>
        </p:txBody>
      </p:sp>
      <p:sp>
        <p:nvSpPr>
          <p:cNvPr id="11" name="Rectangle: Rounded Corners 10">
            <a:extLst>
              <a:ext uri="{FF2B5EF4-FFF2-40B4-BE49-F238E27FC236}">
                <a16:creationId xmlns:a16="http://schemas.microsoft.com/office/drawing/2014/main" id="{5D2D07B5-7A14-44F4-99F3-336C14A0414D}"/>
              </a:ext>
            </a:extLst>
          </p:cNvPr>
          <p:cNvSpPr/>
          <p:nvPr/>
        </p:nvSpPr>
        <p:spPr>
          <a:xfrm>
            <a:off x="304800" y="5227340"/>
            <a:ext cx="11732871" cy="10156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Palabras </a:t>
            </a:r>
            <a:r>
              <a:rPr lang="en-GB" sz="2800" b="1" dirty="0" err="1"/>
              <a:t>útiles</a:t>
            </a:r>
            <a:endParaRPr lang="en-GB" sz="2800" b="1" dirty="0"/>
          </a:p>
        </p:txBody>
      </p:sp>
    </p:spTree>
    <p:extLst>
      <p:ext uri="{BB962C8B-B14F-4D97-AF65-F5344CB8AC3E}">
        <p14:creationId xmlns:p14="http://schemas.microsoft.com/office/powerpoint/2010/main" val="218402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4895272"/>
            <a:ext cx="4864546" cy="1858291"/>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5 – Lesson 24</a:t>
            </a:r>
          </a:p>
          <a:p>
            <a:pPr marL="0" marR="0" lvl="0" indent="0" algn="l" defTabSz="914400" rtl="0" eaLnBrk="1" fontAlgn="auto" latinLnBrk="0" hangingPunct="1">
              <a:lnSpc>
                <a:spcPct val="90000"/>
              </a:lnSpc>
              <a:spcBef>
                <a:spcPct val="0"/>
              </a:spcBef>
              <a:spcAft>
                <a:spcPts val="0"/>
              </a:spcAft>
              <a:buClrTx/>
              <a:buSzTx/>
              <a:buFontTx/>
              <a:buNone/>
              <a:tabLst/>
              <a:defRPr/>
            </a:pPr>
            <a:br>
              <a:rPr lang="en-GB" sz="1600" dirty="0"/>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Hobson</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Nick Avery</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26.01.24</a:t>
            </a:r>
          </a:p>
          <a:p>
            <a:endParaRPr lang="en-GB" dirty="0"/>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20995" y="1979616"/>
            <a:ext cx="7359435" cy="844550"/>
          </a:xfrm>
        </p:spPr>
        <p:txBody>
          <a:bodyPr>
            <a:normAutofit fontScale="92500" lnSpcReduction="20000"/>
          </a:bodyPr>
          <a:lstStyle/>
          <a:p>
            <a:r>
              <a:rPr lang="en-GB" sz="3600" b="1" dirty="0">
                <a:solidFill>
                  <a:prstClr val="white"/>
                </a:solidFill>
                <a:latin typeface="Century Gothic" panose="020B0502020202020204" pitchFamily="34" charset="0"/>
              </a:rPr>
              <a:t>Places – where people are going to go and why [2]</a:t>
            </a:r>
            <a:endParaRPr lang="en-GB" sz="3600" dirty="0"/>
          </a:p>
        </p:txBody>
      </p:sp>
      <p:sp>
        <p:nvSpPr>
          <p:cNvPr id="6" name="Text Placeholder 5">
            <a:extLst>
              <a:ext uri="{FF2B5EF4-FFF2-40B4-BE49-F238E27FC236}">
                <a16:creationId xmlns:a16="http://schemas.microsoft.com/office/drawing/2014/main" id="{FBC5748D-95F6-444A-A77C-DDCE7EBAE486}"/>
              </a:ext>
            </a:extLst>
          </p:cNvPr>
          <p:cNvSpPr>
            <a:spLocks noGrp="1"/>
          </p:cNvSpPr>
          <p:nvPr>
            <p:ph type="body" sz="quarter" idx="13"/>
          </p:nvPr>
        </p:nvSpPr>
        <p:spPr>
          <a:xfrm>
            <a:off x="363538" y="2728934"/>
            <a:ext cx="4864546" cy="479394"/>
          </a:xfrm>
        </p:spPr>
        <p:txBody>
          <a:bodyPr>
            <a:normAutofit/>
          </a:bodyPr>
          <a:lstStyle/>
          <a:p>
            <a:pPr algn="l"/>
            <a:r>
              <a:rPr lang="en-GB" sz="2800" dirty="0">
                <a:solidFill>
                  <a:schemeClr val="bg1"/>
                </a:solidFill>
                <a:latin typeface="Century Gothic" panose="020B0502020202020204" pitchFamily="34" charset="0"/>
              </a:rPr>
              <a:t>Using ‘para’ + infinitive</a:t>
            </a:r>
          </a:p>
        </p:txBody>
      </p:sp>
      <p:sp>
        <p:nvSpPr>
          <p:cNvPr id="8" name="TextBox 7">
            <a:extLst>
              <a:ext uri="{FF2B5EF4-FFF2-40B4-BE49-F238E27FC236}">
                <a16:creationId xmlns:a16="http://schemas.microsoft.com/office/drawing/2014/main" id="{55D54A37-AFCB-4044-BB8A-032DD2AD0EAB}"/>
              </a:ext>
            </a:extLst>
          </p:cNvPr>
          <p:cNvSpPr txBox="1"/>
          <p:nvPr/>
        </p:nvSpPr>
        <p:spPr>
          <a:xfrm>
            <a:off x="363538" y="3275860"/>
            <a:ext cx="6092890" cy="523220"/>
          </a:xfrm>
          <a:prstGeom prst="rect">
            <a:avLst/>
          </a:prstGeom>
          <a:noFill/>
        </p:spPr>
        <p:txBody>
          <a:bodyPr wrap="square">
            <a:spAutoFit/>
          </a:bodyPr>
          <a:lstStyle/>
          <a:p>
            <a:pPr algn="l"/>
            <a:r>
              <a:rPr lang="en-GB" sz="2800" dirty="0">
                <a:solidFill>
                  <a:prstClr val="white"/>
                </a:solidFill>
              </a:rPr>
              <a:t>‘IR’ in 3</a:t>
            </a:r>
            <a:r>
              <a:rPr lang="en-GB" sz="2800" baseline="30000" dirty="0">
                <a:solidFill>
                  <a:prstClr val="white"/>
                </a:solidFill>
              </a:rPr>
              <a:t>rd</a:t>
            </a:r>
            <a:r>
              <a:rPr lang="en-GB" sz="2800" dirty="0">
                <a:solidFill>
                  <a:prstClr val="white"/>
                </a:solidFill>
              </a:rPr>
              <a:t> person </a:t>
            </a:r>
            <a:r>
              <a:rPr lang="en-GB" sz="2800" dirty="0">
                <a:solidFill>
                  <a:schemeClr val="bg1"/>
                </a:solidFill>
              </a:rPr>
              <a:t>plural</a:t>
            </a:r>
            <a:r>
              <a:rPr lang="en-US" sz="2800" dirty="0">
                <a:solidFill>
                  <a:schemeClr val="bg1"/>
                </a:solidFill>
              </a:rPr>
              <a:t> (van)</a:t>
            </a:r>
            <a:endParaRPr lang="en-GB" sz="2800" dirty="0">
              <a:solidFill>
                <a:schemeClr val="bg1"/>
              </a:solidFill>
            </a:endParaRPr>
          </a:p>
        </p:txBody>
      </p:sp>
      <p:pic>
        <p:nvPicPr>
          <p:cNvPr id="7" name="Picture 6">
            <a:extLst>
              <a:ext uri="{FF2B5EF4-FFF2-40B4-BE49-F238E27FC236}">
                <a16:creationId xmlns:a16="http://schemas.microsoft.com/office/drawing/2014/main" id="{C4B2821F-DD0C-479F-9D1C-295AEF872D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4408" y="4774680"/>
            <a:ext cx="1263060" cy="1263060"/>
          </a:xfrm>
          <a:prstGeom prst="rect">
            <a:avLst/>
          </a:prstGeom>
        </p:spPr>
      </p:pic>
      <p:pic>
        <p:nvPicPr>
          <p:cNvPr id="9" name="Picture 8">
            <a:extLst>
              <a:ext uri="{FF2B5EF4-FFF2-40B4-BE49-F238E27FC236}">
                <a16:creationId xmlns:a16="http://schemas.microsoft.com/office/drawing/2014/main" id="{9D5425B9-8293-49D6-8FF6-A532E17EDE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4181" y="4078031"/>
            <a:ext cx="1232589" cy="1232589"/>
          </a:xfrm>
          <a:prstGeom prst="rect">
            <a:avLst/>
          </a:prstGeom>
        </p:spPr>
      </p:pic>
      <p:pic>
        <p:nvPicPr>
          <p:cNvPr id="10" name="Picture 9">
            <a:extLst>
              <a:ext uri="{FF2B5EF4-FFF2-40B4-BE49-F238E27FC236}">
                <a16:creationId xmlns:a16="http://schemas.microsoft.com/office/drawing/2014/main" id="{684219B9-E061-4150-B07B-D63F2370A9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2005" y="4032154"/>
            <a:ext cx="1241557" cy="1241557"/>
          </a:xfrm>
          <a:prstGeom prst="rect">
            <a:avLst/>
          </a:prstGeom>
        </p:spPr>
      </p:pic>
      <p:pic>
        <p:nvPicPr>
          <p:cNvPr id="11" name="Picture 10">
            <a:extLst>
              <a:ext uri="{FF2B5EF4-FFF2-40B4-BE49-F238E27FC236}">
                <a16:creationId xmlns:a16="http://schemas.microsoft.com/office/drawing/2014/main" id="{ED4BADD0-A20B-4C69-8A35-6719454687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7360" y="4610786"/>
            <a:ext cx="1066535" cy="1314361"/>
          </a:xfrm>
          <a:prstGeom prst="rect">
            <a:avLst/>
          </a:prstGeom>
        </p:spPr>
      </p:pic>
      <p:grpSp>
        <p:nvGrpSpPr>
          <p:cNvPr id="12" name="Group 11">
            <a:extLst>
              <a:ext uri="{FF2B5EF4-FFF2-40B4-BE49-F238E27FC236}">
                <a16:creationId xmlns:a16="http://schemas.microsoft.com/office/drawing/2014/main" id="{AFE5618F-E9B4-4882-97E1-20BC1B50A6E8}"/>
              </a:ext>
            </a:extLst>
          </p:cNvPr>
          <p:cNvGrpSpPr/>
          <p:nvPr/>
        </p:nvGrpSpPr>
        <p:grpSpPr>
          <a:xfrm>
            <a:off x="7553436" y="3735558"/>
            <a:ext cx="1352320" cy="2368893"/>
            <a:chOff x="6801421" y="-45610"/>
            <a:chExt cx="1352320" cy="2368893"/>
          </a:xfrm>
        </p:grpSpPr>
        <p:pic>
          <p:nvPicPr>
            <p:cNvPr id="13" name="Picture 12">
              <a:extLst>
                <a:ext uri="{FF2B5EF4-FFF2-40B4-BE49-F238E27FC236}">
                  <a16:creationId xmlns:a16="http://schemas.microsoft.com/office/drawing/2014/main" id="{7647E6DF-BCCB-4EAD-BF14-D71F85D2A4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2327" y="981869"/>
              <a:ext cx="1341414" cy="1341414"/>
            </a:xfrm>
            <a:prstGeom prst="rect">
              <a:avLst/>
            </a:prstGeom>
          </p:spPr>
        </p:pic>
        <p:pic>
          <p:nvPicPr>
            <p:cNvPr id="14" name="Picture 13">
              <a:extLst>
                <a:ext uri="{FF2B5EF4-FFF2-40B4-BE49-F238E27FC236}">
                  <a16:creationId xmlns:a16="http://schemas.microsoft.com/office/drawing/2014/main" id="{5222B182-BCEC-4CDF-9F69-5963CA236A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97944">
              <a:off x="6801421" y="-45610"/>
              <a:ext cx="1119339" cy="1458728"/>
            </a:xfrm>
            <a:prstGeom prst="rect">
              <a:avLst/>
            </a:prstGeom>
          </p:spPr>
        </p:pic>
      </p:grpSp>
      <p:pic>
        <p:nvPicPr>
          <p:cNvPr id="3" name="Picture 2">
            <a:extLst>
              <a:ext uri="{FF2B5EF4-FFF2-40B4-BE49-F238E27FC236}">
                <a16:creationId xmlns:a16="http://schemas.microsoft.com/office/drawing/2014/main" id="{F1C9418B-9AF3-4169-AD64-F212BFF3C79C}"/>
              </a:ext>
            </a:extLst>
          </p:cNvPr>
          <p:cNvPicPr>
            <a:picLocks noChangeAspect="1"/>
          </p:cNvPicPr>
          <p:nvPr/>
        </p:nvPicPr>
        <p:blipFill>
          <a:blip r:embed="rId9"/>
          <a:stretch>
            <a:fillRect/>
          </a:stretch>
        </p:blipFill>
        <p:spPr>
          <a:xfrm>
            <a:off x="7623895" y="0"/>
            <a:ext cx="4579095" cy="3585652"/>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024554" cy="647577"/>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33538" y="258166"/>
            <a:ext cx="1494605"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5" name="TextBox 14">
            <a:extLst>
              <a:ext uri="{FF2B5EF4-FFF2-40B4-BE49-F238E27FC236}">
                <a16:creationId xmlns:a16="http://schemas.microsoft.com/office/drawing/2014/main" id="{7A1B905D-816F-440D-8F5B-5321D9330DCF}"/>
              </a:ext>
            </a:extLst>
          </p:cNvPr>
          <p:cNvSpPr txBox="1"/>
          <p:nvPr/>
        </p:nvSpPr>
        <p:spPr>
          <a:xfrm>
            <a:off x="203200" y="4574631"/>
            <a:ext cx="11887000" cy="49244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s-ES" sz="2600" dirty="0">
                <a:latin typeface="Century Gothic" panose="020F0302020204030204"/>
              </a:rPr>
              <a:t>4. ¿_______  va a ir al partido de fútbol</a:t>
            </a:r>
            <a:r>
              <a:rPr kumimoji="0" lang="es-ES" sz="2600" i="0" u="none" strike="noStrike" kern="1200" cap="none" spc="0" normalizeH="0" baseline="0" noProof="0" dirty="0">
                <a:ln>
                  <a:noFill/>
                </a:ln>
                <a:effectLst/>
                <a:uLnTx/>
                <a:uFillTx/>
                <a:latin typeface="Century Gothic" panose="020F0302020204030204"/>
                <a:ea typeface="+mn-ea"/>
                <a:cs typeface="+mn-cs"/>
              </a:rPr>
              <a:t>?</a:t>
            </a:r>
            <a:endParaRPr kumimoji="0" lang="en-GB" sz="2600" i="0" u="none" strike="noStrike" kern="1200" cap="none" spc="0" normalizeH="0" baseline="0" noProof="0" dirty="0">
              <a:ln>
                <a:noFill/>
              </a:ln>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7A1B905D-816F-440D-8F5B-5321D9330DCF}"/>
              </a:ext>
            </a:extLst>
          </p:cNvPr>
          <p:cNvSpPr txBox="1"/>
          <p:nvPr/>
        </p:nvSpPr>
        <p:spPr>
          <a:xfrm>
            <a:off x="152299" y="2391162"/>
            <a:ext cx="14303929" cy="492443"/>
          </a:xfrm>
          <a:prstGeom prst="rect">
            <a:avLst/>
          </a:prstGeom>
          <a:noFill/>
        </p:spPr>
        <p:txBody>
          <a:bodyPr wrap="square" rtlCol="0">
            <a:spAutoFit/>
          </a:bodyPr>
          <a:lstStyle/>
          <a:p>
            <a:pPr lvl="0">
              <a:defRPr/>
            </a:pPr>
            <a:r>
              <a:rPr lang="es-ES" sz="2600" noProof="0" dirty="0">
                <a:latin typeface="Century Gothic" panose="020F0302020204030204"/>
              </a:rPr>
              <a:t>1. ¿_________ estudiantes hay? </a:t>
            </a:r>
            <a:r>
              <a:rPr lang="es-ES" sz="2600" dirty="0"/>
              <a:t>¿Quince, cuarenta o ___________?  </a:t>
            </a:r>
            <a:endParaRPr kumimoji="0" lang="en-GB" sz="2600" i="0" u="none" strike="noStrike" kern="1200" cap="none" spc="0" normalizeH="0" baseline="0" noProof="0" dirty="0">
              <a:ln>
                <a:noFill/>
              </a:ln>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7A1B905D-816F-440D-8F5B-5321D9330DCF}"/>
              </a:ext>
            </a:extLst>
          </p:cNvPr>
          <p:cNvSpPr txBox="1"/>
          <p:nvPr/>
        </p:nvSpPr>
        <p:spPr>
          <a:xfrm>
            <a:off x="203200" y="3103803"/>
            <a:ext cx="11887000" cy="492443"/>
          </a:xfrm>
          <a:prstGeom prst="rect">
            <a:avLst/>
          </a:prstGeom>
          <a:noFill/>
        </p:spPr>
        <p:txBody>
          <a:bodyPr wrap="square" rtlCol="0">
            <a:spAutoFit/>
          </a:bodyPr>
          <a:lstStyle/>
          <a:p>
            <a:pPr lvl="0">
              <a:defRPr/>
            </a:pPr>
            <a:r>
              <a:rPr lang="es-ES" sz="2600" noProof="0" dirty="0">
                <a:latin typeface="Century Gothic" panose="020F0302020204030204"/>
              </a:rPr>
              <a:t>2. Cuatro chicos __________ quedan en el _________.</a:t>
            </a:r>
            <a:endParaRPr kumimoji="0" lang="en-GB" sz="2600" i="0" u="none" strike="noStrike" kern="1200" cap="none" spc="0" normalizeH="0" baseline="0" noProof="0" dirty="0">
              <a:ln>
                <a:noFill/>
              </a:ln>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7A1B905D-816F-440D-8F5B-5321D9330DCF}"/>
              </a:ext>
            </a:extLst>
          </p:cNvPr>
          <p:cNvSpPr txBox="1"/>
          <p:nvPr/>
        </p:nvSpPr>
        <p:spPr>
          <a:xfrm>
            <a:off x="203200" y="3844657"/>
            <a:ext cx="11887000" cy="492443"/>
          </a:xfrm>
          <a:prstGeom prst="rect">
            <a:avLst/>
          </a:prstGeom>
          <a:noFill/>
        </p:spPr>
        <p:txBody>
          <a:bodyPr wrap="square" rtlCol="0">
            <a:spAutoFit/>
          </a:bodyPr>
          <a:lstStyle/>
          <a:p>
            <a:pPr lvl="0">
              <a:defRPr/>
            </a:pPr>
            <a:r>
              <a:rPr lang="es-ES" sz="2600" noProof="0" dirty="0">
                <a:latin typeface="Century Gothic" panose="020F0302020204030204"/>
              </a:rPr>
              <a:t>3. ¿Por qué _________ estudiar español?</a:t>
            </a:r>
            <a:endParaRPr kumimoji="0" lang="en-GB" sz="2600" i="0" u="none" strike="noStrike" kern="1200" cap="none" spc="0" normalizeH="0" baseline="0" noProof="0" dirty="0">
              <a:ln>
                <a:noFill/>
              </a:ln>
              <a:effectLst/>
              <a:uLnTx/>
              <a:uFillTx/>
              <a:latin typeface="Century Gothic" panose="020F0302020204030204"/>
              <a:ea typeface="+mn-ea"/>
              <a:cs typeface="+mn-cs"/>
            </a:endParaRPr>
          </a:p>
        </p:txBody>
      </p:sp>
      <p:sp>
        <p:nvSpPr>
          <p:cNvPr id="6" name="TextBox 5"/>
          <p:cNvSpPr txBox="1"/>
          <p:nvPr/>
        </p:nvSpPr>
        <p:spPr>
          <a:xfrm>
            <a:off x="152300" y="1081332"/>
            <a:ext cx="11988800" cy="830997"/>
          </a:xfrm>
          <a:prstGeom prst="rect">
            <a:avLst/>
          </a:prstGeom>
          <a:noFill/>
        </p:spPr>
        <p:txBody>
          <a:bodyPr wrap="square" rtlCol="0">
            <a:spAutoFit/>
          </a:bodyPr>
          <a:lstStyle/>
          <a:p>
            <a:pPr algn="l"/>
            <a:r>
              <a:rPr lang="en-GB" sz="2400" b="1" dirty="0" err="1"/>
              <a:t>Completa</a:t>
            </a:r>
            <a:r>
              <a:rPr lang="en-GB" sz="2400" b="1" dirty="0"/>
              <a:t> las </a:t>
            </a:r>
            <a:r>
              <a:rPr lang="en-GB" sz="2400" b="1" dirty="0" err="1"/>
              <a:t>frases</a:t>
            </a:r>
            <a:r>
              <a:rPr lang="en-GB" sz="2400" b="1" dirty="0"/>
              <a:t>.</a:t>
            </a:r>
          </a:p>
          <a:p>
            <a:pPr algn="l"/>
            <a:r>
              <a:rPr lang="en-GB" sz="2400" b="1" dirty="0" err="1"/>
              <a:t>Después</a:t>
            </a:r>
            <a:r>
              <a:rPr lang="en-GB" sz="2400" b="1" dirty="0"/>
              <a:t>, lee </a:t>
            </a:r>
            <a:r>
              <a:rPr lang="en-GB" sz="2400" b="1" dirty="0" err="1"/>
              <a:t>en</a:t>
            </a:r>
            <a:r>
              <a:rPr lang="en-GB" sz="2400" b="1" dirty="0"/>
              <a:t> </a:t>
            </a:r>
            <a:r>
              <a:rPr lang="en-GB" sz="2400" b="1" dirty="0" err="1"/>
              <a:t>voz</a:t>
            </a:r>
            <a:r>
              <a:rPr lang="en-GB" sz="2400" b="1" dirty="0"/>
              <a:t> </a:t>
            </a:r>
            <a:r>
              <a:rPr lang="en-GB" sz="2400" b="1" dirty="0" err="1"/>
              <a:t>alta</a:t>
            </a:r>
            <a:r>
              <a:rPr lang="en-GB" sz="2400" b="1" dirty="0"/>
              <a:t> con un/a </a:t>
            </a:r>
            <a:r>
              <a:rPr lang="en-GB" sz="2400" b="1" dirty="0" err="1"/>
              <a:t>compañero</a:t>
            </a:r>
            <a:r>
              <a:rPr lang="en-GB" sz="2400" b="1" dirty="0"/>
              <a:t>/a.</a:t>
            </a:r>
          </a:p>
        </p:txBody>
      </p:sp>
      <p:graphicFrame>
        <p:nvGraphicFramePr>
          <p:cNvPr id="7" name="Table 7">
            <a:extLst>
              <a:ext uri="{FF2B5EF4-FFF2-40B4-BE49-F238E27FC236}">
                <a16:creationId xmlns:a16="http://schemas.microsoft.com/office/drawing/2014/main" id="{C436CD54-B314-4820-B37A-BD212E069408}"/>
              </a:ext>
            </a:extLst>
          </p:cNvPr>
          <p:cNvGraphicFramePr>
            <a:graphicFrameLocks noGrp="1"/>
          </p:cNvGraphicFramePr>
          <p:nvPr>
            <p:extLst>
              <p:ext uri="{D42A27DB-BD31-4B8C-83A1-F6EECF244321}">
                <p14:modId xmlns:p14="http://schemas.microsoft.com/office/powerpoint/2010/main" val="3724559817"/>
              </p:ext>
            </p:extLst>
          </p:nvPr>
        </p:nvGraphicFramePr>
        <p:xfrm>
          <a:off x="304800" y="5743764"/>
          <a:ext cx="10128736" cy="457200"/>
        </p:xfrm>
        <a:graphic>
          <a:graphicData uri="http://schemas.openxmlformats.org/drawingml/2006/table">
            <a:tbl>
              <a:tblPr firstRow="1" bandRow="1">
                <a:tableStyleId>{BDBED569-4797-4DF1-A0F4-6AAB3CD982D8}</a:tableStyleId>
              </a:tblPr>
              <a:tblGrid>
                <a:gridCol w="1688121">
                  <a:extLst>
                    <a:ext uri="{9D8B030D-6E8A-4147-A177-3AD203B41FA5}">
                      <a16:colId xmlns:a16="http://schemas.microsoft.com/office/drawing/2014/main" val="2385251253"/>
                    </a:ext>
                  </a:extLst>
                </a:gridCol>
                <a:gridCol w="1688123">
                  <a:extLst>
                    <a:ext uri="{9D8B030D-6E8A-4147-A177-3AD203B41FA5}">
                      <a16:colId xmlns:a16="http://schemas.microsoft.com/office/drawing/2014/main" val="3854608536"/>
                    </a:ext>
                  </a:extLst>
                </a:gridCol>
                <a:gridCol w="1688123">
                  <a:extLst>
                    <a:ext uri="{9D8B030D-6E8A-4147-A177-3AD203B41FA5}">
                      <a16:colId xmlns:a16="http://schemas.microsoft.com/office/drawing/2014/main" val="3929514659"/>
                    </a:ext>
                  </a:extLst>
                </a:gridCol>
                <a:gridCol w="1688123">
                  <a:extLst>
                    <a:ext uri="{9D8B030D-6E8A-4147-A177-3AD203B41FA5}">
                      <a16:colId xmlns:a16="http://schemas.microsoft.com/office/drawing/2014/main" val="131993268"/>
                    </a:ext>
                  </a:extLst>
                </a:gridCol>
                <a:gridCol w="1688123">
                  <a:extLst>
                    <a:ext uri="{9D8B030D-6E8A-4147-A177-3AD203B41FA5}">
                      <a16:colId xmlns:a16="http://schemas.microsoft.com/office/drawing/2014/main" val="148782045"/>
                    </a:ext>
                  </a:extLst>
                </a:gridCol>
                <a:gridCol w="1688123">
                  <a:extLst>
                    <a:ext uri="{9D8B030D-6E8A-4147-A177-3AD203B41FA5}">
                      <a16:colId xmlns:a16="http://schemas.microsoft.com/office/drawing/2014/main" val="3842549537"/>
                    </a:ext>
                  </a:extLst>
                </a:gridCol>
              </a:tblGrid>
              <a:tr h="370840">
                <a:tc>
                  <a:txBody>
                    <a:bodyPr/>
                    <a:lstStyle/>
                    <a:p>
                      <a:r>
                        <a:rPr lang="en-GB" sz="2400" dirty="0" err="1"/>
                        <a:t>cuidar</a:t>
                      </a:r>
                      <a:endParaRPr lang="en-GB" sz="2400" dirty="0"/>
                    </a:p>
                  </a:txBody>
                  <a:tcPr/>
                </a:tc>
                <a:tc>
                  <a:txBody>
                    <a:bodyPr/>
                    <a:lstStyle/>
                    <a:p>
                      <a:r>
                        <a:rPr lang="en-GB" sz="2400" dirty="0" err="1"/>
                        <a:t>quieres</a:t>
                      </a:r>
                      <a:endParaRPr lang="en-GB" sz="2400" dirty="0"/>
                    </a:p>
                  </a:txBody>
                  <a:tcPr/>
                </a:tc>
                <a:tc>
                  <a:txBody>
                    <a:bodyPr/>
                    <a:lstStyle/>
                    <a:p>
                      <a:r>
                        <a:rPr lang="en-GB" sz="2400" dirty="0" err="1"/>
                        <a:t>quién</a:t>
                      </a:r>
                      <a:endParaRPr lang="en-GB" sz="2400" dirty="0"/>
                    </a:p>
                  </a:txBody>
                  <a:tcPr/>
                </a:tc>
                <a:tc>
                  <a:txBody>
                    <a:bodyPr/>
                    <a:lstStyle/>
                    <a:p>
                      <a:r>
                        <a:rPr lang="en-GB" sz="2400" dirty="0" err="1"/>
                        <a:t>cuántos</a:t>
                      </a:r>
                      <a:endParaRPr lang="en-GB" sz="2400" dirty="0"/>
                    </a:p>
                  </a:txBody>
                  <a:tcPr/>
                </a:tc>
                <a:tc>
                  <a:txBody>
                    <a:bodyPr/>
                    <a:lstStyle/>
                    <a:p>
                      <a:r>
                        <a:rPr lang="en-GB" sz="2400" dirty="0" err="1"/>
                        <a:t>cincuenta</a:t>
                      </a:r>
                      <a:endParaRPr lang="en-GB" sz="2400" dirty="0"/>
                    </a:p>
                  </a:txBody>
                  <a:tcPr/>
                </a:tc>
                <a:tc>
                  <a:txBody>
                    <a:bodyPr/>
                    <a:lstStyle/>
                    <a:p>
                      <a:r>
                        <a:rPr lang="en-GB" sz="2400" dirty="0" err="1"/>
                        <a:t>parque</a:t>
                      </a:r>
                      <a:endParaRPr lang="en-GB" sz="2400" dirty="0"/>
                    </a:p>
                  </a:txBody>
                  <a:tcPr/>
                </a:tc>
                <a:extLst>
                  <a:ext uri="{0D108BD9-81ED-4DB2-BD59-A6C34878D82A}">
                    <a16:rowId xmlns:a16="http://schemas.microsoft.com/office/drawing/2014/main" val="2815216535"/>
                  </a:ext>
                </a:extLst>
              </a:tr>
            </a:tbl>
          </a:graphicData>
        </a:graphic>
      </p:graphicFrame>
      <p:sp>
        <p:nvSpPr>
          <p:cNvPr id="8" name="TextBox 7">
            <a:extLst>
              <a:ext uri="{FF2B5EF4-FFF2-40B4-BE49-F238E27FC236}">
                <a16:creationId xmlns:a16="http://schemas.microsoft.com/office/drawing/2014/main" id="{4F41CDF3-F764-41DB-80A6-8B77309AAF9B}"/>
              </a:ext>
            </a:extLst>
          </p:cNvPr>
          <p:cNvSpPr txBox="1"/>
          <p:nvPr/>
        </p:nvSpPr>
        <p:spPr>
          <a:xfrm>
            <a:off x="885371" y="2331906"/>
            <a:ext cx="1915886" cy="461665"/>
          </a:xfrm>
          <a:prstGeom prst="rect">
            <a:avLst/>
          </a:prstGeom>
          <a:noFill/>
        </p:spPr>
        <p:txBody>
          <a:bodyPr wrap="square" rtlCol="0">
            <a:spAutoFit/>
          </a:bodyPr>
          <a:lstStyle/>
          <a:p>
            <a:r>
              <a:rPr lang="en-GB" sz="2400" b="1" dirty="0" err="1"/>
              <a:t>Cuántos</a:t>
            </a:r>
            <a:endParaRPr lang="en-GB" sz="2400" b="1" dirty="0"/>
          </a:p>
        </p:txBody>
      </p:sp>
      <p:sp>
        <p:nvSpPr>
          <p:cNvPr id="14" name="TextBox 13">
            <a:extLst>
              <a:ext uri="{FF2B5EF4-FFF2-40B4-BE49-F238E27FC236}">
                <a16:creationId xmlns:a16="http://schemas.microsoft.com/office/drawing/2014/main" id="{DD481A9A-5F7C-4686-82BC-7C2B12536D7B}"/>
              </a:ext>
            </a:extLst>
          </p:cNvPr>
          <p:cNvSpPr txBox="1"/>
          <p:nvPr/>
        </p:nvSpPr>
        <p:spPr>
          <a:xfrm>
            <a:off x="8751914" y="2406550"/>
            <a:ext cx="1915886" cy="461665"/>
          </a:xfrm>
          <a:prstGeom prst="rect">
            <a:avLst/>
          </a:prstGeom>
          <a:noFill/>
        </p:spPr>
        <p:txBody>
          <a:bodyPr wrap="square" rtlCol="0">
            <a:spAutoFit/>
          </a:bodyPr>
          <a:lstStyle/>
          <a:p>
            <a:r>
              <a:rPr lang="en-GB" sz="2400" b="1" dirty="0" err="1"/>
              <a:t>cincuenta</a:t>
            </a:r>
            <a:endParaRPr lang="en-GB" sz="2400" b="1" dirty="0"/>
          </a:p>
        </p:txBody>
      </p:sp>
      <p:sp>
        <p:nvSpPr>
          <p:cNvPr id="19" name="TextBox 18">
            <a:extLst>
              <a:ext uri="{FF2B5EF4-FFF2-40B4-BE49-F238E27FC236}">
                <a16:creationId xmlns:a16="http://schemas.microsoft.com/office/drawing/2014/main" id="{F0F7F811-228E-45F8-832F-69FF402E6978}"/>
              </a:ext>
            </a:extLst>
          </p:cNvPr>
          <p:cNvSpPr txBox="1"/>
          <p:nvPr/>
        </p:nvSpPr>
        <p:spPr>
          <a:xfrm>
            <a:off x="6966656" y="3071584"/>
            <a:ext cx="1364544" cy="461665"/>
          </a:xfrm>
          <a:prstGeom prst="rect">
            <a:avLst/>
          </a:prstGeom>
          <a:noFill/>
        </p:spPr>
        <p:txBody>
          <a:bodyPr wrap="square" rtlCol="0">
            <a:spAutoFit/>
          </a:bodyPr>
          <a:lstStyle/>
          <a:p>
            <a:r>
              <a:rPr lang="en-GB" sz="2400" b="1" dirty="0" err="1"/>
              <a:t>parque</a:t>
            </a:r>
            <a:endParaRPr lang="en-GB" sz="2400" b="1" dirty="0"/>
          </a:p>
        </p:txBody>
      </p:sp>
      <p:sp>
        <p:nvSpPr>
          <p:cNvPr id="21" name="TextBox 20">
            <a:extLst>
              <a:ext uri="{FF2B5EF4-FFF2-40B4-BE49-F238E27FC236}">
                <a16:creationId xmlns:a16="http://schemas.microsoft.com/office/drawing/2014/main" id="{DFCBDDAD-5568-476E-AD8A-89DC1C70468B}"/>
              </a:ext>
            </a:extLst>
          </p:cNvPr>
          <p:cNvSpPr txBox="1"/>
          <p:nvPr/>
        </p:nvSpPr>
        <p:spPr>
          <a:xfrm>
            <a:off x="2342282" y="3816444"/>
            <a:ext cx="1364544" cy="461665"/>
          </a:xfrm>
          <a:prstGeom prst="rect">
            <a:avLst/>
          </a:prstGeom>
          <a:noFill/>
        </p:spPr>
        <p:txBody>
          <a:bodyPr wrap="square" rtlCol="0">
            <a:spAutoFit/>
          </a:bodyPr>
          <a:lstStyle/>
          <a:p>
            <a:r>
              <a:rPr lang="en-GB" sz="2400" b="1" dirty="0" err="1"/>
              <a:t>quieres</a:t>
            </a:r>
            <a:endParaRPr lang="en-GB" sz="2400" b="1" dirty="0"/>
          </a:p>
        </p:txBody>
      </p:sp>
      <p:sp>
        <p:nvSpPr>
          <p:cNvPr id="22" name="TextBox 21">
            <a:extLst>
              <a:ext uri="{FF2B5EF4-FFF2-40B4-BE49-F238E27FC236}">
                <a16:creationId xmlns:a16="http://schemas.microsoft.com/office/drawing/2014/main" id="{96E64689-0505-4ECC-BC4D-6425874BF723}"/>
              </a:ext>
            </a:extLst>
          </p:cNvPr>
          <p:cNvSpPr txBox="1"/>
          <p:nvPr/>
        </p:nvSpPr>
        <p:spPr>
          <a:xfrm>
            <a:off x="885371" y="4546349"/>
            <a:ext cx="1364544" cy="461665"/>
          </a:xfrm>
          <a:prstGeom prst="rect">
            <a:avLst/>
          </a:prstGeom>
          <a:noFill/>
        </p:spPr>
        <p:txBody>
          <a:bodyPr wrap="square" rtlCol="0">
            <a:spAutoFit/>
          </a:bodyPr>
          <a:lstStyle/>
          <a:p>
            <a:r>
              <a:rPr lang="en-GB" sz="2400" b="1" dirty="0" err="1"/>
              <a:t>Quién</a:t>
            </a:r>
            <a:endParaRPr lang="en-GB" sz="2400" b="1" dirty="0"/>
          </a:p>
        </p:txBody>
      </p:sp>
      <p:sp>
        <p:nvSpPr>
          <p:cNvPr id="23" name="TextBox 22">
            <a:extLst>
              <a:ext uri="{FF2B5EF4-FFF2-40B4-BE49-F238E27FC236}">
                <a16:creationId xmlns:a16="http://schemas.microsoft.com/office/drawing/2014/main" id="{30A42690-68B1-43BC-84D9-5923238E6D72}"/>
              </a:ext>
            </a:extLst>
          </p:cNvPr>
          <p:cNvSpPr txBox="1"/>
          <p:nvPr/>
        </p:nvSpPr>
        <p:spPr>
          <a:xfrm>
            <a:off x="3024554" y="3097007"/>
            <a:ext cx="1915886" cy="461665"/>
          </a:xfrm>
          <a:prstGeom prst="rect">
            <a:avLst/>
          </a:prstGeom>
          <a:noFill/>
        </p:spPr>
        <p:txBody>
          <a:bodyPr wrap="square" rtlCol="0">
            <a:spAutoFit/>
          </a:bodyPr>
          <a:lstStyle/>
          <a:p>
            <a:r>
              <a:rPr lang="en-GB" sz="2400" b="1" dirty="0" err="1"/>
              <a:t>tranquilos</a:t>
            </a:r>
            <a:endParaRPr lang="en-GB" sz="2400" b="1" dirty="0"/>
          </a:p>
        </p:txBody>
      </p:sp>
      <p:sp>
        <p:nvSpPr>
          <p:cNvPr id="9" name="TextBox 8">
            <a:extLst>
              <a:ext uri="{FF2B5EF4-FFF2-40B4-BE49-F238E27FC236}">
                <a16:creationId xmlns:a16="http://schemas.microsoft.com/office/drawing/2014/main" id="{218E5051-6B33-4FDF-AF3A-B5319B68C052}"/>
              </a:ext>
            </a:extLst>
          </p:cNvPr>
          <p:cNvSpPr txBox="1"/>
          <p:nvPr/>
        </p:nvSpPr>
        <p:spPr>
          <a:xfrm>
            <a:off x="203200" y="5298074"/>
            <a:ext cx="1698171" cy="400110"/>
          </a:xfrm>
          <a:prstGeom prst="rect">
            <a:avLst/>
          </a:prstGeom>
          <a:noFill/>
        </p:spPr>
        <p:txBody>
          <a:bodyPr wrap="square" rtlCol="0">
            <a:spAutoFit/>
          </a:bodyPr>
          <a:lstStyle/>
          <a:p>
            <a:r>
              <a:rPr lang="en-GB" sz="2000" b="1" dirty="0" err="1"/>
              <a:t>Opciones</a:t>
            </a:r>
            <a:r>
              <a:rPr lang="en-GB" sz="2000" b="1" dirty="0"/>
              <a:t>:</a:t>
            </a:r>
          </a:p>
        </p:txBody>
      </p:sp>
    </p:spTree>
    <p:extLst>
      <p:ext uri="{BB962C8B-B14F-4D97-AF65-F5344CB8AC3E}">
        <p14:creationId xmlns:p14="http://schemas.microsoft.com/office/powerpoint/2010/main" val="283444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9"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Rounded Rectangle 44">
            <a:extLst>
              <a:ext uri="{FF2B5EF4-FFF2-40B4-BE49-F238E27FC236}">
                <a16:creationId xmlns:a16="http://schemas.microsoft.com/office/drawing/2014/main" id="{BAD89EB7-5B7A-45E4-8C8F-EF1326645B8E}"/>
              </a:ext>
            </a:extLst>
          </p:cNvPr>
          <p:cNvSpPr/>
          <p:nvPr/>
        </p:nvSpPr>
        <p:spPr>
          <a:xfrm>
            <a:off x="3067523" y="3031758"/>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35">
            <a:extLst>
              <a:ext uri="{FF2B5EF4-FFF2-40B4-BE49-F238E27FC236}">
                <a16:creationId xmlns:a16="http://schemas.microsoft.com/office/drawing/2014/main" id="{BBB1C724-F908-4B7D-BDD6-8DFE5F78E3AF}"/>
              </a:ext>
            </a:extLst>
          </p:cNvPr>
          <p:cNvSpPr/>
          <p:nvPr/>
        </p:nvSpPr>
        <p:spPr>
          <a:xfrm>
            <a:off x="810266" y="3023674"/>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3" name="Rounded Rectangle 1">
            <a:extLst>
              <a:ext uri="{FF2B5EF4-FFF2-40B4-BE49-F238E27FC236}">
                <a16:creationId xmlns:a16="http://schemas.microsoft.com/office/drawing/2014/main" id="{467D0D65-1E69-4C57-A9D5-F46A2FCEA156}"/>
              </a:ext>
            </a:extLst>
          </p:cNvPr>
          <p:cNvSpPr/>
          <p:nvPr/>
        </p:nvSpPr>
        <p:spPr>
          <a:xfrm>
            <a:off x="833180" y="1237151"/>
            <a:ext cx="1725502"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64" name="Rounded Rectangle 34">
            <a:extLst>
              <a:ext uri="{FF2B5EF4-FFF2-40B4-BE49-F238E27FC236}">
                <a16:creationId xmlns:a16="http://schemas.microsoft.com/office/drawing/2014/main" id="{70E60453-E81F-43A5-AA08-7BA0D7123EE1}"/>
              </a:ext>
            </a:extLst>
          </p:cNvPr>
          <p:cNvSpPr/>
          <p:nvPr/>
        </p:nvSpPr>
        <p:spPr>
          <a:xfrm>
            <a:off x="3057927" y="1245315"/>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5" name="Rounded Rectangle 43">
            <a:extLst>
              <a:ext uri="{FF2B5EF4-FFF2-40B4-BE49-F238E27FC236}">
                <a16:creationId xmlns:a16="http://schemas.microsoft.com/office/drawing/2014/main" id="{57885498-F6B5-47A1-B9C0-5BD9F9D42513}"/>
              </a:ext>
            </a:extLst>
          </p:cNvPr>
          <p:cNvSpPr/>
          <p:nvPr/>
        </p:nvSpPr>
        <p:spPr>
          <a:xfrm>
            <a:off x="800574" y="4758637"/>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6" name="Rounded Rectangle 55">
            <a:extLst>
              <a:ext uri="{FF2B5EF4-FFF2-40B4-BE49-F238E27FC236}">
                <a16:creationId xmlns:a16="http://schemas.microsoft.com/office/drawing/2014/main" id="{07059701-BD7C-4078-9A9A-B03DFAF157D8}"/>
              </a:ext>
            </a:extLst>
          </p:cNvPr>
          <p:cNvSpPr/>
          <p:nvPr/>
        </p:nvSpPr>
        <p:spPr>
          <a:xfrm>
            <a:off x="5282670" y="1237149"/>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7" name="Rounded Rectangle 56">
            <a:extLst>
              <a:ext uri="{FF2B5EF4-FFF2-40B4-BE49-F238E27FC236}">
                <a16:creationId xmlns:a16="http://schemas.microsoft.com/office/drawing/2014/main" id="{FC075747-F6EF-4C71-8F55-7B03963112D1}"/>
              </a:ext>
            </a:extLst>
          </p:cNvPr>
          <p:cNvSpPr/>
          <p:nvPr/>
        </p:nvSpPr>
        <p:spPr>
          <a:xfrm>
            <a:off x="7401658" y="1236278"/>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8" name="Rounded Rectangle 57">
            <a:extLst>
              <a:ext uri="{FF2B5EF4-FFF2-40B4-BE49-F238E27FC236}">
                <a16:creationId xmlns:a16="http://schemas.microsoft.com/office/drawing/2014/main" id="{E0214A13-DAD9-452C-A399-E50B1D56C29D}"/>
              </a:ext>
            </a:extLst>
          </p:cNvPr>
          <p:cNvSpPr/>
          <p:nvPr/>
        </p:nvSpPr>
        <p:spPr>
          <a:xfrm>
            <a:off x="5274407" y="3027660"/>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9" name="Rounded Rectangle 58">
            <a:extLst>
              <a:ext uri="{FF2B5EF4-FFF2-40B4-BE49-F238E27FC236}">
                <a16:creationId xmlns:a16="http://schemas.microsoft.com/office/drawing/2014/main" id="{CCE654AD-C775-460B-995C-BD6EE1A80CFC}"/>
              </a:ext>
            </a:extLst>
          </p:cNvPr>
          <p:cNvSpPr/>
          <p:nvPr/>
        </p:nvSpPr>
        <p:spPr>
          <a:xfrm>
            <a:off x="7428839" y="3010008"/>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0" name="Rounded Rectangle 59">
            <a:extLst>
              <a:ext uri="{FF2B5EF4-FFF2-40B4-BE49-F238E27FC236}">
                <a16:creationId xmlns:a16="http://schemas.microsoft.com/office/drawing/2014/main" id="{10D49568-C57A-4186-8B31-1B7200B58867}"/>
              </a:ext>
            </a:extLst>
          </p:cNvPr>
          <p:cNvSpPr/>
          <p:nvPr/>
        </p:nvSpPr>
        <p:spPr>
          <a:xfrm>
            <a:off x="3056703" y="4758636"/>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1" name="Rounded Rectangle 60">
            <a:extLst>
              <a:ext uri="{FF2B5EF4-FFF2-40B4-BE49-F238E27FC236}">
                <a16:creationId xmlns:a16="http://schemas.microsoft.com/office/drawing/2014/main" id="{1FEE9B72-898C-4F42-BACA-E02C9CA4F644}"/>
              </a:ext>
            </a:extLst>
          </p:cNvPr>
          <p:cNvSpPr/>
          <p:nvPr/>
        </p:nvSpPr>
        <p:spPr>
          <a:xfrm>
            <a:off x="5274406" y="4758635"/>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2" name="Rounded Rectangle 61">
            <a:extLst>
              <a:ext uri="{FF2B5EF4-FFF2-40B4-BE49-F238E27FC236}">
                <a16:creationId xmlns:a16="http://schemas.microsoft.com/office/drawing/2014/main" id="{D651F958-B06A-43FC-B452-F7D850B3A739}"/>
              </a:ext>
            </a:extLst>
          </p:cNvPr>
          <p:cNvSpPr/>
          <p:nvPr/>
        </p:nvSpPr>
        <p:spPr>
          <a:xfrm>
            <a:off x="7444587" y="4749597"/>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9D8B2342-799D-46D9-BD54-4919BA9C0F1E}"/>
              </a:ext>
            </a:extLst>
          </p:cNvPr>
          <p:cNvSpPr txBox="1"/>
          <p:nvPr/>
        </p:nvSpPr>
        <p:spPr>
          <a:xfrm>
            <a:off x="7286575" y="1786741"/>
            <a:ext cx="1988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[match]</a:t>
            </a:r>
          </a:p>
        </p:txBody>
      </p:sp>
      <p:sp>
        <p:nvSpPr>
          <p:cNvPr id="74" name="TextBox 73">
            <a:extLst>
              <a:ext uri="{FF2B5EF4-FFF2-40B4-BE49-F238E27FC236}">
                <a16:creationId xmlns:a16="http://schemas.microsoft.com/office/drawing/2014/main" id="{0F3B30CC-D302-45D3-B36D-69ED00E7B123}"/>
              </a:ext>
            </a:extLst>
          </p:cNvPr>
          <p:cNvSpPr txBox="1"/>
          <p:nvPr/>
        </p:nvSpPr>
        <p:spPr>
          <a:xfrm>
            <a:off x="710667" y="1816823"/>
            <a:ext cx="20543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F0302020204030204"/>
                <a:ea typeface="+mn-ea"/>
                <a:cs typeface="+mn-cs"/>
              </a:rPr>
              <a:t>[foot]</a:t>
            </a:r>
          </a:p>
        </p:txBody>
      </p:sp>
      <p:sp>
        <p:nvSpPr>
          <p:cNvPr id="75" name="TextBox 74">
            <a:extLst>
              <a:ext uri="{FF2B5EF4-FFF2-40B4-BE49-F238E27FC236}">
                <a16:creationId xmlns:a16="http://schemas.microsoft.com/office/drawing/2014/main" id="{F3A2BB0F-EF45-488A-AEB1-201C74E48966}"/>
              </a:ext>
            </a:extLst>
          </p:cNvPr>
          <p:cNvSpPr txBox="1"/>
          <p:nvPr/>
        </p:nvSpPr>
        <p:spPr>
          <a:xfrm>
            <a:off x="2896490" y="1823305"/>
            <a:ext cx="21017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[week]</a:t>
            </a:r>
          </a:p>
        </p:txBody>
      </p:sp>
      <p:sp>
        <p:nvSpPr>
          <p:cNvPr id="76" name="TextBox 75">
            <a:extLst>
              <a:ext uri="{FF2B5EF4-FFF2-40B4-BE49-F238E27FC236}">
                <a16:creationId xmlns:a16="http://schemas.microsoft.com/office/drawing/2014/main" id="{F7968AD3-949D-4CE5-8136-0B42904B6C10}"/>
              </a:ext>
            </a:extLst>
          </p:cNvPr>
          <p:cNvSpPr txBox="1"/>
          <p:nvPr/>
        </p:nvSpPr>
        <p:spPr>
          <a:xfrm>
            <a:off x="5092101" y="1399682"/>
            <a:ext cx="209431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[English, English person (m)]</a:t>
            </a:r>
          </a:p>
        </p:txBody>
      </p:sp>
      <p:sp>
        <p:nvSpPr>
          <p:cNvPr id="77" name="Rounded Rectangle 2">
            <a:extLst>
              <a:ext uri="{FF2B5EF4-FFF2-40B4-BE49-F238E27FC236}">
                <a16:creationId xmlns:a16="http://schemas.microsoft.com/office/drawing/2014/main" id="{9F9E3932-7944-46C5-A941-91A062FCE426}"/>
              </a:ext>
            </a:extLst>
          </p:cNvPr>
          <p:cNvSpPr/>
          <p:nvPr/>
        </p:nvSpPr>
        <p:spPr>
          <a:xfrm>
            <a:off x="732778" y="1188357"/>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A</a:t>
            </a:r>
          </a:p>
        </p:txBody>
      </p:sp>
      <p:sp>
        <p:nvSpPr>
          <p:cNvPr id="78" name="Rounded Rectangle 56">
            <a:extLst>
              <a:ext uri="{FF2B5EF4-FFF2-40B4-BE49-F238E27FC236}">
                <a16:creationId xmlns:a16="http://schemas.microsoft.com/office/drawing/2014/main" id="{F8349EC0-8142-4BC2-9596-B26238D3E90E}"/>
              </a:ext>
            </a:extLst>
          </p:cNvPr>
          <p:cNvSpPr/>
          <p:nvPr/>
        </p:nvSpPr>
        <p:spPr>
          <a:xfrm>
            <a:off x="9514017" y="1236278"/>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9" name="Rounded Rectangle 58">
            <a:extLst>
              <a:ext uri="{FF2B5EF4-FFF2-40B4-BE49-F238E27FC236}">
                <a16:creationId xmlns:a16="http://schemas.microsoft.com/office/drawing/2014/main" id="{5D28A02F-01A9-41D8-A21A-905E15111A42}"/>
              </a:ext>
            </a:extLst>
          </p:cNvPr>
          <p:cNvSpPr/>
          <p:nvPr/>
        </p:nvSpPr>
        <p:spPr>
          <a:xfrm>
            <a:off x="9514017" y="3019076"/>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0" name="Rounded Rectangle 61">
            <a:extLst>
              <a:ext uri="{FF2B5EF4-FFF2-40B4-BE49-F238E27FC236}">
                <a16:creationId xmlns:a16="http://schemas.microsoft.com/office/drawing/2014/main" id="{EAB9739B-B8DA-4A83-B714-A5F38BDE5C58}"/>
              </a:ext>
            </a:extLst>
          </p:cNvPr>
          <p:cNvSpPr/>
          <p:nvPr/>
        </p:nvSpPr>
        <p:spPr>
          <a:xfrm>
            <a:off x="9514016" y="4750049"/>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D072DC81-E7F7-47D2-BD48-FABF667E0AD8}"/>
              </a:ext>
            </a:extLst>
          </p:cNvPr>
          <p:cNvSpPr txBox="1"/>
          <p:nvPr/>
        </p:nvSpPr>
        <p:spPr>
          <a:xfrm>
            <a:off x="9351102" y="1644855"/>
            <a:ext cx="19885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[to lose, losing]</a:t>
            </a:r>
          </a:p>
        </p:txBody>
      </p:sp>
      <p:sp>
        <p:nvSpPr>
          <p:cNvPr id="82" name="TextBox 81">
            <a:extLst>
              <a:ext uri="{FF2B5EF4-FFF2-40B4-BE49-F238E27FC236}">
                <a16:creationId xmlns:a16="http://schemas.microsoft.com/office/drawing/2014/main" id="{77600612-35FA-4271-B8B6-FF1EFBF00925}"/>
              </a:ext>
            </a:extLst>
          </p:cNvPr>
          <p:cNvSpPr txBox="1"/>
          <p:nvPr/>
        </p:nvSpPr>
        <p:spPr>
          <a:xfrm>
            <a:off x="768199" y="3410765"/>
            <a:ext cx="17255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[ticket (for a venue)]</a:t>
            </a:r>
          </a:p>
        </p:txBody>
      </p:sp>
      <p:sp>
        <p:nvSpPr>
          <p:cNvPr id="83" name="TextBox 82">
            <a:extLst>
              <a:ext uri="{FF2B5EF4-FFF2-40B4-BE49-F238E27FC236}">
                <a16:creationId xmlns:a16="http://schemas.microsoft.com/office/drawing/2014/main" id="{1004B989-1021-45DA-996A-5B65B764231C}"/>
              </a:ext>
            </a:extLst>
          </p:cNvPr>
          <p:cNvSpPr txBox="1"/>
          <p:nvPr/>
        </p:nvSpPr>
        <p:spPr>
          <a:xfrm>
            <a:off x="2962753" y="3400715"/>
            <a:ext cx="19885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[to go out, going out]</a:t>
            </a:r>
          </a:p>
        </p:txBody>
      </p:sp>
      <p:sp>
        <p:nvSpPr>
          <p:cNvPr id="84" name="TextBox 83">
            <a:extLst>
              <a:ext uri="{FF2B5EF4-FFF2-40B4-BE49-F238E27FC236}">
                <a16:creationId xmlns:a16="http://schemas.microsoft.com/office/drawing/2014/main" id="{CE8EDFFA-946B-450E-843D-DE13CA9C2073}"/>
              </a:ext>
            </a:extLst>
          </p:cNvPr>
          <p:cNvSpPr txBox="1"/>
          <p:nvPr/>
        </p:nvSpPr>
        <p:spPr>
          <a:xfrm>
            <a:off x="5133024" y="3594982"/>
            <a:ext cx="1988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[player (m)]</a:t>
            </a:r>
          </a:p>
        </p:txBody>
      </p:sp>
      <p:sp>
        <p:nvSpPr>
          <p:cNvPr id="85" name="TextBox 84">
            <a:extLst>
              <a:ext uri="{FF2B5EF4-FFF2-40B4-BE49-F238E27FC236}">
                <a16:creationId xmlns:a16="http://schemas.microsoft.com/office/drawing/2014/main" id="{FF1489FD-F25B-4810-B990-3FE576B87039}"/>
              </a:ext>
            </a:extLst>
          </p:cNvPr>
          <p:cNvSpPr txBox="1"/>
          <p:nvPr/>
        </p:nvSpPr>
        <p:spPr>
          <a:xfrm>
            <a:off x="7272883" y="3565781"/>
            <a:ext cx="1988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[well…]</a:t>
            </a:r>
          </a:p>
        </p:txBody>
      </p:sp>
      <p:sp>
        <p:nvSpPr>
          <p:cNvPr id="86" name="TextBox 85">
            <a:extLst>
              <a:ext uri="{FF2B5EF4-FFF2-40B4-BE49-F238E27FC236}">
                <a16:creationId xmlns:a16="http://schemas.microsoft.com/office/drawing/2014/main" id="{99A8BD92-A7CD-4C15-84AF-F99342A4BEFC}"/>
              </a:ext>
            </a:extLst>
          </p:cNvPr>
          <p:cNvSpPr txBox="1"/>
          <p:nvPr/>
        </p:nvSpPr>
        <p:spPr>
          <a:xfrm>
            <a:off x="9351773" y="3393755"/>
            <a:ext cx="20497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[football (sport)]</a:t>
            </a:r>
          </a:p>
        </p:txBody>
      </p:sp>
      <p:sp>
        <p:nvSpPr>
          <p:cNvPr id="87" name="TextBox 86">
            <a:extLst>
              <a:ext uri="{FF2B5EF4-FFF2-40B4-BE49-F238E27FC236}">
                <a16:creationId xmlns:a16="http://schemas.microsoft.com/office/drawing/2014/main" id="{18BC2EF0-866C-4DBB-A9A1-9C5E1D48E389}"/>
              </a:ext>
            </a:extLst>
          </p:cNvPr>
          <p:cNvSpPr txBox="1"/>
          <p:nvPr/>
        </p:nvSpPr>
        <p:spPr>
          <a:xfrm>
            <a:off x="624632" y="5345888"/>
            <a:ext cx="20497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[end]</a:t>
            </a:r>
          </a:p>
        </p:txBody>
      </p:sp>
      <p:sp>
        <p:nvSpPr>
          <p:cNvPr id="88" name="TextBox 87">
            <a:extLst>
              <a:ext uri="{FF2B5EF4-FFF2-40B4-BE49-F238E27FC236}">
                <a16:creationId xmlns:a16="http://schemas.microsoft.com/office/drawing/2014/main" id="{748076C1-70C3-41A5-BF5C-045C989CF1DF}"/>
              </a:ext>
            </a:extLst>
          </p:cNvPr>
          <p:cNvSpPr txBox="1"/>
          <p:nvPr/>
        </p:nvSpPr>
        <p:spPr>
          <a:xfrm>
            <a:off x="2906544" y="5187158"/>
            <a:ext cx="20497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[to pick up, collect]</a:t>
            </a:r>
          </a:p>
        </p:txBody>
      </p:sp>
      <p:sp>
        <p:nvSpPr>
          <p:cNvPr id="89" name="TextBox 88">
            <a:extLst>
              <a:ext uri="{FF2B5EF4-FFF2-40B4-BE49-F238E27FC236}">
                <a16:creationId xmlns:a16="http://schemas.microsoft.com/office/drawing/2014/main" id="{78258A59-9C02-4834-BF31-B9857B2B9954}"/>
              </a:ext>
            </a:extLst>
          </p:cNvPr>
          <p:cNvSpPr txBox="1"/>
          <p:nvPr/>
        </p:nvSpPr>
        <p:spPr>
          <a:xfrm>
            <a:off x="5099333" y="5161223"/>
            <a:ext cx="20497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[ticket (for transport)]</a:t>
            </a:r>
          </a:p>
        </p:txBody>
      </p:sp>
      <p:sp>
        <p:nvSpPr>
          <p:cNvPr id="90" name="TextBox 89">
            <a:extLst>
              <a:ext uri="{FF2B5EF4-FFF2-40B4-BE49-F238E27FC236}">
                <a16:creationId xmlns:a16="http://schemas.microsoft.com/office/drawing/2014/main" id="{0C79405C-95BB-4D77-AFB1-E5372A0CA465}"/>
              </a:ext>
            </a:extLst>
          </p:cNvPr>
          <p:cNvSpPr txBox="1"/>
          <p:nvPr/>
        </p:nvSpPr>
        <p:spPr>
          <a:xfrm>
            <a:off x="7272883" y="5117957"/>
            <a:ext cx="20497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[to go up, going up]</a:t>
            </a:r>
          </a:p>
        </p:txBody>
      </p:sp>
      <p:sp>
        <p:nvSpPr>
          <p:cNvPr id="91" name="TextBox 90">
            <a:extLst>
              <a:ext uri="{FF2B5EF4-FFF2-40B4-BE49-F238E27FC236}">
                <a16:creationId xmlns:a16="http://schemas.microsoft.com/office/drawing/2014/main" id="{F03E225B-C4E0-4695-ABE2-6BF362135F89}"/>
              </a:ext>
            </a:extLst>
          </p:cNvPr>
          <p:cNvSpPr txBox="1"/>
          <p:nvPr/>
        </p:nvSpPr>
        <p:spPr>
          <a:xfrm>
            <a:off x="9351102" y="5300423"/>
            <a:ext cx="20497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[weekend]</a:t>
            </a:r>
          </a:p>
        </p:txBody>
      </p:sp>
      <p:sp>
        <p:nvSpPr>
          <p:cNvPr id="92" name="Rounded Rectangle 2">
            <a:extLst>
              <a:ext uri="{FF2B5EF4-FFF2-40B4-BE49-F238E27FC236}">
                <a16:creationId xmlns:a16="http://schemas.microsoft.com/office/drawing/2014/main" id="{75706811-A6A4-48A5-B0F7-59F074ECFE07}"/>
              </a:ext>
            </a:extLst>
          </p:cNvPr>
          <p:cNvSpPr/>
          <p:nvPr/>
        </p:nvSpPr>
        <p:spPr>
          <a:xfrm>
            <a:off x="2977616" y="2927530"/>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G</a:t>
            </a:r>
          </a:p>
        </p:txBody>
      </p:sp>
      <p:sp>
        <p:nvSpPr>
          <p:cNvPr id="93" name="Rounded Rectangle 2">
            <a:extLst>
              <a:ext uri="{FF2B5EF4-FFF2-40B4-BE49-F238E27FC236}">
                <a16:creationId xmlns:a16="http://schemas.microsoft.com/office/drawing/2014/main" id="{D467D122-A54F-4F90-B292-AEAB534266EC}"/>
              </a:ext>
            </a:extLst>
          </p:cNvPr>
          <p:cNvSpPr/>
          <p:nvPr/>
        </p:nvSpPr>
        <p:spPr>
          <a:xfrm>
            <a:off x="9421178" y="2920985"/>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J</a:t>
            </a:r>
          </a:p>
        </p:txBody>
      </p:sp>
      <p:sp>
        <p:nvSpPr>
          <p:cNvPr id="94" name="Rounded Rectangle 2">
            <a:extLst>
              <a:ext uri="{FF2B5EF4-FFF2-40B4-BE49-F238E27FC236}">
                <a16:creationId xmlns:a16="http://schemas.microsoft.com/office/drawing/2014/main" id="{80627B95-5714-4756-ADBE-DE74EE020167}"/>
              </a:ext>
            </a:extLst>
          </p:cNvPr>
          <p:cNvSpPr/>
          <p:nvPr/>
        </p:nvSpPr>
        <p:spPr>
          <a:xfrm>
            <a:off x="741918" y="4653906"/>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K</a:t>
            </a:r>
          </a:p>
        </p:txBody>
      </p:sp>
      <p:sp>
        <p:nvSpPr>
          <p:cNvPr id="95" name="Rounded Rectangle 2">
            <a:extLst>
              <a:ext uri="{FF2B5EF4-FFF2-40B4-BE49-F238E27FC236}">
                <a16:creationId xmlns:a16="http://schemas.microsoft.com/office/drawing/2014/main" id="{FFB4A62F-CC26-4BAC-AAEA-2EB7D32096EB}"/>
              </a:ext>
            </a:extLst>
          </p:cNvPr>
          <p:cNvSpPr/>
          <p:nvPr/>
        </p:nvSpPr>
        <p:spPr>
          <a:xfrm>
            <a:off x="7380510" y="1169650"/>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D</a:t>
            </a:r>
          </a:p>
        </p:txBody>
      </p:sp>
      <p:sp>
        <p:nvSpPr>
          <p:cNvPr id="96" name="Rounded Rectangle 2">
            <a:extLst>
              <a:ext uri="{FF2B5EF4-FFF2-40B4-BE49-F238E27FC236}">
                <a16:creationId xmlns:a16="http://schemas.microsoft.com/office/drawing/2014/main" id="{94203348-2534-4D61-A510-6059C06DACA1}"/>
              </a:ext>
            </a:extLst>
          </p:cNvPr>
          <p:cNvSpPr/>
          <p:nvPr/>
        </p:nvSpPr>
        <p:spPr>
          <a:xfrm>
            <a:off x="7356360" y="4665185"/>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N</a:t>
            </a:r>
          </a:p>
        </p:txBody>
      </p:sp>
      <p:sp>
        <p:nvSpPr>
          <p:cNvPr id="97" name="Rounded Rectangle 2">
            <a:extLst>
              <a:ext uri="{FF2B5EF4-FFF2-40B4-BE49-F238E27FC236}">
                <a16:creationId xmlns:a16="http://schemas.microsoft.com/office/drawing/2014/main" id="{86029E94-EAD4-4532-9DA6-0A9273F5C046}"/>
              </a:ext>
            </a:extLst>
          </p:cNvPr>
          <p:cNvSpPr/>
          <p:nvPr/>
        </p:nvSpPr>
        <p:spPr>
          <a:xfrm>
            <a:off x="5254338" y="1185517"/>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C</a:t>
            </a:r>
          </a:p>
        </p:txBody>
      </p:sp>
      <p:sp>
        <p:nvSpPr>
          <p:cNvPr id="98" name="Rounded Rectangle 2">
            <a:extLst>
              <a:ext uri="{FF2B5EF4-FFF2-40B4-BE49-F238E27FC236}">
                <a16:creationId xmlns:a16="http://schemas.microsoft.com/office/drawing/2014/main" id="{F35B75A7-93BC-4D2F-8D77-C352F21D8F89}"/>
              </a:ext>
            </a:extLst>
          </p:cNvPr>
          <p:cNvSpPr/>
          <p:nvPr/>
        </p:nvSpPr>
        <p:spPr>
          <a:xfrm>
            <a:off x="5213987" y="4664508"/>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M</a:t>
            </a:r>
          </a:p>
        </p:txBody>
      </p:sp>
      <p:sp>
        <p:nvSpPr>
          <p:cNvPr id="99" name="Rounded Rectangle 2">
            <a:extLst>
              <a:ext uri="{FF2B5EF4-FFF2-40B4-BE49-F238E27FC236}">
                <a16:creationId xmlns:a16="http://schemas.microsoft.com/office/drawing/2014/main" id="{1AD436B5-7FDB-47B3-92FA-6611820416EF}"/>
              </a:ext>
            </a:extLst>
          </p:cNvPr>
          <p:cNvSpPr/>
          <p:nvPr/>
        </p:nvSpPr>
        <p:spPr>
          <a:xfrm>
            <a:off x="7387715" y="2939350"/>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I</a:t>
            </a:r>
          </a:p>
        </p:txBody>
      </p:sp>
      <p:sp>
        <p:nvSpPr>
          <p:cNvPr id="100" name="Rounded Rectangle 2">
            <a:extLst>
              <a:ext uri="{FF2B5EF4-FFF2-40B4-BE49-F238E27FC236}">
                <a16:creationId xmlns:a16="http://schemas.microsoft.com/office/drawing/2014/main" id="{659DC41A-EAEE-4823-92C8-374C23E6D3CF}"/>
              </a:ext>
            </a:extLst>
          </p:cNvPr>
          <p:cNvSpPr/>
          <p:nvPr/>
        </p:nvSpPr>
        <p:spPr>
          <a:xfrm>
            <a:off x="732778" y="2927530"/>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F</a:t>
            </a:r>
          </a:p>
        </p:txBody>
      </p:sp>
      <p:sp>
        <p:nvSpPr>
          <p:cNvPr id="101" name="Rounded Rectangle 2">
            <a:extLst>
              <a:ext uri="{FF2B5EF4-FFF2-40B4-BE49-F238E27FC236}">
                <a16:creationId xmlns:a16="http://schemas.microsoft.com/office/drawing/2014/main" id="{F3AB4184-4CA9-4028-8422-52A264B4C0E2}"/>
              </a:ext>
            </a:extLst>
          </p:cNvPr>
          <p:cNvSpPr/>
          <p:nvPr/>
        </p:nvSpPr>
        <p:spPr>
          <a:xfrm>
            <a:off x="2985654" y="1185516"/>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B</a:t>
            </a:r>
          </a:p>
        </p:txBody>
      </p:sp>
      <p:sp>
        <p:nvSpPr>
          <p:cNvPr id="102" name="Rounded Rectangle 2">
            <a:extLst>
              <a:ext uri="{FF2B5EF4-FFF2-40B4-BE49-F238E27FC236}">
                <a16:creationId xmlns:a16="http://schemas.microsoft.com/office/drawing/2014/main" id="{7FDB3614-BB5F-40D9-834C-1512424543A4}"/>
              </a:ext>
            </a:extLst>
          </p:cNvPr>
          <p:cNvSpPr/>
          <p:nvPr/>
        </p:nvSpPr>
        <p:spPr>
          <a:xfrm>
            <a:off x="9467620" y="1176200"/>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E</a:t>
            </a:r>
          </a:p>
        </p:txBody>
      </p:sp>
      <p:sp>
        <p:nvSpPr>
          <p:cNvPr id="103" name="Rounded Rectangle 2">
            <a:extLst>
              <a:ext uri="{FF2B5EF4-FFF2-40B4-BE49-F238E27FC236}">
                <a16:creationId xmlns:a16="http://schemas.microsoft.com/office/drawing/2014/main" id="{695DAE09-A2E8-475C-8412-9D14ACEB2C3B}"/>
              </a:ext>
            </a:extLst>
          </p:cNvPr>
          <p:cNvSpPr/>
          <p:nvPr/>
        </p:nvSpPr>
        <p:spPr>
          <a:xfrm>
            <a:off x="9452442" y="4656205"/>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O</a:t>
            </a:r>
          </a:p>
        </p:txBody>
      </p:sp>
      <p:sp>
        <p:nvSpPr>
          <p:cNvPr id="104" name="Rounded Rectangle 2">
            <a:extLst>
              <a:ext uri="{FF2B5EF4-FFF2-40B4-BE49-F238E27FC236}">
                <a16:creationId xmlns:a16="http://schemas.microsoft.com/office/drawing/2014/main" id="{3E54BF6E-2E78-4426-9684-B4305DC96C8E}"/>
              </a:ext>
            </a:extLst>
          </p:cNvPr>
          <p:cNvSpPr/>
          <p:nvPr/>
        </p:nvSpPr>
        <p:spPr>
          <a:xfrm>
            <a:off x="5213987" y="2923997"/>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H</a:t>
            </a:r>
          </a:p>
        </p:txBody>
      </p:sp>
      <p:sp>
        <p:nvSpPr>
          <p:cNvPr id="105" name="Rounded Rectangle 2">
            <a:extLst>
              <a:ext uri="{FF2B5EF4-FFF2-40B4-BE49-F238E27FC236}">
                <a16:creationId xmlns:a16="http://schemas.microsoft.com/office/drawing/2014/main" id="{1D0B27B9-02FB-4977-99FF-04FEA863D723}"/>
              </a:ext>
            </a:extLst>
          </p:cNvPr>
          <p:cNvSpPr/>
          <p:nvPr/>
        </p:nvSpPr>
        <p:spPr>
          <a:xfrm>
            <a:off x="2983380" y="4664508"/>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L</a:t>
            </a:r>
          </a:p>
        </p:txBody>
      </p:sp>
      <p:sp>
        <p:nvSpPr>
          <p:cNvPr id="50" name="Rounded Rectangle 2">
            <a:extLst>
              <a:ext uri="{FF2B5EF4-FFF2-40B4-BE49-F238E27FC236}">
                <a16:creationId xmlns:a16="http://schemas.microsoft.com/office/drawing/2014/main" id="{9F9E3932-7944-46C5-A941-91A062FCE426}"/>
              </a:ext>
            </a:extLst>
          </p:cNvPr>
          <p:cNvSpPr/>
          <p:nvPr/>
        </p:nvSpPr>
        <p:spPr>
          <a:xfrm>
            <a:off x="6731442" y="250414"/>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rPr>
              <a:t>el pie</a:t>
            </a:r>
          </a:p>
        </p:txBody>
      </p:sp>
      <p:sp>
        <p:nvSpPr>
          <p:cNvPr id="51" name="Rounded Rectangle 2">
            <a:extLst>
              <a:ext uri="{FF2B5EF4-FFF2-40B4-BE49-F238E27FC236}">
                <a16:creationId xmlns:a16="http://schemas.microsoft.com/office/drawing/2014/main" id="{9F9E3932-7944-46C5-A941-91A062FCE426}"/>
              </a:ext>
            </a:extLst>
          </p:cNvPr>
          <p:cNvSpPr/>
          <p:nvPr/>
        </p:nvSpPr>
        <p:spPr>
          <a:xfrm>
            <a:off x="6722438" y="248054"/>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srgbClr val="115076"/>
                </a:solidFill>
                <a:latin typeface="Century Gothic" panose="020F0302020204030204"/>
              </a:rPr>
              <a:t>salir</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Rounded Rectangle 2">
            <a:extLst>
              <a:ext uri="{FF2B5EF4-FFF2-40B4-BE49-F238E27FC236}">
                <a16:creationId xmlns:a16="http://schemas.microsoft.com/office/drawing/2014/main" id="{9F9E3932-7944-46C5-A941-91A062FCE426}"/>
              </a:ext>
            </a:extLst>
          </p:cNvPr>
          <p:cNvSpPr/>
          <p:nvPr/>
        </p:nvSpPr>
        <p:spPr>
          <a:xfrm>
            <a:off x="6731442" y="229325"/>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noProof="0" dirty="0">
                <a:solidFill>
                  <a:srgbClr val="115076"/>
                </a:solidFill>
                <a:latin typeface="Century Gothic" panose="020F0302020204030204"/>
              </a:rPr>
              <a:t>el </a:t>
            </a:r>
            <a:r>
              <a:rPr lang="en-US" sz="3600" b="1" kern="0" noProof="0" dirty="0" err="1">
                <a:solidFill>
                  <a:srgbClr val="115076"/>
                </a:solidFill>
                <a:latin typeface="Century Gothic" panose="020F0302020204030204"/>
              </a:rPr>
              <a:t>fútbol</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3" name="Rounded Rectangle 2">
            <a:extLst>
              <a:ext uri="{FF2B5EF4-FFF2-40B4-BE49-F238E27FC236}">
                <a16:creationId xmlns:a16="http://schemas.microsoft.com/office/drawing/2014/main" id="{9F9E3932-7944-46C5-A941-91A062FCE426}"/>
              </a:ext>
            </a:extLst>
          </p:cNvPr>
          <p:cNvSpPr/>
          <p:nvPr/>
        </p:nvSpPr>
        <p:spPr>
          <a:xfrm>
            <a:off x="6703762" y="268632"/>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noProof="0" dirty="0">
                <a:solidFill>
                  <a:srgbClr val="115076"/>
                </a:solidFill>
                <a:latin typeface="Century Gothic" panose="020F0302020204030204"/>
              </a:rPr>
              <a:t>el fin</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4" name="Rounded Rectangle 2">
            <a:extLst>
              <a:ext uri="{FF2B5EF4-FFF2-40B4-BE49-F238E27FC236}">
                <a16:creationId xmlns:a16="http://schemas.microsoft.com/office/drawing/2014/main" id="{9F9E3932-7944-46C5-A941-91A062FCE426}"/>
              </a:ext>
            </a:extLst>
          </p:cNvPr>
          <p:cNvSpPr/>
          <p:nvPr/>
        </p:nvSpPr>
        <p:spPr>
          <a:xfrm>
            <a:off x="6722438" y="229323"/>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115076"/>
                </a:solidFill>
                <a:latin typeface="Century Gothic" panose="020F0302020204030204"/>
              </a:rPr>
              <a:t>el </a:t>
            </a:r>
            <a:r>
              <a:rPr lang="en-US" sz="3600" b="1" kern="0" dirty="0" err="1">
                <a:solidFill>
                  <a:srgbClr val="115076"/>
                </a:solidFill>
                <a:latin typeface="Century Gothic" panose="020F0302020204030204"/>
              </a:rPr>
              <a:t>partido</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5" name="Rounded Rectangle 2">
            <a:extLst>
              <a:ext uri="{FF2B5EF4-FFF2-40B4-BE49-F238E27FC236}">
                <a16:creationId xmlns:a16="http://schemas.microsoft.com/office/drawing/2014/main" id="{9F9E3932-7944-46C5-A941-91A062FCE426}"/>
              </a:ext>
            </a:extLst>
          </p:cNvPr>
          <p:cNvSpPr/>
          <p:nvPr/>
        </p:nvSpPr>
        <p:spPr>
          <a:xfrm>
            <a:off x="6748782" y="255360"/>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srgbClr val="115076"/>
                </a:solidFill>
                <a:latin typeface="Century Gothic" panose="020F0302020204030204"/>
              </a:rPr>
              <a:t>subir</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6" name="Rounded Rectangle 2">
            <a:extLst>
              <a:ext uri="{FF2B5EF4-FFF2-40B4-BE49-F238E27FC236}">
                <a16:creationId xmlns:a16="http://schemas.microsoft.com/office/drawing/2014/main" id="{9F9E3932-7944-46C5-A941-91A062FCE426}"/>
              </a:ext>
            </a:extLst>
          </p:cNvPr>
          <p:cNvSpPr/>
          <p:nvPr/>
        </p:nvSpPr>
        <p:spPr>
          <a:xfrm>
            <a:off x="6704430" y="256097"/>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115076"/>
                </a:solidFill>
                <a:latin typeface="Century Gothic" panose="020F0302020204030204"/>
              </a:rPr>
              <a:t>el </a:t>
            </a:r>
            <a:r>
              <a:rPr lang="en-US" sz="3600" b="1" kern="0" dirty="0" err="1">
                <a:solidFill>
                  <a:srgbClr val="115076"/>
                </a:solidFill>
                <a:latin typeface="Century Gothic" panose="020F0302020204030204"/>
              </a:rPr>
              <a:t>inglé</a:t>
            </a:r>
            <a:r>
              <a:rPr lang="en-US" sz="3600" b="1" kern="0" noProof="0" dirty="0">
                <a:solidFill>
                  <a:srgbClr val="115076"/>
                </a:solidFill>
                <a:latin typeface="Century Gothic" panose="020F0302020204030204"/>
              </a:rPr>
              <a:t>s</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7" name="Rounded Rectangle 2">
            <a:extLst>
              <a:ext uri="{FF2B5EF4-FFF2-40B4-BE49-F238E27FC236}">
                <a16:creationId xmlns:a16="http://schemas.microsoft.com/office/drawing/2014/main" id="{9F9E3932-7944-46C5-A941-91A062FCE426}"/>
              </a:ext>
            </a:extLst>
          </p:cNvPr>
          <p:cNvSpPr/>
          <p:nvPr/>
        </p:nvSpPr>
        <p:spPr>
          <a:xfrm>
            <a:off x="6722438" y="243715"/>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115076"/>
                </a:solidFill>
                <a:latin typeface="Century Gothic" panose="020F0302020204030204"/>
              </a:rPr>
              <a:t>el </a:t>
            </a:r>
            <a:r>
              <a:rPr lang="en-US" sz="3600" b="1" kern="0" dirty="0" err="1">
                <a:solidFill>
                  <a:srgbClr val="115076"/>
                </a:solidFill>
                <a:latin typeface="Century Gothic" panose="020F0302020204030204"/>
              </a:rPr>
              <a:t>billete</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Rounded Rectangle 2">
            <a:extLst>
              <a:ext uri="{FF2B5EF4-FFF2-40B4-BE49-F238E27FC236}">
                <a16:creationId xmlns:a16="http://schemas.microsoft.com/office/drawing/2014/main" id="{9F9E3932-7944-46C5-A941-91A062FCE426}"/>
              </a:ext>
            </a:extLst>
          </p:cNvPr>
          <p:cNvSpPr/>
          <p:nvPr/>
        </p:nvSpPr>
        <p:spPr>
          <a:xfrm>
            <a:off x="6731442" y="233889"/>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srgbClr val="115076"/>
                </a:solidFill>
                <a:latin typeface="Century Gothic" panose="020F0302020204030204"/>
              </a:rPr>
              <a:t>pues</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9" name="Rounded Rectangle 2">
            <a:extLst>
              <a:ext uri="{FF2B5EF4-FFF2-40B4-BE49-F238E27FC236}">
                <a16:creationId xmlns:a16="http://schemas.microsoft.com/office/drawing/2014/main" id="{9F9E3932-7944-46C5-A941-91A062FCE426}"/>
              </a:ext>
            </a:extLst>
          </p:cNvPr>
          <p:cNvSpPr/>
          <p:nvPr/>
        </p:nvSpPr>
        <p:spPr>
          <a:xfrm>
            <a:off x="6749450" y="254391"/>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noProof="0" dirty="0">
                <a:solidFill>
                  <a:srgbClr val="115076"/>
                </a:solidFill>
                <a:latin typeface="Century Gothic" panose="020F0302020204030204"/>
              </a:rPr>
              <a:t>la entrada</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60" name="Rounded Rectangle 2">
            <a:extLst>
              <a:ext uri="{FF2B5EF4-FFF2-40B4-BE49-F238E27FC236}">
                <a16:creationId xmlns:a16="http://schemas.microsoft.com/office/drawing/2014/main" id="{9F9E3932-7944-46C5-A941-91A062FCE426}"/>
              </a:ext>
            </a:extLst>
          </p:cNvPr>
          <p:cNvSpPr/>
          <p:nvPr/>
        </p:nvSpPr>
        <p:spPr>
          <a:xfrm>
            <a:off x="6722438" y="229324"/>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noProof="0" dirty="0">
                <a:solidFill>
                  <a:srgbClr val="115076"/>
                </a:solidFill>
                <a:latin typeface="Century Gothic" panose="020F0302020204030204"/>
              </a:rPr>
              <a:t>la </a:t>
            </a:r>
            <a:r>
              <a:rPr lang="en-US" sz="3600" b="1" kern="0" noProof="0" dirty="0" err="1">
                <a:solidFill>
                  <a:srgbClr val="115076"/>
                </a:solidFill>
                <a:latin typeface="Century Gothic" panose="020F0302020204030204"/>
              </a:rPr>
              <a:t>semana</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06" name="Rounded Rectangle 2">
            <a:extLst>
              <a:ext uri="{FF2B5EF4-FFF2-40B4-BE49-F238E27FC236}">
                <a16:creationId xmlns:a16="http://schemas.microsoft.com/office/drawing/2014/main" id="{9F9E3932-7944-46C5-A941-91A062FCE426}"/>
              </a:ext>
            </a:extLst>
          </p:cNvPr>
          <p:cNvSpPr/>
          <p:nvPr/>
        </p:nvSpPr>
        <p:spPr>
          <a:xfrm>
            <a:off x="6722438" y="251067"/>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srgbClr val="115076"/>
                </a:solidFill>
                <a:latin typeface="Century Gothic" panose="020F0302020204030204"/>
              </a:rPr>
              <a:t>perde</a:t>
            </a:r>
            <a:r>
              <a:rPr lang="en-US" sz="3600" b="1" kern="0" noProof="0" dirty="0">
                <a:solidFill>
                  <a:srgbClr val="115076"/>
                </a:solidFill>
                <a:latin typeface="Century Gothic" panose="020F0302020204030204"/>
              </a:rPr>
              <a:t>r</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07" name="Rounded Rectangle 2">
            <a:extLst>
              <a:ext uri="{FF2B5EF4-FFF2-40B4-BE49-F238E27FC236}">
                <a16:creationId xmlns:a16="http://schemas.microsoft.com/office/drawing/2014/main" id="{9F9E3932-7944-46C5-A941-91A062FCE426}"/>
              </a:ext>
            </a:extLst>
          </p:cNvPr>
          <p:cNvSpPr/>
          <p:nvPr/>
        </p:nvSpPr>
        <p:spPr>
          <a:xfrm>
            <a:off x="6740446" y="233890"/>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115076"/>
                </a:solidFill>
                <a:latin typeface="Century Gothic" panose="020F0302020204030204"/>
              </a:rPr>
              <a:t>el fin de </a:t>
            </a:r>
            <a:r>
              <a:rPr lang="en-US" sz="3600" b="1" kern="0" dirty="0" err="1">
                <a:solidFill>
                  <a:srgbClr val="115076"/>
                </a:solidFill>
                <a:latin typeface="Century Gothic" panose="020F0302020204030204"/>
              </a:rPr>
              <a:t>semana</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08" name="Rounded Rectangle 2">
            <a:extLst>
              <a:ext uri="{FF2B5EF4-FFF2-40B4-BE49-F238E27FC236}">
                <a16:creationId xmlns:a16="http://schemas.microsoft.com/office/drawing/2014/main" id="{9F9E3932-7944-46C5-A941-91A062FCE426}"/>
              </a:ext>
            </a:extLst>
          </p:cNvPr>
          <p:cNvSpPr/>
          <p:nvPr/>
        </p:nvSpPr>
        <p:spPr>
          <a:xfrm>
            <a:off x="6731442" y="236164"/>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115076"/>
                </a:solidFill>
                <a:latin typeface="Century Gothic" panose="020F0302020204030204"/>
              </a:rPr>
              <a:t>el/la </a:t>
            </a:r>
            <a:r>
              <a:rPr lang="en-US" sz="3600" b="1" kern="0" dirty="0" err="1">
                <a:solidFill>
                  <a:srgbClr val="115076"/>
                </a:solidFill>
                <a:latin typeface="Century Gothic" panose="020F0302020204030204"/>
              </a:rPr>
              <a:t>jugador</a:t>
            </a:r>
            <a:r>
              <a:rPr lang="en-US" sz="3600" b="1" kern="0" dirty="0">
                <a:solidFill>
                  <a:srgbClr val="115076"/>
                </a:solidFill>
                <a:latin typeface="Century Gothic" panose="020F0302020204030204"/>
              </a:rPr>
              <a:t>/a</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09" name="Rounded Rectangle 2">
            <a:extLst>
              <a:ext uri="{FF2B5EF4-FFF2-40B4-BE49-F238E27FC236}">
                <a16:creationId xmlns:a16="http://schemas.microsoft.com/office/drawing/2014/main" id="{9F9E3932-7944-46C5-A941-91A062FCE426}"/>
              </a:ext>
            </a:extLst>
          </p:cNvPr>
          <p:cNvSpPr/>
          <p:nvPr/>
        </p:nvSpPr>
        <p:spPr>
          <a:xfrm>
            <a:off x="6713434" y="250569"/>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srgbClr val="115076"/>
                </a:solidFill>
                <a:latin typeface="Century Gothic" panose="020F0302020204030204"/>
              </a:rPr>
              <a:t>recoger</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9618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5000"/>
                                        <p:tgtEl>
                                          <p:spTgt spid="77"/>
                                        </p:tgtEl>
                                        <p:attrNameLst>
                                          <p:attrName>style.opacity</p:attrName>
                                        </p:attrNameLst>
                                      </p:cBhvr>
                                      <p:to>
                                        <p:strVal val="0"/>
                                      </p:to>
                                    </p:set>
                                    <p:animEffect filter="image" prLst="opacity: 0">
                                      <p:cBhvr rctx="IE">
                                        <p:cTn id="7" dur="50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5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5000"/>
                                        <p:tgtEl>
                                          <p:spTgt spid="92"/>
                                        </p:tgtEl>
                                        <p:attrNameLst>
                                          <p:attrName>style.opacity</p:attrName>
                                        </p:attrNameLst>
                                      </p:cBhvr>
                                      <p:to>
                                        <p:strVal val="0"/>
                                      </p:to>
                                    </p:set>
                                    <p:animEffect filter="image" prLst="opacity: 0">
                                      <p:cBhvr rctx="IE">
                                        <p:cTn id="20" dur="50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mph" presetSubtype="0" grpId="0" nodeType="clickEffect">
                                  <p:stCondLst>
                                    <p:cond delay="0"/>
                                  </p:stCondLst>
                                  <p:childTnLst>
                                    <p:set>
                                      <p:cBhvr>
                                        <p:cTn id="32" dur="5000"/>
                                        <p:tgtEl>
                                          <p:spTgt spid="93"/>
                                        </p:tgtEl>
                                        <p:attrNameLst>
                                          <p:attrName>style.opacity</p:attrName>
                                        </p:attrNameLst>
                                      </p:cBhvr>
                                      <p:to>
                                        <p:strVal val="0"/>
                                      </p:to>
                                    </p:set>
                                    <p:animEffect filter="image" prLst="opacity: 0">
                                      <p:cBhvr rctx="IE">
                                        <p:cTn id="33" dur="5000"/>
                                        <p:tgtEl>
                                          <p:spTgt spid="9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5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9" presetClass="emph" presetSubtype="0" grpId="0" nodeType="clickEffect">
                                  <p:stCondLst>
                                    <p:cond delay="0"/>
                                  </p:stCondLst>
                                  <p:childTnLst>
                                    <p:set>
                                      <p:cBhvr>
                                        <p:cTn id="45" dur="5000"/>
                                        <p:tgtEl>
                                          <p:spTgt spid="94"/>
                                        </p:tgtEl>
                                        <p:attrNameLst>
                                          <p:attrName>style.opacity</p:attrName>
                                        </p:attrNameLst>
                                      </p:cBhvr>
                                      <p:to>
                                        <p:strVal val="0"/>
                                      </p:to>
                                    </p:set>
                                    <p:animEffect filter="image" prLst="opacity: 0">
                                      <p:cBhvr rctx="IE">
                                        <p:cTn id="46" dur="5000"/>
                                        <p:tgtEl>
                                          <p:spTgt spid="9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5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mph" presetSubtype="0" grpId="0" nodeType="clickEffect">
                                  <p:stCondLst>
                                    <p:cond delay="0"/>
                                  </p:stCondLst>
                                  <p:childTnLst>
                                    <p:set>
                                      <p:cBhvr>
                                        <p:cTn id="58" dur="5000"/>
                                        <p:tgtEl>
                                          <p:spTgt spid="95"/>
                                        </p:tgtEl>
                                        <p:attrNameLst>
                                          <p:attrName>style.opacity</p:attrName>
                                        </p:attrNameLst>
                                      </p:cBhvr>
                                      <p:to>
                                        <p:strVal val="0"/>
                                      </p:to>
                                    </p:set>
                                    <p:animEffect filter="image" prLst="opacity: 0">
                                      <p:cBhvr rctx="IE">
                                        <p:cTn id="59" dur="5000"/>
                                        <p:tgtEl>
                                          <p:spTgt spid="95"/>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5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mph" presetSubtype="0" grpId="0" nodeType="clickEffect">
                                  <p:stCondLst>
                                    <p:cond delay="0"/>
                                  </p:stCondLst>
                                  <p:childTnLst>
                                    <p:set>
                                      <p:cBhvr>
                                        <p:cTn id="71" dur="5000"/>
                                        <p:tgtEl>
                                          <p:spTgt spid="96"/>
                                        </p:tgtEl>
                                        <p:attrNameLst>
                                          <p:attrName>style.opacity</p:attrName>
                                        </p:attrNameLst>
                                      </p:cBhvr>
                                      <p:to>
                                        <p:strVal val="0"/>
                                      </p:to>
                                    </p:set>
                                    <p:animEffect filter="image" prLst="opacity: 0">
                                      <p:cBhvr rctx="IE">
                                        <p:cTn id="72" dur="5000"/>
                                        <p:tgtEl>
                                          <p:spTgt spid="96"/>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5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9" presetClass="emph" presetSubtype="0" grpId="0" nodeType="clickEffect">
                                  <p:stCondLst>
                                    <p:cond delay="0"/>
                                  </p:stCondLst>
                                  <p:childTnLst>
                                    <p:set>
                                      <p:cBhvr>
                                        <p:cTn id="84" dur="5000"/>
                                        <p:tgtEl>
                                          <p:spTgt spid="97"/>
                                        </p:tgtEl>
                                        <p:attrNameLst>
                                          <p:attrName>style.opacity</p:attrName>
                                        </p:attrNameLst>
                                      </p:cBhvr>
                                      <p:to>
                                        <p:strVal val="0"/>
                                      </p:to>
                                    </p:set>
                                    <p:animEffect filter="image" prLst="opacity: 0">
                                      <p:cBhvr rctx="IE">
                                        <p:cTn id="85" dur="5000"/>
                                        <p:tgtEl>
                                          <p:spTgt spid="9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5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9" presetClass="emph" presetSubtype="0" grpId="0" nodeType="clickEffect">
                                  <p:stCondLst>
                                    <p:cond delay="0"/>
                                  </p:stCondLst>
                                  <p:childTnLst>
                                    <p:set>
                                      <p:cBhvr>
                                        <p:cTn id="97" dur="5000"/>
                                        <p:tgtEl>
                                          <p:spTgt spid="98"/>
                                        </p:tgtEl>
                                        <p:attrNameLst>
                                          <p:attrName>style.opacity</p:attrName>
                                        </p:attrNameLst>
                                      </p:cBhvr>
                                      <p:to>
                                        <p:strVal val="0"/>
                                      </p:to>
                                    </p:set>
                                    <p:animEffect filter="image" prLst="opacity: 0">
                                      <p:cBhvr rctx="IE">
                                        <p:cTn id="98" dur="5000"/>
                                        <p:tgtEl>
                                          <p:spTgt spid="98"/>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5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9" presetClass="emph" presetSubtype="0" grpId="0" nodeType="clickEffect">
                                  <p:stCondLst>
                                    <p:cond delay="0"/>
                                  </p:stCondLst>
                                  <p:childTnLst>
                                    <p:set>
                                      <p:cBhvr>
                                        <p:cTn id="110" dur="5000"/>
                                        <p:tgtEl>
                                          <p:spTgt spid="99"/>
                                        </p:tgtEl>
                                        <p:attrNameLst>
                                          <p:attrName>style.opacity</p:attrName>
                                        </p:attrNameLst>
                                      </p:cBhvr>
                                      <p:to>
                                        <p:strVal val="0"/>
                                      </p:to>
                                    </p:set>
                                    <p:animEffect filter="image" prLst="opacity: 0">
                                      <p:cBhvr rctx="IE">
                                        <p:cTn id="111" dur="5000"/>
                                        <p:tgtEl>
                                          <p:spTgt spid="99"/>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58"/>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58"/>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9" presetClass="emph" presetSubtype="0" grpId="0" nodeType="clickEffect">
                                  <p:stCondLst>
                                    <p:cond delay="0"/>
                                  </p:stCondLst>
                                  <p:childTnLst>
                                    <p:set>
                                      <p:cBhvr>
                                        <p:cTn id="123" dur="5000"/>
                                        <p:tgtEl>
                                          <p:spTgt spid="100"/>
                                        </p:tgtEl>
                                        <p:attrNameLst>
                                          <p:attrName>style.opacity</p:attrName>
                                        </p:attrNameLst>
                                      </p:cBhvr>
                                      <p:to>
                                        <p:strVal val="0"/>
                                      </p:to>
                                    </p:set>
                                    <p:animEffect filter="image" prLst="opacity: 0">
                                      <p:cBhvr rctx="IE">
                                        <p:cTn id="124" dur="5000"/>
                                        <p:tgtEl>
                                          <p:spTgt spid="100"/>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9"/>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59"/>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mph" presetSubtype="0" grpId="0" nodeType="clickEffect">
                                  <p:stCondLst>
                                    <p:cond delay="0"/>
                                  </p:stCondLst>
                                  <p:childTnLst>
                                    <p:set>
                                      <p:cBhvr>
                                        <p:cTn id="136" dur="5000"/>
                                        <p:tgtEl>
                                          <p:spTgt spid="101"/>
                                        </p:tgtEl>
                                        <p:attrNameLst>
                                          <p:attrName>style.opacity</p:attrName>
                                        </p:attrNameLst>
                                      </p:cBhvr>
                                      <p:to>
                                        <p:strVal val="0"/>
                                      </p:to>
                                    </p:set>
                                    <p:animEffect filter="image" prLst="opacity: 0">
                                      <p:cBhvr rctx="IE">
                                        <p:cTn id="137" dur="5000"/>
                                        <p:tgtEl>
                                          <p:spTgt spid="101"/>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60"/>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xit" presetSubtype="0" fill="hold" grpId="1" nodeType="clickEffect">
                                  <p:stCondLst>
                                    <p:cond delay="0"/>
                                  </p:stCondLst>
                                  <p:childTnLst>
                                    <p:set>
                                      <p:cBhvr>
                                        <p:cTn id="145" dur="1" fill="hold">
                                          <p:stCondLst>
                                            <p:cond delay="0"/>
                                          </p:stCondLst>
                                        </p:cTn>
                                        <p:tgtEl>
                                          <p:spTgt spid="60"/>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9" presetClass="emph" presetSubtype="0" grpId="0" nodeType="clickEffect">
                                  <p:stCondLst>
                                    <p:cond delay="0"/>
                                  </p:stCondLst>
                                  <p:childTnLst>
                                    <p:set>
                                      <p:cBhvr>
                                        <p:cTn id="149" dur="5000"/>
                                        <p:tgtEl>
                                          <p:spTgt spid="102"/>
                                        </p:tgtEl>
                                        <p:attrNameLst>
                                          <p:attrName>style.opacity</p:attrName>
                                        </p:attrNameLst>
                                      </p:cBhvr>
                                      <p:to>
                                        <p:strVal val="0"/>
                                      </p:to>
                                    </p:set>
                                    <p:animEffect filter="image" prLst="opacity: 0">
                                      <p:cBhvr rctx="IE">
                                        <p:cTn id="150" dur="5000"/>
                                        <p:tgtEl>
                                          <p:spTgt spid="102"/>
                                        </p:tgtEl>
                                      </p:cBhvr>
                                    </p:animEffec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106"/>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106"/>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9" presetClass="emph" presetSubtype="0" grpId="0" nodeType="clickEffect">
                                  <p:stCondLst>
                                    <p:cond delay="0"/>
                                  </p:stCondLst>
                                  <p:childTnLst>
                                    <p:set>
                                      <p:cBhvr>
                                        <p:cTn id="162" dur="5000"/>
                                        <p:tgtEl>
                                          <p:spTgt spid="103"/>
                                        </p:tgtEl>
                                        <p:attrNameLst>
                                          <p:attrName>style.opacity</p:attrName>
                                        </p:attrNameLst>
                                      </p:cBhvr>
                                      <p:to>
                                        <p:strVal val="0"/>
                                      </p:to>
                                    </p:set>
                                    <p:animEffect filter="image" prLst="opacity: 0">
                                      <p:cBhvr rctx="IE">
                                        <p:cTn id="163" dur="5000"/>
                                        <p:tgtEl>
                                          <p:spTgt spid="103"/>
                                        </p:tgtEl>
                                      </p:cBhvr>
                                    </p:animEffec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107"/>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 presetClass="exit" presetSubtype="0" fill="hold" grpId="1" nodeType="clickEffect">
                                  <p:stCondLst>
                                    <p:cond delay="0"/>
                                  </p:stCondLst>
                                  <p:childTnLst>
                                    <p:set>
                                      <p:cBhvr>
                                        <p:cTn id="171" dur="1" fill="hold">
                                          <p:stCondLst>
                                            <p:cond delay="0"/>
                                          </p:stCondLst>
                                        </p:cTn>
                                        <p:tgtEl>
                                          <p:spTgt spid="107"/>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9" presetClass="emph" presetSubtype="0" grpId="0" nodeType="clickEffect">
                                  <p:stCondLst>
                                    <p:cond delay="0"/>
                                  </p:stCondLst>
                                  <p:childTnLst>
                                    <p:set>
                                      <p:cBhvr>
                                        <p:cTn id="175" dur="5000"/>
                                        <p:tgtEl>
                                          <p:spTgt spid="104"/>
                                        </p:tgtEl>
                                        <p:attrNameLst>
                                          <p:attrName>style.opacity</p:attrName>
                                        </p:attrNameLst>
                                      </p:cBhvr>
                                      <p:to>
                                        <p:strVal val="0"/>
                                      </p:to>
                                    </p:set>
                                    <p:animEffect filter="image" prLst="opacity: 0">
                                      <p:cBhvr rctx="IE">
                                        <p:cTn id="176" dur="5000"/>
                                        <p:tgtEl>
                                          <p:spTgt spid="104"/>
                                        </p:tgtEl>
                                      </p:cBhvr>
                                    </p:animEffec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108"/>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grpId="1" nodeType="clickEffect">
                                  <p:stCondLst>
                                    <p:cond delay="0"/>
                                  </p:stCondLst>
                                  <p:childTnLst>
                                    <p:set>
                                      <p:cBhvr>
                                        <p:cTn id="184" dur="1" fill="hold">
                                          <p:stCondLst>
                                            <p:cond delay="0"/>
                                          </p:stCondLst>
                                        </p:cTn>
                                        <p:tgtEl>
                                          <p:spTgt spid="108"/>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9" presetClass="emph" presetSubtype="0" grpId="0" nodeType="clickEffect">
                                  <p:stCondLst>
                                    <p:cond delay="0"/>
                                  </p:stCondLst>
                                  <p:childTnLst>
                                    <p:set>
                                      <p:cBhvr>
                                        <p:cTn id="188" dur="5000"/>
                                        <p:tgtEl>
                                          <p:spTgt spid="105"/>
                                        </p:tgtEl>
                                        <p:attrNameLst>
                                          <p:attrName>style.opacity</p:attrName>
                                        </p:attrNameLst>
                                      </p:cBhvr>
                                      <p:to>
                                        <p:strVal val="0"/>
                                      </p:to>
                                    </p:set>
                                    <p:animEffect filter="image" prLst="opacity: 0">
                                      <p:cBhvr rctx="IE">
                                        <p:cTn id="189" dur="5000"/>
                                        <p:tgtEl>
                                          <p:spTgt spid="105"/>
                                        </p:tgtEl>
                                      </p:cBhvr>
                                    </p:animEffec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109"/>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 presetClass="exit" presetSubtype="0" fill="hold" grpId="1" nodeType="clickEffect">
                                  <p:stCondLst>
                                    <p:cond delay="0"/>
                                  </p:stCondLst>
                                  <p:childTnLst>
                                    <p:set>
                                      <p:cBhvr>
                                        <p:cTn id="197" dur="1" fill="hold">
                                          <p:stCondLst>
                                            <p:cond delay="0"/>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106" grpId="0" animBg="1"/>
      <p:bldP spid="106" grpId="1" animBg="1"/>
      <p:bldP spid="107" grpId="0" animBg="1"/>
      <p:bldP spid="107" grpId="1" animBg="1"/>
      <p:bldP spid="108" grpId="0" animBg="1"/>
      <p:bldP spid="108" grpId="1" animBg="1"/>
      <p:bldP spid="109" grpId="0" animBg="1"/>
      <p:bldP spid="10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289177" cy="647577"/>
          </a:xfrm>
        </p:spPr>
        <p:txBody>
          <a:bodyPr>
            <a:normAutofit/>
          </a:bodyPr>
          <a:lstStyle/>
          <a:p>
            <a:r>
              <a:rPr lang="en-GB" b="1" dirty="0">
                <a:solidFill>
                  <a:schemeClr val="bg1"/>
                </a:solidFill>
              </a:rPr>
              <a:t>CU + vowel </a:t>
            </a:r>
            <a:r>
              <a:rPr lang="en-GB" sz="2800" dirty="0">
                <a:solidFill>
                  <a:schemeClr val="bg1"/>
                </a:solidFill>
              </a:rPr>
              <a:t>[revisited]</a:t>
            </a:r>
          </a:p>
        </p:txBody>
      </p:sp>
      <p:sp>
        <p:nvSpPr>
          <p:cNvPr id="6" name="Rectangle 5"/>
          <p:cNvSpPr/>
          <p:nvPr/>
        </p:nvSpPr>
        <p:spPr>
          <a:xfrm>
            <a:off x="589613" y="1265751"/>
            <a:ext cx="1015083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the vowel [u]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merges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with another vowel to make a single syllable. This is called a ________ vowel. </a:t>
            </a:r>
          </a:p>
        </p:txBody>
      </p:sp>
      <p:sp>
        <p:nvSpPr>
          <p:cNvPr id="7" name="TextBox 6"/>
          <p:cNvSpPr txBox="1"/>
          <p:nvPr/>
        </p:nvSpPr>
        <p:spPr>
          <a:xfrm>
            <a:off x="5072905" y="1598741"/>
            <a:ext cx="13790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solidFill>
                <a:effectLst/>
                <a:uLnTx/>
                <a:uFillTx/>
                <a:latin typeface="Century Gothic" panose="020F0302020204030204"/>
                <a:ea typeface="+mn-ea"/>
                <a:cs typeface="+mn-cs"/>
              </a:rPr>
              <a:t>weak</a:t>
            </a:r>
          </a:p>
        </p:txBody>
      </p:sp>
      <p:sp>
        <p:nvSpPr>
          <p:cNvPr id="8" name="Rectangle 7"/>
          <p:cNvSpPr/>
          <p:nvPr/>
        </p:nvSpPr>
        <p:spPr>
          <a:xfrm>
            <a:off x="589613" y="2291696"/>
            <a:ext cx="833990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Words with ‘cu’ + vowel follow this pattern.</a:t>
            </a:r>
          </a:p>
        </p:txBody>
      </p:sp>
      <p:sp>
        <p:nvSpPr>
          <p:cNvPr id="10" name="TextBox 9"/>
          <p:cNvSpPr txBox="1"/>
          <p:nvPr/>
        </p:nvSpPr>
        <p:spPr>
          <a:xfrm>
            <a:off x="209032" y="2994893"/>
            <a:ext cx="1752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e</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rpo</a:t>
            </a:r>
          </a:p>
        </p:txBody>
      </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65400">
            <a:off x="1745686" y="3764279"/>
            <a:ext cx="1736972" cy="1573766"/>
          </a:xfrm>
          <a:prstGeom prst="rect">
            <a:avLst/>
          </a:prstGeom>
        </p:spPr>
      </p:pic>
      <p:sp>
        <p:nvSpPr>
          <p:cNvPr id="12" name="TextBox 11"/>
          <p:cNvSpPr txBox="1"/>
          <p:nvPr/>
        </p:nvSpPr>
        <p:spPr>
          <a:xfrm rot="21338076">
            <a:off x="2024903" y="4135175"/>
            <a:ext cx="16487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look after</a:t>
            </a:r>
          </a:p>
        </p:txBody>
      </p:sp>
      <p:sp>
        <p:nvSpPr>
          <p:cNvPr id="13" name="TextBox 12"/>
          <p:cNvSpPr txBox="1"/>
          <p:nvPr/>
        </p:nvSpPr>
        <p:spPr>
          <a:xfrm>
            <a:off x="220068" y="4266523"/>
            <a:ext cx="1752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cui</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dar</a:t>
            </a:r>
          </a:p>
        </p:txBody>
      </p:sp>
      <p:pic>
        <p:nvPicPr>
          <p:cNvPr id="14" name="Picture 6" descr="an empty picturefram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98010" y="5228355"/>
            <a:ext cx="1255978" cy="9922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66167" y="5391120"/>
            <a:ext cx="1752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dro</a:t>
            </a:r>
          </a:p>
        </p:txBody>
      </p:sp>
      <p:pic>
        <p:nvPicPr>
          <p:cNvPr id="16" name="Picture 8" descr="a school buildi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65607" y="2830584"/>
            <a:ext cx="1824444" cy="9335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020917" y="2990224"/>
            <a:ext cx="1752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Calibri" panose="020F0502020204030204" pitchFamily="34" charset="0"/>
              </a:rPr>
              <a:t>es</a:t>
            </a: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cue</a:t>
            </a:r>
            <a:r>
              <a:rPr kumimoji="0" lang="es-CO" sz="28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Calibri" panose="020F0502020204030204" pitchFamily="34" charset="0"/>
              </a:rPr>
              <a:t>la</a:t>
            </a:r>
          </a:p>
        </p:txBody>
      </p:sp>
      <p:sp>
        <p:nvSpPr>
          <p:cNvPr id="18" name="TextBox 17"/>
          <p:cNvSpPr txBox="1"/>
          <p:nvPr/>
        </p:nvSpPr>
        <p:spPr>
          <a:xfrm>
            <a:off x="4020917" y="4221561"/>
            <a:ext cx="28342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tro</a:t>
            </a:r>
          </a:p>
        </p:txBody>
      </p:sp>
      <p:pic>
        <p:nvPicPr>
          <p:cNvPr id="19" name="Picture 2" descr="the number fou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78118" y="3938116"/>
            <a:ext cx="1101919" cy="110191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0450524" y="2230995"/>
            <a:ext cx="958269" cy="1598612"/>
            <a:chOff x="2639319" y="3939510"/>
            <a:chExt cx="1550294" cy="2377118"/>
          </a:xfrm>
        </p:grpSpPr>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39319" y="3939510"/>
              <a:ext cx="1550294" cy="2377118"/>
            </a:xfrm>
            <a:prstGeom prst="rect">
              <a:avLst/>
            </a:prstGeom>
          </p:spPr>
        </p:pic>
        <p:cxnSp>
          <p:nvCxnSpPr>
            <p:cNvPr id="22" name="Straight Arrow Connector 21"/>
            <p:cNvCxnSpPr>
              <a:stCxn id="21" idx="3"/>
            </p:cNvCxnSpPr>
            <p:nvPr/>
          </p:nvCxnSpPr>
          <p:spPr>
            <a:xfrm flipH="1" flipV="1">
              <a:off x="3130113" y="4812650"/>
              <a:ext cx="1059500" cy="3154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8133403" y="2990224"/>
            <a:ext cx="14575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cue</a:t>
            </a:r>
            <a:r>
              <a:rPr kumimoji="0" lang="es-CO"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llo</a:t>
            </a:r>
            <a:endPar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4" name="Rectangle 23"/>
          <p:cNvSpPr/>
          <p:nvPr/>
        </p:nvSpPr>
        <p:spPr>
          <a:xfrm>
            <a:off x="6053333" y="5310418"/>
            <a:ext cx="1126704" cy="1015663"/>
          </a:xfrm>
          <a:prstGeom prst="rect">
            <a:avLst/>
          </a:prstGeom>
          <a:solidFill>
            <a:schemeClr val="accent6">
              <a:lumMod val="40000"/>
              <a:lumOff val="60000"/>
            </a:schemeClr>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4472C4">
                    <a:lumMod val="75000"/>
                  </a:srgbClr>
                </a:solidFill>
                <a:effectLst/>
                <a:uLnTx/>
                <a:uFillTx/>
                <a:latin typeface="Century Gothic" panose="020F0302020204030204"/>
                <a:ea typeface="+mn-ea"/>
                <a:cs typeface="+mn-cs"/>
              </a:rPr>
              <a:t>40</a:t>
            </a:r>
          </a:p>
        </p:txBody>
      </p:sp>
      <p:sp>
        <p:nvSpPr>
          <p:cNvPr id="25" name="Rectangle 24"/>
          <p:cNvSpPr/>
          <p:nvPr/>
        </p:nvSpPr>
        <p:spPr>
          <a:xfrm>
            <a:off x="10740452" y="4048707"/>
            <a:ext cx="1047082" cy="1015663"/>
          </a:xfrm>
          <a:prstGeom prst="rect">
            <a:avLst/>
          </a:prstGeom>
          <a:solidFill>
            <a:schemeClr val="accent2">
              <a:lumMod val="40000"/>
              <a:lumOff val="6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72C4">
                    <a:lumMod val="75000"/>
                  </a:srgbClr>
                </a:solidFill>
                <a:effectLst/>
                <a:uLnTx/>
                <a:uFillTx/>
                <a:latin typeface="Century Gothic" panose="020F0302020204030204"/>
                <a:ea typeface="+mn-ea"/>
                <a:cs typeface="+mn-cs"/>
              </a:rPr>
              <a:t>50</a:t>
            </a:r>
          </a:p>
        </p:txBody>
      </p:sp>
      <p:sp>
        <p:nvSpPr>
          <p:cNvPr id="28" name="TextBox 27"/>
          <p:cNvSpPr txBox="1"/>
          <p:nvPr/>
        </p:nvSpPr>
        <p:spPr>
          <a:xfrm rot="21027280">
            <a:off x="9953458" y="5719456"/>
            <a:ext cx="23674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[consequence]</a:t>
            </a:r>
          </a:p>
        </p:txBody>
      </p:sp>
      <p:sp>
        <p:nvSpPr>
          <p:cNvPr id="29" name="TextBox 28"/>
          <p:cNvSpPr txBox="1"/>
          <p:nvPr/>
        </p:nvSpPr>
        <p:spPr>
          <a:xfrm>
            <a:off x="8115972" y="5376647"/>
            <a:ext cx="40760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conse</a:t>
            </a:r>
            <a:r>
              <a:rPr kumimoji="0" lang="es-CO" sz="2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2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rPr>
              <a:t>e</a:t>
            </a:r>
            <a:r>
              <a:rPr kumimoji="0" lang="es-CO"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ncia</a:t>
            </a:r>
            <a:endPar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8138561" y="4221561"/>
            <a:ext cx="28260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cin</a:t>
            </a: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e</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nta</a:t>
            </a:r>
          </a:p>
        </p:txBody>
      </p:sp>
      <p:sp>
        <p:nvSpPr>
          <p:cNvPr id="31" name="TextBox 30"/>
          <p:cNvSpPr txBox="1"/>
          <p:nvPr/>
        </p:nvSpPr>
        <p:spPr>
          <a:xfrm>
            <a:off x="3980174" y="5386451"/>
            <a:ext cx="1892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a</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renta</a:t>
            </a:r>
          </a:p>
        </p:txBody>
      </p:sp>
      <p:sp>
        <p:nvSpPr>
          <p:cNvPr id="33" name="Rounded Rectangle 11">
            <a:extLst>
              <a:ext uri="{FF2B5EF4-FFF2-40B4-BE49-F238E27FC236}">
                <a16:creationId xmlns:a16="http://schemas.microsoft.com/office/drawing/2014/main" id="{A316DD52-7894-4A75-969C-CA0645DA2978}"/>
              </a:ext>
            </a:extLst>
          </p:cNvPr>
          <p:cNvSpPr/>
          <p:nvPr/>
        </p:nvSpPr>
        <p:spPr>
          <a:xfrm>
            <a:off x="10659979" y="258166"/>
            <a:ext cx="1268164"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picture containing light&#10;&#10;Description automatically generated">
            <a:extLst>
              <a:ext uri="{FF2B5EF4-FFF2-40B4-BE49-F238E27FC236}">
                <a16:creationId xmlns:a16="http://schemas.microsoft.com/office/drawing/2014/main" id="{02D1C738-1C8A-42EB-A01A-760B797ADA2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51311" y="2587948"/>
            <a:ext cx="840075" cy="1477055"/>
          </a:xfrm>
          <a:prstGeom prst="rect">
            <a:avLst/>
          </a:prstGeom>
        </p:spPr>
      </p:pic>
    </p:spTree>
    <p:extLst>
      <p:ext uri="{BB962C8B-B14F-4D97-AF65-F5344CB8AC3E}">
        <p14:creationId xmlns:p14="http://schemas.microsoft.com/office/powerpoint/2010/main" val="899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cuerpo.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4" name="cuidar.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5" name="cuadro.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subTnLst>
                                    <p:audio>
                                      <p:cMediaNode>
                                        <p:cTn display="0" masterRel="sameClick">
                                          <p:stCondLst>
                                            <p:cond evt="begin" delay="0">
                                              <p:tn val="50"/>
                                            </p:cond>
                                          </p:stCondLst>
                                          <p:endCondLst>
                                            <p:cond evt="onStopAudio" delay="0">
                                              <p:tgtEl>
                                                <p:sldTgt/>
                                              </p:tgtEl>
                                            </p:cond>
                                          </p:endCondLst>
                                        </p:cTn>
                                        <p:tgtEl>
                                          <p:sndTgt r:embed="rId6" name="escuela.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subTnLst>
                                    <p:audio>
                                      <p:cMediaNode>
                                        <p:cTn display="0" masterRel="sameClick">
                                          <p:stCondLst>
                                            <p:cond evt="begin" delay="0">
                                              <p:tn val="60"/>
                                            </p:cond>
                                          </p:stCondLst>
                                          <p:endCondLst>
                                            <p:cond evt="onStopAudio" delay="0">
                                              <p:tgtEl>
                                                <p:sldTgt/>
                                              </p:tgtEl>
                                            </p:cond>
                                          </p:endCondLst>
                                        </p:cTn>
                                        <p:tgtEl>
                                          <p:sndTgt r:embed="rId7" name="cuatro.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subTnLst>
                                    <p:audio>
                                      <p:cMediaNode>
                                        <p:cTn display="0" masterRel="sameClick">
                                          <p:stCondLst>
                                            <p:cond evt="begin" delay="0">
                                              <p:tn val="70"/>
                                            </p:cond>
                                          </p:stCondLst>
                                          <p:endCondLst>
                                            <p:cond evt="onStopAudio" delay="0">
                                              <p:tgtEl>
                                                <p:sldTgt/>
                                              </p:tgtEl>
                                            </p:cond>
                                          </p:endCondLst>
                                        </p:cTn>
                                        <p:tgtEl>
                                          <p:sndTgt r:embed="rId8" name="cuarenta.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subTnLst>
                                    <p:audio>
                                      <p:cMediaNode>
                                        <p:cTn display="0" masterRel="sameClick">
                                          <p:stCondLst>
                                            <p:cond evt="begin" delay="0">
                                              <p:tn val="80"/>
                                            </p:cond>
                                          </p:stCondLst>
                                          <p:endCondLst>
                                            <p:cond evt="onStopAudio" delay="0">
                                              <p:tgtEl>
                                                <p:sldTgt/>
                                              </p:tgtEl>
                                            </p:cond>
                                          </p:endCondLst>
                                        </p:cTn>
                                        <p:tgtEl>
                                          <p:sndTgt r:embed="rId9" name="cuello.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subTnLst>
                                    <p:audio>
                                      <p:cMediaNode>
                                        <p:cTn display="0" masterRel="sameClick">
                                          <p:stCondLst>
                                            <p:cond evt="begin" delay="0">
                                              <p:tn val="90"/>
                                            </p:cond>
                                          </p:stCondLst>
                                          <p:endCondLst>
                                            <p:cond evt="onStopAudio" delay="0">
                                              <p:tgtEl>
                                                <p:sldTgt/>
                                              </p:tgtEl>
                                            </p:cond>
                                          </p:endCondLst>
                                        </p:cTn>
                                        <p:tgtEl>
                                          <p:sndTgt r:embed="rId10" name="cincuenta.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childTnLst>
                                  <p:subTnLst>
                                    <p:audio>
                                      <p:cMediaNode>
                                        <p:cTn display="0" masterRel="sameClick">
                                          <p:stCondLst>
                                            <p:cond evt="begin" delay="0">
                                              <p:tn val="100"/>
                                            </p:cond>
                                          </p:stCondLst>
                                          <p:endCondLst>
                                            <p:cond evt="onStopAudio" delay="0">
                                              <p:tgtEl>
                                                <p:sldTgt/>
                                              </p:tgtEl>
                                            </p:cond>
                                          </p:endCondLst>
                                        </p:cTn>
                                        <p:tgtEl>
                                          <p:sndTgt r:embed="rId11" name="consecuencia.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8">
                                            <p:txEl>
                                              <p:pRg st="0" end="0"/>
                                            </p:txEl>
                                          </p:spTgt>
                                        </p:tgtEl>
                                        <p:attrNameLst>
                                          <p:attrName>style.visibility</p:attrName>
                                        </p:attrNameLst>
                                      </p:cBhvr>
                                      <p:to>
                                        <p:strVal val="visible"/>
                                      </p:to>
                                    </p:set>
                                    <p:animEffect transition="in" filter="fade">
                                      <p:cBhvr>
                                        <p:cTn id="10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2" grpId="0"/>
      <p:bldP spid="13" grpId="0"/>
      <p:bldP spid="15" grpId="0"/>
      <p:bldP spid="17" grpId="0"/>
      <p:bldP spid="18" grpId="0"/>
      <p:bldP spid="23" grpId="0"/>
      <p:bldP spid="24" grpId="0" animBg="1"/>
      <p:bldP spid="25" grpId="0" animBg="1"/>
      <p:bldP spid="29" grpId="0"/>
      <p:bldP spid="30"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982274" cy="851045"/>
          </a:xfrm>
        </p:spPr>
        <p:txBody>
          <a:bodyPr>
            <a:noAutofit/>
          </a:bodyPr>
          <a:lstStyle/>
          <a:p>
            <a:r>
              <a:rPr lang="en-GB" sz="2400" b="1" dirty="0">
                <a:solidFill>
                  <a:schemeClr val="bg1"/>
                </a:solidFill>
              </a:rPr>
              <a:t>Saying what you go and do</a:t>
            </a:r>
            <a:br>
              <a:rPr lang="en-GB" sz="2400" b="1" dirty="0">
                <a:solidFill>
                  <a:schemeClr val="bg1"/>
                </a:solidFill>
              </a:rPr>
            </a:br>
            <a:r>
              <a:rPr lang="en-GB" sz="2400" b="1" dirty="0">
                <a:solidFill>
                  <a:schemeClr val="bg1"/>
                </a:solidFill>
              </a:rPr>
              <a:t>Expressions with ‘ir de’ + noun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82784" y="258166"/>
            <a:ext cx="1845359"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01B6026-6024-B640-AA14-813D9C613E27}"/>
              </a:ext>
            </a:extLst>
          </p:cNvPr>
          <p:cNvSpPr txBox="1"/>
          <p:nvPr/>
        </p:nvSpPr>
        <p:spPr>
          <a:xfrm>
            <a:off x="224181" y="3207591"/>
            <a:ext cx="2855808" cy="461665"/>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rPr>
              <a:t>ir de </a:t>
            </a:r>
            <a:r>
              <a:rPr lang="en-US" sz="2400" b="1" noProof="0" dirty="0" err="1">
                <a:latin typeface="Century Gothic" panose="020F0302020204030204"/>
              </a:rPr>
              <a:t>vacaciones</a:t>
            </a:r>
            <a:endParaRPr kumimoji="0" lang="en-US" sz="2400" b="1" i="0" u="none" strike="noStrike" kern="1200" cap="none" spc="0" normalizeH="0" baseline="0" noProof="0" dirty="0">
              <a:ln>
                <a:noFill/>
              </a:ln>
              <a:effectLst/>
              <a:uLnTx/>
              <a:uFillTx/>
              <a:latin typeface="Century Gothic" panose="020F0302020204030204"/>
            </a:endParaRPr>
          </a:p>
        </p:txBody>
      </p:sp>
      <p:sp>
        <p:nvSpPr>
          <p:cNvPr id="6" name="TextBox 5">
            <a:extLst>
              <a:ext uri="{FF2B5EF4-FFF2-40B4-BE49-F238E27FC236}">
                <a16:creationId xmlns:a16="http://schemas.microsoft.com/office/drawing/2014/main" id="{A01B6026-6024-B640-AA14-813D9C613E27}"/>
              </a:ext>
            </a:extLst>
          </p:cNvPr>
          <p:cNvSpPr txBox="1"/>
          <p:nvPr/>
        </p:nvSpPr>
        <p:spPr>
          <a:xfrm>
            <a:off x="6287620" y="3207590"/>
            <a:ext cx="3164892" cy="461665"/>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rPr>
              <a:t>ir de fiesta</a:t>
            </a:r>
            <a:endParaRPr kumimoji="0" lang="en-US" sz="2400" b="1" i="0" u="none" strike="noStrike" kern="1200" cap="none" spc="0" normalizeH="0" baseline="0" noProof="0" dirty="0">
              <a:ln>
                <a:noFill/>
              </a:ln>
              <a:effectLst/>
              <a:uLnTx/>
              <a:uFillTx/>
              <a:latin typeface="Century Gothic" panose="020F0302020204030204"/>
            </a:endParaRPr>
          </a:p>
        </p:txBody>
      </p:sp>
      <p:sp>
        <p:nvSpPr>
          <p:cNvPr id="9" name="TextBox 8">
            <a:extLst>
              <a:ext uri="{FF2B5EF4-FFF2-40B4-BE49-F238E27FC236}">
                <a16:creationId xmlns:a16="http://schemas.microsoft.com/office/drawing/2014/main" id="{A01B6026-6024-B640-AA14-813D9C613E27}"/>
              </a:ext>
            </a:extLst>
          </p:cNvPr>
          <p:cNvSpPr txBox="1"/>
          <p:nvPr/>
        </p:nvSpPr>
        <p:spPr>
          <a:xfrm>
            <a:off x="506907" y="5814298"/>
            <a:ext cx="2340528" cy="461665"/>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rPr>
              <a:t>ir de paseo</a:t>
            </a:r>
            <a:endParaRPr kumimoji="0" lang="en-US" sz="2400" b="1" i="0" u="none" strike="noStrike" kern="1200" cap="none" spc="0" normalizeH="0" baseline="0" noProof="0" dirty="0">
              <a:ln>
                <a:noFill/>
              </a:ln>
              <a:effectLst/>
              <a:uLnTx/>
              <a:uFillTx/>
              <a:latin typeface="Century Gothic" panose="020F0302020204030204"/>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657" y="1230597"/>
            <a:ext cx="2852332" cy="189858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3855" y="1283078"/>
            <a:ext cx="3188657" cy="179362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181" y="3835251"/>
            <a:ext cx="2850953" cy="1900636"/>
          </a:xfrm>
          <a:prstGeom prst="rect">
            <a:avLst/>
          </a:prstGeom>
        </p:spPr>
      </p:pic>
      <p:sp>
        <p:nvSpPr>
          <p:cNvPr id="21" name="TextBox 20">
            <a:extLst>
              <a:ext uri="{FF2B5EF4-FFF2-40B4-BE49-F238E27FC236}">
                <a16:creationId xmlns:a16="http://schemas.microsoft.com/office/drawing/2014/main" id="{A01B6026-6024-B640-AA14-813D9C613E27}"/>
              </a:ext>
            </a:extLst>
          </p:cNvPr>
          <p:cNvSpPr txBox="1"/>
          <p:nvPr/>
        </p:nvSpPr>
        <p:spPr>
          <a:xfrm>
            <a:off x="3361570" y="2032216"/>
            <a:ext cx="2620704" cy="461665"/>
          </a:xfrm>
          <a:prstGeom prst="rect">
            <a:avLst/>
          </a:prstGeom>
          <a:solidFill>
            <a:schemeClr val="accent2">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rPr>
              <a:t>to go on holiday</a:t>
            </a:r>
            <a:endParaRPr kumimoji="0" lang="en-US" sz="2400" b="1" i="0" u="none" strike="noStrike" kern="1200" cap="none" spc="0" normalizeH="0" baseline="0" noProof="0" dirty="0">
              <a:ln>
                <a:noFill/>
              </a:ln>
              <a:effectLst/>
              <a:uLnTx/>
              <a:uFillTx/>
              <a:latin typeface="Century Gothic" panose="020F0302020204030204"/>
            </a:endParaRPr>
          </a:p>
        </p:txBody>
      </p:sp>
      <p:sp>
        <p:nvSpPr>
          <p:cNvPr id="22" name="TextBox 21">
            <a:extLst>
              <a:ext uri="{FF2B5EF4-FFF2-40B4-BE49-F238E27FC236}">
                <a16:creationId xmlns:a16="http://schemas.microsoft.com/office/drawing/2014/main" id="{A01B6026-6024-B640-AA14-813D9C613E27}"/>
              </a:ext>
            </a:extLst>
          </p:cNvPr>
          <p:cNvSpPr txBox="1"/>
          <p:nvPr/>
        </p:nvSpPr>
        <p:spPr>
          <a:xfrm>
            <a:off x="9581565" y="2032216"/>
            <a:ext cx="2289295" cy="461665"/>
          </a:xfrm>
          <a:prstGeom prst="rect">
            <a:avLst/>
          </a:prstGeom>
          <a:solidFill>
            <a:schemeClr val="accent2">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rPr>
              <a:t>to go partying</a:t>
            </a:r>
            <a:endParaRPr kumimoji="0" lang="en-US" sz="2400" b="1" i="0" u="none" strike="noStrike" kern="1200" cap="none" spc="0" normalizeH="0" baseline="0" noProof="0" dirty="0">
              <a:ln>
                <a:noFill/>
              </a:ln>
              <a:effectLst/>
              <a:uLnTx/>
              <a:uFillTx/>
              <a:latin typeface="Century Gothic" panose="020F0302020204030204"/>
            </a:endParaRPr>
          </a:p>
        </p:txBody>
      </p:sp>
      <p:sp>
        <p:nvSpPr>
          <p:cNvPr id="24" name="TextBox 23">
            <a:extLst>
              <a:ext uri="{FF2B5EF4-FFF2-40B4-BE49-F238E27FC236}">
                <a16:creationId xmlns:a16="http://schemas.microsoft.com/office/drawing/2014/main" id="{A01B6026-6024-B640-AA14-813D9C613E27}"/>
              </a:ext>
            </a:extLst>
          </p:cNvPr>
          <p:cNvSpPr txBox="1"/>
          <p:nvPr/>
        </p:nvSpPr>
        <p:spPr>
          <a:xfrm>
            <a:off x="3230609" y="4515248"/>
            <a:ext cx="3033246" cy="461665"/>
          </a:xfrm>
          <a:prstGeom prst="rect">
            <a:avLst/>
          </a:prstGeom>
          <a:solidFill>
            <a:schemeClr val="accent2">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rPr>
              <a:t>to go for an outing</a:t>
            </a:r>
            <a:endParaRPr kumimoji="0" lang="en-US" sz="2400" b="1" i="0" u="none" strike="noStrike" kern="1200" cap="none" spc="0" normalizeH="0" baseline="0" noProof="0" dirty="0">
              <a:ln>
                <a:noFill/>
              </a:ln>
              <a:effectLst/>
              <a:uLnTx/>
              <a:uFillTx/>
              <a:latin typeface="Century Gothic" panose="020F0302020204030204"/>
            </a:endParaRPr>
          </a:p>
        </p:txBody>
      </p:sp>
      <p:pic>
        <p:nvPicPr>
          <p:cNvPr id="1026" name="Picture 2" descr="woman and a dog inside outdoor tent near body of wat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4216" y="3756275"/>
            <a:ext cx="2967934" cy="197961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01B6026-6024-B640-AA14-813D9C613E27}"/>
              </a:ext>
            </a:extLst>
          </p:cNvPr>
          <p:cNvSpPr txBox="1"/>
          <p:nvPr/>
        </p:nvSpPr>
        <p:spPr>
          <a:xfrm>
            <a:off x="6649156" y="5814298"/>
            <a:ext cx="2340528" cy="461665"/>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rPr>
              <a:t>ir de camping</a:t>
            </a:r>
            <a:endParaRPr kumimoji="0" lang="en-US" sz="2400" b="1" i="0" u="none" strike="noStrike" kern="1200" cap="none" spc="0" normalizeH="0" baseline="0" noProof="0" dirty="0">
              <a:ln>
                <a:noFill/>
              </a:ln>
              <a:effectLst/>
              <a:uLnTx/>
              <a:uFillTx/>
              <a:latin typeface="Century Gothic" panose="020F0302020204030204"/>
            </a:endParaRPr>
          </a:p>
        </p:txBody>
      </p:sp>
      <p:sp>
        <p:nvSpPr>
          <p:cNvPr id="29" name="TextBox 28">
            <a:extLst>
              <a:ext uri="{FF2B5EF4-FFF2-40B4-BE49-F238E27FC236}">
                <a16:creationId xmlns:a16="http://schemas.microsoft.com/office/drawing/2014/main" id="{A01B6026-6024-B640-AA14-813D9C613E27}"/>
              </a:ext>
            </a:extLst>
          </p:cNvPr>
          <p:cNvSpPr txBox="1"/>
          <p:nvPr/>
        </p:nvSpPr>
        <p:spPr>
          <a:xfrm>
            <a:off x="9581564" y="4554736"/>
            <a:ext cx="2491166" cy="461665"/>
          </a:xfrm>
          <a:prstGeom prst="rect">
            <a:avLst/>
          </a:prstGeom>
          <a:solidFill>
            <a:schemeClr val="accent2">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rPr>
              <a:t>to go camping</a:t>
            </a:r>
            <a:endParaRPr kumimoji="0" lang="en-US" sz="2400" b="1" i="0" u="none" strike="noStrike" kern="1200" cap="none" spc="0" normalizeH="0" baseline="0" noProof="0" dirty="0">
              <a:ln>
                <a:noFill/>
              </a:ln>
              <a:effectLst/>
              <a:uLnTx/>
              <a:uFillTx/>
              <a:latin typeface="Century Gothic" panose="020F0302020204030204"/>
            </a:endParaRPr>
          </a:p>
        </p:txBody>
      </p:sp>
    </p:spTree>
    <p:extLst>
      <p:ext uri="{BB962C8B-B14F-4D97-AF65-F5344CB8AC3E}">
        <p14:creationId xmlns:p14="http://schemas.microsoft.com/office/powerpoint/2010/main" val="38530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 grpId="0" animBg="1"/>
      <p:bldP spid="21" grpId="0" animBg="1"/>
      <p:bldP spid="22" grpId="0" animBg="1"/>
      <p:bldP spid="24"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522697" cy="861029"/>
          </a:xfrm>
        </p:spPr>
        <p:txBody>
          <a:bodyPr>
            <a:normAutofit/>
          </a:bodyPr>
          <a:lstStyle/>
          <a:p>
            <a:r>
              <a:rPr lang="en-GB" sz="2400" b="1" dirty="0">
                <a:solidFill>
                  <a:schemeClr val="bg1"/>
                </a:solidFill>
              </a:rPr>
              <a:t>Saying what you go and do</a:t>
            </a:r>
            <a:br>
              <a:rPr lang="en-GB" sz="2400" b="1" dirty="0">
                <a:solidFill>
                  <a:schemeClr val="bg1"/>
                </a:solidFill>
              </a:rPr>
            </a:br>
            <a:r>
              <a:rPr lang="en-GB" sz="2400" b="1" dirty="0">
                <a:solidFill>
                  <a:schemeClr val="bg1"/>
                </a:solidFill>
              </a:rPr>
              <a:t>Expressions with ‘ir de’ + noun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82784" y="258166"/>
            <a:ext cx="1845359"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A01B6026-6024-B640-AA14-813D9C613E27}"/>
              </a:ext>
            </a:extLst>
          </p:cNvPr>
          <p:cNvSpPr txBox="1"/>
          <p:nvPr/>
        </p:nvSpPr>
        <p:spPr>
          <a:xfrm>
            <a:off x="169958" y="3290341"/>
            <a:ext cx="3288044" cy="461665"/>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rPr>
              <a:t>ir de </a:t>
            </a:r>
            <a:r>
              <a:rPr lang="en-US" sz="2400" b="1" noProof="0" dirty="0" err="1">
                <a:latin typeface="Century Gothic" panose="020F0302020204030204"/>
              </a:rPr>
              <a:t>compras</a:t>
            </a:r>
            <a:endParaRPr kumimoji="0" lang="en-US" sz="2400" b="1" i="0" u="none" strike="noStrike" kern="1200" cap="none" spc="0" normalizeH="0" baseline="0" noProof="0" dirty="0">
              <a:ln>
                <a:noFill/>
              </a:ln>
              <a:effectLst/>
              <a:uLnTx/>
              <a:uFillTx/>
              <a:latin typeface="Century Gothic" panose="020F0302020204030204"/>
            </a:endParaRPr>
          </a:p>
        </p:txBody>
      </p:sp>
      <p:sp>
        <p:nvSpPr>
          <p:cNvPr id="11" name="TextBox 10">
            <a:extLst>
              <a:ext uri="{FF2B5EF4-FFF2-40B4-BE49-F238E27FC236}">
                <a16:creationId xmlns:a16="http://schemas.microsoft.com/office/drawing/2014/main" id="{A01B6026-6024-B640-AA14-813D9C613E27}"/>
              </a:ext>
            </a:extLst>
          </p:cNvPr>
          <p:cNvSpPr txBox="1"/>
          <p:nvPr/>
        </p:nvSpPr>
        <p:spPr>
          <a:xfrm>
            <a:off x="6192587" y="5891786"/>
            <a:ext cx="3220130" cy="461665"/>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rPr>
              <a:t>ir de tapas</a:t>
            </a:r>
            <a:endParaRPr kumimoji="0" lang="en-US" sz="2400" b="1" i="0" u="none" strike="noStrike" kern="1200" cap="none" spc="0" normalizeH="0" baseline="0" noProof="0" dirty="0">
              <a:ln>
                <a:noFill/>
              </a:ln>
              <a:effectLst/>
              <a:uLnTx/>
              <a:uFillTx/>
              <a:latin typeface="Century Gothic" panose="020F0302020204030204"/>
            </a:endParaRPr>
          </a:p>
        </p:txBody>
      </p:sp>
      <p:sp>
        <p:nvSpPr>
          <p:cNvPr id="12" name="TextBox 11">
            <a:extLst>
              <a:ext uri="{FF2B5EF4-FFF2-40B4-BE49-F238E27FC236}">
                <a16:creationId xmlns:a16="http://schemas.microsoft.com/office/drawing/2014/main" id="{A01B6026-6024-B640-AA14-813D9C613E27}"/>
              </a:ext>
            </a:extLst>
          </p:cNvPr>
          <p:cNvSpPr txBox="1"/>
          <p:nvPr/>
        </p:nvSpPr>
        <p:spPr>
          <a:xfrm>
            <a:off x="667683" y="5895088"/>
            <a:ext cx="2340528" cy="461665"/>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rPr>
              <a:t>ir de </a:t>
            </a:r>
            <a:r>
              <a:rPr lang="en-US" sz="2400" b="1" noProof="0" dirty="0" err="1">
                <a:latin typeface="Century Gothic" panose="020F0302020204030204"/>
              </a:rPr>
              <a:t>copas</a:t>
            </a:r>
            <a:endParaRPr kumimoji="0" lang="en-US" sz="2400" b="1" i="0" u="none" strike="noStrike" kern="1200" cap="none" spc="0" normalizeH="0" baseline="0" noProof="0" dirty="0">
              <a:ln>
                <a:noFill/>
              </a:ln>
              <a:effectLst/>
              <a:uLnTx/>
              <a:uFillTx/>
              <a:latin typeface="Century Gothic" panose="020F0302020204030204"/>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4719" r="14719"/>
          <a:stretch/>
        </p:blipFill>
        <p:spPr>
          <a:xfrm>
            <a:off x="841886" y="3889683"/>
            <a:ext cx="1992122" cy="1882181"/>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958" y="1276492"/>
            <a:ext cx="3288044" cy="1890625"/>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5065" y="3918593"/>
            <a:ext cx="2779908" cy="1853271"/>
          </a:xfrm>
          <a:prstGeom prst="rect">
            <a:avLst/>
          </a:prstGeom>
        </p:spPr>
      </p:pic>
      <p:sp>
        <p:nvSpPr>
          <p:cNvPr id="25" name="TextBox 24">
            <a:extLst>
              <a:ext uri="{FF2B5EF4-FFF2-40B4-BE49-F238E27FC236}">
                <a16:creationId xmlns:a16="http://schemas.microsoft.com/office/drawing/2014/main" id="{A01B6026-6024-B640-AA14-813D9C613E27}"/>
              </a:ext>
            </a:extLst>
          </p:cNvPr>
          <p:cNvSpPr txBox="1"/>
          <p:nvPr/>
        </p:nvSpPr>
        <p:spPr>
          <a:xfrm>
            <a:off x="3545674" y="1837083"/>
            <a:ext cx="2528827" cy="430887"/>
          </a:xfrm>
          <a:prstGeom prst="rect">
            <a:avLst/>
          </a:prstGeom>
          <a:solidFill>
            <a:schemeClr val="accent2">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noProof="0" dirty="0">
                <a:latin typeface="Century Gothic" panose="020F0302020204030204"/>
              </a:rPr>
              <a:t>to go shopping</a:t>
            </a:r>
          </a:p>
        </p:txBody>
      </p:sp>
      <p:sp>
        <p:nvSpPr>
          <p:cNvPr id="26" name="TextBox 25">
            <a:extLst>
              <a:ext uri="{FF2B5EF4-FFF2-40B4-BE49-F238E27FC236}">
                <a16:creationId xmlns:a16="http://schemas.microsoft.com/office/drawing/2014/main" id="{A01B6026-6024-B640-AA14-813D9C613E27}"/>
              </a:ext>
            </a:extLst>
          </p:cNvPr>
          <p:cNvSpPr txBox="1"/>
          <p:nvPr/>
        </p:nvSpPr>
        <p:spPr>
          <a:xfrm>
            <a:off x="3101331" y="5218225"/>
            <a:ext cx="2421366" cy="461665"/>
          </a:xfrm>
          <a:prstGeom prst="rect">
            <a:avLst/>
          </a:prstGeom>
          <a:solidFill>
            <a:schemeClr val="accent2">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rPr>
              <a:t>to go for drinks</a:t>
            </a:r>
            <a:endParaRPr kumimoji="0" lang="en-US" sz="2400" b="1" i="0" u="none" strike="noStrike" kern="1200" cap="none" spc="0" normalizeH="0" baseline="0" noProof="0" dirty="0">
              <a:ln>
                <a:noFill/>
              </a:ln>
              <a:effectLst/>
              <a:uLnTx/>
              <a:uFillTx/>
              <a:latin typeface="Century Gothic" panose="020F0302020204030204"/>
            </a:endParaRPr>
          </a:p>
        </p:txBody>
      </p:sp>
      <p:sp>
        <p:nvSpPr>
          <p:cNvPr id="27" name="TextBox 26">
            <a:extLst>
              <a:ext uri="{FF2B5EF4-FFF2-40B4-BE49-F238E27FC236}">
                <a16:creationId xmlns:a16="http://schemas.microsoft.com/office/drawing/2014/main" id="{A01B6026-6024-B640-AA14-813D9C613E27}"/>
              </a:ext>
            </a:extLst>
          </p:cNvPr>
          <p:cNvSpPr txBox="1"/>
          <p:nvPr/>
        </p:nvSpPr>
        <p:spPr>
          <a:xfrm>
            <a:off x="9412717" y="5218225"/>
            <a:ext cx="2666573" cy="461665"/>
          </a:xfrm>
          <a:prstGeom prst="rect">
            <a:avLst/>
          </a:prstGeom>
          <a:solidFill>
            <a:schemeClr val="accent2">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rPr>
              <a:t>to go for tapas</a:t>
            </a:r>
            <a:endParaRPr kumimoji="0" lang="en-US" sz="2400" b="1" i="0" u="none" strike="noStrike" kern="1200" cap="none" spc="0" normalizeH="0" baseline="0" noProof="0" dirty="0">
              <a:ln>
                <a:noFill/>
              </a:ln>
              <a:effectLst/>
              <a:uLnTx/>
              <a:uFillTx/>
              <a:latin typeface="Century Gothic" panose="020F0302020204030204"/>
            </a:endParaRPr>
          </a:p>
        </p:txBody>
      </p:sp>
      <p:sp>
        <p:nvSpPr>
          <p:cNvPr id="19" name="Rounded Rectangular Callout 18"/>
          <p:cNvSpPr/>
          <p:nvPr/>
        </p:nvSpPr>
        <p:spPr>
          <a:xfrm>
            <a:off x="3294593" y="3850333"/>
            <a:ext cx="2779908" cy="1154240"/>
          </a:xfrm>
          <a:prstGeom prst="wedgeRoundRectCallout">
            <a:avLst>
              <a:gd name="adj1" fmla="val -64600"/>
              <a:gd name="adj2" fmla="val 5445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Una ‘copa’ </a:t>
            </a:r>
            <a:r>
              <a:rPr lang="en-GB" sz="2000" b="1" dirty="0" err="1">
                <a:solidFill>
                  <a:schemeClr val="tx1"/>
                </a:solidFill>
              </a:rPr>
              <a:t>puede</a:t>
            </a:r>
            <a:r>
              <a:rPr lang="en-GB" sz="2000" b="1" dirty="0">
                <a:solidFill>
                  <a:schemeClr val="tx1"/>
                </a:solidFill>
              </a:rPr>
              <a:t> </a:t>
            </a:r>
            <a:r>
              <a:rPr lang="en-GB" sz="2000" b="1" dirty="0" err="1">
                <a:solidFill>
                  <a:schemeClr val="tx1"/>
                </a:solidFill>
              </a:rPr>
              <a:t>ser</a:t>
            </a:r>
            <a:r>
              <a:rPr lang="en-GB" sz="2000" b="1" dirty="0">
                <a:solidFill>
                  <a:schemeClr val="tx1"/>
                </a:solidFill>
              </a:rPr>
              <a:t> una </a:t>
            </a:r>
            <a:r>
              <a:rPr lang="en-GB" sz="2000" b="1" dirty="0" err="1">
                <a:solidFill>
                  <a:schemeClr val="tx1"/>
                </a:solidFill>
              </a:rPr>
              <a:t>bebida</a:t>
            </a:r>
            <a:r>
              <a:rPr lang="en-GB" sz="2000" b="1" dirty="0">
                <a:solidFill>
                  <a:schemeClr val="tx1"/>
                </a:solidFill>
              </a:rPr>
              <a:t> o </a:t>
            </a:r>
            <a:r>
              <a:rPr lang="en-GB" sz="2000" b="1" dirty="0" err="1">
                <a:solidFill>
                  <a:schemeClr val="tx1"/>
                </a:solidFill>
              </a:rPr>
              <a:t>puede</a:t>
            </a:r>
            <a:r>
              <a:rPr lang="en-GB" sz="2000" b="1" dirty="0">
                <a:solidFill>
                  <a:schemeClr val="tx1"/>
                </a:solidFill>
              </a:rPr>
              <a:t> </a:t>
            </a:r>
            <a:r>
              <a:rPr lang="en-GB" sz="2000" b="1" dirty="0" err="1">
                <a:solidFill>
                  <a:schemeClr val="tx1"/>
                </a:solidFill>
              </a:rPr>
              <a:t>ser</a:t>
            </a:r>
            <a:r>
              <a:rPr lang="en-GB" sz="2000" b="1" dirty="0">
                <a:solidFill>
                  <a:schemeClr val="tx1"/>
                </a:solidFill>
              </a:rPr>
              <a:t> un </a:t>
            </a:r>
            <a:r>
              <a:rPr lang="en-GB" sz="2000" b="1" dirty="0" err="1">
                <a:solidFill>
                  <a:schemeClr val="tx1"/>
                </a:solidFill>
              </a:rPr>
              <a:t>vaso</a:t>
            </a:r>
            <a:r>
              <a:rPr lang="en-GB" sz="2000" b="1" dirty="0">
                <a:solidFill>
                  <a:schemeClr val="tx1"/>
                </a:solidFill>
              </a:rPr>
              <a:t>.</a:t>
            </a:r>
          </a:p>
        </p:txBody>
      </p:sp>
      <p:sp>
        <p:nvSpPr>
          <p:cNvPr id="28" name="TextBox 27">
            <a:extLst>
              <a:ext uri="{FF2B5EF4-FFF2-40B4-BE49-F238E27FC236}">
                <a16:creationId xmlns:a16="http://schemas.microsoft.com/office/drawing/2014/main" id="{A01B6026-6024-B640-AA14-813D9C613E27}"/>
              </a:ext>
            </a:extLst>
          </p:cNvPr>
          <p:cNvSpPr txBox="1"/>
          <p:nvPr/>
        </p:nvSpPr>
        <p:spPr>
          <a:xfrm>
            <a:off x="6192587" y="3286183"/>
            <a:ext cx="3220130" cy="461665"/>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latin typeface="Century Gothic" panose="020F0302020204030204"/>
              </a:rPr>
              <a:t>ir de </a:t>
            </a:r>
            <a:r>
              <a:rPr lang="en-US" sz="2400" b="1" noProof="0" dirty="0" err="1">
                <a:latin typeface="Century Gothic" panose="020F0302020204030204"/>
              </a:rPr>
              <a:t>tiendas</a:t>
            </a:r>
            <a:endParaRPr kumimoji="0" lang="en-US" sz="2400" b="1" i="0" u="none" strike="noStrike" kern="1200" cap="none" spc="0" normalizeH="0" baseline="0" noProof="0" dirty="0">
              <a:ln>
                <a:noFill/>
              </a:ln>
              <a:effectLst/>
              <a:uLnTx/>
              <a:uFillTx/>
              <a:latin typeface="Century Gothic" panose="020F0302020204030204"/>
            </a:endParaRPr>
          </a:p>
        </p:txBody>
      </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2587" y="1074586"/>
            <a:ext cx="3244865" cy="2153102"/>
          </a:xfrm>
          <a:prstGeom prst="rect">
            <a:avLst/>
          </a:prstGeom>
        </p:spPr>
      </p:pic>
      <p:sp>
        <p:nvSpPr>
          <p:cNvPr id="30" name="TextBox 29">
            <a:extLst>
              <a:ext uri="{FF2B5EF4-FFF2-40B4-BE49-F238E27FC236}">
                <a16:creationId xmlns:a16="http://schemas.microsoft.com/office/drawing/2014/main" id="{A01B6026-6024-B640-AA14-813D9C613E27}"/>
              </a:ext>
            </a:extLst>
          </p:cNvPr>
          <p:cNvSpPr txBox="1"/>
          <p:nvPr/>
        </p:nvSpPr>
        <p:spPr>
          <a:xfrm>
            <a:off x="9625092" y="1837083"/>
            <a:ext cx="2303051" cy="1107996"/>
          </a:xfrm>
          <a:prstGeom prst="rect">
            <a:avLst/>
          </a:prstGeom>
          <a:solidFill>
            <a:schemeClr val="accent2">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noProof="0" dirty="0">
                <a:latin typeface="Century Gothic" panose="020F0302020204030204"/>
              </a:rPr>
              <a:t>to go shopping (e.g. to browse, window-shop)</a:t>
            </a:r>
            <a:endParaRPr kumimoji="0" lang="en-US" sz="2200" b="1" i="0" u="none" strike="noStrike" kern="1200" cap="none" spc="0" normalizeH="0" baseline="0" noProof="0" dirty="0">
              <a:ln>
                <a:noFill/>
              </a:ln>
              <a:effectLst/>
              <a:uLnTx/>
              <a:uFillTx/>
              <a:latin typeface="Century Gothic" panose="020F0302020204030204"/>
            </a:endParaRPr>
          </a:p>
        </p:txBody>
      </p:sp>
    </p:spTree>
    <p:extLst>
      <p:ext uri="{BB962C8B-B14F-4D97-AF65-F5344CB8AC3E}">
        <p14:creationId xmlns:p14="http://schemas.microsoft.com/office/powerpoint/2010/main" val="361581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5" grpId="0" animBg="1"/>
      <p:bldP spid="26" grpId="0" animBg="1"/>
      <p:bldP spid="27" grpId="0" animBg="1"/>
      <p:bldP spid="19" grpId="0" animBg="1"/>
      <p:bldP spid="28"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1816100" cy="647577"/>
          </a:xfrm>
        </p:spPr>
        <p:txBody>
          <a:bodyPr>
            <a:normAutofit/>
          </a:bodyPr>
          <a:lstStyle/>
          <a:p>
            <a:r>
              <a:rPr lang="en-GB" sz="3600" b="1" dirty="0">
                <a:solidFill>
                  <a:schemeClr val="bg1"/>
                </a:solidFill>
              </a:rPr>
              <a:t>Tapas</a:t>
            </a:r>
          </a:p>
        </p:txBody>
      </p:sp>
      <p:sp>
        <p:nvSpPr>
          <p:cNvPr id="7" name="TextBox 6">
            <a:extLst>
              <a:ext uri="{FF2B5EF4-FFF2-40B4-BE49-F238E27FC236}">
                <a16:creationId xmlns:a16="http://schemas.microsoft.com/office/drawing/2014/main" id="{A01B6026-6024-B640-AA14-813D9C613E27}"/>
              </a:ext>
            </a:extLst>
          </p:cNvPr>
          <p:cNvSpPr txBox="1"/>
          <p:nvPr/>
        </p:nvSpPr>
        <p:spPr>
          <a:xfrm>
            <a:off x="225286" y="1325563"/>
            <a:ext cx="3872712"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Century Gothic" panose="020F0302020204030204"/>
              </a:rPr>
              <a:t>‘</a:t>
            </a:r>
            <a:r>
              <a:rPr lang="en-US" sz="2200" b="1" dirty="0">
                <a:latin typeface="Century Gothic" panose="020F0302020204030204"/>
              </a:rPr>
              <a:t>Tapas</a:t>
            </a:r>
            <a:r>
              <a:rPr lang="en-US" sz="2200" dirty="0">
                <a:latin typeface="Century Gothic" panose="020F0302020204030204"/>
              </a:rPr>
              <a:t>’ are small plates of food, such as olives, meatballs, prawns, cured meats and cheeses. These are very popular as an evening snack in bars (the Spanish often have dinner at 9 or 10pm!).</a:t>
            </a:r>
            <a:endParaRPr kumimoji="0" lang="en-US" sz="2200" b="0" i="0" u="none" strike="noStrike" kern="1200" cap="none" spc="0" normalizeH="0" baseline="0" noProof="0" dirty="0">
              <a:ln>
                <a:noFill/>
              </a:ln>
              <a:effectLst/>
              <a:uLnTx/>
              <a:uFillTx/>
              <a:latin typeface="Century Gothic" panose="020F0302020204030204"/>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0825" y="161920"/>
            <a:ext cx="4474464" cy="298297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0247" y="1153781"/>
            <a:ext cx="3084858" cy="308485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257934">
            <a:off x="6743877" y="3256466"/>
            <a:ext cx="1627841" cy="167674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2979" y="3144896"/>
            <a:ext cx="2408333" cy="180625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35784" t="11431" b="22320"/>
          <a:stretch/>
        </p:blipFill>
        <p:spPr>
          <a:xfrm>
            <a:off x="6401312" y="5008391"/>
            <a:ext cx="1879027" cy="129235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6976" y="4655359"/>
            <a:ext cx="2193847" cy="1645385"/>
          </a:xfrm>
          <a:prstGeom prst="rect">
            <a:avLst/>
          </a:prstGeom>
        </p:spPr>
      </p:pic>
      <p:sp>
        <p:nvSpPr>
          <p:cNvPr id="12" name="TextBox 11"/>
          <p:cNvSpPr txBox="1"/>
          <p:nvPr/>
        </p:nvSpPr>
        <p:spPr>
          <a:xfrm>
            <a:off x="248423" y="4363206"/>
            <a:ext cx="6001471" cy="1785104"/>
          </a:xfrm>
          <a:prstGeom prst="rect">
            <a:avLst/>
          </a:prstGeom>
          <a:noFill/>
        </p:spPr>
        <p:txBody>
          <a:bodyPr wrap="square" rtlCol="0">
            <a:spAutoFit/>
          </a:bodyPr>
          <a:lstStyle/>
          <a:p>
            <a:r>
              <a:rPr lang="en-GB" sz="2200" dirty="0"/>
              <a:t>The word ‘tapa’ translates as ‘cover’ or ‘lid’. There are different theories about why it is called this. Some think that tapas were originally served on top of a glass of wine as a way to keep out dust or insects!</a:t>
            </a:r>
          </a:p>
        </p:txBody>
      </p:sp>
    </p:spTree>
    <p:extLst>
      <p:ext uri="{BB962C8B-B14F-4D97-AF65-F5344CB8AC3E}">
        <p14:creationId xmlns:p14="http://schemas.microsoft.com/office/powerpoint/2010/main" val="3895083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530600"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8225" y="1325563"/>
            <a:ext cx="7072371" cy="4714916"/>
          </a:xfrm>
          <a:prstGeom prst="rect">
            <a:avLst/>
          </a:prstGeom>
        </p:spPr>
      </p:pic>
      <p:sp>
        <p:nvSpPr>
          <p:cNvPr id="3" name="Rectangle 2"/>
          <p:cNvSpPr/>
          <p:nvPr/>
        </p:nvSpPr>
        <p:spPr>
          <a:xfrm>
            <a:off x="2550403" y="1151176"/>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539769" y="4444209"/>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402497" y="4456053"/>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383976" y="1163991"/>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50403" y="2801628"/>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02497" y="2845115"/>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413024" y="4456053"/>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461916" y="1154105"/>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517272" y="4452080"/>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517272" y="1154105"/>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475331" y="2819759"/>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424994" y="2816829"/>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A01B6026-6024-B640-AA14-813D9C613E27}"/>
              </a:ext>
            </a:extLst>
          </p:cNvPr>
          <p:cNvSpPr txBox="1"/>
          <p:nvPr/>
        </p:nvSpPr>
        <p:spPr>
          <a:xfrm>
            <a:off x="1644233" y="5061276"/>
            <a:ext cx="9537582" cy="1200329"/>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solidFill>
                  <a:srgbClr val="4472C4">
                    <a:lumMod val="50000"/>
                  </a:srgbClr>
                </a:solidFill>
                <a:latin typeface="Century Gothic" panose="020F0302020204030204"/>
              </a:rPr>
              <a:t>ir de paseo</a:t>
            </a:r>
            <a:endParaRPr kumimoji="0" lang="en-US" sz="7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221659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5786" y="1343694"/>
            <a:ext cx="7343459" cy="4222488"/>
          </a:xfrm>
          <a:prstGeom prst="rect">
            <a:avLst/>
          </a:prstGeom>
        </p:spPr>
      </p:pic>
      <p:sp>
        <p:nvSpPr>
          <p:cNvPr id="3" name="Rectangle 2"/>
          <p:cNvSpPr/>
          <p:nvPr/>
        </p:nvSpPr>
        <p:spPr>
          <a:xfrm>
            <a:off x="2550403" y="1151176"/>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539769" y="4444209"/>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402497" y="4456053"/>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383976" y="1163991"/>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50403" y="2801628"/>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02497" y="2845115"/>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413024" y="4456053"/>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461916" y="1154105"/>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517272" y="4452080"/>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517272" y="1154105"/>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475331" y="2819759"/>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424994" y="2816829"/>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13557"/>
            <a:ext cx="3365500"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01B6026-6024-B640-AA14-813D9C613E27}"/>
              </a:ext>
            </a:extLst>
          </p:cNvPr>
          <p:cNvSpPr txBox="1"/>
          <p:nvPr/>
        </p:nvSpPr>
        <p:spPr>
          <a:xfrm>
            <a:off x="1644233" y="5061276"/>
            <a:ext cx="9537582" cy="1200329"/>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solidFill>
                  <a:srgbClr val="4472C4">
                    <a:lumMod val="50000"/>
                  </a:srgbClr>
                </a:solidFill>
                <a:latin typeface="Century Gothic" panose="020F0302020204030204"/>
              </a:rPr>
              <a:t>ir de </a:t>
            </a:r>
            <a:r>
              <a:rPr lang="en-US" sz="7200" b="1" noProof="0" dirty="0" err="1">
                <a:solidFill>
                  <a:srgbClr val="4472C4">
                    <a:lumMod val="50000"/>
                  </a:srgbClr>
                </a:solidFill>
                <a:latin typeface="Century Gothic" panose="020F0302020204030204"/>
              </a:rPr>
              <a:t>compras</a:t>
            </a:r>
            <a:endParaRPr kumimoji="0" lang="en-US" sz="7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313692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6625" y="1316478"/>
            <a:ext cx="7201888" cy="4801256"/>
          </a:xfrm>
          <a:prstGeom prst="rect">
            <a:avLst/>
          </a:prstGeom>
        </p:spPr>
      </p:pic>
      <p:sp>
        <p:nvSpPr>
          <p:cNvPr id="3" name="Rectangle 2"/>
          <p:cNvSpPr/>
          <p:nvPr/>
        </p:nvSpPr>
        <p:spPr>
          <a:xfrm>
            <a:off x="2550403" y="1151176"/>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539769" y="4444209"/>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402497" y="4456053"/>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383976" y="1163991"/>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50403" y="2801628"/>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02497" y="2845115"/>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413024" y="4456053"/>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461916" y="1154105"/>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517272" y="4452080"/>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517272" y="1154105"/>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475331" y="2819759"/>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424994" y="2816829"/>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01B6026-6024-B640-AA14-813D9C613E27}"/>
              </a:ext>
            </a:extLst>
          </p:cNvPr>
          <p:cNvSpPr txBox="1"/>
          <p:nvPr/>
        </p:nvSpPr>
        <p:spPr>
          <a:xfrm>
            <a:off x="1644233" y="5061276"/>
            <a:ext cx="9537582" cy="1200329"/>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solidFill>
                  <a:srgbClr val="4472C4">
                    <a:lumMod val="50000"/>
                  </a:srgbClr>
                </a:solidFill>
                <a:latin typeface="Century Gothic" panose="020F0302020204030204"/>
              </a:rPr>
              <a:t>ir de tapas</a:t>
            </a:r>
            <a:endParaRPr kumimoji="0" lang="en-US" sz="7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15436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5663" y="1287623"/>
            <a:ext cx="7400322" cy="4162682"/>
          </a:xfrm>
          <a:prstGeom prst="rect">
            <a:avLst/>
          </a:prstGeom>
        </p:spPr>
      </p:pic>
      <p:sp>
        <p:nvSpPr>
          <p:cNvPr id="3" name="Rectangle 2"/>
          <p:cNvSpPr/>
          <p:nvPr/>
        </p:nvSpPr>
        <p:spPr>
          <a:xfrm>
            <a:off x="2550403" y="1151176"/>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539769" y="4444209"/>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402497" y="4456053"/>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383976" y="1163991"/>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50403" y="2801628"/>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02497" y="2845115"/>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413024" y="4456053"/>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461916" y="1154105"/>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517272" y="4452080"/>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517272" y="1154105"/>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475331" y="2819759"/>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424994" y="2816829"/>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13557"/>
            <a:ext cx="3644900"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01B6026-6024-B640-AA14-813D9C613E27}"/>
              </a:ext>
            </a:extLst>
          </p:cNvPr>
          <p:cNvSpPr txBox="1"/>
          <p:nvPr/>
        </p:nvSpPr>
        <p:spPr>
          <a:xfrm>
            <a:off x="1644233" y="5061276"/>
            <a:ext cx="9537582" cy="1200329"/>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solidFill>
                  <a:srgbClr val="4472C4">
                    <a:lumMod val="50000"/>
                  </a:srgbClr>
                </a:solidFill>
                <a:latin typeface="Century Gothic" panose="020F0302020204030204"/>
              </a:rPr>
              <a:t>ir de fiesta</a:t>
            </a:r>
            <a:endParaRPr kumimoji="0" lang="en-US" sz="7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217378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7378" y="1264878"/>
            <a:ext cx="7047940" cy="4691284"/>
          </a:xfrm>
          <a:prstGeom prst="rect">
            <a:avLst/>
          </a:prstGeom>
        </p:spPr>
      </p:pic>
      <p:sp>
        <p:nvSpPr>
          <p:cNvPr id="3" name="Rectangle 2"/>
          <p:cNvSpPr/>
          <p:nvPr/>
        </p:nvSpPr>
        <p:spPr>
          <a:xfrm>
            <a:off x="2550403" y="1151176"/>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539769" y="4444209"/>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402497" y="4456053"/>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383976" y="1163991"/>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50403" y="2801628"/>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02497" y="2845115"/>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413024" y="4456053"/>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461916" y="1154105"/>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517272" y="4452080"/>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517272" y="1154105"/>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475331" y="2819759"/>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424994" y="2816829"/>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13557"/>
            <a:ext cx="3390900"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01B6026-6024-B640-AA14-813D9C613E27}"/>
              </a:ext>
            </a:extLst>
          </p:cNvPr>
          <p:cNvSpPr txBox="1"/>
          <p:nvPr/>
        </p:nvSpPr>
        <p:spPr>
          <a:xfrm>
            <a:off x="1644233" y="5061276"/>
            <a:ext cx="9537582" cy="1200329"/>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solidFill>
                  <a:srgbClr val="4472C4">
                    <a:lumMod val="50000"/>
                  </a:srgbClr>
                </a:solidFill>
                <a:latin typeface="Century Gothic" panose="020F0302020204030204"/>
              </a:rPr>
              <a:t>ir de </a:t>
            </a:r>
            <a:r>
              <a:rPr lang="en-US" sz="7200" b="1" noProof="0" dirty="0" err="1">
                <a:solidFill>
                  <a:srgbClr val="4472C4">
                    <a:lumMod val="50000"/>
                  </a:srgbClr>
                </a:solidFill>
                <a:latin typeface="Century Gothic" panose="020F0302020204030204"/>
              </a:rPr>
              <a:t>vacaciones</a:t>
            </a:r>
            <a:endParaRPr kumimoji="0" lang="en-US" sz="7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382734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719" r="14719"/>
          <a:stretch/>
        </p:blipFill>
        <p:spPr>
          <a:xfrm>
            <a:off x="4092733" y="1176212"/>
            <a:ext cx="5246825" cy="4957264"/>
          </a:xfrm>
          <a:prstGeom prst="rect">
            <a:avLst/>
          </a:prstGeom>
        </p:spPr>
      </p:pic>
      <p:sp>
        <p:nvSpPr>
          <p:cNvPr id="3" name="Rectangle 2"/>
          <p:cNvSpPr/>
          <p:nvPr/>
        </p:nvSpPr>
        <p:spPr>
          <a:xfrm>
            <a:off x="2550403" y="1151176"/>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539769" y="4444209"/>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402497" y="4456053"/>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383976" y="1163991"/>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50403" y="2801628"/>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02497" y="2845115"/>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413024" y="4456053"/>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461916" y="1154105"/>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517272" y="4452080"/>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517272" y="1154105"/>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475331" y="2819759"/>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424994" y="2816829"/>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13557"/>
            <a:ext cx="3429000"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01B6026-6024-B640-AA14-813D9C613E27}"/>
              </a:ext>
            </a:extLst>
          </p:cNvPr>
          <p:cNvSpPr txBox="1"/>
          <p:nvPr/>
        </p:nvSpPr>
        <p:spPr>
          <a:xfrm>
            <a:off x="1644233" y="5061276"/>
            <a:ext cx="9537582" cy="1200329"/>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solidFill>
                  <a:srgbClr val="4472C4">
                    <a:lumMod val="50000"/>
                  </a:srgbClr>
                </a:solidFill>
                <a:latin typeface="Century Gothic" panose="020F0302020204030204"/>
              </a:rPr>
              <a:t>ir de </a:t>
            </a:r>
            <a:r>
              <a:rPr lang="en-US" sz="7200" b="1" noProof="0" dirty="0" err="1">
                <a:solidFill>
                  <a:srgbClr val="4472C4">
                    <a:lumMod val="50000"/>
                  </a:srgbClr>
                </a:solidFill>
                <a:latin typeface="Century Gothic" panose="020F0302020204030204"/>
              </a:rPr>
              <a:t>copas</a:t>
            </a:r>
            <a:endParaRPr kumimoji="0" lang="en-US" sz="7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180415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2347" y="1266894"/>
            <a:ext cx="7270443" cy="4824239"/>
          </a:xfrm>
          <a:prstGeom prst="rect">
            <a:avLst/>
          </a:prstGeom>
        </p:spPr>
      </p:pic>
      <p:sp>
        <p:nvSpPr>
          <p:cNvPr id="3" name="Rectangle 2"/>
          <p:cNvSpPr/>
          <p:nvPr/>
        </p:nvSpPr>
        <p:spPr>
          <a:xfrm>
            <a:off x="2550403" y="1151176"/>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539769" y="4444209"/>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402497" y="4456053"/>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383976" y="1163991"/>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50403" y="2801628"/>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02497" y="2845115"/>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413024" y="4456053"/>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461916" y="1154105"/>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517272" y="4452080"/>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517272" y="1154105"/>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475331" y="2819759"/>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424994" y="2816829"/>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13557"/>
            <a:ext cx="3556000"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01B6026-6024-B640-AA14-813D9C613E27}"/>
              </a:ext>
            </a:extLst>
          </p:cNvPr>
          <p:cNvSpPr txBox="1"/>
          <p:nvPr/>
        </p:nvSpPr>
        <p:spPr>
          <a:xfrm>
            <a:off x="1644233" y="5061276"/>
            <a:ext cx="9537582" cy="1200329"/>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solidFill>
                  <a:srgbClr val="4472C4">
                    <a:lumMod val="50000"/>
                  </a:srgbClr>
                </a:solidFill>
                <a:latin typeface="Century Gothic" panose="020F0302020204030204"/>
              </a:rPr>
              <a:t>ir de </a:t>
            </a:r>
            <a:r>
              <a:rPr lang="en-US" sz="7200" b="1" noProof="0" dirty="0" err="1">
                <a:solidFill>
                  <a:srgbClr val="4472C4">
                    <a:lumMod val="50000"/>
                  </a:srgbClr>
                </a:solidFill>
                <a:latin typeface="Century Gothic" panose="020F0302020204030204"/>
              </a:rPr>
              <a:t>tiendas</a:t>
            </a:r>
            <a:endParaRPr kumimoji="0" lang="en-US" sz="7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18837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2836972962"/>
              </p:ext>
            </p:extLst>
          </p:nvPr>
        </p:nvGraphicFramePr>
        <p:xfrm>
          <a:off x="6858000" y="2317656"/>
          <a:ext cx="4459706" cy="2782104"/>
        </p:xfrm>
        <a:graphic>
          <a:graphicData uri="http://schemas.openxmlformats.org/drawingml/2006/table">
            <a:tbl>
              <a:tblPr firstRow="1" bandRow="1">
                <a:tableStyleId>{BDBED569-4797-4DF1-A0F4-6AAB3CD982D8}</a:tableStyleId>
              </a:tblPr>
              <a:tblGrid>
                <a:gridCol w="696885">
                  <a:extLst>
                    <a:ext uri="{9D8B030D-6E8A-4147-A177-3AD203B41FA5}">
                      <a16:colId xmlns:a16="http://schemas.microsoft.com/office/drawing/2014/main" val="2607353726"/>
                    </a:ext>
                  </a:extLst>
                </a:gridCol>
                <a:gridCol w="3762821">
                  <a:extLst>
                    <a:ext uri="{9D8B030D-6E8A-4147-A177-3AD203B41FA5}">
                      <a16:colId xmlns:a16="http://schemas.microsoft.com/office/drawing/2014/main" val="4128092149"/>
                    </a:ext>
                  </a:extLst>
                </a:gridCol>
              </a:tblGrid>
              <a:tr h="695526">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u="none" strike="noStrike" kern="1200" cap="none" spc="0" normalizeH="0" baseline="0" noProof="0" dirty="0">
                          <a:ln>
                            <a:noFill/>
                          </a:ln>
                          <a:solidFill>
                            <a:srgbClr val="002060"/>
                          </a:solidFill>
                          <a:effectLst/>
                          <a:uLnTx/>
                          <a:uFillTx/>
                        </a:rPr>
                        <a:t>Palabra en </a:t>
                      </a:r>
                      <a:r>
                        <a:rPr kumimoji="0" lang="en-GB" sz="2200" b="1" u="none" strike="noStrike" kern="1200" cap="none" spc="0" normalizeH="0" baseline="0" noProof="0" dirty="0" err="1">
                          <a:ln>
                            <a:noFill/>
                          </a:ln>
                          <a:solidFill>
                            <a:srgbClr val="002060"/>
                          </a:solidFill>
                          <a:effectLst/>
                          <a:uLnTx/>
                          <a:uFillTx/>
                        </a:rPr>
                        <a:t>español</a:t>
                      </a:r>
                      <a:endParaRPr lang="en-GB" sz="2200" b="0" dirty="0">
                        <a:solidFill>
                          <a:srgbClr val="002060"/>
                        </a:solidFill>
                      </a:endParaRPr>
                    </a:p>
                  </a:txBody>
                  <a:tcPr anchor="ctr"/>
                </a:tc>
                <a:extLst>
                  <a:ext uri="{0D108BD9-81ED-4DB2-BD59-A6C34878D82A}">
                    <a16:rowId xmlns:a16="http://schemas.microsoft.com/office/drawing/2014/main" val="1153431983"/>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bl>
          </a:graphicData>
        </a:graphic>
      </p:graphicFrame>
      <p:sp>
        <p:nvSpPr>
          <p:cNvPr id="2" name="Title 1"/>
          <p:cNvSpPr>
            <a:spLocks noGrp="1"/>
          </p:cNvSpPr>
          <p:nvPr>
            <p:ph type="title"/>
          </p:nvPr>
        </p:nvSpPr>
        <p:spPr>
          <a:xfrm>
            <a:off x="-1" y="213557"/>
            <a:ext cx="4796287" cy="647577"/>
          </a:xfrm>
        </p:spPr>
        <p:txBody>
          <a:bodyPr>
            <a:normAutofit/>
          </a:bodyPr>
          <a:lstStyle/>
          <a:p>
            <a:r>
              <a:rPr lang="en-GB" b="1" dirty="0">
                <a:solidFill>
                  <a:schemeClr val="bg1"/>
                </a:solidFill>
              </a:rPr>
              <a:t>CU + vowel </a:t>
            </a:r>
            <a:r>
              <a:rPr lang="en-GB" sz="2800" dirty="0">
                <a:solidFill>
                  <a:schemeClr val="bg1"/>
                </a:solidFill>
              </a:rPr>
              <a:t>[revisited]</a:t>
            </a:r>
            <a:endParaRPr lang="en-GB"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123449" y="1395853"/>
            <a:ext cx="82541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escribe la palabra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7"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2306021973"/>
              </p:ext>
            </p:extLst>
          </p:nvPr>
        </p:nvGraphicFramePr>
        <p:xfrm>
          <a:off x="1263316" y="2285760"/>
          <a:ext cx="4463716" cy="2782104"/>
        </p:xfrm>
        <a:graphic>
          <a:graphicData uri="http://schemas.openxmlformats.org/drawingml/2006/table">
            <a:tbl>
              <a:tblPr firstRow="1" bandRow="1">
                <a:tableStyleId>{BDBED569-4797-4DF1-A0F4-6AAB3CD982D8}</a:tableStyleId>
              </a:tblPr>
              <a:tblGrid>
                <a:gridCol w="697512">
                  <a:extLst>
                    <a:ext uri="{9D8B030D-6E8A-4147-A177-3AD203B41FA5}">
                      <a16:colId xmlns:a16="http://schemas.microsoft.com/office/drawing/2014/main" val="2607353726"/>
                    </a:ext>
                  </a:extLst>
                </a:gridCol>
                <a:gridCol w="3766204">
                  <a:extLst>
                    <a:ext uri="{9D8B030D-6E8A-4147-A177-3AD203B41FA5}">
                      <a16:colId xmlns:a16="http://schemas.microsoft.com/office/drawing/2014/main" val="4128092149"/>
                    </a:ext>
                  </a:extLst>
                </a:gridCol>
              </a:tblGrid>
              <a:tr h="695526">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u="none" strike="noStrike" kern="1200" cap="none" spc="0" normalizeH="0" baseline="0" noProof="0" dirty="0">
                          <a:ln>
                            <a:noFill/>
                          </a:ln>
                          <a:solidFill>
                            <a:srgbClr val="002060"/>
                          </a:solidFill>
                          <a:effectLst/>
                          <a:uLnTx/>
                          <a:uFillTx/>
                        </a:rPr>
                        <a:t>Palabra en </a:t>
                      </a:r>
                      <a:r>
                        <a:rPr kumimoji="0" lang="en-GB" sz="2200" b="1" u="none" strike="noStrike" kern="1200" cap="none" spc="0" normalizeH="0" baseline="0" noProof="0" dirty="0" err="1">
                          <a:ln>
                            <a:noFill/>
                          </a:ln>
                          <a:solidFill>
                            <a:srgbClr val="002060"/>
                          </a:solidFill>
                          <a:effectLst/>
                          <a:uLnTx/>
                          <a:uFillTx/>
                        </a:rPr>
                        <a:t>español</a:t>
                      </a:r>
                      <a:endParaRPr lang="en-GB" sz="2200" b="0" dirty="0">
                        <a:solidFill>
                          <a:srgbClr val="002060"/>
                        </a:solidFill>
                      </a:endParaRPr>
                    </a:p>
                  </a:txBody>
                  <a:tcPr anchor="ctr"/>
                </a:tc>
                <a:extLst>
                  <a:ext uri="{0D108BD9-81ED-4DB2-BD59-A6C34878D82A}">
                    <a16:rowId xmlns:a16="http://schemas.microsoft.com/office/drawing/2014/main" val="1153431983"/>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bl>
          </a:graphicData>
        </a:graphic>
      </p:graphicFrame>
      <p:sp>
        <p:nvSpPr>
          <p:cNvPr id="8" name="Action Button: Custom 16">
            <a:hlinkClick r:id="" action="ppaction://noaction" highlightClick="1">
              <a:snd r:embed="rId3" name="escuela.wav"/>
            </a:hlinkClick>
            <a:extLst>
              <a:ext uri="{FF2B5EF4-FFF2-40B4-BE49-F238E27FC236}">
                <a16:creationId xmlns:a16="http://schemas.microsoft.com/office/drawing/2014/main" id="{30030AF8-564D-734B-84B9-DB4C7A3A6A53}"/>
              </a:ext>
            </a:extLst>
          </p:cNvPr>
          <p:cNvSpPr/>
          <p:nvPr/>
        </p:nvSpPr>
        <p:spPr>
          <a:xfrm>
            <a:off x="1461168" y="3133466"/>
            <a:ext cx="396000" cy="396000"/>
          </a:xfrm>
          <a:prstGeom prst="actionButtonBlank">
            <a:avLst/>
          </a:prstGeom>
          <a:solidFill>
            <a:srgbClr val="C00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4" name="cuidar.wav"/>
            </a:hlinkClick>
            <a:extLst>
              <a:ext uri="{FF2B5EF4-FFF2-40B4-BE49-F238E27FC236}">
                <a16:creationId xmlns:a16="http://schemas.microsoft.com/office/drawing/2014/main" id="{07BF8C7A-85C3-B348-9105-B6C7D7A99279}"/>
              </a:ext>
            </a:extLst>
          </p:cNvPr>
          <p:cNvSpPr/>
          <p:nvPr/>
        </p:nvSpPr>
        <p:spPr>
          <a:xfrm>
            <a:off x="1461168" y="3809401"/>
            <a:ext cx="396000" cy="396000"/>
          </a:xfrm>
          <a:prstGeom prst="actionButtonBlank">
            <a:avLst/>
          </a:prstGeom>
          <a:solidFill>
            <a:srgbClr val="C00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5" name="cuarenta.wav"/>
            </a:hlinkClick>
            <a:extLst>
              <a:ext uri="{FF2B5EF4-FFF2-40B4-BE49-F238E27FC236}">
                <a16:creationId xmlns:a16="http://schemas.microsoft.com/office/drawing/2014/main" id="{38F5D3D6-70F2-C44A-BDEE-C35951A667F4}"/>
              </a:ext>
            </a:extLst>
          </p:cNvPr>
          <p:cNvSpPr/>
          <p:nvPr/>
        </p:nvSpPr>
        <p:spPr>
          <a:xfrm>
            <a:off x="1461168" y="4500643"/>
            <a:ext cx="396000" cy="396000"/>
          </a:xfrm>
          <a:prstGeom prst="actionButtonBlank">
            <a:avLst/>
          </a:prstGeom>
          <a:solidFill>
            <a:srgbClr val="C00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0">
            <a:hlinkClick r:id="" action="ppaction://noaction" highlightClick="1">
              <a:snd r:embed="rId6" name="cuerpo.wav"/>
            </a:hlinkClick>
            <a:extLst>
              <a:ext uri="{FF2B5EF4-FFF2-40B4-BE49-F238E27FC236}">
                <a16:creationId xmlns:a16="http://schemas.microsoft.com/office/drawing/2014/main" id="{BC2CF6E3-124B-1B4F-85AF-96617E2B02E1}"/>
              </a:ext>
            </a:extLst>
          </p:cNvPr>
          <p:cNvSpPr/>
          <p:nvPr/>
        </p:nvSpPr>
        <p:spPr>
          <a:xfrm>
            <a:off x="7011661" y="3840871"/>
            <a:ext cx="396000" cy="396000"/>
          </a:xfrm>
          <a:prstGeom prst="actionButtonBlank">
            <a:avLst/>
          </a:prstGeom>
          <a:solidFill>
            <a:srgbClr val="C00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7" name="cuello.wav"/>
            </a:hlinkClick>
            <a:extLst>
              <a:ext uri="{FF2B5EF4-FFF2-40B4-BE49-F238E27FC236}">
                <a16:creationId xmlns:a16="http://schemas.microsoft.com/office/drawing/2014/main" id="{996C48E9-B2F8-454E-8D47-6F1722784A4F}"/>
              </a:ext>
            </a:extLst>
          </p:cNvPr>
          <p:cNvSpPr/>
          <p:nvPr/>
        </p:nvSpPr>
        <p:spPr>
          <a:xfrm>
            <a:off x="6999908" y="3184987"/>
            <a:ext cx="396000" cy="396000"/>
          </a:xfrm>
          <a:prstGeom prst="actionButtonBlank">
            <a:avLst/>
          </a:prstGeom>
          <a:solidFill>
            <a:srgbClr val="C00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8" name="cincuenta.wav"/>
            </a:hlinkClick>
            <a:extLst>
              <a:ext uri="{FF2B5EF4-FFF2-40B4-BE49-F238E27FC236}">
                <a16:creationId xmlns:a16="http://schemas.microsoft.com/office/drawing/2014/main" id="{841E82C6-7EB5-B842-B9D3-938275E186BD}"/>
              </a:ext>
            </a:extLst>
          </p:cNvPr>
          <p:cNvSpPr/>
          <p:nvPr/>
        </p:nvSpPr>
        <p:spPr>
          <a:xfrm>
            <a:off x="7034792" y="4554331"/>
            <a:ext cx="396000" cy="396000"/>
          </a:xfrm>
          <a:prstGeom prst="actionButtonBlank">
            <a:avLst/>
          </a:prstGeom>
          <a:solidFill>
            <a:srgbClr val="C00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TextBox 16"/>
          <p:cNvSpPr txBox="1"/>
          <p:nvPr/>
        </p:nvSpPr>
        <p:spPr>
          <a:xfrm>
            <a:off x="7717791" y="3680911"/>
            <a:ext cx="3135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e</a:t>
            </a: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rpo</a:t>
            </a:r>
          </a:p>
        </p:txBody>
      </p:sp>
      <p:sp>
        <p:nvSpPr>
          <p:cNvPr id="18" name="TextBox 17"/>
          <p:cNvSpPr txBox="1"/>
          <p:nvPr/>
        </p:nvSpPr>
        <p:spPr>
          <a:xfrm>
            <a:off x="2599182" y="2911702"/>
            <a:ext cx="33026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a:t>
            </a:r>
            <a:r>
              <a:rPr kumimoji="0" lang="es-CO"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ela</a:t>
            </a:r>
          </a:p>
        </p:txBody>
      </p:sp>
      <p:sp>
        <p:nvSpPr>
          <p:cNvPr id="19" name="TextBox 18"/>
          <p:cNvSpPr txBox="1"/>
          <p:nvPr/>
        </p:nvSpPr>
        <p:spPr>
          <a:xfrm>
            <a:off x="2720380" y="3661986"/>
            <a:ext cx="28342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rPr>
              <a:t>i</a:t>
            </a:r>
            <a:r>
              <a:rPr kumimoji="0" lang="es-CO"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dar</a:t>
            </a:r>
            <a:endPar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8526876" y="3029044"/>
            <a:ext cx="19809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e</a:t>
            </a: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llo</a:t>
            </a:r>
          </a:p>
        </p:txBody>
      </p:sp>
      <p:sp>
        <p:nvSpPr>
          <p:cNvPr id="23" name="TextBox 22"/>
          <p:cNvSpPr txBox="1"/>
          <p:nvPr/>
        </p:nvSpPr>
        <p:spPr>
          <a:xfrm>
            <a:off x="7994704" y="4392299"/>
            <a:ext cx="28260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cin</a:t>
            </a:r>
            <a:r>
              <a:rPr kumimoji="0" lang="es-CO"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e</a:t>
            </a: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nta</a:t>
            </a:r>
          </a:p>
        </p:txBody>
      </p:sp>
      <p:sp>
        <p:nvSpPr>
          <p:cNvPr id="24" name="TextBox 23"/>
          <p:cNvSpPr txBox="1"/>
          <p:nvPr/>
        </p:nvSpPr>
        <p:spPr>
          <a:xfrm>
            <a:off x="2491644" y="4367362"/>
            <a:ext cx="28342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a</a:t>
            </a: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renta</a:t>
            </a:r>
          </a:p>
        </p:txBody>
      </p:sp>
    </p:spTree>
    <p:extLst>
      <p:ext uri="{BB962C8B-B14F-4D97-AF65-F5344CB8AC3E}">
        <p14:creationId xmlns:p14="http://schemas.microsoft.com/office/powerpoint/2010/main" val="236606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2" grpId="0"/>
      <p:bldP spid="23"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22580" y="3378366"/>
            <a:ext cx="1191575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600" dirty="0">
              <a:solidFill>
                <a:srgbClr val="4472C4">
                  <a:lumMod val="50000"/>
                </a:srgbClr>
              </a:solidFill>
              <a:latin typeface="Century Gothic" panose="020F0302020204030204"/>
            </a:endParaRPr>
          </a:p>
          <a:p>
            <a:pPr>
              <a:defRPr/>
            </a:pPr>
            <a:r>
              <a:rPr lang="en-GB" sz="3600" dirty="0">
                <a:solidFill>
                  <a:srgbClr val="4472C4">
                    <a:lumMod val="50000"/>
                  </a:srgbClr>
                </a:solidFill>
                <a:latin typeface="Century Gothic" panose="020F0302020204030204"/>
              </a:rPr>
              <a:t>They go, are going  		=  </a:t>
            </a:r>
            <a:r>
              <a:rPr lang="en-GB" sz="3600" dirty="0">
                <a:solidFill>
                  <a:srgbClr val="EE6000"/>
                </a:solidFill>
              </a:rPr>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u="sng" dirty="0">
                <a:solidFill>
                  <a:srgbClr val="FF6600"/>
                </a:solidFill>
                <a:latin typeface="Century Gothic" panose="020F0302020204030204"/>
              </a:rPr>
              <a:t> </a:t>
            </a:r>
            <a:r>
              <a:rPr kumimoji="0" lang="en-GB" sz="3600" b="0" i="0" u="sng" strike="noStrike" kern="1200" cap="none" spc="0" normalizeH="0" baseline="0" noProof="0" dirty="0">
                <a:ln>
                  <a:noFill/>
                </a:ln>
                <a:solidFill>
                  <a:srgbClr val="4472C4">
                    <a:lumMod val="50000"/>
                  </a:srgbClr>
                </a:solidFill>
                <a:effectLst/>
                <a:uLnTx/>
                <a:uFillTx/>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213557"/>
            <a:ext cx="5118100" cy="840543"/>
          </a:xfrm>
        </p:spPr>
        <p:txBody>
          <a:bodyPr>
            <a:normAutofit/>
          </a:bodyPr>
          <a:lstStyle/>
          <a:p>
            <a:r>
              <a:rPr lang="en-GB" sz="2400" b="1" dirty="0">
                <a:solidFill>
                  <a:schemeClr val="bg1"/>
                </a:solidFill>
              </a:rPr>
              <a:t>Saying where people go</a:t>
            </a:r>
            <a:br>
              <a:rPr lang="en-GB" sz="2400" b="1" dirty="0">
                <a:solidFill>
                  <a:schemeClr val="bg1"/>
                </a:solidFill>
              </a:rPr>
            </a:br>
            <a:r>
              <a:rPr lang="en-GB" sz="2400" b="1" dirty="0">
                <a:solidFill>
                  <a:schemeClr val="bg1"/>
                </a:solidFill>
              </a:rPr>
              <a:t>‘IR’ in 1</a:t>
            </a:r>
            <a:r>
              <a:rPr lang="en-GB" sz="2400" b="1" baseline="30000" dirty="0">
                <a:solidFill>
                  <a:schemeClr val="bg1"/>
                </a:solidFill>
              </a:rPr>
              <a:t>st</a:t>
            </a:r>
            <a:r>
              <a:rPr lang="en-GB" sz="2400" b="1" dirty="0">
                <a:solidFill>
                  <a:schemeClr val="bg1"/>
                </a:solidFill>
              </a:rPr>
              <a:t> and 3</a:t>
            </a:r>
            <a:r>
              <a:rPr lang="en-GB" sz="2400" b="1" baseline="30000" dirty="0">
                <a:solidFill>
                  <a:schemeClr val="bg1"/>
                </a:solidFill>
              </a:rPr>
              <a:t>rd</a:t>
            </a:r>
            <a:r>
              <a:rPr lang="en-GB" sz="2400" b="1" dirty="0">
                <a:solidFill>
                  <a:schemeClr val="bg1"/>
                </a:solidFill>
              </a:rPr>
              <a:t> person plural</a:t>
            </a:r>
          </a:p>
        </p:txBody>
      </p:sp>
      <p:sp>
        <p:nvSpPr>
          <p:cNvPr id="3" name="TextBox 2"/>
          <p:cNvSpPr txBox="1"/>
          <p:nvPr/>
        </p:nvSpPr>
        <p:spPr>
          <a:xfrm>
            <a:off x="1122580" y="2214303"/>
            <a:ext cx="108885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rgbClr val="4472C4">
                    <a:lumMod val="50000"/>
                  </a:srgbClr>
                </a:solidFill>
                <a:latin typeface="Century Gothic" panose="020F0302020204030204"/>
              </a:rPr>
              <a:t>W</a:t>
            </a: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36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go, are going</a:t>
            </a: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3600" dirty="0">
                <a:solidFill>
                  <a:srgbClr val="4472C4">
                    <a:lumMod val="50000"/>
                  </a:srgbClr>
                </a:solidFill>
                <a:latin typeface="Century Gothic" panose="020F0302020204030204"/>
              </a:rPr>
              <a:t>	</a:t>
            </a: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600" b="0" i="0" u="none" strike="noStrike" kern="1200" cap="none" spc="0" normalizeH="0" baseline="0" noProof="0" dirty="0">
                <a:ln>
                  <a:noFill/>
                </a:ln>
                <a:solidFill>
                  <a:srgbClr val="EE6000"/>
                </a:solidFill>
                <a:effectLst/>
                <a:uLnTx/>
                <a:uFillTx/>
                <a:latin typeface="Century Gothic" panose="020F0302020204030204"/>
                <a:ea typeface="+mn-ea"/>
                <a:cs typeface="+mn-cs"/>
              </a:rPr>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36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6" name="TextBox 5"/>
          <p:cNvSpPr txBox="1"/>
          <p:nvPr/>
        </p:nvSpPr>
        <p:spPr>
          <a:xfrm>
            <a:off x="7869637" y="2136786"/>
            <a:ext cx="2117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F66400"/>
                </a:solidFill>
                <a:effectLst/>
                <a:uLnTx/>
                <a:uFillTx/>
                <a:latin typeface="Century Gothic" panose="020F0302020204030204"/>
                <a:ea typeface="+mn-ea"/>
                <a:cs typeface="+mn-cs"/>
              </a:rPr>
              <a:t>vamos</a:t>
            </a:r>
            <a:endParaRPr kumimoji="0" lang="en-GB" sz="3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3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8128054" y="3866050"/>
            <a:ext cx="2117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66400"/>
                </a:solidFill>
                <a:effectLst/>
                <a:uLnTx/>
                <a:uFillTx/>
                <a:latin typeface="Century Gothic" panose="020F0302020204030204"/>
                <a:ea typeface="+mn-ea"/>
                <a:cs typeface="+mn-cs"/>
              </a:rPr>
              <a:t>van</a:t>
            </a:r>
          </a:p>
        </p:txBody>
      </p:sp>
    </p:spTree>
    <p:extLst>
      <p:ext uri="{BB962C8B-B14F-4D97-AF65-F5344CB8AC3E}">
        <p14:creationId xmlns:p14="http://schemas.microsoft.com/office/powerpoint/2010/main" val="26827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1" y="740075"/>
            <a:ext cx="12191998"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err="1">
                <a:solidFill>
                  <a:srgbClr val="1E4E79"/>
                </a:solidFill>
              </a:rPr>
              <a:t>vamos</a:t>
            </a:r>
            <a:r>
              <a:rPr lang="en-GB" sz="11520" b="1" dirty="0">
                <a:solidFill>
                  <a:srgbClr val="1E4E79"/>
                </a:solidFill>
              </a:rPr>
              <a:t> </a:t>
            </a:r>
            <a:endParaRPr sz="11520" dirty="0"/>
          </a:p>
        </p:txBody>
      </p:sp>
      <p:sp>
        <p:nvSpPr>
          <p:cNvPr id="57" name="Google Shape;57;p13"/>
          <p:cNvSpPr txBox="1"/>
          <p:nvPr/>
        </p:nvSpPr>
        <p:spPr>
          <a:xfrm>
            <a:off x="0" y="2189979"/>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we go | are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 name="Google Shape;58;p13"/>
          <p:cNvSpPr txBox="1"/>
          <p:nvPr/>
        </p:nvSpPr>
        <p:spPr>
          <a:xfrm>
            <a:off x="0" y="3336274"/>
            <a:ext cx="12191999"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20" b="1" kern="0" dirty="0">
                <a:solidFill>
                  <a:srgbClr val="1E4E79"/>
                </a:solidFill>
                <a:latin typeface="Century Gothic"/>
                <a:cs typeface="Arial"/>
                <a:sym typeface="Century Gothic"/>
              </a:rPr>
              <a:t>van</a:t>
            </a:r>
            <a:endParaRPr kumimoji="0" sz="11520" b="0" i="0" u="none" strike="noStrike" kern="0" cap="none" spc="0" normalizeH="0" baseline="0" noProof="0" dirty="0">
              <a:ln>
                <a:noFill/>
              </a:ln>
              <a:solidFill>
                <a:srgbClr val="000000"/>
              </a:solidFill>
              <a:effectLst/>
              <a:uLnTx/>
              <a:uFillTx/>
              <a:latin typeface="Arial"/>
              <a:cs typeface="Arial"/>
              <a:sym typeface="Arial"/>
            </a:endParaRPr>
          </a:p>
        </p:txBody>
      </p:sp>
      <p:sp>
        <p:nvSpPr>
          <p:cNvPr id="59" name="Google Shape;59;p13"/>
          <p:cNvSpPr txBox="1"/>
          <p:nvPr/>
        </p:nvSpPr>
        <p:spPr>
          <a:xfrm>
            <a:off x="-1" y="50328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they go |are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7213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subTnLst>
                                    <p:audio>
                                      <p:cMediaNode>
                                        <p:cTn display="0" masterRel="sameClick">
                                          <p:stCondLst>
                                            <p:cond evt="begin" delay="0">
                                              <p:tn val="5"/>
                                            </p:cond>
                                          </p:stCondLst>
                                          <p:endCondLst>
                                            <p:cond evt="onStopAudio" delay="0">
                                              <p:tgtEl>
                                                <p:sldTgt/>
                                              </p:tgtEl>
                                            </p:cond>
                                          </p:endCondLst>
                                        </p:cTn>
                                        <p:tgtEl>
                                          <p:sndTgt r:embed="rId3" name="vamo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van.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1260000" y="2239992"/>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err="1">
                <a:solidFill>
                  <a:srgbClr val="1E4E79"/>
                </a:solidFill>
              </a:rPr>
              <a:t>vamos</a:t>
            </a:r>
            <a:endParaRPr sz="11520" dirty="0"/>
          </a:p>
        </p:txBody>
      </p:sp>
      <p:sp>
        <p:nvSpPr>
          <p:cNvPr id="68" name="Google Shape;68;p14"/>
          <p:cNvSpPr txBox="1"/>
          <p:nvPr/>
        </p:nvSpPr>
        <p:spPr>
          <a:xfrm>
            <a:off x="2014778" y="2188800"/>
            <a:ext cx="816760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we go | are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 name="Google Shape;69;p14" descr="question mark action button"/>
          <p:cNvSpPr/>
          <p:nvPr/>
        </p:nvSpPr>
        <p:spPr>
          <a:xfrm>
            <a:off x="1260000" y="5094792"/>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0" y="33372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20" b="1" kern="0" dirty="0">
                <a:solidFill>
                  <a:srgbClr val="1E4E79"/>
                </a:solidFill>
                <a:latin typeface="Century Gothic"/>
                <a:cs typeface="Arial"/>
                <a:sym typeface="Century Gothic"/>
              </a:rPr>
              <a:t>van</a:t>
            </a:r>
            <a:endParaRPr kumimoji="0" sz="11520" b="0" i="0" u="none" strike="noStrike" kern="0" cap="none" spc="0" normalizeH="0" baseline="0" noProof="0" dirty="0">
              <a:ln>
                <a:noFill/>
              </a:ln>
              <a:solidFill>
                <a:srgbClr val="000000"/>
              </a:solidFill>
              <a:effectLst/>
              <a:uLnTx/>
              <a:uFillTx/>
              <a:latin typeface="Arial"/>
              <a:cs typeface="Arial"/>
              <a:sym typeface="Arial"/>
            </a:endParaRPr>
          </a:p>
        </p:txBody>
      </p:sp>
      <p:sp>
        <p:nvSpPr>
          <p:cNvPr id="71" name="Google Shape;71;p14"/>
          <p:cNvSpPr txBox="1"/>
          <p:nvPr/>
        </p:nvSpPr>
        <p:spPr>
          <a:xfrm>
            <a:off x="2014778" y="5033064"/>
            <a:ext cx="816760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they go |are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565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subTnLst>
                                    <p:audio>
                                      <p:cMediaNode>
                                        <p:cTn display="0" masterRel="sameClick">
                                          <p:stCondLst>
                                            <p:cond evt="begin" delay="0">
                                              <p:tn val="5"/>
                                            </p:cond>
                                          </p:stCondLst>
                                          <p:endCondLst>
                                            <p:cond evt="onStopAudio" delay="0">
                                              <p:tgtEl>
                                                <p:sldTgt/>
                                              </p:tgtEl>
                                            </p:cond>
                                          </p:endCondLst>
                                        </p:cTn>
                                        <p:tgtEl>
                                          <p:sndTgt r:embed="rId3" name="vamo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subTnLst>
                                    <p:audio>
                                      <p:cMediaNode>
                                        <p:cTn display="0" masterRel="sameClick">
                                          <p:stCondLst>
                                            <p:cond evt="begin" delay="0">
                                              <p:tn val="20"/>
                                            </p:cond>
                                          </p:stCondLst>
                                          <p:endCondLst>
                                            <p:cond evt="onStopAudio" delay="0">
                                              <p:tgtEl>
                                                <p:sldTgt/>
                                              </p:tgtEl>
                                            </p:cond>
                                          </p:endCondLst>
                                        </p:cTn>
                                        <p:tgtEl>
                                          <p:sndTgt r:embed="rId4" name="van.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vamos</a:t>
            </a:r>
            <a:endParaRPr sz="11500" dirty="0"/>
          </a:p>
        </p:txBody>
      </p:sp>
      <p:sp>
        <p:nvSpPr>
          <p:cNvPr id="78" name="Google Shape;78;p15"/>
          <p:cNvSpPr txBox="1"/>
          <p:nvPr/>
        </p:nvSpPr>
        <p:spPr>
          <a:xfrm>
            <a:off x="0" y="2177384"/>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we go | are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9" name="Google Shape;79;p15"/>
          <p:cNvSpPr txBox="1"/>
          <p:nvPr/>
        </p:nvSpPr>
        <p:spPr>
          <a:xfrm>
            <a:off x="862641" y="4017137"/>
            <a:ext cx="1105906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b="1" kern="0" dirty="0" err="1">
                <a:solidFill>
                  <a:srgbClr val="C55A11"/>
                </a:solidFill>
                <a:latin typeface="Century Gothic"/>
                <a:ea typeface="Century Gothic"/>
                <a:cs typeface="Century Gothic"/>
                <a:sym typeface="Century Gothic"/>
              </a:rPr>
              <a:t>Vamos</a:t>
            </a:r>
            <a:r>
              <a:rPr kumimoji="0" lang="en-GB" sz="60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a ir de </a:t>
            </a:r>
            <a:r>
              <a:rPr lang="en-GB" sz="6000" kern="0" dirty="0" err="1">
                <a:solidFill>
                  <a:srgbClr val="1E4E79"/>
                </a:solidFill>
                <a:latin typeface="Century Gothic"/>
                <a:ea typeface="Century Gothic"/>
                <a:cs typeface="Century Gothic"/>
                <a:sym typeface="Century Gothic"/>
              </a:rPr>
              <a:t>compras</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0" name="Google Shape;80;p15"/>
          <p:cNvSpPr txBox="1"/>
          <p:nvPr/>
        </p:nvSpPr>
        <p:spPr>
          <a:xfrm>
            <a:off x="1583858" y="5032800"/>
            <a:ext cx="985386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rgbClr val="C55A11"/>
                </a:solidFill>
                <a:latin typeface="Century Gothic"/>
                <a:ea typeface="Century Gothic"/>
                <a:cs typeface="Century Gothic"/>
                <a:sym typeface="Century Gothic"/>
              </a:rPr>
              <a:t>W</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e are going</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to go shopping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656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subTnLst>
                                    <p:audio>
                                      <p:cMediaNode>
                                        <p:cTn display="0" masterRel="sameClick">
                                          <p:stCondLst>
                                            <p:cond evt="begin" delay="0">
                                              <p:tn val="5"/>
                                            </p:cond>
                                          </p:stCondLst>
                                          <p:endCondLst>
                                            <p:cond evt="onStopAudio" delay="0">
                                              <p:tgtEl>
                                                <p:sldTgt/>
                                              </p:tgtEl>
                                            </p:cond>
                                          </p:endCondLst>
                                        </p:cTn>
                                        <p:tgtEl>
                                          <p:sndTgt r:embed="rId3" name="vamo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subTnLst>
                                    <p:audio>
                                      <p:cMediaNode>
                                        <p:cTn display="0" masterRel="sameClick">
                                          <p:stCondLst>
                                            <p:cond evt="begin" delay="0">
                                              <p:tn val="15"/>
                                            </p:cond>
                                          </p:stCondLst>
                                          <p:endCondLst>
                                            <p:cond evt="onStopAudio" delay="0">
                                              <p:tgtEl>
                                                <p:sldTgt/>
                                              </p:tgtEl>
                                            </p:cond>
                                          </p:endCondLst>
                                        </p:cTn>
                                        <p:tgtEl>
                                          <p:sndTgt r:embed="rId4" name="Vamos a ir de compra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van</a:t>
            </a:r>
            <a:endParaRPr sz="3959" dirty="0"/>
          </a:p>
        </p:txBody>
      </p:sp>
      <p:sp>
        <p:nvSpPr>
          <p:cNvPr id="87" name="Google Shape;87;p16"/>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they go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a:solidFill>
                  <a:srgbClr val="1E4E79"/>
                </a:solidFill>
                <a:latin typeface="Century Gothic"/>
                <a:ea typeface="Century Gothic"/>
                <a:cs typeface="Century Gothic"/>
                <a:sym typeface="Century Gothic"/>
              </a:rPr>
              <a:t>are go</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 name="Google Shape;88;p16"/>
          <p:cNvSpPr txBox="1"/>
          <p:nvPr/>
        </p:nvSpPr>
        <p:spPr>
          <a:xfrm>
            <a:off x="0" y="40176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b="1" kern="0" dirty="0">
                <a:solidFill>
                  <a:srgbClr val="C55A11"/>
                </a:solidFill>
                <a:latin typeface="Century Gothic"/>
                <a:ea typeface="Century Gothic"/>
                <a:cs typeface="Century Gothic"/>
                <a:sym typeface="Century Gothic"/>
              </a:rPr>
              <a:t>Van</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6000" kern="0" dirty="0">
                <a:solidFill>
                  <a:srgbClr val="37598F"/>
                </a:solidFill>
                <a:latin typeface="Century Gothic"/>
                <a:ea typeface="Century Gothic"/>
                <a:cs typeface="Century Gothic"/>
                <a:sym typeface="Century Gothic"/>
              </a:rPr>
              <a:t>a ir de </a:t>
            </a:r>
            <a:r>
              <a:rPr lang="en-GB" sz="6000" kern="0" dirty="0" err="1">
                <a:solidFill>
                  <a:srgbClr val="37598F"/>
                </a:solidFill>
                <a:latin typeface="Century Gothic"/>
                <a:ea typeface="Century Gothic"/>
                <a:cs typeface="Century Gothic"/>
                <a:sym typeface="Century Gothic"/>
              </a:rPr>
              <a:t>paseo</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9" name="Google Shape;89;p16"/>
          <p:cNvSpPr txBox="1"/>
          <p:nvPr/>
        </p:nvSpPr>
        <p:spPr>
          <a:xfrm>
            <a:off x="2161370" y="5033263"/>
            <a:ext cx="840964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rgbClr val="C55A11"/>
                </a:solidFill>
                <a:latin typeface="Century Gothic"/>
                <a:ea typeface="Century Gothic"/>
                <a:cs typeface="Century Gothic"/>
                <a:sym typeface="Century Gothic"/>
              </a:rPr>
              <a:t>They are going</a:t>
            </a:r>
            <a:r>
              <a:rPr lang="en-GB" sz="3200" kern="0" dirty="0">
                <a:solidFill>
                  <a:srgbClr val="1E4E79"/>
                </a:solidFill>
                <a:latin typeface="Century Gothic"/>
                <a:ea typeface="Century Gothic"/>
                <a:cs typeface="Century Gothic"/>
                <a:sym typeface="Century Gothic"/>
              </a:rPr>
              <a:t> to go for a stroll / outing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6187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subTnLst>
                                    <p:audio>
                                      <p:cMediaNode>
                                        <p:cTn display="0" masterRel="sameClick">
                                          <p:stCondLst>
                                            <p:cond evt="begin" delay="0">
                                              <p:tn val="5"/>
                                            </p:cond>
                                          </p:stCondLst>
                                          <p:endCondLst>
                                            <p:cond evt="onStopAudio" delay="0">
                                              <p:tgtEl>
                                                <p:sldTgt/>
                                              </p:tgtEl>
                                            </p:cond>
                                          </p:endCondLst>
                                        </p:cTn>
                                        <p:tgtEl>
                                          <p:sndTgt r:embed="rId3" name="va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subTnLst>
                                    <p:audio>
                                      <p:cMediaNode>
                                        <p:cTn display="0" masterRel="sameClick">
                                          <p:stCondLst>
                                            <p:cond evt="begin" delay="0">
                                              <p:tn val="15"/>
                                            </p:cond>
                                          </p:stCondLst>
                                          <p:endCondLst>
                                            <p:cond evt="onStopAudio" delay="0">
                                              <p:tgtEl>
                                                <p:sldTgt/>
                                              </p:tgtEl>
                                            </p:cond>
                                          </p:endCondLst>
                                        </p:cTn>
                                        <p:tgtEl>
                                          <p:sndTgt r:embed="rId4" name="Van a ir de paseo.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descr="question mark action button"/>
          <p:cNvSpPr/>
          <p:nvPr/>
        </p:nvSpPr>
        <p:spPr>
          <a:xfrm>
            <a:off x="900000" y="2301984"/>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6" name="Google Shape;96;p17"/>
          <p:cNvSpPr txBox="1">
            <a:spLocks noGrp="1"/>
          </p:cNvSpPr>
          <p:nvPr>
            <p:ph type="title"/>
          </p:nvPr>
        </p:nvSpPr>
        <p:spPr>
          <a:xfrm>
            <a:off x="0" y="826968"/>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vamos</a:t>
            </a:r>
            <a:endParaRPr sz="11500" dirty="0"/>
          </a:p>
        </p:txBody>
      </p:sp>
      <p:sp>
        <p:nvSpPr>
          <p:cNvPr id="97" name="Google Shape;97;p17"/>
          <p:cNvSpPr txBox="1"/>
          <p:nvPr/>
        </p:nvSpPr>
        <p:spPr>
          <a:xfrm>
            <a:off x="1580827" y="2178000"/>
            <a:ext cx="886503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we go | are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8" name="Google Shape;98;p17" descr="question mark action button"/>
          <p:cNvSpPr/>
          <p:nvPr/>
        </p:nvSpPr>
        <p:spPr>
          <a:xfrm>
            <a:off x="900000" y="512578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9" name="Google Shape;99;p17"/>
          <p:cNvSpPr txBox="1"/>
          <p:nvPr/>
        </p:nvSpPr>
        <p:spPr>
          <a:xfrm>
            <a:off x="1035171" y="3990481"/>
            <a:ext cx="1115683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kern="0" dirty="0">
                <a:solidFill>
                  <a:srgbClr val="1E4E79"/>
                </a:solidFill>
                <a:latin typeface="Century Gothic"/>
                <a:ea typeface="Century Gothic"/>
                <a:cs typeface="Century Gothic"/>
                <a:sym typeface="Century Gothic"/>
              </a:rPr>
              <a:t>___</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____ a</a:t>
            </a:r>
            <a:r>
              <a:rPr kumimoji="0" lang="en-GB" sz="60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ir de </a:t>
            </a:r>
            <a:r>
              <a:rPr kumimoji="0" lang="en-GB" sz="60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compras</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00" name="Google Shape;100;p17"/>
          <p:cNvSpPr/>
          <p:nvPr/>
        </p:nvSpPr>
        <p:spPr>
          <a:xfrm>
            <a:off x="2094533" y="3870837"/>
            <a:ext cx="2977800"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55A11"/>
              </a:buClr>
              <a:buSzPts val="6000"/>
              <a:buFont typeface="Arial"/>
              <a:buNone/>
              <a:tabLst/>
              <a:defRPr/>
            </a:pPr>
            <a:r>
              <a:rPr lang="en-GB" sz="6000" b="1" kern="0" dirty="0" err="1">
                <a:solidFill>
                  <a:srgbClr val="C55A11"/>
                </a:solidFill>
                <a:latin typeface="Century Gothic"/>
                <a:ea typeface="Century Gothic"/>
                <a:cs typeface="Century Gothic"/>
                <a:sym typeface="Century Gothic"/>
              </a:rPr>
              <a:t>Vamos</a:t>
            </a:r>
            <a:endParaRPr kumimoji="0" sz="60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endParaRPr>
          </a:p>
        </p:txBody>
      </p:sp>
      <p:sp>
        <p:nvSpPr>
          <p:cNvPr id="101" name="Google Shape;101;p17"/>
          <p:cNvSpPr txBox="1"/>
          <p:nvPr/>
        </p:nvSpPr>
        <p:spPr>
          <a:xfrm>
            <a:off x="2978729" y="5006144"/>
            <a:ext cx="6456218"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rgbClr val="C55A11"/>
                </a:solidFill>
                <a:latin typeface="Century Gothic"/>
                <a:ea typeface="Century Gothic"/>
                <a:cs typeface="Century Gothic"/>
                <a:sym typeface="Century Gothic"/>
              </a:rPr>
              <a:t>We are going</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o go shopping.]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8843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subTnLst>
                                    <p:audio>
                                      <p:cMediaNode>
                                        <p:cTn display="0" masterRel="sameClick">
                                          <p:stCondLst>
                                            <p:cond evt="begin" delay="0">
                                              <p:tn val="5"/>
                                            </p:cond>
                                          </p:stCondLst>
                                          <p:endCondLst>
                                            <p:cond evt="onStopAudio" delay="0">
                                              <p:tgtEl>
                                                <p:sldTgt/>
                                              </p:tgtEl>
                                            </p:cond>
                                          </p:endCondLst>
                                        </p:cTn>
                                        <p:tgtEl>
                                          <p:sndTgt r:embed="rId3" name="vamo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subTnLst>
                                    <p:audio>
                                      <p:cMediaNode>
                                        <p:cTn display="0" masterRel="sameClick">
                                          <p:stCondLst>
                                            <p:cond evt="begin" delay="0">
                                              <p:tn val="20"/>
                                            </p:cond>
                                          </p:stCondLst>
                                          <p:endCondLst>
                                            <p:cond evt="onStopAudio" delay="0">
                                              <p:tgtEl>
                                                <p:sldTgt/>
                                              </p:tgtEl>
                                            </p:cond>
                                          </p:endCondLst>
                                        </p:cTn>
                                        <p:tgtEl>
                                          <p:sndTgt r:embed="rId4" name="[Beep] a ir de compra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subTnLst>
                                    <p:audio>
                                      <p:cMediaNode>
                                        <p:cTn display="0" masterRel="sameClick">
                                          <p:stCondLst>
                                            <p:cond evt="begin" delay="0">
                                              <p:tn val="25"/>
                                            </p:cond>
                                          </p:stCondLst>
                                          <p:endCondLst>
                                            <p:cond evt="onStopAudio" delay="0">
                                              <p:tgtEl>
                                                <p:sldTgt/>
                                              </p:tgtEl>
                                            </p:cond>
                                          </p:endCondLst>
                                        </p:cTn>
                                        <p:tgtEl>
                                          <p:sndTgt r:embed="rId5" name="Vamos a ir de compra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fade">
                                      <p:cBhvr>
                                        <p:cTn id="32" dur="500"/>
                                        <p:tgtEl>
                                          <p:spTgt spid="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descr="question mark action button"/>
          <p:cNvSpPr/>
          <p:nvPr/>
        </p:nvSpPr>
        <p:spPr>
          <a:xfrm>
            <a:off x="900000" y="2300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8" name="Google Shape;108;p18"/>
          <p:cNvSpPr txBox="1">
            <a:spLocks noGrp="1"/>
          </p:cNvSpPr>
          <p:nvPr>
            <p:ph type="title"/>
          </p:nvPr>
        </p:nvSpPr>
        <p:spPr>
          <a:xfrm>
            <a:off x="0" y="828399"/>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van</a:t>
            </a:r>
            <a:endParaRPr sz="11500" dirty="0"/>
          </a:p>
        </p:txBody>
      </p:sp>
      <p:sp>
        <p:nvSpPr>
          <p:cNvPr id="109" name="Google Shape;109;p18"/>
          <p:cNvSpPr txBox="1"/>
          <p:nvPr/>
        </p:nvSpPr>
        <p:spPr>
          <a:xfrm>
            <a:off x="3382826" y="2134067"/>
            <a:ext cx="5510564"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[they</a:t>
            </a:r>
            <a:r>
              <a:rPr kumimoji="0" lang="en-GB" sz="32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go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a:solidFill>
                  <a:srgbClr val="1E4E79"/>
                </a:solidFill>
                <a:latin typeface="Century Gothic"/>
                <a:ea typeface="Century Gothic"/>
                <a:cs typeface="Century Gothic"/>
                <a:sym typeface="Century Gothic"/>
              </a:rPr>
              <a:t>are go</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0" name="Google Shape;110;p18" descr="question mark action button"/>
          <p:cNvSpPr/>
          <p:nvPr/>
        </p:nvSpPr>
        <p:spPr>
          <a:xfrm>
            <a:off x="900000" y="5126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1" name="Google Shape;111;p18"/>
          <p:cNvSpPr txBox="1"/>
          <p:nvPr/>
        </p:nvSpPr>
        <p:spPr>
          <a:xfrm>
            <a:off x="0" y="4089948"/>
            <a:ext cx="12192001"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54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_____ </a:t>
            </a:r>
            <a:r>
              <a:rPr lang="en-GB" sz="6000" kern="0" dirty="0">
                <a:solidFill>
                  <a:srgbClr val="1E4E79"/>
                </a:solidFill>
                <a:latin typeface="Century Gothic"/>
                <a:ea typeface="Century Gothic"/>
                <a:cs typeface="Century Gothic"/>
                <a:sym typeface="Century Gothic"/>
              </a:rPr>
              <a:t>a ir de </a:t>
            </a:r>
            <a:r>
              <a:rPr lang="en-GB" sz="6000" kern="0" dirty="0" err="1">
                <a:solidFill>
                  <a:srgbClr val="1E4E79"/>
                </a:solidFill>
                <a:latin typeface="Century Gothic"/>
                <a:ea typeface="Century Gothic"/>
                <a:cs typeface="Century Gothic"/>
                <a:sym typeface="Century Gothic"/>
              </a:rPr>
              <a:t>paseo</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6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2" name="Google Shape;112;p18"/>
          <p:cNvSpPr/>
          <p:nvPr/>
        </p:nvSpPr>
        <p:spPr>
          <a:xfrm>
            <a:off x="2681987" y="4024510"/>
            <a:ext cx="2321333" cy="92333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55A11"/>
              </a:buClr>
              <a:buSzPts val="6000"/>
              <a:buFont typeface="Arial"/>
              <a:buNone/>
              <a:tabLst/>
              <a:defRPr/>
            </a:pPr>
            <a:r>
              <a:rPr lang="en-GB" sz="6000" b="1" kern="0" dirty="0">
                <a:solidFill>
                  <a:srgbClr val="C55A11"/>
                </a:solidFill>
                <a:latin typeface="Century Gothic"/>
                <a:ea typeface="Century Gothic"/>
                <a:cs typeface="Century Gothic"/>
                <a:sym typeface="Century Gothic"/>
              </a:rPr>
              <a:t>Van</a:t>
            </a:r>
            <a:endParaRPr kumimoji="0" sz="60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endParaRPr>
          </a:p>
        </p:txBody>
      </p:sp>
      <p:sp>
        <p:nvSpPr>
          <p:cNvPr id="113" name="Google Shape;113;p18"/>
          <p:cNvSpPr txBox="1"/>
          <p:nvPr/>
        </p:nvSpPr>
        <p:spPr>
          <a:xfrm>
            <a:off x="2509571" y="5041463"/>
            <a:ext cx="83523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rgbClr val="C55A11"/>
                </a:solidFill>
                <a:latin typeface="Century Gothic"/>
                <a:ea typeface="Century Gothic"/>
                <a:cs typeface="Century Gothic"/>
                <a:sym typeface="Century Gothic"/>
              </a:rPr>
              <a:t>They are going</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o go for a</a:t>
            </a:r>
            <a:r>
              <a:rPr lang="en-GB" sz="3200" kern="0" dirty="0">
                <a:solidFill>
                  <a:srgbClr val="1E4E79"/>
                </a:solidFill>
                <a:latin typeface="Century Gothic"/>
                <a:ea typeface="Century Gothic"/>
                <a:cs typeface="Century Gothic"/>
                <a:sym typeface="Century Gothic"/>
              </a:rPr>
              <a:t> stroll / outing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5274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subTnLst>
                                    <p:audio>
                                      <p:cMediaNode>
                                        <p:cTn display="0" masterRel="sameClick">
                                          <p:stCondLst>
                                            <p:cond evt="begin" delay="0">
                                              <p:tn val="5"/>
                                            </p:cond>
                                          </p:stCondLst>
                                          <p:endCondLst>
                                            <p:cond evt="onStopAudio" delay="0">
                                              <p:tgtEl>
                                                <p:sldTgt/>
                                              </p:tgtEl>
                                            </p:cond>
                                          </p:endCondLst>
                                        </p:cTn>
                                        <p:tgtEl>
                                          <p:sndTgt r:embed="rId3" name="va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subTnLst>
                                    <p:audio>
                                      <p:cMediaNode>
                                        <p:cTn display="0" masterRel="sameClick">
                                          <p:stCondLst>
                                            <p:cond evt="begin" delay="0">
                                              <p:tn val="20"/>
                                            </p:cond>
                                          </p:stCondLst>
                                          <p:endCondLst>
                                            <p:cond evt="onStopAudio" delay="0">
                                              <p:tgtEl>
                                                <p:sldTgt/>
                                              </p:tgtEl>
                                            </p:cond>
                                          </p:endCondLst>
                                        </p:cTn>
                                        <p:tgtEl>
                                          <p:sndTgt r:embed="rId4" name="[Beep] a ir de paseo.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fade">
                                      <p:cBhvr>
                                        <p:cTn id="27" dur="500"/>
                                        <p:tgtEl>
                                          <p:spTgt spid="112"/>
                                        </p:tgtEl>
                                      </p:cBhvr>
                                    </p:animEffect>
                                  </p:childTnLst>
                                  <p:subTnLst>
                                    <p:audio>
                                      <p:cMediaNode>
                                        <p:cTn display="0" masterRel="sameClick">
                                          <p:stCondLst>
                                            <p:cond evt="begin" delay="0">
                                              <p:tn val="25"/>
                                            </p:cond>
                                          </p:stCondLst>
                                          <p:endCondLst>
                                            <p:cond evt="onStopAudio" delay="0">
                                              <p:tgtEl>
                                                <p:sldTgt/>
                                              </p:tgtEl>
                                            </p:cond>
                                          </p:endCondLst>
                                        </p:cTn>
                                        <p:tgtEl>
                                          <p:sndTgt r:embed="rId5" name="Van a ir de paseo.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fade">
                                      <p:cBhvr>
                                        <p:cTn id="32" dur="500"/>
                                        <p:tgtEl>
                                          <p:spTgt spid="1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4943285" cy="641442"/>
          </a:xfrm>
        </p:spPr>
        <p:txBody>
          <a:bodyPr>
            <a:noAutofit/>
          </a:bodyPr>
          <a:lstStyle/>
          <a:p>
            <a:r>
              <a:rPr lang="en-GB" sz="2600" b="1" dirty="0">
                <a:solidFill>
                  <a:schemeClr val="bg1"/>
                </a:solidFill>
              </a:rPr>
              <a:t>El próximo fin de semana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97968" y="258166"/>
            <a:ext cx="1430175"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9870" y="993512"/>
            <a:ext cx="1263060" cy="12630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9643" y="296863"/>
            <a:ext cx="1232589" cy="123258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7467" y="250986"/>
            <a:ext cx="1241557" cy="1241557"/>
          </a:xfrm>
          <a:prstGeom prst="rect">
            <a:avLst/>
          </a:prstGeom>
        </p:spPr>
      </p:pic>
      <p:graphicFrame>
        <p:nvGraphicFramePr>
          <p:cNvPr id="10"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2772355205"/>
              </p:ext>
            </p:extLst>
          </p:nvPr>
        </p:nvGraphicFramePr>
        <p:xfrm>
          <a:off x="92396" y="2919571"/>
          <a:ext cx="11858990" cy="2956560"/>
        </p:xfrm>
        <a:graphic>
          <a:graphicData uri="http://schemas.openxmlformats.org/drawingml/2006/table">
            <a:tbl>
              <a:tblPr firstRow="1" bandRow="1">
                <a:tableStyleId>{22838BEF-8BB2-4498-84A7-C5851F593DF1}</a:tableStyleId>
              </a:tblPr>
              <a:tblGrid>
                <a:gridCol w="511541">
                  <a:extLst>
                    <a:ext uri="{9D8B030D-6E8A-4147-A177-3AD203B41FA5}">
                      <a16:colId xmlns:a16="http://schemas.microsoft.com/office/drawing/2014/main" val="2607353726"/>
                    </a:ext>
                  </a:extLst>
                </a:gridCol>
                <a:gridCol w="5727700">
                  <a:extLst>
                    <a:ext uri="{9D8B030D-6E8A-4147-A177-3AD203B41FA5}">
                      <a16:colId xmlns:a16="http://schemas.microsoft.com/office/drawing/2014/main" val="1600817978"/>
                    </a:ext>
                  </a:extLst>
                </a:gridCol>
                <a:gridCol w="863600">
                  <a:extLst>
                    <a:ext uri="{9D8B030D-6E8A-4147-A177-3AD203B41FA5}">
                      <a16:colId xmlns:a16="http://schemas.microsoft.com/office/drawing/2014/main" val="4128092149"/>
                    </a:ext>
                  </a:extLst>
                </a:gridCol>
                <a:gridCol w="901700">
                  <a:extLst>
                    <a:ext uri="{9D8B030D-6E8A-4147-A177-3AD203B41FA5}">
                      <a16:colId xmlns:a16="http://schemas.microsoft.com/office/drawing/2014/main" val="2609792770"/>
                    </a:ext>
                  </a:extLst>
                </a:gridCol>
                <a:gridCol w="3854449">
                  <a:extLst>
                    <a:ext uri="{9D8B030D-6E8A-4147-A177-3AD203B41FA5}">
                      <a16:colId xmlns:a16="http://schemas.microsoft.com/office/drawing/2014/main" val="1616836717"/>
                    </a:ext>
                  </a:extLst>
                </a:gridCol>
              </a:tblGrid>
              <a:tr h="370840">
                <a:tc>
                  <a:txBody>
                    <a:bodyPr/>
                    <a:lstStyle/>
                    <a:p>
                      <a:endParaRPr lang="en-GB" dirty="0">
                        <a:solidFill>
                          <a:schemeClr val="tx1"/>
                        </a:solidFill>
                      </a:endParaRPr>
                    </a:p>
                  </a:txBody>
                  <a:tcPr/>
                </a:tc>
                <a:tc>
                  <a:txBody>
                    <a:bodyPr/>
                    <a:lstStyle/>
                    <a:p>
                      <a:endParaRPr lang="en-GB"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‘We’</a:t>
                      </a:r>
                      <a:endParaRPr lang="en-GB" sz="2000" b="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‘They’</a:t>
                      </a:r>
                      <a:endParaRPr lang="en-GB" sz="2000" b="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err="1">
                          <a:solidFill>
                            <a:schemeClr val="tx1"/>
                          </a:solidFill>
                          <a:effectLst/>
                        </a:rPr>
                        <a:t>Actividad</a:t>
                      </a:r>
                      <a:r>
                        <a:rPr lang="en-GB" sz="2000" b="1" kern="1200" baseline="0" dirty="0">
                          <a:solidFill>
                            <a:schemeClr val="tx1"/>
                          </a:solidFill>
                          <a:effectLst/>
                        </a:rPr>
                        <a:t> en inglés</a:t>
                      </a:r>
                      <a:endParaRPr lang="en-GB" sz="2400" b="0" dirty="0">
                        <a:solidFill>
                          <a:schemeClr val="tx1"/>
                        </a:solidFill>
                      </a:endParaRPr>
                    </a:p>
                  </a:txBody>
                  <a:tcPr/>
                </a:tc>
                <a:extLst>
                  <a:ext uri="{0D108BD9-81ED-4DB2-BD59-A6C34878D82A}">
                    <a16:rowId xmlns:a16="http://schemas.microsoft.com/office/drawing/2014/main" val="1153431983"/>
                  </a:ext>
                </a:extLst>
              </a:tr>
              <a:tr h="370840">
                <a:tc>
                  <a:txBody>
                    <a:bodyPr/>
                    <a:lstStyle/>
                    <a:p>
                      <a:pPr algn="ctr"/>
                      <a:r>
                        <a:rPr lang="en-GB" sz="2000" b="1" dirty="0">
                          <a:solidFill>
                            <a:schemeClr val="tx1"/>
                          </a:solidFill>
                        </a:rPr>
                        <a:t>1.</a:t>
                      </a:r>
                    </a:p>
                  </a:txBody>
                  <a:tcPr/>
                </a:tc>
                <a:tc>
                  <a:txBody>
                    <a:bodyPr/>
                    <a:lstStyle/>
                    <a:p>
                      <a:r>
                        <a:rPr lang="en-GB" sz="2200" b="1" dirty="0">
                          <a:solidFill>
                            <a:schemeClr val="tx1"/>
                          </a:solidFill>
                        </a:rPr>
                        <a:t>Por</a:t>
                      </a:r>
                      <a:r>
                        <a:rPr lang="en-GB" sz="2200" b="1" baseline="0" dirty="0">
                          <a:solidFill>
                            <a:schemeClr val="tx1"/>
                          </a:solidFill>
                        </a:rPr>
                        <a:t> la </a:t>
                      </a:r>
                      <a:r>
                        <a:rPr lang="en-GB" sz="2200" b="1" baseline="0" dirty="0" err="1">
                          <a:solidFill>
                            <a:schemeClr val="tx1"/>
                          </a:solidFill>
                        </a:rPr>
                        <a:t>tarde</a:t>
                      </a:r>
                      <a:r>
                        <a:rPr lang="en-GB" sz="2200" b="1" baseline="0" dirty="0">
                          <a:solidFill>
                            <a:schemeClr val="tx1"/>
                          </a:solidFill>
                        </a:rPr>
                        <a:t> van a ir de </a:t>
                      </a:r>
                      <a:r>
                        <a:rPr lang="en-GB" sz="2200" b="1" baseline="0" dirty="0" err="1">
                          <a:solidFill>
                            <a:schemeClr val="tx1"/>
                          </a:solidFill>
                        </a:rPr>
                        <a:t>copas</a:t>
                      </a:r>
                      <a:r>
                        <a:rPr lang="en-GB" sz="2200" b="1" baseline="0" dirty="0">
                          <a:solidFill>
                            <a:schemeClr val="tx1"/>
                          </a:solidFill>
                        </a:rPr>
                        <a:t>.</a:t>
                      </a:r>
                      <a:endParaRPr lang="en-GB" sz="2200" b="1"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171492714"/>
                  </a:ext>
                </a:extLst>
              </a:tr>
              <a:tr h="370840">
                <a:tc>
                  <a:txBody>
                    <a:bodyPr/>
                    <a:lstStyle/>
                    <a:p>
                      <a:pPr algn="ctr"/>
                      <a:r>
                        <a:rPr lang="en-GB" sz="2000" b="1">
                          <a:solidFill>
                            <a:schemeClr val="tx1"/>
                          </a:solidFill>
                        </a:rPr>
                        <a:t>2.</a:t>
                      </a:r>
                      <a:endParaRPr lang="en-GB" sz="20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tx1"/>
                          </a:solidFill>
                        </a:rPr>
                        <a:t>El</a:t>
                      </a:r>
                      <a:r>
                        <a:rPr lang="en-GB" sz="2200" b="1" baseline="0" dirty="0">
                          <a:solidFill>
                            <a:schemeClr val="tx1"/>
                          </a:solidFill>
                        </a:rPr>
                        <a:t> </a:t>
                      </a:r>
                      <a:r>
                        <a:rPr lang="en-GB" sz="2200" b="1" baseline="0" dirty="0" err="1">
                          <a:solidFill>
                            <a:schemeClr val="tx1"/>
                          </a:solidFill>
                        </a:rPr>
                        <a:t>sábado</a:t>
                      </a:r>
                      <a:r>
                        <a:rPr lang="en-GB" sz="2200" b="1" baseline="0" dirty="0">
                          <a:solidFill>
                            <a:schemeClr val="tx1"/>
                          </a:solidFill>
                        </a:rPr>
                        <a:t> van a ir de </a:t>
                      </a:r>
                      <a:r>
                        <a:rPr lang="en-GB" sz="2200" b="1" baseline="0" dirty="0" err="1">
                          <a:solidFill>
                            <a:schemeClr val="tx1"/>
                          </a:solidFill>
                        </a:rPr>
                        <a:t>tiendas</a:t>
                      </a:r>
                      <a:r>
                        <a:rPr lang="en-GB" sz="2200" b="1" baseline="0" dirty="0">
                          <a:solidFill>
                            <a:schemeClr val="tx1"/>
                          </a:solidFill>
                        </a:rPr>
                        <a:t> .</a:t>
                      </a:r>
                      <a:endParaRPr lang="en-GB" sz="2200" b="1" dirty="0">
                        <a:solidFill>
                          <a:schemeClr val="tx1"/>
                        </a:solidFill>
                      </a:endParaRPr>
                    </a:p>
                  </a:txBody>
                  <a:tcP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61458278"/>
                  </a:ext>
                </a:extLst>
              </a:tr>
              <a:tr h="370840">
                <a:tc>
                  <a:txBody>
                    <a:bodyPr/>
                    <a:lstStyle/>
                    <a:p>
                      <a:pPr algn="ctr"/>
                      <a:r>
                        <a:rPr lang="en-GB" sz="2000" b="1">
                          <a:solidFill>
                            <a:schemeClr val="tx1"/>
                          </a:solidFill>
                        </a:rPr>
                        <a:t>3.</a:t>
                      </a:r>
                      <a:endParaRPr lang="en-GB" sz="20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chemeClr val="tx1"/>
                          </a:solidFill>
                        </a:rPr>
                        <a:t>Quizás</a:t>
                      </a:r>
                      <a:r>
                        <a:rPr lang="en-GB" sz="2200" b="1" dirty="0">
                          <a:solidFill>
                            <a:schemeClr val="tx1"/>
                          </a:solidFill>
                        </a:rPr>
                        <a:t> </a:t>
                      </a:r>
                      <a:r>
                        <a:rPr lang="en-GB" sz="2200" b="1" dirty="0" err="1">
                          <a:solidFill>
                            <a:schemeClr val="tx1"/>
                          </a:solidFill>
                        </a:rPr>
                        <a:t>vamos</a:t>
                      </a:r>
                      <a:r>
                        <a:rPr lang="en-GB" sz="2200" b="1" dirty="0">
                          <a:solidFill>
                            <a:schemeClr val="tx1"/>
                          </a:solidFill>
                        </a:rPr>
                        <a:t> a</a:t>
                      </a:r>
                      <a:r>
                        <a:rPr lang="en-GB" sz="2200" b="1" baseline="0" dirty="0">
                          <a:solidFill>
                            <a:schemeClr val="tx1"/>
                          </a:solidFill>
                        </a:rPr>
                        <a:t> ir de fiesta.</a:t>
                      </a:r>
                      <a:endParaRPr lang="en-GB" sz="2200" b="1" dirty="0">
                        <a:solidFill>
                          <a:schemeClr val="tx1"/>
                        </a:solidFill>
                      </a:endParaRPr>
                    </a:p>
                  </a:txBody>
                  <a:tcP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189313960"/>
                  </a:ext>
                </a:extLst>
              </a:tr>
              <a:tr h="370840">
                <a:tc>
                  <a:txBody>
                    <a:bodyPr/>
                    <a:lstStyle/>
                    <a:p>
                      <a:pPr algn="ctr"/>
                      <a:r>
                        <a:rPr lang="en-GB" sz="2000" b="1">
                          <a:solidFill>
                            <a:schemeClr val="tx1"/>
                          </a:solidFill>
                        </a:rPr>
                        <a:t>4.</a:t>
                      </a:r>
                      <a:endParaRPr lang="en-GB" sz="2000" b="1" dirty="0">
                        <a:solidFill>
                          <a:schemeClr val="tx1"/>
                        </a:solidFill>
                      </a:endParaRPr>
                    </a:p>
                  </a:txBody>
                  <a:tcPr/>
                </a:tc>
                <a:tc>
                  <a:txBody>
                    <a:bodyPr/>
                    <a:lstStyle/>
                    <a:p>
                      <a:r>
                        <a:rPr lang="en-GB" sz="2200" b="1" dirty="0" err="1">
                          <a:solidFill>
                            <a:schemeClr val="tx1"/>
                          </a:solidFill>
                        </a:rPr>
                        <a:t>También</a:t>
                      </a:r>
                      <a:r>
                        <a:rPr lang="en-GB" sz="2200" b="1" dirty="0">
                          <a:solidFill>
                            <a:schemeClr val="tx1"/>
                          </a:solidFill>
                        </a:rPr>
                        <a:t> van a ir de tapas.</a:t>
                      </a:r>
                    </a:p>
                  </a:txBody>
                  <a:tcP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344197191"/>
                  </a:ext>
                </a:extLst>
              </a:tr>
              <a:tr h="370840">
                <a:tc>
                  <a:txBody>
                    <a:bodyPr/>
                    <a:lstStyle/>
                    <a:p>
                      <a:pPr algn="ctr"/>
                      <a:r>
                        <a:rPr lang="en-GB" sz="2000" b="1">
                          <a:solidFill>
                            <a:schemeClr val="tx1"/>
                          </a:solidFill>
                        </a:rPr>
                        <a:t>5.</a:t>
                      </a:r>
                      <a:endParaRPr lang="en-GB" sz="20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chemeClr val="tx1"/>
                          </a:solidFill>
                        </a:rPr>
                        <a:t>Vamos</a:t>
                      </a:r>
                      <a:r>
                        <a:rPr lang="en-GB" sz="2200" b="1" dirty="0">
                          <a:solidFill>
                            <a:schemeClr val="tx1"/>
                          </a:solidFill>
                        </a:rPr>
                        <a:t> a ir de </a:t>
                      </a:r>
                      <a:r>
                        <a:rPr lang="en-GB" sz="2200" b="1" dirty="0" err="1">
                          <a:solidFill>
                            <a:schemeClr val="tx1"/>
                          </a:solidFill>
                        </a:rPr>
                        <a:t>paseo</a:t>
                      </a:r>
                      <a:r>
                        <a:rPr lang="en-GB" sz="2200" b="1" dirty="0">
                          <a:solidFill>
                            <a:schemeClr val="tx1"/>
                          </a:solidFill>
                        </a:rPr>
                        <a:t> </a:t>
                      </a:r>
                      <a:r>
                        <a:rPr lang="en-GB" sz="2200" b="1" dirty="0" err="1">
                          <a:solidFill>
                            <a:schemeClr val="tx1"/>
                          </a:solidFill>
                        </a:rPr>
                        <a:t>después</a:t>
                      </a:r>
                      <a:r>
                        <a:rPr lang="en-GB" sz="2200" b="1" dirty="0">
                          <a:solidFill>
                            <a:schemeClr val="tx1"/>
                          </a:solidFill>
                        </a:rPr>
                        <a:t> de comer.</a:t>
                      </a:r>
                    </a:p>
                  </a:txBody>
                  <a:tcP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72389626"/>
                  </a:ext>
                </a:extLst>
              </a:tr>
              <a:tr h="370840">
                <a:tc>
                  <a:txBody>
                    <a:bodyPr/>
                    <a:lstStyle/>
                    <a:p>
                      <a:pPr algn="ctr"/>
                      <a:r>
                        <a:rPr lang="en-GB" sz="2000" b="1">
                          <a:solidFill>
                            <a:schemeClr val="tx1"/>
                          </a:solidFill>
                        </a:rPr>
                        <a:t>6.</a:t>
                      </a:r>
                      <a:endParaRPr lang="en-GB" sz="20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tx1"/>
                          </a:solidFill>
                        </a:rPr>
                        <a:t>El</a:t>
                      </a:r>
                      <a:r>
                        <a:rPr lang="en-GB" sz="2200" b="1" baseline="0" dirty="0">
                          <a:solidFill>
                            <a:schemeClr val="tx1"/>
                          </a:solidFill>
                        </a:rPr>
                        <a:t> </a:t>
                      </a:r>
                      <a:r>
                        <a:rPr lang="en-GB" sz="2200" b="1" baseline="0" dirty="0" err="1">
                          <a:solidFill>
                            <a:schemeClr val="tx1"/>
                          </a:solidFill>
                        </a:rPr>
                        <a:t>dómingo</a:t>
                      </a:r>
                      <a:r>
                        <a:rPr lang="en-GB" sz="2200" b="1" baseline="0" dirty="0">
                          <a:solidFill>
                            <a:schemeClr val="tx1"/>
                          </a:solidFill>
                        </a:rPr>
                        <a:t> van a ir de </a:t>
                      </a:r>
                      <a:r>
                        <a:rPr lang="en-GB" sz="2200" b="1" baseline="0" dirty="0" err="1">
                          <a:solidFill>
                            <a:schemeClr val="tx1"/>
                          </a:solidFill>
                        </a:rPr>
                        <a:t>compras</a:t>
                      </a:r>
                      <a:r>
                        <a:rPr lang="en-GB" sz="2200" b="1" baseline="0" dirty="0">
                          <a:solidFill>
                            <a:schemeClr val="tx1"/>
                          </a:solidFill>
                        </a:rPr>
                        <a:t>.</a:t>
                      </a:r>
                      <a:endParaRPr lang="en-GB" sz="2200" b="1"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664931564"/>
                  </a:ext>
                </a:extLst>
              </a:tr>
            </a:tbl>
          </a:graphicData>
        </a:graphic>
      </p:graphicFrame>
      <p:sp>
        <p:nvSpPr>
          <p:cNvPr id="7" name="TextBox 6">
            <a:extLst>
              <a:ext uri="{FF2B5EF4-FFF2-40B4-BE49-F238E27FC236}">
                <a16:creationId xmlns:a16="http://schemas.microsoft.com/office/drawing/2014/main" id="{955C1F40-282D-9A45-ABA7-965FD9383203}"/>
              </a:ext>
            </a:extLst>
          </p:cNvPr>
          <p:cNvSpPr txBox="1"/>
          <p:nvPr/>
        </p:nvSpPr>
        <p:spPr>
          <a:xfrm>
            <a:off x="135128" y="1102455"/>
            <a:ext cx="638687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Daniel y Lucia </a:t>
            </a:r>
            <a:r>
              <a:rPr lang="en-US" sz="2400" b="1" dirty="0" err="1">
                <a:solidFill>
                  <a:srgbClr val="4472C4">
                    <a:lumMod val="50000"/>
                  </a:srgbClr>
                </a:solidFill>
                <a:latin typeface="Century Gothic" panose="020F0302020204030204"/>
              </a:rPr>
              <a:t>hablan</a:t>
            </a:r>
            <a:r>
              <a:rPr lang="en-US" sz="2400" b="1" dirty="0">
                <a:solidFill>
                  <a:srgbClr val="4472C4">
                    <a:lumMod val="50000"/>
                  </a:srgbClr>
                </a:solidFill>
                <a:latin typeface="Century Gothic" panose="020F0302020204030204"/>
              </a:rPr>
              <a:t> de </a:t>
            </a:r>
            <a:r>
              <a:rPr lang="en-US" sz="2400" b="1" dirty="0" err="1">
                <a:solidFill>
                  <a:srgbClr val="4472C4">
                    <a:lumMod val="50000"/>
                  </a:srgbClr>
                </a:solidFill>
                <a:latin typeface="Century Gothic" panose="020F0302020204030204"/>
              </a:rPr>
              <a:t>los</a:t>
            </a:r>
            <a:r>
              <a:rPr lang="en-US" sz="2400" b="1" dirty="0">
                <a:solidFill>
                  <a:srgbClr val="4472C4">
                    <a:lumMod val="50000"/>
                  </a:srgbClr>
                </a:solidFill>
                <a:latin typeface="Century Gothic" panose="020F0302020204030204"/>
              </a:rPr>
              <a:t> planes de la </a:t>
            </a:r>
            <a:r>
              <a:rPr lang="en-US" sz="2400" b="1" dirty="0" err="1">
                <a:solidFill>
                  <a:srgbClr val="4472C4">
                    <a:lumMod val="50000"/>
                  </a:srgbClr>
                </a:solidFill>
                <a:latin typeface="Century Gothic" panose="020F0302020204030204"/>
              </a:rPr>
              <a:t>familia</a:t>
            </a:r>
            <a:r>
              <a:rPr lang="en-US" sz="2400" b="1" dirty="0">
                <a:solidFill>
                  <a:srgbClr val="4472C4">
                    <a:lumMod val="50000"/>
                  </a:srgbClr>
                </a:solidFill>
                <a:latin typeface="Century Gothic" panose="020F0302020204030204"/>
              </a:rPr>
              <a:t>. Lee las </a:t>
            </a:r>
            <a:r>
              <a:rPr lang="en-US" sz="2400" b="1" dirty="0" err="1">
                <a:solidFill>
                  <a:srgbClr val="4472C4">
                    <a:lumMod val="50000"/>
                  </a:srgbClr>
                </a:solidFill>
                <a:latin typeface="Century Gothic" panose="020F0302020204030204"/>
              </a:rPr>
              <a:t>frases</a:t>
            </a:r>
            <a:r>
              <a:rPr lang="en-US" sz="2400" b="1" dirty="0">
                <a:solidFill>
                  <a:srgbClr val="4472C4">
                    <a:lumMod val="50000"/>
                  </a:srgbClr>
                </a:solidFill>
                <a:latin typeface="Century Gothic" panose="020F0302020204030204"/>
              </a:rPr>
              <a:t> y escribe </a:t>
            </a:r>
            <a:r>
              <a:rPr lang="en-US" sz="2400" b="1" dirty="0" err="1">
                <a:solidFill>
                  <a:srgbClr val="4472C4">
                    <a:lumMod val="50000"/>
                  </a:srgbClr>
                </a:solidFill>
                <a:latin typeface="Century Gothic" panose="020F0302020204030204"/>
              </a:rPr>
              <a:t>quién</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hace</a:t>
            </a:r>
            <a:r>
              <a:rPr lang="en-US" sz="2400" b="1" dirty="0">
                <a:solidFill>
                  <a:srgbClr val="4472C4">
                    <a:lumMod val="50000"/>
                  </a:srgbClr>
                </a:solidFill>
                <a:latin typeface="Century Gothic" panose="020F0302020204030204"/>
              </a:rPr>
              <a:t> la </a:t>
            </a:r>
            <a:r>
              <a:rPr lang="en-US" sz="2400" b="1" dirty="0" err="1">
                <a:solidFill>
                  <a:srgbClr val="4472C4">
                    <a:lumMod val="50000"/>
                  </a:srgbClr>
                </a:solidFill>
                <a:latin typeface="Century Gothic" panose="020F0302020204030204"/>
              </a:rPr>
              <a:t>actividad</a:t>
            </a:r>
            <a:r>
              <a:rPr lang="en-US" sz="2400" b="1" dirty="0">
                <a:solidFill>
                  <a:srgbClr val="4472C4">
                    <a:lumMod val="50000"/>
                  </a:srgbClr>
                </a:solidFill>
                <a:latin typeface="Century Gothic" panose="020F0302020204030204"/>
              </a:rPr>
              <a:t>.  Escribe </a:t>
            </a:r>
            <a:r>
              <a:rPr lang="en-US" sz="2400" b="1" dirty="0" err="1">
                <a:solidFill>
                  <a:srgbClr val="4472C4">
                    <a:lumMod val="50000"/>
                  </a:srgbClr>
                </a:solidFill>
                <a:latin typeface="Century Gothic" panose="020F0302020204030204"/>
              </a:rPr>
              <a:t>también</a:t>
            </a:r>
            <a:r>
              <a:rPr lang="en-US" sz="2400" b="1" dirty="0">
                <a:solidFill>
                  <a:srgbClr val="4472C4">
                    <a:lumMod val="50000"/>
                  </a:srgbClr>
                </a:solidFill>
                <a:latin typeface="Century Gothic" panose="020F0302020204030204"/>
              </a:rPr>
              <a:t> la </a:t>
            </a:r>
            <a:r>
              <a:rPr lang="en-US" sz="2400" b="1" dirty="0" err="1">
                <a:solidFill>
                  <a:srgbClr val="4472C4">
                    <a:lumMod val="50000"/>
                  </a:srgbClr>
                </a:solidFill>
                <a:latin typeface="Century Gothic" panose="020F0302020204030204"/>
              </a:rPr>
              <a:t>actividad</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en</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inglés</a:t>
            </a:r>
            <a:r>
              <a:rPr lang="en-US" sz="2400" b="1" dirty="0">
                <a:solidFill>
                  <a:srgbClr val="4472C4">
                    <a:lumMod val="50000"/>
                  </a:srgbClr>
                </a:solidFill>
                <a:latin typeface="Century Gothic" panose="020F0302020204030204"/>
              </a:rPr>
              <a:t>. </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1" name="Picture 10" descr="green checkmark">
            <a:extLst>
              <a:ext uri="{FF2B5EF4-FFF2-40B4-BE49-F238E27FC236}">
                <a16:creationId xmlns:a16="http://schemas.microsoft.com/office/drawing/2014/main" id="{9B1A1948-2BF0-7647-9D12-1C87A7446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2463" y="3394604"/>
            <a:ext cx="282522" cy="294294"/>
          </a:xfrm>
          <a:prstGeom prst="rect">
            <a:avLst/>
          </a:prstGeom>
        </p:spPr>
      </p:pic>
      <p:sp>
        <p:nvSpPr>
          <p:cNvPr id="12" name="TextBox 11"/>
          <p:cNvSpPr txBox="1"/>
          <p:nvPr/>
        </p:nvSpPr>
        <p:spPr>
          <a:xfrm>
            <a:off x="8070781" y="3313292"/>
            <a:ext cx="2661401" cy="400110"/>
          </a:xfrm>
          <a:prstGeom prst="rect">
            <a:avLst/>
          </a:prstGeom>
          <a:noFill/>
        </p:spPr>
        <p:txBody>
          <a:bodyPr wrap="square" rtlCol="0">
            <a:spAutoFit/>
          </a:bodyPr>
          <a:lstStyle/>
          <a:p>
            <a:pPr algn="l"/>
            <a:r>
              <a:rPr lang="en-GB" sz="2000" dirty="0"/>
              <a:t>to go for drinks</a:t>
            </a:r>
          </a:p>
        </p:txBody>
      </p:sp>
      <p:pic>
        <p:nvPicPr>
          <p:cNvPr id="13" name="Picture 12" descr="green checkmark">
            <a:extLst>
              <a:ext uri="{FF2B5EF4-FFF2-40B4-BE49-F238E27FC236}">
                <a16:creationId xmlns:a16="http://schemas.microsoft.com/office/drawing/2014/main" id="{9B1A1948-2BF0-7647-9D12-1C87A7446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6966" y="3818738"/>
            <a:ext cx="282522" cy="294294"/>
          </a:xfrm>
          <a:prstGeom prst="rect">
            <a:avLst/>
          </a:prstGeom>
        </p:spPr>
      </p:pic>
      <p:sp>
        <p:nvSpPr>
          <p:cNvPr id="14" name="TextBox 13"/>
          <p:cNvSpPr txBox="1"/>
          <p:nvPr/>
        </p:nvSpPr>
        <p:spPr>
          <a:xfrm>
            <a:off x="8070780" y="3714399"/>
            <a:ext cx="3465911" cy="400110"/>
          </a:xfrm>
          <a:prstGeom prst="rect">
            <a:avLst/>
          </a:prstGeom>
          <a:noFill/>
        </p:spPr>
        <p:txBody>
          <a:bodyPr wrap="square" rtlCol="0">
            <a:spAutoFit/>
          </a:bodyPr>
          <a:lstStyle/>
          <a:p>
            <a:pPr algn="l"/>
            <a:r>
              <a:rPr lang="en-GB" sz="2000" dirty="0"/>
              <a:t>to go shopping (for fun)</a:t>
            </a:r>
          </a:p>
        </p:txBody>
      </p:sp>
      <p:pic>
        <p:nvPicPr>
          <p:cNvPr id="15" name="Picture 14" descr="green checkmark">
            <a:extLst>
              <a:ext uri="{FF2B5EF4-FFF2-40B4-BE49-F238E27FC236}">
                <a16:creationId xmlns:a16="http://schemas.microsoft.com/office/drawing/2014/main" id="{9B1A1948-2BF0-7647-9D12-1C87A7446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2728" y="4244250"/>
            <a:ext cx="282522" cy="294294"/>
          </a:xfrm>
          <a:prstGeom prst="rect">
            <a:avLst/>
          </a:prstGeom>
        </p:spPr>
      </p:pic>
      <p:sp>
        <p:nvSpPr>
          <p:cNvPr id="16" name="TextBox 15"/>
          <p:cNvSpPr txBox="1"/>
          <p:nvPr/>
        </p:nvSpPr>
        <p:spPr>
          <a:xfrm>
            <a:off x="8070781" y="4175156"/>
            <a:ext cx="3135748" cy="400110"/>
          </a:xfrm>
          <a:prstGeom prst="rect">
            <a:avLst/>
          </a:prstGeom>
          <a:noFill/>
        </p:spPr>
        <p:txBody>
          <a:bodyPr wrap="square" rtlCol="0">
            <a:spAutoFit/>
          </a:bodyPr>
          <a:lstStyle/>
          <a:p>
            <a:pPr algn="l"/>
            <a:r>
              <a:rPr lang="en-GB" sz="2000" dirty="0"/>
              <a:t>to go partying</a:t>
            </a:r>
          </a:p>
        </p:txBody>
      </p:sp>
      <p:pic>
        <p:nvPicPr>
          <p:cNvPr id="17" name="Picture 1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2463" y="4632252"/>
            <a:ext cx="282522" cy="294294"/>
          </a:xfrm>
          <a:prstGeom prst="rect">
            <a:avLst/>
          </a:prstGeom>
        </p:spPr>
      </p:pic>
      <p:sp>
        <p:nvSpPr>
          <p:cNvPr id="18" name="TextBox 17"/>
          <p:cNvSpPr txBox="1"/>
          <p:nvPr/>
        </p:nvSpPr>
        <p:spPr>
          <a:xfrm>
            <a:off x="8047311" y="4594378"/>
            <a:ext cx="3135748" cy="400110"/>
          </a:xfrm>
          <a:prstGeom prst="rect">
            <a:avLst/>
          </a:prstGeom>
          <a:noFill/>
        </p:spPr>
        <p:txBody>
          <a:bodyPr wrap="square" rtlCol="0">
            <a:spAutoFit/>
          </a:bodyPr>
          <a:lstStyle/>
          <a:p>
            <a:pPr algn="l"/>
            <a:r>
              <a:rPr lang="en-GB" sz="2000" dirty="0"/>
              <a:t>to go for tapas</a:t>
            </a:r>
          </a:p>
        </p:txBody>
      </p:sp>
      <p:pic>
        <p:nvPicPr>
          <p:cNvPr id="19" name="Picture 18" descr="green checkmark">
            <a:extLst>
              <a:ext uri="{FF2B5EF4-FFF2-40B4-BE49-F238E27FC236}">
                <a16:creationId xmlns:a16="http://schemas.microsoft.com/office/drawing/2014/main" id="{9B1A1948-2BF0-7647-9D12-1C87A7446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2027" y="5058499"/>
            <a:ext cx="282522" cy="294294"/>
          </a:xfrm>
          <a:prstGeom prst="rect">
            <a:avLst/>
          </a:prstGeom>
        </p:spPr>
      </p:pic>
      <p:sp>
        <p:nvSpPr>
          <p:cNvPr id="20" name="TextBox 19"/>
          <p:cNvSpPr txBox="1"/>
          <p:nvPr/>
        </p:nvSpPr>
        <p:spPr>
          <a:xfrm>
            <a:off x="8047311" y="5002608"/>
            <a:ext cx="3135748" cy="400110"/>
          </a:xfrm>
          <a:prstGeom prst="rect">
            <a:avLst/>
          </a:prstGeom>
          <a:noFill/>
        </p:spPr>
        <p:txBody>
          <a:bodyPr wrap="square" rtlCol="0">
            <a:spAutoFit/>
          </a:bodyPr>
          <a:lstStyle/>
          <a:p>
            <a:pPr algn="l"/>
            <a:r>
              <a:rPr lang="en-GB" sz="2000" dirty="0"/>
              <a:t>to go for a stroll / outing</a:t>
            </a:r>
          </a:p>
        </p:txBody>
      </p:sp>
      <p:pic>
        <p:nvPicPr>
          <p:cNvPr id="21" name="Picture 20" descr="green checkmark">
            <a:extLst>
              <a:ext uri="{FF2B5EF4-FFF2-40B4-BE49-F238E27FC236}">
                <a16:creationId xmlns:a16="http://schemas.microsoft.com/office/drawing/2014/main" id="{9B1A1948-2BF0-7647-9D12-1C87A74462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0497" y="5519555"/>
            <a:ext cx="282522" cy="294294"/>
          </a:xfrm>
          <a:prstGeom prst="rect">
            <a:avLst/>
          </a:prstGeom>
        </p:spPr>
      </p:pic>
      <p:sp>
        <p:nvSpPr>
          <p:cNvPr id="22" name="TextBox 21"/>
          <p:cNvSpPr txBox="1"/>
          <p:nvPr/>
        </p:nvSpPr>
        <p:spPr>
          <a:xfrm>
            <a:off x="8057174" y="5443241"/>
            <a:ext cx="4810866" cy="400110"/>
          </a:xfrm>
          <a:prstGeom prst="rect">
            <a:avLst/>
          </a:prstGeom>
          <a:noFill/>
        </p:spPr>
        <p:txBody>
          <a:bodyPr wrap="square" rtlCol="0">
            <a:spAutoFit/>
          </a:bodyPr>
          <a:lstStyle/>
          <a:p>
            <a:pPr algn="l"/>
            <a:r>
              <a:rPr lang="en-GB" sz="2000" dirty="0"/>
              <a:t>to go shopping (e.g. groceries)</a:t>
            </a:r>
          </a:p>
        </p:txBody>
      </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7283" y="262167"/>
            <a:ext cx="1066535" cy="1314361"/>
          </a:xfrm>
          <a:prstGeom prst="rect">
            <a:avLst/>
          </a:prstGeom>
        </p:spPr>
      </p:pic>
      <p:grpSp>
        <p:nvGrpSpPr>
          <p:cNvPr id="29" name="Group 28"/>
          <p:cNvGrpSpPr/>
          <p:nvPr/>
        </p:nvGrpSpPr>
        <p:grpSpPr>
          <a:xfrm>
            <a:off x="7348898" y="-45610"/>
            <a:ext cx="1352320" cy="2368893"/>
            <a:chOff x="6801421" y="-45610"/>
            <a:chExt cx="1352320" cy="2368893"/>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2327" y="981869"/>
              <a:ext cx="1341414" cy="1341414"/>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97944">
              <a:off x="6801421" y="-45610"/>
              <a:ext cx="1119339" cy="1458728"/>
            </a:xfrm>
            <a:prstGeom prst="rect">
              <a:avLst/>
            </a:prstGeom>
          </p:spPr>
        </p:pic>
      </p:grpSp>
    </p:spTree>
    <p:extLst>
      <p:ext uri="{BB962C8B-B14F-4D97-AF65-F5344CB8AC3E}">
        <p14:creationId xmlns:p14="http://schemas.microsoft.com/office/powerpoint/2010/main" val="133186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20"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4804229" cy="915814"/>
          </a:xfrm>
        </p:spPr>
        <p:txBody>
          <a:bodyPr>
            <a:normAutofit/>
          </a:bodyPr>
          <a:lstStyle/>
          <a:p>
            <a:r>
              <a:rPr lang="en-GB" sz="2600" b="1" dirty="0">
                <a:solidFill>
                  <a:schemeClr val="bg1"/>
                </a:solidFill>
              </a:rPr>
              <a:t>Talking about intentions</a:t>
            </a:r>
            <a:br>
              <a:rPr lang="en-GB" sz="2600" b="1" dirty="0">
                <a:solidFill>
                  <a:schemeClr val="bg1"/>
                </a:solidFill>
              </a:rPr>
            </a:br>
            <a:r>
              <a:rPr lang="en-GB" sz="2600" b="1" dirty="0">
                <a:solidFill>
                  <a:schemeClr val="bg1"/>
                </a:solidFill>
              </a:rPr>
              <a:t>Using ‘para’ + infinitive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233684" y="2014852"/>
            <a:ext cx="53139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El </a:t>
            </a: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regalo</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es</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a:t>
            </a:r>
            <a:r>
              <a:rPr kumimoji="0" lang="en-GB" sz="2800" b="1" i="0" u="sng" strike="noStrike" kern="1200" cap="none" spc="0" normalizeH="0" baseline="0" noProof="0" dirty="0">
                <a:ln>
                  <a:noFill/>
                </a:ln>
                <a:solidFill>
                  <a:srgbClr val="F66400"/>
                </a:solidFill>
                <a:effectLst/>
                <a:uLnTx/>
                <a:uFillTx/>
                <a:latin typeface="Century Gothic" panose="020F0302020204030204"/>
                <a:ea typeface="+mn-ea"/>
                <a:cs typeface="+mn-cs"/>
              </a:rPr>
              <a:t>para</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mi </a:t>
            </a: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madre</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8" name="TextBox 7"/>
          <p:cNvSpPr txBox="1"/>
          <p:nvPr/>
        </p:nvSpPr>
        <p:spPr>
          <a:xfrm>
            <a:off x="5753929" y="2037663"/>
            <a:ext cx="606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9" name="TextBox 8"/>
          <p:cNvSpPr txBox="1"/>
          <p:nvPr/>
        </p:nvSpPr>
        <p:spPr>
          <a:xfrm>
            <a:off x="6360609" y="2037663"/>
            <a:ext cx="55695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F0302020204030204"/>
                <a:ea typeface="+mn-ea"/>
                <a:cs typeface="+mn-cs"/>
              </a:rPr>
              <a:t>The present is </a:t>
            </a:r>
            <a:r>
              <a:rPr kumimoji="0" lang="en-GB" sz="2800" b="1" i="0" u="sng" strike="noStrike" kern="1200" cap="none" spc="0" normalizeH="0" baseline="0" noProof="0" dirty="0">
                <a:ln>
                  <a:noFill/>
                </a:ln>
                <a:effectLst/>
                <a:uLnTx/>
                <a:uFillTx/>
                <a:latin typeface="Century Gothic" panose="020F0302020204030204"/>
                <a:ea typeface="+mn-ea"/>
                <a:cs typeface="+mn-cs"/>
              </a:rPr>
              <a:t>for</a:t>
            </a:r>
            <a:r>
              <a:rPr kumimoji="0" lang="en-GB" sz="2800" b="1" i="0" u="none" strike="noStrike" kern="1200" cap="none" spc="0" normalizeH="0" baseline="0" noProof="0" dirty="0">
                <a:ln>
                  <a:noFill/>
                </a:ln>
                <a:effectLst/>
                <a:uLnTx/>
                <a:uFillTx/>
                <a:latin typeface="Century Gothic" panose="020F0302020204030204"/>
                <a:ea typeface="+mn-ea"/>
                <a:cs typeface="+mn-cs"/>
              </a:rPr>
              <a:t> my mum.</a:t>
            </a:r>
          </a:p>
        </p:txBody>
      </p:sp>
      <p:sp>
        <p:nvSpPr>
          <p:cNvPr id="10" name="TextBox 9">
            <a:extLst>
              <a:ext uri="{FF2B5EF4-FFF2-40B4-BE49-F238E27FC236}">
                <a16:creationId xmlns:a16="http://schemas.microsoft.com/office/drawing/2014/main" id="{3CC80B4A-8FB9-5141-8C3B-F7B756E6597D}"/>
              </a:ext>
            </a:extLst>
          </p:cNvPr>
          <p:cNvSpPr txBox="1"/>
          <p:nvPr/>
        </p:nvSpPr>
        <p:spPr>
          <a:xfrm>
            <a:off x="233684" y="1348374"/>
            <a:ext cx="11420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entury Gothic" panose="020F0302020204030204"/>
                <a:ea typeface="+mn-ea"/>
                <a:cs typeface="+mn-cs"/>
              </a:rPr>
              <a:t>You have already learnt one meaning of the word ‘para’:</a:t>
            </a:r>
          </a:p>
        </p:txBody>
      </p:sp>
      <p:sp>
        <p:nvSpPr>
          <p:cNvPr id="11" name="TextBox 10">
            <a:extLst>
              <a:ext uri="{FF2B5EF4-FFF2-40B4-BE49-F238E27FC236}">
                <a16:creationId xmlns:a16="http://schemas.microsoft.com/office/drawing/2014/main" id="{3CC80B4A-8FB9-5141-8C3B-F7B756E6597D}"/>
              </a:ext>
            </a:extLst>
          </p:cNvPr>
          <p:cNvSpPr txBox="1"/>
          <p:nvPr/>
        </p:nvSpPr>
        <p:spPr>
          <a:xfrm>
            <a:off x="233682" y="2634229"/>
            <a:ext cx="6805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entury Gothic" panose="020F0302020204030204"/>
                <a:ea typeface="+mn-ea"/>
                <a:cs typeface="+mn-cs"/>
              </a:rPr>
              <a:t>‘Para’ can also mean ‘in order to’.</a:t>
            </a:r>
          </a:p>
        </p:txBody>
      </p:sp>
      <p:sp>
        <p:nvSpPr>
          <p:cNvPr id="12" name="TextBox 11"/>
          <p:cNvSpPr txBox="1"/>
          <p:nvPr/>
        </p:nvSpPr>
        <p:spPr>
          <a:xfrm>
            <a:off x="358213" y="3218498"/>
            <a:ext cx="91956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Voy</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a ir al </a:t>
            </a: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parque</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a:t>
            </a:r>
            <a:r>
              <a:rPr kumimoji="0" lang="en-GB" sz="2800" b="1" i="0" u="sng" strike="noStrike" kern="1200" cap="none" spc="0" normalizeH="0" baseline="0" noProof="0" dirty="0">
                <a:ln>
                  <a:noFill/>
                </a:ln>
                <a:solidFill>
                  <a:srgbClr val="F66400"/>
                </a:solidFill>
                <a:effectLst/>
                <a:uLnTx/>
                <a:uFillTx/>
                <a:latin typeface="Century Gothic" panose="020F0302020204030204"/>
                <a:ea typeface="+mn-ea"/>
                <a:cs typeface="+mn-cs"/>
              </a:rPr>
              <a:t>para ver</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un </a:t>
            </a: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partido</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de </a:t>
            </a: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fútbol</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13" name="TextBox 12"/>
          <p:cNvSpPr txBox="1"/>
          <p:nvPr/>
        </p:nvSpPr>
        <p:spPr>
          <a:xfrm>
            <a:off x="358212" y="3702394"/>
            <a:ext cx="122911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I am going to go to the park</a:t>
            </a:r>
            <a:r>
              <a:rPr kumimoji="0" lang="en-GB" sz="2800" b="1" i="0" u="none" strike="noStrike" kern="1200" cap="none" spc="0" normalizeH="0" baseline="0" noProof="0" dirty="0">
                <a:ln>
                  <a:noFill/>
                </a:ln>
                <a:effectLst/>
                <a:uLnTx/>
                <a:uFillTx/>
                <a:latin typeface="Century Gothic" panose="020F0302020204030204"/>
                <a:ea typeface="+mn-ea"/>
                <a:cs typeface="+mn-cs"/>
              </a:rPr>
              <a:t> (</a:t>
            </a:r>
            <a:r>
              <a:rPr kumimoji="0" lang="en-GB" sz="2800" b="1" i="0" u="sng" strike="noStrike" kern="1200" cap="none" spc="0" normalizeH="0" baseline="0" noProof="0" dirty="0">
                <a:ln>
                  <a:noFill/>
                </a:ln>
                <a:effectLst/>
                <a:uLnTx/>
                <a:uFillTx/>
                <a:latin typeface="Century Gothic" panose="020F0302020204030204"/>
                <a:ea typeface="+mn-ea"/>
                <a:cs typeface="+mn-cs"/>
              </a:rPr>
              <a:t>in order) to watch</a:t>
            </a:r>
            <a:r>
              <a:rPr kumimoji="0" lang="en-GB" sz="2800" b="0" i="0" u="none" strike="noStrike" kern="1200" cap="none" spc="0" normalizeH="0" baseline="0" noProof="0" dirty="0">
                <a:ln>
                  <a:noFill/>
                </a:ln>
                <a:effectLst/>
                <a:uLnTx/>
                <a:uFillTx/>
                <a:latin typeface="Century Gothic" panose="020F0302020204030204"/>
                <a:ea typeface="+mn-ea"/>
                <a:cs typeface="+mn-cs"/>
              </a:rPr>
              <a:t> a football match</a:t>
            </a:r>
            <a:r>
              <a:rPr kumimoji="0" lang="en-GB" sz="2800" b="1" i="0" u="none" strike="noStrike" kern="1200" cap="none" spc="0" normalizeH="0" baseline="0" noProof="0" dirty="0">
                <a:ln>
                  <a:noFill/>
                </a:ln>
                <a:effectLst/>
                <a:uLnTx/>
                <a:uFillTx/>
                <a:latin typeface="Century Gothic" panose="020F0302020204030204"/>
                <a:ea typeface="+mn-ea"/>
                <a:cs typeface="+mn-cs"/>
              </a:rPr>
              <a:t>.</a:t>
            </a:r>
          </a:p>
        </p:txBody>
      </p:sp>
      <p:sp>
        <p:nvSpPr>
          <p:cNvPr id="14" name="TextBox 13"/>
          <p:cNvSpPr txBox="1"/>
          <p:nvPr/>
        </p:nvSpPr>
        <p:spPr>
          <a:xfrm>
            <a:off x="358212" y="4390724"/>
            <a:ext cx="10588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Vas a </a:t>
            </a: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viajar</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a la costa </a:t>
            </a:r>
            <a:r>
              <a:rPr kumimoji="0" lang="en-GB" sz="2800" b="1" i="0" u="sng" strike="noStrike" kern="1200" cap="none" spc="0" normalizeH="0" baseline="0" noProof="0" dirty="0">
                <a:ln>
                  <a:noFill/>
                </a:ln>
                <a:solidFill>
                  <a:srgbClr val="F66400"/>
                </a:solidFill>
                <a:effectLst/>
                <a:uLnTx/>
                <a:uFillTx/>
                <a:latin typeface="Century Gothic" panose="020F0302020204030204"/>
                <a:ea typeface="+mn-ea"/>
                <a:cs typeface="+mn-cs"/>
              </a:rPr>
              <a:t>para </a:t>
            </a:r>
            <a:r>
              <a:rPr kumimoji="0" lang="en-GB" sz="2800" b="1" i="0" u="sng" strike="noStrike" kern="1200" cap="none" spc="0" normalizeH="0" baseline="0" noProof="0" dirty="0" err="1">
                <a:ln>
                  <a:noFill/>
                </a:ln>
                <a:solidFill>
                  <a:srgbClr val="F66400"/>
                </a:solidFill>
                <a:effectLst/>
                <a:uLnTx/>
                <a:uFillTx/>
                <a:latin typeface="Century Gothic" panose="020F0302020204030204"/>
                <a:ea typeface="+mn-ea"/>
                <a:cs typeface="+mn-cs"/>
              </a:rPr>
              <a:t>comprar</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 un </a:t>
            </a:r>
            <a:r>
              <a:rPr kumimoji="0" lang="en-GB" sz="2800" b="1" i="0" u="none" strike="noStrike" kern="1200" cap="none" spc="0" normalizeH="0" baseline="0" noProof="0" dirty="0" err="1">
                <a:ln>
                  <a:noFill/>
                </a:ln>
                <a:solidFill>
                  <a:srgbClr val="F66400"/>
                </a:solidFill>
                <a:effectLst/>
                <a:uLnTx/>
                <a:uFillTx/>
                <a:latin typeface="Century Gothic" panose="020F0302020204030204"/>
                <a:ea typeface="+mn-ea"/>
                <a:cs typeface="+mn-cs"/>
              </a:rPr>
              <a:t>barco</a:t>
            </a: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15" name="TextBox 14"/>
          <p:cNvSpPr txBox="1"/>
          <p:nvPr/>
        </p:nvSpPr>
        <p:spPr>
          <a:xfrm>
            <a:off x="358212" y="4847760"/>
            <a:ext cx="11958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You are going to travel to the coast</a:t>
            </a:r>
            <a:r>
              <a:rPr kumimoji="0" lang="en-GB" sz="2800" b="1" i="0" u="none" strike="noStrike" kern="1200" cap="none" spc="0" normalizeH="0" baseline="0" noProof="0" dirty="0">
                <a:ln>
                  <a:noFill/>
                </a:ln>
                <a:effectLst/>
                <a:uLnTx/>
                <a:uFillTx/>
                <a:latin typeface="Century Gothic" panose="020F0302020204030204"/>
                <a:ea typeface="+mn-ea"/>
                <a:cs typeface="+mn-cs"/>
              </a:rPr>
              <a:t> (</a:t>
            </a:r>
            <a:r>
              <a:rPr kumimoji="0" lang="en-GB" sz="2800" b="1" i="0" u="sng" strike="noStrike" kern="1200" cap="none" spc="0" normalizeH="0" baseline="0" noProof="0" dirty="0">
                <a:ln>
                  <a:noFill/>
                </a:ln>
                <a:effectLst/>
                <a:uLnTx/>
                <a:uFillTx/>
                <a:latin typeface="Century Gothic" panose="020F0302020204030204"/>
                <a:ea typeface="+mn-ea"/>
                <a:cs typeface="+mn-cs"/>
              </a:rPr>
              <a:t>in order) to buy</a:t>
            </a:r>
            <a:r>
              <a:rPr kumimoji="0" lang="en-GB" sz="2800" b="0" i="0" u="none" strike="noStrike" kern="1200" cap="none" spc="0" normalizeH="0" baseline="0" noProof="0" dirty="0">
                <a:ln>
                  <a:noFill/>
                </a:ln>
                <a:effectLst/>
                <a:uLnTx/>
                <a:uFillTx/>
                <a:latin typeface="Century Gothic" panose="020F0302020204030204"/>
                <a:ea typeface="+mn-ea"/>
                <a:cs typeface="+mn-cs"/>
              </a:rPr>
              <a:t> a boat</a:t>
            </a:r>
            <a:r>
              <a:rPr kumimoji="0" lang="en-GB" sz="2800" b="1" i="0" u="none" strike="noStrike" kern="1200" cap="none" spc="0" normalizeH="0" baseline="0" noProof="0" dirty="0">
                <a:ln>
                  <a:noFill/>
                </a:ln>
                <a:effectLst/>
                <a:uLnTx/>
                <a:uFillTx/>
                <a:latin typeface="Century Gothic" panose="020F0302020204030204"/>
                <a:ea typeface="+mn-ea"/>
                <a:cs typeface="+mn-cs"/>
              </a:rPr>
              <a:t>.</a:t>
            </a:r>
          </a:p>
        </p:txBody>
      </p:sp>
      <p:sp>
        <p:nvSpPr>
          <p:cNvPr id="16" name="Rounded Rectangular Callout 15"/>
          <p:cNvSpPr/>
          <p:nvPr/>
        </p:nvSpPr>
        <p:spPr>
          <a:xfrm>
            <a:off x="7056923" y="2753064"/>
            <a:ext cx="4455366" cy="980006"/>
          </a:xfrm>
          <a:prstGeom prst="wedgeRoundRectCallout">
            <a:avLst>
              <a:gd name="adj1" fmla="val -52546"/>
              <a:gd name="adj2" fmla="val 49427"/>
              <a:gd name="adj3" fmla="val 16667"/>
            </a:avLst>
          </a:prstGeom>
          <a:solidFill>
            <a:srgbClr val="3A5E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We often leave out the words ‘in order’ in spoken English.</a:t>
            </a:r>
          </a:p>
        </p:txBody>
      </p:sp>
      <p:sp>
        <p:nvSpPr>
          <p:cNvPr id="17" name="TextBox 16"/>
          <p:cNvSpPr txBox="1"/>
          <p:nvPr/>
        </p:nvSpPr>
        <p:spPr>
          <a:xfrm>
            <a:off x="358212" y="5589983"/>
            <a:ext cx="11958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When used in this way, ‘para’ is always followed by an </a:t>
            </a:r>
            <a:r>
              <a:rPr kumimoji="0" lang="en-GB" sz="2800" b="1" i="0" u="none" strike="noStrike" kern="1200" cap="none" spc="0" normalizeH="0" baseline="0" noProof="0" dirty="0">
                <a:ln>
                  <a:noFill/>
                </a:ln>
                <a:effectLst/>
                <a:uLnTx/>
                <a:uFillTx/>
                <a:latin typeface="Century Gothic" panose="020F0302020204030204"/>
                <a:ea typeface="+mn-ea"/>
                <a:cs typeface="+mn-cs"/>
              </a:rPr>
              <a:t>infinitive</a:t>
            </a:r>
            <a:r>
              <a:rPr kumimoji="0" lang="en-GB" sz="2800" b="0" i="0" u="none" strike="noStrike" kern="1200" cap="none" spc="0" normalizeH="0" baseline="0" noProof="0" dirty="0">
                <a:ln>
                  <a:noFill/>
                </a:ln>
                <a:effectLst/>
                <a:uLnTx/>
                <a:uFillTx/>
                <a:latin typeface="Century Gothic" panose="020F0302020204030204"/>
                <a:ea typeface="+mn-ea"/>
                <a:cs typeface="+mn-cs"/>
              </a:rPr>
              <a:t>.</a:t>
            </a:r>
            <a:endParaRPr kumimoji="0" lang="en-GB" sz="2800" b="1" i="0" u="none" strike="noStrike" kern="120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247509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6" grpId="0" animBg="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072" t="9562" r="29989" b="29780"/>
          <a:stretch/>
        </p:blipFill>
        <p:spPr>
          <a:xfrm>
            <a:off x="6816028" y="10925"/>
            <a:ext cx="3274496" cy="1389818"/>
          </a:xfrm>
          <a:prstGeom prst="rect">
            <a:avLst/>
          </a:prstGeom>
        </p:spPr>
      </p:pic>
      <p:graphicFrame>
        <p:nvGraphicFramePr>
          <p:cNvPr id="42"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3859764619"/>
              </p:ext>
            </p:extLst>
          </p:nvPr>
        </p:nvGraphicFramePr>
        <p:xfrm>
          <a:off x="2803867" y="2604467"/>
          <a:ext cx="9233600" cy="3479469"/>
        </p:xfrm>
        <a:graphic>
          <a:graphicData uri="http://schemas.openxmlformats.org/drawingml/2006/table">
            <a:tbl>
              <a:tblPr firstRow="1" bandRow="1">
                <a:tableStyleId>{22838BEF-8BB2-4498-84A7-C5851F593DF1}</a:tableStyleId>
              </a:tblPr>
              <a:tblGrid>
                <a:gridCol w="9233600">
                  <a:extLst>
                    <a:ext uri="{9D8B030D-6E8A-4147-A177-3AD203B41FA5}">
                      <a16:colId xmlns:a16="http://schemas.microsoft.com/office/drawing/2014/main" val="4128092149"/>
                    </a:ext>
                  </a:extLst>
                </a:gridCol>
              </a:tblGrid>
              <a:tr h="497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Completa la frase (en inglés)</a:t>
                      </a:r>
                      <a:endParaRPr lang="en-GB" sz="2000" b="1" dirty="0">
                        <a:solidFill>
                          <a:schemeClr val="tx1"/>
                        </a:solidFill>
                      </a:endParaRPr>
                    </a:p>
                  </a:txBody>
                  <a:tcPr/>
                </a:tc>
                <a:extLst>
                  <a:ext uri="{0D108BD9-81ED-4DB2-BD59-A6C34878D82A}">
                    <a16:rowId xmlns:a16="http://schemas.microsoft.com/office/drawing/2014/main" val="1153431983"/>
                  </a:ext>
                </a:extLst>
              </a:tr>
              <a:tr h="497067">
                <a:tc>
                  <a:txBody>
                    <a:bodyPr/>
                    <a:lstStyle/>
                    <a:p>
                      <a:r>
                        <a:rPr lang="en-GB" sz="2000" b="0" dirty="0">
                          <a:solidFill>
                            <a:schemeClr val="tx1"/>
                          </a:solidFill>
                        </a:rPr>
                        <a:t>…a la costa _________________ </a:t>
                      </a:r>
                      <a:r>
                        <a:rPr lang="en-GB" sz="2000" b="0" dirty="0" err="1">
                          <a:solidFill>
                            <a:schemeClr val="tx1"/>
                          </a:solidFill>
                        </a:rPr>
                        <a:t>el</a:t>
                      </a:r>
                      <a:r>
                        <a:rPr lang="en-GB" sz="2000" b="0" dirty="0">
                          <a:solidFill>
                            <a:schemeClr val="tx1"/>
                          </a:solidFill>
                        </a:rPr>
                        <a:t> </a:t>
                      </a:r>
                      <a:r>
                        <a:rPr lang="en-GB" sz="2000" b="0" dirty="0" err="1">
                          <a:solidFill>
                            <a:schemeClr val="tx1"/>
                          </a:solidFill>
                        </a:rPr>
                        <a:t>partido</a:t>
                      </a:r>
                      <a:r>
                        <a:rPr lang="en-GB" sz="2000" b="0" dirty="0">
                          <a:solidFill>
                            <a:schemeClr val="tx1"/>
                          </a:solidFill>
                        </a:rPr>
                        <a:t> de </a:t>
                      </a:r>
                      <a:r>
                        <a:rPr lang="en-GB" sz="2000" b="0" dirty="0" err="1">
                          <a:solidFill>
                            <a:schemeClr val="tx1"/>
                          </a:solidFill>
                        </a:rPr>
                        <a:t>fútbol</a:t>
                      </a:r>
                      <a:r>
                        <a:rPr lang="en-GB" sz="2000" b="0" dirty="0">
                          <a:solidFill>
                            <a:schemeClr val="tx1"/>
                          </a:solidFill>
                        </a:rPr>
                        <a:t>.</a:t>
                      </a:r>
                    </a:p>
                  </a:txBody>
                  <a:tcPr/>
                </a:tc>
                <a:extLst>
                  <a:ext uri="{0D108BD9-81ED-4DB2-BD59-A6C34878D82A}">
                    <a16:rowId xmlns:a16="http://schemas.microsoft.com/office/drawing/2014/main" val="1171492714"/>
                  </a:ext>
                </a:extLst>
              </a:tr>
              <a:tr h="497067">
                <a:tc>
                  <a:txBody>
                    <a:bodyPr/>
                    <a:lstStyle/>
                    <a:p>
                      <a:r>
                        <a:rPr lang="en-GB" sz="2000" b="0" dirty="0">
                          <a:solidFill>
                            <a:schemeClr val="tx1"/>
                          </a:solidFill>
                        </a:rPr>
                        <a:t>….</a:t>
                      </a:r>
                      <a:r>
                        <a:rPr lang="en-GB" sz="2000" b="0" dirty="0" err="1">
                          <a:solidFill>
                            <a:schemeClr val="tx1"/>
                          </a:solidFill>
                        </a:rPr>
                        <a:t>llegar</a:t>
                      </a:r>
                      <a:r>
                        <a:rPr lang="en-GB" sz="2000" b="0" dirty="0">
                          <a:solidFill>
                            <a:schemeClr val="tx1"/>
                          </a:solidFill>
                        </a:rPr>
                        <a:t> </a:t>
                      </a:r>
                      <a:r>
                        <a:rPr lang="en-GB" sz="2000" b="0" dirty="0" err="1">
                          <a:solidFill>
                            <a:schemeClr val="tx1"/>
                          </a:solidFill>
                        </a:rPr>
                        <a:t>temprano</a:t>
                      </a:r>
                      <a:r>
                        <a:rPr lang="en-GB" sz="2000" b="0" dirty="0">
                          <a:solidFill>
                            <a:schemeClr val="tx1"/>
                          </a:solidFill>
                        </a:rPr>
                        <a:t> __________________de tapas antes del </a:t>
                      </a:r>
                      <a:r>
                        <a:rPr lang="en-GB" sz="2000" b="0" dirty="0" err="1">
                          <a:solidFill>
                            <a:schemeClr val="tx1"/>
                          </a:solidFill>
                        </a:rPr>
                        <a:t>partido</a:t>
                      </a:r>
                      <a:r>
                        <a:rPr lang="en-GB" sz="2000" b="0" dirty="0">
                          <a:solidFill>
                            <a:schemeClr val="tx1"/>
                          </a:solidFill>
                        </a:rPr>
                        <a:t>.</a:t>
                      </a:r>
                    </a:p>
                  </a:txBody>
                  <a:tcPr/>
                </a:tc>
                <a:extLst>
                  <a:ext uri="{0D108BD9-81ED-4DB2-BD59-A6C34878D82A}">
                    <a16:rowId xmlns:a16="http://schemas.microsoft.com/office/drawing/2014/main" val="1961458278"/>
                  </a:ext>
                </a:extLst>
              </a:tr>
              <a:tr h="497067">
                <a:tc>
                  <a:txBody>
                    <a:bodyPr/>
                    <a:lstStyle/>
                    <a:p>
                      <a:r>
                        <a:rPr lang="en-GB" sz="2000" b="0" dirty="0">
                          <a:solidFill>
                            <a:schemeClr val="tx1"/>
                          </a:solidFill>
                        </a:rPr>
                        <a:t>…</a:t>
                      </a:r>
                      <a:r>
                        <a:rPr lang="en-GB" sz="2000" b="0" dirty="0" err="1">
                          <a:solidFill>
                            <a:schemeClr val="tx1"/>
                          </a:solidFill>
                        </a:rPr>
                        <a:t>buscar</a:t>
                      </a:r>
                      <a:r>
                        <a:rPr lang="en-GB" sz="2000" b="0" dirty="0">
                          <a:solidFill>
                            <a:schemeClr val="tx1"/>
                          </a:solidFill>
                        </a:rPr>
                        <a:t> </a:t>
                      </a:r>
                      <a:r>
                        <a:rPr lang="en-GB" sz="2000" b="0" dirty="0" err="1">
                          <a:solidFill>
                            <a:schemeClr val="tx1"/>
                          </a:solidFill>
                        </a:rPr>
                        <a:t>billetes</a:t>
                      </a:r>
                      <a:r>
                        <a:rPr lang="en-GB" sz="2000" b="0" dirty="0">
                          <a:solidFill>
                            <a:schemeClr val="tx1"/>
                          </a:solidFill>
                        </a:rPr>
                        <a:t> </a:t>
                      </a:r>
                      <a:r>
                        <a:rPr lang="en-GB" sz="2000" b="0" dirty="0" err="1">
                          <a:solidFill>
                            <a:schemeClr val="tx1"/>
                          </a:solidFill>
                        </a:rPr>
                        <a:t>baratos</a:t>
                      </a:r>
                      <a:r>
                        <a:rPr lang="en-GB" sz="2000" b="0" dirty="0">
                          <a:solidFill>
                            <a:schemeClr val="tx1"/>
                          </a:solidFill>
                        </a:rPr>
                        <a:t> ____________________ </a:t>
                      </a:r>
                      <a:r>
                        <a:rPr lang="en-GB" sz="2000" b="0" dirty="0" err="1">
                          <a:solidFill>
                            <a:schemeClr val="tx1"/>
                          </a:solidFill>
                        </a:rPr>
                        <a:t>en</a:t>
                      </a:r>
                      <a:r>
                        <a:rPr lang="en-GB" sz="2000" b="0" dirty="0">
                          <a:solidFill>
                            <a:schemeClr val="tx1"/>
                          </a:solidFill>
                        </a:rPr>
                        <a:t> </a:t>
                      </a:r>
                      <a:r>
                        <a:rPr lang="en-GB" sz="2000" b="0" dirty="0" err="1">
                          <a:solidFill>
                            <a:schemeClr val="tx1"/>
                          </a:solidFill>
                        </a:rPr>
                        <a:t>autobús</a:t>
                      </a:r>
                      <a:r>
                        <a:rPr lang="en-GB" sz="2000" b="0" dirty="0">
                          <a:solidFill>
                            <a:schemeClr val="tx1"/>
                          </a:solidFill>
                        </a:rPr>
                        <a:t>.</a:t>
                      </a:r>
                    </a:p>
                  </a:txBody>
                  <a:tcPr/>
                </a:tc>
                <a:extLst>
                  <a:ext uri="{0D108BD9-81ED-4DB2-BD59-A6C34878D82A}">
                    <a16:rowId xmlns:a16="http://schemas.microsoft.com/office/drawing/2014/main" val="2189313960"/>
                  </a:ext>
                </a:extLst>
              </a:tr>
              <a:tr h="497067">
                <a:tc>
                  <a:txBody>
                    <a:bodyPr/>
                    <a:lstStyle/>
                    <a:p>
                      <a:r>
                        <a:rPr lang="en-GB" sz="2000" b="0" dirty="0">
                          <a:solidFill>
                            <a:schemeClr val="tx1"/>
                          </a:solidFill>
                        </a:rPr>
                        <a:t>…</a:t>
                      </a:r>
                      <a:r>
                        <a:rPr lang="en-GB" sz="2000" b="0" dirty="0" err="1">
                          <a:solidFill>
                            <a:schemeClr val="tx1"/>
                          </a:solidFill>
                        </a:rPr>
                        <a:t>ir</a:t>
                      </a:r>
                      <a:r>
                        <a:rPr lang="en-GB" sz="2000" b="0" dirty="0">
                          <a:solidFill>
                            <a:schemeClr val="tx1"/>
                          </a:solidFill>
                        </a:rPr>
                        <a:t> a la tienda ______________________ las entradas.</a:t>
                      </a:r>
                    </a:p>
                  </a:txBody>
                  <a:tcPr/>
                </a:tc>
                <a:extLst>
                  <a:ext uri="{0D108BD9-81ED-4DB2-BD59-A6C34878D82A}">
                    <a16:rowId xmlns:a16="http://schemas.microsoft.com/office/drawing/2014/main" val="2344197191"/>
                  </a:ext>
                </a:extLst>
              </a:tr>
              <a:tr h="497067">
                <a:tc>
                  <a:txBody>
                    <a:bodyPr/>
                    <a:lstStyle/>
                    <a:p>
                      <a:r>
                        <a:rPr lang="en-GB" sz="2000" b="0" dirty="0">
                          <a:solidFill>
                            <a:schemeClr val="tx1"/>
                          </a:solidFill>
                        </a:rPr>
                        <a:t>…</a:t>
                      </a:r>
                      <a:r>
                        <a:rPr lang="en-GB" sz="2000" b="0" dirty="0" err="1">
                          <a:solidFill>
                            <a:schemeClr val="tx1"/>
                          </a:solidFill>
                        </a:rPr>
                        <a:t>comprar</a:t>
                      </a:r>
                      <a:r>
                        <a:rPr lang="en-GB" sz="2000" b="0" dirty="0">
                          <a:solidFill>
                            <a:schemeClr val="tx1"/>
                          </a:solidFill>
                        </a:rPr>
                        <a:t> entradas ______________________ </a:t>
                      </a:r>
                      <a:r>
                        <a:rPr lang="en-GB" sz="2000" b="0" dirty="0" err="1">
                          <a:solidFill>
                            <a:schemeClr val="tx1"/>
                          </a:solidFill>
                        </a:rPr>
                        <a:t>exclusiva</a:t>
                      </a:r>
                      <a:r>
                        <a:rPr lang="en-GB" sz="2000" b="0" dirty="0">
                          <a:solidFill>
                            <a:schemeClr val="tx1"/>
                          </a:solidFill>
                        </a:rPr>
                        <a:t> con los </a:t>
                      </a:r>
                      <a:r>
                        <a:rPr lang="en-GB" sz="2000" b="0" dirty="0" err="1">
                          <a:solidFill>
                            <a:schemeClr val="tx1"/>
                          </a:solidFill>
                        </a:rPr>
                        <a:t>jugadores</a:t>
                      </a:r>
                      <a:r>
                        <a:rPr lang="en-GB" sz="2000" b="0" dirty="0">
                          <a:solidFill>
                            <a:schemeClr val="tx1"/>
                          </a:solidFill>
                        </a:rPr>
                        <a:t>.</a:t>
                      </a:r>
                    </a:p>
                  </a:txBody>
                  <a:tcPr/>
                </a:tc>
                <a:extLst>
                  <a:ext uri="{0D108BD9-81ED-4DB2-BD59-A6C34878D82A}">
                    <a16:rowId xmlns:a16="http://schemas.microsoft.com/office/drawing/2014/main" val="1972389626"/>
                  </a:ext>
                </a:extLst>
              </a:tr>
              <a:tr h="497067">
                <a:tc>
                  <a:txBody>
                    <a:bodyPr/>
                    <a:lstStyle/>
                    <a:p>
                      <a:r>
                        <a:rPr lang="en-GB" sz="2000" b="0" dirty="0">
                          <a:solidFill>
                            <a:schemeClr val="tx1"/>
                          </a:solidFill>
                        </a:rPr>
                        <a:t>…</a:t>
                      </a:r>
                      <a:r>
                        <a:rPr lang="en-GB" sz="2000" b="0" dirty="0" err="1">
                          <a:solidFill>
                            <a:schemeClr val="tx1"/>
                          </a:solidFill>
                        </a:rPr>
                        <a:t>llevar</a:t>
                      </a:r>
                      <a:r>
                        <a:rPr lang="en-GB" sz="2000" b="0" dirty="0">
                          <a:solidFill>
                            <a:schemeClr val="tx1"/>
                          </a:solidFill>
                        </a:rPr>
                        <a:t> dinero ______________________ </a:t>
                      </a:r>
                      <a:r>
                        <a:rPr lang="en-GB" sz="2000" b="0" dirty="0" err="1">
                          <a:solidFill>
                            <a:schemeClr val="tx1"/>
                          </a:solidFill>
                        </a:rPr>
                        <a:t>después</a:t>
                      </a:r>
                      <a:r>
                        <a:rPr lang="en-GB" sz="2000" b="0" dirty="0">
                          <a:solidFill>
                            <a:schemeClr val="tx1"/>
                          </a:solidFill>
                        </a:rPr>
                        <a:t>.</a:t>
                      </a:r>
                    </a:p>
                  </a:txBody>
                  <a:tcPr/>
                </a:tc>
                <a:extLst>
                  <a:ext uri="{0D108BD9-81ED-4DB2-BD59-A6C34878D82A}">
                    <a16:rowId xmlns:a16="http://schemas.microsoft.com/office/drawing/2014/main" val="664931564"/>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2589780373"/>
              </p:ext>
            </p:extLst>
          </p:nvPr>
        </p:nvGraphicFramePr>
        <p:xfrm>
          <a:off x="154533" y="2601262"/>
          <a:ext cx="2154158" cy="3479469"/>
        </p:xfrm>
        <a:graphic>
          <a:graphicData uri="http://schemas.openxmlformats.org/drawingml/2006/table">
            <a:tbl>
              <a:tblPr firstRow="1" bandRow="1">
                <a:tableStyleId>{22838BEF-8BB2-4498-84A7-C5851F593DF1}</a:tableStyleId>
              </a:tblPr>
              <a:tblGrid>
                <a:gridCol w="489785">
                  <a:extLst>
                    <a:ext uri="{9D8B030D-6E8A-4147-A177-3AD203B41FA5}">
                      <a16:colId xmlns:a16="http://schemas.microsoft.com/office/drawing/2014/main" val="2607353726"/>
                    </a:ext>
                  </a:extLst>
                </a:gridCol>
                <a:gridCol w="757990">
                  <a:extLst>
                    <a:ext uri="{9D8B030D-6E8A-4147-A177-3AD203B41FA5}">
                      <a16:colId xmlns:a16="http://schemas.microsoft.com/office/drawing/2014/main" val="4128092149"/>
                    </a:ext>
                  </a:extLst>
                </a:gridCol>
                <a:gridCol w="906383">
                  <a:extLst>
                    <a:ext uri="{9D8B030D-6E8A-4147-A177-3AD203B41FA5}">
                      <a16:colId xmlns:a16="http://schemas.microsoft.com/office/drawing/2014/main" val="2609792770"/>
                    </a:ext>
                  </a:extLst>
                </a:gridCol>
              </a:tblGrid>
              <a:tr h="497067">
                <a:tc>
                  <a:txBody>
                    <a:bodyPr/>
                    <a:lstStyle/>
                    <a:p>
                      <a:endParaRPr lang="en-GB"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We</a:t>
                      </a:r>
                      <a:endParaRPr lang="en-GB" sz="2000" b="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They</a:t>
                      </a:r>
                      <a:endParaRPr lang="en-GB" sz="2000" b="0" dirty="0">
                        <a:solidFill>
                          <a:schemeClr val="tx1"/>
                        </a:solidFill>
                      </a:endParaRP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tx1"/>
                        </a:solidFill>
                      </a:endParaRPr>
                    </a:p>
                  </a:txBody>
                  <a:tcP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664931564"/>
                  </a:ext>
                </a:extLst>
              </a:tr>
            </a:tbl>
          </a:graphicData>
        </a:graphic>
      </p:graphicFrame>
      <p:sp>
        <p:nvSpPr>
          <p:cNvPr id="8" name="Action Button: Custom 16">
            <a:hlinkClick r:id="" action="ppaction://noaction" highlightClick="1">
              <a:snd r:embed="rId4" name="El próximo fin de semana vamos a viajar a la costa para ver el partido de fútbol.wav"/>
            </a:hlinkClick>
            <a:extLst>
              <a:ext uri="{FF2B5EF4-FFF2-40B4-BE49-F238E27FC236}">
                <a16:creationId xmlns:a16="http://schemas.microsoft.com/office/drawing/2014/main" id="{30030AF8-564D-734B-84B9-DB4C7A3A6A53}"/>
              </a:ext>
            </a:extLst>
          </p:cNvPr>
          <p:cNvSpPr/>
          <p:nvPr/>
        </p:nvSpPr>
        <p:spPr>
          <a:xfrm>
            <a:off x="146416" y="313948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0" name="Picture 9" descr="green checkmark">
            <a:extLst>
              <a:ext uri="{FF2B5EF4-FFF2-40B4-BE49-F238E27FC236}">
                <a16:creationId xmlns:a16="http://schemas.microsoft.com/office/drawing/2014/main" id="{0C467211-B69E-FB44-B38A-247117681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871" y="3196712"/>
            <a:ext cx="282522" cy="294294"/>
          </a:xfrm>
          <a:prstGeom prst="rect">
            <a:avLst/>
          </a:prstGeom>
        </p:spPr>
      </p:pic>
      <p:sp>
        <p:nvSpPr>
          <p:cNvPr id="11" name="Action Button: Custom 16">
            <a:hlinkClick r:id="" action="ppaction://noaction" highlightClick="1">
              <a:snd r:embed="rId6" name="Pues, creo que van a llegar temprano para ir de tapas antes del partido.wav"/>
            </a:hlinkClick>
            <a:extLst>
              <a:ext uri="{FF2B5EF4-FFF2-40B4-BE49-F238E27FC236}">
                <a16:creationId xmlns:a16="http://schemas.microsoft.com/office/drawing/2014/main" id="{07BF8C7A-85C3-B348-9105-B6C7D7A99279}"/>
              </a:ext>
            </a:extLst>
          </p:cNvPr>
          <p:cNvSpPr/>
          <p:nvPr/>
        </p:nvSpPr>
        <p:spPr>
          <a:xfrm>
            <a:off x="146416" y="361211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3" name="Picture 12" descr="green checkmark">
            <a:extLst>
              <a:ext uri="{FF2B5EF4-FFF2-40B4-BE49-F238E27FC236}">
                <a16:creationId xmlns:a16="http://schemas.microsoft.com/office/drawing/2014/main" id="{C9A0D615-B07B-1245-8D48-BD9CA74FF2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458" y="3665801"/>
            <a:ext cx="282522" cy="294294"/>
          </a:xfrm>
          <a:prstGeom prst="rect">
            <a:avLst/>
          </a:prstGeom>
        </p:spPr>
      </p:pic>
      <p:sp>
        <p:nvSpPr>
          <p:cNvPr id="14" name="Action Button: Custom 16">
            <a:hlinkClick r:id="" action="ppaction://noaction" highlightClick="1">
              <a:snd r:embed="rId7" name="Primero, vamos a buscar billetes baratos para el viaje en autobús.wav"/>
            </a:hlinkClick>
            <a:extLst>
              <a:ext uri="{FF2B5EF4-FFF2-40B4-BE49-F238E27FC236}">
                <a16:creationId xmlns:a16="http://schemas.microsoft.com/office/drawing/2014/main" id="{38F5D3D6-70F2-C44A-BDEE-C35951A667F4}"/>
              </a:ext>
            </a:extLst>
          </p:cNvPr>
          <p:cNvSpPr/>
          <p:nvPr/>
        </p:nvSpPr>
        <p:spPr>
          <a:xfrm>
            <a:off x="144338" y="412281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6" name="Picture 15" descr="green checkmark">
            <a:extLst>
              <a:ext uri="{FF2B5EF4-FFF2-40B4-BE49-F238E27FC236}">
                <a16:creationId xmlns:a16="http://schemas.microsoft.com/office/drawing/2014/main" id="{7ECDD7EE-706F-B845-9552-688F9C4B4D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871" y="4172619"/>
            <a:ext cx="282522" cy="294294"/>
          </a:xfrm>
          <a:prstGeom prst="rect">
            <a:avLst/>
          </a:prstGeom>
        </p:spPr>
      </p:pic>
      <p:sp>
        <p:nvSpPr>
          <p:cNvPr id="17" name="Action Button: Custom 16">
            <a:hlinkClick r:id="" action="ppaction://noaction" highlightClick="1">
              <a:snd r:embed="rId8" name="Luego, van a ir a la tienda para recoger las entradas.wav"/>
            </a:hlinkClick>
            <a:extLst>
              <a:ext uri="{FF2B5EF4-FFF2-40B4-BE49-F238E27FC236}">
                <a16:creationId xmlns:a16="http://schemas.microsoft.com/office/drawing/2014/main" id="{BC2CF6E3-124B-1B4F-85AF-96617E2B02E1}"/>
              </a:ext>
            </a:extLst>
          </p:cNvPr>
          <p:cNvSpPr/>
          <p:nvPr/>
        </p:nvSpPr>
        <p:spPr>
          <a:xfrm>
            <a:off x="144338" y="460497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9" name="Picture 18" descr="green checkmark">
            <a:extLst>
              <a:ext uri="{FF2B5EF4-FFF2-40B4-BE49-F238E27FC236}">
                <a16:creationId xmlns:a16="http://schemas.microsoft.com/office/drawing/2014/main" id="{29FBE1EB-FBCA-A849-BF63-9F75845347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1299" y="4674429"/>
            <a:ext cx="282522" cy="294294"/>
          </a:xfrm>
          <a:prstGeom prst="rect">
            <a:avLst/>
          </a:prstGeom>
        </p:spPr>
      </p:pic>
      <p:sp>
        <p:nvSpPr>
          <p:cNvPr id="20" name="Action Button: Custom 16">
            <a:hlinkClick r:id="" action="ppaction://noaction" highlightClick="1">
              <a:snd r:embed="rId9" name="También vamos a comprar entradas para una entrevista exclusiva con los_jugadores.wav"/>
            </a:hlinkClick>
            <a:extLst>
              <a:ext uri="{FF2B5EF4-FFF2-40B4-BE49-F238E27FC236}">
                <a16:creationId xmlns:a16="http://schemas.microsoft.com/office/drawing/2014/main" id="{996C48E9-B2F8-454E-8D47-6F1722784A4F}"/>
              </a:ext>
            </a:extLst>
          </p:cNvPr>
          <p:cNvSpPr/>
          <p:nvPr/>
        </p:nvSpPr>
        <p:spPr>
          <a:xfrm>
            <a:off x="144338" y="512251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2" name="Picture 21" descr="green checkmark">
            <a:extLst>
              <a:ext uri="{FF2B5EF4-FFF2-40B4-BE49-F238E27FC236}">
                <a16:creationId xmlns:a16="http://schemas.microsoft.com/office/drawing/2014/main" id="{5A9D0DED-93A0-9143-A0D9-FE7D83FA9C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871" y="5179633"/>
            <a:ext cx="282522" cy="294294"/>
          </a:xfrm>
          <a:prstGeom prst="rect">
            <a:avLst/>
          </a:prstGeom>
        </p:spPr>
      </p:pic>
      <p:sp>
        <p:nvSpPr>
          <p:cNvPr id="23" name="Action Button: Custom 16">
            <a:hlinkClick r:id="" action="ppaction://noaction" highlightClick="1">
              <a:snd r:embed="rId10" name="Van a llevar dinero para ir de fiesta después.wav"/>
            </a:hlinkClick>
            <a:extLst>
              <a:ext uri="{FF2B5EF4-FFF2-40B4-BE49-F238E27FC236}">
                <a16:creationId xmlns:a16="http://schemas.microsoft.com/office/drawing/2014/main" id="{35CEC8AB-5083-7C4E-A3E2-4429467836F2}"/>
              </a:ext>
            </a:extLst>
          </p:cNvPr>
          <p:cNvSpPr/>
          <p:nvPr/>
        </p:nvSpPr>
        <p:spPr>
          <a:xfrm>
            <a:off x="149132" y="560843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5" name="Picture 24" descr="green checkmark">
            <a:extLst>
              <a:ext uri="{FF2B5EF4-FFF2-40B4-BE49-F238E27FC236}">
                <a16:creationId xmlns:a16="http://schemas.microsoft.com/office/drawing/2014/main" id="{83045CD6-93E3-154A-985F-E6A321F85F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9389" y="5683058"/>
            <a:ext cx="282522" cy="294294"/>
          </a:xfrm>
          <a:prstGeom prst="rect">
            <a:avLst/>
          </a:prstGeom>
        </p:spPr>
      </p:pic>
      <p:sp>
        <p:nvSpPr>
          <p:cNvPr id="2" name="Title 1"/>
          <p:cNvSpPr>
            <a:spLocks noGrp="1"/>
          </p:cNvSpPr>
          <p:nvPr>
            <p:ph type="title"/>
          </p:nvPr>
        </p:nvSpPr>
        <p:spPr/>
        <p:txBody>
          <a:bodyPr>
            <a:normAutofit/>
          </a:bodyPr>
          <a:lstStyle/>
          <a:p>
            <a:r>
              <a:rPr lang="en-US" sz="2000" b="1" dirty="0">
                <a:latin typeface="Century Gothic" panose="020F0302020204030204"/>
              </a:rPr>
              <a:t>Un </a:t>
            </a:r>
            <a:r>
              <a:rPr lang="en-US" sz="2000" b="1" dirty="0" err="1">
                <a:latin typeface="Century Gothic" panose="020F0302020204030204"/>
              </a:rPr>
              <a:t>partido</a:t>
            </a:r>
            <a:r>
              <a:rPr lang="en-US" sz="2000" b="1" dirty="0">
                <a:latin typeface="Century Gothic" panose="020F0302020204030204"/>
              </a:rPr>
              <a:t> de </a:t>
            </a:r>
            <a:r>
              <a:rPr lang="en-US" sz="2000" b="1" dirty="0" err="1">
                <a:latin typeface="Century Gothic" panose="020F0302020204030204"/>
              </a:rPr>
              <a:t>fútbol</a:t>
            </a:r>
            <a:endParaRPr lang="en-GB" sz="2000" b="1" dirty="0"/>
          </a:p>
        </p:txBody>
      </p:sp>
      <p:sp>
        <p:nvSpPr>
          <p:cNvPr id="51" name="TextBox 50">
            <a:extLst>
              <a:ext uri="{FF2B5EF4-FFF2-40B4-BE49-F238E27FC236}">
                <a16:creationId xmlns:a16="http://schemas.microsoft.com/office/drawing/2014/main" id="{DDF93B69-1ED0-4CB6-8A46-F1D89FF4F398}"/>
              </a:ext>
            </a:extLst>
          </p:cNvPr>
          <p:cNvSpPr txBox="1"/>
          <p:nvPr/>
        </p:nvSpPr>
        <p:spPr>
          <a:xfrm>
            <a:off x="63329" y="1057536"/>
            <a:ext cx="5642811" cy="430887"/>
          </a:xfrm>
          <a:prstGeom prst="rect">
            <a:avLst/>
          </a:prstGeom>
          <a:noFill/>
        </p:spPr>
        <p:txBody>
          <a:bodyPr wrap="square" rtlCol="0">
            <a:spAutoFit/>
          </a:bodyPr>
          <a:lstStyle/>
          <a:p>
            <a:pPr lvl="0" hangingPunct="0">
              <a:defRPr/>
            </a:pPr>
            <a:r>
              <a:rPr lang="en-US" sz="2200" b="1" dirty="0" err="1">
                <a:solidFill>
                  <a:srgbClr val="4472C4">
                    <a:lumMod val="50000"/>
                  </a:srgbClr>
                </a:solidFill>
              </a:rPr>
              <a:t>Escucha</a:t>
            </a:r>
            <a:r>
              <a:rPr lang="en-US" sz="2200" b="1" dirty="0">
                <a:solidFill>
                  <a:srgbClr val="4472C4">
                    <a:lumMod val="50000"/>
                  </a:srgbClr>
                </a:solidFill>
              </a:rPr>
              <a:t> y escribe ‘we’ o ‘they’.  </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Rectangle 51"/>
          <p:cNvSpPr/>
          <p:nvPr/>
        </p:nvSpPr>
        <p:spPr>
          <a:xfrm>
            <a:off x="80546" y="1559310"/>
            <a:ext cx="6443670" cy="430887"/>
          </a:xfrm>
          <a:prstGeom prst="rect">
            <a:avLst/>
          </a:prstGeom>
        </p:spPr>
        <p:txBody>
          <a:bodyPr wrap="square">
            <a:spAutoFit/>
          </a:bodyPr>
          <a:lstStyle/>
          <a:p>
            <a:pPr lvl="0" hangingPunct="0">
              <a:defRPr/>
            </a:pPr>
            <a:r>
              <a:rPr lang="en-US" sz="2200" b="1" dirty="0" err="1">
                <a:solidFill>
                  <a:srgbClr val="4472C4">
                    <a:lumMod val="50000"/>
                  </a:srgbClr>
                </a:solidFill>
              </a:rPr>
              <a:t>También</a:t>
            </a:r>
            <a:r>
              <a:rPr lang="en-US" sz="2200" b="1" dirty="0">
                <a:solidFill>
                  <a:srgbClr val="4472C4">
                    <a:lumMod val="50000"/>
                  </a:srgbClr>
                </a:solidFill>
              </a:rPr>
              <a:t> </a:t>
            </a:r>
            <a:r>
              <a:rPr lang="en-US" sz="2200" b="1" dirty="0" err="1">
                <a:solidFill>
                  <a:srgbClr val="4472C4">
                    <a:lumMod val="50000"/>
                  </a:srgbClr>
                </a:solidFill>
              </a:rPr>
              <a:t>completa</a:t>
            </a:r>
            <a:r>
              <a:rPr lang="en-US" sz="2200" b="1" dirty="0">
                <a:solidFill>
                  <a:srgbClr val="4472C4">
                    <a:lumMod val="50000"/>
                  </a:srgbClr>
                </a:solidFill>
              </a:rPr>
              <a:t> la </a:t>
            </a:r>
            <a:r>
              <a:rPr lang="en-US" sz="2200" b="1" dirty="0" err="1">
                <a:solidFill>
                  <a:srgbClr val="4472C4">
                    <a:lumMod val="50000"/>
                  </a:srgbClr>
                </a:solidFill>
              </a:rPr>
              <a:t>frase</a:t>
            </a:r>
            <a:r>
              <a:rPr lang="en-US" sz="2200" b="1" dirty="0">
                <a:solidFill>
                  <a:srgbClr val="4472C4">
                    <a:lumMod val="50000"/>
                  </a:srgbClr>
                </a:solidFill>
              </a:rPr>
              <a:t> </a:t>
            </a:r>
            <a:r>
              <a:rPr lang="en-US" sz="2200" b="1" dirty="0" err="1">
                <a:solidFill>
                  <a:srgbClr val="4472C4">
                    <a:lumMod val="50000"/>
                  </a:srgbClr>
                </a:solidFill>
              </a:rPr>
              <a:t>en</a:t>
            </a:r>
            <a:r>
              <a:rPr lang="en-US" sz="2200" b="1" dirty="0">
                <a:solidFill>
                  <a:srgbClr val="4472C4">
                    <a:lumMod val="50000"/>
                  </a:srgbClr>
                </a:solidFill>
              </a:rPr>
              <a:t> </a:t>
            </a:r>
            <a:r>
              <a:rPr lang="en-US" sz="2200" b="1" dirty="0" err="1">
                <a:solidFill>
                  <a:srgbClr val="4472C4">
                    <a:lumMod val="50000"/>
                  </a:srgbClr>
                </a:solidFill>
              </a:rPr>
              <a:t>español</a:t>
            </a:r>
            <a:r>
              <a:rPr lang="en-US" sz="2200" b="1" dirty="0">
                <a:solidFill>
                  <a:srgbClr val="4472C4">
                    <a:lumMod val="50000"/>
                  </a:srgbClr>
                </a:solidFill>
              </a:rPr>
              <a:t>. </a:t>
            </a:r>
          </a:p>
        </p:txBody>
      </p:sp>
      <p:pic>
        <p:nvPicPr>
          <p:cNvPr id="55" name="Picture 54"/>
          <p:cNvPicPr>
            <a:picLocks noChangeAspect="1"/>
          </p:cNvPicPr>
          <p:nvPr/>
        </p:nvPicPr>
        <p:blipFill rotWithShape="1">
          <a:blip r:embed="rId11">
            <a:extLst>
              <a:ext uri="{28A0092B-C50C-407E-A947-70E740481C1C}">
                <a14:useLocalDpi xmlns:a14="http://schemas.microsoft.com/office/drawing/2010/main" val="0"/>
              </a:ext>
            </a:extLst>
          </a:blip>
          <a:srcRect l="7898" t="9978" r="6325" b="-2"/>
          <a:stretch/>
        </p:blipFill>
        <p:spPr>
          <a:xfrm rot="20246246">
            <a:off x="5784359" y="178353"/>
            <a:ext cx="1215350" cy="1052914"/>
          </a:xfrm>
          <a:prstGeom prst="rect">
            <a:avLst/>
          </a:prstGeom>
        </p:spPr>
      </p:pic>
      <p:pic>
        <p:nvPicPr>
          <p:cNvPr id="56" name="Picture 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08600" y="819833"/>
            <a:ext cx="760600" cy="763161"/>
          </a:xfrm>
          <a:prstGeom prst="rect">
            <a:avLst/>
          </a:prstGeom>
        </p:spPr>
      </p:pic>
      <p:sp>
        <p:nvSpPr>
          <p:cNvPr id="7" name="TextBox 6">
            <a:extLst>
              <a:ext uri="{FF2B5EF4-FFF2-40B4-BE49-F238E27FC236}">
                <a16:creationId xmlns:a16="http://schemas.microsoft.com/office/drawing/2014/main" id="{24F375C7-39FC-44E5-9AF9-3FFEC2A1FE04}"/>
              </a:ext>
            </a:extLst>
          </p:cNvPr>
          <p:cNvSpPr txBox="1"/>
          <p:nvPr/>
        </p:nvSpPr>
        <p:spPr>
          <a:xfrm>
            <a:off x="4893340" y="3005196"/>
            <a:ext cx="1625600" cy="400110"/>
          </a:xfrm>
          <a:prstGeom prst="rect">
            <a:avLst/>
          </a:prstGeom>
          <a:noFill/>
        </p:spPr>
        <p:txBody>
          <a:bodyPr wrap="square" rtlCol="0">
            <a:spAutoFit/>
          </a:bodyPr>
          <a:lstStyle/>
          <a:p>
            <a:r>
              <a:rPr lang="en-GB" sz="2000" b="1" dirty="0"/>
              <a:t>para </a:t>
            </a:r>
            <a:r>
              <a:rPr lang="en-GB" sz="2000" b="1" dirty="0" err="1"/>
              <a:t>ver</a:t>
            </a:r>
            <a:endParaRPr lang="en-GB" sz="2000" b="1" dirty="0"/>
          </a:p>
        </p:txBody>
      </p:sp>
      <p:sp>
        <p:nvSpPr>
          <p:cNvPr id="57" name="TextBox 56">
            <a:extLst>
              <a:ext uri="{FF2B5EF4-FFF2-40B4-BE49-F238E27FC236}">
                <a16:creationId xmlns:a16="http://schemas.microsoft.com/office/drawing/2014/main" id="{C8E54701-042F-4D02-A6BB-97C96BE080F1}"/>
              </a:ext>
            </a:extLst>
          </p:cNvPr>
          <p:cNvSpPr txBox="1"/>
          <p:nvPr/>
        </p:nvSpPr>
        <p:spPr>
          <a:xfrm>
            <a:off x="5341257" y="3560258"/>
            <a:ext cx="2264229" cy="400110"/>
          </a:xfrm>
          <a:prstGeom prst="rect">
            <a:avLst/>
          </a:prstGeom>
          <a:noFill/>
        </p:spPr>
        <p:txBody>
          <a:bodyPr wrap="square" rtlCol="0">
            <a:spAutoFit/>
          </a:bodyPr>
          <a:lstStyle/>
          <a:p>
            <a:r>
              <a:rPr lang="en-GB" sz="2000" b="1" dirty="0"/>
              <a:t>para </a:t>
            </a:r>
            <a:r>
              <a:rPr lang="en-GB" sz="2000" b="1" dirty="0" err="1"/>
              <a:t>ir</a:t>
            </a:r>
            <a:r>
              <a:rPr lang="en-GB" sz="2000" b="1" dirty="0"/>
              <a:t> de tapas</a:t>
            </a:r>
          </a:p>
        </p:txBody>
      </p:sp>
      <p:sp>
        <p:nvSpPr>
          <p:cNvPr id="58" name="TextBox 57">
            <a:extLst>
              <a:ext uri="{FF2B5EF4-FFF2-40B4-BE49-F238E27FC236}">
                <a16:creationId xmlns:a16="http://schemas.microsoft.com/office/drawing/2014/main" id="{9F0A8366-7D0F-4166-A2CA-545BB3259B1A}"/>
              </a:ext>
            </a:extLst>
          </p:cNvPr>
          <p:cNvSpPr txBox="1"/>
          <p:nvPr/>
        </p:nvSpPr>
        <p:spPr>
          <a:xfrm>
            <a:off x="6392034" y="4041836"/>
            <a:ext cx="2264229" cy="400110"/>
          </a:xfrm>
          <a:prstGeom prst="rect">
            <a:avLst/>
          </a:prstGeom>
          <a:noFill/>
        </p:spPr>
        <p:txBody>
          <a:bodyPr wrap="square" rtlCol="0">
            <a:spAutoFit/>
          </a:bodyPr>
          <a:lstStyle/>
          <a:p>
            <a:r>
              <a:rPr lang="en-GB" sz="2000" b="1" dirty="0"/>
              <a:t>para </a:t>
            </a:r>
            <a:r>
              <a:rPr lang="en-GB" sz="2000" b="1" dirty="0" err="1"/>
              <a:t>el</a:t>
            </a:r>
            <a:r>
              <a:rPr lang="en-GB" sz="2000" b="1" dirty="0"/>
              <a:t> </a:t>
            </a:r>
            <a:r>
              <a:rPr lang="en-GB" sz="2000" b="1" dirty="0" err="1"/>
              <a:t>viaje</a:t>
            </a:r>
            <a:endParaRPr lang="en-GB" sz="2000" b="1" dirty="0"/>
          </a:p>
        </p:txBody>
      </p:sp>
      <p:sp>
        <p:nvSpPr>
          <p:cNvPr id="59" name="TextBox 58">
            <a:extLst>
              <a:ext uri="{FF2B5EF4-FFF2-40B4-BE49-F238E27FC236}">
                <a16:creationId xmlns:a16="http://schemas.microsoft.com/office/drawing/2014/main" id="{A62A48DD-CCD9-4A68-A1BC-3984FBF3B114}"/>
              </a:ext>
            </a:extLst>
          </p:cNvPr>
          <p:cNvSpPr txBox="1"/>
          <p:nvPr/>
        </p:nvSpPr>
        <p:spPr>
          <a:xfrm>
            <a:off x="5432210" y="4533996"/>
            <a:ext cx="2264229" cy="400110"/>
          </a:xfrm>
          <a:prstGeom prst="rect">
            <a:avLst/>
          </a:prstGeom>
          <a:noFill/>
        </p:spPr>
        <p:txBody>
          <a:bodyPr wrap="square" rtlCol="0">
            <a:spAutoFit/>
          </a:bodyPr>
          <a:lstStyle/>
          <a:p>
            <a:r>
              <a:rPr lang="en-GB" sz="2000" b="1" dirty="0"/>
              <a:t>para </a:t>
            </a:r>
            <a:r>
              <a:rPr lang="en-GB" sz="2000" b="1" dirty="0" err="1"/>
              <a:t>recoger</a:t>
            </a:r>
            <a:endParaRPr lang="en-GB" sz="2000" b="1" dirty="0"/>
          </a:p>
        </p:txBody>
      </p:sp>
      <p:sp>
        <p:nvSpPr>
          <p:cNvPr id="60" name="TextBox 59">
            <a:extLst>
              <a:ext uri="{FF2B5EF4-FFF2-40B4-BE49-F238E27FC236}">
                <a16:creationId xmlns:a16="http://schemas.microsoft.com/office/drawing/2014/main" id="{2E359794-D224-46C6-9F8D-F590391D583A}"/>
              </a:ext>
            </a:extLst>
          </p:cNvPr>
          <p:cNvSpPr txBox="1"/>
          <p:nvPr/>
        </p:nvSpPr>
        <p:spPr>
          <a:xfrm>
            <a:off x="5432210" y="5020357"/>
            <a:ext cx="2797390" cy="400110"/>
          </a:xfrm>
          <a:prstGeom prst="rect">
            <a:avLst/>
          </a:prstGeom>
          <a:noFill/>
        </p:spPr>
        <p:txBody>
          <a:bodyPr wrap="square" rtlCol="0">
            <a:spAutoFit/>
          </a:bodyPr>
          <a:lstStyle/>
          <a:p>
            <a:r>
              <a:rPr lang="en-GB" sz="2000" b="1" dirty="0"/>
              <a:t>para una </a:t>
            </a:r>
            <a:r>
              <a:rPr lang="en-GB" sz="2000" b="1" dirty="0" err="1"/>
              <a:t>entrevista</a:t>
            </a:r>
            <a:endParaRPr lang="en-GB" sz="2000" b="1" dirty="0"/>
          </a:p>
        </p:txBody>
      </p:sp>
      <p:sp>
        <p:nvSpPr>
          <p:cNvPr id="61" name="TextBox 60">
            <a:extLst>
              <a:ext uri="{FF2B5EF4-FFF2-40B4-BE49-F238E27FC236}">
                <a16:creationId xmlns:a16="http://schemas.microsoft.com/office/drawing/2014/main" id="{C62692E8-F0FE-45C9-A516-3DE8A64E02CA}"/>
              </a:ext>
            </a:extLst>
          </p:cNvPr>
          <p:cNvSpPr txBox="1"/>
          <p:nvPr/>
        </p:nvSpPr>
        <p:spPr>
          <a:xfrm>
            <a:off x="5120245" y="5575167"/>
            <a:ext cx="2797390" cy="400110"/>
          </a:xfrm>
          <a:prstGeom prst="rect">
            <a:avLst/>
          </a:prstGeom>
          <a:noFill/>
        </p:spPr>
        <p:txBody>
          <a:bodyPr wrap="square" rtlCol="0">
            <a:spAutoFit/>
          </a:bodyPr>
          <a:lstStyle/>
          <a:p>
            <a:r>
              <a:rPr lang="en-GB" sz="2000" b="1" dirty="0"/>
              <a:t>para </a:t>
            </a:r>
            <a:r>
              <a:rPr lang="en-GB" sz="2000" b="1" dirty="0" err="1"/>
              <a:t>ir</a:t>
            </a:r>
            <a:r>
              <a:rPr lang="en-GB" sz="2000" b="1" dirty="0"/>
              <a:t> de fiesta</a:t>
            </a:r>
          </a:p>
        </p:txBody>
      </p:sp>
    </p:spTree>
    <p:extLst>
      <p:ext uri="{BB962C8B-B14F-4D97-AF65-F5344CB8AC3E}">
        <p14:creationId xmlns:p14="http://schemas.microsoft.com/office/powerpoint/2010/main" val="376956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7" grpId="0"/>
      <p:bldP spid="58" grpId="0"/>
      <p:bldP spid="59" grpId="0"/>
      <p:bldP spid="60" grpId="0"/>
      <p:bldP spid="6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037C0E7D-BE92-426D-A640-2953154A1801}"/>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213557"/>
            <a:ext cx="3674853"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6" name="TextBox 5">
            <a:extLst>
              <a:ext uri="{FF2B5EF4-FFF2-40B4-BE49-F238E27FC236}">
                <a16:creationId xmlns:a16="http://schemas.microsoft.com/office/drawing/2014/main" id="{969408AB-C074-4F83-BEFD-06FBA289387F}"/>
              </a:ext>
            </a:extLst>
          </p:cNvPr>
          <p:cNvSpPr txBox="1"/>
          <p:nvPr/>
        </p:nvSpPr>
        <p:spPr>
          <a:xfrm>
            <a:off x="4436266" y="5276452"/>
            <a:ext cx="223288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creer</a:t>
            </a:r>
          </a:p>
        </p:txBody>
      </p:sp>
      <p:sp>
        <p:nvSpPr>
          <p:cNvPr id="8" name="TextBox 7">
            <a:extLst>
              <a:ext uri="{FF2B5EF4-FFF2-40B4-BE49-F238E27FC236}">
                <a16:creationId xmlns:a16="http://schemas.microsoft.com/office/drawing/2014/main" id="{8439705E-DE40-472A-999C-9A86F364E8DA}"/>
              </a:ext>
            </a:extLst>
          </p:cNvPr>
          <p:cNvSpPr txBox="1"/>
          <p:nvPr/>
        </p:nvSpPr>
        <p:spPr>
          <a:xfrm>
            <a:off x="7121690" y="5276452"/>
            <a:ext cx="2101989"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sobre</a:t>
            </a:r>
          </a:p>
        </p:txBody>
      </p:sp>
      <p:sp>
        <p:nvSpPr>
          <p:cNvPr id="9" name="TextBox 8">
            <a:extLst>
              <a:ext uri="{FF2B5EF4-FFF2-40B4-BE49-F238E27FC236}">
                <a16:creationId xmlns:a16="http://schemas.microsoft.com/office/drawing/2014/main" id="{B061ADC1-10DF-47F9-8737-51A678977D39}"/>
              </a:ext>
            </a:extLst>
          </p:cNvPr>
          <p:cNvSpPr txBox="1"/>
          <p:nvPr/>
        </p:nvSpPr>
        <p:spPr>
          <a:xfrm>
            <a:off x="377197" y="5276452"/>
            <a:ext cx="344749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noticia</a:t>
            </a:r>
          </a:p>
        </p:txBody>
      </p:sp>
      <p:sp>
        <p:nvSpPr>
          <p:cNvPr id="10" name="Rectangle 3">
            <a:extLst>
              <a:ext uri="{FF2B5EF4-FFF2-40B4-BE49-F238E27FC236}">
                <a16:creationId xmlns:a16="http://schemas.microsoft.com/office/drawing/2014/main" id="{555E7FFD-4950-4745-8B62-448496410F08}"/>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AutoShape 11">
            <a:hlinkClick r:id="" action="ppaction://noaction" highlightClick="1"/>
            <a:extLst>
              <a:ext uri="{FF2B5EF4-FFF2-40B4-BE49-F238E27FC236}">
                <a16:creationId xmlns:a16="http://schemas.microsoft.com/office/drawing/2014/main" id="{0D4FCAC8-1D6E-42A3-99A1-38B671E5CC89}"/>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grpSp>
        <p:nvGrpSpPr>
          <p:cNvPr id="13" name="Group 12">
            <a:extLst>
              <a:ext uri="{FF2B5EF4-FFF2-40B4-BE49-F238E27FC236}">
                <a16:creationId xmlns:a16="http://schemas.microsoft.com/office/drawing/2014/main" id="{ECB74475-4F10-4C56-B80E-F36793993CE6}"/>
              </a:ext>
            </a:extLst>
          </p:cNvPr>
          <p:cNvGrpSpPr/>
          <p:nvPr/>
        </p:nvGrpSpPr>
        <p:grpSpPr>
          <a:xfrm>
            <a:off x="10912563" y="1275928"/>
            <a:ext cx="1439862" cy="4462189"/>
            <a:chOff x="10558328" y="1163992"/>
            <a:chExt cx="1439862" cy="4462189"/>
          </a:xfrm>
        </p:grpSpPr>
        <p:sp>
          <p:nvSpPr>
            <p:cNvPr id="14" name="Line 4">
              <a:extLst>
                <a:ext uri="{FF2B5EF4-FFF2-40B4-BE49-F238E27FC236}">
                  <a16:creationId xmlns:a16="http://schemas.microsoft.com/office/drawing/2014/main" id="{41D6DE11-02DC-48A0-8646-E523E3DDBF10}"/>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7">
              <a:extLst>
                <a:ext uri="{FF2B5EF4-FFF2-40B4-BE49-F238E27FC236}">
                  <a16:creationId xmlns:a16="http://schemas.microsoft.com/office/drawing/2014/main" id="{284CB0B9-5907-4632-9712-3BC1992F4A5E}"/>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Line 9">
              <a:extLst>
                <a:ext uri="{FF2B5EF4-FFF2-40B4-BE49-F238E27FC236}">
                  <a16:creationId xmlns:a16="http://schemas.microsoft.com/office/drawing/2014/main" id="{A4B4BDC6-0B9C-462C-9AF4-F18AD7CE93EC}"/>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 Box 10">
              <a:extLst>
                <a:ext uri="{FF2B5EF4-FFF2-40B4-BE49-F238E27FC236}">
                  <a16:creationId xmlns:a16="http://schemas.microsoft.com/office/drawing/2014/main" id="{EDD9E6C0-8B61-4D24-9861-64C1DDF8CA72}"/>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endParaRPr>
            </a:p>
          </p:txBody>
        </p:sp>
        <p:sp>
          <p:nvSpPr>
            <p:cNvPr id="18" name="Text Box 12">
              <a:extLst>
                <a:ext uri="{FF2B5EF4-FFF2-40B4-BE49-F238E27FC236}">
                  <a16:creationId xmlns:a16="http://schemas.microsoft.com/office/drawing/2014/main" id="{37FB4FED-049C-4138-B4CA-3632BC3A97A3}"/>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5</a:t>
              </a:r>
            </a:p>
          </p:txBody>
        </p:sp>
        <p:sp>
          <p:nvSpPr>
            <p:cNvPr id="19" name="Text Box 14">
              <a:extLst>
                <a:ext uri="{FF2B5EF4-FFF2-40B4-BE49-F238E27FC236}">
                  <a16:creationId xmlns:a16="http://schemas.microsoft.com/office/drawing/2014/main" id="{E57577A3-C129-4638-983D-C3424D442D76}"/>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0</a:t>
              </a:r>
            </a:p>
          </p:txBody>
        </p:sp>
      </p:grpSp>
      <p:pic>
        <p:nvPicPr>
          <p:cNvPr id="20" name="Picture 19" descr="A picture containing dark, sitting, fireworks, large&#10;&#10;Description automatically generated">
            <a:extLst>
              <a:ext uri="{FF2B5EF4-FFF2-40B4-BE49-F238E27FC236}">
                <a16:creationId xmlns:a16="http://schemas.microsoft.com/office/drawing/2014/main" id="{6B4389CC-9EEC-4C6B-A29B-DBEE01B6F4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5623" y="1942105"/>
            <a:ext cx="1399522" cy="1877765"/>
          </a:xfrm>
          <a:prstGeom prst="rect">
            <a:avLst/>
          </a:prstGeom>
        </p:spPr>
      </p:pic>
      <p:pic>
        <p:nvPicPr>
          <p:cNvPr id="22" name="Picture 21" descr="A close up of a logo&#10;&#10;Description automatically generated">
            <a:extLst>
              <a:ext uri="{FF2B5EF4-FFF2-40B4-BE49-F238E27FC236}">
                <a16:creationId xmlns:a16="http://schemas.microsoft.com/office/drawing/2014/main" id="{EB9A8783-D070-4A03-992A-AF349D7117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319" y="1942105"/>
            <a:ext cx="2447814" cy="2107415"/>
          </a:xfrm>
          <a:prstGeom prst="rect">
            <a:avLst/>
          </a:prstGeom>
        </p:spPr>
      </p:pic>
      <p:sp>
        <p:nvSpPr>
          <p:cNvPr id="23" name="TextBox 22">
            <a:extLst>
              <a:ext uri="{FF2B5EF4-FFF2-40B4-BE49-F238E27FC236}">
                <a16:creationId xmlns:a16="http://schemas.microsoft.com/office/drawing/2014/main" id="{DBB4F3C4-5D34-44FC-BEEA-DEB28D6810D9}"/>
              </a:ext>
            </a:extLst>
          </p:cNvPr>
          <p:cNvSpPr txBox="1"/>
          <p:nvPr/>
        </p:nvSpPr>
        <p:spPr>
          <a:xfrm>
            <a:off x="6958217" y="2995813"/>
            <a:ext cx="272431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[about]</a:t>
            </a:r>
          </a:p>
        </p:txBody>
      </p:sp>
      <p:sp>
        <p:nvSpPr>
          <p:cNvPr id="25" name="TextBox 24">
            <a:extLst>
              <a:ext uri="{FF2B5EF4-FFF2-40B4-BE49-F238E27FC236}">
                <a16:creationId xmlns:a16="http://schemas.microsoft.com/office/drawing/2014/main" id="{A0AD3EF5-8EA4-455B-9600-97933EFE1FD2}"/>
              </a:ext>
            </a:extLst>
          </p:cNvPr>
          <p:cNvSpPr txBox="1"/>
          <p:nvPr/>
        </p:nvSpPr>
        <p:spPr>
          <a:xfrm>
            <a:off x="4088738" y="3836863"/>
            <a:ext cx="434867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believe</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believing</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 name="TextBox 2">
            <a:extLst>
              <a:ext uri="{FF2B5EF4-FFF2-40B4-BE49-F238E27FC236}">
                <a16:creationId xmlns:a16="http://schemas.microsoft.com/office/drawing/2014/main" id="{C479EA85-911D-4126-A918-C31AFA3622F7}"/>
              </a:ext>
            </a:extLst>
          </p:cNvPr>
          <p:cNvSpPr txBox="1"/>
          <p:nvPr/>
        </p:nvSpPr>
        <p:spPr>
          <a:xfrm>
            <a:off x="738782" y="4083085"/>
            <a:ext cx="27243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[news item]</a:t>
            </a:r>
          </a:p>
        </p:txBody>
      </p:sp>
    </p:spTree>
    <p:extLst>
      <p:ext uri="{BB962C8B-B14F-4D97-AF65-F5344CB8AC3E}">
        <p14:creationId xmlns:p14="http://schemas.microsoft.com/office/powerpoint/2010/main" val="215567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remove" nodeType="withEffect">
                                  <p:stCondLst>
                                    <p:cond delay="0"/>
                                  </p:stCondLst>
                                  <p:childTnLst>
                                    <p:animEffect transition="out" filter="slide(fromBottom)">
                                      <p:cBhvr>
                                        <p:cTn id="19" dur="5000"/>
                                        <p:tgtEl>
                                          <p:spTgt spid="10"/>
                                        </p:tgtEl>
                                      </p:cBhvr>
                                    </p:animEffect>
                                    <p:set>
                                      <p:cBhvr>
                                        <p:cTn id="20"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3327456052"/>
              </p:ext>
            </p:extLst>
          </p:nvPr>
        </p:nvGraphicFramePr>
        <p:xfrm>
          <a:off x="154744" y="699373"/>
          <a:ext cx="11901267" cy="5549650"/>
        </p:xfrm>
        <a:graphic>
          <a:graphicData uri="http://schemas.openxmlformats.org/drawingml/2006/table">
            <a:tbl>
              <a:tblPr firstRow="1" bandRow="1">
                <a:tableStyleId>{BDBED569-4797-4DF1-A0F4-6AAB3CD982D8}</a:tableStyleId>
              </a:tblPr>
              <a:tblGrid>
                <a:gridCol w="453527">
                  <a:extLst>
                    <a:ext uri="{9D8B030D-6E8A-4147-A177-3AD203B41FA5}">
                      <a16:colId xmlns:a16="http://schemas.microsoft.com/office/drawing/2014/main" val="2607353726"/>
                    </a:ext>
                  </a:extLst>
                </a:gridCol>
                <a:gridCol w="11447740">
                  <a:extLst>
                    <a:ext uri="{9D8B030D-6E8A-4147-A177-3AD203B41FA5}">
                      <a16:colId xmlns:a16="http://schemas.microsoft.com/office/drawing/2014/main" val="1600817978"/>
                    </a:ext>
                  </a:extLst>
                </a:gridCol>
              </a:tblGrid>
              <a:tr h="931657">
                <a:tc>
                  <a:txBody>
                    <a:bodyPr/>
                    <a:lstStyle/>
                    <a:p>
                      <a:pPr algn="ctr"/>
                      <a:r>
                        <a:rPr lang="en-GB" sz="2100" b="1" dirty="0">
                          <a:solidFill>
                            <a:schemeClr val="tx1"/>
                          </a:solidFill>
                        </a:rPr>
                        <a:t>1.</a:t>
                      </a:r>
                    </a:p>
                  </a:txBody>
                  <a:tcPr/>
                </a:tc>
                <a:tc>
                  <a:txBody>
                    <a:bodyPr/>
                    <a:lstStyle/>
                    <a:p>
                      <a:r>
                        <a:rPr lang="en-GB" sz="2100" b="1" dirty="0">
                          <a:solidFill>
                            <a:schemeClr val="tx1"/>
                          </a:solidFill>
                        </a:rPr>
                        <a:t>They</a:t>
                      </a:r>
                      <a:r>
                        <a:rPr lang="en-GB" sz="2100" b="1" baseline="0" dirty="0">
                          <a:solidFill>
                            <a:schemeClr val="tx1"/>
                          </a:solidFill>
                        </a:rPr>
                        <a:t> are going to visit Barcelona (in order) to go for tapas with some friends.</a:t>
                      </a:r>
                      <a:endParaRPr lang="en-GB" sz="2100" b="1" dirty="0">
                        <a:solidFill>
                          <a:schemeClr val="tx1"/>
                        </a:solidFill>
                      </a:endParaRPr>
                    </a:p>
                  </a:txBody>
                  <a:tcPr/>
                </a:tc>
                <a:extLst>
                  <a:ext uri="{0D108BD9-81ED-4DB2-BD59-A6C34878D82A}">
                    <a16:rowId xmlns:a16="http://schemas.microsoft.com/office/drawing/2014/main" val="1171492714"/>
                  </a:ext>
                </a:extLst>
              </a:tr>
              <a:tr h="891365">
                <a:tc>
                  <a:txBody>
                    <a:bodyPr/>
                    <a:lstStyle/>
                    <a:p>
                      <a:pPr algn="ctr"/>
                      <a:r>
                        <a:rPr lang="en-GB" sz="2100" b="1" dirty="0">
                          <a:solidFill>
                            <a:schemeClr val="tx1"/>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a:solidFill>
                            <a:schemeClr val="tx1"/>
                          </a:solidFill>
                        </a:rPr>
                        <a:t>We are going to go to another</a:t>
                      </a:r>
                      <a:r>
                        <a:rPr lang="en-GB" sz="2100" b="1" baseline="0" dirty="0">
                          <a:solidFill>
                            <a:schemeClr val="tx1"/>
                          </a:solidFill>
                        </a:rPr>
                        <a:t> country for the next match.  We are not going to lose!</a:t>
                      </a:r>
                      <a:endParaRPr lang="en-GB" sz="2100" b="1" dirty="0">
                        <a:solidFill>
                          <a:schemeClr val="tx1"/>
                        </a:solidFill>
                      </a:endParaRPr>
                    </a:p>
                  </a:txBody>
                  <a:tcPr/>
                </a:tc>
                <a:extLst>
                  <a:ext uri="{0D108BD9-81ED-4DB2-BD59-A6C34878D82A}">
                    <a16:rowId xmlns:a16="http://schemas.microsoft.com/office/drawing/2014/main" val="1961458278"/>
                  </a:ext>
                </a:extLst>
              </a:tr>
              <a:tr h="931657">
                <a:tc>
                  <a:txBody>
                    <a:bodyPr/>
                    <a:lstStyle/>
                    <a:p>
                      <a:pPr algn="ctr"/>
                      <a:r>
                        <a:rPr lang="en-GB" sz="2100" b="1" dirty="0">
                          <a:solidFill>
                            <a:schemeClr val="tx1"/>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a:solidFill>
                            <a:schemeClr val="tx1"/>
                          </a:solidFill>
                        </a:rPr>
                        <a:t>My parents</a:t>
                      </a:r>
                      <a:r>
                        <a:rPr lang="en-GB" sz="2100" b="1" baseline="0" dirty="0">
                          <a:solidFill>
                            <a:schemeClr val="tx1"/>
                          </a:solidFill>
                        </a:rPr>
                        <a:t> are going to go for drinks (in order) to celebrate the news.</a:t>
                      </a:r>
                      <a:endParaRPr lang="en-GB" sz="2100" b="1" dirty="0">
                        <a:solidFill>
                          <a:schemeClr val="tx1"/>
                        </a:solidFill>
                      </a:endParaRPr>
                    </a:p>
                  </a:txBody>
                  <a:tcPr/>
                </a:tc>
                <a:extLst>
                  <a:ext uri="{0D108BD9-81ED-4DB2-BD59-A6C34878D82A}">
                    <a16:rowId xmlns:a16="http://schemas.microsoft.com/office/drawing/2014/main" val="3344733340"/>
                  </a:ext>
                </a:extLst>
              </a:tr>
              <a:tr h="931657">
                <a:tc>
                  <a:txBody>
                    <a:bodyPr/>
                    <a:lstStyle/>
                    <a:p>
                      <a:pPr algn="ctr"/>
                      <a:r>
                        <a:rPr lang="en-GB" sz="2100" b="1" dirty="0">
                          <a:solidFill>
                            <a:schemeClr val="tx1"/>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a:solidFill>
                            <a:schemeClr val="tx1"/>
                          </a:solidFill>
                        </a:rPr>
                        <a:t>He</a:t>
                      </a:r>
                      <a:r>
                        <a:rPr lang="en-GB" sz="2100" b="1" baseline="0" dirty="0">
                          <a:solidFill>
                            <a:schemeClr val="tx1"/>
                          </a:solidFill>
                        </a:rPr>
                        <a:t> is going to do an interview (in order) to speak about some important issues.</a:t>
                      </a:r>
                      <a:endParaRPr lang="en-GB" sz="2100" b="1" dirty="0">
                        <a:solidFill>
                          <a:schemeClr val="tx1"/>
                        </a:solidFill>
                      </a:endParaRPr>
                    </a:p>
                  </a:txBody>
                  <a:tcPr/>
                </a:tc>
                <a:extLst>
                  <a:ext uri="{0D108BD9-81ED-4DB2-BD59-A6C34878D82A}">
                    <a16:rowId xmlns:a16="http://schemas.microsoft.com/office/drawing/2014/main" val="2189313960"/>
                  </a:ext>
                </a:extLst>
              </a:tr>
              <a:tr h="931657">
                <a:tc>
                  <a:txBody>
                    <a:bodyPr/>
                    <a:lstStyle/>
                    <a:p>
                      <a:pPr algn="ctr"/>
                      <a:r>
                        <a:rPr lang="en-GB" sz="2100" b="1" dirty="0">
                          <a:solidFill>
                            <a:schemeClr val="tx1"/>
                          </a:solidFill>
                        </a:rPr>
                        <a:t>5.</a:t>
                      </a:r>
                    </a:p>
                  </a:txBody>
                  <a:tcPr/>
                </a:tc>
                <a:tc>
                  <a:txBody>
                    <a:bodyPr/>
                    <a:lstStyle/>
                    <a:p>
                      <a:r>
                        <a:rPr lang="en-GB" sz="2100" b="1" dirty="0">
                          <a:solidFill>
                            <a:schemeClr val="tx1"/>
                          </a:solidFill>
                        </a:rPr>
                        <a:t>I</a:t>
                      </a:r>
                      <a:r>
                        <a:rPr lang="en-GB" sz="2100" b="1" baseline="0" dirty="0">
                          <a:solidFill>
                            <a:schemeClr val="tx1"/>
                          </a:solidFill>
                        </a:rPr>
                        <a:t> am going to buy a ticket for the interview with the football players.</a:t>
                      </a:r>
                      <a:endParaRPr lang="en-GB" sz="2100" b="1" dirty="0">
                        <a:solidFill>
                          <a:schemeClr val="tx1"/>
                        </a:solidFill>
                      </a:endParaRPr>
                    </a:p>
                  </a:txBody>
                  <a:tcPr/>
                </a:tc>
                <a:extLst>
                  <a:ext uri="{0D108BD9-81ED-4DB2-BD59-A6C34878D82A}">
                    <a16:rowId xmlns:a16="http://schemas.microsoft.com/office/drawing/2014/main" val="2344197191"/>
                  </a:ext>
                </a:extLst>
              </a:tr>
              <a:tr h="931657">
                <a:tc>
                  <a:txBody>
                    <a:bodyPr/>
                    <a:lstStyle/>
                    <a:p>
                      <a:pPr algn="ctr"/>
                      <a:r>
                        <a:rPr lang="en-GB" sz="2100" b="1" dirty="0">
                          <a:solidFill>
                            <a:schemeClr val="tx1"/>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a:solidFill>
                            <a:schemeClr val="tx1"/>
                          </a:solidFill>
                        </a:rPr>
                        <a:t>Next</a:t>
                      </a:r>
                      <a:r>
                        <a:rPr lang="en-GB" sz="2100" b="1" baseline="0" dirty="0">
                          <a:solidFill>
                            <a:schemeClr val="tx1"/>
                          </a:solidFill>
                        </a:rPr>
                        <a:t> weekend you are going to go shopping (window-shopping). </a:t>
                      </a:r>
                      <a:endParaRPr lang="en-GB" sz="2100" b="1" dirty="0">
                        <a:solidFill>
                          <a:schemeClr val="tx1"/>
                        </a:solidFill>
                      </a:endParaRPr>
                    </a:p>
                  </a:txBody>
                  <a:tcPr/>
                </a:tc>
                <a:extLst>
                  <a:ext uri="{0D108BD9-81ED-4DB2-BD59-A6C34878D82A}">
                    <a16:rowId xmlns:a16="http://schemas.microsoft.com/office/drawing/2014/main" val="1972389626"/>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638782" y="1149048"/>
            <a:ext cx="9913103" cy="430887"/>
          </a:xfrm>
          <a:prstGeom prst="rect">
            <a:avLst/>
          </a:prstGeom>
          <a:solidFill>
            <a:schemeClr val="accent4">
              <a:lumMod val="40000"/>
              <a:lumOff val="60000"/>
            </a:schemeClr>
          </a:solidFill>
        </p:spPr>
        <p:txBody>
          <a:bodyPr wrap="square" rtlCol="0">
            <a:spAutoFit/>
          </a:bodyPr>
          <a:lstStyle/>
          <a:p>
            <a:pPr algn="l"/>
            <a:r>
              <a:rPr lang="en-GB" sz="2200" b="1" dirty="0">
                <a:solidFill>
                  <a:schemeClr val="accent5">
                    <a:lumMod val="50000"/>
                  </a:schemeClr>
                </a:solidFill>
              </a:rPr>
              <a:t>Van a visitar Barcelona para ir de tapas con unos amigos.</a:t>
            </a:r>
          </a:p>
        </p:txBody>
      </p:sp>
      <p:sp>
        <p:nvSpPr>
          <p:cNvPr id="9" name="TextBox 8"/>
          <p:cNvSpPr txBox="1"/>
          <p:nvPr/>
        </p:nvSpPr>
        <p:spPr>
          <a:xfrm>
            <a:off x="638782" y="2036391"/>
            <a:ext cx="9503622" cy="430887"/>
          </a:xfrm>
          <a:prstGeom prst="rect">
            <a:avLst/>
          </a:prstGeom>
          <a:solidFill>
            <a:schemeClr val="accent4">
              <a:lumMod val="40000"/>
              <a:lumOff val="60000"/>
            </a:schemeClr>
          </a:solidFill>
        </p:spPr>
        <p:txBody>
          <a:bodyPr wrap="square" rtlCol="0">
            <a:spAutoFit/>
          </a:bodyPr>
          <a:lstStyle/>
          <a:p>
            <a:pPr algn="l"/>
            <a:r>
              <a:rPr lang="en-GB" sz="2200" b="1" dirty="0" err="1">
                <a:solidFill>
                  <a:schemeClr val="accent5">
                    <a:lumMod val="50000"/>
                  </a:schemeClr>
                </a:solidFill>
              </a:rPr>
              <a:t>Vamos</a:t>
            </a:r>
            <a:r>
              <a:rPr lang="en-GB" sz="2200" b="1" dirty="0">
                <a:solidFill>
                  <a:schemeClr val="accent5">
                    <a:lumMod val="50000"/>
                  </a:schemeClr>
                </a:solidFill>
              </a:rPr>
              <a:t> a ir a </a:t>
            </a:r>
            <a:r>
              <a:rPr lang="en-GB" sz="2200" b="1" dirty="0" err="1">
                <a:solidFill>
                  <a:schemeClr val="accent5">
                    <a:lumMod val="50000"/>
                  </a:schemeClr>
                </a:solidFill>
              </a:rPr>
              <a:t>otro</a:t>
            </a:r>
            <a:r>
              <a:rPr lang="en-GB" sz="2200" b="1" dirty="0">
                <a:solidFill>
                  <a:schemeClr val="accent5">
                    <a:lumMod val="50000"/>
                  </a:schemeClr>
                </a:solidFill>
              </a:rPr>
              <a:t> </a:t>
            </a:r>
            <a:r>
              <a:rPr lang="en-GB" sz="2200" b="1" dirty="0" err="1">
                <a:solidFill>
                  <a:schemeClr val="accent5">
                    <a:lumMod val="50000"/>
                  </a:schemeClr>
                </a:solidFill>
              </a:rPr>
              <a:t>país</a:t>
            </a:r>
            <a:r>
              <a:rPr lang="en-GB" sz="2200" b="1" dirty="0">
                <a:solidFill>
                  <a:schemeClr val="accent5">
                    <a:lumMod val="50000"/>
                  </a:schemeClr>
                </a:solidFill>
              </a:rPr>
              <a:t> para el próximo </a:t>
            </a:r>
            <a:r>
              <a:rPr lang="en-GB" sz="2200" b="1" dirty="0" err="1">
                <a:solidFill>
                  <a:schemeClr val="accent5">
                    <a:lumMod val="50000"/>
                  </a:schemeClr>
                </a:solidFill>
              </a:rPr>
              <a:t>partido</a:t>
            </a:r>
            <a:r>
              <a:rPr lang="en-GB" sz="2200" b="1" dirty="0">
                <a:solidFill>
                  <a:schemeClr val="accent5">
                    <a:lumMod val="50000"/>
                  </a:schemeClr>
                </a:solidFill>
              </a:rPr>
              <a:t>. </a:t>
            </a:r>
            <a:r>
              <a:rPr lang="en-GB" sz="2200" b="1" dirty="0" err="1">
                <a:solidFill>
                  <a:schemeClr val="accent5">
                    <a:lumMod val="50000"/>
                  </a:schemeClr>
                </a:solidFill>
              </a:rPr>
              <a:t>İNo</a:t>
            </a:r>
            <a:r>
              <a:rPr lang="en-GB" sz="2200" b="1" dirty="0">
                <a:solidFill>
                  <a:schemeClr val="accent5">
                    <a:lumMod val="50000"/>
                  </a:schemeClr>
                </a:solidFill>
              </a:rPr>
              <a:t> </a:t>
            </a:r>
            <a:r>
              <a:rPr lang="en-GB" sz="2200" b="1" dirty="0" err="1">
                <a:solidFill>
                  <a:schemeClr val="accent5">
                    <a:lumMod val="50000"/>
                  </a:schemeClr>
                </a:solidFill>
              </a:rPr>
              <a:t>vamos</a:t>
            </a:r>
            <a:r>
              <a:rPr lang="en-GB" sz="2200" b="1" dirty="0">
                <a:solidFill>
                  <a:schemeClr val="accent5">
                    <a:lumMod val="50000"/>
                  </a:schemeClr>
                </a:solidFill>
              </a:rPr>
              <a:t> a </a:t>
            </a:r>
            <a:r>
              <a:rPr lang="en-GB" sz="2200" b="1" dirty="0" err="1">
                <a:solidFill>
                  <a:schemeClr val="accent5">
                    <a:lumMod val="50000"/>
                  </a:schemeClr>
                </a:solidFill>
              </a:rPr>
              <a:t>perder</a:t>
            </a:r>
            <a:r>
              <a:rPr lang="en-GB" sz="2200" b="1" dirty="0">
                <a:solidFill>
                  <a:schemeClr val="accent5">
                    <a:lumMod val="50000"/>
                  </a:schemeClr>
                </a:solidFill>
              </a:rPr>
              <a:t>!</a:t>
            </a:r>
          </a:p>
        </p:txBody>
      </p:sp>
      <p:sp>
        <p:nvSpPr>
          <p:cNvPr id="10" name="TextBox 9"/>
          <p:cNvSpPr txBox="1"/>
          <p:nvPr/>
        </p:nvSpPr>
        <p:spPr>
          <a:xfrm>
            <a:off x="638782" y="2986563"/>
            <a:ext cx="7858104" cy="430887"/>
          </a:xfrm>
          <a:prstGeom prst="rect">
            <a:avLst/>
          </a:prstGeom>
          <a:solidFill>
            <a:schemeClr val="accent4">
              <a:lumMod val="40000"/>
              <a:lumOff val="60000"/>
            </a:schemeClr>
          </a:solidFill>
        </p:spPr>
        <p:txBody>
          <a:bodyPr wrap="square" rtlCol="0">
            <a:spAutoFit/>
          </a:bodyPr>
          <a:lstStyle/>
          <a:p>
            <a:pPr algn="l"/>
            <a:r>
              <a:rPr lang="en-GB" sz="2200" b="1" dirty="0">
                <a:solidFill>
                  <a:schemeClr val="accent5">
                    <a:lumMod val="50000"/>
                  </a:schemeClr>
                </a:solidFill>
              </a:rPr>
              <a:t>Mis padres van a ir de </a:t>
            </a:r>
            <a:r>
              <a:rPr lang="en-GB" sz="2200" b="1" dirty="0" err="1">
                <a:solidFill>
                  <a:schemeClr val="accent5">
                    <a:lumMod val="50000"/>
                  </a:schemeClr>
                </a:solidFill>
              </a:rPr>
              <a:t>copas</a:t>
            </a:r>
            <a:r>
              <a:rPr lang="en-GB" sz="2200" b="1" dirty="0">
                <a:solidFill>
                  <a:schemeClr val="accent5">
                    <a:lumMod val="50000"/>
                  </a:schemeClr>
                </a:solidFill>
              </a:rPr>
              <a:t> para celebrar las </a:t>
            </a:r>
            <a:r>
              <a:rPr lang="en-GB" sz="2200" b="1" dirty="0" err="1">
                <a:solidFill>
                  <a:schemeClr val="accent5">
                    <a:lumMod val="50000"/>
                  </a:schemeClr>
                </a:solidFill>
              </a:rPr>
              <a:t>noticias</a:t>
            </a:r>
            <a:r>
              <a:rPr lang="en-GB" sz="2200" b="1" dirty="0">
                <a:solidFill>
                  <a:schemeClr val="accent5">
                    <a:lumMod val="50000"/>
                  </a:schemeClr>
                </a:solidFill>
              </a:rPr>
              <a:t>.</a:t>
            </a:r>
          </a:p>
        </p:txBody>
      </p:sp>
      <p:sp>
        <p:nvSpPr>
          <p:cNvPr id="11" name="TextBox 10"/>
          <p:cNvSpPr txBox="1"/>
          <p:nvPr/>
        </p:nvSpPr>
        <p:spPr>
          <a:xfrm>
            <a:off x="638782" y="3887421"/>
            <a:ext cx="10586354" cy="430887"/>
          </a:xfrm>
          <a:prstGeom prst="rect">
            <a:avLst/>
          </a:prstGeom>
          <a:solidFill>
            <a:schemeClr val="accent4">
              <a:lumMod val="40000"/>
              <a:lumOff val="60000"/>
            </a:schemeClr>
          </a:solidFill>
        </p:spPr>
        <p:txBody>
          <a:bodyPr wrap="square" rtlCol="0">
            <a:spAutoFit/>
          </a:bodyPr>
          <a:lstStyle/>
          <a:p>
            <a:pPr algn="l"/>
            <a:r>
              <a:rPr lang="en-GB" sz="2200" b="1" dirty="0">
                <a:solidFill>
                  <a:schemeClr val="accent5">
                    <a:lumMod val="50000"/>
                  </a:schemeClr>
                </a:solidFill>
              </a:rPr>
              <a:t>Va a </a:t>
            </a:r>
            <a:r>
              <a:rPr lang="en-GB" sz="2200" b="1" dirty="0" err="1">
                <a:solidFill>
                  <a:schemeClr val="accent5">
                    <a:lumMod val="50000"/>
                  </a:schemeClr>
                </a:solidFill>
              </a:rPr>
              <a:t>hacer</a:t>
            </a:r>
            <a:r>
              <a:rPr lang="en-GB" sz="2200" b="1" dirty="0">
                <a:solidFill>
                  <a:schemeClr val="accent5">
                    <a:lumMod val="50000"/>
                  </a:schemeClr>
                </a:solidFill>
              </a:rPr>
              <a:t> una </a:t>
            </a:r>
            <a:r>
              <a:rPr lang="en-GB" sz="2200" b="1" dirty="0" err="1">
                <a:solidFill>
                  <a:schemeClr val="accent5">
                    <a:lumMod val="50000"/>
                  </a:schemeClr>
                </a:solidFill>
              </a:rPr>
              <a:t>entrevista</a:t>
            </a:r>
            <a:r>
              <a:rPr lang="en-GB" sz="2200" b="1" dirty="0">
                <a:solidFill>
                  <a:schemeClr val="accent5">
                    <a:lumMod val="50000"/>
                  </a:schemeClr>
                </a:solidFill>
              </a:rPr>
              <a:t> para </a:t>
            </a:r>
            <a:r>
              <a:rPr lang="en-GB" sz="2200" b="1" dirty="0" err="1">
                <a:solidFill>
                  <a:schemeClr val="accent5">
                    <a:lumMod val="50000"/>
                  </a:schemeClr>
                </a:solidFill>
              </a:rPr>
              <a:t>hablar</a:t>
            </a:r>
            <a:r>
              <a:rPr lang="en-GB" sz="2200" b="1" dirty="0">
                <a:solidFill>
                  <a:schemeClr val="accent5">
                    <a:lumMod val="50000"/>
                  </a:schemeClr>
                </a:solidFill>
              </a:rPr>
              <a:t> </a:t>
            </a:r>
            <a:r>
              <a:rPr lang="en-GB" sz="2200" b="1" dirty="0" err="1">
                <a:solidFill>
                  <a:schemeClr val="accent5">
                    <a:lumMod val="50000"/>
                  </a:schemeClr>
                </a:solidFill>
              </a:rPr>
              <a:t>sobre</a:t>
            </a:r>
            <a:r>
              <a:rPr lang="en-GB" sz="2200" b="1" dirty="0">
                <a:solidFill>
                  <a:schemeClr val="accent5">
                    <a:lumMod val="50000"/>
                  </a:schemeClr>
                </a:solidFill>
              </a:rPr>
              <a:t> unos </a:t>
            </a:r>
            <a:r>
              <a:rPr lang="en-GB" sz="2200" b="1" dirty="0" err="1">
                <a:solidFill>
                  <a:schemeClr val="accent5">
                    <a:lumMod val="50000"/>
                  </a:schemeClr>
                </a:solidFill>
              </a:rPr>
              <a:t>temas</a:t>
            </a:r>
            <a:r>
              <a:rPr lang="en-GB" sz="2200" b="1" dirty="0">
                <a:solidFill>
                  <a:schemeClr val="accent5">
                    <a:lumMod val="50000"/>
                  </a:schemeClr>
                </a:solidFill>
              </a:rPr>
              <a:t> </a:t>
            </a:r>
            <a:r>
              <a:rPr lang="en-GB" sz="2200" b="1" dirty="0" err="1">
                <a:solidFill>
                  <a:schemeClr val="accent5">
                    <a:lumMod val="50000"/>
                  </a:schemeClr>
                </a:solidFill>
              </a:rPr>
              <a:t>importantes</a:t>
            </a:r>
            <a:r>
              <a:rPr lang="en-GB" sz="2200" b="1" dirty="0">
                <a:solidFill>
                  <a:schemeClr val="accent5">
                    <a:lumMod val="50000"/>
                  </a:schemeClr>
                </a:solidFill>
              </a:rPr>
              <a:t>.</a:t>
            </a:r>
          </a:p>
        </p:txBody>
      </p:sp>
      <p:sp>
        <p:nvSpPr>
          <p:cNvPr id="12" name="TextBox 11"/>
          <p:cNvSpPr txBox="1"/>
          <p:nvPr/>
        </p:nvSpPr>
        <p:spPr>
          <a:xfrm>
            <a:off x="638782" y="4726437"/>
            <a:ext cx="10432493" cy="430887"/>
          </a:xfrm>
          <a:prstGeom prst="rect">
            <a:avLst/>
          </a:prstGeom>
          <a:solidFill>
            <a:schemeClr val="accent4">
              <a:lumMod val="40000"/>
              <a:lumOff val="60000"/>
            </a:schemeClr>
          </a:solidFill>
        </p:spPr>
        <p:txBody>
          <a:bodyPr wrap="square" rtlCol="0">
            <a:spAutoFit/>
          </a:bodyPr>
          <a:lstStyle/>
          <a:p>
            <a:pPr algn="l"/>
            <a:r>
              <a:rPr lang="en-GB" sz="2200" b="1" dirty="0" err="1">
                <a:solidFill>
                  <a:schemeClr val="accent5">
                    <a:lumMod val="50000"/>
                  </a:schemeClr>
                </a:solidFill>
              </a:rPr>
              <a:t>Voy</a:t>
            </a:r>
            <a:r>
              <a:rPr lang="en-GB" sz="2200" b="1" dirty="0">
                <a:solidFill>
                  <a:schemeClr val="accent5">
                    <a:lumMod val="50000"/>
                  </a:schemeClr>
                </a:solidFill>
              </a:rPr>
              <a:t> a </a:t>
            </a:r>
            <a:r>
              <a:rPr lang="en-GB" sz="2200" b="1" dirty="0" err="1">
                <a:solidFill>
                  <a:schemeClr val="accent5">
                    <a:lumMod val="50000"/>
                  </a:schemeClr>
                </a:solidFill>
              </a:rPr>
              <a:t>comprar</a:t>
            </a:r>
            <a:r>
              <a:rPr lang="en-GB" sz="2200" b="1" dirty="0">
                <a:solidFill>
                  <a:schemeClr val="accent5">
                    <a:lumMod val="50000"/>
                  </a:schemeClr>
                </a:solidFill>
              </a:rPr>
              <a:t> una entrada para la </a:t>
            </a:r>
            <a:r>
              <a:rPr lang="en-GB" sz="2200" b="1" dirty="0" err="1">
                <a:solidFill>
                  <a:schemeClr val="accent5">
                    <a:lumMod val="50000"/>
                  </a:schemeClr>
                </a:solidFill>
              </a:rPr>
              <a:t>entrevista</a:t>
            </a:r>
            <a:r>
              <a:rPr lang="en-GB" sz="2200" b="1" dirty="0">
                <a:solidFill>
                  <a:schemeClr val="accent5">
                    <a:lumMod val="50000"/>
                  </a:schemeClr>
                </a:solidFill>
              </a:rPr>
              <a:t> con </a:t>
            </a:r>
            <a:r>
              <a:rPr lang="en-GB" sz="2200" b="1" dirty="0" err="1">
                <a:solidFill>
                  <a:schemeClr val="accent5">
                    <a:lumMod val="50000"/>
                  </a:schemeClr>
                </a:solidFill>
              </a:rPr>
              <a:t>los</a:t>
            </a:r>
            <a:r>
              <a:rPr lang="en-GB" sz="2200" b="1" dirty="0">
                <a:solidFill>
                  <a:schemeClr val="accent5">
                    <a:lumMod val="50000"/>
                  </a:schemeClr>
                </a:solidFill>
              </a:rPr>
              <a:t> </a:t>
            </a:r>
            <a:r>
              <a:rPr lang="en-GB" sz="2200" b="1" dirty="0" err="1">
                <a:solidFill>
                  <a:schemeClr val="accent5">
                    <a:lumMod val="50000"/>
                  </a:schemeClr>
                </a:solidFill>
              </a:rPr>
              <a:t>jugadores</a:t>
            </a:r>
            <a:r>
              <a:rPr lang="en-GB" sz="2200" b="1" dirty="0">
                <a:solidFill>
                  <a:schemeClr val="accent5">
                    <a:lumMod val="50000"/>
                  </a:schemeClr>
                </a:solidFill>
              </a:rPr>
              <a:t> de </a:t>
            </a:r>
            <a:r>
              <a:rPr lang="en-GB" sz="2200" b="1" dirty="0" err="1">
                <a:solidFill>
                  <a:schemeClr val="accent5">
                    <a:lumMod val="50000"/>
                  </a:schemeClr>
                </a:solidFill>
              </a:rPr>
              <a:t>fútbol</a:t>
            </a:r>
            <a:r>
              <a:rPr lang="en-GB" sz="2200" b="1" dirty="0">
                <a:solidFill>
                  <a:schemeClr val="accent5">
                    <a:lumMod val="50000"/>
                  </a:schemeClr>
                </a:solidFill>
              </a:rPr>
              <a:t>.</a:t>
            </a:r>
          </a:p>
        </p:txBody>
      </p:sp>
      <p:sp>
        <p:nvSpPr>
          <p:cNvPr id="13" name="TextBox 12"/>
          <p:cNvSpPr txBox="1"/>
          <p:nvPr/>
        </p:nvSpPr>
        <p:spPr>
          <a:xfrm>
            <a:off x="638782" y="5704640"/>
            <a:ext cx="11063855" cy="430887"/>
          </a:xfrm>
          <a:prstGeom prst="rect">
            <a:avLst/>
          </a:prstGeom>
          <a:solidFill>
            <a:schemeClr val="accent4">
              <a:lumMod val="40000"/>
              <a:lumOff val="60000"/>
            </a:schemeClr>
          </a:solidFill>
        </p:spPr>
        <p:txBody>
          <a:bodyPr wrap="square" rtlCol="0">
            <a:spAutoFit/>
          </a:bodyPr>
          <a:lstStyle/>
          <a:p>
            <a:pPr algn="l"/>
            <a:r>
              <a:rPr lang="en-GB" sz="2200" b="1" dirty="0">
                <a:solidFill>
                  <a:schemeClr val="accent5">
                    <a:lumMod val="50000"/>
                  </a:schemeClr>
                </a:solidFill>
              </a:rPr>
              <a:t>El próximo fin de semana, vas a ir de </a:t>
            </a:r>
            <a:r>
              <a:rPr lang="en-GB" sz="2200" b="1" dirty="0" err="1">
                <a:solidFill>
                  <a:schemeClr val="accent5">
                    <a:lumMod val="50000"/>
                  </a:schemeClr>
                </a:solidFill>
              </a:rPr>
              <a:t>tiendas</a:t>
            </a:r>
            <a:r>
              <a:rPr lang="en-GB" sz="2200" b="1" dirty="0">
                <a:solidFill>
                  <a:schemeClr val="accent5">
                    <a:lumMod val="50000"/>
                  </a:schemeClr>
                </a:solidFill>
              </a:rPr>
              <a:t>.</a:t>
            </a:r>
          </a:p>
        </p:txBody>
      </p:sp>
      <p:sp>
        <p:nvSpPr>
          <p:cNvPr id="2" name="Title 1"/>
          <p:cNvSpPr>
            <a:spLocks noGrp="1"/>
          </p:cNvSpPr>
          <p:nvPr>
            <p:ph type="title"/>
          </p:nvPr>
        </p:nvSpPr>
        <p:spPr>
          <a:xfrm>
            <a:off x="10782300" y="242917"/>
            <a:ext cx="1610455" cy="456456"/>
          </a:xfrm>
        </p:spPr>
        <p:txBody>
          <a:bodyPr>
            <a:normAutofit/>
          </a:bodyPr>
          <a:lstStyle/>
          <a:p>
            <a:r>
              <a:rPr lang="en-GB" sz="2200" b="1" dirty="0" err="1">
                <a:solidFill>
                  <a:schemeClr val="bg1"/>
                </a:solidFill>
              </a:rPr>
              <a:t>escribir</a:t>
            </a:r>
            <a:endParaRPr lang="en-GB" sz="2200" b="1" dirty="0">
              <a:solidFill>
                <a:schemeClr val="bg1"/>
              </a:solidFill>
            </a:endParaRPr>
          </a:p>
        </p:txBody>
      </p:sp>
      <p:sp>
        <p:nvSpPr>
          <p:cNvPr id="3" name="TextBox 2">
            <a:extLst>
              <a:ext uri="{FF2B5EF4-FFF2-40B4-BE49-F238E27FC236}">
                <a16:creationId xmlns:a16="http://schemas.microsoft.com/office/drawing/2014/main" id="{5CD04CD7-99EF-4A76-A5F1-AD3BDBD1A76D}"/>
              </a:ext>
            </a:extLst>
          </p:cNvPr>
          <p:cNvSpPr txBox="1"/>
          <p:nvPr/>
        </p:nvSpPr>
        <p:spPr>
          <a:xfrm>
            <a:off x="154744" y="124212"/>
            <a:ext cx="5162844" cy="461665"/>
          </a:xfrm>
          <a:prstGeom prst="rect">
            <a:avLst/>
          </a:prstGeom>
          <a:noFill/>
        </p:spPr>
        <p:txBody>
          <a:bodyPr wrap="square" rtlCol="0">
            <a:spAutoFit/>
          </a:bodyPr>
          <a:lstStyle/>
          <a:p>
            <a:r>
              <a:rPr lang="en-GB" sz="2400" b="1" dirty="0"/>
              <a:t>Escribe las </a:t>
            </a:r>
            <a:r>
              <a:rPr lang="en-GB" sz="2400" b="1" dirty="0" err="1"/>
              <a:t>frases</a:t>
            </a:r>
            <a:r>
              <a:rPr lang="en-GB" sz="2400" b="1" dirty="0"/>
              <a:t> </a:t>
            </a:r>
            <a:r>
              <a:rPr lang="en-GB" sz="2400" b="1" dirty="0" err="1"/>
              <a:t>en</a:t>
            </a:r>
            <a:r>
              <a:rPr lang="en-GB" sz="2400" b="1" dirty="0"/>
              <a:t> </a:t>
            </a:r>
            <a:r>
              <a:rPr lang="en-GB" sz="2400" b="1" dirty="0" err="1"/>
              <a:t>español</a:t>
            </a:r>
            <a:r>
              <a:rPr lang="en-GB" sz="2400" b="1" dirty="0"/>
              <a:t>.</a:t>
            </a:r>
          </a:p>
        </p:txBody>
      </p:sp>
    </p:spTree>
    <p:extLst>
      <p:ext uri="{BB962C8B-B14F-4D97-AF65-F5344CB8AC3E}">
        <p14:creationId xmlns:p14="http://schemas.microsoft.com/office/powerpoint/2010/main" val="269919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1404914651"/>
              </p:ext>
            </p:extLst>
          </p:nvPr>
        </p:nvGraphicFramePr>
        <p:xfrm>
          <a:off x="154744" y="699373"/>
          <a:ext cx="11901267" cy="5549650"/>
        </p:xfrm>
        <a:graphic>
          <a:graphicData uri="http://schemas.openxmlformats.org/drawingml/2006/table">
            <a:tbl>
              <a:tblPr firstRow="1" bandRow="1">
                <a:tableStyleId>{2D5ABB26-0587-4C30-8999-92F81FD0307C}</a:tableStyleId>
              </a:tblPr>
              <a:tblGrid>
                <a:gridCol w="453527">
                  <a:extLst>
                    <a:ext uri="{9D8B030D-6E8A-4147-A177-3AD203B41FA5}">
                      <a16:colId xmlns:a16="http://schemas.microsoft.com/office/drawing/2014/main" val="2607353726"/>
                    </a:ext>
                  </a:extLst>
                </a:gridCol>
                <a:gridCol w="11447740">
                  <a:extLst>
                    <a:ext uri="{9D8B030D-6E8A-4147-A177-3AD203B41FA5}">
                      <a16:colId xmlns:a16="http://schemas.microsoft.com/office/drawing/2014/main" val="1600817978"/>
                    </a:ext>
                  </a:extLst>
                </a:gridCol>
              </a:tblGrid>
              <a:tr h="931657">
                <a:tc>
                  <a:txBody>
                    <a:bodyPr/>
                    <a:lstStyle/>
                    <a:p>
                      <a:pPr algn="ctr"/>
                      <a:r>
                        <a:rPr lang="en-GB" sz="2100" b="0" dirty="0">
                          <a:solidFill>
                            <a:schemeClr val="tx1"/>
                          </a:solidFill>
                        </a:rPr>
                        <a:t>1.</a:t>
                      </a:r>
                    </a:p>
                  </a:txBody>
                  <a:tcPr/>
                </a:tc>
                <a:tc>
                  <a:txBody>
                    <a:bodyPr/>
                    <a:lstStyle/>
                    <a:p>
                      <a:r>
                        <a:rPr lang="en-GB" sz="2100" b="1" dirty="0">
                          <a:solidFill>
                            <a:schemeClr val="tx1"/>
                          </a:solidFill>
                        </a:rPr>
                        <a:t>They</a:t>
                      </a:r>
                      <a:r>
                        <a:rPr lang="en-GB" sz="2100" b="1" baseline="0" dirty="0">
                          <a:solidFill>
                            <a:schemeClr val="tx1"/>
                          </a:solidFill>
                        </a:rPr>
                        <a:t> are going to </a:t>
                      </a:r>
                      <a:r>
                        <a:rPr lang="en-GB" sz="2100" b="0" baseline="0" dirty="0">
                          <a:solidFill>
                            <a:schemeClr val="tx1"/>
                          </a:solidFill>
                        </a:rPr>
                        <a:t>visit Barcelona </a:t>
                      </a:r>
                      <a:r>
                        <a:rPr lang="en-GB" sz="2100" b="1" baseline="0" dirty="0">
                          <a:solidFill>
                            <a:schemeClr val="tx1"/>
                          </a:solidFill>
                        </a:rPr>
                        <a:t>(in order) to go for tapas </a:t>
                      </a:r>
                      <a:r>
                        <a:rPr lang="en-GB" sz="2100" b="0" baseline="0" dirty="0">
                          <a:solidFill>
                            <a:schemeClr val="tx1"/>
                          </a:solidFill>
                        </a:rPr>
                        <a:t>with some friends.</a:t>
                      </a:r>
                      <a:endParaRPr lang="en-GB" sz="2100" b="0" dirty="0">
                        <a:solidFill>
                          <a:schemeClr val="tx1"/>
                        </a:solidFill>
                      </a:endParaRPr>
                    </a:p>
                  </a:txBody>
                  <a:tcPr/>
                </a:tc>
                <a:extLst>
                  <a:ext uri="{0D108BD9-81ED-4DB2-BD59-A6C34878D82A}">
                    <a16:rowId xmlns:a16="http://schemas.microsoft.com/office/drawing/2014/main" val="1171492714"/>
                  </a:ext>
                </a:extLst>
              </a:tr>
              <a:tr h="891365">
                <a:tc>
                  <a:txBody>
                    <a:bodyPr/>
                    <a:lstStyle/>
                    <a:p>
                      <a:pPr algn="ctr"/>
                      <a:r>
                        <a:rPr lang="en-GB" sz="2100" b="0" dirty="0">
                          <a:solidFill>
                            <a:schemeClr val="tx1"/>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a:solidFill>
                            <a:schemeClr val="tx1"/>
                          </a:solidFill>
                        </a:rPr>
                        <a:t>We are going to </a:t>
                      </a:r>
                      <a:r>
                        <a:rPr lang="en-GB" sz="2100" b="0" dirty="0">
                          <a:solidFill>
                            <a:schemeClr val="tx1"/>
                          </a:solidFill>
                        </a:rPr>
                        <a:t>go to another</a:t>
                      </a:r>
                      <a:r>
                        <a:rPr lang="en-GB" sz="2100" b="0" baseline="0" dirty="0">
                          <a:solidFill>
                            <a:schemeClr val="tx1"/>
                          </a:solidFill>
                        </a:rPr>
                        <a:t> country </a:t>
                      </a:r>
                      <a:r>
                        <a:rPr lang="en-GB" sz="2100" b="1" baseline="0" dirty="0">
                          <a:solidFill>
                            <a:schemeClr val="tx1"/>
                          </a:solidFill>
                        </a:rPr>
                        <a:t>for the next match</a:t>
                      </a:r>
                      <a:r>
                        <a:rPr lang="en-GB" sz="2100" b="0" baseline="0" dirty="0">
                          <a:solidFill>
                            <a:schemeClr val="tx1"/>
                          </a:solidFill>
                        </a:rPr>
                        <a:t>.  We are not going to lose!</a:t>
                      </a:r>
                      <a:endParaRPr lang="en-GB" sz="2100" b="0" dirty="0">
                        <a:solidFill>
                          <a:schemeClr val="tx1"/>
                        </a:solidFill>
                      </a:endParaRPr>
                    </a:p>
                  </a:txBody>
                  <a:tcPr/>
                </a:tc>
                <a:extLst>
                  <a:ext uri="{0D108BD9-81ED-4DB2-BD59-A6C34878D82A}">
                    <a16:rowId xmlns:a16="http://schemas.microsoft.com/office/drawing/2014/main" val="1961458278"/>
                  </a:ext>
                </a:extLst>
              </a:tr>
              <a:tr h="931657">
                <a:tc>
                  <a:txBody>
                    <a:bodyPr/>
                    <a:lstStyle/>
                    <a:p>
                      <a:pPr algn="ctr"/>
                      <a:r>
                        <a:rPr lang="en-GB" sz="2100" b="0" dirty="0">
                          <a:solidFill>
                            <a:schemeClr val="tx1"/>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a:solidFill>
                            <a:schemeClr val="tx1"/>
                          </a:solidFill>
                        </a:rPr>
                        <a:t>They </a:t>
                      </a:r>
                      <a:r>
                        <a:rPr lang="en-GB" sz="2100" b="1" baseline="0" dirty="0">
                          <a:solidFill>
                            <a:schemeClr val="tx1"/>
                          </a:solidFill>
                        </a:rPr>
                        <a:t>are going </a:t>
                      </a:r>
                      <a:r>
                        <a:rPr lang="en-GB" sz="2100" b="0" baseline="0" dirty="0">
                          <a:solidFill>
                            <a:schemeClr val="tx1"/>
                          </a:solidFill>
                        </a:rPr>
                        <a:t>to go for drinks </a:t>
                      </a:r>
                      <a:r>
                        <a:rPr lang="en-GB" sz="2100" b="1" baseline="0" dirty="0">
                          <a:solidFill>
                            <a:schemeClr val="tx1"/>
                          </a:solidFill>
                        </a:rPr>
                        <a:t>(in order) to celebrate </a:t>
                      </a:r>
                      <a:r>
                        <a:rPr lang="en-GB" sz="2100" b="0" baseline="0" dirty="0">
                          <a:solidFill>
                            <a:schemeClr val="tx1"/>
                          </a:solidFill>
                        </a:rPr>
                        <a:t>the news.</a:t>
                      </a:r>
                      <a:endParaRPr lang="en-GB" sz="2100" b="0" dirty="0">
                        <a:solidFill>
                          <a:schemeClr val="tx1"/>
                        </a:solidFill>
                      </a:endParaRPr>
                    </a:p>
                  </a:txBody>
                  <a:tcPr/>
                </a:tc>
                <a:extLst>
                  <a:ext uri="{0D108BD9-81ED-4DB2-BD59-A6C34878D82A}">
                    <a16:rowId xmlns:a16="http://schemas.microsoft.com/office/drawing/2014/main" val="3344733340"/>
                  </a:ext>
                </a:extLst>
              </a:tr>
              <a:tr h="931657">
                <a:tc>
                  <a:txBody>
                    <a:bodyPr/>
                    <a:lstStyle/>
                    <a:p>
                      <a:pPr algn="ctr"/>
                      <a:r>
                        <a:rPr lang="en-GB" sz="2100" b="0" dirty="0">
                          <a:solidFill>
                            <a:schemeClr val="tx1"/>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a:solidFill>
                            <a:schemeClr val="tx1"/>
                          </a:solidFill>
                        </a:rPr>
                        <a:t>He</a:t>
                      </a:r>
                      <a:r>
                        <a:rPr lang="en-GB" sz="2100" b="1" baseline="0" dirty="0">
                          <a:solidFill>
                            <a:schemeClr val="tx1"/>
                          </a:solidFill>
                        </a:rPr>
                        <a:t> is going to </a:t>
                      </a:r>
                      <a:r>
                        <a:rPr lang="en-GB" sz="2100" b="0" baseline="0" dirty="0">
                          <a:solidFill>
                            <a:schemeClr val="tx1"/>
                          </a:solidFill>
                        </a:rPr>
                        <a:t>do an interview </a:t>
                      </a:r>
                      <a:r>
                        <a:rPr lang="en-GB" sz="2100" b="1" baseline="0" dirty="0">
                          <a:solidFill>
                            <a:schemeClr val="tx1"/>
                          </a:solidFill>
                        </a:rPr>
                        <a:t>(in order) to speak </a:t>
                      </a:r>
                      <a:r>
                        <a:rPr lang="en-GB" sz="2100" b="0" baseline="0" dirty="0">
                          <a:solidFill>
                            <a:schemeClr val="tx1"/>
                          </a:solidFill>
                        </a:rPr>
                        <a:t>about some important issues.</a:t>
                      </a:r>
                      <a:endParaRPr lang="en-GB" sz="2100" b="0" dirty="0">
                        <a:solidFill>
                          <a:schemeClr val="tx1"/>
                        </a:solidFill>
                      </a:endParaRPr>
                    </a:p>
                  </a:txBody>
                  <a:tcPr/>
                </a:tc>
                <a:extLst>
                  <a:ext uri="{0D108BD9-81ED-4DB2-BD59-A6C34878D82A}">
                    <a16:rowId xmlns:a16="http://schemas.microsoft.com/office/drawing/2014/main" val="2189313960"/>
                  </a:ext>
                </a:extLst>
              </a:tr>
              <a:tr h="931657">
                <a:tc>
                  <a:txBody>
                    <a:bodyPr/>
                    <a:lstStyle/>
                    <a:p>
                      <a:pPr algn="ctr"/>
                      <a:r>
                        <a:rPr lang="en-GB" sz="2100" b="0" dirty="0">
                          <a:solidFill>
                            <a:schemeClr val="tx1"/>
                          </a:solidFill>
                        </a:rPr>
                        <a:t>5.</a:t>
                      </a:r>
                    </a:p>
                  </a:txBody>
                  <a:tcPr/>
                </a:tc>
                <a:tc>
                  <a:txBody>
                    <a:bodyPr/>
                    <a:lstStyle/>
                    <a:p>
                      <a:r>
                        <a:rPr lang="en-GB" sz="2100" b="1" dirty="0">
                          <a:solidFill>
                            <a:schemeClr val="tx1"/>
                          </a:solidFill>
                        </a:rPr>
                        <a:t>I</a:t>
                      </a:r>
                      <a:r>
                        <a:rPr lang="en-GB" sz="2100" b="1" baseline="0" dirty="0">
                          <a:solidFill>
                            <a:schemeClr val="tx1"/>
                          </a:solidFill>
                        </a:rPr>
                        <a:t> am going to </a:t>
                      </a:r>
                      <a:r>
                        <a:rPr lang="en-GB" sz="2100" b="0" baseline="0" dirty="0">
                          <a:solidFill>
                            <a:schemeClr val="tx1"/>
                          </a:solidFill>
                        </a:rPr>
                        <a:t>buy a ticket </a:t>
                      </a:r>
                      <a:r>
                        <a:rPr lang="en-GB" sz="2100" b="1" baseline="0" dirty="0">
                          <a:solidFill>
                            <a:schemeClr val="tx1"/>
                          </a:solidFill>
                        </a:rPr>
                        <a:t>for the interview </a:t>
                      </a:r>
                      <a:r>
                        <a:rPr lang="en-GB" sz="2100" b="0" baseline="0" dirty="0">
                          <a:solidFill>
                            <a:schemeClr val="tx1"/>
                          </a:solidFill>
                        </a:rPr>
                        <a:t>with the football players.</a:t>
                      </a:r>
                      <a:endParaRPr lang="en-GB" sz="2100" b="0" dirty="0">
                        <a:solidFill>
                          <a:schemeClr val="tx1"/>
                        </a:solidFill>
                      </a:endParaRPr>
                    </a:p>
                  </a:txBody>
                  <a:tcPr/>
                </a:tc>
                <a:extLst>
                  <a:ext uri="{0D108BD9-81ED-4DB2-BD59-A6C34878D82A}">
                    <a16:rowId xmlns:a16="http://schemas.microsoft.com/office/drawing/2014/main" val="2344197191"/>
                  </a:ext>
                </a:extLst>
              </a:tr>
              <a:tr h="931657">
                <a:tc>
                  <a:txBody>
                    <a:bodyPr/>
                    <a:lstStyle/>
                    <a:p>
                      <a:pPr algn="ctr"/>
                      <a:r>
                        <a:rPr lang="en-GB" sz="2100" b="0" dirty="0">
                          <a:solidFill>
                            <a:schemeClr val="tx1"/>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0" dirty="0">
                          <a:solidFill>
                            <a:schemeClr val="tx1"/>
                          </a:solidFill>
                        </a:rPr>
                        <a:t>Next</a:t>
                      </a:r>
                      <a:r>
                        <a:rPr lang="en-GB" sz="2100" b="0" baseline="0" dirty="0">
                          <a:solidFill>
                            <a:schemeClr val="tx1"/>
                          </a:solidFill>
                        </a:rPr>
                        <a:t> weekend </a:t>
                      </a:r>
                      <a:r>
                        <a:rPr lang="en-GB" sz="2100" b="1" baseline="0" dirty="0">
                          <a:solidFill>
                            <a:schemeClr val="tx1"/>
                          </a:solidFill>
                        </a:rPr>
                        <a:t>you are going to go shopping (window-shopping). </a:t>
                      </a:r>
                      <a:endParaRPr lang="en-GB" sz="2100" b="1" dirty="0">
                        <a:solidFill>
                          <a:schemeClr val="tx1"/>
                        </a:solidFill>
                      </a:endParaRPr>
                    </a:p>
                  </a:txBody>
                  <a:tcPr/>
                </a:tc>
                <a:extLst>
                  <a:ext uri="{0D108BD9-81ED-4DB2-BD59-A6C34878D82A}">
                    <a16:rowId xmlns:a16="http://schemas.microsoft.com/office/drawing/2014/main" val="1972389626"/>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645724" y="1180604"/>
            <a:ext cx="9913103" cy="430887"/>
          </a:xfrm>
          <a:prstGeom prst="rect">
            <a:avLst/>
          </a:prstGeom>
          <a:noFill/>
        </p:spPr>
        <p:txBody>
          <a:bodyPr wrap="square" rtlCol="0">
            <a:spAutoFit/>
          </a:bodyPr>
          <a:lstStyle/>
          <a:p>
            <a:pPr algn="l"/>
            <a:r>
              <a:rPr lang="en-GB" sz="2100" b="1" dirty="0">
                <a:solidFill>
                  <a:srgbClr val="C00000"/>
                </a:solidFill>
              </a:rPr>
              <a:t>____________ </a:t>
            </a:r>
            <a:r>
              <a:rPr lang="en-GB" sz="2100" b="1" dirty="0" err="1">
                <a:solidFill>
                  <a:srgbClr val="C00000"/>
                </a:solidFill>
              </a:rPr>
              <a:t>visitar</a:t>
            </a:r>
            <a:r>
              <a:rPr lang="en-GB" sz="2100" b="1" dirty="0">
                <a:solidFill>
                  <a:srgbClr val="C00000"/>
                </a:solidFill>
              </a:rPr>
              <a:t> Barcelona __________________ con unos amigos.</a:t>
            </a:r>
          </a:p>
        </p:txBody>
      </p:sp>
      <p:sp>
        <p:nvSpPr>
          <p:cNvPr id="2" name="Title 1"/>
          <p:cNvSpPr>
            <a:spLocks noGrp="1"/>
          </p:cNvSpPr>
          <p:nvPr>
            <p:ph type="title"/>
          </p:nvPr>
        </p:nvSpPr>
        <p:spPr>
          <a:xfrm>
            <a:off x="10782300" y="242917"/>
            <a:ext cx="1610455" cy="456456"/>
          </a:xfrm>
        </p:spPr>
        <p:txBody>
          <a:bodyPr>
            <a:normAutofit/>
          </a:bodyPr>
          <a:lstStyle/>
          <a:p>
            <a:r>
              <a:rPr lang="en-GB" sz="2200" b="1" dirty="0" err="1">
                <a:solidFill>
                  <a:schemeClr val="bg1"/>
                </a:solidFill>
              </a:rPr>
              <a:t>escribir</a:t>
            </a:r>
            <a:endParaRPr lang="en-GB" sz="2200" b="1" dirty="0">
              <a:solidFill>
                <a:schemeClr val="bg1"/>
              </a:solidFill>
            </a:endParaRPr>
          </a:p>
        </p:txBody>
      </p:sp>
      <p:sp>
        <p:nvSpPr>
          <p:cNvPr id="3" name="TextBox 2">
            <a:extLst>
              <a:ext uri="{FF2B5EF4-FFF2-40B4-BE49-F238E27FC236}">
                <a16:creationId xmlns:a16="http://schemas.microsoft.com/office/drawing/2014/main" id="{5CD04CD7-99EF-4A76-A5F1-AD3BDBD1A76D}"/>
              </a:ext>
            </a:extLst>
          </p:cNvPr>
          <p:cNvSpPr txBox="1"/>
          <p:nvPr/>
        </p:nvSpPr>
        <p:spPr>
          <a:xfrm>
            <a:off x="154744" y="124212"/>
            <a:ext cx="5162844" cy="461665"/>
          </a:xfrm>
          <a:prstGeom prst="rect">
            <a:avLst/>
          </a:prstGeom>
          <a:noFill/>
        </p:spPr>
        <p:txBody>
          <a:bodyPr wrap="square" rtlCol="0">
            <a:spAutoFit/>
          </a:bodyPr>
          <a:lstStyle/>
          <a:p>
            <a:r>
              <a:rPr lang="en-GB" sz="2400" b="1" dirty="0"/>
              <a:t>Escribe las </a:t>
            </a:r>
            <a:r>
              <a:rPr lang="en-GB" sz="2400" b="1" dirty="0" err="1"/>
              <a:t>frases</a:t>
            </a:r>
            <a:r>
              <a:rPr lang="en-GB" sz="2400" b="1" dirty="0"/>
              <a:t> </a:t>
            </a:r>
            <a:r>
              <a:rPr lang="en-GB" sz="2400" b="1" dirty="0" err="1"/>
              <a:t>en</a:t>
            </a:r>
            <a:r>
              <a:rPr lang="en-GB" sz="2400" b="1" dirty="0"/>
              <a:t> </a:t>
            </a:r>
            <a:r>
              <a:rPr lang="en-GB" sz="2400" b="1" dirty="0" err="1"/>
              <a:t>español</a:t>
            </a:r>
            <a:r>
              <a:rPr lang="en-GB" sz="2400" b="1" dirty="0"/>
              <a:t>.</a:t>
            </a:r>
          </a:p>
        </p:txBody>
      </p:sp>
      <p:sp>
        <p:nvSpPr>
          <p:cNvPr id="14" name="TextBox 13">
            <a:extLst>
              <a:ext uri="{FF2B5EF4-FFF2-40B4-BE49-F238E27FC236}">
                <a16:creationId xmlns:a16="http://schemas.microsoft.com/office/drawing/2014/main" id="{B1DFF347-F528-4ABB-B56A-E24D2DF1717A}"/>
              </a:ext>
            </a:extLst>
          </p:cNvPr>
          <p:cNvSpPr txBox="1"/>
          <p:nvPr/>
        </p:nvSpPr>
        <p:spPr>
          <a:xfrm>
            <a:off x="645724" y="1962886"/>
            <a:ext cx="11268074" cy="415498"/>
          </a:xfrm>
          <a:prstGeom prst="rect">
            <a:avLst/>
          </a:prstGeom>
          <a:noFill/>
        </p:spPr>
        <p:txBody>
          <a:bodyPr wrap="square">
            <a:spAutoFit/>
          </a:bodyPr>
          <a:lstStyle/>
          <a:p>
            <a:pPr algn="l"/>
            <a:r>
              <a:rPr lang="en-GB" sz="2100" b="1" dirty="0">
                <a:solidFill>
                  <a:srgbClr val="C00000"/>
                </a:solidFill>
              </a:rPr>
              <a:t>______________ </a:t>
            </a:r>
            <a:r>
              <a:rPr lang="en-GB" sz="2100" b="1" dirty="0" err="1">
                <a:solidFill>
                  <a:srgbClr val="C00000"/>
                </a:solidFill>
              </a:rPr>
              <a:t>ir</a:t>
            </a:r>
            <a:r>
              <a:rPr lang="en-GB" sz="2100" b="1" dirty="0">
                <a:solidFill>
                  <a:srgbClr val="C00000"/>
                </a:solidFill>
              </a:rPr>
              <a:t> a </a:t>
            </a:r>
            <a:r>
              <a:rPr lang="en-GB" sz="2100" b="1" dirty="0" err="1">
                <a:solidFill>
                  <a:srgbClr val="C00000"/>
                </a:solidFill>
              </a:rPr>
              <a:t>otro</a:t>
            </a:r>
            <a:r>
              <a:rPr lang="en-GB" sz="2100" b="1" dirty="0">
                <a:solidFill>
                  <a:srgbClr val="C00000"/>
                </a:solidFill>
              </a:rPr>
              <a:t> </a:t>
            </a:r>
            <a:r>
              <a:rPr lang="en-GB" sz="2100" b="1" dirty="0" err="1">
                <a:solidFill>
                  <a:srgbClr val="C00000"/>
                </a:solidFill>
              </a:rPr>
              <a:t>país</a:t>
            </a:r>
            <a:r>
              <a:rPr lang="en-GB" sz="2100" b="1" dirty="0">
                <a:solidFill>
                  <a:srgbClr val="C00000"/>
                </a:solidFill>
              </a:rPr>
              <a:t> ___________________________ . </a:t>
            </a:r>
            <a:r>
              <a:rPr lang="en-GB" sz="2100" b="1" dirty="0" err="1">
                <a:solidFill>
                  <a:srgbClr val="C00000"/>
                </a:solidFill>
              </a:rPr>
              <a:t>İNo</a:t>
            </a:r>
            <a:r>
              <a:rPr lang="en-GB" sz="2100" b="1" dirty="0">
                <a:solidFill>
                  <a:srgbClr val="C00000"/>
                </a:solidFill>
              </a:rPr>
              <a:t> </a:t>
            </a:r>
            <a:r>
              <a:rPr lang="en-GB" sz="2100" b="1" dirty="0" err="1">
                <a:solidFill>
                  <a:srgbClr val="C00000"/>
                </a:solidFill>
              </a:rPr>
              <a:t>vamos</a:t>
            </a:r>
            <a:r>
              <a:rPr lang="en-GB" sz="2100" b="1" dirty="0">
                <a:solidFill>
                  <a:srgbClr val="C00000"/>
                </a:solidFill>
              </a:rPr>
              <a:t> a </a:t>
            </a:r>
            <a:r>
              <a:rPr lang="en-GB" sz="2100" b="1" dirty="0" err="1">
                <a:solidFill>
                  <a:srgbClr val="C00000"/>
                </a:solidFill>
              </a:rPr>
              <a:t>perder</a:t>
            </a:r>
            <a:r>
              <a:rPr lang="en-GB" sz="2100" b="1" dirty="0">
                <a:solidFill>
                  <a:srgbClr val="C00000"/>
                </a:solidFill>
              </a:rPr>
              <a:t>!</a:t>
            </a:r>
          </a:p>
        </p:txBody>
      </p:sp>
      <p:sp>
        <p:nvSpPr>
          <p:cNvPr id="15" name="TextBox 14">
            <a:extLst>
              <a:ext uri="{FF2B5EF4-FFF2-40B4-BE49-F238E27FC236}">
                <a16:creationId xmlns:a16="http://schemas.microsoft.com/office/drawing/2014/main" id="{D4FE2B5A-0F80-48F2-88B9-5B0298BC901B}"/>
              </a:ext>
            </a:extLst>
          </p:cNvPr>
          <p:cNvSpPr txBox="1"/>
          <p:nvPr/>
        </p:nvSpPr>
        <p:spPr>
          <a:xfrm>
            <a:off x="660069" y="2899036"/>
            <a:ext cx="11268074" cy="415498"/>
          </a:xfrm>
          <a:prstGeom prst="rect">
            <a:avLst/>
          </a:prstGeom>
          <a:noFill/>
        </p:spPr>
        <p:txBody>
          <a:bodyPr wrap="square">
            <a:spAutoFit/>
          </a:bodyPr>
          <a:lstStyle/>
          <a:p>
            <a:pPr algn="l"/>
            <a:r>
              <a:rPr lang="en-GB" sz="2100" b="1" dirty="0">
                <a:solidFill>
                  <a:srgbClr val="C00000"/>
                </a:solidFill>
              </a:rPr>
              <a:t>______________ </a:t>
            </a:r>
            <a:r>
              <a:rPr lang="en-GB" sz="2100" b="1" dirty="0" err="1">
                <a:solidFill>
                  <a:srgbClr val="C00000"/>
                </a:solidFill>
              </a:rPr>
              <a:t>ir</a:t>
            </a:r>
            <a:r>
              <a:rPr lang="en-GB" sz="2100" b="1" dirty="0">
                <a:solidFill>
                  <a:srgbClr val="C00000"/>
                </a:solidFill>
              </a:rPr>
              <a:t> de </a:t>
            </a:r>
            <a:r>
              <a:rPr lang="en-GB" sz="2100" b="1" dirty="0" err="1">
                <a:solidFill>
                  <a:srgbClr val="C00000"/>
                </a:solidFill>
              </a:rPr>
              <a:t>copas</a:t>
            </a:r>
            <a:r>
              <a:rPr lang="en-GB" sz="2100" b="1" dirty="0">
                <a:solidFill>
                  <a:srgbClr val="C00000"/>
                </a:solidFill>
              </a:rPr>
              <a:t>_______________ las </a:t>
            </a:r>
            <a:r>
              <a:rPr lang="en-GB" sz="2100" b="1" dirty="0" err="1">
                <a:solidFill>
                  <a:srgbClr val="C00000"/>
                </a:solidFill>
              </a:rPr>
              <a:t>noticias</a:t>
            </a:r>
            <a:r>
              <a:rPr lang="en-GB" sz="2100" b="1" dirty="0">
                <a:solidFill>
                  <a:srgbClr val="C00000"/>
                </a:solidFill>
              </a:rPr>
              <a:t>.</a:t>
            </a:r>
          </a:p>
        </p:txBody>
      </p:sp>
      <p:sp>
        <p:nvSpPr>
          <p:cNvPr id="16" name="TextBox 15">
            <a:extLst>
              <a:ext uri="{FF2B5EF4-FFF2-40B4-BE49-F238E27FC236}">
                <a16:creationId xmlns:a16="http://schemas.microsoft.com/office/drawing/2014/main" id="{FBCB1FE5-1E30-4209-9F5A-A94143DFF9C5}"/>
              </a:ext>
            </a:extLst>
          </p:cNvPr>
          <p:cNvSpPr txBox="1"/>
          <p:nvPr/>
        </p:nvSpPr>
        <p:spPr>
          <a:xfrm>
            <a:off x="660069" y="3875121"/>
            <a:ext cx="11268074" cy="415498"/>
          </a:xfrm>
          <a:prstGeom prst="rect">
            <a:avLst/>
          </a:prstGeom>
          <a:noFill/>
        </p:spPr>
        <p:txBody>
          <a:bodyPr wrap="square">
            <a:spAutoFit/>
          </a:bodyPr>
          <a:lstStyle/>
          <a:p>
            <a:pPr algn="l"/>
            <a:r>
              <a:rPr lang="en-GB" sz="2100" b="1" dirty="0">
                <a:solidFill>
                  <a:srgbClr val="C00000"/>
                </a:solidFill>
              </a:rPr>
              <a:t>______________ </a:t>
            </a:r>
            <a:r>
              <a:rPr lang="en-GB" sz="2100" b="1" dirty="0" err="1">
                <a:solidFill>
                  <a:srgbClr val="C00000"/>
                </a:solidFill>
              </a:rPr>
              <a:t>hacer</a:t>
            </a:r>
            <a:r>
              <a:rPr lang="en-GB" sz="2100" b="1" dirty="0">
                <a:solidFill>
                  <a:srgbClr val="C00000"/>
                </a:solidFill>
              </a:rPr>
              <a:t> una </a:t>
            </a:r>
            <a:r>
              <a:rPr lang="en-GB" sz="2100" b="1" dirty="0" err="1">
                <a:solidFill>
                  <a:srgbClr val="C00000"/>
                </a:solidFill>
              </a:rPr>
              <a:t>entrevista</a:t>
            </a:r>
            <a:r>
              <a:rPr lang="en-GB" sz="2100" b="1" dirty="0">
                <a:solidFill>
                  <a:srgbClr val="C00000"/>
                </a:solidFill>
              </a:rPr>
              <a:t> _______________ </a:t>
            </a:r>
            <a:r>
              <a:rPr lang="en-GB" sz="2100" b="1" dirty="0" err="1">
                <a:solidFill>
                  <a:srgbClr val="C00000"/>
                </a:solidFill>
              </a:rPr>
              <a:t>sobre</a:t>
            </a:r>
            <a:r>
              <a:rPr lang="en-GB" sz="2100" b="1" dirty="0">
                <a:solidFill>
                  <a:srgbClr val="C00000"/>
                </a:solidFill>
              </a:rPr>
              <a:t> </a:t>
            </a:r>
            <a:r>
              <a:rPr lang="en-GB" sz="2100" b="1" dirty="0" err="1">
                <a:solidFill>
                  <a:srgbClr val="C00000"/>
                </a:solidFill>
              </a:rPr>
              <a:t>unos</a:t>
            </a:r>
            <a:r>
              <a:rPr lang="en-GB" sz="2100" b="1" dirty="0">
                <a:solidFill>
                  <a:srgbClr val="C00000"/>
                </a:solidFill>
              </a:rPr>
              <a:t> </a:t>
            </a:r>
            <a:r>
              <a:rPr lang="en-GB" sz="2100" b="1" dirty="0" err="1">
                <a:solidFill>
                  <a:srgbClr val="C00000"/>
                </a:solidFill>
              </a:rPr>
              <a:t>temas</a:t>
            </a:r>
            <a:r>
              <a:rPr lang="en-GB" sz="2100" b="1" dirty="0">
                <a:solidFill>
                  <a:srgbClr val="C00000"/>
                </a:solidFill>
              </a:rPr>
              <a:t> </a:t>
            </a:r>
            <a:r>
              <a:rPr lang="en-GB" sz="2100" b="1" dirty="0" err="1">
                <a:solidFill>
                  <a:srgbClr val="C00000"/>
                </a:solidFill>
              </a:rPr>
              <a:t>importantes</a:t>
            </a:r>
            <a:r>
              <a:rPr lang="en-GB" sz="2100" b="1" dirty="0">
                <a:solidFill>
                  <a:srgbClr val="C00000"/>
                </a:solidFill>
              </a:rPr>
              <a:t>.</a:t>
            </a:r>
          </a:p>
        </p:txBody>
      </p:sp>
      <p:sp>
        <p:nvSpPr>
          <p:cNvPr id="17" name="TextBox 16">
            <a:extLst>
              <a:ext uri="{FF2B5EF4-FFF2-40B4-BE49-F238E27FC236}">
                <a16:creationId xmlns:a16="http://schemas.microsoft.com/office/drawing/2014/main" id="{EFF188CE-94F1-4E8D-836C-AED2E2F705D3}"/>
              </a:ext>
            </a:extLst>
          </p:cNvPr>
          <p:cNvSpPr txBox="1"/>
          <p:nvPr/>
        </p:nvSpPr>
        <p:spPr>
          <a:xfrm>
            <a:off x="660069" y="4874663"/>
            <a:ext cx="11395942" cy="415498"/>
          </a:xfrm>
          <a:prstGeom prst="rect">
            <a:avLst/>
          </a:prstGeom>
          <a:noFill/>
        </p:spPr>
        <p:txBody>
          <a:bodyPr wrap="square">
            <a:spAutoFit/>
          </a:bodyPr>
          <a:lstStyle/>
          <a:p>
            <a:pPr algn="l"/>
            <a:r>
              <a:rPr lang="en-GB" sz="2100" b="1" dirty="0">
                <a:solidFill>
                  <a:srgbClr val="C00000"/>
                </a:solidFill>
              </a:rPr>
              <a:t>______________ </a:t>
            </a:r>
            <a:r>
              <a:rPr lang="en-GB" sz="2100" b="1" dirty="0" err="1">
                <a:solidFill>
                  <a:srgbClr val="C00000"/>
                </a:solidFill>
              </a:rPr>
              <a:t>comprar</a:t>
            </a:r>
            <a:r>
              <a:rPr lang="en-GB" sz="2100" b="1" dirty="0">
                <a:solidFill>
                  <a:srgbClr val="C00000"/>
                </a:solidFill>
              </a:rPr>
              <a:t> una entrada ____________________ con los </a:t>
            </a:r>
            <a:r>
              <a:rPr lang="en-GB" sz="2100" b="1" dirty="0" err="1">
                <a:solidFill>
                  <a:srgbClr val="C00000"/>
                </a:solidFill>
              </a:rPr>
              <a:t>jugadores</a:t>
            </a:r>
            <a:r>
              <a:rPr lang="en-GB" sz="2100" b="1" dirty="0">
                <a:solidFill>
                  <a:srgbClr val="C00000"/>
                </a:solidFill>
              </a:rPr>
              <a:t> de </a:t>
            </a:r>
            <a:r>
              <a:rPr lang="en-GB" sz="2100" b="1" dirty="0" err="1">
                <a:solidFill>
                  <a:srgbClr val="C00000"/>
                </a:solidFill>
              </a:rPr>
              <a:t>fútbol</a:t>
            </a:r>
            <a:r>
              <a:rPr lang="en-GB" sz="2100" b="1" dirty="0">
                <a:solidFill>
                  <a:srgbClr val="C00000"/>
                </a:solidFill>
              </a:rPr>
              <a:t>.</a:t>
            </a:r>
          </a:p>
        </p:txBody>
      </p:sp>
      <p:sp>
        <p:nvSpPr>
          <p:cNvPr id="18" name="TextBox 17">
            <a:extLst>
              <a:ext uri="{FF2B5EF4-FFF2-40B4-BE49-F238E27FC236}">
                <a16:creationId xmlns:a16="http://schemas.microsoft.com/office/drawing/2014/main" id="{46821621-43D2-423A-A957-FDD0F2E5EA93}"/>
              </a:ext>
            </a:extLst>
          </p:cNvPr>
          <p:cNvSpPr txBox="1"/>
          <p:nvPr/>
        </p:nvSpPr>
        <p:spPr>
          <a:xfrm>
            <a:off x="716174" y="5775769"/>
            <a:ext cx="11268074" cy="415498"/>
          </a:xfrm>
          <a:prstGeom prst="rect">
            <a:avLst/>
          </a:prstGeom>
          <a:noFill/>
        </p:spPr>
        <p:txBody>
          <a:bodyPr wrap="square">
            <a:spAutoFit/>
          </a:bodyPr>
          <a:lstStyle/>
          <a:p>
            <a:pPr algn="l"/>
            <a:r>
              <a:rPr lang="en-GB" sz="2100" b="1" dirty="0">
                <a:solidFill>
                  <a:srgbClr val="C00000"/>
                </a:solidFill>
              </a:rPr>
              <a:t>El </a:t>
            </a:r>
            <a:r>
              <a:rPr lang="en-GB" sz="2100" b="1" dirty="0" err="1">
                <a:solidFill>
                  <a:srgbClr val="C00000"/>
                </a:solidFill>
              </a:rPr>
              <a:t>próximo</a:t>
            </a:r>
            <a:r>
              <a:rPr lang="en-GB" sz="2100" b="1" dirty="0">
                <a:solidFill>
                  <a:srgbClr val="C00000"/>
                </a:solidFill>
              </a:rPr>
              <a:t> fin de </a:t>
            </a:r>
            <a:r>
              <a:rPr lang="en-GB" sz="2100" b="1" dirty="0" err="1">
                <a:solidFill>
                  <a:srgbClr val="C00000"/>
                </a:solidFill>
              </a:rPr>
              <a:t>semana</a:t>
            </a:r>
            <a:r>
              <a:rPr lang="en-GB" sz="2100" b="1" dirty="0">
                <a:solidFill>
                  <a:srgbClr val="C00000"/>
                </a:solidFill>
              </a:rPr>
              <a:t> ______________________.</a:t>
            </a:r>
          </a:p>
        </p:txBody>
      </p:sp>
      <p:sp>
        <p:nvSpPr>
          <p:cNvPr id="6" name="TextBox 5">
            <a:extLst>
              <a:ext uri="{FF2B5EF4-FFF2-40B4-BE49-F238E27FC236}">
                <a16:creationId xmlns:a16="http://schemas.microsoft.com/office/drawing/2014/main" id="{57FD66E9-1E21-432F-B1BF-71CB5569BF9C}"/>
              </a:ext>
            </a:extLst>
          </p:cNvPr>
          <p:cNvSpPr txBox="1"/>
          <p:nvPr/>
        </p:nvSpPr>
        <p:spPr>
          <a:xfrm>
            <a:off x="949860" y="1094691"/>
            <a:ext cx="1366626" cy="461665"/>
          </a:xfrm>
          <a:prstGeom prst="rect">
            <a:avLst/>
          </a:prstGeom>
          <a:noFill/>
        </p:spPr>
        <p:txBody>
          <a:bodyPr wrap="square" rtlCol="0">
            <a:spAutoFit/>
          </a:bodyPr>
          <a:lstStyle/>
          <a:p>
            <a:r>
              <a:rPr lang="en-GB" sz="2400" b="1" dirty="0">
                <a:solidFill>
                  <a:srgbClr val="C00000"/>
                </a:solidFill>
              </a:rPr>
              <a:t>Van a</a:t>
            </a:r>
          </a:p>
        </p:txBody>
      </p:sp>
      <p:sp>
        <p:nvSpPr>
          <p:cNvPr id="19" name="TextBox 18">
            <a:extLst>
              <a:ext uri="{FF2B5EF4-FFF2-40B4-BE49-F238E27FC236}">
                <a16:creationId xmlns:a16="http://schemas.microsoft.com/office/drawing/2014/main" id="{C3E1A2E1-5140-4A58-BA71-5D2D36E8D75E}"/>
              </a:ext>
            </a:extLst>
          </p:cNvPr>
          <p:cNvSpPr txBox="1"/>
          <p:nvPr/>
        </p:nvSpPr>
        <p:spPr>
          <a:xfrm>
            <a:off x="4716674" y="1161655"/>
            <a:ext cx="2357226" cy="415498"/>
          </a:xfrm>
          <a:prstGeom prst="rect">
            <a:avLst/>
          </a:prstGeom>
          <a:noFill/>
        </p:spPr>
        <p:txBody>
          <a:bodyPr wrap="square" rtlCol="0">
            <a:spAutoFit/>
          </a:bodyPr>
          <a:lstStyle/>
          <a:p>
            <a:r>
              <a:rPr lang="en-GB" sz="2100" b="1" dirty="0">
                <a:solidFill>
                  <a:srgbClr val="C00000"/>
                </a:solidFill>
              </a:rPr>
              <a:t>para </a:t>
            </a:r>
            <a:r>
              <a:rPr lang="en-GB" sz="2100" b="1" dirty="0" err="1">
                <a:solidFill>
                  <a:srgbClr val="C00000"/>
                </a:solidFill>
              </a:rPr>
              <a:t>ir</a:t>
            </a:r>
            <a:r>
              <a:rPr lang="en-GB" sz="2100" b="1" dirty="0">
                <a:solidFill>
                  <a:srgbClr val="C00000"/>
                </a:solidFill>
              </a:rPr>
              <a:t> de tapas</a:t>
            </a:r>
          </a:p>
        </p:txBody>
      </p:sp>
      <p:sp>
        <p:nvSpPr>
          <p:cNvPr id="20" name="TextBox 19">
            <a:extLst>
              <a:ext uri="{FF2B5EF4-FFF2-40B4-BE49-F238E27FC236}">
                <a16:creationId xmlns:a16="http://schemas.microsoft.com/office/drawing/2014/main" id="{BB0AF00C-2118-4ECC-A9D6-2ABE9B5A5434}"/>
              </a:ext>
            </a:extLst>
          </p:cNvPr>
          <p:cNvSpPr txBox="1"/>
          <p:nvPr/>
        </p:nvSpPr>
        <p:spPr>
          <a:xfrm>
            <a:off x="967646" y="1964896"/>
            <a:ext cx="1592586" cy="415498"/>
          </a:xfrm>
          <a:prstGeom prst="rect">
            <a:avLst/>
          </a:prstGeom>
          <a:noFill/>
        </p:spPr>
        <p:txBody>
          <a:bodyPr wrap="square" rtlCol="0">
            <a:spAutoFit/>
          </a:bodyPr>
          <a:lstStyle/>
          <a:p>
            <a:r>
              <a:rPr lang="en-GB" sz="2100" b="1" dirty="0" err="1">
                <a:solidFill>
                  <a:srgbClr val="C00000"/>
                </a:solidFill>
              </a:rPr>
              <a:t>Vamos</a:t>
            </a:r>
            <a:r>
              <a:rPr lang="en-GB" sz="2100" b="1" dirty="0">
                <a:solidFill>
                  <a:srgbClr val="C00000"/>
                </a:solidFill>
              </a:rPr>
              <a:t> a</a:t>
            </a:r>
          </a:p>
        </p:txBody>
      </p:sp>
      <p:sp>
        <p:nvSpPr>
          <p:cNvPr id="21" name="TextBox 20">
            <a:extLst>
              <a:ext uri="{FF2B5EF4-FFF2-40B4-BE49-F238E27FC236}">
                <a16:creationId xmlns:a16="http://schemas.microsoft.com/office/drawing/2014/main" id="{1F249FDF-6C63-421D-9667-EB586349422B}"/>
              </a:ext>
            </a:extLst>
          </p:cNvPr>
          <p:cNvSpPr txBox="1"/>
          <p:nvPr/>
        </p:nvSpPr>
        <p:spPr>
          <a:xfrm>
            <a:off x="4530576" y="1928548"/>
            <a:ext cx="3889523" cy="415498"/>
          </a:xfrm>
          <a:prstGeom prst="rect">
            <a:avLst/>
          </a:prstGeom>
          <a:noFill/>
        </p:spPr>
        <p:txBody>
          <a:bodyPr wrap="square" rtlCol="0">
            <a:spAutoFit/>
          </a:bodyPr>
          <a:lstStyle/>
          <a:p>
            <a:r>
              <a:rPr lang="en-GB" sz="2100" b="1" dirty="0">
                <a:solidFill>
                  <a:srgbClr val="C00000"/>
                </a:solidFill>
              </a:rPr>
              <a:t>para </a:t>
            </a:r>
            <a:r>
              <a:rPr lang="en-GB" sz="2100" b="1" dirty="0" err="1">
                <a:solidFill>
                  <a:srgbClr val="C00000"/>
                </a:solidFill>
              </a:rPr>
              <a:t>el</a:t>
            </a:r>
            <a:r>
              <a:rPr lang="en-GB" sz="2100" b="1" dirty="0">
                <a:solidFill>
                  <a:srgbClr val="C00000"/>
                </a:solidFill>
              </a:rPr>
              <a:t> </a:t>
            </a:r>
            <a:r>
              <a:rPr lang="en-GB" sz="2100" b="1" dirty="0" err="1">
                <a:solidFill>
                  <a:srgbClr val="C00000"/>
                </a:solidFill>
              </a:rPr>
              <a:t>próximo</a:t>
            </a:r>
            <a:r>
              <a:rPr lang="en-GB" sz="2100" b="1" dirty="0">
                <a:solidFill>
                  <a:srgbClr val="C00000"/>
                </a:solidFill>
              </a:rPr>
              <a:t> </a:t>
            </a:r>
            <a:r>
              <a:rPr lang="en-GB" sz="2100" b="1" dirty="0" err="1">
                <a:solidFill>
                  <a:srgbClr val="C00000"/>
                </a:solidFill>
              </a:rPr>
              <a:t>partido</a:t>
            </a:r>
            <a:r>
              <a:rPr lang="en-GB" sz="2100" b="1" dirty="0">
                <a:solidFill>
                  <a:srgbClr val="C00000"/>
                </a:solidFill>
              </a:rPr>
              <a:t> </a:t>
            </a:r>
          </a:p>
        </p:txBody>
      </p:sp>
      <p:sp>
        <p:nvSpPr>
          <p:cNvPr id="22" name="TextBox 21">
            <a:extLst>
              <a:ext uri="{FF2B5EF4-FFF2-40B4-BE49-F238E27FC236}">
                <a16:creationId xmlns:a16="http://schemas.microsoft.com/office/drawing/2014/main" id="{F11E3CBA-E4FE-401E-9D93-CCA861B4624E}"/>
              </a:ext>
            </a:extLst>
          </p:cNvPr>
          <p:cNvSpPr txBox="1"/>
          <p:nvPr/>
        </p:nvSpPr>
        <p:spPr>
          <a:xfrm>
            <a:off x="1143580" y="2858220"/>
            <a:ext cx="1592586" cy="415498"/>
          </a:xfrm>
          <a:prstGeom prst="rect">
            <a:avLst/>
          </a:prstGeom>
          <a:noFill/>
        </p:spPr>
        <p:txBody>
          <a:bodyPr wrap="square" rtlCol="0">
            <a:spAutoFit/>
          </a:bodyPr>
          <a:lstStyle/>
          <a:p>
            <a:r>
              <a:rPr lang="en-GB" sz="2100" b="1" dirty="0">
                <a:solidFill>
                  <a:srgbClr val="C00000"/>
                </a:solidFill>
              </a:rPr>
              <a:t>Van a</a:t>
            </a:r>
          </a:p>
        </p:txBody>
      </p:sp>
      <p:sp>
        <p:nvSpPr>
          <p:cNvPr id="23" name="TextBox 22">
            <a:extLst>
              <a:ext uri="{FF2B5EF4-FFF2-40B4-BE49-F238E27FC236}">
                <a16:creationId xmlns:a16="http://schemas.microsoft.com/office/drawing/2014/main" id="{978D9194-805B-425F-8C61-95967E0F476E}"/>
              </a:ext>
            </a:extLst>
          </p:cNvPr>
          <p:cNvSpPr txBox="1"/>
          <p:nvPr/>
        </p:nvSpPr>
        <p:spPr>
          <a:xfrm>
            <a:off x="4169016" y="2884665"/>
            <a:ext cx="1999861" cy="415498"/>
          </a:xfrm>
          <a:prstGeom prst="rect">
            <a:avLst/>
          </a:prstGeom>
          <a:noFill/>
        </p:spPr>
        <p:txBody>
          <a:bodyPr wrap="square" rtlCol="0">
            <a:spAutoFit/>
          </a:bodyPr>
          <a:lstStyle/>
          <a:p>
            <a:r>
              <a:rPr lang="en-GB" sz="2100" b="1" dirty="0">
                <a:solidFill>
                  <a:srgbClr val="C00000"/>
                </a:solidFill>
              </a:rPr>
              <a:t>para </a:t>
            </a:r>
            <a:r>
              <a:rPr lang="en-GB" sz="2100" b="1" dirty="0" err="1">
                <a:solidFill>
                  <a:srgbClr val="C00000"/>
                </a:solidFill>
              </a:rPr>
              <a:t>celebrar</a:t>
            </a:r>
            <a:endParaRPr lang="en-GB" sz="2100" b="1" dirty="0">
              <a:solidFill>
                <a:srgbClr val="C00000"/>
              </a:solidFill>
            </a:endParaRPr>
          </a:p>
        </p:txBody>
      </p:sp>
      <p:sp>
        <p:nvSpPr>
          <p:cNvPr id="24" name="TextBox 23">
            <a:extLst>
              <a:ext uri="{FF2B5EF4-FFF2-40B4-BE49-F238E27FC236}">
                <a16:creationId xmlns:a16="http://schemas.microsoft.com/office/drawing/2014/main" id="{05C3415B-F196-48E6-9FD0-795889F0D6F3}"/>
              </a:ext>
            </a:extLst>
          </p:cNvPr>
          <p:cNvSpPr txBox="1"/>
          <p:nvPr/>
        </p:nvSpPr>
        <p:spPr>
          <a:xfrm>
            <a:off x="1321380" y="3833176"/>
            <a:ext cx="1592586" cy="415498"/>
          </a:xfrm>
          <a:prstGeom prst="rect">
            <a:avLst/>
          </a:prstGeom>
          <a:noFill/>
        </p:spPr>
        <p:txBody>
          <a:bodyPr wrap="square" rtlCol="0">
            <a:spAutoFit/>
          </a:bodyPr>
          <a:lstStyle/>
          <a:p>
            <a:r>
              <a:rPr lang="en-GB" sz="2100" b="1" dirty="0" err="1">
                <a:solidFill>
                  <a:srgbClr val="C00000"/>
                </a:solidFill>
              </a:rPr>
              <a:t>Va</a:t>
            </a:r>
            <a:r>
              <a:rPr lang="en-GB" sz="2100" b="1" dirty="0">
                <a:solidFill>
                  <a:srgbClr val="C00000"/>
                </a:solidFill>
              </a:rPr>
              <a:t> a</a:t>
            </a:r>
          </a:p>
        </p:txBody>
      </p:sp>
      <p:sp>
        <p:nvSpPr>
          <p:cNvPr id="25" name="TextBox 24">
            <a:extLst>
              <a:ext uri="{FF2B5EF4-FFF2-40B4-BE49-F238E27FC236}">
                <a16:creationId xmlns:a16="http://schemas.microsoft.com/office/drawing/2014/main" id="{39DDB370-00C7-4D79-A2B2-0BE72D232B57}"/>
              </a:ext>
            </a:extLst>
          </p:cNvPr>
          <p:cNvSpPr txBox="1"/>
          <p:nvPr/>
        </p:nvSpPr>
        <p:spPr>
          <a:xfrm>
            <a:off x="5566084" y="3870771"/>
            <a:ext cx="1818505" cy="415498"/>
          </a:xfrm>
          <a:prstGeom prst="rect">
            <a:avLst/>
          </a:prstGeom>
          <a:noFill/>
        </p:spPr>
        <p:txBody>
          <a:bodyPr wrap="square" rtlCol="0">
            <a:spAutoFit/>
          </a:bodyPr>
          <a:lstStyle/>
          <a:p>
            <a:r>
              <a:rPr lang="en-GB" sz="2100" b="1" dirty="0">
                <a:solidFill>
                  <a:srgbClr val="C00000"/>
                </a:solidFill>
              </a:rPr>
              <a:t>para </a:t>
            </a:r>
            <a:r>
              <a:rPr lang="en-GB" sz="2100" b="1" dirty="0" err="1">
                <a:solidFill>
                  <a:srgbClr val="C00000"/>
                </a:solidFill>
              </a:rPr>
              <a:t>hablar</a:t>
            </a:r>
            <a:endParaRPr lang="en-GB" sz="2100" b="1" dirty="0">
              <a:solidFill>
                <a:srgbClr val="C00000"/>
              </a:solidFill>
            </a:endParaRPr>
          </a:p>
        </p:txBody>
      </p:sp>
      <p:sp>
        <p:nvSpPr>
          <p:cNvPr id="26" name="TextBox 25">
            <a:extLst>
              <a:ext uri="{FF2B5EF4-FFF2-40B4-BE49-F238E27FC236}">
                <a16:creationId xmlns:a16="http://schemas.microsoft.com/office/drawing/2014/main" id="{DD8733BC-9A9F-46A9-89AB-81162BF679D8}"/>
              </a:ext>
            </a:extLst>
          </p:cNvPr>
          <p:cNvSpPr txBox="1"/>
          <p:nvPr/>
        </p:nvSpPr>
        <p:spPr>
          <a:xfrm>
            <a:off x="1030620" y="4851206"/>
            <a:ext cx="1818505" cy="415498"/>
          </a:xfrm>
          <a:prstGeom prst="rect">
            <a:avLst/>
          </a:prstGeom>
          <a:noFill/>
        </p:spPr>
        <p:txBody>
          <a:bodyPr wrap="square" rtlCol="0">
            <a:spAutoFit/>
          </a:bodyPr>
          <a:lstStyle/>
          <a:p>
            <a:r>
              <a:rPr lang="en-GB" sz="2100" b="1" dirty="0" err="1">
                <a:solidFill>
                  <a:srgbClr val="C00000"/>
                </a:solidFill>
              </a:rPr>
              <a:t>Voy</a:t>
            </a:r>
            <a:r>
              <a:rPr lang="en-GB" sz="2100" b="1" dirty="0">
                <a:solidFill>
                  <a:srgbClr val="C00000"/>
                </a:solidFill>
              </a:rPr>
              <a:t> a</a:t>
            </a:r>
          </a:p>
        </p:txBody>
      </p:sp>
      <p:sp>
        <p:nvSpPr>
          <p:cNvPr id="27" name="TextBox 26">
            <a:extLst>
              <a:ext uri="{FF2B5EF4-FFF2-40B4-BE49-F238E27FC236}">
                <a16:creationId xmlns:a16="http://schemas.microsoft.com/office/drawing/2014/main" id="{F106A2E2-F651-4DAF-887C-1624A1215993}"/>
              </a:ext>
            </a:extLst>
          </p:cNvPr>
          <p:cNvSpPr txBox="1"/>
          <p:nvPr/>
        </p:nvSpPr>
        <p:spPr>
          <a:xfrm>
            <a:off x="5566085" y="4867900"/>
            <a:ext cx="2625415" cy="415498"/>
          </a:xfrm>
          <a:prstGeom prst="rect">
            <a:avLst/>
          </a:prstGeom>
          <a:noFill/>
        </p:spPr>
        <p:txBody>
          <a:bodyPr wrap="square" rtlCol="0">
            <a:spAutoFit/>
          </a:bodyPr>
          <a:lstStyle/>
          <a:p>
            <a:r>
              <a:rPr lang="en-GB" sz="2100" b="1" dirty="0">
                <a:solidFill>
                  <a:srgbClr val="C00000"/>
                </a:solidFill>
              </a:rPr>
              <a:t>para la </a:t>
            </a:r>
            <a:r>
              <a:rPr lang="en-GB" sz="2100" b="1" dirty="0" err="1">
                <a:solidFill>
                  <a:srgbClr val="C00000"/>
                </a:solidFill>
              </a:rPr>
              <a:t>entrevista</a:t>
            </a:r>
            <a:endParaRPr lang="en-GB" sz="2100" b="1" dirty="0">
              <a:solidFill>
                <a:srgbClr val="C00000"/>
              </a:solidFill>
            </a:endParaRPr>
          </a:p>
        </p:txBody>
      </p:sp>
      <p:sp>
        <p:nvSpPr>
          <p:cNvPr id="28" name="TextBox 27">
            <a:extLst>
              <a:ext uri="{FF2B5EF4-FFF2-40B4-BE49-F238E27FC236}">
                <a16:creationId xmlns:a16="http://schemas.microsoft.com/office/drawing/2014/main" id="{3D1AA844-A2F5-4959-8904-5CEC2AA11EF1}"/>
              </a:ext>
            </a:extLst>
          </p:cNvPr>
          <p:cNvSpPr txBox="1"/>
          <p:nvPr/>
        </p:nvSpPr>
        <p:spPr>
          <a:xfrm>
            <a:off x="4448485" y="5743129"/>
            <a:ext cx="2625415" cy="415498"/>
          </a:xfrm>
          <a:prstGeom prst="rect">
            <a:avLst/>
          </a:prstGeom>
          <a:noFill/>
        </p:spPr>
        <p:txBody>
          <a:bodyPr wrap="square" rtlCol="0">
            <a:spAutoFit/>
          </a:bodyPr>
          <a:lstStyle/>
          <a:p>
            <a:r>
              <a:rPr lang="en-GB" sz="2100" b="1" dirty="0">
                <a:solidFill>
                  <a:srgbClr val="C00000"/>
                </a:solidFill>
              </a:rPr>
              <a:t>vas a </a:t>
            </a:r>
            <a:r>
              <a:rPr lang="en-GB" sz="2100" b="1" dirty="0" err="1">
                <a:solidFill>
                  <a:srgbClr val="C00000"/>
                </a:solidFill>
              </a:rPr>
              <a:t>ir</a:t>
            </a:r>
            <a:r>
              <a:rPr lang="en-GB" sz="2100" b="1" dirty="0">
                <a:solidFill>
                  <a:srgbClr val="C00000"/>
                </a:solidFill>
              </a:rPr>
              <a:t> de tiendas</a:t>
            </a:r>
          </a:p>
        </p:txBody>
      </p:sp>
    </p:spTree>
    <p:extLst>
      <p:ext uri="{BB962C8B-B14F-4D97-AF65-F5344CB8AC3E}">
        <p14:creationId xmlns:p14="http://schemas.microsoft.com/office/powerpoint/2010/main" val="158288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21" grpId="0"/>
      <p:bldP spid="22" grpId="0"/>
      <p:bldP spid="23" grpId="0"/>
      <p:bldP spid="24" grpId="0"/>
      <p:bldP spid="25" grpId="0"/>
      <p:bldP spid="26" grpId="0"/>
      <p:bldP spid="27" grpId="0"/>
      <p:bldP spid="2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6)</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11">
            <a:extLst>
              <a:ext uri="{FF2B5EF4-FFF2-40B4-BE49-F238E27FC236}">
                <a16:creationId xmlns:a16="http://schemas.microsoft.com/office/drawing/2014/main" id="{4A81600A-B15D-493E-8A60-FC06485D6D05}"/>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Y8 Term 1.2 Week 3</a:t>
            </a:r>
            <a:b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Y8 Term 1.1 Week 5</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93472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657600"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2">
            <a:extLst>
              <a:ext uri="{FF2B5EF4-FFF2-40B4-BE49-F238E27FC236}">
                <a16:creationId xmlns:a16="http://schemas.microsoft.com/office/drawing/2014/main" id="{17676744-7CEA-453F-9085-E93042E213FD}"/>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7540A2B-1FFF-4E63-928C-4829812C79E1}"/>
              </a:ext>
            </a:extLst>
          </p:cNvPr>
          <p:cNvSpPr txBox="1"/>
          <p:nvPr/>
        </p:nvSpPr>
        <p:spPr>
          <a:xfrm>
            <a:off x="2545080" y="4921381"/>
            <a:ext cx="34105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página </a:t>
            </a:r>
            <a:endParaRPr kumimoji="0" lang="es-E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CD74A7B8-A7F8-4196-8980-33D6CF8A1A13}"/>
              </a:ext>
            </a:extLst>
          </p:cNvPr>
          <p:cNvSpPr txBox="1"/>
          <p:nvPr/>
        </p:nvSpPr>
        <p:spPr>
          <a:xfrm>
            <a:off x="6172466" y="4921381"/>
            <a:ext cx="43124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fr-FR"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sociedad</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E376E188-A1DA-47D6-8EA1-7189EF7EFF93}"/>
              </a:ext>
            </a:extLst>
          </p:cNvPr>
          <p:cNvSpPr txBox="1"/>
          <p:nvPr/>
        </p:nvSpPr>
        <p:spPr>
          <a:xfrm>
            <a:off x="119280" y="4921381"/>
            <a:ext cx="22328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poner</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3">
            <a:extLst>
              <a:ext uri="{FF2B5EF4-FFF2-40B4-BE49-F238E27FC236}">
                <a16:creationId xmlns:a16="http://schemas.microsoft.com/office/drawing/2014/main" id="{875667CC-4A27-4CF7-945E-BE9AD03E8709}"/>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AutoShape 11">
            <a:hlinkClick r:id="" action="ppaction://noaction" highlightClick="1"/>
            <a:extLst>
              <a:ext uri="{FF2B5EF4-FFF2-40B4-BE49-F238E27FC236}">
                <a16:creationId xmlns:a16="http://schemas.microsoft.com/office/drawing/2014/main" id="{DA22750D-2FCA-4074-BBF1-B4EB28D974DA}"/>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grpSp>
        <p:nvGrpSpPr>
          <p:cNvPr id="25" name="Group 24">
            <a:extLst>
              <a:ext uri="{FF2B5EF4-FFF2-40B4-BE49-F238E27FC236}">
                <a16:creationId xmlns:a16="http://schemas.microsoft.com/office/drawing/2014/main" id="{09C1754B-AA8E-44BF-BDD4-9435E872638D}"/>
              </a:ext>
            </a:extLst>
          </p:cNvPr>
          <p:cNvGrpSpPr/>
          <p:nvPr/>
        </p:nvGrpSpPr>
        <p:grpSpPr>
          <a:xfrm>
            <a:off x="10912563" y="1275928"/>
            <a:ext cx="1439862" cy="4462189"/>
            <a:chOff x="10558328" y="1163992"/>
            <a:chExt cx="1439862" cy="4462189"/>
          </a:xfrm>
        </p:grpSpPr>
        <p:sp>
          <p:nvSpPr>
            <p:cNvPr id="26" name="Line 4">
              <a:extLst>
                <a:ext uri="{FF2B5EF4-FFF2-40B4-BE49-F238E27FC236}">
                  <a16:creationId xmlns:a16="http://schemas.microsoft.com/office/drawing/2014/main" id="{5DB32596-EE32-4CBB-9B28-2165E8C0667F}"/>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Line 7">
              <a:extLst>
                <a:ext uri="{FF2B5EF4-FFF2-40B4-BE49-F238E27FC236}">
                  <a16:creationId xmlns:a16="http://schemas.microsoft.com/office/drawing/2014/main" id="{492B6BA4-8C55-4F11-9667-CDCA18657127}"/>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Line 9">
              <a:extLst>
                <a:ext uri="{FF2B5EF4-FFF2-40B4-BE49-F238E27FC236}">
                  <a16:creationId xmlns:a16="http://schemas.microsoft.com/office/drawing/2014/main" id="{DDFD766C-0AA2-4EEC-BC4B-6E5B4AFB58C7}"/>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 Box 10">
              <a:extLst>
                <a:ext uri="{FF2B5EF4-FFF2-40B4-BE49-F238E27FC236}">
                  <a16:creationId xmlns:a16="http://schemas.microsoft.com/office/drawing/2014/main" id="{FC7B1D67-19A4-490F-B09E-4A0FC14B7889}"/>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endParaRPr>
            </a:p>
          </p:txBody>
        </p:sp>
        <p:sp>
          <p:nvSpPr>
            <p:cNvPr id="30" name="Text Box 12">
              <a:extLst>
                <a:ext uri="{FF2B5EF4-FFF2-40B4-BE49-F238E27FC236}">
                  <a16:creationId xmlns:a16="http://schemas.microsoft.com/office/drawing/2014/main" id="{2A8871E0-25D2-4DBE-8929-29D806539101}"/>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5</a:t>
              </a:r>
            </a:p>
          </p:txBody>
        </p:sp>
        <p:sp>
          <p:nvSpPr>
            <p:cNvPr id="31" name="Text Box 14">
              <a:extLst>
                <a:ext uri="{FF2B5EF4-FFF2-40B4-BE49-F238E27FC236}">
                  <a16:creationId xmlns:a16="http://schemas.microsoft.com/office/drawing/2014/main" id="{65E4D79B-5AE8-4FF0-B4F8-D8EDF5DFC799}"/>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0</a:t>
              </a:r>
            </a:p>
          </p:txBody>
        </p:sp>
      </p:grpSp>
      <p:pic>
        <p:nvPicPr>
          <p:cNvPr id="32" name="Picture 31" descr="A picture containing toy, group, people&#10;&#10;Description automatically generated">
            <a:extLst>
              <a:ext uri="{FF2B5EF4-FFF2-40B4-BE49-F238E27FC236}">
                <a16:creationId xmlns:a16="http://schemas.microsoft.com/office/drawing/2014/main" id="{1C79AFB3-1929-4B38-8FE3-2F303E84A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782" y="1488782"/>
            <a:ext cx="3996217" cy="2664145"/>
          </a:xfrm>
          <a:prstGeom prst="rect">
            <a:avLst/>
          </a:prstGeom>
        </p:spPr>
      </p:pic>
      <p:pic>
        <p:nvPicPr>
          <p:cNvPr id="34" name="Picture 33" descr="A screenshot of a cell phone&#10;&#10;Description automatically generated">
            <a:extLst>
              <a:ext uri="{FF2B5EF4-FFF2-40B4-BE49-F238E27FC236}">
                <a16:creationId xmlns:a16="http://schemas.microsoft.com/office/drawing/2014/main" id="{2884330E-0B99-4560-8485-5558D0AC7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1710" y="1688517"/>
            <a:ext cx="1757818" cy="2464410"/>
          </a:xfrm>
          <a:prstGeom prst="rect">
            <a:avLst/>
          </a:prstGeom>
        </p:spPr>
      </p:pic>
      <p:pic>
        <p:nvPicPr>
          <p:cNvPr id="36" name="Picture 35" descr="A picture containing drawing&#10;&#10;Description automatically generated">
            <a:extLst>
              <a:ext uri="{FF2B5EF4-FFF2-40B4-BE49-F238E27FC236}">
                <a16:creationId xmlns:a16="http://schemas.microsoft.com/office/drawing/2014/main" id="{3EB2013E-4C55-48BB-81DE-A942507767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16" y="1878788"/>
            <a:ext cx="1992436" cy="1992436"/>
          </a:xfrm>
          <a:prstGeom prst="rect">
            <a:avLst/>
          </a:prstGeom>
        </p:spPr>
      </p:pic>
      <p:sp>
        <p:nvSpPr>
          <p:cNvPr id="38" name="TextBox 37">
            <a:extLst>
              <a:ext uri="{FF2B5EF4-FFF2-40B4-BE49-F238E27FC236}">
                <a16:creationId xmlns:a16="http://schemas.microsoft.com/office/drawing/2014/main" id="{6FA8E721-539A-4F80-ACEC-5A80114000EA}"/>
              </a:ext>
            </a:extLst>
          </p:cNvPr>
          <p:cNvSpPr txBox="1"/>
          <p:nvPr/>
        </p:nvSpPr>
        <p:spPr>
          <a:xfrm>
            <a:off x="165580" y="4266649"/>
            <a:ext cx="43486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put, putting]</a:t>
            </a:r>
          </a:p>
        </p:txBody>
      </p:sp>
      <p:sp>
        <p:nvSpPr>
          <p:cNvPr id="40" name="TextBox 39">
            <a:extLst>
              <a:ext uri="{FF2B5EF4-FFF2-40B4-BE49-F238E27FC236}">
                <a16:creationId xmlns:a16="http://schemas.microsoft.com/office/drawing/2014/main" id="{034BD0D5-AC44-4C31-9AE4-E5BE5DF40D73}"/>
              </a:ext>
            </a:extLst>
          </p:cNvPr>
          <p:cNvSpPr txBox="1"/>
          <p:nvPr/>
        </p:nvSpPr>
        <p:spPr>
          <a:xfrm>
            <a:off x="7458730" y="4266649"/>
            <a:ext cx="165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[society]</a:t>
            </a:r>
          </a:p>
        </p:txBody>
      </p:sp>
      <p:sp>
        <p:nvSpPr>
          <p:cNvPr id="33" name="TextBox 32">
            <a:extLst>
              <a:ext uri="{FF2B5EF4-FFF2-40B4-BE49-F238E27FC236}">
                <a16:creationId xmlns:a16="http://schemas.microsoft.com/office/drawing/2014/main" id="{6FA8E721-539A-4F80-ACEC-5A80114000EA}"/>
              </a:ext>
            </a:extLst>
          </p:cNvPr>
          <p:cNvSpPr txBox="1"/>
          <p:nvPr/>
        </p:nvSpPr>
        <p:spPr>
          <a:xfrm>
            <a:off x="4154482" y="4266649"/>
            <a:ext cx="14150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[page]</a:t>
            </a:r>
          </a:p>
        </p:txBody>
      </p:sp>
    </p:spTree>
    <p:extLst>
      <p:ext uri="{BB962C8B-B14F-4D97-AF65-F5344CB8AC3E}">
        <p14:creationId xmlns:p14="http://schemas.microsoft.com/office/powerpoint/2010/main" val="320081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remove" nodeType="withEffect">
                                  <p:stCondLst>
                                    <p:cond delay="0"/>
                                  </p:stCondLst>
                                  <p:childTnLst>
                                    <p:animEffect transition="out" filter="slide(fromBottom)">
                                      <p:cBhvr>
                                        <p:cTn id="19" dur="5000"/>
                                        <p:tgtEl>
                                          <p:spTgt spid="23"/>
                                        </p:tgtEl>
                                      </p:cBhvr>
                                    </p:animEffect>
                                    <p:set>
                                      <p:cBhvr>
                                        <p:cTn id="20" dur="1" fill="hold">
                                          <p:stCondLst>
                                            <p:cond delay="4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632067"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2">
            <a:extLst>
              <a:ext uri="{FF2B5EF4-FFF2-40B4-BE49-F238E27FC236}">
                <a16:creationId xmlns:a16="http://schemas.microsoft.com/office/drawing/2014/main" id="{3253990A-652E-47EF-A636-68E9905890E3}"/>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0632B38C-DF49-4335-9791-B765596AAE1F}"/>
              </a:ext>
            </a:extLst>
          </p:cNvPr>
          <p:cNvSpPr txBox="1"/>
          <p:nvPr/>
        </p:nvSpPr>
        <p:spPr>
          <a:xfrm>
            <a:off x="8702493" y="4664332"/>
            <a:ext cx="22328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p>
        </p:txBody>
      </p:sp>
      <p:sp>
        <p:nvSpPr>
          <p:cNvPr id="21" name="TextBox 20">
            <a:extLst>
              <a:ext uri="{FF2B5EF4-FFF2-40B4-BE49-F238E27FC236}">
                <a16:creationId xmlns:a16="http://schemas.microsoft.com/office/drawing/2014/main" id="{124995F0-631B-434E-9D1E-670BD690F2DB}"/>
              </a:ext>
            </a:extLst>
          </p:cNvPr>
          <p:cNvSpPr txBox="1"/>
          <p:nvPr/>
        </p:nvSpPr>
        <p:spPr>
          <a:xfrm>
            <a:off x="3632067" y="4664331"/>
            <a:ext cx="49832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el/la </a:t>
            </a:r>
            <a:r>
              <a:rPr kumimoji="0" lang="fr-FR"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periodista</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30C7839A-D55E-4CF1-A8A6-D7B8E3939375}"/>
              </a:ext>
            </a:extLst>
          </p:cNvPr>
          <p:cNvSpPr txBox="1"/>
          <p:nvPr/>
        </p:nvSpPr>
        <p:spPr>
          <a:xfrm>
            <a:off x="64441" y="4664333"/>
            <a:ext cx="39139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esconder</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3">
            <a:extLst>
              <a:ext uri="{FF2B5EF4-FFF2-40B4-BE49-F238E27FC236}">
                <a16:creationId xmlns:a16="http://schemas.microsoft.com/office/drawing/2014/main" id="{D3422119-2444-4537-9A4E-4C2DCB874609}"/>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AutoShape 11">
            <a:hlinkClick r:id="" action="ppaction://noaction" highlightClick="1"/>
            <a:extLst>
              <a:ext uri="{FF2B5EF4-FFF2-40B4-BE49-F238E27FC236}">
                <a16:creationId xmlns:a16="http://schemas.microsoft.com/office/drawing/2014/main" id="{E11E0339-C261-4979-ACCC-4021587E0A6A}"/>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grpSp>
        <p:nvGrpSpPr>
          <p:cNvPr id="25" name="Group 24">
            <a:extLst>
              <a:ext uri="{FF2B5EF4-FFF2-40B4-BE49-F238E27FC236}">
                <a16:creationId xmlns:a16="http://schemas.microsoft.com/office/drawing/2014/main" id="{2205E740-48E0-4D09-AF44-EA68C2530275}"/>
              </a:ext>
            </a:extLst>
          </p:cNvPr>
          <p:cNvGrpSpPr/>
          <p:nvPr/>
        </p:nvGrpSpPr>
        <p:grpSpPr>
          <a:xfrm>
            <a:off x="10912563" y="1275928"/>
            <a:ext cx="1439862" cy="4462189"/>
            <a:chOff x="10558328" y="1163992"/>
            <a:chExt cx="1439862" cy="4462189"/>
          </a:xfrm>
        </p:grpSpPr>
        <p:sp>
          <p:nvSpPr>
            <p:cNvPr id="26" name="Line 4">
              <a:extLst>
                <a:ext uri="{FF2B5EF4-FFF2-40B4-BE49-F238E27FC236}">
                  <a16:creationId xmlns:a16="http://schemas.microsoft.com/office/drawing/2014/main" id="{738A922E-BC59-4838-8C71-7FEBA55915D7}"/>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Line 7">
              <a:extLst>
                <a:ext uri="{FF2B5EF4-FFF2-40B4-BE49-F238E27FC236}">
                  <a16:creationId xmlns:a16="http://schemas.microsoft.com/office/drawing/2014/main" id="{B2D865BD-5C09-4C60-8ABC-839CED5F82F6}"/>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Line 9">
              <a:extLst>
                <a:ext uri="{FF2B5EF4-FFF2-40B4-BE49-F238E27FC236}">
                  <a16:creationId xmlns:a16="http://schemas.microsoft.com/office/drawing/2014/main" id="{6D375511-575A-4818-B165-E04A02BAC63C}"/>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 Box 10">
              <a:extLst>
                <a:ext uri="{FF2B5EF4-FFF2-40B4-BE49-F238E27FC236}">
                  <a16:creationId xmlns:a16="http://schemas.microsoft.com/office/drawing/2014/main" id="{B19E20A3-4923-44E0-96CF-48F1BDE389EB}"/>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endParaRPr>
            </a:p>
          </p:txBody>
        </p:sp>
        <p:sp>
          <p:nvSpPr>
            <p:cNvPr id="30" name="Text Box 12">
              <a:extLst>
                <a:ext uri="{FF2B5EF4-FFF2-40B4-BE49-F238E27FC236}">
                  <a16:creationId xmlns:a16="http://schemas.microsoft.com/office/drawing/2014/main" id="{10DB58CB-25A6-4100-9EC0-07219C39C73F}"/>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5</a:t>
              </a:r>
            </a:p>
          </p:txBody>
        </p:sp>
        <p:sp>
          <p:nvSpPr>
            <p:cNvPr id="31" name="Text Box 14">
              <a:extLst>
                <a:ext uri="{FF2B5EF4-FFF2-40B4-BE49-F238E27FC236}">
                  <a16:creationId xmlns:a16="http://schemas.microsoft.com/office/drawing/2014/main" id="{8214421F-508B-4BFB-BEF4-187799FF8656}"/>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0</a:t>
              </a:r>
            </a:p>
          </p:txBody>
        </p:sp>
      </p:grpSp>
      <p:pic>
        <p:nvPicPr>
          <p:cNvPr id="54" name="Picture 53" descr="A close up of a logo&#10;&#10;Description automatically generated">
            <a:extLst>
              <a:ext uri="{FF2B5EF4-FFF2-40B4-BE49-F238E27FC236}">
                <a16:creationId xmlns:a16="http://schemas.microsoft.com/office/drawing/2014/main" id="{AE89D8E7-2CD7-4817-AB07-B9118F905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38" y="2263993"/>
            <a:ext cx="2804162" cy="1402082"/>
          </a:xfrm>
          <a:prstGeom prst="rect">
            <a:avLst/>
          </a:prstGeom>
        </p:spPr>
      </p:pic>
      <p:sp>
        <p:nvSpPr>
          <p:cNvPr id="55" name="TextBox 54">
            <a:extLst>
              <a:ext uri="{FF2B5EF4-FFF2-40B4-BE49-F238E27FC236}">
                <a16:creationId xmlns:a16="http://schemas.microsoft.com/office/drawing/2014/main" id="{6E56570E-CFDE-490C-925E-199E0C7B4B68}"/>
              </a:ext>
            </a:extLst>
          </p:cNvPr>
          <p:cNvSpPr txBox="1"/>
          <p:nvPr/>
        </p:nvSpPr>
        <p:spPr>
          <a:xfrm>
            <a:off x="8247955" y="2742745"/>
            <a:ext cx="223288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5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a:t>
            </a: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EE52B79E-3022-4A4D-9F34-3FB510DA858D}"/>
              </a:ext>
            </a:extLst>
          </p:cNvPr>
          <p:cNvSpPr txBox="1"/>
          <p:nvPr/>
        </p:nvSpPr>
        <p:spPr>
          <a:xfrm>
            <a:off x="265605" y="3683316"/>
            <a:ext cx="43486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hide</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hiding</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3" name="Group 2"/>
          <p:cNvGrpSpPr/>
          <p:nvPr/>
        </p:nvGrpSpPr>
        <p:grpSpPr>
          <a:xfrm>
            <a:off x="4669223" y="2297286"/>
            <a:ext cx="2617597" cy="1863084"/>
            <a:chOff x="4205688" y="2045417"/>
            <a:chExt cx="2617597" cy="1863084"/>
          </a:xfrm>
        </p:grpSpPr>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205688" y="2361234"/>
              <a:ext cx="1300697" cy="1547267"/>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981916" y="2124419"/>
              <a:ext cx="828086" cy="714030"/>
            </a:xfrm>
            <a:prstGeom prst="rect">
              <a:avLst/>
            </a:prstGeom>
          </p:spPr>
        </p:pic>
        <p:pic>
          <p:nvPicPr>
            <p:cNvPr id="36" name="Picture 35"/>
            <p:cNvPicPr>
              <a:picLocks noChangeAspect="1"/>
            </p:cNvPicPr>
            <p:nvPr/>
          </p:nvPicPr>
          <p:blipFill rotWithShape="1">
            <a:blip r:embed="rId6">
              <a:extLst>
                <a:ext uri="{28A0092B-C50C-407E-A947-70E740481C1C}">
                  <a14:useLocalDpi xmlns:a14="http://schemas.microsoft.com/office/drawing/2010/main" val="0"/>
                </a:ext>
              </a:extLst>
            </a:blip>
            <a:srcRect t="54474" r="50753"/>
            <a:stretch/>
          </p:blipFill>
          <p:spPr>
            <a:xfrm flipH="1">
              <a:off x="5506385" y="2045417"/>
              <a:ext cx="1316900" cy="1502170"/>
            </a:xfrm>
            <a:prstGeom prst="rect">
              <a:avLst/>
            </a:prstGeom>
          </p:spPr>
        </p:pic>
      </p:grpSp>
    </p:spTree>
    <p:extLst>
      <p:ext uri="{BB962C8B-B14F-4D97-AF65-F5344CB8AC3E}">
        <p14:creationId xmlns:p14="http://schemas.microsoft.com/office/powerpoint/2010/main" val="307432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remove" nodeType="withEffect">
                                  <p:stCondLst>
                                    <p:cond delay="100"/>
                                  </p:stCondLst>
                                  <p:childTnLst>
                                    <p:animEffect transition="out" filter="slide(fromBottom)">
                                      <p:cBhvr>
                                        <p:cTn id="19" dur="5000"/>
                                        <p:tgtEl>
                                          <p:spTgt spid="23"/>
                                        </p:tgtEl>
                                      </p:cBhvr>
                                    </p:animEffect>
                                    <p:set>
                                      <p:cBhvr>
                                        <p:cTn id="20" dur="1" fill="hold">
                                          <p:stCondLst>
                                            <p:cond delay="4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502325"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2">
            <a:extLst>
              <a:ext uri="{FF2B5EF4-FFF2-40B4-BE49-F238E27FC236}">
                <a16:creationId xmlns:a16="http://schemas.microsoft.com/office/drawing/2014/main" id="{2CF0531A-1B11-4815-A3D2-F6A36FEFEAC7}"/>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6D544DB8-C9C8-4C8D-ACFD-78BADA629A81}"/>
              </a:ext>
            </a:extLst>
          </p:cNvPr>
          <p:cNvSpPr txBox="1"/>
          <p:nvPr/>
        </p:nvSpPr>
        <p:spPr>
          <a:xfrm>
            <a:off x="2833979" y="4522399"/>
            <a:ext cx="3920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fr-FR"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entrevista</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721FCF47-0C3B-4081-93BD-1A36BB1C9BF0}"/>
              </a:ext>
            </a:extLst>
          </p:cNvPr>
          <p:cNvSpPr txBox="1"/>
          <p:nvPr/>
        </p:nvSpPr>
        <p:spPr>
          <a:xfrm>
            <a:off x="6979889" y="4522400"/>
            <a:ext cx="35266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fr-FR"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realidad</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CB9094F-061C-4F0F-BB9E-DBE5EC8180D1}"/>
              </a:ext>
            </a:extLst>
          </p:cNvPr>
          <p:cNvSpPr txBox="1"/>
          <p:nvPr/>
        </p:nvSpPr>
        <p:spPr>
          <a:xfrm>
            <a:off x="88378" y="4522398"/>
            <a:ext cx="27209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vender</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3">
            <a:extLst>
              <a:ext uri="{FF2B5EF4-FFF2-40B4-BE49-F238E27FC236}">
                <a16:creationId xmlns:a16="http://schemas.microsoft.com/office/drawing/2014/main" id="{1F4EBD9F-2B8C-4F35-A5D5-6E703A349373}"/>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AutoShape 11">
            <a:hlinkClick r:id="" action="ppaction://noaction" highlightClick="1"/>
            <a:extLst>
              <a:ext uri="{FF2B5EF4-FFF2-40B4-BE49-F238E27FC236}">
                <a16:creationId xmlns:a16="http://schemas.microsoft.com/office/drawing/2014/main" id="{AA2B7AED-2056-4985-BE86-7D67636B5E20}"/>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grpSp>
        <p:nvGrpSpPr>
          <p:cNvPr id="25" name="Group 24">
            <a:extLst>
              <a:ext uri="{FF2B5EF4-FFF2-40B4-BE49-F238E27FC236}">
                <a16:creationId xmlns:a16="http://schemas.microsoft.com/office/drawing/2014/main" id="{D852A96A-23C9-4007-AAB9-4F2B68CF794E}"/>
              </a:ext>
            </a:extLst>
          </p:cNvPr>
          <p:cNvGrpSpPr/>
          <p:nvPr/>
        </p:nvGrpSpPr>
        <p:grpSpPr>
          <a:xfrm>
            <a:off x="10912563" y="1275928"/>
            <a:ext cx="1439862" cy="4462189"/>
            <a:chOff x="10558328" y="1163992"/>
            <a:chExt cx="1439862" cy="4462189"/>
          </a:xfrm>
        </p:grpSpPr>
        <p:sp>
          <p:nvSpPr>
            <p:cNvPr id="26" name="Line 4">
              <a:extLst>
                <a:ext uri="{FF2B5EF4-FFF2-40B4-BE49-F238E27FC236}">
                  <a16:creationId xmlns:a16="http://schemas.microsoft.com/office/drawing/2014/main" id="{242DBB36-E072-448E-8655-3A11C7101FC8}"/>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Line 7">
              <a:extLst>
                <a:ext uri="{FF2B5EF4-FFF2-40B4-BE49-F238E27FC236}">
                  <a16:creationId xmlns:a16="http://schemas.microsoft.com/office/drawing/2014/main" id="{863D12A2-D811-4CC6-A513-95DFDF454BA8}"/>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Line 9">
              <a:extLst>
                <a:ext uri="{FF2B5EF4-FFF2-40B4-BE49-F238E27FC236}">
                  <a16:creationId xmlns:a16="http://schemas.microsoft.com/office/drawing/2014/main" id="{23A83D7F-444B-46F2-AFA1-CD24BA996806}"/>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 Box 10">
              <a:extLst>
                <a:ext uri="{FF2B5EF4-FFF2-40B4-BE49-F238E27FC236}">
                  <a16:creationId xmlns:a16="http://schemas.microsoft.com/office/drawing/2014/main" id="{A4404880-BEFD-4F56-8F51-44EEA5A3A099}"/>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endParaRPr>
            </a:p>
          </p:txBody>
        </p:sp>
        <p:sp>
          <p:nvSpPr>
            <p:cNvPr id="30" name="Text Box 12">
              <a:extLst>
                <a:ext uri="{FF2B5EF4-FFF2-40B4-BE49-F238E27FC236}">
                  <a16:creationId xmlns:a16="http://schemas.microsoft.com/office/drawing/2014/main" id="{DE0886AB-6DD5-4365-B350-7D71CAA5AFBA}"/>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5</a:t>
              </a:r>
            </a:p>
          </p:txBody>
        </p:sp>
        <p:sp>
          <p:nvSpPr>
            <p:cNvPr id="31" name="Text Box 14">
              <a:extLst>
                <a:ext uri="{FF2B5EF4-FFF2-40B4-BE49-F238E27FC236}">
                  <a16:creationId xmlns:a16="http://schemas.microsoft.com/office/drawing/2014/main" id="{6EF39D1D-F645-46B8-9F02-49083D6E1411}"/>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0</a:t>
              </a:r>
            </a:p>
          </p:txBody>
        </p:sp>
      </p:grpSp>
      <p:pic>
        <p:nvPicPr>
          <p:cNvPr id="34" name="Picture 33" descr="A close up of a logo&#10;&#10;Description automatically generated">
            <a:extLst>
              <a:ext uri="{FF2B5EF4-FFF2-40B4-BE49-F238E27FC236}">
                <a16:creationId xmlns:a16="http://schemas.microsoft.com/office/drawing/2014/main" id="{6230D96B-C3C6-4596-8BF9-BA16FB712F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529" y="1872304"/>
            <a:ext cx="2159260" cy="1926464"/>
          </a:xfrm>
          <a:prstGeom prst="rect">
            <a:avLst/>
          </a:prstGeom>
        </p:spPr>
      </p:pic>
      <p:sp>
        <p:nvSpPr>
          <p:cNvPr id="38" name="TextBox 37">
            <a:extLst>
              <a:ext uri="{FF2B5EF4-FFF2-40B4-BE49-F238E27FC236}">
                <a16:creationId xmlns:a16="http://schemas.microsoft.com/office/drawing/2014/main" id="{71D5AF41-37C9-44A7-887B-8F75AE62C490}"/>
              </a:ext>
            </a:extLst>
          </p:cNvPr>
          <p:cNvSpPr txBox="1"/>
          <p:nvPr/>
        </p:nvSpPr>
        <p:spPr>
          <a:xfrm>
            <a:off x="3924529" y="3866571"/>
            <a:ext cx="23928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[interview]</a:t>
            </a:r>
          </a:p>
        </p:txBody>
      </p:sp>
      <p:sp>
        <p:nvSpPr>
          <p:cNvPr id="40" name="TextBox 39">
            <a:extLst>
              <a:ext uri="{FF2B5EF4-FFF2-40B4-BE49-F238E27FC236}">
                <a16:creationId xmlns:a16="http://schemas.microsoft.com/office/drawing/2014/main" id="{567E8CD2-5367-4A95-A618-92B113C06ABF}"/>
              </a:ext>
            </a:extLst>
          </p:cNvPr>
          <p:cNvSpPr txBox="1"/>
          <p:nvPr/>
        </p:nvSpPr>
        <p:spPr>
          <a:xfrm>
            <a:off x="6991529" y="2315372"/>
            <a:ext cx="274682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[reality]</a:t>
            </a:r>
          </a:p>
        </p:txBody>
      </p:sp>
      <p:sp>
        <p:nvSpPr>
          <p:cNvPr id="3" name="TextBox 2">
            <a:extLst>
              <a:ext uri="{FF2B5EF4-FFF2-40B4-BE49-F238E27FC236}">
                <a16:creationId xmlns:a16="http://schemas.microsoft.com/office/drawing/2014/main" id="{6300C460-143D-411D-AE1A-CE7EBAB83174}"/>
              </a:ext>
            </a:extLst>
          </p:cNvPr>
          <p:cNvSpPr txBox="1"/>
          <p:nvPr/>
        </p:nvSpPr>
        <p:spPr>
          <a:xfrm>
            <a:off x="241978" y="2315372"/>
            <a:ext cx="37487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5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sell</a:t>
            </a: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87183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remove" nodeType="withEffect">
                                  <p:stCondLst>
                                    <p:cond delay="0"/>
                                  </p:stCondLst>
                                  <p:childTnLst>
                                    <p:animEffect transition="out" filter="slide(fromBottom)">
                                      <p:cBhvr>
                                        <p:cTn id="19" dur="5000"/>
                                        <p:tgtEl>
                                          <p:spTgt spid="23"/>
                                        </p:tgtEl>
                                      </p:cBhvr>
                                    </p:animEffect>
                                    <p:set>
                                      <p:cBhvr>
                                        <p:cTn id="20" dur="1" fill="hold">
                                          <p:stCondLst>
                                            <p:cond delay="4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878447"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2">
            <a:extLst>
              <a:ext uri="{FF2B5EF4-FFF2-40B4-BE49-F238E27FC236}">
                <a16:creationId xmlns:a16="http://schemas.microsoft.com/office/drawing/2014/main" id="{87EE1DD4-D980-49DA-BED9-D1DC97B45E85}"/>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BFCF106B-E359-4A1E-BF41-E1F0DAF1E40C}"/>
              </a:ext>
            </a:extLst>
          </p:cNvPr>
          <p:cNvSpPr txBox="1"/>
          <p:nvPr/>
        </p:nvSpPr>
        <p:spPr>
          <a:xfrm>
            <a:off x="4743804" y="5128373"/>
            <a:ext cx="223288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salir</a:t>
            </a:r>
            <a:endPar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58DE9E1-F636-409E-9373-C402CD84C374}"/>
              </a:ext>
            </a:extLst>
          </p:cNvPr>
          <p:cNvSpPr txBox="1"/>
          <p:nvPr/>
        </p:nvSpPr>
        <p:spPr>
          <a:xfrm>
            <a:off x="7308514" y="5128373"/>
            <a:ext cx="23829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subir</a:t>
            </a:r>
          </a:p>
        </p:txBody>
      </p:sp>
      <p:sp>
        <p:nvSpPr>
          <p:cNvPr id="22" name="TextBox 21">
            <a:extLst>
              <a:ext uri="{FF2B5EF4-FFF2-40B4-BE49-F238E27FC236}">
                <a16:creationId xmlns:a16="http://schemas.microsoft.com/office/drawing/2014/main" id="{0236A4E8-56BE-49DC-AB27-348CF2F9C2C2}"/>
              </a:ext>
            </a:extLst>
          </p:cNvPr>
          <p:cNvSpPr txBox="1"/>
          <p:nvPr/>
        </p:nvSpPr>
        <p:spPr>
          <a:xfrm>
            <a:off x="484848" y="5128373"/>
            <a:ext cx="33964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entender</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3">
            <a:extLst>
              <a:ext uri="{FF2B5EF4-FFF2-40B4-BE49-F238E27FC236}">
                <a16:creationId xmlns:a16="http://schemas.microsoft.com/office/drawing/2014/main" id="{3474E599-DD04-4242-B6FF-D2FA9B3247E8}"/>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AutoShape 11">
            <a:hlinkClick r:id="" action="ppaction://noaction" highlightClick="1"/>
            <a:extLst>
              <a:ext uri="{FF2B5EF4-FFF2-40B4-BE49-F238E27FC236}">
                <a16:creationId xmlns:a16="http://schemas.microsoft.com/office/drawing/2014/main" id="{DAF47C4B-8D86-42CF-A929-E374C75CF671}"/>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grpSp>
        <p:nvGrpSpPr>
          <p:cNvPr id="25" name="Group 24">
            <a:extLst>
              <a:ext uri="{FF2B5EF4-FFF2-40B4-BE49-F238E27FC236}">
                <a16:creationId xmlns:a16="http://schemas.microsoft.com/office/drawing/2014/main" id="{284A9A0C-BA4C-40D3-9E19-DE187B9A9846}"/>
              </a:ext>
            </a:extLst>
          </p:cNvPr>
          <p:cNvGrpSpPr/>
          <p:nvPr/>
        </p:nvGrpSpPr>
        <p:grpSpPr>
          <a:xfrm>
            <a:off x="10912563" y="1275928"/>
            <a:ext cx="1439862" cy="4462189"/>
            <a:chOff x="10558328" y="1163992"/>
            <a:chExt cx="1439862" cy="4462189"/>
          </a:xfrm>
        </p:grpSpPr>
        <p:sp>
          <p:nvSpPr>
            <p:cNvPr id="26" name="Line 4">
              <a:extLst>
                <a:ext uri="{FF2B5EF4-FFF2-40B4-BE49-F238E27FC236}">
                  <a16:creationId xmlns:a16="http://schemas.microsoft.com/office/drawing/2014/main" id="{B821D2EF-613C-459F-955E-B95B3BF30404}"/>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Line 7">
              <a:extLst>
                <a:ext uri="{FF2B5EF4-FFF2-40B4-BE49-F238E27FC236}">
                  <a16:creationId xmlns:a16="http://schemas.microsoft.com/office/drawing/2014/main" id="{5DC81F5C-C9C3-4ED0-A1CD-687038E6F663}"/>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Line 9">
              <a:extLst>
                <a:ext uri="{FF2B5EF4-FFF2-40B4-BE49-F238E27FC236}">
                  <a16:creationId xmlns:a16="http://schemas.microsoft.com/office/drawing/2014/main" id="{50B785BF-63C7-4701-945A-A5560AEDA457}"/>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 Box 10">
              <a:extLst>
                <a:ext uri="{FF2B5EF4-FFF2-40B4-BE49-F238E27FC236}">
                  <a16:creationId xmlns:a16="http://schemas.microsoft.com/office/drawing/2014/main" id="{C341EE47-024D-41B7-A339-7148C7324B85}"/>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endParaRPr>
            </a:p>
          </p:txBody>
        </p:sp>
        <p:sp>
          <p:nvSpPr>
            <p:cNvPr id="30" name="Text Box 12">
              <a:extLst>
                <a:ext uri="{FF2B5EF4-FFF2-40B4-BE49-F238E27FC236}">
                  <a16:creationId xmlns:a16="http://schemas.microsoft.com/office/drawing/2014/main" id="{425D51BF-8966-466E-B787-ED7BB64D63FA}"/>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5</a:t>
              </a:r>
            </a:p>
          </p:txBody>
        </p:sp>
        <p:sp>
          <p:nvSpPr>
            <p:cNvPr id="31" name="Text Box 14">
              <a:extLst>
                <a:ext uri="{FF2B5EF4-FFF2-40B4-BE49-F238E27FC236}">
                  <a16:creationId xmlns:a16="http://schemas.microsoft.com/office/drawing/2014/main" id="{A6984C8A-EACD-429A-8305-A32F1E13B078}"/>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0</a:t>
              </a:r>
            </a:p>
          </p:txBody>
        </p:sp>
      </p:grpSp>
      <p:pic>
        <p:nvPicPr>
          <p:cNvPr id="36" name="Picture 35" descr="A picture containing light&#10;&#10;Description automatically generated">
            <a:extLst>
              <a:ext uri="{FF2B5EF4-FFF2-40B4-BE49-F238E27FC236}">
                <a16:creationId xmlns:a16="http://schemas.microsoft.com/office/drawing/2014/main" id="{2C54DAA6-04E8-47F4-8998-86673EE54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01" y="1498988"/>
            <a:ext cx="1727998" cy="1906756"/>
          </a:xfrm>
          <a:prstGeom prst="rect">
            <a:avLst/>
          </a:prstGeom>
        </p:spPr>
      </p:pic>
      <p:sp>
        <p:nvSpPr>
          <p:cNvPr id="38" name="TextBox 37">
            <a:extLst>
              <a:ext uri="{FF2B5EF4-FFF2-40B4-BE49-F238E27FC236}">
                <a16:creationId xmlns:a16="http://schemas.microsoft.com/office/drawing/2014/main" id="{72D22218-EB47-4FAC-904A-A7155244A6FD}"/>
              </a:ext>
            </a:extLst>
          </p:cNvPr>
          <p:cNvSpPr txBox="1"/>
          <p:nvPr/>
        </p:nvSpPr>
        <p:spPr>
          <a:xfrm>
            <a:off x="441114" y="3592401"/>
            <a:ext cx="28834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understanding</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0" name="TextBox 39">
            <a:extLst>
              <a:ext uri="{FF2B5EF4-FFF2-40B4-BE49-F238E27FC236}">
                <a16:creationId xmlns:a16="http://schemas.microsoft.com/office/drawing/2014/main" id="{66060EC5-E083-4E85-8682-A81E60AEDBE0}"/>
              </a:ext>
            </a:extLst>
          </p:cNvPr>
          <p:cNvSpPr txBox="1"/>
          <p:nvPr/>
        </p:nvSpPr>
        <p:spPr>
          <a:xfrm>
            <a:off x="7153999" y="3807844"/>
            <a:ext cx="2258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up]</a:t>
            </a:r>
          </a:p>
        </p:txBody>
      </p:sp>
      <p:sp>
        <p:nvSpPr>
          <p:cNvPr id="42" name="TextBox 41">
            <a:extLst>
              <a:ext uri="{FF2B5EF4-FFF2-40B4-BE49-F238E27FC236}">
                <a16:creationId xmlns:a16="http://schemas.microsoft.com/office/drawing/2014/main" id="{57B11F3C-1E78-4CC9-AD0F-063AE8E031FA}"/>
              </a:ext>
            </a:extLst>
          </p:cNvPr>
          <p:cNvSpPr txBox="1"/>
          <p:nvPr/>
        </p:nvSpPr>
        <p:spPr>
          <a:xfrm>
            <a:off x="3878447" y="3807844"/>
            <a:ext cx="2355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out]</a:t>
            </a:r>
          </a:p>
        </p:txBody>
      </p:sp>
      <p:pic>
        <p:nvPicPr>
          <p:cNvPr id="3" name="Picture 2"/>
          <p:cNvPicPr>
            <a:picLocks noChangeAspect="1"/>
          </p:cNvPicPr>
          <p:nvPr/>
        </p:nvPicPr>
        <p:blipFill>
          <a:blip r:embed="rId4"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446734" y="1737643"/>
            <a:ext cx="3393118" cy="1908629"/>
          </a:xfrm>
          <a:prstGeom prst="rect">
            <a:avLst/>
          </a:prstGeom>
        </p:spPr>
      </p:pic>
      <p:pic>
        <p:nvPicPr>
          <p:cNvPr id="1026" name="Picture 2" descr="My Little Pony Friendship is Mag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7855" y="1741565"/>
            <a:ext cx="2139165" cy="213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8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remove" nodeType="withEffect">
                                  <p:stCondLst>
                                    <p:cond delay="0"/>
                                  </p:stCondLst>
                                  <p:childTnLst>
                                    <p:animEffect transition="out" filter="slide(fromBottom)">
                                      <p:cBhvr>
                                        <p:cTn id="19" dur="5000"/>
                                        <p:tgtEl>
                                          <p:spTgt spid="23"/>
                                        </p:tgtEl>
                                      </p:cBhvr>
                                    </p:animEffect>
                                    <p:set>
                                      <p:cBhvr>
                                        <p:cTn id="20" dur="1" fill="hold">
                                          <p:stCondLst>
                                            <p:cond delay="4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555181" cy="647577"/>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6" name="Table 5">
            <a:extLst>
              <a:ext uri="{FF2B5EF4-FFF2-40B4-BE49-F238E27FC236}">
                <a16:creationId xmlns:a16="http://schemas.microsoft.com/office/drawing/2014/main" id="{DABC6127-45BD-42DE-8032-093FBA99D7E8}"/>
              </a:ext>
            </a:extLst>
          </p:cNvPr>
          <p:cNvGraphicFramePr>
            <a:graphicFrameLocks noGrp="1"/>
          </p:cNvGraphicFramePr>
          <p:nvPr/>
        </p:nvGraphicFramePr>
        <p:xfrm>
          <a:off x="3555181" y="1325563"/>
          <a:ext cx="6023377" cy="4757335"/>
        </p:xfrm>
        <a:graphic>
          <a:graphicData uri="http://schemas.openxmlformats.org/drawingml/2006/table">
            <a:tbl>
              <a:tblPr firstRow="1" firstCol="1" bandRow="1">
                <a:tableStyleId>{5940675A-B579-460E-94D1-54222C63F5DA}</a:tableStyleId>
              </a:tblPr>
              <a:tblGrid>
                <a:gridCol w="516342">
                  <a:extLst>
                    <a:ext uri="{9D8B030D-6E8A-4147-A177-3AD203B41FA5}">
                      <a16:colId xmlns:a16="http://schemas.microsoft.com/office/drawing/2014/main" val="20000"/>
                    </a:ext>
                  </a:extLst>
                </a:gridCol>
                <a:gridCol w="2484249">
                  <a:extLst>
                    <a:ext uri="{9D8B030D-6E8A-4147-A177-3AD203B41FA5}">
                      <a16:colId xmlns:a16="http://schemas.microsoft.com/office/drawing/2014/main" val="20001"/>
                    </a:ext>
                  </a:extLst>
                </a:gridCol>
                <a:gridCol w="3022786">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dirty="0">
                          <a:solidFill>
                            <a:srgbClr val="115076"/>
                          </a:solidFill>
                          <a:effectLst/>
                          <a:latin typeface="Century Gothic" panose="020B0502020202020204" pitchFamily="34" charset="0"/>
                          <a:ea typeface="+mn-ea"/>
                          <a:cs typeface="+mn-cs"/>
                        </a:rPr>
                        <a:t>van</a:t>
                      </a:r>
                      <a:endParaRPr lang="en-GB" sz="16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they</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go, are going</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país</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country</a:t>
                      </a: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 café</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coffee</a:t>
                      </a: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 costa</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coast</a:t>
                      </a: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para</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for,</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in order to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6</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tomar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take, to drink</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7</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presentar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present, presenting</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8</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aseline="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tema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topic, issue</a:t>
                      </a:r>
                    </a:p>
                  </a:txBody>
                  <a:tcPr marL="68580" marR="68580" marT="0" marB="0" anchor="ct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pronto</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soon</a:t>
                      </a:r>
                    </a:p>
                  </a:txBody>
                  <a:tcPr marL="68580" marR="68580" marT="0" marB="0" anchor="ctr"/>
                </a:tc>
                <a:extLst>
                  <a:ext uri="{0D108BD9-81ED-4DB2-BD59-A6C34878D82A}">
                    <a16:rowId xmlns:a16="http://schemas.microsoft.com/office/drawing/2014/main" val="727636668"/>
                  </a:ext>
                </a:extLst>
              </a:tr>
              <a:tr h="432485">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próximo</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próxima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next</a:t>
                      </a:r>
                    </a:p>
                  </a:txBody>
                  <a:tcPr marL="68580" marR="68580" marT="0" marB="0" anchor="ctr"/>
                </a:tc>
                <a:extLst>
                  <a:ext uri="{0D108BD9-81ED-4DB2-BD59-A6C34878D82A}">
                    <a16:rowId xmlns:a16="http://schemas.microsoft.com/office/drawing/2014/main" val="2951014598"/>
                  </a:ext>
                </a:extLst>
              </a:tr>
            </a:tbl>
          </a:graphicData>
        </a:graphic>
      </p:graphicFrame>
      <p:sp>
        <p:nvSpPr>
          <p:cNvPr id="34" name="Rounded Rectangular Callout 33"/>
          <p:cNvSpPr/>
          <p:nvPr/>
        </p:nvSpPr>
        <p:spPr>
          <a:xfrm>
            <a:off x="126489" y="2032000"/>
            <a:ext cx="3081313" cy="1762008"/>
          </a:xfrm>
          <a:prstGeom prst="wedgeRoundRectCallout">
            <a:avLst>
              <a:gd name="adj1" fmla="val 63242"/>
              <a:gd name="adj2" fmla="val 113454"/>
              <a:gd name="adj3" fmla="val 16667"/>
            </a:avLst>
          </a:prstGeom>
          <a:solidFill>
            <a:srgbClr val="3A5E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Tema</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ends in –a but is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masculine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noun.</a:t>
            </a:r>
          </a:p>
        </p:txBody>
      </p:sp>
      <p:sp>
        <p:nvSpPr>
          <p:cNvPr id="35" name="Rounded Rectangular Callout 34"/>
          <p:cNvSpPr/>
          <p:nvPr/>
        </p:nvSpPr>
        <p:spPr>
          <a:xfrm>
            <a:off x="126490" y="4644571"/>
            <a:ext cx="3054156" cy="1555919"/>
          </a:xfrm>
          <a:prstGeom prst="wedgeRoundRectCallout">
            <a:avLst>
              <a:gd name="adj1" fmla="val 64791"/>
              <a:gd name="adj2" fmla="val 35235"/>
              <a:gd name="adj3" fmla="val 16667"/>
            </a:avLst>
          </a:prstGeom>
          <a:solidFill>
            <a:srgbClr val="3A5E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Próximo</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commonly used before the noun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(e.g. la próxima clase).</a:t>
            </a:r>
          </a:p>
        </p:txBody>
      </p:sp>
      <p:grpSp>
        <p:nvGrpSpPr>
          <p:cNvPr id="3" name="Group 2"/>
          <p:cNvGrpSpPr/>
          <p:nvPr/>
        </p:nvGrpSpPr>
        <p:grpSpPr>
          <a:xfrm>
            <a:off x="4105276" y="1807546"/>
            <a:ext cx="2333624" cy="4223463"/>
            <a:chOff x="4921644" y="1968169"/>
            <a:chExt cx="2137677" cy="4223463"/>
          </a:xfrm>
        </p:grpSpPr>
        <p:sp>
          <p:nvSpPr>
            <p:cNvPr id="16" name="Rectangle 15">
              <a:extLst>
                <a:ext uri="{FF2B5EF4-FFF2-40B4-BE49-F238E27FC236}">
                  <a16:creationId xmlns:a16="http://schemas.microsoft.com/office/drawing/2014/main" id="{4C88D7C1-2348-40D7-89AA-B0C6785A8E5D}"/>
                </a:ext>
              </a:extLst>
            </p:cNvPr>
            <p:cNvSpPr/>
            <p:nvPr/>
          </p:nvSpPr>
          <p:spPr>
            <a:xfrm>
              <a:off x="4967287" y="4976929"/>
              <a:ext cx="2006647" cy="358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F006E3DA-5766-41C6-A878-8277691697DD}"/>
                </a:ext>
              </a:extLst>
            </p:cNvPr>
            <p:cNvSpPr/>
            <p:nvPr/>
          </p:nvSpPr>
          <p:spPr>
            <a:xfrm>
              <a:off x="4950134" y="1968169"/>
              <a:ext cx="2006647" cy="333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F9AD3627-DA53-492C-8D72-9B62944646F0}"/>
                </a:ext>
              </a:extLst>
            </p:cNvPr>
            <p:cNvSpPr/>
            <p:nvPr/>
          </p:nvSpPr>
          <p:spPr>
            <a:xfrm>
              <a:off x="4950135" y="2400101"/>
              <a:ext cx="2006647" cy="345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591FF5D8-D74B-4A95-B8D2-97A7F7AFA666}"/>
                </a:ext>
              </a:extLst>
            </p:cNvPr>
            <p:cNvSpPr/>
            <p:nvPr/>
          </p:nvSpPr>
          <p:spPr>
            <a:xfrm>
              <a:off x="4950134" y="2806769"/>
              <a:ext cx="2006647" cy="337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3C59A07E-CF37-4BF1-AE5C-C170C1C9468E}"/>
                </a:ext>
              </a:extLst>
            </p:cNvPr>
            <p:cNvSpPr/>
            <p:nvPr/>
          </p:nvSpPr>
          <p:spPr>
            <a:xfrm>
              <a:off x="4950134" y="3250351"/>
              <a:ext cx="2006647" cy="30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21158FFC-B83E-4DCF-95A3-C7CE5B8DB174}"/>
                </a:ext>
              </a:extLst>
            </p:cNvPr>
            <p:cNvSpPr/>
            <p:nvPr/>
          </p:nvSpPr>
          <p:spPr>
            <a:xfrm>
              <a:off x="4950133" y="3695452"/>
              <a:ext cx="2006647" cy="335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2BF4DAFF-8B7A-47A3-B33E-E1F24273703B}"/>
                </a:ext>
              </a:extLst>
            </p:cNvPr>
            <p:cNvSpPr/>
            <p:nvPr/>
          </p:nvSpPr>
          <p:spPr>
            <a:xfrm>
              <a:off x="4950133" y="4123254"/>
              <a:ext cx="2006647" cy="351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16B767F8-121F-4A83-AE2D-9117A5774912}"/>
                </a:ext>
              </a:extLst>
            </p:cNvPr>
            <p:cNvSpPr/>
            <p:nvPr/>
          </p:nvSpPr>
          <p:spPr>
            <a:xfrm>
              <a:off x="4921644" y="4551605"/>
              <a:ext cx="2006647" cy="353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C71A56D2-EE68-40FC-8DCF-F37B11A750AB}"/>
                </a:ext>
              </a:extLst>
            </p:cNvPr>
            <p:cNvSpPr/>
            <p:nvPr/>
          </p:nvSpPr>
          <p:spPr>
            <a:xfrm>
              <a:off x="4967287" y="5417176"/>
              <a:ext cx="2006647" cy="327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a:extLst>
                <a:ext uri="{FF2B5EF4-FFF2-40B4-BE49-F238E27FC236}">
                  <a16:creationId xmlns:a16="http://schemas.microsoft.com/office/drawing/2014/main" id="{C71A56D2-EE68-40FC-8DCF-F37B11A750AB}"/>
                </a:ext>
              </a:extLst>
            </p:cNvPr>
            <p:cNvSpPr/>
            <p:nvPr/>
          </p:nvSpPr>
          <p:spPr>
            <a:xfrm>
              <a:off x="4967287" y="5863641"/>
              <a:ext cx="2092034" cy="327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7" name="Group 6"/>
          <p:cNvGrpSpPr/>
          <p:nvPr/>
        </p:nvGrpSpPr>
        <p:grpSpPr>
          <a:xfrm>
            <a:off x="6566869" y="1798811"/>
            <a:ext cx="2975286" cy="4183105"/>
            <a:chOff x="7244255" y="1968169"/>
            <a:chExt cx="2975286" cy="4183105"/>
          </a:xfrm>
        </p:grpSpPr>
        <p:sp>
          <p:nvSpPr>
            <p:cNvPr id="20" name="Rectangle 19">
              <a:extLst>
                <a:ext uri="{FF2B5EF4-FFF2-40B4-BE49-F238E27FC236}">
                  <a16:creationId xmlns:a16="http://schemas.microsoft.com/office/drawing/2014/main" id="{9CCB5B96-6888-4CF8-8996-66C7C083BE29}"/>
                </a:ext>
              </a:extLst>
            </p:cNvPr>
            <p:cNvSpPr/>
            <p:nvPr/>
          </p:nvSpPr>
          <p:spPr>
            <a:xfrm>
              <a:off x="7317057" y="1968169"/>
              <a:ext cx="2866085" cy="332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3342C41B-40ED-4640-8088-083E8FD984BA}"/>
                </a:ext>
              </a:extLst>
            </p:cNvPr>
            <p:cNvSpPr/>
            <p:nvPr/>
          </p:nvSpPr>
          <p:spPr>
            <a:xfrm>
              <a:off x="7244255" y="2415850"/>
              <a:ext cx="2938885" cy="343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C3916510-771A-4640-B3FF-7D727233FF68}"/>
                </a:ext>
              </a:extLst>
            </p:cNvPr>
            <p:cNvSpPr/>
            <p:nvPr/>
          </p:nvSpPr>
          <p:spPr>
            <a:xfrm>
              <a:off x="7280653" y="2837007"/>
              <a:ext cx="2938888" cy="33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9A8AA8CA-5D64-4DEF-85A4-63E6E114E9A3}"/>
                </a:ext>
              </a:extLst>
            </p:cNvPr>
            <p:cNvSpPr/>
            <p:nvPr/>
          </p:nvSpPr>
          <p:spPr>
            <a:xfrm>
              <a:off x="7280654" y="3279124"/>
              <a:ext cx="2620444" cy="297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20E066ED-C444-4BCF-92A0-575661DC69C8}"/>
                </a:ext>
              </a:extLst>
            </p:cNvPr>
            <p:cNvSpPr/>
            <p:nvPr/>
          </p:nvSpPr>
          <p:spPr>
            <a:xfrm>
              <a:off x="7317055" y="3710250"/>
              <a:ext cx="2866085" cy="333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22248271-3A46-4D71-9EDA-45FBEA0A0095}"/>
                </a:ext>
              </a:extLst>
            </p:cNvPr>
            <p:cNvSpPr/>
            <p:nvPr/>
          </p:nvSpPr>
          <p:spPr>
            <a:xfrm>
              <a:off x="7317055" y="4124871"/>
              <a:ext cx="2866085" cy="350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B28CC632-0E56-4172-9F69-84F9C6373990}"/>
                </a:ext>
              </a:extLst>
            </p:cNvPr>
            <p:cNvSpPr/>
            <p:nvPr/>
          </p:nvSpPr>
          <p:spPr>
            <a:xfrm>
              <a:off x="7353456" y="4553229"/>
              <a:ext cx="2866085" cy="351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5FD5CA87-299D-4AA4-B8C8-A227D7E0EB53}"/>
                </a:ext>
              </a:extLst>
            </p:cNvPr>
            <p:cNvSpPr/>
            <p:nvPr/>
          </p:nvSpPr>
          <p:spPr>
            <a:xfrm>
              <a:off x="7317055" y="4998550"/>
              <a:ext cx="2866085" cy="350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ectangle 28">
              <a:extLst>
                <a:ext uri="{FF2B5EF4-FFF2-40B4-BE49-F238E27FC236}">
                  <a16:creationId xmlns:a16="http://schemas.microsoft.com/office/drawing/2014/main" id="{ED8F893C-A3F3-4983-830F-5C290E75A211}"/>
                </a:ext>
              </a:extLst>
            </p:cNvPr>
            <p:cNvSpPr/>
            <p:nvPr/>
          </p:nvSpPr>
          <p:spPr>
            <a:xfrm>
              <a:off x="7353456" y="5424509"/>
              <a:ext cx="2866085" cy="32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a:extLst>
                <a:ext uri="{FF2B5EF4-FFF2-40B4-BE49-F238E27FC236}">
                  <a16:creationId xmlns:a16="http://schemas.microsoft.com/office/drawing/2014/main" id="{ED8F893C-A3F3-4983-830F-5C290E75A211}"/>
                </a:ext>
              </a:extLst>
            </p:cNvPr>
            <p:cNvSpPr/>
            <p:nvPr/>
          </p:nvSpPr>
          <p:spPr>
            <a:xfrm>
              <a:off x="7317055" y="5824790"/>
              <a:ext cx="2866085" cy="32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379234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6492</Words>
  <Application>Microsoft Office PowerPoint</Application>
  <PresentationFormat>Widescreen</PresentationFormat>
  <Paragraphs>955</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Arial</vt:lpstr>
      <vt:lpstr>Calibri</vt:lpstr>
      <vt:lpstr>Century Gothic</vt:lpstr>
      <vt:lpstr>NCELP_German_2022</vt:lpstr>
      <vt:lpstr>PowerPoint Presentation</vt:lpstr>
      <vt:lpstr>CU + vowel [revisited]</vt:lpstr>
      <vt:lpstr>CU + vowel [revisited]</vt:lpstr>
      <vt:lpstr>Vocabulario</vt:lpstr>
      <vt:lpstr>Vocabulario</vt:lpstr>
      <vt:lpstr>Vocabulario</vt:lpstr>
      <vt:lpstr>Vocabulario</vt:lpstr>
      <vt:lpstr>Vocabulario</vt:lpstr>
      <vt:lpstr>Vocabulario</vt:lpstr>
      <vt:lpstr>IR [revisited]</vt:lpstr>
      <vt:lpstr>¿Qué vas a hacer?</vt:lpstr>
      <vt:lpstr>¿Qué vas a hacer?</vt:lpstr>
      <vt:lpstr>¿Qué vas a hacer?</vt:lpstr>
      <vt:lpstr>¿Qué vas a hacer?</vt:lpstr>
      <vt:lpstr>¡Tres en cadena! (3 in a row)</vt:lpstr>
      <vt:lpstr>¡Tres en cadena! (3 in a row)</vt:lpstr>
      <vt:lpstr>PowerPoint Presentation</vt:lpstr>
      <vt:lpstr>Fonética</vt:lpstr>
      <vt:lpstr>Vocabulario</vt:lpstr>
      <vt:lpstr>Saying what you go and do Expressions with ‘ir de’ + noun</vt:lpstr>
      <vt:lpstr>Saying what you go and do Expressions with ‘ir de’ + noun</vt:lpstr>
      <vt:lpstr>Tapas</vt:lpstr>
      <vt:lpstr>Vocabulario</vt:lpstr>
      <vt:lpstr>Vocabulario</vt:lpstr>
      <vt:lpstr>Vocabulario</vt:lpstr>
      <vt:lpstr>Vocabulario</vt:lpstr>
      <vt:lpstr>Vocabulario</vt:lpstr>
      <vt:lpstr>Vocabulario</vt:lpstr>
      <vt:lpstr>Vocabulario</vt:lpstr>
      <vt:lpstr>Saying where people go ‘IR’ in 1st and 3rd person plural</vt:lpstr>
      <vt:lpstr>vamos </vt:lpstr>
      <vt:lpstr>vamos</vt:lpstr>
      <vt:lpstr>vamos</vt:lpstr>
      <vt:lpstr>van</vt:lpstr>
      <vt:lpstr>vamos</vt:lpstr>
      <vt:lpstr>van</vt:lpstr>
      <vt:lpstr>El próximo fin de semana</vt:lpstr>
      <vt:lpstr>Talking about intentions Using ‘para’ + infinitive</vt:lpstr>
      <vt:lpstr>Un partido de fútbol</vt:lpstr>
      <vt:lpstr>escribir</vt:lpstr>
      <vt:lpstr>escribir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Avery - AVY</dc:creator>
  <cp:lastModifiedBy>Rachel Hawkes</cp:lastModifiedBy>
  <cp:revision>55</cp:revision>
  <dcterms:created xsi:type="dcterms:W3CDTF">2023-10-12T08:34:16Z</dcterms:created>
  <dcterms:modified xsi:type="dcterms:W3CDTF">2024-02-10T04:57:23Z</dcterms:modified>
</cp:coreProperties>
</file>