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906" r:id="rId2"/>
    <p:sldId id="474" r:id="rId3"/>
    <p:sldId id="475" r:id="rId4"/>
    <p:sldId id="948" r:id="rId5"/>
    <p:sldId id="949" r:id="rId6"/>
    <p:sldId id="425" r:id="rId7"/>
    <p:sldId id="450" r:id="rId8"/>
    <p:sldId id="332" r:id="rId9"/>
    <p:sldId id="476" r:id="rId10"/>
    <p:sldId id="409" r:id="rId11"/>
    <p:sldId id="950" r:id="rId12"/>
    <p:sldId id="956" r:id="rId13"/>
    <p:sldId id="957" r:id="rId14"/>
    <p:sldId id="958" r:id="rId15"/>
    <p:sldId id="959" r:id="rId16"/>
    <p:sldId id="960" r:id="rId17"/>
    <p:sldId id="953" r:id="rId18"/>
    <p:sldId id="931" r:id="rId19"/>
    <p:sldId id="961" r:id="rId20"/>
    <p:sldId id="962" r:id="rId21"/>
    <p:sldId id="352" r:id="rId22"/>
    <p:sldId id="482" r:id="rId23"/>
    <p:sldId id="483" r:id="rId24"/>
    <p:sldId id="484" r:id="rId25"/>
    <p:sldId id="485" r:id="rId26"/>
    <p:sldId id="486" r:id="rId27"/>
    <p:sldId id="487" r:id="rId28"/>
    <p:sldId id="488" r:id="rId29"/>
    <p:sldId id="489" r:id="rId30"/>
    <p:sldId id="490" r:id="rId31"/>
    <p:sldId id="491" r:id="rId32"/>
    <p:sldId id="492" r:id="rId33"/>
    <p:sldId id="493" r:id="rId34"/>
    <p:sldId id="477" r:id="rId35"/>
    <p:sldId id="480" r:id="rId36"/>
    <p:sldId id="479" r:id="rId37"/>
    <p:sldId id="455" r:id="rId38"/>
    <p:sldId id="481" r:id="rId39"/>
    <p:sldId id="329" r:id="rId40"/>
    <p:sldId id="334" r:id="rId41"/>
    <p:sldId id="494" r:id="rId42"/>
    <p:sldId id="495" r:id="rId43"/>
    <p:sldId id="496" r:id="rId44"/>
    <p:sldId id="812" r:id="rId45"/>
    <p:sldId id="963" r:id="rId46"/>
    <p:sldId id="964" r:id="rId47"/>
    <p:sldId id="96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EAC"/>
    <a:srgbClr val="EA5F00"/>
    <a:srgbClr val="FEF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89" autoAdjust="0"/>
    <p:restoredTop sz="60282" autoAdjust="0"/>
  </p:normalViewPr>
  <p:slideViewPr>
    <p:cSldViewPr snapToGrid="0">
      <p:cViewPr varScale="1">
        <p:scale>
          <a:sx n="65" d="100"/>
          <a:sy n="65" d="100"/>
        </p:scale>
        <p:origin x="2340" y="66"/>
      </p:cViewPr>
      <p:guideLst/>
    </p:cSldViewPr>
  </p:slideViewPr>
  <p:notesTextViewPr>
    <p:cViewPr>
      <p:scale>
        <a:sx n="1" d="1"/>
        <a:sy n="1" d="1"/>
      </p:scale>
      <p:origin x="0" y="0"/>
    </p:cViewPr>
  </p:notesTextViewPr>
  <p:sorterViewPr>
    <p:cViewPr>
      <p:scale>
        <a:sx n="100" d="100"/>
        <a:sy n="100" d="100"/>
      </p:scale>
      <p:origin x="0" y="-70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95B71-9844-487E-8369-5ABDFF94BE01}" type="datetimeFigureOut">
              <a:rPr lang="en-GB" smtClean="0"/>
              <a:t>10/02/2024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80D53-9782-4E54-AE2E-AB9A044D3637}" type="slidenum">
              <a:rPr lang="en-GB" smtClean="0"/>
              <a:t>‹#›</a:t>
            </a:fld>
            <a:endParaRPr lang="en-GB"/>
          </a:p>
        </p:txBody>
      </p:sp>
    </p:spTree>
    <p:extLst>
      <p:ext uri="{BB962C8B-B14F-4D97-AF65-F5344CB8AC3E}">
        <p14:creationId xmlns:p14="http://schemas.microsoft.com/office/powerpoint/2010/main" val="13049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the following exceptions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solidFill>
                  <a:srgbClr val="FF0000"/>
                </a:solidFill>
              </a:rPr>
              <a:t>AQA list doesn’t have </a:t>
            </a:r>
            <a:r>
              <a:rPr lang="en-GB" b="1" u="sng" dirty="0" err="1">
                <a:solidFill>
                  <a:srgbClr val="FF0000"/>
                </a:solidFill>
              </a:rPr>
              <a:t>adelante</a:t>
            </a:r>
            <a:r>
              <a:rPr lang="en-GB" b="1" u="sng" dirty="0">
                <a:solidFill>
                  <a:srgbClr val="FF0000"/>
                </a:solidFill>
              </a:rPr>
              <a:t>, </a:t>
            </a:r>
            <a:r>
              <a:rPr lang="en-GB" b="1" u="sng" dirty="0" err="1">
                <a:solidFill>
                  <a:srgbClr val="FF0000"/>
                </a:solidFill>
              </a:rPr>
              <a:t>atrás</a:t>
            </a:r>
            <a:r>
              <a:rPr lang="en-GB" b="1" u="sng" dirty="0">
                <a:solidFill>
                  <a:srgbClr val="FF0000"/>
                </a:solidFill>
              </a:rPr>
              <a:t>, </a:t>
            </a:r>
            <a:r>
              <a:rPr lang="en-GB" b="1" u="sng" dirty="0" err="1">
                <a:solidFill>
                  <a:srgbClr val="FF0000"/>
                </a:solidFill>
              </a:rPr>
              <a:t>ánimo</a:t>
            </a:r>
            <a:r>
              <a:rPr lang="en-GB" b="1" u="sng" dirty="0">
                <a:solidFill>
                  <a:srgbClr val="FF0000"/>
                </a:solidFill>
              </a:rPr>
              <a:t>, </a:t>
            </a:r>
            <a:r>
              <a:rPr lang="en-GB" b="1" u="sng" dirty="0" err="1">
                <a:solidFill>
                  <a:srgbClr val="FF0000"/>
                </a:solidFill>
              </a:rPr>
              <a:t>imprimir</a:t>
            </a:r>
            <a:r>
              <a:rPr lang="en-GB" b="1" u="sng" dirty="0">
                <a:solidFill>
                  <a:srgbClr val="FF0000"/>
                </a:solidFill>
              </a:rPr>
              <a:t> tristeza, </a:t>
            </a:r>
            <a:r>
              <a:rPr lang="en-GB" b="1" u="sng" dirty="0" err="1">
                <a:solidFill>
                  <a:srgbClr val="FF0000"/>
                </a:solidFill>
              </a:rPr>
              <a:t>rabia</a:t>
            </a:r>
            <a:endParaRPr lang="en-GB" b="1" u="sng"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err="1">
                <a:solidFill>
                  <a:srgbClr val="FF0000"/>
                </a:solidFill>
              </a:rPr>
              <a:t>EdExcel</a:t>
            </a:r>
            <a:r>
              <a:rPr lang="en-GB" b="0" u="none" dirty="0">
                <a:solidFill>
                  <a:srgbClr val="FF0000"/>
                </a:solidFill>
              </a:rPr>
              <a:t> list doesn’t have </a:t>
            </a:r>
            <a:r>
              <a:rPr lang="en-GB" b="1" u="sng" dirty="0" err="1">
                <a:solidFill>
                  <a:srgbClr val="FF0000"/>
                </a:solidFill>
              </a:rPr>
              <a:t>adelante</a:t>
            </a:r>
            <a:r>
              <a:rPr lang="en-GB" b="1" u="sng" dirty="0">
                <a:solidFill>
                  <a:srgbClr val="FF0000"/>
                </a:solidFill>
              </a:rPr>
              <a:t>, </a:t>
            </a:r>
            <a:r>
              <a:rPr lang="en-GB" b="1" u="sng" dirty="0" err="1">
                <a:solidFill>
                  <a:srgbClr val="FF0000"/>
                </a:solidFill>
              </a:rPr>
              <a:t>atrás</a:t>
            </a:r>
            <a:r>
              <a:rPr lang="en-GB" b="1" u="sng" dirty="0">
                <a:solidFill>
                  <a:srgbClr val="FF0000"/>
                </a:solidFill>
              </a:rPr>
              <a:t>, </a:t>
            </a:r>
            <a:r>
              <a:rPr lang="en-GB" b="1" u="sng" dirty="0" err="1">
                <a:solidFill>
                  <a:srgbClr val="FF0000"/>
                </a:solidFill>
              </a:rPr>
              <a:t>ánimo</a:t>
            </a:r>
            <a:r>
              <a:rPr lang="en-GB" b="1" u="sng" dirty="0">
                <a:solidFill>
                  <a:srgbClr val="FF0000"/>
                </a:solidFill>
              </a:rPr>
              <a:t>, </a:t>
            </a:r>
            <a:r>
              <a:rPr lang="en-GB" b="1" u="sng" dirty="0" err="1">
                <a:solidFill>
                  <a:srgbClr val="FF0000"/>
                </a:solidFill>
              </a:rPr>
              <a:t>imprimir</a:t>
            </a:r>
            <a:r>
              <a:rPr lang="en-GB" b="1" u="sng" dirty="0">
                <a:solidFill>
                  <a:srgbClr val="FF0000"/>
                </a:solidFill>
              </a:rPr>
              <a:t>, </a:t>
            </a:r>
            <a:r>
              <a:rPr lang="en-US" sz="1200" b="1" u="sng" kern="1200" dirty="0" err="1">
                <a:solidFill>
                  <a:schemeClr val="tx1"/>
                </a:solidFill>
                <a:effectLst/>
                <a:latin typeface="+mn-lt"/>
                <a:ea typeface="+mn-ea"/>
                <a:cs typeface="+mn-cs"/>
              </a:rPr>
              <a:t>rabia</a:t>
            </a:r>
            <a:r>
              <a:rPr lang="en-GB" sz="1200" b="1" u="sng" kern="1200" dirty="0">
                <a:solidFill>
                  <a:srgbClr val="FF0000"/>
                </a:solidFill>
                <a:effectLst/>
                <a:latin typeface="+mn-lt"/>
                <a:ea typeface="+mn-ea"/>
                <a:cs typeface="+mn-cs"/>
              </a:rPr>
              <a:t>, </a:t>
            </a:r>
            <a:r>
              <a:rPr lang="en-GB" b="1" u="sng" dirty="0" err="1">
                <a:solidFill>
                  <a:srgbClr val="FF0000"/>
                </a:solidFill>
              </a:rPr>
              <a:t>risa</a:t>
            </a:r>
            <a:r>
              <a:rPr lang="en-GB" b="1" u="sng" dirty="0">
                <a:solidFill>
                  <a:srgbClr val="FF0000"/>
                </a:solidFill>
              </a:rPr>
              <a:t>, </a:t>
            </a:r>
            <a:r>
              <a:rPr lang="en-GB" b="1" u="sng" dirty="0" err="1">
                <a:solidFill>
                  <a:srgbClr val="FF0000"/>
                </a:solidFill>
              </a:rPr>
              <a:t>traducción</a:t>
            </a:r>
            <a:r>
              <a:rPr lang="en-GB" b="1" u="sng" dirty="0">
                <a:solidFill>
                  <a:srgbClr val="FF0000"/>
                </a:solidFill>
              </a:rPr>
              <a:t>, tristeza, </a:t>
            </a:r>
            <a:r>
              <a:rPr lang="en-US" sz="1200" b="1" u="sng" kern="1200" dirty="0" err="1">
                <a:solidFill>
                  <a:schemeClr val="tx1"/>
                </a:solidFill>
                <a:effectLst/>
                <a:latin typeface="+mn-lt"/>
                <a:ea typeface="+mn-ea"/>
                <a:cs typeface="+mn-cs"/>
              </a:rPr>
              <a:t>vergüenza</a:t>
            </a:r>
            <a:r>
              <a:rPr lang="en-US" sz="1200" b="1" u="sng" kern="1200" dirty="0">
                <a:solidFill>
                  <a:schemeClr val="tx1"/>
                </a:solidFill>
                <a:effectLst/>
                <a:latin typeface="+mn-lt"/>
                <a:ea typeface="+mn-ea"/>
                <a:cs typeface="+mn-cs"/>
              </a:rPr>
              <a:t>.</a:t>
            </a:r>
            <a:endParaRPr lang="en-GB" b="0" u="none" dirty="0"/>
          </a:p>
          <a:p>
            <a:endParaRPr lang="en-GB" b="1" dirty="0"/>
          </a:p>
          <a:p>
            <a:r>
              <a:rPr lang="en-GB" b="1" dirty="0"/>
              <a:t>Learning outcomes (lesson 1): </a:t>
            </a:r>
          </a:p>
          <a:p>
            <a:r>
              <a:rPr lang="en-GB" sz="1200" b="0" kern="1200" dirty="0">
                <a:solidFill>
                  <a:schemeClr val="tx1"/>
                </a:solidFill>
                <a:effectLst/>
                <a:latin typeface="+mn-lt"/>
                <a:ea typeface="+mn-ea"/>
                <a:cs typeface="+mn-cs"/>
              </a:rPr>
              <a:t>Introduction of ‘</a:t>
            </a:r>
            <a:r>
              <a:rPr lang="en-GB" sz="1200" b="0" kern="1200" dirty="0" err="1">
                <a:solidFill>
                  <a:schemeClr val="tx1"/>
                </a:solidFill>
                <a:effectLst/>
                <a:latin typeface="+mn-lt"/>
                <a:ea typeface="+mn-ea"/>
                <a:cs typeface="+mn-cs"/>
              </a:rPr>
              <a:t>queremos</a:t>
            </a:r>
            <a:r>
              <a:rPr lang="en-GB" sz="1200" b="0" kern="1200" dirty="0">
                <a:solidFill>
                  <a:schemeClr val="tx1"/>
                </a:solidFill>
                <a:effectLst/>
                <a:latin typeface="+mn-lt"/>
                <a:ea typeface="+mn-ea"/>
                <a:cs typeface="+mn-cs"/>
              </a:rPr>
              <a:t>’ and ‘</a:t>
            </a:r>
            <a:r>
              <a:rPr lang="en-GB" sz="1200" b="0" kern="1200" dirty="0" err="1">
                <a:solidFill>
                  <a:schemeClr val="tx1"/>
                </a:solidFill>
                <a:effectLst/>
                <a:latin typeface="+mn-lt"/>
                <a:ea typeface="+mn-ea"/>
                <a:cs typeface="+mn-cs"/>
              </a:rPr>
              <a:t>damos</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Consolidation of ‘</a:t>
            </a:r>
            <a:r>
              <a:rPr lang="en-GB" sz="1200" b="0" kern="1200" dirty="0" err="1">
                <a:solidFill>
                  <a:schemeClr val="tx1"/>
                </a:solidFill>
                <a:effectLst/>
                <a:latin typeface="+mn-lt"/>
                <a:ea typeface="+mn-ea"/>
                <a:cs typeface="+mn-cs"/>
              </a:rPr>
              <a:t>quiero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quieres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doy</a:t>
            </a:r>
            <a:r>
              <a:rPr lang="en-GB" sz="1200" b="0" kern="1200" dirty="0">
                <a:solidFill>
                  <a:schemeClr val="tx1"/>
                </a:solidFill>
                <a:effectLst/>
                <a:latin typeface="+mn-lt"/>
                <a:ea typeface="+mn-ea"/>
                <a:cs typeface="+mn-cs"/>
              </a:rPr>
              <a:t>’, ‘das’</a:t>
            </a:r>
          </a:p>
          <a:p>
            <a:r>
              <a:rPr lang="en-GB" sz="1200" b="0" kern="1200" dirty="0">
                <a:solidFill>
                  <a:schemeClr val="tx1"/>
                </a:solidFill>
                <a:effectLst/>
                <a:latin typeface="+mn-lt"/>
                <a:ea typeface="+mn-ea"/>
                <a:cs typeface="+mn-cs"/>
              </a:rPr>
              <a:t>Introduction</a:t>
            </a:r>
            <a:r>
              <a:rPr lang="en-GB" sz="1200" b="0" kern="1200" baseline="0" dirty="0">
                <a:solidFill>
                  <a:schemeClr val="tx1"/>
                </a:solidFill>
                <a:effectLst/>
                <a:latin typeface="+mn-lt"/>
                <a:ea typeface="+mn-ea"/>
                <a:cs typeface="+mn-cs"/>
              </a:rPr>
              <a:t> of ‘–</a:t>
            </a:r>
            <a:r>
              <a:rPr lang="en-GB" sz="1200" b="0" kern="1200" baseline="0" dirty="0" err="1">
                <a:solidFill>
                  <a:schemeClr val="tx1"/>
                </a:solidFill>
                <a:effectLst/>
                <a:latin typeface="+mn-lt"/>
                <a:ea typeface="+mn-ea"/>
                <a:cs typeface="+mn-cs"/>
              </a:rPr>
              <a:t>ción</a:t>
            </a:r>
            <a:r>
              <a:rPr lang="en-GB" sz="1200" b="0" kern="1200" baseline="0" dirty="0">
                <a:solidFill>
                  <a:schemeClr val="tx1"/>
                </a:solidFill>
                <a:effectLst/>
                <a:latin typeface="+mn-lt"/>
                <a:ea typeface="+mn-ea"/>
                <a:cs typeface="+mn-cs"/>
              </a:rPr>
              <a:t>’ suffix and </a:t>
            </a:r>
            <a:r>
              <a:rPr lang="en-GB" sz="1200" b="0" kern="1200" baseline="0" dirty="0" err="1">
                <a:solidFill>
                  <a:schemeClr val="tx1"/>
                </a:solidFill>
                <a:effectLst/>
                <a:latin typeface="+mn-lt"/>
                <a:ea typeface="+mn-ea"/>
                <a:cs typeface="+mn-cs"/>
              </a:rPr>
              <a:t>and</a:t>
            </a:r>
            <a:r>
              <a:rPr lang="en-GB" sz="1200" b="0" kern="1200" baseline="0" dirty="0">
                <a:solidFill>
                  <a:schemeClr val="tx1"/>
                </a:solidFill>
                <a:effectLst/>
                <a:latin typeface="+mn-lt"/>
                <a:ea typeface="+mn-ea"/>
                <a:cs typeface="+mn-cs"/>
              </a:rPr>
              <a:t> spelling rules for such nouns in singular versus plural</a:t>
            </a:r>
            <a:endParaRPr lang="en-GB" sz="1200" b="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8.1.2.4 (introduce): </a:t>
            </a:r>
            <a:r>
              <a:rPr lang="es-419" sz="1200" kern="1200" dirty="0">
                <a:solidFill>
                  <a:schemeClr val="tx1"/>
                </a:solidFill>
                <a:effectLst/>
                <a:latin typeface="+mn-lt"/>
                <a:ea typeface="+mn-ea"/>
                <a:cs typeface="+mn-cs"/>
              </a:rPr>
              <a:t>paso [279]; apoyo [866]; adelante [722]; atrás [599]; </a:t>
            </a:r>
            <a:r>
              <a:rPr lang="es-ES" sz="1200" kern="1200" dirty="0">
                <a:solidFill>
                  <a:schemeClr val="tx1"/>
                </a:solidFill>
                <a:effectLst/>
                <a:latin typeface="+mn-lt"/>
                <a:ea typeface="+mn-ea"/>
                <a:cs typeface="+mn-cs"/>
              </a:rPr>
              <a:t>la izquierda [1352]; la derecha [1573]; el ánimo [1855]; </a:t>
            </a:r>
            <a:r>
              <a:rPr lang="es-419" sz="1200" kern="1200" dirty="0">
                <a:solidFill>
                  <a:schemeClr val="tx1"/>
                </a:solidFill>
                <a:effectLst/>
                <a:latin typeface="+mn-lt"/>
                <a:ea typeface="+mn-ea"/>
                <a:cs typeface="+mn-cs"/>
              </a:rPr>
              <a:t>así que [que-3]</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pena</a:t>
            </a:r>
            <a:r>
              <a:rPr lang="en-US" sz="1200" kern="1200" dirty="0">
                <a:solidFill>
                  <a:schemeClr val="tx1"/>
                </a:solidFill>
                <a:effectLst/>
                <a:latin typeface="+mn-lt"/>
                <a:ea typeface="+mn-ea"/>
                <a:cs typeface="+mn-cs"/>
              </a:rPr>
              <a:t> [743]; </a:t>
            </a:r>
            <a:r>
              <a:rPr lang="en-US" sz="1200" kern="1200" dirty="0" err="1">
                <a:solidFill>
                  <a:schemeClr val="tx1"/>
                </a:solidFill>
                <a:effectLst/>
                <a:latin typeface="+mn-lt"/>
                <a:ea typeface="+mn-ea"/>
                <a:cs typeface="+mn-cs"/>
              </a:rPr>
              <a:t>vergüenza</a:t>
            </a:r>
            <a:r>
              <a:rPr lang="en-US" sz="1200" kern="1200" dirty="0">
                <a:solidFill>
                  <a:schemeClr val="tx1"/>
                </a:solidFill>
                <a:effectLst/>
                <a:latin typeface="+mn-lt"/>
                <a:ea typeface="+mn-ea"/>
                <a:cs typeface="+mn-cs"/>
              </a:rPr>
              <a:t> [1979]; </a:t>
            </a:r>
            <a:r>
              <a:rPr lang="en-US" sz="1200" kern="1200" dirty="0" err="1">
                <a:solidFill>
                  <a:schemeClr val="tx1"/>
                </a:solidFill>
                <a:effectLst/>
                <a:latin typeface="+mn-lt"/>
                <a:ea typeface="+mn-ea"/>
                <a:cs typeface="+mn-cs"/>
              </a:rPr>
              <a:t>rabia</a:t>
            </a:r>
            <a:r>
              <a:rPr lang="en-US" sz="1200" kern="1200" dirty="0">
                <a:solidFill>
                  <a:schemeClr val="tx1"/>
                </a:solidFill>
                <a:effectLst/>
                <a:latin typeface="+mn-lt"/>
                <a:ea typeface="+mn-ea"/>
                <a:cs typeface="+mn-cs"/>
              </a:rPr>
              <a:t> [2500]; tristeza [1993]; </a:t>
            </a:r>
            <a:r>
              <a:rPr lang="en-US" sz="1200" kern="1200" dirty="0" err="1">
                <a:solidFill>
                  <a:schemeClr val="tx1"/>
                </a:solidFill>
                <a:effectLst/>
                <a:latin typeface="+mn-lt"/>
                <a:ea typeface="+mn-ea"/>
                <a:cs typeface="+mn-cs"/>
              </a:rPr>
              <a:t>risa</a:t>
            </a:r>
            <a:r>
              <a:rPr lang="en-US" sz="1200" kern="1200" dirty="0">
                <a:solidFill>
                  <a:schemeClr val="tx1"/>
                </a:solidFill>
                <a:effectLst/>
                <a:latin typeface="+mn-lt"/>
                <a:ea typeface="+mn-ea"/>
                <a:cs typeface="+mn-cs"/>
              </a:rPr>
              <a:t> [1101]; </a:t>
            </a:r>
            <a:r>
              <a:rPr lang="en-US" sz="1200" kern="1200" dirty="0" err="1">
                <a:solidFill>
                  <a:schemeClr val="tx1"/>
                </a:solidFill>
                <a:effectLst/>
                <a:latin typeface="+mn-lt"/>
                <a:ea typeface="+mn-ea"/>
                <a:cs typeface="+mn-cs"/>
              </a:rPr>
              <a:t>alegría</a:t>
            </a:r>
            <a:r>
              <a:rPr lang="en-US" sz="1200" kern="1200" dirty="0">
                <a:solidFill>
                  <a:schemeClr val="tx1"/>
                </a:solidFill>
                <a:effectLst/>
                <a:latin typeface="+mn-lt"/>
                <a:ea typeface="+mn-ea"/>
                <a:cs typeface="+mn-cs"/>
              </a:rPr>
              <a:t> [1220]</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traducción [2822]; intención [1171]</a:t>
            </a:r>
            <a:r>
              <a:rPr lang="es-GB" dirty="0">
                <a:effectLst/>
              </a:rPr>
              <a:t> </a:t>
            </a:r>
            <a:endParaRPr lang="es-419"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8.1.2.1 (</a:t>
            </a:r>
            <a:r>
              <a:rPr lang="es-419" sz="1200" b="1" kern="1200" dirty="0" err="1">
                <a:solidFill>
                  <a:schemeClr val="tx1"/>
                </a:solidFill>
                <a:effectLst/>
                <a:latin typeface="+mn-lt"/>
                <a:ea typeface="+mn-ea"/>
                <a:cs typeface="+mn-cs"/>
              </a:rPr>
              <a:t>revisit</a:t>
            </a:r>
            <a:r>
              <a:rPr lang="es-419" sz="1200" b="1" kern="1200" dirty="0">
                <a:solidFill>
                  <a:schemeClr val="tx1"/>
                </a:solidFill>
                <a:effectLst/>
                <a:latin typeface="+mn-lt"/>
                <a:ea typeface="+mn-ea"/>
                <a:cs typeface="+mn-cs"/>
              </a:rPr>
              <a:t>)</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elegir [561]; elijo [561]; </a:t>
            </a:r>
            <a:r>
              <a:rPr lang="es-419" sz="1200" kern="1200" dirty="0" err="1">
                <a:solidFill>
                  <a:schemeClr val="tx1"/>
                </a:solidFill>
                <a:effectLst/>
                <a:latin typeface="+mn-lt"/>
                <a:ea typeface="+mn-ea"/>
                <a:cs typeface="+mn-cs"/>
              </a:rPr>
              <a:t>describrir</a:t>
            </a:r>
            <a:r>
              <a:rPr lang="es-419" sz="1200" kern="1200" dirty="0">
                <a:solidFill>
                  <a:schemeClr val="tx1"/>
                </a:solidFill>
                <a:effectLst/>
                <a:latin typeface="+mn-lt"/>
                <a:ea typeface="+mn-ea"/>
                <a:cs typeface="+mn-cs"/>
              </a:rPr>
              <a:t> [1272]; compartir [579]; imprimir [2736]; diálogo [1466]; corto [1055]; largo [300]; finalmente [948]</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mismo [55]; último [188]; primero [82]; segundo [223]; tercero [450]; propio [183];</a:t>
            </a:r>
            <a:r>
              <a:rPr lang="es-GB" dirty="0">
                <a:effectLst/>
              </a:rPr>
              <a:t> </a:t>
            </a:r>
          </a:p>
          <a:p>
            <a:r>
              <a:rPr lang="es-419" sz="1200" b="1" kern="1200" dirty="0">
                <a:solidFill>
                  <a:schemeClr val="tx1"/>
                </a:solidFill>
                <a:effectLst/>
                <a:latin typeface="+mn-lt"/>
                <a:ea typeface="+mn-ea"/>
                <a:cs typeface="+mn-cs"/>
              </a:rPr>
              <a:t>8.1.1.3</a:t>
            </a:r>
            <a:r>
              <a:rPr lang="en-GB" sz="1200" b="1" kern="1200" baseline="0" dirty="0">
                <a:solidFill>
                  <a:schemeClr val="tx1"/>
                </a:solidFill>
                <a:effectLst/>
                <a:latin typeface="+mn-lt"/>
                <a:ea typeface="+mn-ea"/>
                <a:cs typeface="+mn-cs"/>
              </a:rPr>
              <a:t> (revisit)</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gente [137]; malo² [360]; sucio [1855]; limpio [1710]; precioso [1777]; listo² [1684]; contento [1949]; triste [1371]; seguro² [407]; igual [263]; quizás [346]; según [237]; así [67]; generalmente [1387]; ahora [81]</a:t>
            </a:r>
            <a:r>
              <a:rPr lang="es-GB" dirty="0">
                <a:effectLst/>
              </a:rPr>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238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10 min.</a:t>
            </a:r>
          </a:p>
          <a:p>
            <a:endParaRPr lang="en-US" b="1" dirty="0"/>
          </a:p>
          <a:p>
            <a:r>
              <a:rPr lang="en-US" b="1" dirty="0"/>
              <a:t>Aim: </a:t>
            </a:r>
            <a:r>
              <a:rPr lang="en-US" b="0" dirty="0"/>
              <a:t>to listen to sentences with the three forms of ‘querer’</a:t>
            </a:r>
            <a:r>
              <a:rPr lang="en-US" b="0" baseline="0" dirty="0"/>
              <a:t> and decide which person the verb refers to in each sentence.</a:t>
            </a:r>
            <a:endParaRPr lang="en-US" b="0" dirty="0"/>
          </a:p>
          <a:p>
            <a:endParaRPr lang="en-US" b="1" dirty="0"/>
          </a:p>
          <a:p>
            <a:r>
              <a:rPr lang="en-US" b="1" dirty="0"/>
              <a:t>Procedure:</a:t>
            </a:r>
          </a:p>
          <a:p>
            <a:pPr marL="228600" indent="-228600">
              <a:buAutoNum type="arabicPeriod"/>
            </a:pPr>
            <a:r>
              <a:rPr lang="en-US" b="0" dirty="0"/>
              <a:t>Students listen to the audio and </a:t>
            </a:r>
            <a:r>
              <a:rPr lang="en-GB" baseline="0" dirty="0"/>
              <a:t>decide if </a:t>
            </a:r>
            <a:r>
              <a:rPr lang="es-ES" baseline="0" dirty="0" err="1"/>
              <a:t>it</a:t>
            </a:r>
            <a:r>
              <a:rPr lang="es-ES" baseline="0" dirty="0"/>
              <a:t> </a:t>
            </a:r>
            <a:r>
              <a:rPr lang="es-ES" baseline="0" dirty="0" err="1"/>
              <a:t>refers</a:t>
            </a:r>
            <a:r>
              <a:rPr lang="es-ES" baseline="0" dirty="0"/>
              <a:t> to ‘I’, ‘</a:t>
            </a:r>
            <a:r>
              <a:rPr lang="es-ES" baseline="0" dirty="0" err="1"/>
              <a:t>you</a:t>
            </a:r>
            <a:r>
              <a:rPr lang="es-ES" baseline="0" dirty="0"/>
              <a:t>’ </a:t>
            </a:r>
            <a:r>
              <a:rPr lang="es-ES" baseline="0" dirty="0" err="1"/>
              <a:t>or</a:t>
            </a:r>
            <a:r>
              <a:rPr lang="es-ES" baseline="0" dirty="0"/>
              <a:t> ’</a:t>
            </a:r>
            <a:r>
              <a:rPr lang="es-ES" baseline="0" dirty="0" err="1"/>
              <a:t>we</a:t>
            </a:r>
            <a:r>
              <a:rPr lang="es-ES" baseline="0" dirty="0"/>
              <a:t>’.</a:t>
            </a:r>
            <a:endParaRPr lang="en-US" b="0" baseline="0" dirty="0"/>
          </a:p>
          <a:p>
            <a:pPr marL="228600" indent="-228600">
              <a:buAutoNum type="arabicPeriod"/>
            </a:pPr>
            <a:r>
              <a:rPr lang="en-US" b="0" dirty="0"/>
              <a:t>Students listen again and write the ends of the sentences in English.</a:t>
            </a:r>
          </a:p>
          <a:p>
            <a:pPr marL="228600" indent="-228600">
              <a:buAutoNum type="arabicPeriod"/>
            </a:pPr>
            <a:r>
              <a:rPr lang="en-US" b="0" dirty="0"/>
              <a:t>During feedback, the teacher could check</a:t>
            </a:r>
            <a:r>
              <a:rPr lang="en-US" b="0" baseline="0" dirty="0"/>
              <a:t> understanding of ‘</a:t>
            </a:r>
            <a:r>
              <a:rPr lang="en-US" b="0" baseline="0" dirty="0" err="1"/>
              <a:t>así</a:t>
            </a:r>
            <a:r>
              <a:rPr lang="en-US" b="0" baseline="0" dirty="0"/>
              <a:t>’ and ‘</a:t>
            </a:r>
            <a:r>
              <a:rPr lang="en-US" b="0" baseline="0" dirty="0" err="1"/>
              <a:t>así</a:t>
            </a:r>
            <a:r>
              <a:rPr lang="en-US" b="0" baseline="0" dirty="0"/>
              <a:t> que’ in students’ answers.</a:t>
            </a:r>
            <a:endParaRPr lang="en-US" b="0"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r>
              <a:rPr lang="en-GB" dirty="0"/>
              <a:t>:</a:t>
            </a:r>
          </a:p>
          <a:p>
            <a:pPr marL="228600" lvl="0" indent="-228600" algn="l" rtl="0">
              <a:spcBef>
                <a:spcPts val="0"/>
              </a:spcBef>
              <a:spcAft>
                <a:spcPts val="0"/>
              </a:spcAft>
              <a:buAutoNum type="arabicPeriod"/>
            </a:pPr>
            <a:r>
              <a:rPr lang="en-GB" baseline="0" dirty="0" err="1"/>
              <a:t>Quiero</a:t>
            </a:r>
            <a:r>
              <a:rPr lang="en-GB" baseline="0" dirty="0"/>
              <a:t> </a:t>
            </a:r>
            <a:r>
              <a:rPr lang="en-GB" baseline="0" dirty="0" err="1"/>
              <a:t>elegir</a:t>
            </a:r>
            <a:r>
              <a:rPr lang="en-GB" baseline="0" dirty="0"/>
              <a:t> una pareja y </a:t>
            </a:r>
            <a:r>
              <a:rPr lang="en-GB" baseline="0" dirty="0" err="1"/>
              <a:t>bailar</a:t>
            </a:r>
            <a:r>
              <a:rPr lang="en-GB" baseline="0" dirty="0"/>
              <a:t> un </a:t>
            </a:r>
            <a:r>
              <a:rPr lang="en-GB" baseline="0" dirty="0" err="1"/>
              <a:t>poco</a:t>
            </a:r>
            <a:r>
              <a:rPr lang="en-GB" baseline="0" dirty="0"/>
              <a:t>.</a:t>
            </a:r>
            <a:endParaRPr lang="en-GB" b="0" baseline="0" dirty="0"/>
          </a:p>
          <a:p>
            <a:pPr marL="228600" lvl="0" indent="-228600" algn="l" rtl="0">
              <a:spcBef>
                <a:spcPts val="0"/>
              </a:spcBef>
              <a:spcAft>
                <a:spcPts val="0"/>
              </a:spcAft>
              <a:buAutoNum type="arabicPeriod"/>
            </a:pPr>
            <a:r>
              <a:rPr lang="en-GB" b="0" baseline="0" dirty="0"/>
              <a:t>Queremos </a:t>
            </a:r>
            <a:r>
              <a:rPr lang="en-GB" b="0" baseline="0" dirty="0" err="1"/>
              <a:t>aprender</a:t>
            </a:r>
            <a:r>
              <a:rPr lang="en-GB" b="0" baseline="0" dirty="0"/>
              <a:t> los </a:t>
            </a:r>
            <a:r>
              <a:rPr lang="en-GB" b="0" baseline="0" dirty="0" err="1"/>
              <a:t>pasos</a:t>
            </a:r>
            <a:r>
              <a:rPr lang="en-GB" b="0" baseline="0" dirty="0"/>
              <a:t> de salsa primero.</a:t>
            </a:r>
          </a:p>
          <a:p>
            <a:pPr marL="228600" lvl="0" indent="-228600" algn="l" rtl="0">
              <a:spcBef>
                <a:spcPts val="0"/>
              </a:spcBef>
              <a:spcAft>
                <a:spcPts val="0"/>
              </a:spcAft>
              <a:buAutoNum type="arabicPeriod"/>
            </a:pPr>
            <a:r>
              <a:rPr lang="en-GB" b="0" baseline="0" dirty="0" err="1"/>
              <a:t>Quieres</a:t>
            </a:r>
            <a:r>
              <a:rPr lang="en-GB" b="0" baseline="0" dirty="0"/>
              <a:t> </a:t>
            </a:r>
            <a:r>
              <a:rPr lang="en-GB" b="0" baseline="0" dirty="0" err="1"/>
              <a:t>cantar</a:t>
            </a:r>
            <a:r>
              <a:rPr lang="en-GB" b="0" baseline="0" dirty="0"/>
              <a:t> canciones en inglés y en </a:t>
            </a:r>
            <a:r>
              <a:rPr lang="en-GB" b="0" baseline="0" dirty="0" err="1"/>
              <a:t>alemán</a:t>
            </a:r>
            <a:r>
              <a:rPr lang="en-GB" b="0" baseline="0" dirty="0"/>
              <a:t>.</a:t>
            </a:r>
          </a:p>
          <a:p>
            <a:pPr marL="228600" lvl="0" indent="-228600" algn="l" rtl="0">
              <a:spcBef>
                <a:spcPts val="0"/>
              </a:spcBef>
              <a:spcAft>
                <a:spcPts val="0"/>
              </a:spcAft>
              <a:buAutoNum type="arabicPeriod"/>
            </a:pPr>
            <a:r>
              <a:rPr lang="en-GB" b="0" baseline="0" dirty="0"/>
              <a:t>Queremos pasar </a:t>
            </a:r>
            <a:r>
              <a:rPr lang="en-GB" b="0" baseline="0" dirty="0" err="1"/>
              <a:t>tiempo</a:t>
            </a:r>
            <a:r>
              <a:rPr lang="en-GB" b="0" baseline="0" dirty="0"/>
              <a:t> con </a:t>
            </a:r>
            <a:r>
              <a:rPr lang="en-GB" b="0" baseline="0" dirty="0" err="1"/>
              <a:t>gente</a:t>
            </a:r>
            <a:r>
              <a:rPr lang="en-GB" b="0" baseline="0" dirty="0"/>
              <a:t> </a:t>
            </a:r>
            <a:r>
              <a:rPr lang="en-GB" b="0" baseline="0" dirty="0" err="1"/>
              <a:t>contenta</a:t>
            </a:r>
            <a:r>
              <a:rPr lang="en-GB" b="0" baseline="0" dirty="0"/>
              <a:t>.</a:t>
            </a:r>
          </a:p>
          <a:p>
            <a:pPr marL="228600" lvl="0" indent="-228600" algn="l" rtl="0">
              <a:spcBef>
                <a:spcPts val="0"/>
              </a:spcBef>
              <a:spcAft>
                <a:spcPts val="0"/>
              </a:spcAft>
              <a:buAutoNum type="arabicPeriod"/>
            </a:pPr>
            <a:r>
              <a:rPr lang="en-GB" b="0" baseline="0" dirty="0" err="1"/>
              <a:t>Quieres</a:t>
            </a:r>
            <a:r>
              <a:rPr lang="en-GB" b="0" baseline="0" dirty="0"/>
              <a:t> </a:t>
            </a:r>
            <a:r>
              <a:rPr lang="en-GB" b="0" baseline="0" dirty="0" err="1"/>
              <a:t>disfrutar</a:t>
            </a:r>
            <a:r>
              <a:rPr lang="en-GB" b="0" baseline="0" dirty="0"/>
              <a:t> los </a:t>
            </a:r>
            <a:r>
              <a:rPr lang="en-GB" b="0" baseline="0" dirty="0" err="1"/>
              <a:t>juegos</a:t>
            </a:r>
            <a:r>
              <a:rPr lang="en-GB" b="0" baseline="0" dirty="0"/>
              <a:t> al </a:t>
            </a:r>
            <a:r>
              <a:rPr lang="en-GB" b="0" baseline="0" dirty="0" err="1"/>
              <a:t>máximo</a:t>
            </a:r>
            <a:r>
              <a:rPr lang="en-GB" b="0" baseline="0" dirty="0"/>
              <a:t>.</a:t>
            </a:r>
          </a:p>
          <a:p>
            <a:pPr marL="228600" lvl="0" indent="-228600" algn="l" rtl="0">
              <a:spcBef>
                <a:spcPts val="0"/>
              </a:spcBef>
              <a:spcAft>
                <a:spcPts val="0"/>
              </a:spcAft>
              <a:buAutoNum type="arabicPeriod"/>
            </a:pPr>
            <a:r>
              <a:rPr lang="en-GB" b="0" baseline="0" dirty="0" err="1"/>
              <a:t>Quiero</a:t>
            </a:r>
            <a:r>
              <a:rPr lang="en-GB" b="0" baseline="0" dirty="0"/>
              <a:t> </a:t>
            </a:r>
            <a:r>
              <a:rPr lang="en-GB" b="0" baseline="0" dirty="0" err="1"/>
              <a:t>compartir</a:t>
            </a:r>
            <a:r>
              <a:rPr lang="en-GB" b="0" baseline="0" dirty="0"/>
              <a:t> las </a:t>
            </a:r>
            <a:r>
              <a:rPr lang="en-GB" b="0" baseline="0" dirty="0" err="1"/>
              <a:t>tareas</a:t>
            </a:r>
            <a:r>
              <a:rPr lang="en-GB" b="0" baseline="0" dirty="0"/>
              <a:t> </a:t>
            </a:r>
            <a:r>
              <a:rPr lang="en-GB" b="0" baseline="0" dirty="0" err="1"/>
              <a:t>después</a:t>
            </a:r>
            <a:r>
              <a:rPr lang="en-GB" b="0" baseline="0" dirty="0"/>
              <a:t> de la fiesta.</a:t>
            </a:r>
          </a:p>
          <a:p>
            <a:pPr marL="228600" lvl="0" indent="-228600" algn="l" rtl="0">
              <a:spcBef>
                <a:spcPts val="0"/>
              </a:spcBef>
              <a:spcAft>
                <a:spcPts val="0"/>
              </a:spcAft>
              <a:buAutoNum type="arabicPeriod"/>
            </a:pPr>
            <a:r>
              <a:rPr lang="en-GB" b="0" baseline="0" dirty="0" err="1"/>
              <a:t>Quiero</a:t>
            </a:r>
            <a:r>
              <a:rPr lang="en-GB" b="0" baseline="0" dirty="0"/>
              <a:t> </a:t>
            </a:r>
            <a:r>
              <a:rPr lang="en-GB" b="0" baseline="0" dirty="0" err="1"/>
              <a:t>bailar</a:t>
            </a:r>
            <a:r>
              <a:rPr lang="en-GB" b="0" baseline="0" dirty="0"/>
              <a:t> así.</a:t>
            </a:r>
          </a:p>
          <a:p>
            <a:pPr marL="228600" lvl="0" indent="-228600" algn="l" rtl="0">
              <a:spcBef>
                <a:spcPts val="0"/>
              </a:spcBef>
              <a:spcAft>
                <a:spcPts val="0"/>
              </a:spcAft>
              <a:buAutoNum type="arabicPeriod"/>
            </a:pPr>
            <a:r>
              <a:rPr lang="en-GB" b="0" baseline="0" dirty="0"/>
              <a:t>Queremos </a:t>
            </a:r>
            <a:r>
              <a:rPr lang="en-GB" b="0" baseline="0" dirty="0" err="1"/>
              <a:t>aprender</a:t>
            </a:r>
            <a:r>
              <a:rPr lang="en-GB" b="0" baseline="0" dirty="0"/>
              <a:t>, así que </a:t>
            </a:r>
            <a:r>
              <a:rPr lang="en-GB" b="0" baseline="0" dirty="0" err="1"/>
              <a:t>vamos</a:t>
            </a:r>
            <a:r>
              <a:rPr lang="en-GB" b="0" baseline="0" dirty="0"/>
              <a:t> a </a:t>
            </a:r>
            <a:r>
              <a:rPr lang="en-GB" b="0" baseline="0" dirty="0" err="1"/>
              <a:t>clases</a:t>
            </a:r>
            <a:r>
              <a:rPr lang="en-GB" b="0" baseline="0" dirty="0"/>
              <a:t> </a:t>
            </a:r>
            <a:r>
              <a:rPr lang="en-GB" b="0" baseline="0" dirty="0" err="1"/>
              <a:t>todos</a:t>
            </a:r>
            <a:r>
              <a:rPr lang="en-GB" b="0" baseline="0" dirty="0"/>
              <a:t> </a:t>
            </a:r>
            <a:r>
              <a:rPr lang="en-GB" b="0" baseline="0" dirty="0" err="1"/>
              <a:t>los</a:t>
            </a:r>
            <a:r>
              <a:rPr lang="en-GB" b="0" baseline="0" dirty="0"/>
              <a:t> </a:t>
            </a:r>
            <a:r>
              <a:rPr lang="en-GB" b="0" baseline="0" dirty="0" err="1"/>
              <a:t>días</a:t>
            </a:r>
            <a:r>
              <a:rPr lang="en-GB" b="0" baseline="0" dirty="0"/>
              <a:t>.</a:t>
            </a:r>
          </a:p>
          <a:p>
            <a:pPr marL="0" lvl="0" indent="0" algn="l" rtl="0">
              <a:spcBef>
                <a:spcPts val="0"/>
              </a:spcBef>
              <a:spcAft>
                <a:spcPts val="0"/>
              </a:spcAft>
              <a:buNone/>
            </a:pPr>
            <a:endParaRPr lang="en-GB" b="0" baseline="0" dirty="0"/>
          </a:p>
          <a:p>
            <a:pPr marL="0" lvl="0" indent="0" algn="l" rtl="0">
              <a:spcBef>
                <a:spcPts val="0"/>
              </a:spcBef>
              <a:spcAft>
                <a:spcPts val="0"/>
              </a:spcAft>
              <a:buNone/>
            </a:pPr>
            <a:r>
              <a:rPr lang="en-GB" b="1" baseline="0" dirty="0"/>
              <a:t>Note: </a:t>
            </a:r>
            <a:r>
              <a:rPr lang="en-GB" b="0" baseline="0" dirty="0"/>
              <a:t>A gloss is given for ‘pareja’ because it has so far only been practised with the meaning ‘pair’ (e.g. en parejas).</a:t>
            </a:r>
          </a:p>
          <a:p>
            <a:pPr marL="228600" lvl="0" indent="-228600" algn="l" rtl="0">
              <a:spcBef>
                <a:spcPts val="0"/>
              </a:spcBef>
              <a:spcAft>
                <a:spcPts val="0"/>
              </a:spcAft>
              <a:buAutoNum type="arabicPeriod"/>
            </a:pPr>
            <a:endParaRPr lang="en-GB" b="0" baseline="0" dirty="0"/>
          </a:p>
          <a:p>
            <a:r>
              <a:rPr lang="en-GB" b="1" dirty="0"/>
              <a:t>Words from revisited vocabulary sets:</a:t>
            </a:r>
            <a:endParaRPr lang="es-419"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elegir [561]; compartir [579]; primero [82] </a:t>
            </a:r>
          </a:p>
          <a:p>
            <a:r>
              <a:rPr lang="es-419" sz="1200" b="1" kern="1200" dirty="0">
                <a:solidFill>
                  <a:schemeClr val="tx1"/>
                </a:solidFill>
                <a:effectLst/>
                <a:latin typeface="+mn-lt"/>
                <a:ea typeface="+mn-ea"/>
                <a:cs typeface="+mn-cs"/>
              </a:rPr>
              <a:t>8.1.1.3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gente [137]; contento [1949], así [67]</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0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a:t>
            </a:r>
          </a:p>
          <a:p>
            <a:endParaRPr lang="en-US" b="1" dirty="0"/>
          </a:p>
          <a:p>
            <a:r>
              <a:rPr lang="en-US" b="1" dirty="0"/>
              <a:t>Aim: </a:t>
            </a:r>
            <a:r>
              <a:rPr lang="en-US" b="0" dirty="0"/>
              <a:t>to bring together, in written production, the forms of ‘</a:t>
            </a:r>
            <a:r>
              <a:rPr lang="en-US" b="0" dirty="0" err="1"/>
              <a:t>dar</a:t>
            </a:r>
            <a:r>
              <a:rPr lang="en-US" b="0" dirty="0"/>
              <a:t>’ and ‘querer that have been practised in this lesson, the new vocabulary and the suffix ‘-ción’.</a:t>
            </a:r>
          </a:p>
          <a:p>
            <a:endParaRPr lang="en-US" b="1" dirty="0"/>
          </a:p>
          <a:p>
            <a:r>
              <a:rPr lang="en-US" b="1" dirty="0"/>
              <a:t>Procedure:</a:t>
            </a:r>
          </a:p>
          <a:p>
            <a:pPr marL="228600" indent="-228600">
              <a:buAutoNum type="arabicPeriod"/>
            </a:pPr>
            <a:r>
              <a:rPr lang="en-US" b="0" dirty="0"/>
              <a:t>Explain the activity to students. They could do this on mini whiteboards if available.</a:t>
            </a:r>
          </a:p>
          <a:p>
            <a:pPr marL="228600" indent="-228600">
              <a:buAutoNum type="arabicPeriod"/>
            </a:pPr>
            <a:r>
              <a:rPr lang="en-US" b="0" dirty="0"/>
              <a:t>Give students time to consider the English sentence and how to translate the bold word into Spanish. Some students may also be able to translate other words before they are revealed.</a:t>
            </a:r>
          </a:p>
          <a:p>
            <a:pPr marL="228600" indent="-228600">
              <a:buAutoNum type="arabicPeriod"/>
            </a:pPr>
            <a:r>
              <a:rPr lang="en-US" b="0" dirty="0"/>
              <a:t>Click to reveal the Spanish translation with gap.</a:t>
            </a:r>
          </a:p>
          <a:p>
            <a:pPr marL="228600" indent="-228600">
              <a:buAutoNum type="arabicPeriod"/>
            </a:pPr>
            <a:r>
              <a:rPr lang="en-US" b="0" dirty="0"/>
              <a:t>Elicit the missing Spanish word.</a:t>
            </a:r>
          </a:p>
          <a:p>
            <a:pPr marL="228600" indent="-228600">
              <a:buAutoNum type="arabicPeriod"/>
            </a:pPr>
            <a:endParaRPr lang="en-US" b="1" dirty="0"/>
          </a:p>
          <a:p>
            <a:r>
              <a:rPr lang="en-GB" b="1" dirty="0"/>
              <a:t>Revisited</a:t>
            </a:r>
            <a:r>
              <a:rPr lang="en-GB" b="1" baseline="0" dirty="0"/>
              <a:t> vocabulary items: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8.1.2.1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elegir [561]; primero [82]; segundo [223]; tercero [450]; propio [183];</a:t>
            </a:r>
            <a:r>
              <a:rPr lang="es-GB" dirty="0">
                <a:effectLst/>
              </a:rPr>
              <a:t> </a:t>
            </a:r>
          </a:p>
          <a:p>
            <a:r>
              <a:rPr lang="es-419" sz="1200" b="1" kern="1200" dirty="0">
                <a:solidFill>
                  <a:schemeClr val="tx1"/>
                </a:solidFill>
                <a:effectLst/>
                <a:latin typeface="+mn-lt"/>
                <a:ea typeface="+mn-ea"/>
                <a:cs typeface="+mn-cs"/>
              </a:rPr>
              <a:t>8.1.1.3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gente [137]</a:t>
            </a:r>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077506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Slide 2/6</a:t>
            </a:r>
            <a:endParaRPr lang="es-419"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038218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3/6</a:t>
            </a:r>
            <a:endParaRPr lang="es-419" sz="1200" kern="1200" dirty="0">
              <a:solidFill>
                <a:schemeClr val="tx1"/>
              </a:solidFill>
              <a:effectLst/>
              <a:latin typeface="+mn-lt"/>
              <a:ea typeface="+mn-ea"/>
              <a:cs typeface="+mn-cs"/>
            </a:endParaRPr>
          </a:p>
          <a:p>
            <a:endParaRPr lang="es-419"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4148111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4/6</a:t>
            </a:r>
            <a:endParaRPr lang="es-419" sz="1200" kern="1200" dirty="0">
              <a:solidFill>
                <a:schemeClr val="tx1"/>
              </a:solidFill>
              <a:effectLst/>
              <a:latin typeface="+mn-lt"/>
              <a:ea typeface="+mn-ea"/>
              <a:cs typeface="+mn-cs"/>
            </a:endParaRPr>
          </a:p>
          <a:p>
            <a:endParaRPr lang="es-419"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2881337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5/6</a:t>
            </a:r>
            <a:endParaRPr lang="es-419" sz="1200" kern="1200" dirty="0">
              <a:solidFill>
                <a:schemeClr val="tx1"/>
              </a:solidFill>
              <a:effectLst/>
              <a:latin typeface="+mn-lt"/>
              <a:ea typeface="+mn-ea"/>
              <a:cs typeface="+mn-cs"/>
            </a:endParaRPr>
          </a:p>
          <a:p>
            <a:endParaRPr lang="es-419"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400987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6/6</a:t>
            </a:r>
            <a:endParaRPr lang="es-419" sz="1200" kern="1200" dirty="0">
              <a:solidFill>
                <a:schemeClr val="tx1"/>
              </a:solidFill>
              <a:effectLst/>
              <a:latin typeface="+mn-lt"/>
              <a:ea typeface="+mn-ea"/>
              <a:cs typeface="+mn-cs"/>
            </a:endParaRPr>
          </a:p>
          <a:p>
            <a:endParaRPr lang="es-419"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2681805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MORE CHALLENGING VERSION OF PREVIOUS ACTIVITY – CHOOSE EITHER SLIDES 11-16 OR 17</a:t>
            </a:r>
          </a:p>
          <a:p>
            <a:endParaRPr lang="en-US" b="1" dirty="0"/>
          </a:p>
          <a:p>
            <a:r>
              <a:rPr lang="en-US" b="1" dirty="0"/>
              <a:t>Timing: </a:t>
            </a:r>
            <a:r>
              <a:rPr lang="en-US" b="0" dirty="0"/>
              <a:t>8 min.</a:t>
            </a:r>
          </a:p>
          <a:p>
            <a:endParaRPr lang="en-US" b="1" dirty="0"/>
          </a:p>
          <a:p>
            <a:r>
              <a:rPr lang="en-US" b="1" dirty="0"/>
              <a:t>Aim: </a:t>
            </a:r>
            <a:r>
              <a:rPr lang="en-US" b="0" dirty="0"/>
              <a:t>to bring together, in written production, the forms of ‘</a:t>
            </a:r>
            <a:r>
              <a:rPr lang="en-US" b="0" dirty="0" err="1"/>
              <a:t>dar</a:t>
            </a:r>
            <a:r>
              <a:rPr lang="en-US" b="0" dirty="0"/>
              <a:t>’ and ‘querer that have been practised in this lesson, the new vocabulary and the suffix ‘-ción’.</a:t>
            </a:r>
          </a:p>
          <a:p>
            <a:endParaRPr lang="en-US" b="1" dirty="0"/>
          </a:p>
          <a:p>
            <a:r>
              <a:rPr lang="en-US" b="1" dirty="0"/>
              <a:t>Procedure:</a:t>
            </a:r>
          </a:p>
          <a:p>
            <a:r>
              <a:rPr lang="en-US" b="0" dirty="0"/>
              <a:t>1. Students translate the sentences</a:t>
            </a:r>
            <a:r>
              <a:rPr lang="en-US" b="0" baseline="0" dirty="0"/>
              <a:t> into Spanish.</a:t>
            </a:r>
            <a:endParaRPr lang="en-US" b="0" dirty="0"/>
          </a:p>
          <a:p>
            <a:r>
              <a:rPr lang="en-US" b="0" dirty="0"/>
              <a:t>2. Teachers</a:t>
            </a:r>
            <a:r>
              <a:rPr lang="en-US" b="0" baseline="0" dirty="0"/>
              <a:t> reveal the answers by clicking on each speech bubble. This can be done in any order.</a:t>
            </a:r>
          </a:p>
          <a:p>
            <a:endParaRPr lang="en-US" b="0" baseline="0" dirty="0"/>
          </a:p>
          <a:p>
            <a:r>
              <a:rPr lang="en-US" b="1" baseline="0" dirty="0"/>
              <a:t>Note: </a:t>
            </a:r>
            <a:r>
              <a:rPr lang="en-US" b="0" baseline="0" dirty="0"/>
              <a:t>two of these sentences involve a prenominal adjective that shortens when used with a singular masculine noun (primero -&gt; primer, </a:t>
            </a:r>
            <a:r>
              <a:rPr lang="en-US" b="0" baseline="0" dirty="0" err="1"/>
              <a:t>tercero</a:t>
            </a:r>
            <a:r>
              <a:rPr lang="en-US" b="0" baseline="0" dirty="0"/>
              <a:t> -&gt; </a:t>
            </a:r>
            <a:r>
              <a:rPr lang="en-US" b="0" baseline="0" dirty="0" err="1"/>
              <a:t>tercer</a:t>
            </a:r>
            <a:r>
              <a:rPr lang="en-US" b="0" baseline="0" dirty="0"/>
              <a:t>). This feature was taught in 8.1.2.1, so is relatively new. It might therefore be helpful before the activity to do a brief ‘knowledge check’ with students. </a:t>
            </a:r>
          </a:p>
          <a:p>
            <a:endParaRPr lang="en-US" b="1" dirty="0"/>
          </a:p>
          <a:p>
            <a:r>
              <a:rPr lang="en-GB" b="1" dirty="0"/>
              <a:t>Revisited</a:t>
            </a:r>
            <a:r>
              <a:rPr lang="en-GB" b="1" baseline="0" dirty="0"/>
              <a:t> vocabulary items: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8.1.2.1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elegir [561]; primero [82]; segundo [223]; tercero [450]; propio [183];</a:t>
            </a:r>
            <a:r>
              <a:rPr lang="es-GB" dirty="0">
                <a:effectLst/>
              </a:rPr>
              <a:t> </a:t>
            </a:r>
          </a:p>
          <a:p>
            <a:r>
              <a:rPr lang="es-419" sz="1200" b="1" kern="1200" dirty="0">
                <a:solidFill>
                  <a:schemeClr val="tx1"/>
                </a:solidFill>
                <a:effectLst/>
                <a:latin typeface="+mn-lt"/>
                <a:ea typeface="+mn-ea"/>
                <a:cs typeface="+mn-cs"/>
              </a:rPr>
              <a:t>8.1.1.3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gente [137]</a:t>
            </a:r>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2155518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the following exceptions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solidFill>
                  <a:srgbClr val="FF0000"/>
                </a:solidFill>
              </a:rPr>
              <a:t>AQA list doesn’t have </a:t>
            </a:r>
            <a:r>
              <a:rPr lang="en-GB" b="1" u="sng" dirty="0" err="1">
                <a:solidFill>
                  <a:srgbClr val="FF0000"/>
                </a:solidFill>
              </a:rPr>
              <a:t>adelante</a:t>
            </a:r>
            <a:r>
              <a:rPr lang="en-GB" b="1" u="sng" dirty="0">
                <a:solidFill>
                  <a:srgbClr val="FF0000"/>
                </a:solidFill>
              </a:rPr>
              <a:t>, </a:t>
            </a:r>
            <a:r>
              <a:rPr lang="en-GB" b="1" u="sng" dirty="0" err="1">
                <a:solidFill>
                  <a:srgbClr val="FF0000"/>
                </a:solidFill>
              </a:rPr>
              <a:t>atrás</a:t>
            </a:r>
            <a:r>
              <a:rPr lang="en-GB" b="1" u="sng" dirty="0">
                <a:solidFill>
                  <a:srgbClr val="FF0000"/>
                </a:solidFill>
              </a:rPr>
              <a:t>, </a:t>
            </a:r>
            <a:r>
              <a:rPr lang="en-GB" b="1" u="sng" dirty="0" err="1">
                <a:solidFill>
                  <a:srgbClr val="FF0000"/>
                </a:solidFill>
              </a:rPr>
              <a:t>ánimo</a:t>
            </a:r>
            <a:r>
              <a:rPr lang="en-GB" b="1" u="sng" dirty="0">
                <a:solidFill>
                  <a:srgbClr val="FF0000"/>
                </a:solidFill>
              </a:rPr>
              <a:t>, tristeza, </a:t>
            </a:r>
            <a:r>
              <a:rPr lang="en-GB" b="1" u="sng" dirty="0" err="1">
                <a:solidFill>
                  <a:srgbClr val="FF0000"/>
                </a:solidFill>
              </a:rPr>
              <a:t>rabia</a:t>
            </a:r>
            <a:endParaRPr lang="en-GB" b="1" u="sng"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err="1">
                <a:solidFill>
                  <a:srgbClr val="FF0000"/>
                </a:solidFill>
              </a:rPr>
              <a:t>EdExcel</a:t>
            </a:r>
            <a:r>
              <a:rPr lang="en-GB" b="0" u="none" dirty="0">
                <a:solidFill>
                  <a:srgbClr val="FF0000"/>
                </a:solidFill>
              </a:rPr>
              <a:t> list doesn’t have </a:t>
            </a:r>
            <a:r>
              <a:rPr lang="en-GB" b="1" u="sng" dirty="0" err="1">
                <a:solidFill>
                  <a:srgbClr val="FF0000"/>
                </a:solidFill>
              </a:rPr>
              <a:t>adelante</a:t>
            </a:r>
            <a:r>
              <a:rPr lang="en-GB" b="1" u="sng" dirty="0">
                <a:solidFill>
                  <a:srgbClr val="FF0000"/>
                </a:solidFill>
              </a:rPr>
              <a:t>, </a:t>
            </a:r>
            <a:r>
              <a:rPr lang="en-GB" b="1" u="sng" dirty="0" err="1">
                <a:solidFill>
                  <a:srgbClr val="FF0000"/>
                </a:solidFill>
              </a:rPr>
              <a:t>atrás</a:t>
            </a:r>
            <a:r>
              <a:rPr lang="en-GB" b="1" u="sng" dirty="0">
                <a:solidFill>
                  <a:srgbClr val="FF0000"/>
                </a:solidFill>
              </a:rPr>
              <a:t>, </a:t>
            </a:r>
            <a:r>
              <a:rPr lang="en-GB" b="1" u="sng" dirty="0" err="1">
                <a:solidFill>
                  <a:srgbClr val="FF0000"/>
                </a:solidFill>
              </a:rPr>
              <a:t>ánimo</a:t>
            </a:r>
            <a:r>
              <a:rPr lang="en-GB" b="1" u="sng" dirty="0">
                <a:solidFill>
                  <a:srgbClr val="FF0000"/>
                </a:solidFill>
              </a:rPr>
              <a:t>, tristeza, </a:t>
            </a:r>
            <a:r>
              <a:rPr lang="en-GB" b="1" u="sng" dirty="0" err="1">
                <a:solidFill>
                  <a:srgbClr val="FF0000"/>
                </a:solidFill>
              </a:rPr>
              <a:t>risa</a:t>
            </a:r>
            <a:r>
              <a:rPr lang="en-GB" b="1" u="sng" dirty="0">
                <a:solidFill>
                  <a:srgbClr val="FF0000"/>
                </a:solidFill>
              </a:rPr>
              <a:t>, </a:t>
            </a:r>
            <a:r>
              <a:rPr lang="en-GB" b="1" u="sng" dirty="0" err="1">
                <a:solidFill>
                  <a:srgbClr val="FF0000"/>
                </a:solidFill>
              </a:rPr>
              <a:t>alegría</a:t>
            </a:r>
            <a:r>
              <a:rPr lang="en-GB" b="1" u="sng" dirty="0">
                <a:solidFill>
                  <a:srgbClr val="FF0000"/>
                </a:solidFill>
              </a:rPr>
              <a:t>, </a:t>
            </a:r>
            <a:r>
              <a:rPr lang="en-GB" b="1" u="sng" dirty="0" err="1">
                <a:solidFill>
                  <a:srgbClr val="FF0000"/>
                </a:solidFill>
              </a:rPr>
              <a:t>traducción</a:t>
            </a:r>
            <a:r>
              <a:rPr lang="en-GB" b="1" u="sng" dirty="0">
                <a:solidFill>
                  <a:srgbClr val="FF0000"/>
                </a:solidFill>
              </a:rPr>
              <a:t>, </a:t>
            </a:r>
            <a:r>
              <a:rPr lang="en-US" sz="1200" b="1" u="sng" kern="1200" dirty="0" err="1">
                <a:solidFill>
                  <a:schemeClr val="tx1"/>
                </a:solidFill>
                <a:effectLst/>
                <a:latin typeface="+mn-lt"/>
                <a:ea typeface="+mn-ea"/>
                <a:cs typeface="+mn-cs"/>
              </a:rPr>
              <a:t>vergüenza</a:t>
            </a:r>
            <a:r>
              <a:rPr lang="en-US" sz="1200" b="1" u="sng" kern="1200" dirty="0">
                <a:solidFill>
                  <a:schemeClr val="tx1"/>
                </a:solidFill>
                <a:effectLst/>
                <a:latin typeface="+mn-lt"/>
                <a:ea typeface="+mn-ea"/>
                <a:cs typeface="+mn-cs"/>
              </a:rPr>
              <a:t>, </a:t>
            </a:r>
            <a:r>
              <a:rPr lang="en-US" sz="1200" b="1" u="sng" kern="1200" dirty="0" err="1">
                <a:solidFill>
                  <a:schemeClr val="tx1"/>
                </a:solidFill>
                <a:effectLst/>
                <a:latin typeface="+mn-lt"/>
                <a:ea typeface="+mn-ea"/>
                <a:cs typeface="+mn-cs"/>
              </a:rPr>
              <a:t>rabia</a:t>
            </a: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Introduction of </a:t>
            </a:r>
            <a:r>
              <a:rPr lang="en-GB" sz="1200" dirty="0">
                <a:solidFill>
                  <a:prstClr val="white"/>
                </a:solidFill>
              </a:rPr>
              <a:t>idiomatic uses of tener + noun</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SSCs: [CA], [CO], [CU]</a:t>
            </a:r>
          </a:p>
          <a:p>
            <a:r>
              <a:rPr lang="en-US" sz="1200" kern="1200" dirty="0">
                <a:solidFill>
                  <a:schemeClr val="tx1"/>
                </a:solidFill>
                <a:effectLst/>
                <a:latin typeface="+mn-lt"/>
                <a:ea typeface="+mn-ea"/>
                <a:cs typeface="+mn-cs"/>
              </a:rPr>
              <a:t>Consolidation of the previously taught forms of TENER 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plural</a:t>
            </a:r>
            <a:r>
              <a:rPr lang="en-US" sz="1200" kern="1200" baseline="0" dirty="0">
                <a:solidFill>
                  <a:schemeClr val="tx1"/>
                </a:solidFill>
                <a:effectLst/>
                <a:latin typeface="+mn-lt"/>
                <a:ea typeface="+mn-ea"/>
                <a:cs typeface="+mn-cs"/>
              </a:rPr>
              <a:t> persons: </a:t>
            </a:r>
            <a:r>
              <a:rPr lang="en-US" sz="1200" kern="1200" baseline="0" dirty="0" err="1">
                <a:solidFill>
                  <a:schemeClr val="tx1"/>
                </a:solidFill>
                <a:effectLst/>
                <a:latin typeface="+mn-lt"/>
                <a:ea typeface="+mn-ea"/>
                <a:cs typeface="+mn-cs"/>
              </a:rPr>
              <a:t>tenemos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tienen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subject pronouns (</a:t>
            </a:r>
            <a:r>
              <a:rPr lang="en-US" sz="1200" kern="1200" dirty="0" err="1">
                <a:solidFill>
                  <a:schemeClr val="tx1"/>
                </a:solidFill>
                <a:effectLst/>
                <a:latin typeface="+mn-lt"/>
                <a:ea typeface="+mn-ea"/>
                <a:cs typeface="+mn-cs"/>
              </a:rPr>
              <a:t>nosotros</a:t>
            </a: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ellos</a:t>
            </a:r>
            <a:r>
              <a:rPr lang="en-US" sz="1200" kern="1200" baseline="0" dirty="0">
                <a:solidFill>
                  <a:schemeClr val="tx1"/>
                </a:solidFill>
                <a:effectLst/>
                <a:latin typeface="+mn-lt"/>
                <a:ea typeface="+mn-ea"/>
                <a:cs typeface="+mn-cs"/>
              </a:rPr>
              <a:t>/as</a:t>
            </a:r>
            <a:r>
              <a:rPr lang="en-US" sz="1200" kern="1200" dirty="0">
                <a:solidFill>
                  <a:schemeClr val="tx1"/>
                </a:solidFill>
                <a:effectLst/>
                <a:latin typeface="+mn-lt"/>
                <a:ea typeface="+mn-ea"/>
                <a:cs typeface="+mn-cs"/>
              </a:rPr>
              <a:t>)</a:t>
            </a: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8.1.2.3 (introduce) </a:t>
            </a:r>
            <a:r>
              <a:rPr lang="en-GB" sz="1200" b="0" i="0" dirty="0">
                <a:solidFill>
                  <a:schemeClr val="dk1"/>
                </a:solidFill>
                <a:latin typeface="+mn-lt"/>
                <a:ea typeface="Calibri"/>
                <a:cs typeface="Calibri"/>
                <a:sym typeface="Calibri"/>
              </a:rPr>
              <a:t>vocab set: </a:t>
            </a:r>
            <a:r>
              <a:rPr lang="es-419" sz="1200" kern="1200" dirty="0">
                <a:solidFill>
                  <a:schemeClr val="tx1"/>
                </a:solidFill>
                <a:effectLst/>
                <a:latin typeface="+mn-lt"/>
                <a:ea typeface="+mn-ea"/>
                <a:cs typeface="+mn-cs"/>
              </a:rPr>
              <a:t>cine [952]; abierto [654]; cerrado [1201]; miedo (de algo) [491]; razón [360]; suerte [723]; éxito [708]; sueño [450]; calor [945]; en cambio [cambio-329]</a:t>
            </a:r>
            <a:endParaRPr lang="en-GB" sz="1200" kern="1200" dirty="0">
              <a:solidFill>
                <a:schemeClr val="tx1"/>
              </a:solidFill>
              <a:effectLst/>
              <a:latin typeface="+mn-lt"/>
              <a:ea typeface="+mn-ea"/>
              <a:cs typeface="+mn-cs"/>
            </a:endParaRPr>
          </a:p>
          <a:p>
            <a:r>
              <a:rPr lang="es-419" sz="1200" kern="1200" dirty="0" err="1">
                <a:solidFill>
                  <a:schemeClr val="tx1"/>
                </a:solidFill>
                <a:effectLst/>
                <a:latin typeface="+mn-lt"/>
                <a:ea typeface="+mn-ea"/>
                <a:cs typeface="+mn-cs"/>
              </a:rPr>
              <a:t>numbers</a:t>
            </a:r>
            <a:r>
              <a:rPr lang="es-419" sz="1200" kern="1200" dirty="0">
                <a:solidFill>
                  <a:schemeClr val="tx1"/>
                </a:solidFill>
                <a:effectLst/>
                <a:latin typeface="+mn-lt"/>
                <a:ea typeface="+mn-ea"/>
                <a:cs typeface="+mn-cs"/>
              </a:rPr>
              <a:t> 13-20: trece [2700]; catorce [2411]; quince [1215]; dieciséis [3373]; diecisiete [3430]; dieciocho [2730]; diecinueve [4232]; veinte [819]</a:t>
            </a:r>
            <a:r>
              <a:rPr lang="en-GB" dirty="0">
                <a:effectLst/>
              </a:rPr>
              <a:t> </a:t>
            </a:r>
            <a:r>
              <a:rPr lang="en-GB" sz="1200" kern="1200" dirty="0">
                <a:solidFill>
                  <a:schemeClr val="tx1"/>
                </a:solidFill>
                <a:effectLst/>
                <a:latin typeface="+mn-lt"/>
                <a:ea typeface="+mn-ea"/>
                <a:cs typeface="+mn-cs"/>
              </a:rPr>
              <a:t> </a:t>
            </a:r>
          </a:p>
          <a:p>
            <a:r>
              <a:rPr lang="es-419" sz="1200" b="1" kern="1200" dirty="0">
                <a:solidFill>
                  <a:schemeClr val="tx1"/>
                </a:solidFill>
                <a:effectLst/>
                <a:latin typeface="+mn-lt"/>
                <a:ea typeface="+mn-ea"/>
                <a:cs typeface="+mn-cs"/>
              </a:rPr>
              <a:t>8.1.1.7</a:t>
            </a:r>
            <a:r>
              <a:rPr lang="en-GB" sz="1200" b="1" i="0" u="none" strike="noStrike" kern="1200" cap="none" dirty="0">
                <a:solidFill>
                  <a:schemeClr val="tx1"/>
                </a:solidFill>
                <a:effectLst/>
                <a:latin typeface="+mn-lt"/>
                <a:ea typeface="Calibri"/>
                <a:cs typeface="Calibri"/>
                <a:sym typeface="Calibri"/>
              </a:rPr>
              <a:t> (revisit)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permitir [218]; decidir [368]; dividir [1385]; cubrir [611]; repartir [2161]; fiesta [796]; canción [982]; bebida [2787]; costo [1707]; juego [409]; incluso [336]; fuerte² [435]</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8.1.1.2</a:t>
            </a:r>
            <a:r>
              <a:rPr lang="en-GB" sz="1200" b="1" kern="1200" baseline="0" dirty="0">
                <a:solidFill>
                  <a:schemeClr val="tx1"/>
                </a:solidFill>
                <a:effectLst/>
                <a:latin typeface="+mn-lt"/>
                <a:ea typeface="+mn-ea"/>
                <a:cs typeface="+mn-cs"/>
              </a:rPr>
              <a:t> </a:t>
            </a:r>
            <a:r>
              <a:rPr lang="en-GB" sz="1200" b="1" i="0" u="none" strike="noStrike" kern="1200" cap="none" dirty="0">
                <a:solidFill>
                  <a:schemeClr val="tx1"/>
                </a:solidFill>
                <a:effectLst/>
                <a:latin typeface="+mn-lt"/>
                <a:ea typeface="Calibri"/>
                <a:cs typeface="Calibri"/>
                <a:sym typeface="Calibri"/>
              </a:rPr>
              <a:t>(revisit) </a:t>
            </a:r>
            <a:r>
              <a:rPr lang="es-419" sz="1200" kern="1200" dirty="0">
                <a:solidFill>
                  <a:schemeClr val="tx1"/>
                </a:solidFill>
                <a:effectLst/>
                <a:latin typeface="+mn-lt"/>
                <a:ea typeface="+mn-ea"/>
                <a:cs typeface="+mn-cs"/>
              </a:rPr>
              <a:t>cantar [717]; tomar¹ [133]; coger [1001];  intentar [411]; ganar¹ [295]; concierto [1456]; premio [1090]; año [46]; autobús [3709]; hasta¹ [60]; además [155]; por² [</a:t>
            </a:r>
            <a:r>
              <a:rPr lang="es-419" sz="1200" kern="1200" dirty="0" err="1">
                <a:solidFill>
                  <a:schemeClr val="tx1"/>
                </a:solidFill>
                <a:effectLst/>
                <a:latin typeface="+mn-lt"/>
                <a:ea typeface="+mn-ea"/>
                <a:cs typeface="+mn-cs"/>
              </a:rPr>
              <a:t>with</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meaning</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because</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of</a:t>
            </a:r>
            <a:r>
              <a:rPr lang="es-419" sz="1200" kern="1200" dirty="0">
                <a:solidFill>
                  <a:schemeClr val="tx1"/>
                </a:solidFill>
                <a:effectLst/>
                <a:latin typeface="+mn-lt"/>
                <a:ea typeface="+mn-ea"/>
                <a:cs typeface="+mn-cs"/>
              </a:rPr>
              <a:t>’] [15]; canción [982]</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372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0" dirty="0"/>
          </a:p>
          <a:p>
            <a:r>
              <a:rPr lang="en-GB" b="1" dirty="0"/>
              <a:t>Aim:</a:t>
            </a:r>
            <a:r>
              <a:rPr lang="en-GB" b="1" baseline="0" dirty="0"/>
              <a:t> </a:t>
            </a:r>
            <a:r>
              <a:rPr lang="en-GB" b="0" baseline="0" dirty="0"/>
              <a:t>to practise read aloud of words ending in –</a:t>
            </a:r>
            <a:r>
              <a:rPr lang="en-GB" b="0" baseline="0" dirty="0" err="1"/>
              <a:t>ción</a:t>
            </a:r>
            <a:r>
              <a:rPr lang="en-GB" b="0" baseline="0" dirty="0"/>
              <a:t> and –</a:t>
            </a:r>
            <a:r>
              <a:rPr lang="en-GB" b="0" baseline="0" dirty="0" err="1"/>
              <a:t>ciones</a:t>
            </a:r>
            <a:r>
              <a:rPr lang="en-GB" b="0" baseline="0" dirty="0"/>
              <a:t>, which have final and penultimate syllable stress</a:t>
            </a:r>
          </a:p>
          <a:p>
            <a:endParaRPr lang="en-GB" b="0" baseline="0" dirty="0"/>
          </a:p>
          <a:p>
            <a:r>
              <a:rPr lang="en-GB" b="1" baseline="0" dirty="0"/>
              <a:t>Procedure: </a:t>
            </a:r>
          </a:p>
          <a:p>
            <a:pPr marL="228600" indent="-228600">
              <a:buAutoNum type="arabicPeriod"/>
            </a:pPr>
            <a:r>
              <a:rPr lang="en-GB" b="0" baseline="0" dirty="0"/>
              <a:t>Write one of the words on a mini-whiteboard. Write it on the side that is hidden from students.</a:t>
            </a:r>
          </a:p>
          <a:p>
            <a:pPr marL="228600" indent="-228600">
              <a:buAutoNum type="arabicPeriod"/>
            </a:pPr>
            <a:r>
              <a:rPr lang="en-GB" b="0" baseline="0" dirty="0"/>
              <a:t>Ask students to guess which word you have chosen.</a:t>
            </a:r>
          </a:p>
          <a:p>
            <a:pPr marL="228600" indent="-228600">
              <a:buAutoNum type="arabicPeriod"/>
            </a:pPr>
            <a:r>
              <a:rPr lang="en-GB" b="0" baseline="0" dirty="0"/>
              <a:t>Take answers and give feedback on pronunciation.</a:t>
            </a:r>
          </a:p>
          <a:p>
            <a:pPr marL="228600" indent="-228600">
              <a:buAutoNum type="arabicPeriod"/>
            </a:pPr>
            <a:r>
              <a:rPr lang="en-GB" b="0" baseline="0" dirty="0"/>
              <a:t>Students win points for the correct answer if they accurately pronounce the word.</a:t>
            </a:r>
          </a:p>
        </p:txBody>
      </p:sp>
      <p:sp>
        <p:nvSpPr>
          <p:cNvPr id="4" name="Slide Number Placeholder 3"/>
          <p:cNvSpPr>
            <a:spLocks noGrp="1"/>
          </p:cNvSpPr>
          <p:nvPr>
            <p:ph type="sldNum" sz="quarter" idx="5"/>
          </p:nvPr>
        </p:nvSpPr>
        <p:spPr/>
        <p:txBody>
          <a:bodyPr/>
          <a:lstStyle/>
          <a:p>
            <a:fld id="{D4680D53-9782-4E54-AE2E-AB9A044D3637}" type="slidenum">
              <a:rPr lang="en-GB" smtClean="0"/>
              <a:t>19</a:t>
            </a:fld>
            <a:endParaRPr lang="en-GB"/>
          </a:p>
        </p:txBody>
      </p:sp>
    </p:spTree>
    <p:extLst>
      <p:ext uri="{BB962C8B-B14F-4D97-AF65-F5344CB8AC3E}">
        <p14:creationId xmlns:p14="http://schemas.microsoft.com/office/powerpoint/2010/main" val="313541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a:t>
            </a:r>
            <a:r>
              <a:rPr lang="en-GB" sz="1200" dirty="0">
                <a:solidFill>
                  <a:srgbClr val="002060"/>
                </a:solidFill>
              </a:rPr>
              <a:t>ción</a:t>
            </a:r>
            <a:r>
              <a:rPr lang="en-US" b="0" baseline="0" dirty="0"/>
              <a:t>’ suffix in Spanish and its correspondence to ‘–tion’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The teacher elicits the Spanish</a:t>
            </a:r>
            <a:r>
              <a:rPr lang="en-US" b="0" baseline="0" dirty="0"/>
              <a:t> for ‘option’ and ‘station’ (both words were learnt in Y7).</a:t>
            </a:r>
          </a:p>
          <a:p>
            <a:pPr marL="228600" indent="-228600">
              <a:buAutoNum type="arabicPeriod"/>
            </a:pPr>
            <a:r>
              <a:rPr lang="en-US" b="0" baseline="0" dirty="0"/>
              <a:t>The teacher reads through the follow-up explanations.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99235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0" dirty="0"/>
          </a:p>
          <a:p>
            <a:r>
              <a:rPr lang="en-GB" b="1" dirty="0"/>
              <a:t>Aim:</a:t>
            </a:r>
            <a:r>
              <a:rPr lang="en-GB" b="1" baseline="0" dirty="0"/>
              <a:t> </a:t>
            </a:r>
            <a:r>
              <a:rPr lang="en-GB" b="0" baseline="0" dirty="0"/>
              <a:t>to understand how these words are used in context, using revisited vocabulary</a:t>
            </a:r>
          </a:p>
          <a:p>
            <a:endParaRPr lang="en-GB" b="0" baseline="0" dirty="0"/>
          </a:p>
          <a:p>
            <a:r>
              <a:rPr lang="en-GB" b="1" baseline="0" dirty="0"/>
              <a:t>Procedure: </a:t>
            </a:r>
          </a:p>
          <a:p>
            <a:pPr marL="228600" indent="-228600">
              <a:buAutoNum type="arabicPeriod"/>
            </a:pPr>
            <a:r>
              <a:rPr lang="en-GB" b="0" baseline="0" dirty="0"/>
              <a:t>Ask students to look at the words on the right.</a:t>
            </a:r>
          </a:p>
          <a:p>
            <a:pPr marL="228600" indent="-228600">
              <a:buAutoNum type="arabicPeriod"/>
            </a:pPr>
            <a:r>
              <a:rPr lang="en-GB" b="0" baseline="0" dirty="0"/>
              <a:t>Students write down which word goes in each gap.</a:t>
            </a:r>
          </a:p>
          <a:p>
            <a:pPr marL="0" indent="0">
              <a:buNone/>
            </a:pPr>
            <a:endParaRPr lang="en-GB" b="0" baseline="0" dirty="0"/>
          </a:p>
          <a:p>
            <a:pPr marL="0" indent="0">
              <a:buNone/>
            </a:pPr>
            <a:r>
              <a:rPr lang="en-GB" b="1" baseline="0" dirty="0"/>
              <a:t>Note: </a:t>
            </a:r>
            <a:r>
              <a:rPr lang="en-GB" b="0" baseline="0" dirty="0"/>
              <a:t>there may be more than one possible answer for some gaps.</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20</a:t>
            </a:fld>
            <a:endParaRPr lang="en-GB"/>
          </a:p>
        </p:txBody>
      </p:sp>
    </p:spTree>
    <p:extLst>
      <p:ext uri="{BB962C8B-B14F-4D97-AF65-F5344CB8AC3E}">
        <p14:creationId xmlns:p14="http://schemas.microsoft.com/office/powerpoint/2010/main" val="2684178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a:t>
            </a:r>
            <a:r>
              <a:rPr lang="en-GB" b="1" baseline="0" dirty="0"/>
              <a:t> </a:t>
            </a:r>
            <a:r>
              <a:rPr lang="en-GB" b="0" baseline="0" dirty="0"/>
              <a:t>5 min (slides 21-33)</a:t>
            </a:r>
            <a:endParaRPr lang="en-GB" b="0" dirty="0"/>
          </a:p>
          <a:p>
            <a:endParaRPr lang="en-GB" b="1" dirty="0"/>
          </a:p>
          <a:p>
            <a:r>
              <a:rPr lang="en-GB" b="1" dirty="0"/>
              <a:t>Aim:</a:t>
            </a:r>
            <a:r>
              <a:rPr lang="en-GB" b="1" baseline="0" dirty="0"/>
              <a:t> </a:t>
            </a:r>
            <a:r>
              <a:rPr lang="en-GB" b="0" baseline="0" dirty="0"/>
              <a:t>to practise recall of previously taught vocabulary</a:t>
            </a:r>
          </a:p>
          <a:p>
            <a:endParaRPr lang="en-GB" b="0" baseline="0" dirty="0"/>
          </a:p>
          <a:p>
            <a:r>
              <a:rPr lang="en-GB" b="1" baseline="0" dirty="0"/>
              <a:t>Procedure: </a:t>
            </a:r>
          </a:p>
          <a:p>
            <a:pPr marL="228600" indent="-228600">
              <a:buAutoNum type="arabicPeriod"/>
            </a:pPr>
            <a:r>
              <a:rPr lang="en-GB" b="0" baseline="0" dirty="0"/>
              <a:t>Students read the word in the centre of the screen and recall the Spanish. The first few letters of the word are provided to facilitate retrieval. Teachers may decide to reduce to one letter should they wish increase the level of difficulty.</a:t>
            </a:r>
            <a:endParaRPr lang="en-GB" b="0" dirty="0"/>
          </a:p>
          <a:p>
            <a:endParaRPr lang="en-GB" b="1" dirty="0"/>
          </a:p>
          <a:p>
            <a:r>
              <a:rPr lang="en-GB" b="1" dirty="0"/>
              <a:t>Words</a:t>
            </a:r>
            <a:r>
              <a:rPr lang="en-GB" b="1" baseline="0" dirty="0"/>
              <a:t> from revisited sets: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Y8 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largo [300]; mismo [55]; último [188]</a:t>
            </a:r>
            <a:endParaRPr lang="es-GB" dirty="0">
              <a:effectLst/>
            </a:endParaRPr>
          </a:p>
          <a:p>
            <a:r>
              <a:rPr lang="es-419" sz="1200" b="1" kern="1200" dirty="0">
                <a:solidFill>
                  <a:schemeClr val="tx1"/>
                </a:solidFill>
                <a:effectLst/>
                <a:latin typeface="+mn-lt"/>
                <a:ea typeface="+mn-ea"/>
                <a:cs typeface="+mn-cs"/>
              </a:rPr>
              <a:t>Y8 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malo² [360]; sucio [1855]; limpio [1710]; precioso [1777]; listo² [1684]; contento [1949]; triste [1371]; seguro² [407]; igual [263]; quizás [346]; </a:t>
            </a: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2527116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34028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406216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4255585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3838649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49670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956877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719526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1354906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a:t>
            </a:r>
            <a:endParaRPr lang="en-US" b="1" dirty="0"/>
          </a:p>
          <a:p>
            <a:endParaRPr lang="en-US" b="1" dirty="0"/>
          </a:p>
          <a:p>
            <a:r>
              <a:rPr lang="en-US" b="1" dirty="0"/>
              <a:t>Aim: </a:t>
            </a:r>
            <a:r>
              <a:rPr lang="en-US" b="0" dirty="0"/>
              <a:t>to</a:t>
            </a:r>
            <a:r>
              <a:rPr lang="en-US" b="0" baseline="0" dirty="0"/>
              <a:t> introduce examples of words with the ‘–</a:t>
            </a:r>
            <a:r>
              <a:rPr lang="en-GB" sz="1200" dirty="0">
                <a:solidFill>
                  <a:srgbClr val="002060"/>
                </a:solidFill>
              </a:rPr>
              <a:t>ción</a:t>
            </a:r>
            <a:r>
              <a:rPr lang="en-US" b="0" baseline="0" dirty="0"/>
              <a:t>’ suffix and to reinforce the connection with ‘–tion’ in English. </a:t>
            </a:r>
            <a:endParaRPr lang="en-US" b="1" dirty="0"/>
          </a:p>
          <a:p>
            <a:endParaRPr lang="en-US" b="1" dirty="0"/>
          </a:p>
          <a:p>
            <a:r>
              <a:rPr lang="en-US" b="1" dirty="0"/>
              <a:t>Procedure: </a:t>
            </a:r>
          </a:p>
          <a:p>
            <a:r>
              <a:rPr lang="en-US" b="0" baseline="0" dirty="0"/>
              <a:t>1) Students are given one minute in pairs to think about the Spanish for the eight ‘–tion’ words.</a:t>
            </a:r>
          </a:p>
          <a:p>
            <a:r>
              <a:rPr lang="en-US" b="0" baseline="0" dirty="0"/>
              <a:t>2) The teacher asks students to </a:t>
            </a:r>
            <a:r>
              <a:rPr lang="en-US" b="0" baseline="0" dirty="0" err="1"/>
              <a:t>to</a:t>
            </a:r>
            <a:r>
              <a:rPr lang="en-US" b="0" baseline="0" dirty="0"/>
              <a:t> say the Spanish for the English words (this can be in any order). The teacher could highlight the SSC [ci] within the word.</a:t>
            </a:r>
          </a:p>
          <a:p>
            <a:r>
              <a:rPr lang="en-US" b="0" baseline="0" dirty="0"/>
              <a:t>3) Answers are revealed by clicking on the English text box.  </a:t>
            </a:r>
          </a:p>
          <a:p>
            <a:r>
              <a:rPr lang="en-US" b="0" baseline="0" dirty="0"/>
              <a:t>4) The teacher can draw attention to the fact that these are all feminine nouns.</a:t>
            </a:r>
          </a:p>
          <a:p>
            <a:r>
              <a:rPr lang="en-US" b="0" baseline="0" dirty="0"/>
              <a:t>6) The teacher can draw attention to one spelling change: translation -&gt; </a:t>
            </a:r>
            <a:r>
              <a:rPr lang="en-US" b="0" baseline="0" dirty="0" err="1"/>
              <a:t>tra</a:t>
            </a:r>
            <a:r>
              <a:rPr lang="en-US" b="1" baseline="0" dirty="0" err="1"/>
              <a:t>duc</a:t>
            </a:r>
            <a:r>
              <a:rPr lang="en-GB" sz="1200" dirty="0" err="1">
                <a:solidFill>
                  <a:srgbClr val="002060"/>
                </a:solidFill>
              </a:rPr>
              <a:t>ción</a:t>
            </a:r>
            <a:r>
              <a:rPr lang="en-GB" sz="1200" dirty="0">
                <a:solidFill>
                  <a:srgbClr val="002060"/>
                </a:solidFill>
              </a:rPr>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‘Intención’ and ‘traducción’ are included here as new vocabulary items. The other words are all within the 2000 most frequent and are included for further practice of the suffix. These may be learnt incidentally.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examples in the 2000 most frequent words in Spanish: </a:t>
            </a:r>
            <a:r>
              <a:rPr lang="es-ES" sz="1800" b="0" i="0" u="none" strike="noStrike" dirty="0">
                <a:solidFill>
                  <a:srgbClr val="000000"/>
                </a:solidFill>
                <a:effectLst/>
                <a:latin typeface="Calibri" panose="020F0502020204030204" pitchFamily="34" charset="0"/>
              </a:rPr>
              <a:t>acción</a:t>
            </a:r>
            <a:r>
              <a:rPr lang="es-ES" dirty="0"/>
              <a:t> [</a:t>
            </a:r>
            <a:r>
              <a:rPr lang="es-ES" sz="1800" b="0" i="0" u="none" strike="noStrike" dirty="0">
                <a:solidFill>
                  <a:srgbClr val="000000"/>
                </a:solidFill>
                <a:effectLst/>
                <a:latin typeface="Calibri" panose="020F0502020204030204" pitchFamily="34" charset="0"/>
              </a:rPr>
              <a:t>404];</a:t>
            </a:r>
            <a:r>
              <a:rPr lang="es-ES" dirty="0"/>
              <a:t> </a:t>
            </a:r>
            <a:r>
              <a:rPr lang="es-ES" sz="1800" b="0" i="0" u="none" strike="noStrike" dirty="0">
                <a:solidFill>
                  <a:srgbClr val="000000"/>
                </a:solidFill>
                <a:effectLst/>
                <a:latin typeface="Calibri" panose="020F0502020204030204" pitchFamily="34" charset="0"/>
              </a:rPr>
              <a:t>condición</a:t>
            </a:r>
            <a:r>
              <a:rPr lang="es-ES" dirty="0"/>
              <a:t> [</a:t>
            </a:r>
            <a:r>
              <a:rPr lang="es-ES" sz="1800" b="0" i="0" u="none" strike="noStrike" dirty="0">
                <a:solidFill>
                  <a:srgbClr val="000000"/>
                </a:solidFill>
                <a:effectLst/>
                <a:latin typeface="Calibri" panose="020F0502020204030204" pitchFamily="34" charset="0"/>
              </a:rPr>
              <a:t>418]; atención</a:t>
            </a:r>
            <a:r>
              <a:rPr lang="es-ES" dirty="0"/>
              <a:t> [</a:t>
            </a:r>
            <a:r>
              <a:rPr lang="es-ES" sz="1800" b="0" i="0" u="none" strike="noStrike" dirty="0">
                <a:solidFill>
                  <a:srgbClr val="000000"/>
                </a:solidFill>
                <a:effectLst/>
                <a:latin typeface="Calibri" panose="020F0502020204030204" pitchFamily="34" charset="0"/>
              </a:rPr>
              <a:t>489];</a:t>
            </a:r>
            <a:r>
              <a:rPr lang="es-ES" dirty="0"/>
              <a:t> </a:t>
            </a:r>
            <a:r>
              <a:rPr lang="es-ES" sz="1800" b="0" i="0" u="none" strike="noStrike" dirty="0">
                <a:solidFill>
                  <a:srgbClr val="000000"/>
                </a:solidFill>
                <a:effectLst/>
                <a:latin typeface="Calibri" panose="020F0502020204030204" pitchFamily="34" charset="0"/>
              </a:rPr>
              <a:t>investigación</a:t>
            </a:r>
            <a:r>
              <a:rPr lang="es-ES" dirty="0"/>
              <a:t> [</a:t>
            </a:r>
            <a:r>
              <a:rPr lang="es-ES" sz="1800" b="0" i="0" u="none" strike="noStrike" dirty="0">
                <a:solidFill>
                  <a:srgbClr val="000000"/>
                </a:solidFill>
                <a:effectLst/>
                <a:latin typeface="Calibri" panose="020F0502020204030204" pitchFamily="34" charset="0"/>
              </a:rPr>
              <a:t>511];</a:t>
            </a:r>
            <a:r>
              <a:rPr lang="es-ES" dirty="0"/>
              <a:t> </a:t>
            </a:r>
            <a:r>
              <a:rPr lang="es-ES" sz="1800" b="0" i="0" u="none" strike="noStrike" dirty="0">
                <a:solidFill>
                  <a:srgbClr val="000000"/>
                </a:solidFill>
                <a:effectLst/>
                <a:latin typeface="Calibri" panose="020F0502020204030204" pitchFamily="34" charset="0"/>
              </a:rPr>
              <a:t>producción</a:t>
            </a:r>
            <a:r>
              <a:rPr lang="es-ES" dirty="0"/>
              <a:t> [</a:t>
            </a:r>
            <a:r>
              <a:rPr lang="es-ES" sz="1800" b="0" i="0" u="none" strike="noStrike" dirty="0">
                <a:solidFill>
                  <a:srgbClr val="000000"/>
                </a:solidFill>
                <a:effectLst/>
                <a:latin typeface="Calibri" panose="020F0502020204030204" pitchFamily="34" charset="0"/>
              </a:rPr>
              <a:t>566];</a:t>
            </a:r>
            <a:r>
              <a:rPr lang="es-ES" dirty="0"/>
              <a:t> </a:t>
            </a:r>
            <a:r>
              <a:rPr lang="es-ES" sz="1800" b="0" i="0" u="none" strike="noStrike" dirty="0">
                <a:solidFill>
                  <a:srgbClr val="000000"/>
                </a:solidFill>
                <a:effectLst/>
                <a:latin typeface="Calibri" panose="020F0502020204030204" pitchFamily="34" charset="0"/>
              </a:rPr>
              <a:t>comunicación</a:t>
            </a:r>
            <a:r>
              <a:rPr lang="es-ES" dirty="0"/>
              <a:t> [</a:t>
            </a:r>
            <a:r>
              <a:rPr lang="es-ES" sz="1800" b="0" i="0" u="none" strike="noStrike" dirty="0">
                <a:solidFill>
                  <a:srgbClr val="000000"/>
                </a:solidFill>
                <a:effectLst/>
                <a:latin typeface="Calibri" panose="020F0502020204030204" pitchFamily="34" charset="0"/>
              </a:rPr>
              <a:t>619];</a:t>
            </a:r>
            <a:r>
              <a:rPr lang="es-ES" dirty="0"/>
              <a:t> </a:t>
            </a:r>
            <a:r>
              <a:rPr lang="es-ES" sz="1800" b="0" i="0" u="none" strike="noStrike" dirty="0">
                <a:solidFill>
                  <a:srgbClr val="000000"/>
                </a:solidFill>
                <a:effectLst/>
                <a:latin typeface="Calibri" panose="020F0502020204030204" pitchFamily="34" charset="0"/>
              </a:rPr>
              <a:t>posición</a:t>
            </a:r>
            <a:r>
              <a:rPr lang="es-ES" dirty="0"/>
              <a:t> [</a:t>
            </a:r>
            <a:r>
              <a:rPr lang="es-ES" sz="1800" b="0" i="0" u="none" strike="noStrike" dirty="0">
                <a:solidFill>
                  <a:srgbClr val="000000"/>
                </a:solidFill>
                <a:effectLst/>
                <a:latin typeface="Calibri" panose="020F0502020204030204" pitchFamily="34" charset="0"/>
              </a:rPr>
              <a:t>667];</a:t>
            </a:r>
            <a:r>
              <a:rPr lang="es-ES" dirty="0"/>
              <a:t> </a:t>
            </a:r>
            <a:r>
              <a:rPr lang="es-ES" sz="1800" b="0" i="0" u="none" strike="noStrike" dirty="0">
                <a:solidFill>
                  <a:srgbClr val="000000"/>
                </a:solidFill>
                <a:effectLst/>
                <a:latin typeface="Calibri" panose="020F0502020204030204" pitchFamily="34" charset="0"/>
              </a:rPr>
              <a:t>institución</a:t>
            </a:r>
            <a:r>
              <a:rPr lang="es-ES" dirty="0"/>
              <a:t> [</a:t>
            </a:r>
            <a:r>
              <a:rPr lang="es-ES" sz="1800" b="0" i="0" u="none" strike="noStrike" dirty="0">
                <a:solidFill>
                  <a:srgbClr val="000000"/>
                </a:solidFill>
                <a:effectLst/>
                <a:latin typeface="Calibri" panose="020F0502020204030204" pitchFamily="34" charset="0"/>
              </a:rPr>
              <a:t>697];</a:t>
            </a:r>
            <a:r>
              <a:rPr lang="es-ES" dirty="0"/>
              <a:t> </a:t>
            </a:r>
            <a:r>
              <a:rPr lang="es-ES" sz="1800" b="0" i="0" u="none" strike="noStrike" dirty="0">
                <a:solidFill>
                  <a:srgbClr val="000000"/>
                </a:solidFill>
                <a:effectLst/>
                <a:latin typeface="Calibri" panose="020F0502020204030204" pitchFamily="34" charset="0"/>
              </a:rPr>
              <a:t>elección</a:t>
            </a:r>
            <a:r>
              <a:rPr lang="es-ES" dirty="0"/>
              <a:t> [</a:t>
            </a:r>
            <a:r>
              <a:rPr lang="es-ES" sz="1800" b="0" i="0" u="none" strike="noStrike" dirty="0">
                <a:solidFill>
                  <a:srgbClr val="000000"/>
                </a:solidFill>
                <a:effectLst/>
                <a:latin typeface="Calibri" panose="020F0502020204030204" pitchFamily="34" charset="0"/>
              </a:rPr>
              <a:t>754];</a:t>
            </a:r>
            <a:r>
              <a:rPr lang="es-ES" dirty="0"/>
              <a:t> </a:t>
            </a:r>
            <a:r>
              <a:rPr lang="es-ES" sz="1800" b="0" i="0" u="none" strike="noStrike" dirty="0">
                <a:solidFill>
                  <a:srgbClr val="000000"/>
                </a:solidFill>
                <a:effectLst/>
                <a:latin typeface="Calibri" panose="020F0502020204030204" pitchFamily="34" charset="0"/>
              </a:rPr>
              <a:t>construcción</a:t>
            </a:r>
            <a:r>
              <a:rPr lang="es-ES" dirty="0"/>
              <a:t> [</a:t>
            </a:r>
            <a:r>
              <a:rPr lang="es-ES" sz="1800" b="0" i="0" u="none" strike="noStrike" dirty="0">
                <a:solidFill>
                  <a:srgbClr val="000000"/>
                </a:solidFill>
                <a:effectLst/>
                <a:latin typeface="Calibri" panose="020F0502020204030204" pitchFamily="34" charset="0"/>
              </a:rPr>
              <a:t>793];</a:t>
            </a:r>
            <a:r>
              <a:rPr lang="es-ES" dirty="0"/>
              <a:t> </a:t>
            </a:r>
            <a:r>
              <a:rPr lang="es-ES" sz="1800" b="0" i="0" u="none" strike="noStrike" dirty="0">
                <a:solidFill>
                  <a:srgbClr val="000000"/>
                </a:solidFill>
                <a:effectLst/>
                <a:latin typeface="Calibri" panose="020F0502020204030204" pitchFamily="34" charset="0"/>
              </a:rPr>
              <a:t>nación</a:t>
            </a:r>
            <a:r>
              <a:rPr lang="es-ES" dirty="0"/>
              <a:t> [</a:t>
            </a:r>
            <a:r>
              <a:rPr lang="es-ES" sz="1800" b="0" i="0" u="none" strike="noStrike" dirty="0">
                <a:solidFill>
                  <a:srgbClr val="000000"/>
                </a:solidFill>
                <a:effectLst/>
                <a:latin typeface="Calibri" panose="020F0502020204030204" pitchFamily="34" charset="0"/>
              </a:rPr>
              <a:t>823];</a:t>
            </a:r>
            <a:r>
              <a:rPr lang="es-ES" dirty="0"/>
              <a:t> </a:t>
            </a:r>
            <a:r>
              <a:rPr lang="es-ES" sz="1800" b="0" i="0" u="none" strike="noStrike" dirty="0">
                <a:solidFill>
                  <a:srgbClr val="000000"/>
                </a:solidFill>
                <a:effectLst/>
                <a:latin typeface="Calibri" panose="020F0502020204030204" pitchFamily="34" charset="0"/>
              </a:rPr>
              <a:t>solución</a:t>
            </a:r>
            <a:r>
              <a:rPr lang="es-ES" dirty="0"/>
              <a:t> [</a:t>
            </a:r>
            <a:r>
              <a:rPr lang="es-ES" sz="1800" b="0" i="0" u="none" strike="noStrike" dirty="0">
                <a:solidFill>
                  <a:srgbClr val="000000"/>
                </a:solidFill>
                <a:effectLst/>
                <a:latin typeface="Calibri" panose="020F0502020204030204" pitchFamily="34" charset="0"/>
              </a:rPr>
              <a:t>836];</a:t>
            </a:r>
            <a:r>
              <a:rPr lang="es-ES" dirty="0"/>
              <a:t> </a:t>
            </a:r>
            <a:r>
              <a:rPr lang="es-ES" sz="1800" b="0" i="0" u="none" strike="noStrike" dirty="0">
                <a:solidFill>
                  <a:srgbClr val="000000"/>
                </a:solidFill>
                <a:effectLst/>
                <a:latin typeface="Calibri" panose="020F0502020204030204" pitchFamily="34" charset="0"/>
              </a:rPr>
              <a:t>generación</a:t>
            </a:r>
            <a:r>
              <a:rPr lang="es-ES" dirty="0"/>
              <a:t> [</a:t>
            </a:r>
            <a:r>
              <a:rPr lang="es-ES" sz="1800" b="0" i="0" u="none" strike="noStrike" dirty="0">
                <a:solidFill>
                  <a:srgbClr val="000000"/>
                </a:solidFill>
                <a:effectLst/>
                <a:latin typeface="Calibri" panose="020F0502020204030204" pitchFamily="34" charset="0"/>
              </a:rPr>
              <a:t>925];</a:t>
            </a:r>
            <a:r>
              <a:rPr lang="es-ES" dirty="0"/>
              <a:t> </a:t>
            </a:r>
            <a:r>
              <a:rPr lang="es-ES" sz="1800" b="0" i="0" u="none" strike="noStrike" dirty="0">
                <a:solidFill>
                  <a:srgbClr val="000000"/>
                </a:solidFill>
                <a:effectLst/>
                <a:latin typeface="Calibri" panose="020F0502020204030204" pitchFamily="34" charset="0"/>
              </a:rPr>
              <a:t>creación</a:t>
            </a:r>
            <a:r>
              <a:rPr lang="es-ES" dirty="0"/>
              <a:t> [</a:t>
            </a:r>
            <a:r>
              <a:rPr lang="es-ES" sz="1800" b="0" i="0" u="none" strike="noStrike" dirty="0">
                <a:solidFill>
                  <a:srgbClr val="000000"/>
                </a:solidFill>
                <a:effectLst/>
                <a:latin typeface="Calibri" panose="020F0502020204030204" pitchFamily="34" charset="0"/>
              </a:rPr>
              <a:t>979];</a:t>
            </a:r>
            <a:r>
              <a:rPr lang="es-ES" dirty="0"/>
              <a:t> </a:t>
            </a:r>
            <a:r>
              <a:rPr lang="es-ES" sz="1800" b="0" i="0" u="none" strike="noStrike" dirty="0">
                <a:solidFill>
                  <a:srgbClr val="000000"/>
                </a:solidFill>
                <a:effectLst/>
                <a:latin typeface="Calibri" panose="020F0502020204030204" pitchFamily="34" charset="0"/>
              </a:rPr>
              <a:t>operación</a:t>
            </a:r>
            <a:r>
              <a:rPr lang="es-ES" dirty="0"/>
              <a:t> [</a:t>
            </a:r>
            <a:r>
              <a:rPr lang="es-ES" sz="1800" b="0" i="0" u="none" strike="noStrike" dirty="0">
                <a:solidFill>
                  <a:srgbClr val="000000"/>
                </a:solidFill>
                <a:effectLst/>
                <a:latin typeface="Calibri" panose="020F0502020204030204" pitchFamily="34" charset="0"/>
              </a:rPr>
              <a:t>1014];</a:t>
            </a:r>
            <a:r>
              <a:rPr lang="es-ES" dirty="0"/>
              <a:t> </a:t>
            </a:r>
            <a:r>
              <a:rPr lang="es-ES" sz="1800" b="0" i="0" u="none" strike="noStrike" dirty="0">
                <a:solidFill>
                  <a:srgbClr val="000000"/>
                </a:solidFill>
                <a:effectLst/>
                <a:latin typeface="Calibri" panose="020F0502020204030204" pitchFamily="34" charset="0"/>
              </a:rPr>
              <a:t>aplicación</a:t>
            </a:r>
            <a:r>
              <a:rPr lang="es-ES" dirty="0"/>
              <a:t> [</a:t>
            </a:r>
            <a:r>
              <a:rPr lang="es-ES" sz="1800" b="0" i="0" u="none" strike="noStrike" dirty="0">
                <a:solidFill>
                  <a:srgbClr val="000000"/>
                </a:solidFill>
                <a:effectLst/>
                <a:latin typeface="Calibri" panose="020F0502020204030204" pitchFamily="34" charset="0"/>
              </a:rPr>
              <a:t>1022];</a:t>
            </a:r>
            <a:r>
              <a:rPr lang="es-ES" dirty="0"/>
              <a:t> </a:t>
            </a:r>
            <a:r>
              <a:rPr lang="es-ES" sz="1800" b="0" i="0" u="none" strike="noStrike" dirty="0">
                <a:solidFill>
                  <a:srgbClr val="000000"/>
                </a:solidFill>
                <a:effectLst/>
                <a:latin typeface="Calibri" panose="020F0502020204030204" pitchFamily="34" charset="0"/>
              </a:rPr>
              <a:t>sensación</a:t>
            </a:r>
            <a:r>
              <a:rPr lang="es-ES" dirty="0"/>
              <a:t> [</a:t>
            </a:r>
            <a:r>
              <a:rPr lang="es-ES" sz="1800" b="0" i="0" u="none" strike="noStrike" dirty="0">
                <a:solidFill>
                  <a:srgbClr val="000000"/>
                </a:solidFill>
                <a:effectLst/>
                <a:latin typeface="Calibri" panose="020F0502020204030204" pitchFamily="34" charset="0"/>
              </a:rPr>
              <a:t>1038];</a:t>
            </a:r>
            <a:r>
              <a:rPr lang="es-ES" dirty="0"/>
              <a:t> </a:t>
            </a:r>
            <a:r>
              <a:rPr lang="es-ES" sz="1800" b="0" i="0" u="none" strike="noStrike" dirty="0">
                <a:solidFill>
                  <a:srgbClr val="000000"/>
                </a:solidFill>
                <a:effectLst/>
                <a:latin typeface="Calibri" panose="020F0502020204030204" pitchFamily="34" charset="0"/>
              </a:rPr>
              <a:t>revolución</a:t>
            </a:r>
            <a:r>
              <a:rPr lang="es-ES" dirty="0"/>
              <a:t> [</a:t>
            </a:r>
            <a:r>
              <a:rPr lang="es-ES" sz="1800" b="0" i="0" u="none" strike="noStrike" dirty="0">
                <a:solidFill>
                  <a:srgbClr val="000000"/>
                </a:solidFill>
                <a:effectLst/>
                <a:latin typeface="Calibri" panose="020F0502020204030204" pitchFamily="34" charset="0"/>
              </a:rPr>
              <a:t>1086];</a:t>
            </a:r>
            <a:r>
              <a:rPr lang="es-ES" dirty="0"/>
              <a:t> </a:t>
            </a:r>
            <a:r>
              <a:rPr lang="es-ES" sz="1800" b="0" i="0" u="none" strike="noStrike" dirty="0">
                <a:solidFill>
                  <a:srgbClr val="000000"/>
                </a:solidFill>
                <a:effectLst/>
                <a:latin typeface="Calibri" panose="020F0502020204030204" pitchFamily="34" charset="0"/>
              </a:rPr>
              <a:t>administración</a:t>
            </a:r>
            <a:r>
              <a:rPr lang="es-ES" dirty="0"/>
              <a:t> [</a:t>
            </a:r>
            <a:r>
              <a:rPr lang="es-ES" sz="1800" b="0" i="0" u="none" strike="noStrike" dirty="0">
                <a:solidFill>
                  <a:srgbClr val="000000"/>
                </a:solidFill>
                <a:effectLst/>
                <a:latin typeface="Calibri" panose="020F0502020204030204" pitchFamily="34" charset="0"/>
              </a:rPr>
              <a:t>1147];</a:t>
            </a:r>
            <a:r>
              <a:rPr lang="es-ES" dirty="0"/>
              <a:t> </a:t>
            </a:r>
            <a:r>
              <a:rPr lang="es-ES" sz="1800" b="0" i="0" u="none" strike="noStrike" dirty="0">
                <a:solidFill>
                  <a:srgbClr val="000000"/>
                </a:solidFill>
                <a:effectLst/>
                <a:latin typeface="Calibri" panose="020F0502020204030204" pitchFamily="34" charset="0"/>
              </a:rPr>
              <a:t>opción</a:t>
            </a:r>
            <a:r>
              <a:rPr lang="es-ES" dirty="0"/>
              <a:t> [</a:t>
            </a:r>
            <a:r>
              <a:rPr lang="es-ES" sz="1800" b="0" i="0" u="none" strike="noStrike" dirty="0">
                <a:solidFill>
                  <a:srgbClr val="000000"/>
                </a:solidFill>
                <a:effectLst/>
                <a:latin typeface="Calibri" panose="020F0502020204030204" pitchFamily="34" charset="0"/>
              </a:rPr>
              <a:t>1175];</a:t>
            </a:r>
            <a:r>
              <a:rPr lang="es-ES" dirty="0"/>
              <a:t> </a:t>
            </a:r>
            <a:r>
              <a:rPr lang="es-ES" sz="1800" b="0" i="0" u="none" strike="noStrike" dirty="0">
                <a:solidFill>
                  <a:srgbClr val="000000"/>
                </a:solidFill>
                <a:effectLst/>
                <a:latin typeface="Calibri" panose="020F0502020204030204" pitchFamily="34" charset="0"/>
              </a:rPr>
              <a:t>tradicional</a:t>
            </a:r>
            <a:r>
              <a:rPr lang="es-ES" dirty="0"/>
              <a:t> [</a:t>
            </a:r>
            <a:r>
              <a:rPr lang="es-ES" sz="1800" b="0" i="0" u="none" strike="noStrike" dirty="0">
                <a:solidFill>
                  <a:srgbClr val="000000"/>
                </a:solidFill>
                <a:effectLst/>
                <a:latin typeface="Calibri" panose="020F0502020204030204" pitchFamily="34" charset="0"/>
              </a:rPr>
              <a:t>1222];</a:t>
            </a:r>
            <a:r>
              <a:rPr lang="es-ES" dirty="0"/>
              <a:t> </a:t>
            </a:r>
            <a:r>
              <a:rPr lang="es-ES" sz="1800" b="0" i="0" u="none" strike="noStrike" dirty="0">
                <a:solidFill>
                  <a:srgbClr val="000000"/>
                </a:solidFill>
                <a:effectLst/>
                <a:latin typeface="Calibri" panose="020F0502020204030204" pitchFamily="34" charset="0"/>
              </a:rPr>
              <a:t>declaración</a:t>
            </a:r>
            <a:r>
              <a:rPr lang="es-ES" dirty="0"/>
              <a:t> [</a:t>
            </a:r>
            <a:r>
              <a:rPr lang="es-ES" sz="1800" b="0" i="0" u="none" strike="noStrike" dirty="0">
                <a:solidFill>
                  <a:srgbClr val="000000"/>
                </a:solidFill>
                <a:effectLst/>
                <a:latin typeface="Calibri" panose="020F0502020204030204" pitchFamily="34" charset="0"/>
              </a:rPr>
              <a:t>1264];</a:t>
            </a:r>
            <a:r>
              <a:rPr lang="es-ES" dirty="0"/>
              <a:t> </a:t>
            </a:r>
            <a:r>
              <a:rPr lang="es-ES" sz="1800" b="0" i="0" u="none" strike="noStrike" dirty="0">
                <a:solidFill>
                  <a:srgbClr val="000000"/>
                </a:solidFill>
                <a:effectLst/>
                <a:latin typeface="Calibri" panose="020F0502020204030204" pitchFamily="34" charset="0"/>
              </a:rPr>
              <a:t>reacción</a:t>
            </a:r>
            <a:r>
              <a:rPr lang="es-ES" dirty="0"/>
              <a:t> [</a:t>
            </a:r>
            <a:r>
              <a:rPr lang="es-ES" sz="1800" b="0" i="0" u="none" strike="noStrike" dirty="0">
                <a:solidFill>
                  <a:srgbClr val="000000"/>
                </a:solidFill>
                <a:effectLst/>
                <a:latin typeface="Calibri" panose="020F0502020204030204" pitchFamily="34" charset="0"/>
              </a:rPr>
              <a:t>1293];</a:t>
            </a:r>
            <a:r>
              <a:rPr lang="es-ES" dirty="0"/>
              <a:t> </a:t>
            </a:r>
            <a:r>
              <a:rPr lang="es-ES" sz="1800" b="0" i="0" u="none" strike="noStrike" dirty="0">
                <a:solidFill>
                  <a:srgbClr val="000000"/>
                </a:solidFill>
                <a:effectLst/>
                <a:latin typeface="Calibri" panose="020F0502020204030204" pitchFamily="34" charset="0"/>
              </a:rPr>
              <a:t>exposición</a:t>
            </a:r>
            <a:r>
              <a:rPr lang="es-ES" dirty="0"/>
              <a:t> [</a:t>
            </a:r>
            <a:r>
              <a:rPr lang="es-ES" sz="1800" b="0" i="0" u="none" strike="noStrike" dirty="0">
                <a:solidFill>
                  <a:srgbClr val="000000"/>
                </a:solidFill>
                <a:effectLst/>
                <a:latin typeface="Calibri" panose="020F0502020204030204" pitchFamily="34" charset="0"/>
              </a:rPr>
              <a:t>1317];</a:t>
            </a:r>
            <a:r>
              <a:rPr lang="es-ES" dirty="0"/>
              <a:t> </a:t>
            </a:r>
            <a:r>
              <a:rPr lang="es-ES" sz="1800" b="0" i="0" u="none" strike="noStrike" dirty="0">
                <a:solidFill>
                  <a:srgbClr val="000000"/>
                </a:solidFill>
                <a:effectLst/>
                <a:latin typeface="Calibri" panose="020F0502020204030204" pitchFamily="34" charset="0"/>
              </a:rPr>
              <a:t>protección</a:t>
            </a:r>
            <a:r>
              <a:rPr lang="es-ES" dirty="0"/>
              <a:t> [</a:t>
            </a:r>
            <a:r>
              <a:rPr lang="es-ES" sz="1800" b="0" i="0" u="none" strike="noStrike" dirty="0">
                <a:solidFill>
                  <a:srgbClr val="000000"/>
                </a:solidFill>
                <a:effectLst/>
                <a:latin typeface="Calibri" panose="020F0502020204030204" pitchFamily="34" charset="0"/>
              </a:rPr>
              <a:t>1425];</a:t>
            </a:r>
            <a:r>
              <a:rPr lang="es-ES" dirty="0"/>
              <a:t> </a:t>
            </a:r>
            <a:r>
              <a:rPr lang="es-ES" sz="1800" b="0" i="0" u="none" strike="noStrike" dirty="0">
                <a:solidFill>
                  <a:srgbClr val="000000"/>
                </a:solidFill>
                <a:effectLst/>
                <a:latin typeface="Calibri" panose="020F0502020204030204" pitchFamily="34" charset="0"/>
              </a:rPr>
              <a:t>oposición</a:t>
            </a:r>
            <a:r>
              <a:rPr lang="es-ES" dirty="0"/>
              <a:t> [</a:t>
            </a:r>
            <a:r>
              <a:rPr lang="es-ES" sz="1800" b="0" i="0" u="none" strike="noStrike" dirty="0">
                <a:solidFill>
                  <a:srgbClr val="000000"/>
                </a:solidFill>
                <a:effectLst/>
                <a:latin typeface="Calibri" panose="020F0502020204030204" pitchFamily="34" charset="0"/>
              </a:rPr>
              <a:t>1441];</a:t>
            </a:r>
            <a:r>
              <a:rPr lang="es-ES" dirty="0"/>
              <a:t> </a:t>
            </a:r>
            <a:r>
              <a:rPr lang="es-ES" sz="1800" b="0" i="0" u="none" strike="noStrike" dirty="0">
                <a:solidFill>
                  <a:srgbClr val="000000"/>
                </a:solidFill>
                <a:effectLst/>
                <a:latin typeface="Calibri" panose="020F0502020204030204" pitchFamily="34" charset="0"/>
              </a:rPr>
              <a:t>edición</a:t>
            </a:r>
            <a:r>
              <a:rPr lang="es-ES" dirty="0"/>
              <a:t> [</a:t>
            </a:r>
            <a:r>
              <a:rPr lang="es-ES" sz="1800" b="0" i="0" u="none" strike="noStrike" dirty="0">
                <a:solidFill>
                  <a:srgbClr val="000000"/>
                </a:solidFill>
                <a:effectLst/>
                <a:latin typeface="Calibri" panose="020F0502020204030204" pitchFamily="34" charset="0"/>
              </a:rPr>
              <a:t>1449];</a:t>
            </a:r>
            <a:r>
              <a:rPr lang="es-ES" dirty="0"/>
              <a:t> </a:t>
            </a:r>
            <a:r>
              <a:rPr lang="es-ES" sz="1800" b="0" i="0" u="none" strike="noStrike" dirty="0">
                <a:solidFill>
                  <a:srgbClr val="000000"/>
                </a:solidFill>
                <a:effectLst/>
                <a:latin typeface="Calibri" panose="020F0502020204030204" pitchFamily="34" charset="0"/>
              </a:rPr>
              <a:t>obligación</a:t>
            </a:r>
            <a:r>
              <a:rPr lang="es-ES" dirty="0"/>
              <a:t> [</a:t>
            </a:r>
            <a:r>
              <a:rPr lang="es-ES" sz="1800" b="0" i="0" u="none" strike="noStrike" dirty="0">
                <a:solidFill>
                  <a:srgbClr val="000000"/>
                </a:solidFill>
                <a:effectLst/>
                <a:latin typeface="Calibri" panose="020F0502020204030204" pitchFamily="34" charset="0"/>
              </a:rPr>
              <a:t>1452];</a:t>
            </a:r>
            <a:r>
              <a:rPr lang="es-ES" dirty="0"/>
              <a:t> </a:t>
            </a:r>
            <a:r>
              <a:rPr lang="es-ES" sz="1800" b="0" i="0" u="none" strike="noStrike" dirty="0">
                <a:solidFill>
                  <a:srgbClr val="000000"/>
                </a:solidFill>
                <a:effectLst/>
                <a:latin typeface="Calibri" panose="020F0502020204030204" pitchFamily="34" charset="0"/>
              </a:rPr>
              <a:t>asociación</a:t>
            </a:r>
            <a:r>
              <a:rPr lang="es-ES" dirty="0"/>
              <a:t> [</a:t>
            </a:r>
            <a:r>
              <a:rPr lang="es-ES" sz="1800" b="0" i="0" u="none" strike="noStrike" dirty="0">
                <a:solidFill>
                  <a:srgbClr val="000000"/>
                </a:solidFill>
                <a:effectLst/>
                <a:latin typeface="Calibri" panose="020F0502020204030204" pitchFamily="34" charset="0"/>
              </a:rPr>
              <a:t>1457];</a:t>
            </a:r>
            <a:r>
              <a:rPr lang="es-ES" dirty="0"/>
              <a:t> </a:t>
            </a:r>
            <a:r>
              <a:rPr lang="es-ES" sz="1800" b="0" i="0" u="none" strike="noStrike" dirty="0">
                <a:solidFill>
                  <a:srgbClr val="000000"/>
                </a:solidFill>
                <a:effectLst/>
                <a:latin typeface="Calibri" panose="020F0502020204030204" pitchFamily="34" charset="0"/>
              </a:rPr>
              <a:t>constitución</a:t>
            </a:r>
            <a:r>
              <a:rPr lang="es-ES" dirty="0"/>
              <a:t> [</a:t>
            </a:r>
            <a:r>
              <a:rPr lang="es-ES" sz="1800" b="0" i="0" u="none" strike="noStrike" dirty="0">
                <a:solidFill>
                  <a:srgbClr val="000000"/>
                </a:solidFill>
                <a:effectLst/>
                <a:latin typeface="Calibri" panose="020F0502020204030204" pitchFamily="34" charset="0"/>
              </a:rPr>
              <a:t>1458];</a:t>
            </a:r>
            <a:r>
              <a:rPr lang="es-ES" dirty="0"/>
              <a:t> </a:t>
            </a:r>
            <a:r>
              <a:rPr lang="es-ES" sz="1800" b="0" i="0" u="none" strike="noStrike" dirty="0">
                <a:solidFill>
                  <a:srgbClr val="000000"/>
                </a:solidFill>
                <a:effectLst/>
                <a:latin typeface="Calibri" panose="020F0502020204030204" pitchFamily="34" charset="0"/>
              </a:rPr>
              <a:t>disposición</a:t>
            </a:r>
            <a:r>
              <a:rPr lang="es-ES" dirty="0"/>
              <a:t> [</a:t>
            </a:r>
            <a:r>
              <a:rPr lang="es-ES" sz="1800" b="0" i="0" u="none" strike="noStrike" dirty="0">
                <a:solidFill>
                  <a:srgbClr val="000000"/>
                </a:solidFill>
                <a:effectLst/>
                <a:latin typeface="Calibri" panose="020F0502020204030204" pitchFamily="34" charset="0"/>
              </a:rPr>
              <a:t>1548];</a:t>
            </a:r>
            <a:r>
              <a:rPr lang="es-ES" dirty="0"/>
              <a:t> </a:t>
            </a:r>
            <a:r>
              <a:rPr lang="es-ES" sz="1800" b="0" i="0" u="none" strike="noStrike" dirty="0">
                <a:solidFill>
                  <a:srgbClr val="000000"/>
                </a:solidFill>
                <a:effectLst/>
                <a:latin typeface="Calibri" panose="020F0502020204030204" pitchFamily="34" charset="0"/>
              </a:rPr>
              <a:t>evolución</a:t>
            </a:r>
            <a:r>
              <a:rPr lang="es-ES" dirty="0"/>
              <a:t> [</a:t>
            </a:r>
            <a:r>
              <a:rPr lang="es-ES" sz="1800" b="0" i="0" u="none" strike="noStrike" dirty="0">
                <a:solidFill>
                  <a:srgbClr val="000000"/>
                </a:solidFill>
                <a:effectLst/>
                <a:latin typeface="Calibri" panose="020F0502020204030204" pitchFamily="34" charset="0"/>
              </a:rPr>
              <a:t>1598];</a:t>
            </a:r>
            <a:r>
              <a:rPr lang="es-ES" dirty="0"/>
              <a:t> </a:t>
            </a:r>
            <a:r>
              <a:rPr lang="es-ES" sz="1800" b="0" i="0" u="none" strike="noStrike" dirty="0">
                <a:solidFill>
                  <a:srgbClr val="000000"/>
                </a:solidFill>
                <a:effectLst/>
                <a:latin typeface="Calibri" panose="020F0502020204030204" pitchFamily="34" charset="0"/>
              </a:rPr>
              <a:t>intervención</a:t>
            </a:r>
            <a:r>
              <a:rPr lang="es-ES" dirty="0"/>
              <a:t> [</a:t>
            </a:r>
            <a:r>
              <a:rPr lang="es-ES" sz="1800" b="0" i="0" u="none" strike="noStrike" dirty="0">
                <a:solidFill>
                  <a:srgbClr val="000000"/>
                </a:solidFill>
                <a:effectLst/>
                <a:latin typeface="Calibri" panose="020F0502020204030204" pitchFamily="34" charset="0"/>
              </a:rPr>
              <a:t>1626];</a:t>
            </a:r>
            <a:r>
              <a:rPr lang="es-ES" dirty="0"/>
              <a:t> </a:t>
            </a:r>
            <a:r>
              <a:rPr lang="es-ES" sz="1800" b="0" i="0" u="none" strike="noStrike" dirty="0">
                <a:solidFill>
                  <a:srgbClr val="000000"/>
                </a:solidFill>
                <a:effectLst/>
                <a:latin typeface="Calibri" panose="020F0502020204030204" pitchFamily="34" charset="0"/>
              </a:rPr>
              <a:t>colección</a:t>
            </a:r>
            <a:r>
              <a:rPr lang="es-ES" dirty="0"/>
              <a:t> [</a:t>
            </a:r>
            <a:r>
              <a:rPr lang="es-ES" sz="1800" b="0" i="0" u="none" strike="noStrike" dirty="0">
                <a:solidFill>
                  <a:srgbClr val="000000"/>
                </a:solidFill>
                <a:effectLst/>
                <a:latin typeface="Calibri" panose="020F0502020204030204" pitchFamily="34" charset="0"/>
              </a:rPr>
              <a:t>1632];</a:t>
            </a:r>
            <a:r>
              <a:rPr lang="es-ES" dirty="0"/>
              <a:t> </a:t>
            </a:r>
            <a:r>
              <a:rPr lang="es-ES" sz="1800" b="0" i="0" u="none" strike="noStrike" dirty="0">
                <a:solidFill>
                  <a:srgbClr val="000000"/>
                </a:solidFill>
                <a:effectLst/>
                <a:latin typeface="Calibri" panose="020F0502020204030204" pitchFamily="34" charset="0"/>
              </a:rPr>
              <a:t>representación</a:t>
            </a:r>
            <a:r>
              <a:rPr lang="es-ES" dirty="0"/>
              <a:t> [</a:t>
            </a:r>
            <a:r>
              <a:rPr lang="es-ES" sz="1800" b="0" i="0" u="none" strike="noStrike" dirty="0">
                <a:solidFill>
                  <a:srgbClr val="000000"/>
                </a:solidFill>
                <a:effectLst/>
                <a:latin typeface="Calibri" panose="020F0502020204030204" pitchFamily="34" charset="0"/>
              </a:rPr>
              <a:t>1640];</a:t>
            </a:r>
            <a:r>
              <a:rPr lang="es-ES" dirty="0"/>
              <a:t> </a:t>
            </a:r>
            <a:r>
              <a:rPr lang="es-ES" sz="1800" b="0" i="0" u="none" strike="noStrike" dirty="0">
                <a:solidFill>
                  <a:srgbClr val="000000"/>
                </a:solidFill>
                <a:effectLst/>
                <a:latin typeface="Calibri" panose="020F0502020204030204" pitchFamily="34" charset="0"/>
              </a:rPr>
              <a:t>sección</a:t>
            </a:r>
            <a:r>
              <a:rPr lang="es-ES" dirty="0"/>
              <a:t> [</a:t>
            </a:r>
            <a:r>
              <a:rPr lang="es-ES" sz="1800" b="0" i="0" u="none" strike="noStrike" dirty="0">
                <a:solidFill>
                  <a:srgbClr val="000000"/>
                </a:solidFill>
                <a:effectLst/>
                <a:latin typeface="Calibri" panose="020F0502020204030204" pitchFamily="34" charset="0"/>
              </a:rPr>
              <a:t>1688];</a:t>
            </a:r>
            <a:r>
              <a:rPr lang="es-ES" dirty="0"/>
              <a:t> </a:t>
            </a:r>
            <a:r>
              <a:rPr lang="es-ES" sz="1800" b="0" i="0" u="none" strike="noStrike" dirty="0">
                <a:solidFill>
                  <a:srgbClr val="000000"/>
                </a:solidFill>
                <a:effectLst/>
                <a:latin typeface="Calibri" panose="020F0502020204030204" pitchFamily="34" charset="0"/>
              </a:rPr>
              <a:t>presentación</a:t>
            </a:r>
            <a:r>
              <a:rPr lang="es-ES" dirty="0"/>
              <a:t> [</a:t>
            </a:r>
            <a:r>
              <a:rPr lang="es-ES" sz="1800" b="0" i="0" u="none" strike="noStrike" dirty="0">
                <a:solidFill>
                  <a:srgbClr val="000000"/>
                </a:solidFill>
                <a:effectLst/>
                <a:latin typeface="Calibri" panose="020F0502020204030204" pitchFamily="34" charset="0"/>
              </a:rPr>
              <a:t>1747];</a:t>
            </a:r>
            <a:r>
              <a:rPr lang="es-ES" dirty="0"/>
              <a:t> </a:t>
            </a:r>
            <a:r>
              <a:rPr lang="es-ES" sz="1800" b="0" i="0" u="none" strike="noStrike" dirty="0">
                <a:solidFill>
                  <a:srgbClr val="000000"/>
                </a:solidFill>
                <a:effectLst/>
                <a:latin typeface="Calibri" panose="020F0502020204030204" pitchFamily="34" charset="0"/>
              </a:rPr>
              <a:t>manifestación</a:t>
            </a:r>
            <a:r>
              <a:rPr lang="es-ES" dirty="0"/>
              <a:t> [</a:t>
            </a:r>
            <a:r>
              <a:rPr lang="es-ES" sz="1800" b="0" i="0" u="none" strike="noStrike" dirty="0">
                <a:solidFill>
                  <a:srgbClr val="000000"/>
                </a:solidFill>
                <a:effectLst/>
                <a:latin typeface="Calibri" panose="020F0502020204030204" pitchFamily="34" charset="0"/>
              </a:rPr>
              <a:t>1837];</a:t>
            </a:r>
            <a:r>
              <a:rPr lang="es-ES" dirty="0"/>
              <a:t> </a:t>
            </a:r>
            <a:r>
              <a:rPr lang="es-ES" sz="1800" b="0" i="0" u="none" strike="noStrike" dirty="0">
                <a:solidFill>
                  <a:srgbClr val="000000"/>
                </a:solidFill>
                <a:effectLst/>
                <a:latin typeface="Calibri" panose="020F0502020204030204" pitchFamily="34" charset="0"/>
              </a:rPr>
              <a:t>interpretación</a:t>
            </a:r>
            <a:r>
              <a:rPr lang="es-ES" dirty="0"/>
              <a:t> [</a:t>
            </a:r>
            <a:r>
              <a:rPr lang="es-ES" sz="1800" b="0" i="0" u="none" strike="noStrike" dirty="0">
                <a:solidFill>
                  <a:srgbClr val="000000"/>
                </a:solidFill>
                <a:effectLst/>
                <a:latin typeface="Calibri" panose="020F0502020204030204" pitchFamily="34" charset="0"/>
              </a:rPr>
              <a:t>1841];</a:t>
            </a:r>
            <a:r>
              <a:rPr lang="es-ES" dirty="0"/>
              <a:t> </a:t>
            </a:r>
            <a:r>
              <a:rPr lang="es-ES" sz="1800" b="0" i="0" u="none" strike="noStrike" dirty="0">
                <a:solidFill>
                  <a:srgbClr val="000000"/>
                </a:solidFill>
                <a:effectLst/>
                <a:latin typeface="Calibri" panose="020F0502020204030204" pitchFamily="34" charset="0"/>
              </a:rPr>
              <a:t>imaginación</a:t>
            </a:r>
            <a:r>
              <a:rPr lang="es-ES" dirty="0"/>
              <a:t> [</a:t>
            </a:r>
            <a:r>
              <a:rPr lang="es-ES" sz="1800" b="0" i="0" u="none" strike="noStrike" dirty="0">
                <a:solidFill>
                  <a:srgbClr val="000000"/>
                </a:solidFill>
                <a:effectLst/>
                <a:latin typeface="Calibri" panose="020F0502020204030204" pitchFamily="34" charset="0"/>
              </a:rPr>
              <a:t>1906];</a:t>
            </a:r>
            <a:r>
              <a:rPr lang="es-ES" dirty="0"/>
              <a:t> </a:t>
            </a:r>
            <a:r>
              <a:rPr lang="es-ES" sz="1800" b="0" i="0" u="none" strike="noStrike" dirty="0">
                <a:solidFill>
                  <a:srgbClr val="000000"/>
                </a:solidFill>
                <a:effectLst/>
                <a:latin typeface="Calibri" panose="020F0502020204030204" pitchFamily="34" charset="0"/>
              </a:rPr>
              <a:t>dimensión</a:t>
            </a:r>
            <a:r>
              <a:rPr lang="es-ES" dirty="0"/>
              <a:t> [</a:t>
            </a:r>
            <a:r>
              <a:rPr lang="es-ES" sz="1800" b="0" i="0" u="none" strike="noStrike" dirty="0">
                <a:solidFill>
                  <a:srgbClr val="000000"/>
                </a:solidFill>
                <a:effectLst/>
                <a:latin typeface="Calibri" panose="020F0502020204030204" pitchFamily="34" charset="0"/>
              </a:rPr>
              <a:t>1916];</a:t>
            </a:r>
            <a:r>
              <a:rPr lang="es-ES" dirty="0"/>
              <a:t> </a:t>
            </a:r>
            <a:r>
              <a:rPr lang="es-ES" sz="1800" b="0" i="0" u="none" strike="noStrike" dirty="0">
                <a:solidFill>
                  <a:srgbClr val="000000"/>
                </a:solidFill>
                <a:effectLst/>
                <a:latin typeface="Calibri" panose="020F0502020204030204" pitchFamily="34" charset="0"/>
              </a:rPr>
              <a:t>excepción</a:t>
            </a:r>
            <a:r>
              <a:rPr lang="es-ES" dirty="0"/>
              <a:t> [</a:t>
            </a:r>
            <a:r>
              <a:rPr lang="es-ES" sz="1800" b="0" i="0" u="none" strike="noStrike" dirty="0">
                <a:solidFill>
                  <a:srgbClr val="000000"/>
                </a:solidFill>
                <a:effectLst/>
                <a:latin typeface="Calibri" panose="020F0502020204030204" pitchFamily="34" charset="0"/>
              </a:rPr>
              <a:t>1935]</a:t>
            </a:r>
            <a:r>
              <a:rPr lang="es-ES" dirty="0"/>
              <a:t>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360157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833785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871931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1756125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734649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and practise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sym typeface="Wingdings" panose="05000000000000000000" pitchFamily="2" charset="2"/>
              </a:rPr>
              <a:t>T</a:t>
            </a:r>
            <a:r>
              <a:rPr lang="en-GB" baseline="0" dirty="0">
                <a:sym typeface="Wingdings" panose="05000000000000000000" pitchFamily="2" charset="2"/>
              </a:rPr>
              <a:t>he </a:t>
            </a:r>
            <a:r>
              <a:rPr lang="en-GB" sz="1200" b="0" i="0" u="none" strike="noStrike" kern="1200" dirty="0">
                <a:solidFill>
                  <a:schemeClr val="tx1"/>
                </a:solidFill>
                <a:effectLst/>
                <a:latin typeface="+mn-lt"/>
                <a:ea typeface="+mn-ea"/>
                <a:cs typeface="+mn-cs"/>
              </a:rPr>
              <a:t>diaeresis on ‘ü’ </a:t>
            </a:r>
            <a:r>
              <a:rPr lang="en-GB" sz="1200" b="0" i="0" u="none" strike="noStrike" kern="1200" baseline="0" dirty="0">
                <a:solidFill>
                  <a:schemeClr val="tx1"/>
                </a:solidFill>
                <a:effectLst/>
                <a:latin typeface="+mn-lt"/>
                <a:ea typeface="+mn-ea"/>
                <a:cs typeface="+mn-cs"/>
              </a:rPr>
              <a:t>distinguishes words with ‘</a:t>
            </a:r>
            <a:r>
              <a:rPr lang="en-GB" sz="1200" b="0" i="0" u="none" strike="noStrike" kern="1200" baseline="0" dirty="0" err="1">
                <a:solidFill>
                  <a:schemeClr val="tx1"/>
                </a:solidFill>
                <a:effectLst/>
                <a:latin typeface="+mn-lt"/>
                <a:ea typeface="+mn-ea"/>
                <a:cs typeface="+mn-cs"/>
              </a:rPr>
              <a:t>gue</a:t>
            </a:r>
            <a:r>
              <a:rPr lang="en-GB" sz="1200" b="0" i="0" u="none" strike="noStrike" kern="1200" baseline="0" dirty="0">
                <a:solidFill>
                  <a:schemeClr val="tx1"/>
                </a:solidFill>
                <a:effectLst/>
                <a:latin typeface="+mn-lt"/>
                <a:ea typeface="+mn-ea"/>
                <a:cs typeface="+mn-cs"/>
              </a:rPr>
              <a:t>’ and ‘</a:t>
            </a:r>
            <a:r>
              <a:rPr lang="en-GB" sz="1200" b="0" i="0" u="none" strike="noStrike" kern="1200" baseline="0" dirty="0" err="1">
                <a:solidFill>
                  <a:schemeClr val="tx1"/>
                </a:solidFill>
                <a:effectLst/>
                <a:latin typeface="+mn-lt"/>
                <a:ea typeface="+mn-ea"/>
                <a:cs typeface="+mn-cs"/>
              </a:rPr>
              <a:t>gui</a:t>
            </a:r>
            <a:r>
              <a:rPr lang="en-GB" sz="1200" b="0" i="0" u="none" strike="noStrike" kern="1200" baseline="0" dirty="0">
                <a:solidFill>
                  <a:schemeClr val="tx1"/>
                </a:solidFill>
                <a:effectLst/>
                <a:latin typeface="+mn-lt"/>
                <a:ea typeface="+mn-ea"/>
                <a:cs typeface="+mn-cs"/>
              </a:rPr>
              <a:t>’ (e.g. </a:t>
            </a:r>
            <a:r>
              <a:rPr lang="en-GB" sz="1200" b="0" i="0" u="none" strike="noStrike" kern="1200" baseline="0" dirty="0" err="1">
                <a:solidFill>
                  <a:schemeClr val="tx1"/>
                </a:solidFill>
                <a:effectLst/>
                <a:latin typeface="+mn-lt"/>
                <a:ea typeface="+mn-ea"/>
                <a:cs typeface="+mn-cs"/>
              </a:rPr>
              <a:t>guerra</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guitarra</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portugués</a:t>
            </a:r>
            <a:r>
              <a:rPr lang="en-GB" sz="1200" b="0" i="0" u="none" strike="noStrike" kern="1200" baseline="0" dirty="0">
                <a:solidFill>
                  <a:schemeClr val="tx1"/>
                </a:solidFill>
                <a:effectLst/>
                <a:latin typeface="+mn-lt"/>
                <a:ea typeface="+mn-ea"/>
                <a:cs typeface="+mn-cs"/>
              </a:rPr>
              <a:t>) from words where the vowel [u] merges with a following vowel [e] or [i] (e.g. </a:t>
            </a:r>
            <a:r>
              <a:rPr lang="en-GB" sz="1200" b="0" i="0" u="none" strike="noStrike" kern="1200" baseline="0" dirty="0" err="1">
                <a:solidFill>
                  <a:schemeClr val="tx1"/>
                </a:solidFill>
                <a:effectLst/>
                <a:latin typeface="+mn-lt"/>
                <a:ea typeface="+mn-ea"/>
                <a:cs typeface="+mn-cs"/>
              </a:rPr>
              <a:t>bilingüe</a:t>
            </a:r>
            <a:r>
              <a:rPr lang="en-GB" sz="1200" b="0" i="0" u="none" strike="noStrike" kern="1200" baseline="0" dirty="0">
                <a:solidFill>
                  <a:schemeClr val="tx1"/>
                </a:solidFill>
                <a:effectLst/>
                <a:latin typeface="+mn-lt"/>
                <a:ea typeface="+mn-ea"/>
                <a:cs typeface="+mn-cs"/>
              </a:rPr>
              <a:t>, piragüismo), following the previously taught on ‘weak vowels’ (see 8.1.1.3).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dirty="0">
                <a:solidFill>
                  <a:schemeClr val="tx1"/>
                </a:solidFill>
                <a:effectLst/>
                <a:latin typeface="+mn-lt"/>
                <a:ea typeface="+mn-ea"/>
                <a:cs typeface="+mn-cs"/>
                <a:sym typeface="Wingdings" panose="05000000000000000000" pitchFamily="2" charset="2"/>
              </a:rPr>
              <a:t>‘</a:t>
            </a:r>
            <a:r>
              <a:rPr lang="en-GB" sz="1200" b="0" i="0" u="none" strike="noStrike" kern="1200" baseline="0" dirty="0" err="1">
                <a:solidFill>
                  <a:schemeClr val="tx1"/>
                </a:solidFill>
                <a:effectLst/>
                <a:latin typeface="+mn-lt"/>
                <a:ea typeface="+mn-ea"/>
                <a:cs typeface="+mn-cs"/>
                <a:sym typeface="Wingdings" panose="05000000000000000000" pitchFamily="2" charset="2"/>
              </a:rPr>
              <a:t>Animo</a:t>
            </a:r>
            <a:r>
              <a:rPr lang="en-GB" sz="1200" b="0" i="0" u="none" strike="noStrike" kern="1200" baseline="0" dirty="0">
                <a:solidFill>
                  <a:schemeClr val="tx1"/>
                </a:solidFill>
                <a:effectLst/>
                <a:latin typeface="+mn-lt"/>
                <a:ea typeface="+mn-ea"/>
                <a:cs typeface="+mn-cs"/>
                <a:sym typeface="Wingdings" panose="05000000000000000000" pitchFamily="2" charset="2"/>
              </a:rPr>
              <a:t>’ was already introduced in lesson 1, but is included again here for further reinforcement.</a:t>
            </a:r>
            <a:endParaRPr lang="en-GB" b="0"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0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‘dar’</a:t>
            </a:r>
            <a:r>
              <a:rPr lang="en-GB" sz="1200" kern="1200" baseline="0" dirty="0">
                <a:solidFill>
                  <a:schemeClr val="tx1"/>
                </a:solidFill>
                <a:effectLst/>
                <a:latin typeface="+mn-lt"/>
                <a:ea typeface="+mn-ea"/>
                <a:cs typeface="+mn-cs"/>
              </a:rPr>
              <a:t> in the present tense. To introduce the 3</a:t>
            </a:r>
            <a:r>
              <a:rPr lang="en-GB" sz="1200" kern="1200" baseline="30000" dirty="0">
                <a:solidFill>
                  <a:schemeClr val="tx1"/>
                </a:solidFill>
                <a:effectLst/>
                <a:latin typeface="+mn-lt"/>
                <a:ea typeface="+mn-ea"/>
                <a:cs typeface="+mn-cs"/>
              </a:rPr>
              <a:t>rd</a:t>
            </a:r>
            <a:r>
              <a:rPr lang="en-GB" sz="1200" kern="1200" baseline="0" dirty="0">
                <a:solidFill>
                  <a:schemeClr val="tx1"/>
                </a:solidFill>
                <a:effectLst/>
                <a:latin typeface="+mn-lt"/>
                <a:ea typeface="+mn-ea"/>
                <a:cs typeface="+mn-cs"/>
              </a:rPr>
              <a:t> person plural, ‘</a:t>
            </a:r>
            <a:r>
              <a:rPr lang="en-GB" sz="1200" kern="1200" baseline="0" dirty="0" err="1">
                <a:solidFill>
                  <a:schemeClr val="tx1"/>
                </a:solidFill>
                <a:effectLst/>
                <a:latin typeface="+mn-lt"/>
                <a:ea typeface="+mn-ea"/>
                <a:cs typeface="+mn-cs"/>
              </a:rPr>
              <a:t>dan</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baseline="0" dirty="0"/>
              <a:t>Note: </a:t>
            </a:r>
            <a:r>
              <a:rPr lang="es-ES" sz="1200" b="0" baseline="0" dirty="0"/>
              <a:t>dar + noun </a:t>
            </a:r>
            <a:r>
              <a:rPr lang="es-ES" sz="1200" b="0" baseline="0" dirty="0" err="1"/>
              <a:t>is</a:t>
            </a:r>
            <a:r>
              <a:rPr lang="es-ES" sz="1200" b="0" baseline="0" dirty="0"/>
              <a:t> </a:t>
            </a:r>
            <a:r>
              <a:rPr lang="es-ES" sz="1200" b="0" baseline="0" dirty="0" err="1"/>
              <a:t>also</a:t>
            </a:r>
            <a:r>
              <a:rPr lang="es-ES" sz="1200" b="0" baseline="0" dirty="0"/>
              <a:t> </a:t>
            </a:r>
            <a:r>
              <a:rPr lang="es-ES" sz="1200" b="0" baseline="0" dirty="0" err="1"/>
              <a:t>commonly</a:t>
            </a:r>
            <a:r>
              <a:rPr lang="es-ES" sz="1200" b="0" baseline="0" dirty="0"/>
              <a:t> </a:t>
            </a:r>
            <a:r>
              <a:rPr lang="es-ES" sz="1200" b="0" baseline="0" dirty="0" err="1"/>
              <a:t>used</a:t>
            </a:r>
            <a:r>
              <a:rPr lang="es-ES" sz="1200" b="0" baseline="0" dirty="0"/>
              <a:t> </a:t>
            </a:r>
            <a:r>
              <a:rPr lang="es-ES" sz="1200" b="0" baseline="0" dirty="0" err="1"/>
              <a:t>with</a:t>
            </a:r>
            <a:r>
              <a:rPr lang="es-ES" sz="1200" b="0" baseline="0" dirty="0"/>
              <a:t> </a:t>
            </a:r>
            <a:r>
              <a:rPr lang="es-ES" sz="1200" b="0" baseline="0" dirty="0" err="1"/>
              <a:t>an</a:t>
            </a:r>
            <a:r>
              <a:rPr lang="es-ES" sz="1200" b="0" baseline="0" dirty="0"/>
              <a:t> </a:t>
            </a:r>
            <a:r>
              <a:rPr lang="es-ES" sz="1200" b="0" baseline="0" dirty="0" err="1"/>
              <a:t>indirect</a:t>
            </a:r>
            <a:r>
              <a:rPr lang="es-ES" sz="1200" b="0" baseline="0" dirty="0"/>
              <a:t> </a:t>
            </a:r>
            <a:r>
              <a:rPr lang="es-ES" sz="1200" b="0" baseline="0" dirty="0" err="1"/>
              <a:t>object</a:t>
            </a:r>
            <a:r>
              <a:rPr lang="es-ES" sz="1200" b="0" baseline="0" dirty="0"/>
              <a:t> </a:t>
            </a:r>
            <a:r>
              <a:rPr lang="es-ES" sz="1200" b="0" baseline="0" dirty="0" err="1"/>
              <a:t>pronoun</a:t>
            </a:r>
            <a:r>
              <a:rPr lang="es-ES" sz="1200" b="0" baseline="0" dirty="0"/>
              <a:t> (me, te etc.). </a:t>
            </a:r>
            <a:r>
              <a:rPr lang="es-ES" sz="1200" b="0" baseline="0" dirty="0" err="1"/>
              <a:t>Indirect</a:t>
            </a:r>
            <a:r>
              <a:rPr lang="es-ES" sz="1200" b="0" baseline="0" dirty="0"/>
              <a:t> </a:t>
            </a:r>
            <a:r>
              <a:rPr lang="es-ES" sz="1200" b="0" baseline="0" dirty="0" err="1"/>
              <a:t>object</a:t>
            </a:r>
            <a:r>
              <a:rPr lang="es-ES" sz="1200" b="0" baseline="0" dirty="0"/>
              <a:t> </a:t>
            </a:r>
            <a:r>
              <a:rPr lang="es-ES" sz="1200" b="0" baseline="0" dirty="0" err="1"/>
              <a:t>pronouns</a:t>
            </a:r>
            <a:r>
              <a:rPr lang="es-ES" sz="1200" b="0" baseline="0" dirty="0"/>
              <a:t> </a:t>
            </a:r>
            <a:r>
              <a:rPr lang="es-ES" sz="1200" b="0" baseline="0" dirty="0" err="1"/>
              <a:t>will</a:t>
            </a:r>
            <a:r>
              <a:rPr lang="es-ES" sz="1200" b="0" baseline="0" dirty="0"/>
              <a:t> be </a:t>
            </a:r>
            <a:r>
              <a:rPr lang="es-ES" sz="1200" b="0" baseline="0" dirty="0" err="1"/>
              <a:t>taught</a:t>
            </a:r>
            <a:r>
              <a:rPr lang="es-ES" sz="1200" b="0" baseline="0" dirty="0"/>
              <a:t> </a:t>
            </a:r>
            <a:r>
              <a:rPr lang="es-ES" sz="1200" b="0" baseline="0" dirty="0" err="1"/>
              <a:t>later</a:t>
            </a:r>
            <a:r>
              <a:rPr lang="es-ES" sz="1200" b="0" baseline="0" dirty="0"/>
              <a:t> in </a:t>
            </a:r>
            <a:r>
              <a:rPr lang="es-ES" sz="1200" b="0" baseline="0" dirty="0" err="1"/>
              <a:t>Year</a:t>
            </a:r>
            <a:r>
              <a:rPr lang="es-ES" sz="1200" b="0" baseline="0" dirty="0"/>
              <a:t> 8. </a:t>
            </a: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887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 help students to understand how the nouns introduced on slide 28 would translate into English when used with ‘dar’ in the 3</a:t>
            </a:r>
            <a:r>
              <a:rPr lang="en-US" b="0" i="0" baseline="30000" dirty="0"/>
              <a:t>rd</a:t>
            </a:r>
            <a:r>
              <a:rPr lang="en-US" b="0" i="0" dirty="0"/>
              <a:t> person. </a:t>
            </a:r>
          </a:p>
          <a:p>
            <a:endParaRPr lang="en-US" b="0" i="0" dirty="0"/>
          </a:p>
          <a:p>
            <a:pPr marL="0" indent="0">
              <a:buNone/>
            </a:pPr>
            <a:r>
              <a:rPr lang="en-GB" b="1" baseline="0" dirty="0"/>
              <a:t>Procedure</a:t>
            </a:r>
            <a:br>
              <a:rPr lang="en-GB" b="1" dirty="0"/>
            </a:br>
            <a:r>
              <a:rPr lang="en-GB" b="1" dirty="0"/>
              <a:t>1. </a:t>
            </a:r>
            <a:r>
              <a:rPr lang="en-US" b="0" dirty="0"/>
              <a:t>The</a:t>
            </a:r>
            <a:r>
              <a:rPr lang="en-US" b="0" baseline="0" dirty="0"/>
              <a:t> teacher reveals each sentence with ‘da’ with students, revealing each new sentence on a mouse click. </a:t>
            </a:r>
          </a:p>
          <a:p>
            <a:pPr marL="0" indent="0">
              <a:buNone/>
            </a:pPr>
            <a:r>
              <a:rPr lang="en-US" b="1" baseline="0" dirty="0"/>
              <a:t>2. </a:t>
            </a:r>
            <a:r>
              <a:rPr lang="en-US" b="0" baseline="0" dirty="0"/>
              <a:t>Students should be encouraged to volunteer possible answers here. It may help them to first think of the literal translation and then a natural translation in English. </a:t>
            </a:r>
          </a:p>
          <a:p>
            <a:pPr marL="0" indent="0">
              <a:buNone/>
            </a:pPr>
            <a:r>
              <a:rPr lang="en-US" b="1" baseline="0" dirty="0"/>
              <a:t>3. </a:t>
            </a:r>
            <a:r>
              <a:rPr lang="en-US" b="0" baseline="0" dirty="0"/>
              <a:t>The teacher then asks students how they would say ‘</a:t>
            </a:r>
            <a:r>
              <a:rPr lang="en-US" b="1" baseline="0" dirty="0"/>
              <a:t>They</a:t>
            </a:r>
            <a:r>
              <a:rPr lang="en-US" b="0" baseline="0" dirty="0"/>
              <a:t> are funny’ etc. to elicit ‘</a:t>
            </a:r>
            <a:r>
              <a:rPr lang="en-US" b="0" baseline="0" dirty="0" err="1"/>
              <a:t>dan</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828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a:t>
            </a:r>
            <a:r>
              <a:rPr lang="es-ES" b="0" dirty="0" err="1"/>
              <a:t>consolidate</a:t>
            </a:r>
            <a:r>
              <a:rPr lang="es-ES" b="0" dirty="0"/>
              <a:t> </a:t>
            </a:r>
            <a:r>
              <a:rPr lang="es-ES" b="0" dirty="0" err="1"/>
              <a:t>understanding</a:t>
            </a:r>
            <a:r>
              <a:rPr lang="es-ES" b="0" dirty="0"/>
              <a:t> of </a:t>
            </a:r>
            <a:r>
              <a:rPr lang="es-ES" b="0" dirty="0" err="1"/>
              <a:t>the</a:t>
            </a:r>
            <a:r>
              <a:rPr lang="es-ES" b="0" dirty="0"/>
              <a:t> use of ‘da’ and ‘dan’ </a:t>
            </a:r>
            <a:r>
              <a:rPr lang="es-ES" b="0" dirty="0" err="1"/>
              <a:t>for</a:t>
            </a:r>
            <a:r>
              <a:rPr lang="es-ES" b="0" dirty="0"/>
              <a:t> a</a:t>
            </a:r>
            <a:r>
              <a:rPr lang="es-ES" b="0" baseline="0" dirty="0"/>
              <a:t> singular vs plural </a:t>
            </a:r>
            <a:r>
              <a:rPr lang="es-ES" b="0" baseline="0" dirty="0" err="1"/>
              <a:t>subject</a:t>
            </a:r>
            <a:r>
              <a:rPr lang="es-ES" b="0" baseline="0" dirty="0"/>
              <a:t>; to </a:t>
            </a:r>
            <a:r>
              <a:rPr lang="es-ES" b="0" baseline="0" dirty="0" err="1"/>
              <a:t>consolidate</a:t>
            </a:r>
            <a:r>
              <a:rPr lang="es-ES" b="0" baseline="0" dirty="0"/>
              <a:t> </a:t>
            </a:r>
            <a:r>
              <a:rPr lang="es-ES" b="0" baseline="0" dirty="0" err="1"/>
              <a:t>understanding</a:t>
            </a:r>
            <a:r>
              <a:rPr lang="es-ES" b="0" baseline="0" dirty="0"/>
              <a:t> of new </a:t>
            </a:r>
            <a:r>
              <a:rPr lang="es-ES" b="0" baseline="0" dirty="0" err="1"/>
              <a:t>vocabulary</a:t>
            </a:r>
            <a:r>
              <a:rPr lang="es-ES" b="0" baseline="0" dirty="0"/>
              <a:t>, as </a:t>
            </a:r>
            <a:r>
              <a:rPr lang="es-ES" b="0" baseline="0" dirty="0" err="1"/>
              <a:t>used</a:t>
            </a:r>
            <a:r>
              <a:rPr lang="es-ES" b="0" baseline="0" dirty="0"/>
              <a:t> </a:t>
            </a:r>
            <a:r>
              <a:rPr lang="es-ES" b="0" baseline="0" dirty="0" err="1"/>
              <a:t>with</a:t>
            </a:r>
            <a:r>
              <a:rPr lang="es-ES" b="0" baseline="0" dirty="0"/>
              <a:t> ‘dar’</a:t>
            </a:r>
            <a:endParaRPr lang="es-E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Read</a:t>
            </a:r>
            <a:r>
              <a:rPr lang="es-ES" dirty="0"/>
              <a:t> </a:t>
            </a:r>
            <a:r>
              <a:rPr lang="es-ES" dirty="0" err="1"/>
              <a:t>each</a:t>
            </a:r>
            <a:r>
              <a:rPr lang="es-ES" dirty="0"/>
              <a:t> </a:t>
            </a:r>
            <a:r>
              <a:rPr lang="es-ES" dirty="0" err="1"/>
              <a:t>sentence</a:t>
            </a:r>
            <a:r>
              <a:rPr lang="es-ES" dirty="0"/>
              <a:t> and decide </a:t>
            </a:r>
            <a:r>
              <a:rPr lang="es-ES" dirty="0" err="1"/>
              <a:t>whether</a:t>
            </a:r>
            <a:r>
              <a:rPr lang="es-ES" dirty="0"/>
              <a:t> </a:t>
            </a:r>
            <a:r>
              <a:rPr lang="es-ES" dirty="0" err="1"/>
              <a:t>the</a:t>
            </a:r>
            <a:r>
              <a:rPr lang="es-ES" dirty="0"/>
              <a:t> </a:t>
            </a:r>
            <a:r>
              <a:rPr lang="es-ES" dirty="0" err="1"/>
              <a:t>verb</a:t>
            </a:r>
            <a:r>
              <a:rPr lang="es-ES" dirty="0"/>
              <a:t> </a:t>
            </a:r>
            <a:r>
              <a:rPr lang="es-ES" dirty="0" err="1"/>
              <a:t>refers</a:t>
            </a:r>
            <a:r>
              <a:rPr lang="es-ES" dirty="0"/>
              <a:t> to </a:t>
            </a:r>
            <a:r>
              <a:rPr lang="es-ES" dirty="0" err="1"/>
              <a:t>the</a:t>
            </a:r>
            <a:r>
              <a:rPr lang="es-ES" dirty="0"/>
              <a:t> singular </a:t>
            </a:r>
            <a:r>
              <a:rPr lang="es-ES" dirty="0" err="1"/>
              <a:t>or</a:t>
            </a:r>
            <a:r>
              <a:rPr lang="es-ES" dirty="0"/>
              <a:t> </a:t>
            </a:r>
            <a:r>
              <a:rPr lang="es-ES" dirty="0" err="1"/>
              <a:t>the</a:t>
            </a:r>
            <a:r>
              <a:rPr lang="es-ES" dirty="0"/>
              <a:t> plural </a:t>
            </a:r>
            <a:r>
              <a:rPr lang="es-ES" dirty="0" err="1"/>
              <a:t>noun</a:t>
            </a:r>
            <a:r>
              <a:rPr lang="es-ES"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Translate</a:t>
            </a:r>
            <a:r>
              <a:rPr lang="es-ES" b="0" dirty="0"/>
              <a:t> </a:t>
            </a:r>
            <a:r>
              <a:rPr lang="es-ES" b="0" dirty="0" err="1"/>
              <a:t>each</a:t>
            </a:r>
            <a:r>
              <a:rPr lang="es-ES" b="0" dirty="0"/>
              <a:t> </a:t>
            </a:r>
            <a:r>
              <a:rPr lang="es-ES" b="0" dirty="0" err="1"/>
              <a:t>sentence</a:t>
            </a:r>
            <a:r>
              <a:rPr lang="es-ES" b="0" dirty="0"/>
              <a:t> </a:t>
            </a:r>
            <a:r>
              <a:rPr lang="es-ES" b="0" dirty="0" err="1"/>
              <a:t>into</a:t>
            </a:r>
            <a:r>
              <a:rPr lang="es-ES" b="0" dirty="0"/>
              <a:t> English. </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71464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10 min.</a:t>
            </a:r>
          </a:p>
          <a:p>
            <a:endParaRPr lang="en-US" b="1" dirty="0"/>
          </a:p>
          <a:p>
            <a:r>
              <a:rPr lang="en-US" b="1" dirty="0"/>
              <a:t>Aim: </a:t>
            </a:r>
            <a:r>
              <a:rPr lang="en-US" b="0" dirty="0"/>
              <a:t>to listen out</a:t>
            </a:r>
            <a:r>
              <a:rPr lang="en-US" b="0" baseline="0" dirty="0"/>
              <a:t> for whether the subject is a</a:t>
            </a:r>
            <a:r>
              <a:rPr lang="en-US" b="0" dirty="0"/>
              <a:t> singular or plural noun</a:t>
            </a:r>
            <a:r>
              <a:rPr lang="en-US" b="0" baseline="0" dirty="0"/>
              <a:t> and then decide which verb must be missing; to consolidate understanding of vocabulary</a:t>
            </a:r>
            <a:endParaRPr lang="en-US" b="0" dirty="0"/>
          </a:p>
          <a:p>
            <a:endParaRPr lang="en-US" b="1" dirty="0"/>
          </a:p>
          <a:p>
            <a:r>
              <a:rPr lang="en-US" b="1" dirty="0"/>
              <a:t>Procedure:</a:t>
            </a:r>
          </a:p>
          <a:p>
            <a:pPr marL="228600" indent="-228600">
              <a:buAutoNum type="arabicPeriod"/>
            </a:pPr>
            <a:r>
              <a:rPr lang="en-US" b="0" dirty="0"/>
              <a:t>Student</a:t>
            </a:r>
            <a:r>
              <a:rPr lang="en-US" b="0" baseline="0" dirty="0"/>
              <a:t>s listen</a:t>
            </a:r>
            <a:r>
              <a:rPr lang="en-US" b="0" dirty="0"/>
              <a:t> to the audio and </a:t>
            </a:r>
            <a:r>
              <a:rPr lang="en-GB" baseline="0" dirty="0"/>
              <a:t>decide if </a:t>
            </a:r>
            <a:r>
              <a:rPr lang="es-ES" baseline="0" dirty="0" err="1"/>
              <a:t>the</a:t>
            </a:r>
            <a:r>
              <a:rPr lang="es-ES" baseline="0" dirty="0"/>
              <a:t> </a:t>
            </a:r>
            <a:r>
              <a:rPr lang="es-ES" baseline="0" dirty="0" err="1"/>
              <a:t>missing</a:t>
            </a:r>
            <a:r>
              <a:rPr lang="es-ES" baseline="0" dirty="0"/>
              <a:t> </a:t>
            </a:r>
            <a:r>
              <a:rPr lang="es-ES" baseline="0" dirty="0" err="1"/>
              <a:t>verb</a:t>
            </a:r>
            <a:r>
              <a:rPr lang="es-ES" baseline="0" dirty="0"/>
              <a:t> </a:t>
            </a:r>
            <a:r>
              <a:rPr lang="es-ES" baseline="0" dirty="0" err="1"/>
              <a:t>should</a:t>
            </a:r>
            <a:r>
              <a:rPr lang="es-ES" baseline="0" dirty="0"/>
              <a:t> be ‘da’ </a:t>
            </a:r>
            <a:r>
              <a:rPr lang="es-ES" baseline="0" dirty="0" err="1"/>
              <a:t>or</a:t>
            </a:r>
            <a:r>
              <a:rPr lang="es-ES" baseline="0" dirty="0"/>
              <a:t> ‘dan’.</a:t>
            </a:r>
          </a:p>
          <a:p>
            <a:pPr marL="228600" indent="-228600">
              <a:buAutoNum type="arabicPeriod"/>
            </a:pPr>
            <a:r>
              <a:rPr lang="en-US" b="0" dirty="0"/>
              <a:t>Students listen again and write each phrase in English. Some</a:t>
            </a:r>
            <a:r>
              <a:rPr lang="en-US" b="0" baseline="0" dirty="0"/>
              <a:t> students may be able to complete the two parts together.</a:t>
            </a:r>
            <a:endParaRPr lang="en-US" b="0"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r>
              <a:rPr lang="en-GB" dirty="0"/>
              <a:t>:</a:t>
            </a:r>
          </a:p>
          <a:p>
            <a:pPr marL="228600" lvl="0" indent="-228600" algn="l" rtl="0">
              <a:spcBef>
                <a:spcPts val="0"/>
              </a:spcBef>
              <a:spcAft>
                <a:spcPts val="0"/>
              </a:spcAft>
              <a:buAutoNum type="arabicPeriod"/>
            </a:pPr>
            <a:r>
              <a:rPr lang="en-GB" b="0" baseline="0" dirty="0"/>
              <a:t>Tus </a:t>
            </a:r>
            <a:r>
              <a:rPr lang="en-GB" b="0" baseline="0" dirty="0" err="1"/>
              <a:t>gestos</a:t>
            </a:r>
            <a:r>
              <a:rPr lang="en-GB" b="0" baseline="0" dirty="0"/>
              <a:t> [beep] </a:t>
            </a:r>
            <a:r>
              <a:rPr lang="en-GB" b="0" baseline="0" dirty="0" err="1"/>
              <a:t>risa</a:t>
            </a:r>
            <a:r>
              <a:rPr lang="en-GB" b="0" baseline="0" dirty="0"/>
              <a:t>.</a:t>
            </a:r>
          </a:p>
          <a:p>
            <a:pPr marL="228600" lvl="0" indent="-228600" algn="l" rtl="0">
              <a:spcBef>
                <a:spcPts val="0"/>
              </a:spcBef>
              <a:spcAft>
                <a:spcPts val="0"/>
              </a:spcAft>
              <a:buAutoNum type="arabicPeriod"/>
            </a:pPr>
            <a:r>
              <a:rPr lang="en-GB" b="0" baseline="0" dirty="0"/>
              <a:t>La </a:t>
            </a:r>
            <a:r>
              <a:rPr lang="en-GB" b="0" baseline="0" dirty="0" err="1"/>
              <a:t>basura</a:t>
            </a:r>
            <a:r>
              <a:rPr lang="en-GB" b="0" baseline="0" dirty="0"/>
              <a:t> en la </a:t>
            </a:r>
            <a:r>
              <a:rPr lang="en-GB" b="0" baseline="0" dirty="0" err="1"/>
              <a:t>calle</a:t>
            </a:r>
            <a:r>
              <a:rPr lang="en-GB" b="0" baseline="0" dirty="0"/>
              <a:t> [beep] </a:t>
            </a:r>
            <a:r>
              <a:rPr lang="en-GB" b="0" baseline="0" dirty="0" err="1"/>
              <a:t>rabia</a:t>
            </a:r>
            <a:r>
              <a:rPr lang="en-GB" b="0" baseline="0" dirty="0"/>
              <a:t>.</a:t>
            </a:r>
          </a:p>
          <a:p>
            <a:pPr marL="228600" lvl="0" indent="-228600" algn="l" rtl="0">
              <a:spcBef>
                <a:spcPts val="0"/>
              </a:spcBef>
              <a:spcAft>
                <a:spcPts val="0"/>
              </a:spcAft>
              <a:buAutoNum type="arabicPeriod"/>
            </a:pPr>
            <a:r>
              <a:rPr lang="en-GB" b="0" baseline="0" dirty="0"/>
              <a:t>Una </a:t>
            </a:r>
            <a:r>
              <a:rPr lang="en-GB" b="0" baseline="0" dirty="0" err="1"/>
              <a:t>clase</a:t>
            </a:r>
            <a:r>
              <a:rPr lang="en-GB" b="0" baseline="0" dirty="0"/>
              <a:t> </a:t>
            </a:r>
            <a:r>
              <a:rPr lang="en-GB" b="0" baseline="0" dirty="0" err="1"/>
              <a:t>aburrida</a:t>
            </a:r>
            <a:r>
              <a:rPr lang="en-GB" b="0" baseline="0" dirty="0"/>
              <a:t> [beep] </a:t>
            </a:r>
            <a:r>
              <a:rPr lang="en-GB" b="0" baseline="0" dirty="0" err="1"/>
              <a:t>sueño</a:t>
            </a:r>
            <a:r>
              <a:rPr lang="en-GB" b="0" baseline="0" dirty="0"/>
              <a:t>.</a:t>
            </a:r>
          </a:p>
          <a:p>
            <a:pPr marL="228600" lvl="0" indent="-228600" algn="l" rtl="0">
              <a:spcBef>
                <a:spcPts val="0"/>
              </a:spcBef>
              <a:spcAft>
                <a:spcPts val="0"/>
              </a:spcAft>
              <a:buAutoNum type="arabicPeriod"/>
            </a:pPr>
            <a:r>
              <a:rPr lang="en-GB" b="0" baseline="0" dirty="0"/>
              <a:t>Las </a:t>
            </a:r>
            <a:r>
              <a:rPr lang="en-GB" b="0" baseline="0" dirty="0" err="1"/>
              <a:t>ciudades</a:t>
            </a:r>
            <a:r>
              <a:rPr lang="en-GB" b="0" baseline="0" dirty="0"/>
              <a:t> </a:t>
            </a:r>
            <a:r>
              <a:rPr lang="en-GB" b="0" baseline="0" dirty="0" err="1"/>
              <a:t>sucias</a:t>
            </a:r>
            <a:r>
              <a:rPr lang="en-GB" b="0" baseline="0" dirty="0"/>
              <a:t> [beep] pena.</a:t>
            </a:r>
          </a:p>
          <a:p>
            <a:pPr marL="228600" lvl="0" indent="-228600" algn="l" rtl="0">
              <a:spcBef>
                <a:spcPts val="0"/>
              </a:spcBef>
              <a:spcAft>
                <a:spcPts val="0"/>
              </a:spcAft>
              <a:buAutoNum type="arabicPeriod"/>
            </a:pPr>
            <a:r>
              <a:rPr lang="en-GB" b="0" baseline="0" dirty="0"/>
              <a:t>Mis camisas </a:t>
            </a:r>
            <a:r>
              <a:rPr lang="en-GB" b="0" baseline="0" dirty="0" err="1"/>
              <a:t>feas</a:t>
            </a:r>
            <a:r>
              <a:rPr lang="en-GB" b="0" baseline="0" dirty="0"/>
              <a:t> [beep] </a:t>
            </a:r>
            <a:r>
              <a:rPr lang="en-GB" b="0" baseline="0" dirty="0" err="1"/>
              <a:t>vergüenza</a:t>
            </a:r>
            <a:r>
              <a:rPr lang="en-GB" b="0" baseline="0" dirty="0"/>
              <a:t> en </a:t>
            </a:r>
            <a:r>
              <a:rPr lang="en-GB" b="0" baseline="0" dirty="0" err="1"/>
              <a:t>verano</a:t>
            </a:r>
            <a:r>
              <a:rPr lang="en-GB" b="0" baseline="0" dirty="0"/>
              <a:t>.</a:t>
            </a:r>
          </a:p>
          <a:p>
            <a:pPr marL="228600" lvl="0" indent="-228600" algn="l" rtl="0">
              <a:spcBef>
                <a:spcPts val="0"/>
              </a:spcBef>
              <a:spcAft>
                <a:spcPts val="0"/>
              </a:spcAft>
              <a:buAutoNum type="arabicPeriod"/>
            </a:pPr>
            <a:r>
              <a:rPr lang="en-GB" b="0" baseline="0" dirty="0"/>
              <a:t>Un día en la playa [beep] </a:t>
            </a:r>
            <a:r>
              <a:rPr lang="en-GB" b="0" baseline="0" dirty="0" err="1"/>
              <a:t>alegría</a:t>
            </a:r>
            <a:r>
              <a:rPr lang="en-GB" b="0" baseline="0" dirty="0"/>
              <a:t>.</a:t>
            </a:r>
          </a:p>
          <a:p>
            <a:pPr marL="228600" lvl="0" indent="-228600" algn="l" rtl="0">
              <a:spcBef>
                <a:spcPts val="0"/>
              </a:spcBef>
              <a:spcAft>
                <a:spcPts val="0"/>
              </a:spcAft>
              <a:buAutoNum type="arabicPeriod"/>
            </a:pPr>
            <a:endParaRPr lang="en-GB" b="0" baseline="0" dirty="0"/>
          </a:p>
          <a:p>
            <a:r>
              <a:rPr lang="en-GB" b="1" dirty="0"/>
              <a:t>Vocabulary from revisited sets: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8.1.1.3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sucio [1855]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061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a:t>
            </a:r>
          </a:p>
          <a:p>
            <a:endParaRPr lang="en-US" b="1" dirty="0"/>
          </a:p>
          <a:p>
            <a:r>
              <a:rPr lang="en-US" b="1" dirty="0"/>
              <a:t>Aim: </a:t>
            </a:r>
            <a:r>
              <a:rPr lang="en-US" b="0" dirty="0"/>
              <a:t>to practise</a:t>
            </a:r>
            <a:r>
              <a:rPr lang="en-US" b="0" baseline="0" dirty="0"/>
              <a:t> use of ‘da’ and ‘dan’ + the new vocabulary in speaking and listening</a:t>
            </a:r>
            <a:endParaRPr lang="en-US" b="1" dirty="0"/>
          </a:p>
          <a:p>
            <a:endParaRPr lang="en-US" b="1" dirty="0"/>
          </a:p>
          <a:p>
            <a:r>
              <a:rPr lang="en-US" b="1" dirty="0"/>
              <a:t>Procedure:</a:t>
            </a:r>
          </a:p>
          <a:p>
            <a:r>
              <a:rPr lang="en-US" b="0" dirty="0"/>
              <a:t>1. Person A looks at the information on each card and </a:t>
            </a:r>
            <a:r>
              <a:rPr lang="es-ES" b="0" dirty="0" err="1"/>
              <a:t>reads</a:t>
            </a:r>
            <a:r>
              <a:rPr lang="es-ES" b="0" dirty="0"/>
              <a:t> </a:t>
            </a:r>
            <a:r>
              <a:rPr lang="es-ES" b="0" dirty="0" err="1"/>
              <a:t>it</a:t>
            </a:r>
            <a:r>
              <a:rPr lang="es-ES" b="0" dirty="0"/>
              <a:t> </a:t>
            </a:r>
            <a:r>
              <a:rPr lang="es-ES" b="0" dirty="0" err="1"/>
              <a:t>out</a:t>
            </a:r>
            <a:r>
              <a:rPr lang="es-ES" b="0" dirty="0"/>
              <a:t> in </a:t>
            </a:r>
            <a:r>
              <a:rPr lang="es-ES" b="0" dirty="0" err="1"/>
              <a:t>Spanish</a:t>
            </a:r>
            <a:r>
              <a:rPr lang="es-ES" b="0" dirty="0"/>
              <a:t>, in </a:t>
            </a:r>
            <a:r>
              <a:rPr lang="es-ES" b="0" dirty="0" err="1"/>
              <a:t>order</a:t>
            </a:r>
            <a:r>
              <a:rPr lang="es-ES" b="0" baseline="0" dirty="0"/>
              <a:t> (</a:t>
            </a:r>
            <a:r>
              <a:rPr lang="es-ES" b="0" baseline="0" dirty="0" err="1"/>
              <a:t>from</a:t>
            </a:r>
            <a:r>
              <a:rPr lang="es-ES" b="0" baseline="0" dirty="0"/>
              <a:t> </a:t>
            </a:r>
            <a:r>
              <a:rPr lang="es-ES" b="0" dirty="0"/>
              <a:t>1 to 6).</a:t>
            </a:r>
            <a:endParaRPr lang="en-US" b="0" dirty="0"/>
          </a:p>
          <a:p>
            <a:r>
              <a:rPr lang="en-US" b="0" dirty="0"/>
              <a:t>2. Person B </a:t>
            </a:r>
            <a:r>
              <a:rPr lang="es-ES" sz="1200" kern="1200" dirty="0" err="1">
                <a:solidFill>
                  <a:schemeClr val="tx1"/>
                </a:solidFill>
                <a:effectLst/>
                <a:latin typeface="+mn-lt"/>
                <a:ea typeface="+mn-ea"/>
                <a:cs typeface="+mn-cs"/>
              </a:rPr>
              <a:t>listens</a:t>
            </a:r>
            <a:r>
              <a:rPr lang="es-ES" sz="1200" kern="1200" dirty="0">
                <a:solidFill>
                  <a:schemeClr val="tx1"/>
                </a:solidFill>
                <a:effectLst/>
                <a:latin typeface="+mn-lt"/>
                <a:ea typeface="+mn-ea"/>
                <a:cs typeface="+mn-cs"/>
              </a:rPr>
              <a:t> and completes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grid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paying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attention</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verb</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form</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also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writing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meaning</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equivalent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adjective</a:t>
            </a:r>
            <a:r>
              <a:rPr lang="es-ES" sz="1200" kern="1200" dirty="0">
                <a:solidFill>
                  <a:schemeClr val="tx1"/>
                </a:solidFill>
                <a:effectLst/>
                <a:latin typeface="+mn-lt"/>
                <a:ea typeface="+mn-ea"/>
                <a:cs typeface="+mn-cs"/>
              </a:rPr>
              <a:t> in English.</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35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mins</a:t>
            </a:r>
          </a:p>
          <a:p>
            <a:endParaRPr lang="en-US" b="1" dirty="0"/>
          </a:p>
          <a:p>
            <a:r>
              <a:rPr lang="en-US" b="1" dirty="0"/>
              <a:t>Aim: </a:t>
            </a:r>
            <a:r>
              <a:rPr lang="en-US" b="0" dirty="0"/>
              <a:t>to introduce ‘-</a:t>
            </a:r>
            <a:r>
              <a:rPr lang="en-US" sz="1200" dirty="0">
                <a:solidFill>
                  <a:srgbClr val="4472C4">
                    <a:lumMod val="50000"/>
                  </a:srgbClr>
                </a:solidFill>
              </a:rPr>
              <a:t>ción’ words in plural form, highlighting the presence vs absence of accent in the singular vs plural form of these words.</a:t>
            </a:r>
            <a:endParaRPr lang="en-US" b="1" dirty="0"/>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The teacher gives explanation, drawing</a:t>
            </a:r>
            <a:r>
              <a:rPr lang="en-GB" sz="1200" kern="1200" baseline="0" dirty="0">
                <a:solidFill>
                  <a:schemeClr val="tx1"/>
                </a:solidFill>
                <a:effectLst/>
                <a:latin typeface="+mn-lt"/>
                <a:ea typeface="+mn-ea"/>
                <a:cs typeface="+mn-cs"/>
              </a:rPr>
              <a:t> attention to change in spelling.</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The teacher</a:t>
            </a:r>
            <a:r>
              <a:rPr lang="en-GB" sz="1200" kern="1200" baseline="0" dirty="0">
                <a:solidFill>
                  <a:schemeClr val="tx1"/>
                </a:solidFill>
                <a:effectLst/>
                <a:latin typeface="+mn-lt"/>
                <a:ea typeface="+mn-ea"/>
                <a:cs typeface="+mn-cs"/>
              </a:rPr>
              <a:t> models pronunciation and/or plays audio. It can be pointed out that the location of stress doesn’t change; the addition of an extra syllable only has implications for spelling.</a:t>
            </a:r>
          </a:p>
          <a:p>
            <a:pPr marL="228600" indent="-228600">
              <a:buAutoNum type="arabicPeriod"/>
            </a:pPr>
            <a:r>
              <a:rPr lang="en-GB" sz="1200" kern="1200" baseline="0" dirty="0">
                <a:solidFill>
                  <a:schemeClr val="tx1"/>
                </a:solidFill>
                <a:effectLst/>
                <a:latin typeface="+mn-lt"/>
                <a:ea typeface="+mn-ea"/>
                <a:cs typeface="+mn-cs"/>
              </a:rPr>
              <a:t>Students repeat the words back, putting stress on the correct syllable, as modelled.</a:t>
            </a: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428777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568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664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 – DISPLAY DURING FEEDBACK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832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 – DISPLAY DURING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685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https://rachelhawkes.com/LDPresources/Yr8Spanish/Spanish_Y8_Term1ii_Wk5_audio_HW_sheet_answers.docx </a:t>
            </a: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a:t>
            </a:r>
          </a:p>
          <a:p>
            <a:endParaRPr lang="en-US" b="1" dirty="0"/>
          </a:p>
          <a:p>
            <a:r>
              <a:rPr lang="en-US" b="1" dirty="0"/>
              <a:t>Aim: </a:t>
            </a:r>
            <a:r>
              <a:rPr lang="es-ES" sz="1200" kern="1200" dirty="0">
                <a:solidFill>
                  <a:schemeClr val="tx1"/>
                </a:solidFill>
                <a:effectLst/>
                <a:latin typeface="+mn-lt"/>
                <a:ea typeface="+mn-ea"/>
                <a:cs typeface="+mn-cs"/>
              </a:rPr>
              <a:t>To </a:t>
            </a:r>
            <a:r>
              <a:rPr lang="es-ES" sz="1200" kern="1200" dirty="0" err="1">
                <a:solidFill>
                  <a:schemeClr val="tx1"/>
                </a:solidFill>
                <a:effectLst/>
                <a:latin typeface="+mn-lt"/>
                <a:ea typeface="+mn-ea"/>
                <a:cs typeface="+mn-cs"/>
              </a:rPr>
              <a:t>consolidate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understanding</a:t>
            </a:r>
            <a:r>
              <a:rPr lang="es-ES" sz="1200" kern="1200" dirty="0">
                <a:solidFill>
                  <a:schemeClr val="tx1"/>
                </a:solidFill>
                <a:effectLst/>
                <a:latin typeface="+mn-lt"/>
                <a:ea typeface="+mn-ea"/>
                <a:cs typeface="+mn-cs"/>
              </a:rPr>
              <a:t> final </a:t>
            </a:r>
            <a:r>
              <a:rPr lang="es-ES" sz="1200" kern="1200" dirty="0" err="1">
                <a:solidFill>
                  <a:schemeClr val="tx1"/>
                </a:solidFill>
                <a:effectLst/>
                <a:latin typeface="+mn-lt"/>
                <a:ea typeface="+mn-ea"/>
                <a:cs typeface="+mn-cs"/>
              </a:rPr>
              <a:t>syllable</a:t>
            </a:r>
            <a:r>
              <a:rPr lang="es-ES" sz="1200" kern="1200" dirty="0">
                <a:solidFill>
                  <a:schemeClr val="tx1"/>
                </a:solidFill>
                <a:effectLst/>
                <a:latin typeface="+mn-lt"/>
                <a:ea typeface="+mn-ea"/>
                <a:cs typeface="+mn-cs"/>
              </a:rPr>
              <a:t> and</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penultimate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syllable</a:t>
            </a:r>
            <a:r>
              <a:rPr lang="es-ES" sz="1200" kern="1200" baseline="0" dirty="0">
                <a:solidFill>
                  <a:schemeClr val="tx1"/>
                </a:solidFill>
                <a:effectLst/>
                <a:latin typeface="+mn-lt"/>
                <a:ea typeface="+mn-ea"/>
                <a:cs typeface="+mn-cs"/>
              </a:rPr>
              <a:t> stress, </a:t>
            </a:r>
            <a:r>
              <a:rPr lang="es-ES" sz="1200" kern="1200" baseline="0" dirty="0" err="1">
                <a:solidFill>
                  <a:schemeClr val="tx1"/>
                </a:solidFill>
                <a:effectLst/>
                <a:latin typeface="+mn-lt"/>
                <a:ea typeface="+mn-ea"/>
                <a:cs typeface="+mn-cs"/>
              </a:rPr>
              <a:t>using</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words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with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suffix</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ción</a:t>
            </a:r>
            <a:r>
              <a:rPr lang="es-ES" sz="1200" kern="1200" baseline="0" dirty="0">
                <a:solidFill>
                  <a:schemeClr val="tx1"/>
                </a:solidFill>
                <a:effectLst/>
                <a:latin typeface="+mn-lt"/>
                <a:ea typeface="+mn-ea"/>
                <a:cs typeface="+mn-cs"/>
              </a:rPr>
              <a:t> singular and plural </a:t>
            </a:r>
            <a:r>
              <a:rPr lang="es-ES" sz="1200" kern="1200" baseline="0" dirty="0" err="1">
                <a:solidFill>
                  <a:schemeClr val="tx1"/>
                </a:solidFill>
                <a:effectLst/>
                <a:latin typeface="+mn-lt"/>
                <a:ea typeface="+mn-ea"/>
                <a:cs typeface="+mn-cs"/>
              </a:rPr>
              <a:t>form</a:t>
            </a:r>
            <a:r>
              <a:rPr lang="es-ES" sz="1200" kern="1200" baseline="0" dirty="0">
                <a:solidFill>
                  <a:schemeClr val="tx1"/>
                </a:solidFill>
                <a:effectLst/>
                <a:latin typeface="+mn-lt"/>
                <a:ea typeface="+mn-ea"/>
                <a:cs typeface="+mn-cs"/>
              </a:rPr>
              <a:t> to </a:t>
            </a:r>
            <a:r>
              <a:rPr lang="es-ES" sz="1200" kern="1200" baseline="0" dirty="0" err="1">
                <a:solidFill>
                  <a:schemeClr val="tx1"/>
                </a:solidFill>
                <a:effectLst/>
                <a:latin typeface="+mn-lt"/>
                <a:ea typeface="+mn-ea"/>
                <a:cs typeface="+mn-cs"/>
              </a:rPr>
              <a:t>practise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this</a:t>
            </a:r>
            <a:r>
              <a:rPr lang="es-ES" sz="1200" kern="1200" baseline="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 A reads the sentence aloud.</a:t>
            </a:r>
          </a:p>
          <a:p>
            <a:pPr marL="228600" indent="-228600">
              <a:buAutoNum type="arabicPeriod"/>
            </a:pPr>
            <a:r>
              <a:rPr lang="es-ES" sz="1200" noProof="0" dirty="0" err="1">
                <a:solidFill>
                  <a:srgbClr val="4472C4">
                    <a:lumMod val="50000"/>
                  </a:srgbClr>
                </a:solidFill>
              </a:rPr>
              <a:t>Student</a:t>
            </a:r>
            <a:r>
              <a:rPr lang="es-ES" sz="1200" noProof="0" dirty="0">
                <a:solidFill>
                  <a:srgbClr val="4472C4">
                    <a:lumMod val="50000"/>
                  </a:srgbClr>
                </a:solidFill>
              </a:rPr>
              <a:t> B l</a:t>
            </a:r>
            <a:r>
              <a:rPr lang="es-ES" sz="1200" dirty="0" err="1">
                <a:solidFill>
                  <a:srgbClr val="4472C4">
                    <a:lumMod val="50000"/>
                  </a:srgbClr>
                </a:solidFill>
              </a:rPr>
              <a:t>istens</a:t>
            </a:r>
            <a:r>
              <a:rPr lang="es-ES" sz="1200" dirty="0">
                <a:solidFill>
                  <a:srgbClr val="4472C4">
                    <a:lumMod val="50000"/>
                  </a:srgbClr>
                </a:solidFill>
              </a:rPr>
              <a:t> and </a:t>
            </a:r>
            <a:r>
              <a:rPr lang="es-ES" sz="1200" dirty="0" err="1">
                <a:solidFill>
                  <a:srgbClr val="4472C4">
                    <a:lumMod val="50000"/>
                  </a:srgbClr>
                </a:solidFill>
              </a:rPr>
              <a:t>write</a:t>
            </a:r>
            <a:r>
              <a:rPr lang="es-ES" sz="1200" dirty="0">
                <a:solidFill>
                  <a:srgbClr val="4472C4">
                    <a:lumMod val="50000"/>
                  </a:srgbClr>
                </a:solidFill>
              </a:rPr>
              <a:t> </a:t>
            </a:r>
            <a:r>
              <a:rPr lang="es-ES" sz="1200" dirty="0" err="1">
                <a:solidFill>
                  <a:srgbClr val="4472C4">
                    <a:lumMod val="50000"/>
                  </a:srgbClr>
                </a:solidFill>
              </a:rPr>
              <a:t>the</a:t>
            </a:r>
            <a:r>
              <a:rPr lang="es-ES" sz="1200" dirty="0">
                <a:solidFill>
                  <a:srgbClr val="4472C4">
                    <a:lumMod val="50000"/>
                  </a:srgbClr>
                </a:solidFill>
              </a:rPr>
              <a:t> full </a:t>
            </a:r>
            <a:r>
              <a:rPr lang="es-ES" sz="1200" dirty="0" err="1">
                <a:solidFill>
                  <a:srgbClr val="4472C4">
                    <a:lumMod val="50000"/>
                  </a:srgbClr>
                </a:solidFill>
              </a:rPr>
              <a:t>sentence</a:t>
            </a:r>
            <a:r>
              <a:rPr lang="es-ES" sz="1200" dirty="0">
                <a:solidFill>
                  <a:srgbClr val="4472C4">
                    <a:lumMod val="50000"/>
                  </a:srgbClr>
                </a:solidFill>
              </a:rPr>
              <a:t>, </a:t>
            </a:r>
            <a:r>
              <a:rPr lang="es-ES" sz="1200" dirty="0" err="1">
                <a:solidFill>
                  <a:srgbClr val="4472C4">
                    <a:lumMod val="50000"/>
                  </a:srgbClr>
                </a:solidFill>
              </a:rPr>
              <a:t>paying</a:t>
            </a:r>
            <a:r>
              <a:rPr lang="es-ES" sz="1200" dirty="0">
                <a:solidFill>
                  <a:srgbClr val="4472C4">
                    <a:lumMod val="50000"/>
                  </a:srgbClr>
                </a:solidFill>
              </a:rPr>
              <a:t> particular </a:t>
            </a:r>
            <a:r>
              <a:rPr lang="es-ES" sz="1200" dirty="0" err="1">
                <a:solidFill>
                  <a:srgbClr val="4472C4">
                    <a:lumMod val="50000"/>
                  </a:srgbClr>
                </a:solidFill>
              </a:rPr>
              <a:t>attention</a:t>
            </a:r>
            <a:r>
              <a:rPr lang="es-ES" sz="1200" dirty="0">
                <a:solidFill>
                  <a:srgbClr val="4472C4">
                    <a:lumMod val="50000"/>
                  </a:srgbClr>
                </a:solidFill>
              </a:rPr>
              <a:t> to </a:t>
            </a:r>
            <a:r>
              <a:rPr lang="es-ES" sz="1200" dirty="0" err="1">
                <a:solidFill>
                  <a:srgbClr val="4472C4">
                    <a:lumMod val="50000"/>
                  </a:srgbClr>
                </a:solidFill>
              </a:rPr>
              <a:t>the</a:t>
            </a:r>
            <a:r>
              <a:rPr lang="es-ES" sz="1200" dirty="0">
                <a:solidFill>
                  <a:srgbClr val="4472C4">
                    <a:lumMod val="50000"/>
                  </a:srgbClr>
                </a:solidFill>
              </a:rPr>
              <a:t> </a:t>
            </a:r>
            <a:r>
              <a:rPr lang="es-ES" sz="1200" dirty="0" err="1">
                <a:solidFill>
                  <a:srgbClr val="4472C4">
                    <a:lumMod val="50000"/>
                  </a:srgbClr>
                </a:solidFill>
              </a:rPr>
              <a:t>word</a:t>
            </a:r>
            <a:r>
              <a:rPr lang="es-ES" sz="1200" dirty="0">
                <a:solidFill>
                  <a:srgbClr val="4472C4">
                    <a:lumMod val="50000"/>
                  </a:srgbClr>
                </a:solidFill>
              </a:rPr>
              <a:t>(s) </a:t>
            </a:r>
            <a:r>
              <a:rPr lang="es-ES" sz="1200" dirty="0" err="1">
                <a:solidFill>
                  <a:srgbClr val="4472C4">
                    <a:lumMod val="50000"/>
                  </a:srgbClr>
                </a:solidFill>
              </a:rPr>
              <a:t>with</a:t>
            </a:r>
            <a:r>
              <a:rPr lang="es-ES" sz="1200" dirty="0">
                <a:solidFill>
                  <a:srgbClr val="4472C4">
                    <a:lumMod val="50000"/>
                  </a:srgbClr>
                </a:solidFill>
              </a:rPr>
              <a:t> </a:t>
            </a:r>
            <a:r>
              <a:rPr lang="es-ES" sz="1200" dirty="0" err="1">
                <a:solidFill>
                  <a:srgbClr val="4472C4">
                    <a:lumMod val="50000"/>
                  </a:srgbClr>
                </a:solidFill>
              </a:rPr>
              <a:t>the</a:t>
            </a:r>
            <a:r>
              <a:rPr lang="es-ES" sz="1200" dirty="0">
                <a:solidFill>
                  <a:srgbClr val="4472C4">
                    <a:lumMod val="50000"/>
                  </a:srgbClr>
                </a:solidFill>
              </a:rPr>
              <a:t> </a:t>
            </a:r>
            <a:r>
              <a:rPr lang="es-ES" sz="1200" dirty="0" err="1">
                <a:solidFill>
                  <a:srgbClr val="4472C4">
                    <a:lumMod val="50000"/>
                  </a:srgbClr>
                </a:solidFill>
              </a:rPr>
              <a:t>suffix</a:t>
            </a:r>
            <a:r>
              <a:rPr lang="es-ES" sz="1200" dirty="0">
                <a:solidFill>
                  <a:srgbClr val="4472C4">
                    <a:lumMod val="50000"/>
                  </a:srgbClr>
                </a:solidFill>
              </a:rPr>
              <a:t> –</a:t>
            </a:r>
            <a:r>
              <a:rPr lang="es-ES" sz="1200" dirty="0" err="1">
                <a:solidFill>
                  <a:srgbClr val="4472C4">
                    <a:lumMod val="50000"/>
                  </a:srgbClr>
                </a:solidFill>
              </a:rPr>
              <a:t>ción</a:t>
            </a:r>
            <a:r>
              <a:rPr lang="es-ES" sz="1200" dirty="0">
                <a:solidFill>
                  <a:srgbClr val="4472C4">
                    <a:lumMod val="50000"/>
                  </a:srgbClr>
                </a:solidFill>
              </a:rPr>
              <a:t>. </a:t>
            </a:r>
            <a:r>
              <a:rPr lang="en-GB" sz="1200" dirty="0">
                <a:solidFill>
                  <a:srgbClr val="4472C4">
                    <a:lumMod val="50000"/>
                  </a:srgbClr>
                </a:solidFill>
              </a:rPr>
              <a:t>Is the stress on the final syllable (i.e. so has</a:t>
            </a:r>
            <a:r>
              <a:rPr lang="en-GB" sz="1200" baseline="0" dirty="0">
                <a:solidFill>
                  <a:srgbClr val="4472C4">
                    <a:lumMod val="50000"/>
                  </a:srgbClr>
                </a:solidFill>
              </a:rPr>
              <a:t> an accent on the stressed vowel) or is it on the penultimate syllable (i.e. has no accent on the stressed vowel).</a:t>
            </a:r>
            <a:endParaRPr lang="en-US" sz="1200" b="0" dirty="0">
              <a:solidFill>
                <a:srgbClr val="4472C4">
                  <a:lumMod val="50000"/>
                </a:srgbClr>
              </a:solidFill>
            </a:endParaRPr>
          </a:p>
          <a:p>
            <a:pPr marL="0" indent="0">
              <a:buNone/>
            </a:pPr>
            <a:endParaRPr lang="en-US" b="1" dirty="0"/>
          </a:p>
          <a:p>
            <a:pPr marL="0" indent="0">
              <a:buNone/>
            </a:pPr>
            <a:r>
              <a:rPr lang="en-US" b="1" dirty="0"/>
              <a:t>Note: </a:t>
            </a:r>
            <a:r>
              <a:rPr lang="en-US" b="0" dirty="0"/>
              <a:t>it</a:t>
            </a:r>
            <a:r>
              <a:rPr lang="en-US" b="0" baseline="0" dirty="0"/>
              <a:t> is important that the use of the accent here is understood in relation to the general rule outlined at the top of the slide. Although we only practise here with words ending in –ción, there are plenty of other words that follow the pattern (e.g. </a:t>
            </a:r>
            <a:r>
              <a:rPr lang="en-US" b="0" baseline="0" dirty="0" err="1"/>
              <a:t>montón</a:t>
            </a:r>
            <a:r>
              <a:rPr lang="en-US" b="0" baseline="0" dirty="0"/>
              <a:t> vs </a:t>
            </a:r>
            <a:r>
              <a:rPr lang="en-US" b="0" baseline="0" dirty="0" err="1"/>
              <a:t>montones</a:t>
            </a:r>
            <a:r>
              <a:rPr lang="en-US" b="0" baseline="0" dirty="0"/>
              <a:t>, </a:t>
            </a:r>
            <a:r>
              <a:rPr lang="en-US" b="0" baseline="0" dirty="0" err="1"/>
              <a:t>jabón</a:t>
            </a:r>
            <a:r>
              <a:rPr lang="en-US" b="0" baseline="0" dirty="0"/>
              <a:t> vs </a:t>
            </a:r>
            <a:r>
              <a:rPr lang="en-US" b="0" baseline="0" dirty="0" err="1"/>
              <a:t>jabones</a:t>
            </a:r>
            <a:r>
              <a:rPr lang="en-US" b="0" baseline="0" dirty="0"/>
              <a:t>).</a:t>
            </a:r>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46</a:t>
            </a:fld>
            <a:endParaRPr lang="en-GB"/>
          </a:p>
        </p:txBody>
      </p:sp>
    </p:spTree>
    <p:extLst>
      <p:ext uri="{BB962C8B-B14F-4D97-AF65-F5344CB8AC3E}">
        <p14:creationId xmlns:p14="http://schemas.microsoft.com/office/powerpoint/2010/main" val="1547271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 ONLY DISPLAY DURING FEEDBACK.</a:t>
            </a:r>
          </a:p>
          <a:p>
            <a:endParaRPr lang="en-GB" b="1" baseline="0" dirty="0"/>
          </a:p>
          <a:p>
            <a:r>
              <a:rPr lang="en-GB" b="1" baseline="0" dirty="0"/>
              <a:t>Persona A</a:t>
            </a:r>
          </a:p>
          <a:p>
            <a:pPr marL="228600" indent="-228600">
              <a:buAutoNum type="arabicPeriod"/>
            </a:pPr>
            <a:r>
              <a:rPr lang="en-GB" b="0" dirty="0" err="1"/>
              <a:t>Quiero</a:t>
            </a:r>
            <a:r>
              <a:rPr lang="en-GB" b="0" dirty="0"/>
              <a:t> </a:t>
            </a:r>
            <a:r>
              <a:rPr lang="en-GB" b="0" dirty="0" err="1"/>
              <a:t>imprimir</a:t>
            </a:r>
            <a:r>
              <a:rPr lang="en-GB" b="0" dirty="0"/>
              <a:t> los </a:t>
            </a:r>
            <a:r>
              <a:rPr lang="en-GB" b="0" dirty="0" err="1"/>
              <a:t>billetes</a:t>
            </a:r>
            <a:r>
              <a:rPr lang="en-GB" b="0" dirty="0"/>
              <a:t> en la </a:t>
            </a:r>
            <a:r>
              <a:rPr lang="en-GB" b="1" dirty="0" err="1"/>
              <a:t>estación</a:t>
            </a:r>
            <a:r>
              <a:rPr lang="en-GB" b="0" dirty="0"/>
              <a:t>.</a:t>
            </a:r>
          </a:p>
          <a:p>
            <a:pPr marL="228600" indent="-228600">
              <a:buAutoNum type="arabicPeriod"/>
            </a:pPr>
            <a:r>
              <a:rPr lang="en-GB" b="0" dirty="0" err="1"/>
              <a:t>Cuando</a:t>
            </a:r>
            <a:r>
              <a:rPr lang="en-GB" b="0" dirty="0"/>
              <a:t> </a:t>
            </a:r>
            <a:r>
              <a:rPr lang="en-GB" b="0" dirty="0" err="1"/>
              <a:t>estoy</a:t>
            </a:r>
            <a:r>
              <a:rPr lang="en-GB" b="0" dirty="0"/>
              <a:t> contento </a:t>
            </a:r>
            <a:r>
              <a:rPr lang="en-GB" b="0" dirty="0" err="1"/>
              <a:t>siempre</a:t>
            </a:r>
            <a:r>
              <a:rPr lang="en-GB" b="0" dirty="0"/>
              <a:t> </a:t>
            </a:r>
            <a:r>
              <a:rPr lang="en-GB" b="0" dirty="0" err="1"/>
              <a:t>quiero</a:t>
            </a:r>
            <a:r>
              <a:rPr lang="en-GB" b="0" dirty="0"/>
              <a:t> </a:t>
            </a:r>
            <a:r>
              <a:rPr lang="en-GB" b="0" dirty="0" err="1"/>
              <a:t>empezar</a:t>
            </a:r>
            <a:r>
              <a:rPr lang="en-GB" b="0" dirty="0"/>
              <a:t> una </a:t>
            </a:r>
            <a:r>
              <a:rPr lang="en-GB" b="1" dirty="0" err="1"/>
              <a:t>conversación</a:t>
            </a:r>
            <a:r>
              <a:rPr lang="en-GB" b="0" dirty="0"/>
              <a:t>.</a:t>
            </a:r>
          </a:p>
          <a:p>
            <a:pPr marL="228600" indent="-228600">
              <a:buAutoNum type="arabicPeriod"/>
            </a:pPr>
            <a:r>
              <a:rPr lang="en-GB" b="0" dirty="0" err="1"/>
              <a:t>Generalmente</a:t>
            </a:r>
            <a:r>
              <a:rPr lang="en-GB" b="0" dirty="0"/>
              <a:t>, en una </a:t>
            </a:r>
            <a:r>
              <a:rPr lang="en-GB" b="1" dirty="0" err="1"/>
              <a:t>situación</a:t>
            </a:r>
            <a:r>
              <a:rPr lang="en-GB" b="0" dirty="0"/>
              <a:t> así damos muchas </a:t>
            </a:r>
            <a:r>
              <a:rPr lang="en-GB" b="1" dirty="0" err="1"/>
              <a:t>opciones</a:t>
            </a:r>
            <a:r>
              <a:rPr lang="en-GB" b="0" dirty="0"/>
              <a:t>.</a:t>
            </a:r>
          </a:p>
          <a:p>
            <a:pPr marL="228600" indent="-228600">
              <a:buAutoNum type="arabicPeriod"/>
            </a:pPr>
            <a:r>
              <a:rPr lang="en-GB" b="0" dirty="0"/>
              <a:t>Queremos una </a:t>
            </a:r>
            <a:r>
              <a:rPr lang="en-GB" b="1" dirty="0"/>
              <a:t>traducción</a:t>
            </a:r>
            <a:r>
              <a:rPr lang="en-GB" b="0" dirty="0"/>
              <a:t> del </a:t>
            </a:r>
            <a:r>
              <a:rPr lang="en-GB" b="0" dirty="0" err="1"/>
              <a:t>diálogo</a:t>
            </a:r>
            <a:r>
              <a:rPr lang="en-GB" b="0" dirty="0"/>
              <a:t> </a:t>
            </a:r>
            <a:r>
              <a:rPr lang="en-GB" b="0" dirty="0" err="1"/>
              <a:t>corto</a:t>
            </a:r>
            <a:r>
              <a:rPr lang="en-GB" b="0" dirty="0"/>
              <a:t> en la </a:t>
            </a:r>
            <a:r>
              <a:rPr lang="en-GB" b="0" dirty="0" err="1"/>
              <a:t>película</a:t>
            </a:r>
            <a:r>
              <a:rPr lang="en-GB" b="0" dirty="0"/>
              <a:t> de </a:t>
            </a:r>
            <a:r>
              <a:rPr lang="en-GB" b="1" dirty="0" err="1"/>
              <a:t>acción</a:t>
            </a:r>
            <a:r>
              <a:rPr lang="en-GB" b="0" dirty="0"/>
              <a:t>.</a:t>
            </a:r>
          </a:p>
          <a:p>
            <a:pPr marL="228600" indent="-228600">
              <a:buAutoNum type="arabicPeriod"/>
            </a:pPr>
            <a:r>
              <a:rPr lang="en-GB" b="0" dirty="0"/>
              <a:t>Los dos </a:t>
            </a:r>
            <a:r>
              <a:rPr lang="en-GB" b="0" dirty="0" err="1"/>
              <a:t>países</a:t>
            </a:r>
            <a:r>
              <a:rPr lang="en-GB" b="0" dirty="0"/>
              <a:t> </a:t>
            </a:r>
            <a:r>
              <a:rPr lang="en-GB" b="0" dirty="0" err="1"/>
              <a:t>comparten</a:t>
            </a:r>
            <a:r>
              <a:rPr lang="en-GB" b="0" dirty="0"/>
              <a:t> las </a:t>
            </a:r>
            <a:r>
              <a:rPr lang="en-GB" b="0" dirty="0" err="1"/>
              <a:t>mismas</a:t>
            </a:r>
            <a:r>
              <a:rPr lang="en-GB" b="0" dirty="0"/>
              <a:t> </a:t>
            </a:r>
            <a:r>
              <a:rPr lang="en-GB" b="1" dirty="0" err="1"/>
              <a:t>tradiciones</a:t>
            </a:r>
            <a:r>
              <a:rPr lang="en-GB" b="0" dirty="0"/>
              <a:t>.</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Persona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Tenemos</a:t>
            </a:r>
            <a:r>
              <a:rPr lang="en-GB" b="0" baseline="0" dirty="0"/>
              <a:t> la </a:t>
            </a:r>
            <a:r>
              <a:rPr lang="en-GB" b="1" baseline="0" dirty="0" err="1"/>
              <a:t>intención</a:t>
            </a:r>
            <a:r>
              <a:rPr lang="en-GB" b="0" baseline="0" dirty="0"/>
              <a:t> de </a:t>
            </a:r>
            <a:r>
              <a:rPr lang="en-GB" b="0" baseline="0" dirty="0" err="1"/>
              <a:t>elegir</a:t>
            </a:r>
            <a:r>
              <a:rPr lang="en-GB" b="0" baseline="0" dirty="0"/>
              <a:t> una </a:t>
            </a:r>
            <a:r>
              <a:rPr lang="en-GB" b="0" baseline="0" dirty="0" err="1"/>
              <a:t>bicicleta</a:t>
            </a:r>
            <a:r>
              <a:rPr lang="en-GB" b="0" baseline="0" dirty="0"/>
              <a:t> </a:t>
            </a:r>
            <a:r>
              <a:rPr lang="en-GB" b="0" baseline="0" dirty="0" err="1"/>
              <a:t>según</a:t>
            </a:r>
            <a:r>
              <a:rPr lang="en-GB" b="0" baseline="0" dirty="0"/>
              <a:t> la </a:t>
            </a:r>
            <a:r>
              <a:rPr lang="en-GB" b="1" baseline="0" dirty="0"/>
              <a:t>información</a:t>
            </a:r>
            <a:r>
              <a:rPr lang="en-GB" b="0" baseline="0" dirty="0"/>
              <a:t> de la </a:t>
            </a:r>
            <a:r>
              <a:rPr lang="en-GB" b="0" baseline="0" dirty="0" err="1"/>
              <a:t>revista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No </a:t>
            </a:r>
            <a:r>
              <a:rPr lang="en-GB" b="0" baseline="0" dirty="0" err="1"/>
              <a:t>puedo</a:t>
            </a:r>
            <a:r>
              <a:rPr lang="en-GB" b="0" baseline="0" dirty="0"/>
              <a:t> </a:t>
            </a:r>
            <a:r>
              <a:rPr lang="en-GB" b="0" baseline="0" dirty="0" err="1"/>
              <a:t>describir</a:t>
            </a:r>
            <a:r>
              <a:rPr lang="en-GB" b="0" baseline="0" dirty="0"/>
              <a:t> la </a:t>
            </a:r>
            <a:r>
              <a:rPr lang="en-GB" b="1" baseline="0" dirty="0" err="1"/>
              <a:t>sensación</a:t>
            </a:r>
            <a:r>
              <a:rPr lang="en-GB" b="0" baseline="0" dirty="0"/>
              <a:t> de </a:t>
            </a:r>
            <a:r>
              <a:rPr lang="en-GB" b="0" baseline="0" dirty="0" err="1"/>
              <a:t>ganar</a:t>
            </a:r>
            <a:r>
              <a:rPr lang="en-GB" b="0" baseline="0" dirty="0"/>
              <a:t> un premio importante.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 </a:t>
            </a:r>
            <a:r>
              <a:rPr lang="en-GB" b="0" baseline="0" dirty="0" err="1"/>
              <a:t>apoyo</a:t>
            </a:r>
            <a:r>
              <a:rPr lang="en-GB" b="0" baseline="0" dirty="0"/>
              <a:t> del </a:t>
            </a:r>
            <a:r>
              <a:rPr lang="en-GB" b="0" baseline="0" dirty="0" err="1"/>
              <a:t>profesor</a:t>
            </a:r>
            <a:r>
              <a:rPr lang="en-GB" b="0" baseline="0" dirty="0"/>
              <a:t> es una parte de la </a:t>
            </a:r>
            <a:r>
              <a:rPr lang="en-GB" b="1" baseline="0" dirty="0" err="1"/>
              <a:t>educación</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 </a:t>
            </a:r>
            <a:r>
              <a:rPr lang="en-GB" b="0" baseline="0" dirty="0" err="1"/>
              <a:t>fútbol</a:t>
            </a:r>
            <a:r>
              <a:rPr lang="en-GB" b="0" baseline="0" dirty="0"/>
              <a:t> es un </a:t>
            </a:r>
            <a:r>
              <a:rPr lang="en-GB" b="0" baseline="0" dirty="0" err="1"/>
              <a:t>deporte</a:t>
            </a:r>
            <a:r>
              <a:rPr lang="en-GB" b="0" baseline="0" dirty="0"/>
              <a:t> con </a:t>
            </a:r>
            <a:r>
              <a:rPr lang="en-GB" b="1" baseline="0" dirty="0" err="1"/>
              <a:t>emociones</a:t>
            </a:r>
            <a:r>
              <a:rPr lang="en-GB" b="0" baseline="0" dirty="0"/>
              <a:t> </a:t>
            </a:r>
            <a:r>
              <a:rPr lang="en-GB" b="0" baseline="0" dirty="0" err="1"/>
              <a:t>muy</a:t>
            </a:r>
            <a:r>
              <a:rPr lang="en-GB" b="0" baseline="0" dirty="0"/>
              <a:t> </a:t>
            </a:r>
            <a:r>
              <a:rPr lang="en-GB" b="0" baseline="0" dirty="0" err="1"/>
              <a:t>fuertes</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Finalmente</a:t>
            </a:r>
            <a:r>
              <a:rPr lang="en-GB" b="0" baseline="0" dirty="0"/>
              <a:t>, </a:t>
            </a:r>
            <a:r>
              <a:rPr lang="en-GB" b="0" baseline="0" dirty="0" err="1"/>
              <a:t>elijo</a:t>
            </a:r>
            <a:r>
              <a:rPr lang="en-GB" b="0" baseline="0" dirty="0"/>
              <a:t> </a:t>
            </a:r>
            <a:r>
              <a:rPr lang="en-GB" b="0" baseline="0" dirty="0" err="1"/>
              <a:t>hacer</a:t>
            </a:r>
            <a:r>
              <a:rPr lang="en-GB" b="0" baseline="0" dirty="0"/>
              <a:t> una </a:t>
            </a:r>
            <a:r>
              <a:rPr lang="en-GB" b="1" baseline="0" dirty="0" err="1"/>
              <a:t>presentación</a:t>
            </a:r>
            <a:r>
              <a:rPr lang="en-GB" b="0" baseline="0" dirty="0"/>
              <a:t> </a:t>
            </a:r>
            <a:r>
              <a:rPr lang="en-GB" b="0" baseline="0" dirty="0" err="1"/>
              <a:t>sobre</a:t>
            </a:r>
            <a:r>
              <a:rPr lang="en-GB" b="0" baseline="0" dirty="0"/>
              <a:t> las </a:t>
            </a:r>
            <a:r>
              <a:rPr lang="en-GB" b="1" baseline="0" dirty="0" err="1"/>
              <a:t>revoluciones</a:t>
            </a:r>
            <a:r>
              <a:rPr lang="en-GB" b="0" baseline="0" dirty="0"/>
              <a:t> en el </a:t>
            </a:r>
            <a:r>
              <a:rPr lang="en-GB" b="0" baseline="0" dirty="0" err="1"/>
              <a:t>mundo</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r>
              <a:rPr lang="en-GB" b="1" dirty="0"/>
              <a:t>Vocabulary from revisited sets: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8.1.2.1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elegir [561]; elijo [561]; describrir [1272]; imprimir [2736]; diálogo [1466]; corto [1055]; finalmente [948]</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mismo [55]; último [188]; </a:t>
            </a:r>
          </a:p>
          <a:p>
            <a:r>
              <a:rPr lang="es-419" sz="1200" b="1" kern="1200" dirty="0">
                <a:solidFill>
                  <a:schemeClr val="tx1"/>
                </a:solidFill>
                <a:effectLst/>
                <a:latin typeface="+mn-lt"/>
                <a:ea typeface="+mn-ea"/>
                <a:cs typeface="+mn-cs"/>
              </a:rPr>
              <a:t>8.1.1.3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según [237]; así [67]; generalmente [1387]</a:t>
            </a:r>
            <a:endParaRPr lang="en-GB" b="0" baseline="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60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kern="1200" dirty="0">
                <a:solidFill>
                  <a:schemeClr val="tx1"/>
                </a:solidFill>
                <a:effectLst/>
                <a:latin typeface="+mn-lt"/>
                <a:ea typeface="+mn-ea"/>
                <a:cs typeface="+mn-cs"/>
              </a:rPr>
              <a:t>To practise listening</a:t>
            </a:r>
            <a:r>
              <a:rPr lang="en-GB" sz="1200" kern="1200" baseline="0" dirty="0">
                <a:solidFill>
                  <a:schemeClr val="tx1"/>
                </a:solidFill>
                <a:effectLst/>
                <a:latin typeface="+mn-lt"/>
                <a:ea typeface="+mn-ea"/>
                <a:cs typeface="+mn-cs"/>
              </a:rPr>
              <a:t> out for words with the ‘-ci</a:t>
            </a:r>
            <a:r>
              <a:rPr lang="en-GB" sz="1200" dirty="0">
                <a:solidFill>
                  <a:srgbClr val="E25B00"/>
                </a:solidFill>
              </a:rPr>
              <a:t>ó</a:t>
            </a:r>
            <a:r>
              <a:rPr kumimoji="0" lang="en-GB" sz="1050" b="0" i="0" u="none" strike="noStrike" kern="1200" cap="none" spc="0" normalizeH="0" baseline="0" noProof="0" dirty="0">
                <a:ln>
                  <a:noFill/>
                </a:ln>
                <a:solidFill>
                  <a:srgbClr val="E25B00"/>
                </a:solidFill>
                <a:effectLst/>
                <a:uLnTx/>
                <a:uFillTx/>
                <a:latin typeface="Century Gothic" panose="020F0302020204030204"/>
                <a:ea typeface="+mn-ea"/>
                <a:cs typeface="+mn-cs"/>
              </a:rPr>
              <a:t>n’ suffix in plural form. The endings of all the words, singular and plural, are to be completed by students. This will also focus their attention on pluralisation using -es.</a:t>
            </a:r>
            <a:endParaRPr lang="es-GB" sz="1200" kern="1200" dirty="0">
              <a:solidFill>
                <a:schemeClr val="tx1"/>
              </a:solidFill>
              <a:effectLst/>
              <a:latin typeface="+mn-lt"/>
              <a:ea typeface="+mn-ea"/>
              <a:cs typeface="+mn-cs"/>
            </a:endParaRP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The</a:t>
            </a:r>
            <a:r>
              <a:rPr lang="en-US" b="0" baseline="0" dirty="0"/>
              <a:t> teacher</a:t>
            </a:r>
            <a:r>
              <a:rPr lang="en-US" b="0" dirty="0"/>
              <a:t> plays the audio for each word and students</a:t>
            </a:r>
            <a:r>
              <a:rPr lang="en-US" b="0" baseline="0" dirty="0"/>
              <a:t> </a:t>
            </a:r>
            <a:r>
              <a:rPr lang="en-US" b="0" dirty="0"/>
              <a:t>write the missing ends to the words. Is it ‘ci</a:t>
            </a:r>
            <a:r>
              <a:rPr lang="en-GB" sz="1200" dirty="0" err="1">
                <a:solidFill>
                  <a:srgbClr val="E25B00"/>
                </a:solidFill>
              </a:rPr>
              <a:t>ón</a:t>
            </a:r>
            <a:r>
              <a:rPr kumimoji="0" lang="en-GB" sz="1050" b="0" i="0" u="none" strike="noStrike" kern="1200" cap="none" spc="0" normalizeH="0" baseline="0" noProof="0" dirty="0">
                <a:ln>
                  <a:noFill/>
                </a:ln>
                <a:solidFill>
                  <a:srgbClr val="E25B00"/>
                </a:solidFill>
                <a:effectLst/>
                <a:uLnTx/>
                <a:uFillTx/>
                <a:latin typeface="Century Gothic" panose="020F0302020204030204"/>
                <a:ea typeface="+mn-ea"/>
                <a:cs typeface="+mn-cs"/>
              </a:rPr>
              <a:t>’ or </a:t>
            </a:r>
            <a:r>
              <a:rPr lang="en-US" b="0" dirty="0"/>
              <a:t>‘</a:t>
            </a:r>
            <a:r>
              <a:rPr lang="en-US" b="0" dirty="0" err="1"/>
              <a:t>ciones</a:t>
            </a:r>
            <a:r>
              <a:rPr lang="en-US" b="0" dirty="0"/>
              <a:t>’?</a:t>
            </a:r>
          </a:p>
          <a:p>
            <a:r>
              <a:rPr lang="en-US" b="0" dirty="0"/>
              <a:t>2. The teacher shows the answers for each word, one by one.</a:t>
            </a:r>
          </a:p>
          <a:p>
            <a:r>
              <a:rPr lang="en-US" b="0" dirty="0"/>
              <a:t>3. If helpful, students can practise their pronunciation further, reading</a:t>
            </a:r>
            <a:r>
              <a:rPr lang="en-US" b="0" baseline="0" dirty="0"/>
              <a:t> each word aloud and mimicking the </a:t>
            </a:r>
            <a:r>
              <a:rPr lang="en-US" b="0" dirty="0"/>
              <a:t>stress from the recordings.</a:t>
            </a:r>
          </a:p>
          <a:p>
            <a:endParaRPr lang="en-US" b="0" dirty="0"/>
          </a:p>
          <a:p>
            <a:r>
              <a:rPr lang="en-US" b="1" dirty="0"/>
              <a:t>Transcript:</a:t>
            </a:r>
          </a:p>
          <a:p>
            <a:pPr marL="228600" indent="-228600">
              <a:buFont typeface="+mj-lt"/>
              <a:buAutoNum type="arabicPeriod"/>
            </a:pPr>
            <a:r>
              <a:rPr lang="en-GB" baseline="0" dirty="0" err="1"/>
              <a:t>emoción</a:t>
            </a:r>
            <a:endParaRPr lang="en-GB" baseline="0" dirty="0"/>
          </a:p>
          <a:p>
            <a:pPr marL="228600" indent="-228600">
              <a:buFont typeface="+mj-lt"/>
              <a:buAutoNum type="arabicPeriod"/>
            </a:pPr>
            <a:r>
              <a:rPr lang="en-GB" baseline="0" dirty="0" err="1"/>
              <a:t>situaciones</a:t>
            </a:r>
            <a:endParaRPr lang="en-GB" baseline="0" dirty="0"/>
          </a:p>
          <a:p>
            <a:pPr marL="228600" indent="-228600">
              <a:buFont typeface="+mj-lt"/>
              <a:buAutoNum type="arabicPeriod"/>
            </a:pPr>
            <a:r>
              <a:rPr lang="en-GB" baseline="0" dirty="0" err="1"/>
              <a:t>intenciones</a:t>
            </a:r>
            <a:endParaRPr lang="en-GB" baseline="0" dirty="0"/>
          </a:p>
          <a:p>
            <a:pPr marL="228600" indent="-228600">
              <a:buFont typeface="+mj-lt"/>
              <a:buAutoNum type="arabicPeriod"/>
            </a:pPr>
            <a:r>
              <a:rPr lang="en-GB" baseline="0" dirty="0" err="1"/>
              <a:t>educación</a:t>
            </a:r>
            <a:endParaRPr lang="en-GB" baseline="0" dirty="0"/>
          </a:p>
          <a:p>
            <a:pPr marL="228600" indent="-228600">
              <a:buFont typeface="+mj-lt"/>
              <a:buAutoNum type="arabicPeriod"/>
            </a:pPr>
            <a:r>
              <a:rPr lang="en-GB" baseline="0" dirty="0" err="1"/>
              <a:t>tradiciones</a:t>
            </a:r>
            <a:endParaRPr lang="en-GB" baseline="0" dirty="0"/>
          </a:p>
          <a:p>
            <a:pPr marL="228600" indent="-228600">
              <a:buFont typeface="+mj-lt"/>
              <a:buAutoNum type="arabicPeriod"/>
            </a:pPr>
            <a:r>
              <a:rPr lang="en-GB" baseline="0" dirty="0"/>
              <a:t>información</a:t>
            </a:r>
          </a:p>
          <a:p>
            <a:pPr marL="228600" indent="-228600">
              <a:buFont typeface="+mj-lt"/>
              <a:buAutoNum type="arabicPeriod"/>
            </a:pPr>
            <a:r>
              <a:rPr lang="en-GB" baseline="0" dirty="0"/>
              <a:t>traducción</a:t>
            </a:r>
          </a:p>
          <a:p>
            <a:pPr marL="228600" indent="-228600">
              <a:buFont typeface="+mj-lt"/>
              <a:buAutoNum type="arabicPeriod"/>
            </a:pPr>
            <a:r>
              <a:rPr lang="en-GB" baseline="0" dirty="0" err="1"/>
              <a:t>conversaciones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74402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0" i="0" dirty="0"/>
          </a:p>
          <a:p>
            <a:r>
              <a:rPr lang="en-US" b="1" i="0" dirty="0"/>
              <a:t>Aim: </a:t>
            </a:r>
            <a:r>
              <a:rPr lang="en-US" b="0" i="0" dirty="0"/>
              <a:t>to introduce </a:t>
            </a:r>
            <a:r>
              <a:rPr lang="en-US" b="0" i="0" baseline="0" dirty="0"/>
              <a:t>and practise new vocabulary.</a:t>
            </a: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 </a:t>
            </a:r>
            <a:r>
              <a:rPr lang="en-GB" baseline="0" dirty="0">
                <a:sym typeface="Wingdings" panose="05000000000000000000" pitchFamily="2" charset="2"/>
              </a:rPr>
              <a:t>‘Así’ and ‘así que’ can cause difficulty for L1 English learners of Spanish. It can be helpful to juxtapose their meanings, using the speech bubble above.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the</a:t>
            </a:r>
            <a:r>
              <a:rPr lang="en-US" b="0" baseline="0" dirty="0"/>
              <a:t> </a:t>
            </a:r>
            <a:r>
              <a:rPr lang="en-GB" sz="1200" b="0" kern="1200" dirty="0">
                <a:solidFill>
                  <a:schemeClr val="tx1"/>
                </a:solidFill>
                <a:effectLst/>
                <a:latin typeface="+mn-lt"/>
                <a:ea typeface="+mn-ea"/>
                <a:cs typeface="+mn-cs"/>
              </a:rPr>
              <a:t>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and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person singular form of the verb ‘dar’ in the present tense and to introduce</a:t>
            </a:r>
            <a:r>
              <a:rPr lang="en-GB" sz="1200" kern="1200" baseline="0" dirty="0">
                <a:solidFill>
                  <a:schemeClr val="tx1"/>
                </a:solidFill>
                <a:effectLst/>
                <a:latin typeface="+mn-lt"/>
                <a:ea typeface="+mn-ea"/>
                <a:cs typeface="+mn-cs"/>
              </a:rPr>
              <a:t> the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plural; to also highlight a specific construction in which ‘dar’ does not translate as ‘give’. By introducing this example in lesson 1, the aim is to prepare the ground for lesson 2, where ‘dar’ is taught in new ways that don’t translate as ‘give’. For now, only ‘dar un paso’ needs to be taught.</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179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a:t>
            </a:r>
          </a:p>
          <a:p>
            <a:endParaRPr lang="en-US" b="1" dirty="0"/>
          </a:p>
          <a:p>
            <a:r>
              <a:rPr lang="en-US" b="1" dirty="0"/>
              <a:t>Aim: </a:t>
            </a:r>
            <a:r>
              <a:rPr lang="en-US" b="0" dirty="0"/>
              <a:t>to correctly identify who the verb in each sentence refers to;</a:t>
            </a:r>
            <a:r>
              <a:rPr lang="en-US" b="0" baseline="0" dirty="0"/>
              <a:t> to consolidate understanding of the new vocabulary (see note below)</a:t>
            </a:r>
            <a:endParaRPr lang="en-US" b="0" dirty="0"/>
          </a:p>
          <a:p>
            <a:endParaRPr lang="en-US" b="1" dirty="0"/>
          </a:p>
          <a:p>
            <a:r>
              <a:rPr lang="en-US" b="1" dirty="0"/>
              <a:t>Procedure:</a:t>
            </a:r>
          </a:p>
          <a:p>
            <a:r>
              <a:rPr lang="en-US" b="0" dirty="0"/>
              <a:t>1. Read the phrases.</a:t>
            </a:r>
          </a:p>
          <a:p>
            <a:r>
              <a:rPr lang="en-US" b="0" dirty="0"/>
              <a:t>2. Answer the questions. Do these phrases refer top, ’I’, ‘you’ or ‘we’?</a:t>
            </a:r>
          </a:p>
          <a:p>
            <a:endParaRPr lang="en-US" b="0" dirty="0"/>
          </a:p>
          <a:p>
            <a:r>
              <a:rPr lang="en-US" b="1" dirty="0"/>
              <a:t>Note: </a:t>
            </a:r>
            <a:r>
              <a:rPr lang="en-US" b="0" dirty="0"/>
              <a:t>attention to the meaning of the vocabulary is needed</a:t>
            </a:r>
            <a:r>
              <a:rPr lang="en-US" b="0" baseline="0" dirty="0"/>
              <a:t> since the speech bubbles are not in the order of the sentences.  </a:t>
            </a:r>
          </a:p>
          <a:p>
            <a:endParaRPr lang="en-US" b="0" baseline="0" dirty="0"/>
          </a:p>
          <a:p>
            <a:r>
              <a:rPr lang="en-US" b="1" baseline="0" dirty="0"/>
              <a:t>Vocabulary from revisited sets:</a:t>
            </a:r>
          </a:p>
          <a:p>
            <a:r>
              <a:rPr lang="en-US" b="0" baseline="0" dirty="0"/>
              <a:t>8.1.1.3: </a:t>
            </a:r>
            <a:r>
              <a:rPr lang="en-US" b="0" baseline="0" dirty="0" err="1"/>
              <a:t>ahora</a:t>
            </a:r>
            <a:r>
              <a:rPr lang="en-US" b="0" baseline="0" dirty="0"/>
              <a:t> [81]</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405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and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person singular form of the verb ‘querer’ in the present tense and to introduce</a:t>
            </a:r>
            <a:r>
              <a:rPr lang="en-GB" sz="1200" kern="1200" baseline="0" dirty="0">
                <a:solidFill>
                  <a:schemeClr val="tx1"/>
                </a:solidFill>
                <a:effectLst/>
                <a:latin typeface="+mn-lt"/>
                <a:ea typeface="+mn-ea"/>
                <a:cs typeface="+mn-cs"/>
              </a:rPr>
              <a:t> the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plural form.</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b="1" dirty="0"/>
              <a:t>Vocabulary from revisited sets: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8.1.2.1: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elegir [561]; elijo [561]; compartir [579]; imprimir [2736].</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99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19029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2294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15834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2580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54059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579335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3302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64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0496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337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2872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27566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7036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061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0468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6084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audio" Target="../media/audio12.wav"/><Relationship Id="rId7" Type="http://schemas.openxmlformats.org/officeDocument/2006/relationships/audio" Target="../media/audio16.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15.wav"/><Relationship Id="rId5" Type="http://schemas.openxmlformats.org/officeDocument/2006/relationships/audio" Target="../media/audio14.wav"/><Relationship Id="rId10" Type="http://schemas.openxmlformats.org/officeDocument/2006/relationships/image" Target="../media/image16.png"/><Relationship Id="rId4" Type="http://schemas.openxmlformats.org/officeDocument/2006/relationships/audio" Target="../media/audio13.wav"/><Relationship Id="rId9" Type="http://schemas.openxmlformats.org/officeDocument/2006/relationships/image" Target="../media/image6.tiff"/></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7.tiff"/><Relationship Id="rId7"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tiff"/><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5.tiff"/><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8.png"/><Relationship Id="rId7" Type="http://schemas.openxmlformats.org/officeDocument/2006/relationships/image" Target="../media/image18.tiff"/><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17.tiff"/><Relationship Id="rId11" Type="http://schemas.openxmlformats.org/officeDocument/2006/relationships/image" Target="../media/image21.tiff"/><Relationship Id="rId5" Type="http://schemas.openxmlformats.org/officeDocument/2006/relationships/image" Target="../media/image30.png"/><Relationship Id="rId10" Type="http://schemas.openxmlformats.org/officeDocument/2006/relationships/image" Target="../media/image20.tiff"/><Relationship Id="rId4" Type="http://schemas.openxmlformats.org/officeDocument/2006/relationships/image" Target="../media/image29.png"/><Relationship Id="rId9"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audio" Target="../media/audio18.wav"/><Relationship Id="rId7" Type="http://schemas.openxmlformats.org/officeDocument/2006/relationships/audio" Target="../media/audio22.wav"/><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image" Target="../media/image33.png"/><Relationship Id="rId5" Type="http://schemas.openxmlformats.org/officeDocument/2006/relationships/audio" Target="../media/audio20.wav"/><Relationship Id="rId10" Type="http://schemas.openxmlformats.org/officeDocument/2006/relationships/image" Target="../media/image32.png"/><Relationship Id="rId4" Type="http://schemas.openxmlformats.org/officeDocument/2006/relationships/audio" Target="../media/audio19.wav"/><Relationship Id="rId9"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35.tiff"/></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audio" Target="../media/audio3.wav"/><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tiff"/><Relationship Id="rId12" Type="http://schemas.microsoft.com/office/2007/relationships/hdphoto" Target="../media/hdphoto6.wdp"/><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37.tiff"/><Relationship Id="rId11" Type="http://schemas.microsoft.com/office/2007/relationships/hdphoto" Target="../media/hdphoto5.wdp"/><Relationship Id="rId5" Type="http://schemas.microsoft.com/office/2007/relationships/hdphoto" Target="../media/hdphoto3.wdp"/><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4.wdp"/></Relationships>
</file>

<file path=ppt/slides/_rels/slide41.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1.tiff"/><Relationship Id="rId7" Type="http://schemas.openxmlformats.org/officeDocument/2006/relationships/image" Target="../media/image44.tiff"/><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6.png"/><Relationship Id="rId3" Type="http://schemas.openxmlformats.org/officeDocument/2006/relationships/image" Target="../media/image34.jpeg"/><Relationship Id="rId7" Type="http://schemas.openxmlformats.org/officeDocument/2006/relationships/image" Target="../media/image38.tiff"/><Relationship Id="rId12" Type="http://schemas.microsoft.com/office/2007/relationships/hdphoto" Target="../media/hdphoto9.wdp"/><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37.tiff"/><Relationship Id="rId11" Type="http://schemas.microsoft.com/office/2007/relationships/hdphoto" Target="../media/hdphoto5.wdp"/><Relationship Id="rId5" Type="http://schemas.microsoft.com/office/2007/relationships/hdphoto" Target="../media/hdphoto7.wdp"/><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8.wdp"/></Relationships>
</file>

<file path=ppt/slides/_rels/slide43.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1.tiff"/><Relationship Id="rId7" Type="http://schemas.openxmlformats.org/officeDocument/2006/relationships/image" Target="../media/image44.tiff"/><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34.jpeg"/><Relationship Id="rId9"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1ii_Wk5_audio_HW_sheet.docx" TargetMode="External"/><Relationship Id="rId4" Type="http://schemas.openxmlformats.org/officeDocument/2006/relationships/hyperlink" Target="https://www.rachelhawkes.com/LDPresources/Yr8Spanish/Spanish_Y8_Term1ii_Wk5_audio.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4.wav"/><Relationship Id="rId7"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audio" Target="../media/audio11.wav"/><Relationship Id="rId4" Type="http://schemas.openxmlformats.org/officeDocument/2006/relationships/audio" Target="../media/audio5.wav"/><Relationship Id="rId9" Type="http://schemas.openxmlformats.org/officeDocument/2006/relationships/audio" Target="../media/audio10.wav"/></Relationships>
</file>

<file path=ppt/slides/_rels/slide6.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tiff"/><Relationship Id="rId5" Type="http://schemas.openxmlformats.org/officeDocument/2006/relationships/image" Target="../media/image10.tiff"/><Relationship Id="rId10" Type="http://schemas.openxmlformats.org/officeDocument/2006/relationships/image" Target="../media/image15.tiff"/><Relationship Id="rId4" Type="http://schemas.openxmlformats.org/officeDocument/2006/relationships/image" Target="../media/image9.tiff"/><Relationship Id="rId9" Type="http://schemas.openxmlformats.org/officeDocument/2006/relationships/image" Target="../media/image14.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40960" y="4826161"/>
            <a:ext cx="4864546" cy="1611548"/>
          </a:xfrm>
        </p:spPr>
        <p:txBody>
          <a:bodyPr>
            <a:normAutofit fontScale="9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400" dirty="0">
                <a:solidFill>
                  <a:prstClr val="white"/>
                </a:solidFill>
                <a:latin typeface="Century Gothic" panose="020B0502020202020204" pitchFamily="34" charset="0"/>
              </a:rPr>
              <a:t>1.2</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a:t>
            </a:r>
            <a:r>
              <a:rPr lang="en-GB" dirty="0">
                <a:solidFill>
                  <a:prstClr val="white"/>
                </a:solidFill>
                <a:ea typeface="+mj-ea"/>
                <a:cs typeface="+mj-cs"/>
              </a:rPr>
              <a:t>21</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Nick Avery / Jack Peacock</a:t>
            </a:r>
            <a:b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prstClr val="white"/>
                </a:solidFill>
                <a:latin typeface="Century Gothic" panose="020B0502020202020204" pitchFamily="34" charset="0"/>
              </a:rPr>
              <a:t>Date updated: 16/11/23</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304552"/>
            <a:ext cx="7138275" cy="1484251"/>
          </a:xfrm>
        </p:spPr>
        <p:txBody>
          <a:bodyPr>
            <a:normAutofit/>
          </a:bodyPr>
          <a:lstStyle/>
          <a:p>
            <a:pPr algn="l"/>
            <a:r>
              <a:rPr lang="en-GB" sz="2400" dirty="0">
                <a:solidFill>
                  <a:prstClr val="white"/>
                </a:solidFill>
              </a:rPr>
              <a:t>DAR and QUERER in 1</a:t>
            </a:r>
            <a:r>
              <a:rPr lang="en-GB" sz="2400" baseline="30000" dirty="0">
                <a:solidFill>
                  <a:prstClr val="white"/>
                </a:solidFill>
              </a:rPr>
              <a:t>st</a:t>
            </a:r>
            <a:r>
              <a:rPr lang="en-GB" sz="2400" dirty="0">
                <a:solidFill>
                  <a:prstClr val="white"/>
                </a:solidFill>
              </a:rPr>
              <a:t> person plural</a:t>
            </a:r>
          </a:p>
          <a:p>
            <a:pPr algn="l"/>
            <a:r>
              <a:rPr lang="en-GB" sz="2400" dirty="0">
                <a:solidFill>
                  <a:prstClr val="white"/>
                </a:solidFill>
              </a:rPr>
              <a:t>Suffix ‘–</a:t>
            </a:r>
            <a:r>
              <a:rPr lang="en-GB" sz="2400" dirty="0" err="1">
                <a:solidFill>
                  <a:prstClr val="white"/>
                </a:solidFill>
              </a:rPr>
              <a:t>ción</a:t>
            </a:r>
            <a:r>
              <a:rPr lang="en-GB" sz="2400" dirty="0">
                <a:solidFill>
                  <a:prstClr val="white"/>
                </a:solidFill>
              </a:rPr>
              <a:t>’ and spelling rules</a:t>
            </a: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706431"/>
            <a:ext cx="8360585" cy="844550"/>
          </a:xfrm>
        </p:spPr>
        <p:txBody>
          <a:bodyPr>
            <a:normAutofit/>
          </a:bodyPr>
          <a:lstStyle/>
          <a:p>
            <a:r>
              <a:rPr lang="en-GB" sz="3600" b="1" dirty="0">
                <a:solidFill>
                  <a:prstClr val="white"/>
                </a:solidFill>
              </a:rPr>
              <a:t>Free time: what people do</a:t>
            </a:r>
            <a:endParaRPr lang="en-GB" sz="3600" dirty="0"/>
          </a:p>
        </p:txBody>
      </p:sp>
      <p:pic>
        <p:nvPicPr>
          <p:cNvPr id="5" name="Imagen 4">
            <a:extLst>
              <a:ext uri="{FF2B5EF4-FFF2-40B4-BE49-F238E27FC236}">
                <a16:creationId xmlns:a16="http://schemas.microsoft.com/office/drawing/2014/main" id="{4B4EAB44-3DDD-4D05-8EB5-D78511522D04}"/>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697662" y="3324958"/>
            <a:ext cx="2612231" cy="1672331"/>
          </a:xfrm>
          <a:prstGeom prst="rect">
            <a:avLst/>
          </a:prstGeom>
        </p:spPr>
      </p:pic>
      <p:pic>
        <p:nvPicPr>
          <p:cNvPr id="6" name="Imagen 5">
            <a:extLst>
              <a:ext uri="{FF2B5EF4-FFF2-40B4-BE49-F238E27FC236}">
                <a16:creationId xmlns:a16="http://schemas.microsoft.com/office/drawing/2014/main" id="{3F95E2B2-A533-4E5D-BD4F-286FF0B3A498}"/>
              </a:ext>
            </a:extLst>
          </p:cNvPr>
          <p:cNvPicPr>
            <a:picLocks noChangeAspect="1"/>
          </p:cNvPicPr>
          <p:nvPr/>
        </p:nvPicPr>
        <p:blipFill rotWithShape="1">
          <a:blip r:embed="rId4"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p:blipFill>
        <p:spPr>
          <a:xfrm>
            <a:off x="7634239" y="3297472"/>
            <a:ext cx="2612231" cy="2614087"/>
          </a:xfrm>
          <a:prstGeom prst="rect">
            <a:avLst/>
          </a:prstGeom>
        </p:spPr>
      </p:pic>
      <p:pic>
        <p:nvPicPr>
          <p:cNvPr id="7" name="Imagen 12">
            <a:extLst>
              <a:ext uri="{FF2B5EF4-FFF2-40B4-BE49-F238E27FC236}">
                <a16:creationId xmlns:a16="http://schemas.microsoft.com/office/drawing/2014/main" id="{89E7081F-7AD4-41FA-9DAE-456195EFCEAC}"/>
              </a:ext>
            </a:extLst>
          </p:cNvPr>
          <p:cNvPicPr>
            <a:picLocks noChangeAspect="1"/>
          </p:cNvPicPr>
          <p:nvPr/>
        </p:nvPicPr>
        <p:blipFill rotWithShape="1">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570816" y="4604515"/>
            <a:ext cx="2370247" cy="2242018"/>
          </a:xfrm>
          <a:prstGeom prst="rect">
            <a:avLst/>
          </a:prstGeom>
        </p:spPr>
      </p:pic>
    </p:spTree>
    <p:extLst>
      <p:ext uri="{BB962C8B-B14F-4D97-AF65-F5344CB8AC3E}">
        <p14:creationId xmlns:p14="http://schemas.microsoft.com/office/powerpoint/2010/main" val="2613327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0EEA29-5440-3E42-8E68-6D58B28CD675}"/>
              </a:ext>
            </a:extLst>
          </p:cNvPr>
          <p:cNvSpPr>
            <a:spLocks noGrp="1"/>
          </p:cNvSpPr>
          <p:nvPr>
            <p:ph type="title"/>
          </p:nvPr>
        </p:nvSpPr>
        <p:spPr>
          <a:xfrm>
            <a:off x="-1" y="213557"/>
            <a:ext cx="2362201" cy="647577"/>
          </a:xfrm>
        </p:spPr>
        <p:txBody>
          <a:bodyPr>
            <a:noAutofit/>
          </a:bodyPr>
          <a:lstStyle/>
          <a:p>
            <a:r>
              <a:rPr lang="en-GB" sz="2400" b="1" dirty="0">
                <a:latin typeface="Century Gothic" panose="020B0502020202020204" pitchFamily="34" charset="0"/>
              </a:rPr>
              <a:t>En la fiesta</a:t>
            </a:r>
            <a:endParaRPr lang="es-GB" sz="2400" dirty="0">
              <a:latin typeface="Century Gothic" panose="020B0502020202020204" pitchFamily="34" charset="0"/>
            </a:endParaRPr>
          </a:p>
        </p:txBody>
      </p:sp>
      <p:sp>
        <p:nvSpPr>
          <p:cNvPr id="4" name="Google Shape;79;p3">
            <a:extLst>
              <a:ext uri="{FF2B5EF4-FFF2-40B4-BE49-F238E27FC236}">
                <a16:creationId xmlns:a16="http://schemas.microsoft.com/office/drawing/2014/main" id="{2CCF56E1-AB3A-0B4D-A867-AE233E649D53}"/>
              </a:ext>
            </a:extLst>
          </p:cNvPr>
          <p:cNvSpPr/>
          <p:nvPr/>
        </p:nvSpPr>
        <p:spPr>
          <a:xfrm>
            <a:off x="9466952" y="185243"/>
            <a:ext cx="2468143" cy="417204"/>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Rectangle 3">
            <a:extLst>
              <a:ext uri="{FF2B5EF4-FFF2-40B4-BE49-F238E27FC236}">
                <a16:creationId xmlns:a16="http://schemas.microsoft.com/office/drawing/2014/main" id="{807F2A69-5EBC-7C47-9554-275F875B0BFA}"/>
              </a:ext>
            </a:extLst>
          </p:cNvPr>
          <p:cNvSpPr/>
          <p:nvPr/>
        </p:nvSpPr>
        <p:spPr>
          <a:xfrm>
            <a:off x="227414" y="1794008"/>
            <a:ext cx="936668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Escucha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otra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vez</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y escribe el resto de la frase en ingl</a:t>
            </a:r>
            <a:r>
              <a:rPr lang="en-GB" sz="2400" dirty="0" err="1">
                <a:latin typeface="Century Gothic" panose="020B0502020202020204" pitchFamily="34" charset="0"/>
              </a:rPr>
              <a:t>és</a:t>
            </a:r>
            <a:r>
              <a:rPr lang="en-GB" sz="2400" dirty="0">
                <a:latin typeface="Century Gothic" panose="020B0502020202020204" pitchFamily="34" charset="0"/>
              </a:rPr>
              <a:t>.</a:t>
            </a:r>
            <a:endParaRPr kumimoji="0" lang="en-GB" sz="2400" b="0" i="0" u="none" strike="noStrike" kern="1200" cap="none" spc="0" normalizeH="0" baseline="0" noProof="0" dirty="0">
              <a:ln>
                <a:noFill/>
              </a:ln>
              <a:effectLst/>
              <a:uLnTx/>
              <a:uFillTx/>
              <a:latin typeface="Century Gothic" panose="020B0502020202020204" pitchFamily="34" charset="0"/>
            </a:endParaRPr>
          </a:p>
        </p:txBody>
      </p:sp>
      <p:graphicFrame>
        <p:nvGraphicFramePr>
          <p:cNvPr id="18" name="Tabla 17">
            <a:extLst>
              <a:ext uri="{FF2B5EF4-FFF2-40B4-BE49-F238E27FC236}">
                <a16:creationId xmlns:a16="http://schemas.microsoft.com/office/drawing/2014/main" id="{1F1D549F-E690-424E-83FE-F51E3E964477}"/>
              </a:ext>
            </a:extLst>
          </p:cNvPr>
          <p:cNvGraphicFramePr>
            <a:graphicFrameLocks noGrp="1"/>
          </p:cNvGraphicFramePr>
          <p:nvPr>
            <p:extLst>
              <p:ext uri="{D42A27DB-BD31-4B8C-83A1-F6EECF244321}">
                <p14:modId xmlns:p14="http://schemas.microsoft.com/office/powerpoint/2010/main" val="2601947764"/>
              </p:ext>
            </p:extLst>
          </p:nvPr>
        </p:nvGraphicFramePr>
        <p:xfrm>
          <a:off x="227416" y="2296428"/>
          <a:ext cx="5240051" cy="3595415"/>
        </p:xfrm>
        <a:graphic>
          <a:graphicData uri="http://schemas.openxmlformats.org/drawingml/2006/table">
            <a:tbl>
              <a:tblPr firstRow="1" bandRow="1">
                <a:tableStyleId>{5DA37D80-6434-44D0-A028-1B22A696006F}</a:tableStyleId>
              </a:tblPr>
              <a:tblGrid>
                <a:gridCol w="757260">
                  <a:extLst>
                    <a:ext uri="{9D8B030D-6E8A-4147-A177-3AD203B41FA5}">
                      <a16:colId xmlns:a16="http://schemas.microsoft.com/office/drawing/2014/main" val="3095601610"/>
                    </a:ext>
                  </a:extLst>
                </a:gridCol>
                <a:gridCol w="1435092">
                  <a:extLst>
                    <a:ext uri="{9D8B030D-6E8A-4147-A177-3AD203B41FA5}">
                      <a16:colId xmlns:a16="http://schemas.microsoft.com/office/drawing/2014/main" val="4096583863"/>
                    </a:ext>
                  </a:extLst>
                </a:gridCol>
                <a:gridCol w="1501537">
                  <a:extLst>
                    <a:ext uri="{9D8B030D-6E8A-4147-A177-3AD203B41FA5}">
                      <a16:colId xmlns:a16="http://schemas.microsoft.com/office/drawing/2014/main" val="157288011"/>
                    </a:ext>
                  </a:extLst>
                </a:gridCol>
                <a:gridCol w="1546162">
                  <a:extLst>
                    <a:ext uri="{9D8B030D-6E8A-4147-A177-3AD203B41FA5}">
                      <a16:colId xmlns:a16="http://schemas.microsoft.com/office/drawing/2014/main" val="3440495240"/>
                    </a:ext>
                  </a:extLst>
                </a:gridCol>
              </a:tblGrid>
              <a:tr h="536849">
                <a:tc>
                  <a:txBody>
                    <a:bodyPr/>
                    <a:lstStyle/>
                    <a:p>
                      <a:endParaRPr lang="es-GB" dirty="0"/>
                    </a:p>
                  </a:txBody>
                  <a:tcPr/>
                </a:tc>
                <a:tc>
                  <a:txBody>
                    <a:bodyPr/>
                    <a:lstStyle/>
                    <a:p>
                      <a:pPr algn="ctr"/>
                      <a:r>
                        <a:rPr lang="es-GB" sz="2000" dirty="0">
                          <a:solidFill>
                            <a:srgbClr val="002060"/>
                          </a:solidFill>
                          <a:latin typeface="Century Gothic" panose="020B0502020202020204" pitchFamily="34" charset="0"/>
                        </a:rPr>
                        <a:t>‘I</a:t>
                      </a:r>
                      <a:r>
                        <a:rPr lang="en-GB" sz="2000" dirty="0">
                          <a:solidFill>
                            <a:srgbClr val="002060"/>
                          </a:solidFill>
                          <a:latin typeface="Century Gothic" panose="020B0502020202020204" pitchFamily="34" charset="0"/>
                        </a:rPr>
                        <a:t> want</a:t>
                      </a:r>
                      <a:r>
                        <a:rPr lang="es-GB" sz="2000" dirty="0">
                          <a:solidFill>
                            <a:srgbClr val="002060"/>
                          </a:solidFill>
                          <a:latin typeface="Century Gothic" panose="020B0502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002060"/>
                          </a:solidFill>
                          <a:latin typeface="Century Gothic" panose="020B0502020202020204" pitchFamily="34" charset="0"/>
                        </a:rPr>
                        <a:t>‘you</a:t>
                      </a:r>
                      <a:r>
                        <a:rPr lang="en-GB" sz="2000" dirty="0">
                          <a:solidFill>
                            <a:srgbClr val="002060"/>
                          </a:solidFill>
                          <a:latin typeface="Century Gothic" panose="020B0502020202020204" pitchFamily="34" charset="0"/>
                        </a:rPr>
                        <a:t> want</a:t>
                      </a:r>
                      <a:r>
                        <a:rPr lang="es-GB" sz="2000" dirty="0">
                          <a:solidFill>
                            <a:srgbClr val="002060"/>
                          </a:solidFill>
                          <a:latin typeface="Century Gothic" panose="020B0502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002060"/>
                          </a:solidFill>
                          <a:latin typeface="Century Gothic" panose="020B0502020202020204" pitchFamily="34" charset="0"/>
                        </a:rPr>
                        <a:t>‘we</a:t>
                      </a:r>
                      <a:r>
                        <a:rPr lang="en-GB" sz="2000" dirty="0">
                          <a:solidFill>
                            <a:srgbClr val="002060"/>
                          </a:solidFill>
                          <a:latin typeface="Century Gothic" panose="020B0502020202020204" pitchFamily="34" charset="0"/>
                        </a:rPr>
                        <a:t> want</a:t>
                      </a:r>
                      <a:r>
                        <a:rPr lang="es-GB" sz="200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108631448"/>
                  </a:ext>
                </a:extLst>
              </a:tr>
              <a:tr h="509761">
                <a:tc>
                  <a:txBody>
                    <a:bodyPr/>
                    <a:lstStyle/>
                    <a:p>
                      <a:endParaRPr lang="es-GB" dirty="0"/>
                    </a:p>
                  </a:txBody>
                  <a:tcPr/>
                </a:tc>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369437197"/>
                  </a:ext>
                </a:extLst>
              </a:tr>
              <a:tr h="509761">
                <a:tc>
                  <a:txBody>
                    <a:bodyPr/>
                    <a:lstStyle/>
                    <a:p>
                      <a:endParaRPr lang="es-GB" dirty="0"/>
                    </a:p>
                  </a:txBody>
                  <a:tcPr/>
                </a:tc>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71166059"/>
                  </a:ext>
                </a:extLst>
              </a:tr>
              <a:tr h="509761">
                <a:tc>
                  <a:txBody>
                    <a:bodyPr/>
                    <a:lstStyle/>
                    <a:p>
                      <a:endParaRPr lang="es-GB"/>
                    </a:p>
                  </a:txBody>
                  <a:tcPr/>
                </a:tc>
                <a:tc>
                  <a:txBody>
                    <a:bodyPr/>
                    <a:lstStyle/>
                    <a:p>
                      <a:endParaRPr lang="es-GB"/>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813351033"/>
                  </a:ext>
                </a:extLst>
              </a:tr>
              <a:tr h="509761">
                <a:tc>
                  <a:txBody>
                    <a:bodyPr/>
                    <a:lstStyle/>
                    <a:p>
                      <a:endParaRPr lang="es-GB"/>
                    </a:p>
                  </a:txBody>
                  <a:tcPr/>
                </a:tc>
                <a:tc>
                  <a:txBody>
                    <a:bodyPr/>
                    <a:lstStyle/>
                    <a:p>
                      <a:endParaRPr lang="es-GB"/>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803395232"/>
                  </a:ext>
                </a:extLst>
              </a:tr>
              <a:tr h="509761">
                <a:tc>
                  <a:txBody>
                    <a:bodyPr/>
                    <a:lstStyle/>
                    <a:p>
                      <a:endParaRPr lang="es-GB"/>
                    </a:p>
                  </a:txBody>
                  <a:tcPr/>
                </a:tc>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169647872"/>
                  </a:ext>
                </a:extLst>
              </a:tr>
              <a:tr h="509761">
                <a:tc>
                  <a:txBody>
                    <a:bodyPr/>
                    <a:lstStyle/>
                    <a:p>
                      <a:endParaRPr lang="es-GB" dirty="0"/>
                    </a:p>
                  </a:txBody>
                  <a:tcPr/>
                </a:tc>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1154866452"/>
                  </a:ext>
                </a:extLst>
              </a:tr>
            </a:tbl>
          </a:graphicData>
        </a:graphic>
      </p:graphicFrame>
      <p:sp>
        <p:nvSpPr>
          <p:cNvPr id="76" name="Action Button: Custom 20">
            <a:hlinkClick r:id="" action="ppaction://noaction" highlightClick="1">
              <a:snd r:embed="rId3" name="Quiero elegir una pareja y bailar un poco.wav"/>
            </a:hlinkClick>
            <a:extLst>
              <a:ext uri="{FF2B5EF4-FFF2-40B4-BE49-F238E27FC236}">
                <a16:creationId xmlns:a16="http://schemas.microsoft.com/office/drawing/2014/main" id="{8AA8B279-06A6-0044-8DE6-06A9A04337E3}"/>
              </a:ext>
            </a:extLst>
          </p:cNvPr>
          <p:cNvSpPr/>
          <p:nvPr/>
        </p:nvSpPr>
        <p:spPr>
          <a:xfrm>
            <a:off x="374205" y="2876094"/>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77" name="Action Button: Custom 20">
            <a:hlinkClick r:id="" action="ppaction://noaction" highlightClick="1">
              <a:snd r:embed="rId4" name="Queremos aprender los pasos de salsa primero.wav"/>
            </a:hlinkClick>
            <a:extLst>
              <a:ext uri="{FF2B5EF4-FFF2-40B4-BE49-F238E27FC236}">
                <a16:creationId xmlns:a16="http://schemas.microsoft.com/office/drawing/2014/main" id="{5622D942-15EB-FB43-AF54-2F28E23FCE4E}"/>
              </a:ext>
            </a:extLst>
          </p:cNvPr>
          <p:cNvSpPr/>
          <p:nvPr/>
        </p:nvSpPr>
        <p:spPr>
          <a:xfrm>
            <a:off x="374205" y="3382375"/>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78" name="Action Button: Custom 20">
            <a:hlinkClick r:id="" action="ppaction://noaction" highlightClick="1">
              <a:snd r:embed="rId5" name="Quieres cantar canciones en inglés y en alemán.wav"/>
            </a:hlinkClick>
            <a:extLst>
              <a:ext uri="{FF2B5EF4-FFF2-40B4-BE49-F238E27FC236}">
                <a16:creationId xmlns:a16="http://schemas.microsoft.com/office/drawing/2014/main" id="{5D7E54EA-C3DB-BC44-8F21-DEE5BC7D2E0E}"/>
              </a:ext>
            </a:extLst>
          </p:cNvPr>
          <p:cNvSpPr/>
          <p:nvPr/>
        </p:nvSpPr>
        <p:spPr>
          <a:xfrm>
            <a:off x="374205" y="3889607"/>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79" name="Action Button: Custom 20">
            <a:hlinkClick r:id="" action="ppaction://noaction" highlightClick="1">
              <a:snd r:embed="rId6" name="Queremos pasar tiempo con gente contenta.wav"/>
            </a:hlinkClick>
            <a:extLst>
              <a:ext uri="{FF2B5EF4-FFF2-40B4-BE49-F238E27FC236}">
                <a16:creationId xmlns:a16="http://schemas.microsoft.com/office/drawing/2014/main" id="{F57ACCBF-57A1-AE4D-9C92-CB0B1D636489}"/>
              </a:ext>
            </a:extLst>
          </p:cNvPr>
          <p:cNvSpPr/>
          <p:nvPr/>
        </p:nvSpPr>
        <p:spPr>
          <a:xfrm>
            <a:off x="374205" y="4400445"/>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80" name="Action Button: Custom 20">
            <a:hlinkClick r:id="" action="ppaction://noaction" highlightClick="1">
              <a:snd r:embed="rId7" name="Quieres disfrutar los juegos al máximo.wav"/>
            </a:hlinkClick>
            <a:extLst>
              <a:ext uri="{FF2B5EF4-FFF2-40B4-BE49-F238E27FC236}">
                <a16:creationId xmlns:a16="http://schemas.microsoft.com/office/drawing/2014/main" id="{54D223E2-2805-2646-8034-95393359708B}"/>
              </a:ext>
            </a:extLst>
          </p:cNvPr>
          <p:cNvSpPr/>
          <p:nvPr/>
        </p:nvSpPr>
        <p:spPr>
          <a:xfrm>
            <a:off x="374205" y="490906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81" name="Action Button: Custom 20">
            <a:hlinkClick r:id="" action="ppaction://noaction" highlightClick="1">
              <a:snd r:embed="rId8" name="Quiero compartir las tareas después de la fiesta.wav"/>
            </a:hlinkClick>
            <a:extLst>
              <a:ext uri="{FF2B5EF4-FFF2-40B4-BE49-F238E27FC236}">
                <a16:creationId xmlns:a16="http://schemas.microsoft.com/office/drawing/2014/main" id="{EBFA910F-255B-844E-86BD-A3859A633E40}"/>
              </a:ext>
            </a:extLst>
          </p:cNvPr>
          <p:cNvSpPr/>
          <p:nvPr/>
        </p:nvSpPr>
        <p:spPr>
          <a:xfrm>
            <a:off x="374205" y="540801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graphicFrame>
        <p:nvGraphicFramePr>
          <p:cNvPr id="11" name="Tabla 10">
            <a:extLst>
              <a:ext uri="{FF2B5EF4-FFF2-40B4-BE49-F238E27FC236}">
                <a16:creationId xmlns:a16="http://schemas.microsoft.com/office/drawing/2014/main" id="{94E002B0-1127-8B4F-BEA7-9E05EED157E5}"/>
              </a:ext>
            </a:extLst>
          </p:cNvPr>
          <p:cNvGraphicFramePr>
            <a:graphicFrameLocks noGrp="1"/>
          </p:cNvGraphicFramePr>
          <p:nvPr>
            <p:extLst>
              <p:ext uri="{D42A27DB-BD31-4B8C-83A1-F6EECF244321}">
                <p14:modId xmlns:p14="http://schemas.microsoft.com/office/powerpoint/2010/main" val="3286032159"/>
              </p:ext>
            </p:extLst>
          </p:nvPr>
        </p:nvGraphicFramePr>
        <p:xfrm>
          <a:off x="5521400" y="2294263"/>
          <a:ext cx="5879860" cy="3599387"/>
        </p:xfrm>
        <a:graphic>
          <a:graphicData uri="http://schemas.openxmlformats.org/drawingml/2006/table">
            <a:tbl>
              <a:tblPr firstRow="1" bandRow="1">
                <a:tableStyleId>{5DA37D80-6434-44D0-A028-1B22A696006F}</a:tableStyleId>
              </a:tblPr>
              <a:tblGrid>
                <a:gridCol w="5879860">
                  <a:extLst>
                    <a:ext uri="{9D8B030D-6E8A-4147-A177-3AD203B41FA5}">
                      <a16:colId xmlns:a16="http://schemas.microsoft.com/office/drawing/2014/main" val="2569371569"/>
                    </a:ext>
                  </a:extLst>
                </a:gridCol>
              </a:tblGrid>
              <a:tr h="552737">
                <a:tc>
                  <a:txBody>
                    <a:bodyPr/>
                    <a:lstStyle/>
                    <a:p>
                      <a:pPr algn="ctr"/>
                      <a:r>
                        <a:rPr lang="en-GB" sz="2000" dirty="0">
                          <a:solidFill>
                            <a:srgbClr val="002060"/>
                          </a:solidFill>
                          <a:latin typeface="Century Gothic" panose="020B0502020202020204" pitchFamily="34" charset="0"/>
                        </a:rPr>
                        <a:t>El</a:t>
                      </a:r>
                      <a:r>
                        <a:rPr lang="en-GB" sz="2000" baseline="0" dirty="0">
                          <a:solidFill>
                            <a:srgbClr val="002060"/>
                          </a:solidFill>
                          <a:latin typeface="Century Gothic" panose="020B0502020202020204" pitchFamily="34" charset="0"/>
                        </a:rPr>
                        <a:t> resto de la frase</a:t>
                      </a:r>
                      <a:endParaRPr lang="es-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06371401"/>
                  </a:ext>
                </a:extLst>
              </a:tr>
              <a:tr h="507775">
                <a:tc>
                  <a:txBody>
                    <a:bodyPr/>
                    <a:lstStyle/>
                    <a:p>
                      <a:endParaRPr lang="es-GB" dirty="0"/>
                    </a:p>
                  </a:txBody>
                  <a:tcPr>
                    <a:solidFill>
                      <a:schemeClr val="accent2">
                        <a:lumMod val="20000"/>
                        <a:lumOff val="80000"/>
                      </a:schemeClr>
                    </a:solidFill>
                  </a:tcPr>
                </a:tc>
                <a:extLst>
                  <a:ext uri="{0D108BD9-81ED-4DB2-BD59-A6C34878D82A}">
                    <a16:rowId xmlns:a16="http://schemas.microsoft.com/office/drawing/2014/main" val="2603939101"/>
                  </a:ext>
                </a:extLst>
              </a:tr>
              <a:tr h="507775">
                <a:tc>
                  <a:txBody>
                    <a:bodyPr/>
                    <a:lstStyle/>
                    <a:p>
                      <a:endParaRPr lang="es-GB" dirty="0"/>
                    </a:p>
                  </a:txBody>
                  <a:tcPr>
                    <a:noFill/>
                  </a:tcPr>
                </a:tc>
                <a:extLst>
                  <a:ext uri="{0D108BD9-81ED-4DB2-BD59-A6C34878D82A}">
                    <a16:rowId xmlns:a16="http://schemas.microsoft.com/office/drawing/2014/main" val="1479042042"/>
                  </a:ext>
                </a:extLst>
              </a:tr>
              <a:tr h="507775">
                <a:tc>
                  <a:txBody>
                    <a:bodyPr/>
                    <a:lstStyle/>
                    <a:p>
                      <a:endParaRPr lang="es-GB" dirty="0"/>
                    </a:p>
                  </a:txBody>
                  <a:tcPr>
                    <a:solidFill>
                      <a:schemeClr val="accent2">
                        <a:lumMod val="20000"/>
                        <a:lumOff val="80000"/>
                      </a:schemeClr>
                    </a:solidFill>
                  </a:tcPr>
                </a:tc>
                <a:extLst>
                  <a:ext uri="{0D108BD9-81ED-4DB2-BD59-A6C34878D82A}">
                    <a16:rowId xmlns:a16="http://schemas.microsoft.com/office/drawing/2014/main" val="2057365130"/>
                  </a:ext>
                </a:extLst>
              </a:tr>
              <a:tr h="507775">
                <a:tc>
                  <a:txBody>
                    <a:bodyPr/>
                    <a:lstStyle/>
                    <a:p>
                      <a:endParaRPr lang="es-GB" dirty="0"/>
                    </a:p>
                  </a:txBody>
                  <a:tcPr>
                    <a:noFill/>
                  </a:tcPr>
                </a:tc>
                <a:extLst>
                  <a:ext uri="{0D108BD9-81ED-4DB2-BD59-A6C34878D82A}">
                    <a16:rowId xmlns:a16="http://schemas.microsoft.com/office/drawing/2014/main" val="4119173691"/>
                  </a:ext>
                </a:extLst>
              </a:tr>
              <a:tr h="507775">
                <a:tc>
                  <a:txBody>
                    <a:bodyPr/>
                    <a:lstStyle/>
                    <a:p>
                      <a:endParaRPr lang="es-GB" dirty="0"/>
                    </a:p>
                  </a:txBody>
                  <a:tcPr>
                    <a:solidFill>
                      <a:schemeClr val="accent2">
                        <a:lumMod val="20000"/>
                        <a:lumOff val="80000"/>
                      </a:schemeClr>
                    </a:solidFill>
                  </a:tcPr>
                </a:tc>
                <a:extLst>
                  <a:ext uri="{0D108BD9-81ED-4DB2-BD59-A6C34878D82A}">
                    <a16:rowId xmlns:a16="http://schemas.microsoft.com/office/drawing/2014/main" val="1361609902"/>
                  </a:ext>
                </a:extLst>
              </a:tr>
              <a:tr h="507775">
                <a:tc>
                  <a:txBody>
                    <a:bodyPr/>
                    <a:lstStyle/>
                    <a:p>
                      <a:endParaRPr lang="es-GB" dirty="0"/>
                    </a:p>
                  </a:txBody>
                  <a:tcPr>
                    <a:noFill/>
                  </a:tcPr>
                </a:tc>
                <a:extLst>
                  <a:ext uri="{0D108BD9-81ED-4DB2-BD59-A6C34878D82A}">
                    <a16:rowId xmlns:a16="http://schemas.microsoft.com/office/drawing/2014/main" val="4190915085"/>
                  </a:ext>
                </a:extLst>
              </a:tr>
            </a:tbl>
          </a:graphicData>
        </a:graphic>
      </p:graphicFrame>
      <p:sp>
        <p:nvSpPr>
          <p:cNvPr id="104" name="CuadroTexto 103">
            <a:extLst>
              <a:ext uri="{FF2B5EF4-FFF2-40B4-BE49-F238E27FC236}">
                <a16:creationId xmlns:a16="http://schemas.microsoft.com/office/drawing/2014/main" id="{B272AE1F-9C10-BC48-826E-3310800C7A70}"/>
              </a:ext>
            </a:extLst>
          </p:cNvPr>
          <p:cNvSpPr txBox="1"/>
          <p:nvPr/>
        </p:nvSpPr>
        <p:spPr>
          <a:xfrm>
            <a:off x="5540800" y="2864762"/>
            <a:ext cx="5283819" cy="430887"/>
          </a:xfrm>
          <a:prstGeom prst="rect">
            <a:avLst/>
          </a:prstGeom>
          <a:noFill/>
        </p:spPr>
        <p:txBody>
          <a:bodyPr wrap="none" rtlCol="0">
            <a:spAutoFit/>
          </a:bodyPr>
          <a:lstStyle/>
          <a:p>
            <a:pPr algn="l"/>
            <a:r>
              <a:rPr lang="en-GB" sz="2200" b="1" dirty="0">
                <a:solidFill>
                  <a:srgbClr val="203864"/>
                </a:solidFill>
              </a:rPr>
              <a:t>_________</a:t>
            </a:r>
            <a:r>
              <a:rPr lang="es-GB" sz="2200" b="1" dirty="0">
                <a:solidFill>
                  <a:srgbClr val="203864"/>
                </a:solidFill>
              </a:rPr>
              <a:t> a partner and dance a little</a:t>
            </a:r>
          </a:p>
        </p:txBody>
      </p:sp>
      <p:sp>
        <p:nvSpPr>
          <p:cNvPr id="105" name="CuadroTexto 104">
            <a:extLst>
              <a:ext uri="{FF2B5EF4-FFF2-40B4-BE49-F238E27FC236}">
                <a16:creationId xmlns:a16="http://schemas.microsoft.com/office/drawing/2014/main" id="{55076662-0549-1348-9A03-86BAF55AB021}"/>
              </a:ext>
            </a:extLst>
          </p:cNvPr>
          <p:cNvSpPr txBox="1"/>
          <p:nvPr/>
        </p:nvSpPr>
        <p:spPr>
          <a:xfrm>
            <a:off x="5540800" y="3377158"/>
            <a:ext cx="3887603" cy="430887"/>
          </a:xfrm>
          <a:prstGeom prst="rect">
            <a:avLst/>
          </a:prstGeom>
          <a:noFill/>
        </p:spPr>
        <p:txBody>
          <a:bodyPr wrap="none" rtlCol="0">
            <a:spAutoFit/>
          </a:bodyPr>
          <a:lstStyle/>
          <a:p>
            <a:pPr algn="l"/>
            <a:r>
              <a:rPr lang="es-GB" sz="2200" b="1" dirty="0">
                <a:solidFill>
                  <a:srgbClr val="203864"/>
                </a:solidFill>
              </a:rPr>
              <a:t>learn the salsa </a:t>
            </a:r>
            <a:r>
              <a:rPr lang="en-GB" sz="2200" b="1" dirty="0">
                <a:solidFill>
                  <a:srgbClr val="203864"/>
                </a:solidFill>
              </a:rPr>
              <a:t>________</a:t>
            </a:r>
            <a:r>
              <a:rPr lang="es-GB" sz="2200" b="1" dirty="0">
                <a:solidFill>
                  <a:srgbClr val="203864"/>
                </a:solidFill>
              </a:rPr>
              <a:t> first</a:t>
            </a:r>
          </a:p>
        </p:txBody>
      </p:sp>
      <p:sp>
        <p:nvSpPr>
          <p:cNvPr id="106" name="CuadroTexto 105">
            <a:extLst>
              <a:ext uri="{FF2B5EF4-FFF2-40B4-BE49-F238E27FC236}">
                <a16:creationId xmlns:a16="http://schemas.microsoft.com/office/drawing/2014/main" id="{A259616A-82DA-7849-9261-2CAE9022F868}"/>
              </a:ext>
            </a:extLst>
          </p:cNvPr>
          <p:cNvSpPr txBox="1"/>
          <p:nvPr/>
        </p:nvSpPr>
        <p:spPr>
          <a:xfrm>
            <a:off x="5540800" y="3863876"/>
            <a:ext cx="5548314" cy="430887"/>
          </a:xfrm>
          <a:prstGeom prst="rect">
            <a:avLst/>
          </a:prstGeom>
          <a:noFill/>
        </p:spPr>
        <p:txBody>
          <a:bodyPr wrap="none" rtlCol="0">
            <a:spAutoFit/>
          </a:bodyPr>
          <a:lstStyle/>
          <a:p>
            <a:pPr algn="l"/>
            <a:r>
              <a:rPr lang="es-GB" sz="2200" b="1" dirty="0">
                <a:solidFill>
                  <a:srgbClr val="203864"/>
                </a:solidFill>
              </a:rPr>
              <a:t>sing </a:t>
            </a:r>
            <a:r>
              <a:rPr lang="en-GB" sz="2200" b="1" dirty="0">
                <a:solidFill>
                  <a:srgbClr val="203864"/>
                </a:solidFill>
              </a:rPr>
              <a:t>_______</a:t>
            </a:r>
            <a:r>
              <a:rPr lang="es-GB" sz="2200" b="1" dirty="0">
                <a:solidFill>
                  <a:srgbClr val="203864"/>
                </a:solidFill>
              </a:rPr>
              <a:t> in English and in </a:t>
            </a:r>
            <a:r>
              <a:rPr lang="en-GB" sz="2200" b="1" dirty="0">
                <a:solidFill>
                  <a:srgbClr val="203864"/>
                </a:solidFill>
              </a:rPr>
              <a:t>__________</a:t>
            </a:r>
            <a:endParaRPr lang="es-GB" sz="2200" b="1" dirty="0">
              <a:solidFill>
                <a:srgbClr val="203864"/>
              </a:solidFill>
            </a:endParaRPr>
          </a:p>
        </p:txBody>
      </p:sp>
      <p:sp>
        <p:nvSpPr>
          <p:cNvPr id="107" name="CuadroTexto 106">
            <a:extLst>
              <a:ext uri="{FF2B5EF4-FFF2-40B4-BE49-F238E27FC236}">
                <a16:creationId xmlns:a16="http://schemas.microsoft.com/office/drawing/2014/main" id="{5139032D-DF76-0240-97FC-16D28C0870C6}"/>
              </a:ext>
            </a:extLst>
          </p:cNvPr>
          <p:cNvSpPr txBox="1"/>
          <p:nvPr/>
        </p:nvSpPr>
        <p:spPr>
          <a:xfrm>
            <a:off x="5557319" y="4360653"/>
            <a:ext cx="4511171" cy="430887"/>
          </a:xfrm>
          <a:prstGeom prst="rect">
            <a:avLst/>
          </a:prstGeom>
          <a:noFill/>
        </p:spPr>
        <p:txBody>
          <a:bodyPr wrap="none" rtlCol="0">
            <a:spAutoFit/>
          </a:bodyPr>
          <a:lstStyle/>
          <a:p>
            <a:pPr algn="l"/>
            <a:r>
              <a:rPr lang="es-GB" sz="2200" b="1" dirty="0">
                <a:solidFill>
                  <a:srgbClr val="203864"/>
                </a:solidFill>
              </a:rPr>
              <a:t>spend time with </a:t>
            </a:r>
            <a:r>
              <a:rPr lang="en-GB" sz="2200" b="1" dirty="0">
                <a:solidFill>
                  <a:srgbClr val="203864"/>
                </a:solidFill>
              </a:rPr>
              <a:t>happy ________</a:t>
            </a:r>
            <a:endParaRPr lang="es-GB" sz="2200" b="1" dirty="0">
              <a:solidFill>
                <a:srgbClr val="203864"/>
              </a:solidFill>
            </a:endParaRPr>
          </a:p>
        </p:txBody>
      </p:sp>
      <p:sp>
        <p:nvSpPr>
          <p:cNvPr id="108" name="CuadroTexto 107">
            <a:extLst>
              <a:ext uri="{FF2B5EF4-FFF2-40B4-BE49-F238E27FC236}">
                <a16:creationId xmlns:a16="http://schemas.microsoft.com/office/drawing/2014/main" id="{6676C3C6-5627-6549-8B0F-C2D7217B4B20}"/>
              </a:ext>
            </a:extLst>
          </p:cNvPr>
          <p:cNvSpPr txBox="1"/>
          <p:nvPr/>
        </p:nvSpPr>
        <p:spPr>
          <a:xfrm>
            <a:off x="5540800" y="4902068"/>
            <a:ext cx="4504759" cy="430887"/>
          </a:xfrm>
          <a:prstGeom prst="rect">
            <a:avLst/>
          </a:prstGeom>
          <a:noFill/>
        </p:spPr>
        <p:txBody>
          <a:bodyPr wrap="none" rtlCol="0">
            <a:spAutoFit/>
          </a:bodyPr>
          <a:lstStyle/>
          <a:p>
            <a:pPr algn="l"/>
            <a:r>
              <a:rPr lang="es-GB" sz="2200" b="1" dirty="0">
                <a:solidFill>
                  <a:srgbClr val="203864"/>
                </a:solidFill>
              </a:rPr>
              <a:t>enjoy the </a:t>
            </a:r>
            <a:r>
              <a:rPr lang="en-GB" sz="2200" b="1" dirty="0">
                <a:solidFill>
                  <a:srgbClr val="203864"/>
                </a:solidFill>
              </a:rPr>
              <a:t>__________</a:t>
            </a:r>
            <a:r>
              <a:rPr lang="es-GB" sz="2200" b="1" dirty="0">
                <a:solidFill>
                  <a:srgbClr val="203864"/>
                </a:solidFill>
              </a:rPr>
              <a:t> to the max</a:t>
            </a:r>
          </a:p>
        </p:txBody>
      </p:sp>
      <p:sp>
        <p:nvSpPr>
          <p:cNvPr id="109" name="CuadroTexto 108">
            <a:extLst>
              <a:ext uri="{FF2B5EF4-FFF2-40B4-BE49-F238E27FC236}">
                <a16:creationId xmlns:a16="http://schemas.microsoft.com/office/drawing/2014/main" id="{90CF3898-2943-9841-B737-6D4B97419117}"/>
              </a:ext>
            </a:extLst>
          </p:cNvPr>
          <p:cNvSpPr txBox="1"/>
          <p:nvPr/>
        </p:nvSpPr>
        <p:spPr>
          <a:xfrm>
            <a:off x="5534289" y="5419482"/>
            <a:ext cx="5153975" cy="430887"/>
          </a:xfrm>
          <a:prstGeom prst="rect">
            <a:avLst/>
          </a:prstGeom>
          <a:noFill/>
        </p:spPr>
        <p:txBody>
          <a:bodyPr wrap="none" rtlCol="0">
            <a:spAutoFit/>
          </a:bodyPr>
          <a:lstStyle/>
          <a:p>
            <a:pPr algn="l"/>
            <a:r>
              <a:rPr lang="en-GB" sz="2200" b="1" dirty="0">
                <a:solidFill>
                  <a:srgbClr val="203864"/>
                </a:solidFill>
              </a:rPr>
              <a:t>____________</a:t>
            </a:r>
            <a:r>
              <a:rPr lang="es-GB" sz="2200" b="1" dirty="0">
                <a:solidFill>
                  <a:srgbClr val="203864"/>
                </a:solidFill>
              </a:rPr>
              <a:t> the tasks after the party</a:t>
            </a:r>
          </a:p>
        </p:txBody>
      </p:sp>
      <p:pic>
        <p:nvPicPr>
          <p:cNvPr id="6" name="Imagen 5">
            <a:extLst>
              <a:ext uri="{FF2B5EF4-FFF2-40B4-BE49-F238E27FC236}">
                <a16:creationId xmlns:a16="http://schemas.microsoft.com/office/drawing/2014/main" id="{C94FC360-EF00-0446-A713-CDEBA8BB523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599006" y="707767"/>
            <a:ext cx="1336089" cy="1337038"/>
          </a:xfrm>
          <a:prstGeom prst="rect">
            <a:avLst/>
          </a:prstGeom>
        </p:spPr>
      </p:pic>
      <p:pic>
        <p:nvPicPr>
          <p:cNvPr id="36" name="Picture 8" descr="green checkmark">
            <a:extLst>
              <a:ext uri="{FF2B5EF4-FFF2-40B4-BE49-F238E27FC236}">
                <a16:creationId xmlns:a16="http://schemas.microsoft.com/office/drawing/2014/main" id="{204C9DEB-E03A-414D-8D6B-1216B2C1E05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96837" y="2944883"/>
            <a:ext cx="326582" cy="340190"/>
          </a:xfrm>
          <a:prstGeom prst="rect">
            <a:avLst/>
          </a:prstGeom>
        </p:spPr>
      </p:pic>
      <p:pic>
        <p:nvPicPr>
          <p:cNvPr id="37" name="Picture 8" descr="green checkmark">
            <a:extLst>
              <a:ext uri="{FF2B5EF4-FFF2-40B4-BE49-F238E27FC236}">
                <a16:creationId xmlns:a16="http://schemas.microsoft.com/office/drawing/2014/main" id="{69DC2FC5-97B4-E348-8A91-EBD029C81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34600" y="3439433"/>
            <a:ext cx="326582" cy="340190"/>
          </a:xfrm>
          <a:prstGeom prst="rect">
            <a:avLst/>
          </a:prstGeom>
        </p:spPr>
      </p:pic>
      <p:pic>
        <p:nvPicPr>
          <p:cNvPr id="38" name="Picture 8" descr="green checkmark">
            <a:extLst>
              <a:ext uri="{FF2B5EF4-FFF2-40B4-BE49-F238E27FC236}">
                <a16:creationId xmlns:a16="http://schemas.microsoft.com/office/drawing/2014/main" id="{0641D9DC-FFDE-C249-9E86-72F21F4223D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21352" y="3939445"/>
            <a:ext cx="326582" cy="340190"/>
          </a:xfrm>
          <a:prstGeom prst="rect">
            <a:avLst/>
          </a:prstGeom>
        </p:spPr>
      </p:pic>
      <p:pic>
        <p:nvPicPr>
          <p:cNvPr id="39" name="Picture 8" descr="green checkmark">
            <a:extLst>
              <a:ext uri="{FF2B5EF4-FFF2-40B4-BE49-F238E27FC236}">
                <a16:creationId xmlns:a16="http://schemas.microsoft.com/office/drawing/2014/main" id="{3CAD40BF-219C-354B-B402-1E228844EB5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34600" y="4433801"/>
            <a:ext cx="326582" cy="340190"/>
          </a:xfrm>
          <a:prstGeom prst="rect">
            <a:avLst/>
          </a:prstGeom>
        </p:spPr>
      </p:pic>
      <p:pic>
        <p:nvPicPr>
          <p:cNvPr id="40" name="Picture 8" descr="green checkmark">
            <a:extLst>
              <a:ext uri="{FF2B5EF4-FFF2-40B4-BE49-F238E27FC236}">
                <a16:creationId xmlns:a16="http://schemas.microsoft.com/office/drawing/2014/main" id="{613BBA96-C856-4E4A-80AA-8F354365F1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09094" y="4958904"/>
            <a:ext cx="326582" cy="340190"/>
          </a:xfrm>
          <a:prstGeom prst="rect">
            <a:avLst/>
          </a:prstGeom>
        </p:spPr>
      </p:pic>
      <p:pic>
        <p:nvPicPr>
          <p:cNvPr id="41" name="Picture 8" descr="green checkmark">
            <a:extLst>
              <a:ext uri="{FF2B5EF4-FFF2-40B4-BE49-F238E27FC236}">
                <a16:creationId xmlns:a16="http://schemas.microsoft.com/office/drawing/2014/main" id="{930BF2D6-71CB-554D-B068-CA7F75587A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96837" y="5454760"/>
            <a:ext cx="326582" cy="340190"/>
          </a:xfrm>
          <a:prstGeom prst="rect">
            <a:avLst/>
          </a:prstGeom>
        </p:spPr>
      </p:pic>
      <p:sp>
        <p:nvSpPr>
          <p:cNvPr id="3" name="TextBox 2"/>
          <p:cNvSpPr txBox="1"/>
          <p:nvPr/>
        </p:nvSpPr>
        <p:spPr>
          <a:xfrm>
            <a:off x="9194801" y="5991482"/>
            <a:ext cx="2997200" cy="400110"/>
          </a:xfrm>
          <a:prstGeom prst="rect">
            <a:avLst/>
          </a:prstGeom>
          <a:solidFill>
            <a:schemeClr val="accent4">
              <a:lumMod val="20000"/>
              <a:lumOff val="80000"/>
            </a:schemeClr>
          </a:solidFill>
          <a:ln>
            <a:solidFill>
              <a:schemeClr val="accent2"/>
            </a:solidFill>
          </a:ln>
        </p:spPr>
        <p:txBody>
          <a:bodyPr wrap="square" rtlCol="0">
            <a:spAutoFit/>
          </a:bodyPr>
          <a:lstStyle/>
          <a:p>
            <a:pPr algn="l"/>
            <a:r>
              <a:rPr lang="en-GB" sz="2000" b="1" dirty="0" err="1"/>
              <a:t>el</a:t>
            </a:r>
            <a:r>
              <a:rPr lang="en-GB" sz="2000" b="1" dirty="0"/>
              <a:t>/la pareja = partner</a:t>
            </a:r>
          </a:p>
        </p:txBody>
      </p:sp>
      <p:sp>
        <p:nvSpPr>
          <p:cNvPr id="35" name="Rectangle 3">
            <a:extLst>
              <a:ext uri="{FF2B5EF4-FFF2-40B4-BE49-F238E27FC236}">
                <a16:creationId xmlns:a16="http://schemas.microsoft.com/office/drawing/2014/main" id="{51439060-7AD2-47A2-84B7-9FAD1F246C6A}"/>
              </a:ext>
            </a:extLst>
          </p:cNvPr>
          <p:cNvSpPr/>
          <p:nvPr/>
        </p:nvSpPr>
        <p:spPr>
          <a:xfrm>
            <a:off x="227414" y="964350"/>
            <a:ext cx="9366689" cy="830997"/>
          </a:xfrm>
          <a:prstGeom prst="rect">
            <a:avLst/>
          </a:prstGeom>
        </p:spPr>
        <p:txBody>
          <a:bodyPr wrap="square">
            <a:spAutoFit/>
          </a:bodyPr>
          <a:lstStyle/>
          <a:p>
            <a:pPr lvl="0">
              <a:defRPr/>
            </a:pPr>
            <a:r>
              <a:rPr lang="en-GB" sz="2400" b="1" dirty="0" err="1">
                <a:latin typeface="Century Gothic" panose="020B0502020202020204" pitchFamily="34" charset="0"/>
              </a:rPr>
              <a:t>Escucha</a:t>
            </a:r>
            <a:r>
              <a:rPr lang="en-GB" sz="2400" b="1" dirty="0">
                <a:latin typeface="Century Gothic" panose="020B0502020202020204" pitchFamily="34" charset="0"/>
              </a:rPr>
              <a:t> </a:t>
            </a:r>
            <a:r>
              <a:rPr lang="en-GB" sz="2400" b="1" dirty="0" err="1">
                <a:latin typeface="Century Gothic" panose="020B0502020202020204" pitchFamily="34" charset="0"/>
              </a:rPr>
              <a:t>unas</a:t>
            </a:r>
            <a:r>
              <a:rPr lang="en-GB" sz="2400" b="1" dirty="0">
                <a:latin typeface="Century Gothic" panose="020B0502020202020204" pitchFamily="34" charset="0"/>
              </a:rPr>
              <a:t> </a:t>
            </a:r>
            <a:r>
              <a:rPr lang="en-GB" sz="2400" b="1" dirty="0" err="1">
                <a:latin typeface="Century Gothic" panose="020B0502020202020204" pitchFamily="34" charset="0"/>
              </a:rPr>
              <a:t>frases</a:t>
            </a:r>
            <a:r>
              <a:rPr lang="en-GB" sz="2400" b="1" dirty="0">
                <a:latin typeface="Century Gothic" panose="020B0502020202020204" pitchFamily="34" charset="0"/>
              </a:rPr>
              <a:t> de la </a:t>
            </a:r>
            <a:r>
              <a:rPr lang="en-GB" sz="2400" b="1" dirty="0" err="1">
                <a:latin typeface="Century Gothic" panose="020B0502020202020204" pitchFamily="34" charset="0"/>
              </a:rPr>
              <a:t>gente</a:t>
            </a:r>
            <a:r>
              <a:rPr lang="en-GB" sz="2400" b="1" dirty="0">
                <a:latin typeface="Century Gothic" panose="020B0502020202020204" pitchFamily="34" charset="0"/>
              </a:rPr>
              <a:t> en la fiesta. </a:t>
            </a:r>
            <a:br>
              <a:rPr lang="en-GB" sz="2400" b="1" dirty="0">
                <a:latin typeface="Century Gothic" panose="020B0502020202020204" pitchFamily="34" charset="0"/>
              </a:rPr>
            </a:br>
            <a:r>
              <a:rPr lang="en-GB" sz="2400" b="1" dirty="0" err="1">
                <a:latin typeface="Century Gothic" panose="020B0502020202020204" pitchFamily="34" charset="0"/>
              </a:rPr>
              <a:t>Elige</a:t>
            </a:r>
            <a:r>
              <a:rPr lang="en-GB" sz="2400" b="1" dirty="0">
                <a:latin typeface="Century Gothic" panose="020B0502020202020204" pitchFamily="34" charset="0"/>
              </a:rPr>
              <a:t> la persona correcta.</a:t>
            </a:r>
            <a:endParaRPr kumimoji="0" lang="en-GB" sz="2400" b="1" i="0" u="none" strike="noStrike" kern="1200" cap="none" spc="0" normalizeH="0" baseline="0" noProof="0" dirty="0">
              <a:ln>
                <a:noFill/>
              </a:ln>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D77DF75-73DB-4182-BD35-514598B11EDE}"/>
              </a:ext>
            </a:extLst>
          </p:cNvPr>
          <p:cNvSpPr txBox="1"/>
          <p:nvPr/>
        </p:nvSpPr>
        <p:spPr>
          <a:xfrm>
            <a:off x="5658215" y="2876656"/>
            <a:ext cx="1352185" cy="430887"/>
          </a:xfrm>
          <a:prstGeom prst="rect">
            <a:avLst/>
          </a:prstGeom>
          <a:noFill/>
        </p:spPr>
        <p:txBody>
          <a:bodyPr wrap="square" rtlCol="0">
            <a:spAutoFit/>
          </a:bodyPr>
          <a:lstStyle/>
          <a:p>
            <a:r>
              <a:rPr lang="en-GB" sz="2200" b="1" dirty="0">
                <a:solidFill>
                  <a:srgbClr val="EA5F00"/>
                </a:solidFill>
              </a:rPr>
              <a:t>choose</a:t>
            </a:r>
          </a:p>
        </p:txBody>
      </p:sp>
      <p:sp>
        <p:nvSpPr>
          <p:cNvPr id="42" name="TextBox 41">
            <a:extLst>
              <a:ext uri="{FF2B5EF4-FFF2-40B4-BE49-F238E27FC236}">
                <a16:creationId xmlns:a16="http://schemas.microsoft.com/office/drawing/2014/main" id="{E310A1ED-50EC-469C-AEFD-456DD2CDE108}"/>
              </a:ext>
            </a:extLst>
          </p:cNvPr>
          <p:cNvSpPr txBox="1"/>
          <p:nvPr/>
        </p:nvSpPr>
        <p:spPr>
          <a:xfrm>
            <a:off x="7767212" y="3377157"/>
            <a:ext cx="1352185" cy="430887"/>
          </a:xfrm>
          <a:prstGeom prst="rect">
            <a:avLst/>
          </a:prstGeom>
          <a:noFill/>
        </p:spPr>
        <p:txBody>
          <a:bodyPr wrap="square" rtlCol="0">
            <a:spAutoFit/>
          </a:bodyPr>
          <a:lstStyle/>
          <a:p>
            <a:r>
              <a:rPr lang="en-GB" sz="2200" b="1" dirty="0">
                <a:solidFill>
                  <a:srgbClr val="EA5F00"/>
                </a:solidFill>
              </a:rPr>
              <a:t>steps</a:t>
            </a:r>
          </a:p>
        </p:txBody>
      </p:sp>
      <p:sp>
        <p:nvSpPr>
          <p:cNvPr id="43" name="TextBox 42">
            <a:extLst>
              <a:ext uri="{FF2B5EF4-FFF2-40B4-BE49-F238E27FC236}">
                <a16:creationId xmlns:a16="http://schemas.microsoft.com/office/drawing/2014/main" id="{78072230-CE28-4394-8357-7DF6846B2BB8}"/>
              </a:ext>
            </a:extLst>
          </p:cNvPr>
          <p:cNvSpPr txBox="1"/>
          <p:nvPr/>
        </p:nvSpPr>
        <p:spPr>
          <a:xfrm>
            <a:off x="6254461" y="3856625"/>
            <a:ext cx="1352185" cy="430887"/>
          </a:xfrm>
          <a:prstGeom prst="rect">
            <a:avLst/>
          </a:prstGeom>
          <a:noFill/>
        </p:spPr>
        <p:txBody>
          <a:bodyPr wrap="square" rtlCol="0">
            <a:spAutoFit/>
          </a:bodyPr>
          <a:lstStyle/>
          <a:p>
            <a:r>
              <a:rPr lang="en-GB" sz="2200" b="1" dirty="0">
                <a:solidFill>
                  <a:srgbClr val="EA5F00"/>
                </a:solidFill>
              </a:rPr>
              <a:t>songs</a:t>
            </a:r>
          </a:p>
        </p:txBody>
      </p:sp>
      <p:sp>
        <p:nvSpPr>
          <p:cNvPr id="44" name="TextBox 43">
            <a:extLst>
              <a:ext uri="{FF2B5EF4-FFF2-40B4-BE49-F238E27FC236}">
                <a16:creationId xmlns:a16="http://schemas.microsoft.com/office/drawing/2014/main" id="{D162610C-DDB3-45D0-A17D-2941C3B68B1C}"/>
              </a:ext>
            </a:extLst>
          </p:cNvPr>
          <p:cNvSpPr txBox="1"/>
          <p:nvPr/>
        </p:nvSpPr>
        <p:spPr>
          <a:xfrm>
            <a:off x="9674613" y="3876814"/>
            <a:ext cx="1352185" cy="430887"/>
          </a:xfrm>
          <a:prstGeom prst="rect">
            <a:avLst/>
          </a:prstGeom>
          <a:noFill/>
        </p:spPr>
        <p:txBody>
          <a:bodyPr wrap="square" rtlCol="0">
            <a:spAutoFit/>
          </a:bodyPr>
          <a:lstStyle/>
          <a:p>
            <a:r>
              <a:rPr lang="en-GB" sz="2200" b="1" dirty="0">
                <a:solidFill>
                  <a:srgbClr val="EA5F00"/>
                </a:solidFill>
              </a:rPr>
              <a:t>German</a:t>
            </a:r>
          </a:p>
        </p:txBody>
      </p:sp>
      <p:sp>
        <p:nvSpPr>
          <p:cNvPr id="45" name="TextBox 44">
            <a:extLst>
              <a:ext uri="{FF2B5EF4-FFF2-40B4-BE49-F238E27FC236}">
                <a16:creationId xmlns:a16="http://schemas.microsoft.com/office/drawing/2014/main" id="{EEB08A67-595E-46AF-A217-0AFDFB0B889B}"/>
              </a:ext>
            </a:extLst>
          </p:cNvPr>
          <p:cNvSpPr txBox="1"/>
          <p:nvPr/>
        </p:nvSpPr>
        <p:spPr>
          <a:xfrm>
            <a:off x="8790859" y="4358131"/>
            <a:ext cx="1352185" cy="430887"/>
          </a:xfrm>
          <a:prstGeom prst="rect">
            <a:avLst/>
          </a:prstGeom>
          <a:noFill/>
        </p:spPr>
        <p:txBody>
          <a:bodyPr wrap="square" rtlCol="0">
            <a:spAutoFit/>
          </a:bodyPr>
          <a:lstStyle/>
          <a:p>
            <a:r>
              <a:rPr lang="en-GB" sz="2200" b="1" dirty="0">
                <a:solidFill>
                  <a:srgbClr val="EA5F00"/>
                </a:solidFill>
              </a:rPr>
              <a:t>people</a:t>
            </a:r>
          </a:p>
        </p:txBody>
      </p:sp>
      <p:sp>
        <p:nvSpPr>
          <p:cNvPr id="46" name="TextBox 45">
            <a:extLst>
              <a:ext uri="{FF2B5EF4-FFF2-40B4-BE49-F238E27FC236}">
                <a16:creationId xmlns:a16="http://schemas.microsoft.com/office/drawing/2014/main" id="{4DE81632-D784-419F-A39B-D5CD2524F847}"/>
              </a:ext>
            </a:extLst>
          </p:cNvPr>
          <p:cNvSpPr txBox="1"/>
          <p:nvPr/>
        </p:nvSpPr>
        <p:spPr>
          <a:xfrm>
            <a:off x="7117086" y="4909066"/>
            <a:ext cx="1352185" cy="430887"/>
          </a:xfrm>
          <a:prstGeom prst="rect">
            <a:avLst/>
          </a:prstGeom>
          <a:noFill/>
        </p:spPr>
        <p:txBody>
          <a:bodyPr wrap="square" rtlCol="0">
            <a:spAutoFit/>
          </a:bodyPr>
          <a:lstStyle/>
          <a:p>
            <a:r>
              <a:rPr lang="en-GB" sz="2200" b="1" dirty="0">
                <a:solidFill>
                  <a:srgbClr val="EA5F00"/>
                </a:solidFill>
              </a:rPr>
              <a:t>games</a:t>
            </a:r>
          </a:p>
        </p:txBody>
      </p:sp>
      <p:sp>
        <p:nvSpPr>
          <p:cNvPr id="47" name="TextBox 46">
            <a:extLst>
              <a:ext uri="{FF2B5EF4-FFF2-40B4-BE49-F238E27FC236}">
                <a16:creationId xmlns:a16="http://schemas.microsoft.com/office/drawing/2014/main" id="{59EFDFB9-0A66-4DD7-8776-4F9DC1E90E06}"/>
              </a:ext>
            </a:extLst>
          </p:cNvPr>
          <p:cNvSpPr txBox="1"/>
          <p:nvPr/>
        </p:nvSpPr>
        <p:spPr>
          <a:xfrm>
            <a:off x="6074509" y="5379303"/>
            <a:ext cx="1352185" cy="430887"/>
          </a:xfrm>
          <a:prstGeom prst="rect">
            <a:avLst/>
          </a:prstGeom>
          <a:noFill/>
        </p:spPr>
        <p:txBody>
          <a:bodyPr wrap="square" rtlCol="0">
            <a:spAutoFit/>
          </a:bodyPr>
          <a:lstStyle/>
          <a:p>
            <a:r>
              <a:rPr lang="en-GB" sz="2200" b="1" dirty="0">
                <a:solidFill>
                  <a:srgbClr val="EA5F00"/>
                </a:solidFill>
              </a:rPr>
              <a:t>share</a:t>
            </a:r>
          </a:p>
        </p:txBody>
      </p:sp>
    </p:spTree>
    <p:extLst>
      <p:ext uri="{BB962C8B-B14F-4D97-AF65-F5344CB8AC3E}">
        <p14:creationId xmlns:p14="http://schemas.microsoft.com/office/powerpoint/2010/main" val="286056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2" grpId="0"/>
      <p:bldP spid="43" grpId="0"/>
      <p:bldP spid="44" grpId="0"/>
      <p:bldP spid="45" grpId="0"/>
      <p:bldP spid="46"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F5CBF5F7-A669-472B-965D-73CB0AA5EA43}"/>
              </a:ext>
            </a:extLst>
          </p:cNvPr>
          <p:cNvSpPr txBox="1"/>
          <p:nvPr/>
        </p:nvSpPr>
        <p:spPr>
          <a:xfrm>
            <a:off x="272696" y="215605"/>
            <a:ext cx="10153772" cy="15696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Estás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en una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clase</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de salsa y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escuchas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las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conversaciones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de la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gente</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a:t>
            </a:r>
            <a:r>
              <a:rPr kumimoji="0" lang="en-GB" sz="2400" b="1" i="0" u="none" strike="noStrike" kern="1200" cap="none" spc="0" normalizeH="0" noProof="0" dirty="0">
                <a:ln>
                  <a:noFill/>
                </a:ln>
                <a:solidFill>
                  <a:srgbClr val="4472C4">
                    <a:lumMod val="50000"/>
                  </a:srgbClr>
                </a:solidFill>
                <a:effectLst/>
                <a:uLnTx/>
                <a:uFillTx/>
                <a:latin typeface="+mj-lt"/>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Quieres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hacer</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una traducción de las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frases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endParaRPr>
          </a:p>
          <a:p>
            <a:pPr lvl="0">
              <a:defRPr/>
            </a:pPr>
            <a:r>
              <a:rPr lang="en-GB" sz="2400" b="1" dirty="0" err="1">
                <a:solidFill>
                  <a:srgbClr val="4472C4">
                    <a:lumMod val="50000"/>
                  </a:srgbClr>
                </a:solidFill>
              </a:rPr>
              <a:t>Completa</a:t>
            </a:r>
            <a:r>
              <a:rPr lang="en-GB" sz="2400" b="1" dirty="0">
                <a:solidFill>
                  <a:srgbClr val="4472C4">
                    <a:lumMod val="50000"/>
                  </a:srgbClr>
                </a:solidFill>
              </a:rPr>
              <a:t> las </a:t>
            </a:r>
            <a:r>
              <a:rPr lang="en-GB" sz="2400" b="1" dirty="0" err="1">
                <a:solidFill>
                  <a:srgbClr val="4472C4">
                    <a:lumMod val="50000"/>
                  </a:srgbClr>
                </a:solidFill>
              </a:rPr>
              <a:t>frases</a:t>
            </a:r>
            <a:r>
              <a:rPr lang="en-GB" sz="2400" b="1" dirty="0">
                <a:solidFill>
                  <a:srgbClr val="4472C4">
                    <a:lumMod val="50000"/>
                  </a:srgbClr>
                </a:solidFill>
              </a:rPr>
              <a:t> en español.</a:t>
            </a:r>
            <a:endParaRPr lang="en-GB" sz="2400" dirty="0">
              <a:solidFill>
                <a:srgbClr val="4472C4">
                  <a:lumMod val="50000"/>
                </a:srgbClr>
              </a:solidFill>
            </a:endParaRPr>
          </a:p>
        </p:txBody>
      </p:sp>
      <p:sp>
        <p:nvSpPr>
          <p:cNvPr id="7" name="Llamada rectangular redondeada 6">
            <a:extLst>
              <a:ext uri="{FF2B5EF4-FFF2-40B4-BE49-F238E27FC236}">
                <a16:creationId xmlns:a16="http://schemas.microsoft.com/office/drawing/2014/main" id="{A85D026E-4CFA-C442-9FA5-E3D920919251}"/>
              </a:ext>
            </a:extLst>
          </p:cNvPr>
          <p:cNvSpPr/>
          <p:nvPr/>
        </p:nvSpPr>
        <p:spPr>
          <a:xfrm>
            <a:off x="377830" y="2026566"/>
            <a:ext cx="6648804" cy="1521776"/>
          </a:xfrm>
          <a:prstGeom prst="wedgeRoundRectCallout">
            <a:avLst>
              <a:gd name="adj1" fmla="val -51499"/>
              <a:gd name="adj2" fmla="val 85337"/>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chemeClr val="tx1"/>
                </a:solidFill>
              </a:rPr>
              <a:t>We want </a:t>
            </a:r>
            <a:r>
              <a:rPr lang="es-GB" sz="2800" dirty="0">
                <a:solidFill>
                  <a:schemeClr val="tx1"/>
                </a:solidFill>
              </a:rPr>
              <a:t>to learn to dance salsa because it’s a tradition in the family.</a:t>
            </a:r>
          </a:p>
        </p:txBody>
      </p:sp>
      <p:pic>
        <p:nvPicPr>
          <p:cNvPr id="13" name="Imagen 12">
            <a:extLst>
              <a:ext uri="{FF2B5EF4-FFF2-40B4-BE49-F238E27FC236}">
                <a16:creationId xmlns:a16="http://schemas.microsoft.com/office/drawing/2014/main" id="{EE50EE7C-3C4D-854F-87E5-B72DF52D65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11132" y="1105859"/>
            <a:ext cx="1998582" cy="1890460"/>
          </a:xfrm>
          <a:prstGeom prst="rect">
            <a:avLst/>
          </a:prstGeom>
        </p:spPr>
      </p:pic>
      <p:sp>
        <p:nvSpPr>
          <p:cNvPr id="21" name="Llamada rectangular redondeada 20">
            <a:extLst>
              <a:ext uri="{FF2B5EF4-FFF2-40B4-BE49-F238E27FC236}">
                <a16:creationId xmlns:a16="http://schemas.microsoft.com/office/drawing/2014/main" id="{50C98315-F5A3-ED46-A146-BA9F6C91460A}"/>
              </a:ext>
            </a:extLst>
          </p:cNvPr>
          <p:cNvSpPr/>
          <p:nvPr/>
        </p:nvSpPr>
        <p:spPr>
          <a:xfrm>
            <a:off x="3702232" y="4032071"/>
            <a:ext cx="6921136" cy="1521776"/>
          </a:xfrm>
          <a:prstGeom prst="wedgeRoundRectCallout">
            <a:avLst>
              <a:gd name="adj1" fmla="val 63853"/>
              <a:gd name="adj2" fmla="val -60709"/>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tx1"/>
                </a:solidFill>
              </a:rPr>
              <a:t>_____________ aprender a bailar salsa porque es una tradición en la familia.</a:t>
            </a:r>
          </a:p>
        </p:txBody>
      </p:sp>
      <p:sp>
        <p:nvSpPr>
          <p:cNvPr id="10" name="TextBox 9">
            <a:extLst>
              <a:ext uri="{FF2B5EF4-FFF2-40B4-BE49-F238E27FC236}">
                <a16:creationId xmlns:a16="http://schemas.microsoft.com/office/drawing/2014/main" id="{DDE9C7C0-9BB8-44A3-8307-A5CB374A6587}"/>
              </a:ext>
            </a:extLst>
          </p:cNvPr>
          <p:cNvSpPr txBox="1"/>
          <p:nvPr/>
        </p:nvSpPr>
        <p:spPr>
          <a:xfrm>
            <a:off x="4124032" y="4269739"/>
            <a:ext cx="2451100" cy="523220"/>
          </a:xfrm>
          <a:prstGeom prst="rect">
            <a:avLst/>
          </a:prstGeom>
          <a:noFill/>
        </p:spPr>
        <p:txBody>
          <a:bodyPr wrap="square" rtlCol="0">
            <a:spAutoFit/>
          </a:bodyPr>
          <a:lstStyle/>
          <a:p>
            <a:r>
              <a:rPr lang="en-GB" sz="2800" b="1" dirty="0" err="1"/>
              <a:t>Queremos</a:t>
            </a:r>
            <a:endParaRPr lang="en-GB" sz="2800" b="1" dirty="0"/>
          </a:p>
        </p:txBody>
      </p:sp>
      <p:sp>
        <p:nvSpPr>
          <p:cNvPr id="11" name="TextBox 10">
            <a:extLst>
              <a:ext uri="{FF2B5EF4-FFF2-40B4-BE49-F238E27FC236}">
                <a16:creationId xmlns:a16="http://schemas.microsoft.com/office/drawing/2014/main" id="{9887B8BB-36DC-43DF-8386-77282FD20214}"/>
              </a:ext>
            </a:extLst>
          </p:cNvPr>
          <p:cNvSpPr txBox="1"/>
          <p:nvPr/>
        </p:nvSpPr>
        <p:spPr>
          <a:xfrm>
            <a:off x="11355221" y="5880100"/>
            <a:ext cx="1132000" cy="461665"/>
          </a:xfrm>
          <a:prstGeom prst="rect">
            <a:avLst/>
          </a:prstGeom>
          <a:noFill/>
        </p:spPr>
        <p:txBody>
          <a:bodyPr wrap="square" rtlCol="0">
            <a:spAutoFit/>
          </a:bodyPr>
          <a:lstStyle/>
          <a:p>
            <a:r>
              <a:rPr lang="en-GB" sz="2400" b="1" dirty="0"/>
              <a:t>[1/6]</a:t>
            </a:r>
          </a:p>
        </p:txBody>
      </p:sp>
    </p:spTree>
    <p:extLst>
      <p:ext uri="{BB962C8B-B14F-4D97-AF65-F5344CB8AC3E}">
        <p14:creationId xmlns:p14="http://schemas.microsoft.com/office/powerpoint/2010/main" val="36852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F5CBF5F7-A669-472B-965D-73CB0AA5EA43}"/>
              </a:ext>
            </a:extLst>
          </p:cNvPr>
          <p:cNvSpPr txBox="1"/>
          <p:nvPr/>
        </p:nvSpPr>
        <p:spPr>
          <a:xfrm>
            <a:off x="263857" y="357151"/>
            <a:ext cx="10153772"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Completa</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las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frases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en español.</a:t>
            </a:r>
            <a:endParaRPr kumimoji="0" lang="en-GB" sz="2400" b="0"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7" name="Llamada rectangular redondeada 6">
            <a:extLst>
              <a:ext uri="{FF2B5EF4-FFF2-40B4-BE49-F238E27FC236}">
                <a16:creationId xmlns:a16="http://schemas.microsoft.com/office/drawing/2014/main" id="{A85D026E-4CFA-C442-9FA5-E3D920919251}"/>
              </a:ext>
            </a:extLst>
          </p:cNvPr>
          <p:cNvSpPr/>
          <p:nvPr/>
        </p:nvSpPr>
        <p:spPr>
          <a:xfrm>
            <a:off x="377830" y="2026566"/>
            <a:ext cx="6648804" cy="1521776"/>
          </a:xfrm>
          <a:prstGeom prst="wedgeRoundRectCallout">
            <a:avLst>
              <a:gd name="adj1" fmla="val -51499"/>
              <a:gd name="adj2" fmla="val 85337"/>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chemeClr val="tx1"/>
                </a:solidFill>
              </a:rPr>
              <a:t>I want </a:t>
            </a:r>
            <a:r>
              <a:rPr lang="es-GB" sz="2800" dirty="0">
                <a:solidFill>
                  <a:schemeClr val="tx1"/>
                </a:solidFill>
              </a:rPr>
              <a:t>to </a:t>
            </a:r>
            <a:r>
              <a:rPr lang="en-GB" sz="2800" dirty="0">
                <a:solidFill>
                  <a:schemeClr val="tx1"/>
                </a:solidFill>
              </a:rPr>
              <a:t>spend</a:t>
            </a:r>
            <a:r>
              <a:rPr lang="es-GB" sz="2800" dirty="0">
                <a:solidFill>
                  <a:schemeClr val="tx1"/>
                </a:solidFill>
              </a:rPr>
              <a:t> time with my friends and to enjoy the music</a:t>
            </a:r>
            <a:r>
              <a:rPr lang="en-GB" sz="2800" dirty="0">
                <a:solidFill>
                  <a:schemeClr val="tx1"/>
                </a:solidFill>
              </a:rPr>
              <a:t>.</a:t>
            </a:r>
            <a:endParaRPr lang="es-GB" sz="2800" dirty="0">
              <a:solidFill>
                <a:schemeClr val="tx1"/>
              </a:solidFill>
            </a:endParaRPr>
          </a:p>
        </p:txBody>
      </p:sp>
      <p:pic>
        <p:nvPicPr>
          <p:cNvPr id="13" name="Imagen 12">
            <a:extLst>
              <a:ext uri="{FF2B5EF4-FFF2-40B4-BE49-F238E27FC236}">
                <a16:creationId xmlns:a16="http://schemas.microsoft.com/office/drawing/2014/main" id="{EE50EE7C-3C4D-854F-87E5-B72DF52D65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11132" y="1105859"/>
            <a:ext cx="1998582" cy="1890460"/>
          </a:xfrm>
          <a:prstGeom prst="rect">
            <a:avLst/>
          </a:prstGeom>
        </p:spPr>
      </p:pic>
      <p:sp>
        <p:nvSpPr>
          <p:cNvPr id="21" name="Llamada rectangular redondeada 20">
            <a:extLst>
              <a:ext uri="{FF2B5EF4-FFF2-40B4-BE49-F238E27FC236}">
                <a16:creationId xmlns:a16="http://schemas.microsoft.com/office/drawing/2014/main" id="{50C98315-F5A3-ED46-A146-BA9F6C91460A}"/>
              </a:ext>
            </a:extLst>
          </p:cNvPr>
          <p:cNvSpPr/>
          <p:nvPr/>
        </p:nvSpPr>
        <p:spPr>
          <a:xfrm>
            <a:off x="3702232" y="4032071"/>
            <a:ext cx="6921136" cy="1521776"/>
          </a:xfrm>
          <a:prstGeom prst="wedgeRoundRectCallout">
            <a:avLst>
              <a:gd name="adj1" fmla="val 63853"/>
              <a:gd name="adj2" fmla="val -60709"/>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tx1"/>
                </a:solidFill>
              </a:rPr>
              <a:t>_________ </a:t>
            </a:r>
            <a:r>
              <a:rPr lang="es-ES" sz="2800" dirty="0">
                <a:solidFill>
                  <a:srgbClr val="203864"/>
                </a:solidFill>
              </a:rPr>
              <a:t>pasar tiempo con mis amigos y disfrutar la música</a:t>
            </a:r>
            <a:r>
              <a:rPr lang="es-ES" sz="2800" dirty="0">
                <a:solidFill>
                  <a:schemeClr val="tx1"/>
                </a:solidFill>
              </a:rPr>
              <a:t>.</a:t>
            </a:r>
          </a:p>
        </p:txBody>
      </p:sp>
      <p:sp>
        <p:nvSpPr>
          <p:cNvPr id="10" name="TextBox 9">
            <a:extLst>
              <a:ext uri="{FF2B5EF4-FFF2-40B4-BE49-F238E27FC236}">
                <a16:creationId xmlns:a16="http://schemas.microsoft.com/office/drawing/2014/main" id="{DDE9C7C0-9BB8-44A3-8307-A5CB374A6587}"/>
              </a:ext>
            </a:extLst>
          </p:cNvPr>
          <p:cNvSpPr txBox="1"/>
          <p:nvPr/>
        </p:nvSpPr>
        <p:spPr>
          <a:xfrm>
            <a:off x="4619332" y="4269739"/>
            <a:ext cx="1794168" cy="523220"/>
          </a:xfrm>
          <a:prstGeom prst="rect">
            <a:avLst/>
          </a:prstGeom>
          <a:noFill/>
        </p:spPr>
        <p:txBody>
          <a:bodyPr wrap="square" rtlCol="0">
            <a:spAutoFit/>
          </a:bodyPr>
          <a:lstStyle/>
          <a:p>
            <a:r>
              <a:rPr lang="en-GB" sz="2800" b="1" dirty="0" err="1"/>
              <a:t>Quiero</a:t>
            </a:r>
            <a:endParaRPr lang="en-GB" sz="2800" b="1" dirty="0"/>
          </a:p>
        </p:txBody>
      </p:sp>
      <p:sp>
        <p:nvSpPr>
          <p:cNvPr id="8" name="TextBox 7">
            <a:extLst>
              <a:ext uri="{FF2B5EF4-FFF2-40B4-BE49-F238E27FC236}">
                <a16:creationId xmlns:a16="http://schemas.microsoft.com/office/drawing/2014/main" id="{77165F54-B657-4758-B4B2-DFF98054B93D}"/>
              </a:ext>
            </a:extLst>
          </p:cNvPr>
          <p:cNvSpPr txBox="1"/>
          <p:nvPr/>
        </p:nvSpPr>
        <p:spPr>
          <a:xfrm>
            <a:off x="11355221" y="5880100"/>
            <a:ext cx="1132000" cy="461665"/>
          </a:xfrm>
          <a:prstGeom prst="rect">
            <a:avLst/>
          </a:prstGeom>
          <a:noFill/>
        </p:spPr>
        <p:txBody>
          <a:bodyPr wrap="square" rtlCol="0">
            <a:spAutoFit/>
          </a:bodyPr>
          <a:lstStyle/>
          <a:p>
            <a:r>
              <a:rPr lang="en-GB" sz="2400" b="1" dirty="0"/>
              <a:t>[2/6]</a:t>
            </a:r>
          </a:p>
        </p:txBody>
      </p:sp>
    </p:spTree>
    <p:extLst>
      <p:ext uri="{BB962C8B-B14F-4D97-AF65-F5344CB8AC3E}">
        <p14:creationId xmlns:p14="http://schemas.microsoft.com/office/powerpoint/2010/main" val="284268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F5CBF5F7-A669-472B-965D-73CB0AA5EA43}"/>
              </a:ext>
            </a:extLst>
          </p:cNvPr>
          <p:cNvSpPr txBox="1"/>
          <p:nvPr/>
        </p:nvSpPr>
        <p:spPr>
          <a:xfrm>
            <a:off x="263857" y="357151"/>
            <a:ext cx="10153772"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Completa</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las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frases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en español.</a:t>
            </a:r>
            <a:endParaRPr kumimoji="0" lang="en-GB" sz="2400" b="0"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7" name="Llamada rectangular redondeada 6">
            <a:extLst>
              <a:ext uri="{FF2B5EF4-FFF2-40B4-BE49-F238E27FC236}">
                <a16:creationId xmlns:a16="http://schemas.microsoft.com/office/drawing/2014/main" id="{A85D026E-4CFA-C442-9FA5-E3D920919251}"/>
              </a:ext>
            </a:extLst>
          </p:cNvPr>
          <p:cNvSpPr/>
          <p:nvPr/>
        </p:nvSpPr>
        <p:spPr>
          <a:xfrm>
            <a:off x="377830" y="2026566"/>
            <a:ext cx="6648804" cy="1521776"/>
          </a:xfrm>
          <a:prstGeom prst="wedgeRoundRectCallout">
            <a:avLst>
              <a:gd name="adj1" fmla="val -51499"/>
              <a:gd name="adj2" fmla="val 85337"/>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chemeClr val="tx1"/>
                </a:solidFill>
              </a:rPr>
              <a:t>You take </a:t>
            </a:r>
            <a:r>
              <a:rPr lang="es-GB" sz="2800" dirty="0">
                <a:solidFill>
                  <a:schemeClr val="tx1"/>
                </a:solidFill>
              </a:rPr>
              <a:t>the first step forward, the second step backwards and the third step to the left.</a:t>
            </a:r>
          </a:p>
        </p:txBody>
      </p:sp>
      <p:pic>
        <p:nvPicPr>
          <p:cNvPr id="13" name="Imagen 12">
            <a:extLst>
              <a:ext uri="{FF2B5EF4-FFF2-40B4-BE49-F238E27FC236}">
                <a16:creationId xmlns:a16="http://schemas.microsoft.com/office/drawing/2014/main" id="{EE50EE7C-3C4D-854F-87E5-B72DF52D65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11132" y="1105859"/>
            <a:ext cx="1998582" cy="1890460"/>
          </a:xfrm>
          <a:prstGeom prst="rect">
            <a:avLst/>
          </a:prstGeom>
        </p:spPr>
      </p:pic>
      <p:sp>
        <p:nvSpPr>
          <p:cNvPr id="21" name="Llamada rectangular redondeada 20">
            <a:extLst>
              <a:ext uri="{FF2B5EF4-FFF2-40B4-BE49-F238E27FC236}">
                <a16:creationId xmlns:a16="http://schemas.microsoft.com/office/drawing/2014/main" id="{50C98315-F5A3-ED46-A146-BA9F6C91460A}"/>
              </a:ext>
            </a:extLst>
          </p:cNvPr>
          <p:cNvSpPr/>
          <p:nvPr/>
        </p:nvSpPr>
        <p:spPr>
          <a:xfrm>
            <a:off x="3702232" y="4032071"/>
            <a:ext cx="6921136" cy="1521776"/>
          </a:xfrm>
          <a:prstGeom prst="wedgeRoundRectCallout">
            <a:avLst>
              <a:gd name="adj1" fmla="val 63853"/>
              <a:gd name="adj2" fmla="val -60709"/>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tx1"/>
                </a:solidFill>
              </a:rPr>
              <a:t>_________  el primer paso adelante, el segundo paso atrás y el tercer paso a la izquierda.</a:t>
            </a:r>
          </a:p>
        </p:txBody>
      </p:sp>
      <p:sp>
        <p:nvSpPr>
          <p:cNvPr id="10" name="TextBox 9">
            <a:extLst>
              <a:ext uri="{FF2B5EF4-FFF2-40B4-BE49-F238E27FC236}">
                <a16:creationId xmlns:a16="http://schemas.microsoft.com/office/drawing/2014/main" id="{DDE9C7C0-9BB8-44A3-8307-A5CB374A6587}"/>
              </a:ext>
            </a:extLst>
          </p:cNvPr>
          <p:cNvSpPr txBox="1"/>
          <p:nvPr/>
        </p:nvSpPr>
        <p:spPr>
          <a:xfrm>
            <a:off x="4301832" y="4079745"/>
            <a:ext cx="1794168" cy="523220"/>
          </a:xfrm>
          <a:prstGeom prst="rect">
            <a:avLst/>
          </a:prstGeom>
          <a:noFill/>
        </p:spPr>
        <p:txBody>
          <a:bodyPr wrap="square" rtlCol="0">
            <a:spAutoFit/>
          </a:bodyPr>
          <a:lstStyle/>
          <a:p>
            <a:r>
              <a:rPr lang="en-GB" sz="2800" b="1" dirty="0"/>
              <a:t>Das</a:t>
            </a:r>
          </a:p>
        </p:txBody>
      </p:sp>
      <p:sp>
        <p:nvSpPr>
          <p:cNvPr id="8" name="TextBox 7">
            <a:extLst>
              <a:ext uri="{FF2B5EF4-FFF2-40B4-BE49-F238E27FC236}">
                <a16:creationId xmlns:a16="http://schemas.microsoft.com/office/drawing/2014/main" id="{DACC8BC3-1774-4120-954A-017DC4FF4303}"/>
              </a:ext>
            </a:extLst>
          </p:cNvPr>
          <p:cNvSpPr txBox="1"/>
          <p:nvPr/>
        </p:nvSpPr>
        <p:spPr>
          <a:xfrm>
            <a:off x="11355221" y="5880100"/>
            <a:ext cx="1132000" cy="461665"/>
          </a:xfrm>
          <a:prstGeom prst="rect">
            <a:avLst/>
          </a:prstGeom>
          <a:noFill/>
        </p:spPr>
        <p:txBody>
          <a:bodyPr wrap="square" rtlCol="0">
            <a:spAutoFit/>
          </a:bodyPr>
          <a:lstStyle/>
          <a:p>
            <a:r>
              <a:rPr lang="en-GB" sz="2400" b="1" dirty="0"/>
              <a:t>[3/6]</a:t>
            </a:r>
          </a:p>
        </p:txBody>
      </p:sp>
    </p:spTree>
    <p:extLst>
      <p:ext uri="{BB962C8B-B14F-4D97-AF65-F5344CB8AC3E}">
        <p14:creationId xmlns:p14="http://schemas.microsoft.com/office/powerpoint/2010/main" val="21528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F5CBF5F7-A669-472B-965D-73CB0AA5EA43}"/>
              </a:ext>
            </a:extLst>
          </p:cNvPr>
          <p:cNvSpPr txBox="1"/>
          <p:nvPr/>
        </p:nvSpPr>
        <p:spPr>
          <a:xfrm>
            <a:off x="263857" y="357151"/>
            <a:ext cx="10153772"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Completa</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las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frases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en español.</a:t>
            </a:r>
            <a:endParaRPr kumimoji="0" lang="en-GB" sz="2400" b="0"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7" name="Llamada rectangular redondeada 6">
            <a:extLst>
              <a:ext uri="{FF2B5EF4-FFF2-40B4-BE49-F238E27FC236}">
                <a16:creationId xmlns:a16="http://schemas.microsoft.com/office/drawing/2014/main" id="{A85D026E-4CFA-C442-9FA5-E3D920919251}"/>
              </a:ext>
            </a:extLst>
          </p:cNvPr>
          <p:cNvSpPr/>
          <p:nvPr/>
        </p:nvSpPr>
        <p:spPr>
          <a:xfrm>
            <a:off x="377830" y="2026566"/>
            <a:ext cx="6648804" cy="1521776"/>
          </a:xfrm>
          <a:prstGeom prst="wedgeRoundRectCallout">
            <a:avLst>
              <a:gd name="adj1" fmla="val -51499"/>
              <a:gd name="adj2" fmla="val 85337"/>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Do </a:t>
            </a:r>
            <a:r>
              <a:rPr lang="es-GB" sz="2800" b="1" dirty="0">
                <a:solidFill>
                  <a:schemeClr val="tx1"/>
                </a:solidFill>
              </a:rPr>
              <a:t>you want </a:t>
            </a:r>
            <a:r>
              <a:rPr lang="es-GB" sz="2800" dirty="0">
                <a:solidFill>
                  <a:schemeClr val="tx1"/>
                </a:solidFill>
              </a:rPr>
              <a:t>to choose your own partner and give support?</a:t>
            </a:r>
            <a:endParaRPr lang="es-ES" sz="2800" dirty="0">
              <a:solidFill>
                <a:schemeClr val="tx1"/>
              </a:solidFill>
            </a:endParaRPr>
          </a:p>
        </p:txBody>
      </p:sp>
      <p:pic>
        <p:nvPicPr>
          <p:cNvPr id="13" name="Imagen 12">
            <a:extLst>
              <a:ext uri="{FF2B5EF4-FFF2-40B4-BE49-F238E27FC236}">
                <a16:creationId xmlns:a16="http://schemas.microsoft.com/office/drawing/2014/main" id="{EE50EE7C-3C4D-854F-87E5-B72DF52D65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11132" y="1105859"/>
            <a:ext cx="1998582" cy="1890460"/>
          </a:xfrm>
          <a:prstGeom prst="rect">
            <a:avLst/>
          </a:prstGeom>
        </p:spPr>
      </p:pic>
      <p:sp>
        <p:nvSpPr>
          <p:cNvPr id="21" name="Llamada rectangular redondeada 20">
            <a:extLst>
              <a:ext uri="{FF2B5EF4-FFF2-40B4-BE49-F238E27FC236}">
                <a16:creationId xmlns:a16="http://schemas.microsoft.com/office/drawing/2014/main" id="{50C98315-F5A3-ED46-A146-BA9F6C91460A}"/>
              </a:ext>
            </a:extLst>
          </p:cNvPr>
          <p:cNvSpPr/>
          <p:nvPr/>
        </p:nvSpPr>
        <p:spPr>
          <a:xfrm>
            <a:off x="3702232" y="4032071"/>
            <a:ext cx="6921136" cy="1521776"/>
          </a:xfrm>
          <a:prstGeom prst="wedgeRoundRectCallout">
            <a:avLst>
              <a:gd name="adj1" fmla="val 63853"/>
              <a:gd name="adj2" fmla="val -60709"/>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chemeClr val="tx1"/>
                </a:solidFill>
              </a:rPr>
              <a:t>¿__________</a:t>
            </a:r>
            <a:r>
              <a:rPr lang="es-ES" sz="2800" dirty="0">
                <a:solidFill>
                  <a:schemeClr val="tx1"/>
                </a:solidFill>
              </a:rPr>
              <a:t> elegir tu propia pareja y dar apoyo?</a:t>
            </a:r>
            <a:endParaRPr lang="es-GB" sz="2800" dirty="0">
              <a:solidFill>
                <a:srgbClr val="203864"/>
              </a:solidFill>
            </a:endParaRPr>
          </a:p>
        </p:txBody>
      </p:sp>
      <p:sp>
        <p:nvSpPr>
          <p:cNvPr id="10" name="TextBox 9">
            <a:extLst>
              <a:ext uri="{FF2B5EF4-FFF2-40B4-BE49-F238E27FC236}">
                <a16:creationId xmlns:a16="http://schemas.microsoft.com/office/drawing/2014/main" id="{DDE9C7C0-9BB8-44A3-8307-A5CB374A6587}"/>
              </a:ext>
            </a:extLst>
          </p:cNvPr>
          <p:cNvSpPr txBox="1"/>
          <p:nvPr/>
        </p:nvSpPr>
        <p:spPr>
          <a:xfrm>
            <a:off x="4301832" y="4269739"/>
            <a:ext cx="1794168" cy="523220"/>
          </a:xfrm>
          <a:prstGeom prst="rect">
            <a:avLst/>
          </a:prstGeom>
          <a:noFill/>
        </p:spPr>
        <p:txBody>
          <a:bodyPr wrap="square" rtlCol="0">
            <a:spAutoFit/>
          </a:bodyPr>
          <a:lstStyle/>
          <a:p>
            <a:r>
              <a:rPr lang="en-GB" sz="2800" b="1" dirty="0" err="1"/>
              <a:t>Quieres</a:t>
            </a:r>
            <a:endParaRPr lang="en-GB" sz="2800" b="1" dirty="0"/>
          </a:p>
        </p:txBody>
      </p:sp>
      <p:sp>
        <p:nvSpPr>
          <p:cNvPr id="8" name="TextBox 7">
            <a:extLst>
              <a:ext uri="{FF2B5EF4-FFF2-40B4-BE49-F238E27FC236}">
                <a16:creationId xmlns:a16="http://schemas.microsoft.com/office/drawing/2014/main" id="{06FEBE48-A0E8-4491-B4E3-D448A972F7F3}"/>
              </a:ext>
            </a:extLst>
          </p:cNvPr>
          <p:cNvSpPr txBox="1"/>
          <p:nvPr/>
        </p:nvSpPr>
        <p:spPr>
          <a:xfrm>
            <a:off x="11355221" y="5880100"/>
            <a:ext cx="1132000" cy="461665"/>
          </a:xfrm>
          <a:prstGeom prst="rect">
            <a:avLst/>
          </a:prstGeom>
          <a:noFill/>
        </p:spPr>
        <p:txBody>
          <a:bodyPr wrap="square" rtlCol="0">
            <a:spAutoFit/>
          </a:bodyPr>
          <a:lstStyle/>
          <a:p>
            <a:r>
              <a:rPr lang="en-GB" sz="2400" b="1" dirty="0"/>
              <a:t>[4/6]</a:t>
            </a:r>
          </a:p>
        </p:txBody>
      </p:sp>
    </p:spTree>
    <p:extLst>
      <p:ext uri="{BB962C8B-B14F-4D97-AF65-F5344CB8AC3E}">
        <p14:creationId xmlns:p14="http://schemas.microsoft.com/office/powerpoint/2010/main" val="76656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F5CBF5F7-A669-472B-965D-73CB0AA5EA43}"/>
              </a:ext>
            </a:extLst>
          </p:cNvPr>
          <p:cNvSpPr txBox="1"/>
          <p:nvPr/>
        </p:nvSpPr>
        <p:spPr>
          <a:xfrm>
            <a:off x="263857" y="357151"/>
            <a:ext cx="10153772"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Completa</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las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frases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en español.</a:t>
            </a:r>
            <a:endParaRPr kumimoji="0" lang="en-GB" sz="2400" b="0"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7" name="Llamada rectangular redondeada 6">
            <a:extLst>
              <a:ext uri="{FF2B5EF4-FFF2-40B4-BE49-F238E27FC236}">
                <a16:creationId xmlns:a16="http://schemas.microsoft.com/office/drawing/2014/main" id="{A85D026E-4CFA-C442-9FA5-E3D920919251}"/>
              </a:ext>
            </a:extLst>
          </p:cNvPr>
          <p:cNvSpPr/>
          <p:nvPr/>
        </p:nvSpPr>
        <p:spPr>
          <a:xfrm>
            <a:off x="377830" y="2026566"/>
            <a:ext cx="6648804" cy="1521776"/>
          </a:xfrm>
          <a:prstGeom prst="wedgeRoundRectCallout">
            <a:avLst>
              <a:gd name="adj1" fmla="val -51499"/>
              <a:gd name="adj2" fmla="val 85337"/>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The first day is difficult</a:t>
            </a:r>
            <a:r>
              <a:rPr lang="en-GB" sz="2800" dirty="0">
                <a:solidFill>
                  <a:schemeClr val="tx1"/>
                </a:solidFill>
              </a:rPr>
              <a:t>*</a:t>
            </a:r>
            <a:r>
              <a:rPr lang="es-GB" sz="2800" dirty="0">
                <a:solidFill>
                  <a:schemeClr val="tx1"/>
                </a:solidFill>
              </a:rPr>
              <a:t>, so </a:t>
            </a:r>
            <a:r>
              <a:rPr lang="es-GB" sz="2800" b="1" dirty="0">
                <a:solidFill>
                  <a:schemeClr val="tx1"/>
                </a:solidFill>
              </a:rPr>
              <a:t>we give </a:t>
            </a:r>
            <a:r>
              <a:rPr lang="es-GB" sz="2800" dirty="0">
                <a:solidFill>
                  <a:schemeClr val="tx1"/>
                </a:solidFill>
              </a:rPr>
              <a:t>a lot of encouragement.</a:t>
            </a:r>
          </a:p>
        </p:txBody>
      </p:sp>
      <p:pic>
        <p:nvPicPr>
          <p:cNvPr id="13" name="Imagen 12">
            <a:extLst>
              <a:ext uri="{FF2B5EF4-FFF2-40B4-BE49-F238E27FC236}">
                <a16:creationId xmlns:a16="http://schemas.microsoft.com/office/drawing/2014/main" id="{EE50EE7C-3C4D-854F-87E5-B72DF52D65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11132" y="1105859"/>
            <a:ext cx="1998582" cy="1890460"/>
          </a:xfrm>
          <a:prstGeom prst="rect">
            <a:avLst/>
          </a:prstGeom>
        </p:spPr>
      </p:pic>
      <p:sp>
        <p:nvSpPr>
          <p:cNvPr id="21" name="Llamada rectangular redondeada 20">
            <a:extLst>
              <a:ext uri="{FF2B5EF4-FFF2-40B4-BE49-F238E27FC236}">
                <a16:creationId xmlns:a16="http://schemas.microsoft.com/office/drawing/2014/main" id="{50C98315-F5A3-ED46-A146-BA9F6C91460A}"/>
              </a:ext>
            </a:extLst>
          </p:cNvPr>
          <p:cNvSpPr/>
          <p:nvPr/>
        </p:nvSpPr>
        <p:spPr>
          <a:xfrm>
            <a:off x="3702232" y="4032071"/>
            <a:ext cx="6921136" cy="1521776"/>
          </a:xfrm>
          <a:prstGeom prst="wedgeRoundRectCallout">
            <a:avLst>
              <a:gd name="adj1" fmla="val 63853"/>
              <a:gd name="adj2" fmla="val -60709"/>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tx1"/>
                </a:solidFill>
              </a:rPr>
              <a:t>El primer día es difícil, así que _________ mucho ánimo.</a:t>
            </a:r>
          </a:p>
        </p:txBody>
      </p:sp>
      <p:sp>
        <p:nvSpPr>
          <p:cNvPr id="10" name="TextBox 9">
            <a:extLst>
              <a:ext uri="{FF2B5EF4-FFF2-40B4-BE49-F238E27FC236}">
                <a16:creationId xmlns:a16="http://schemas.microsoft.com/office/drawing/2014/main" id="{DDE9C7C0-9BB8-44A3-8307-A5CB374A6587}"/>
              </a:ext>
            </a:extLst>
          </p:cNvPr>
          <p:cNvSpPr txBox="1"/>
          <p:nvPr/>
        </p:nvSpPr>
        <p:spPr>
          <a:xfrm>
            <a:off x="5198916" y="4756092"/>
            <a:ext cx="1794168" cy="523220"/>
          </a:xfrm>
          <a:prstGeom prst="rect">
            <a:avLst/>
          </a:prstGeom>
          <a:noFill/>
        </p:spPr>
        <p:txBody>
          <a:bodyPr wrap="square" rtlCol="0">
            <a:spAutoFit/>
          </a:bodyPr>
          <a:lstStyle/>
          <a:p>
            <a:r>
              <a:rPr lang="en-GB" sz="2800" b="1" dirty="0" err="1"/>
              <a:t>damos</a:t>
            </a:r>
            <a:endParaRPr lang="en-GB" sz="2800" b="1" dirty="0"/>
          </a:p>
        </p:txBody>
      </p:sp>
      <p:sp>
        <p:nvSpPr>
          <p:cNvPr id="8" name="TextBox 7">
            <a:extLst>
              <a:ext uri="{FF2B5EF4-FFF2-40B4-BE49-F238E27FC236}">
                <a16:creationId xmlns:a16="http://schemas.microsoft.com/office/drawing/2014/main" id="{FC41FDF6-06D5-4680-AF4A-2C5E6AFBEE74}"/>
              </a:ext>
            </a:extLst>
          </p:cNvPr>
          <p:cNvSpPr txBox="1"/>
          <p:nvPr/>
        </p:nvSpPr>
        <p:spPr>
          <a:xfrm>
            <a:off x="10029333" y="5967260"/>
            <a:ext cx="2162179" cy="400110"/>
          </a:xfrm>
          <a:prstGeom prst="rect">
            <a:avLst/>
          </a:prstGeom>
          <a:solidFill>
            <a:schemeClr val="accent4">
              <a:lumMod val="20000"/>
              <a:lumOff val="80000"/>
            </a:schemeClr>
          </a:solidFill>
          <a:ln>
            <a:solidFill>
              <a:schemeClr val="accent2"/>
            </a:solidFill>
          </a:ln>
        </p:spPr>
        <p:txBody>
          <a:bodyPr wrap="square" rtlCol="0">
            <a:spAutoFit/>
          </a:bodyPr>
          <a:lstStyle/>
          <a:p>
            <a:pPr algn="l"/>
            <a:endParaRPr lang="en-GB" sz="2000" dirty="0">
              <a:solidFill>
                <a:schemeClr val="accent5">
                  <a:lumMod val="50000"/>
                </a:schemeClr>
              </a:solidFill>
            </a:endParaRPr>
          </a:p>
        </p:txBody>
      </p:sp>
      <p:sp>
        <p:nvSpPr>
          <p:cNvPr id="11" name="TextBox 10">
            <a:extLst>
              <a:ext uri="{FF2B5EF4-FFF2-40B4-BE49-F238E27FC236}">
                <a16:creationId xmlns:a16="http://schemas.microsoft.com/office/drawing/2014/main" id="{0E280419-00D3-40D1-9E8C-85777AF064C7}"/>
              </a:ext>
            </a:extLst>
          </p:cNvPr>
          <p:cNvSpPr txBox="1"/>
          <p:nvPr/>
        </p:nvSpPr>
        <p:spPr>
          <a:xfrm>
            <a:off x="10154309" y="5967169"/>
            <a:ext cx="2401824" cy="400110"/>
          </a:xfrm>
          <a:prstGeom prst="rect">
            <a:avLst/>
          </a:prstGeom>
          <a:noFill/>
        </p:spPr>
        <p:txBody>
          <a:bodyPr wrap="square" rtlCol="0">
            <a:spAutoFit/>
          </a:bodyPr>
          <a:lstStyle/>
          <a:p>
            <a:pPr algn="l"/>
            <a:r>
              <a:rPr lang="en-GB" sz="2000" dirty="0">
                <a:solidFill>
                  <a:schemeClr val="accent5">
                    <a:lumMod val="50000"/>
                  </a:schemeClr>
                </a:solidFill>
              </a:rPr>
              <a:t>difficult = difícil</a:t>
            </a:r>
          </a:p>
        </p:txBody>
      </p:sp>
      <p:sp>
        <p:nvSpPr>
          <p:cNvPr id="12" name="TextBox 11">
            <a:extLst>
              <a:ext uri="{FF2B5EF4-FFF2-40B4-BE49-F238E27FC236}">
                <a16:creationId xmlns:a16="http://schemas.microsoft.com/office/drawing/2014/main" id="{D8586BB6-A3E3-4590-8948-24652BE6D84C}"/>
              </a:ext>
            </a:extLst>
          </p:cNvPr>
          <p:cNvSpPr txBox="1"/>
          <p:nvPr/>
        </p:nvSpPr>
        <p:spPr>
          <a:xfrm>
            <a:off x="11355221" y="5529630"/>
            <a:ext cx="1132000" cy="461665"/>
          </a:xfrm>
          <a:prstGeom prst="rect">
            <a:avLst/>
          </a:prstGeom>
          <a:noFill/>
        </p:spPr>
        <p:txBody>
          <a:bodyPr wrap="square" rtlCol="0">
            <a:spAutoFit/>
          </a:bodyPr>
          <a:lstStyle/>
          <a:p>
            <a:r>
              <a:rPr lang="en-GB" sz="2400" b="1" dirty="0"/>
              <a:t>[5/6]</a:t>
            </a:r>
          </a:p>
        </p:txBody>
      </p:sp>
    </p:spTree>
    <p:extLst>
      <p:ext uri="{BB962C8B-B14F-4D97-AF65-F5344CB8AC3E}">
        <p14:creationId xmlns:p14="http://schemas.microsoft.com/office/powerpoint/2010/main" val="89280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F5CBF5F7-A669-472B-965D-73CB0AA5EA43}"/>
              </a:ext>
            </a:extLst>
          </p:cNvPr>
          <p:cNvSpPr txBox="1"/>
          <p:nvPr/>
        </p:nvSpPr>
        <p:spPr>
          <a:xfrm>
            <a:off x="263857" y="357151"/>
            <a:ext cx="10153772"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Completa</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las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frases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en español.</a:t>
            </a:r>
            <a:endParaRPr kumimoji="0" lang="en-GB" sz="2400" b="0"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7" name="Llamada rectangular redondeada 6">
            <a:extLst>
              <a:ext uri="{FF2B5EF4-FFF2-40B4-BE49-F238E27FC236}">
                <a16:creationId xmlns:a16="http://schemas.microsoft.com/office/drawing/2014/main" id="{A85D026E-4CFA-C442-9FA5-E3D920919251}"/>
              </a:ext>
            </a:extLst>
          </p:cNvPr>
          <p:cNvSpPr/>
          <p:nvPr/>
        </p:nvSpPr>
        <p:spPr>
          <a:xfrm>
            <a:off x="377830" y="2026566"/>
            <a:ext cx="6648804" cy="1521776"/>
          </a:xfrm>
          <a:prstGeom prst="wedgeRoundRectCallout">
            <a:avLst>
              <a:gd name="adj1" fmla="val -51499"/>
              <a:gd name="adj2" fmla="val 85337"/>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chemeClr val="tx1"/>
                </a:solidFill>
              </a:rPr>
              <a:t>I give </a:t>
            </a:r>
            <a:r>
              <a:rPr lang="es-GB" sz="2800" dirty="0">
                <a:solidFill>
                  <a:schemeClr val="tx1"/>
                </a:solidFill>
              </a:rPr>
              <a:t>information about the classes to people </a:t>
            </a:r>
            <a:r>
              <a:rPr lang="en-GB" sz="2800" dirty="0">
                <a:solidFill>
                  <a:schemeClr val="tx1"/>
                </a:solidFill>
              </a:rPr>
              <a:t>with</a:t>
            </a:r>
            <a:r>
              <a:rPr lang="es-GB" sz="2800" dirty="0">
                <a:solidFill>
                  <a:schemeClr val="tx1"/>
                </a:solidFill>
              </a:rPr>
              <a:t> the intention to participate.</a:t>
            </a:r>
          </a:p>
        </p:txBody>
      </p:sp>
      <p:pic>
        <p:nvPicPr>
          <p:cNvPr id="13" name="Imagen 12">
            <a:extLst>
              <a:ext uri="{FF2B5EF4-FFF2-40B4-BE49-F238E27FC236}">
                <a16:creationId xmlns:a16="http://schemas.microsoft.com/office/drawing/2014/main" id="{EE50EE7C-3C4D-854F-87E5-B72DF52D65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11132" y="1105859"/>
            <a:ext cx="1998582" cy="1890460"/>
          </a:xfrm>
          <a:prstGeom prst="rect">
            <a:avLst/>
          </a:prstGeom>
        </p:spPr>
      </p:pic>
      <p:sp>
        <p:nvSpPr>
          <p:cNvPr id="21" name="Llamada rectangular redondeada 20">
            <a:extLst>
              <a:ext uri="{FF2B5EF4-FFF2-40B4-BE49-F238E27FC236}">
                <a16:creationId xmlns:a16="http://schemas.microsoft.com/office/drawing/2014/main" id="{50C98315-F5A3-ED46-A146-BA9F6C91460A}"/>
              </a:ext>
            </a:extLst>
          </p:cNvPr>
          <p:cNvSpPr/>
          <p:nvPr/>
        </p:nvSpPr>
        <p:spPr>
          <a:xfrm>
            <a:off x="3702232" y="4032071"/>
            <a:ext cx="6921136" cy="1521776"/>
          </a:xfrm>
          <a:prstGeom prst="wedgeRoundRectCallout">
            <a:avLst>
              <a:gd name="adj1" fmla="val 63853"/>
              <a:gd name="adj2" fmla="val -60709"/>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tx1"/>
                </a:solidFill>
              </a:rPr>
              <a:t>_______ información sobre las clases a la gente con la intención de participar. </a:t>
            </a:r>
          </a:p>
        </p:txBody>
      </p:sp>
      <p:sp>
        <p:nvSpPr>
          <p:cNvPr id="10" name="TextBox 9">
            <a:extLst>
              <a:ext uri="{FF2B5EF4-FFF2-40B4-BE49-F238E27FC236}">
                <a16:creationId xmlns:a16="http://schemas.microsoft.com/office/drawing/2014/main" id="{DDE9C7C0-9BB8-44A3-8307-A5CB374A6587}"/>
              </a:ext>
            </a:extLst>
          </p:cNvPr>
          <p:cNvSpPr txBox="1"/>
          <p:nvPr/>
        </p:nvSpPr>
        <p:spPr>
          <a:xfrm>
            <a:off x="4076700" y="4060874"/>
            <a:ext cx="1794168" cy="523220"/>
          </a:xfrm>
          <a:prstGeom prst="rect">
            <a:avLst/>
          </a:prstGeom>
          <a:noFill/>
        </p:spPr>
        <p:txBody>
          <a:bodyPr wrap="square" rtlCol="0">
            <a:spAutoFit/>
          </a:bodyPr>
          <a:lstStyle/>
          <a:p>
            <a:r>
              <a:rPr lang="en-GB" sz="2800" b="1" dirty="0" err="1"/>
              <a:t>Doy</a:t>
            </a:r>
            <a:endParaRPr lang="en-GB" sz="2800" b="1" dirty="0"/>
          </a:p>
        </p:txBody>
      </p:sp>
      <p:sp>
        <p:nvSpPr>
          <p:cNvPr id="12" name="TextBox 11">
            <a:extLst>
              <a:ext uri="{FF2B5EF4-FFF2-40B4-BE49-F238E27FC236}">
                <a16:creationId xmlns:a16="http://schemas.microsoft.com/office/drawing/2014/main" id="{71322285-0A5E-4B94-B004-86CAA4572F3D}"/>
              </a:ext>
            </a:extLst>
          </p:cNvPr>
          <p:cNvSpPr txBox="1"/>
          <p:nvPr/>
        </p:nvSpPr>
        <p:spPr>
          <a:xfrm>
            <a:off x="11355221" y="5861195"/>
            <a:ext cx="1132000" cy="461665"/>
          </a:xfrm>
          <a:prstGeom prst="rect">
            <a:avLst/>
          </a:prstGeom>
          <a:noFill/>
        </p:spPr>
        <p:txBody>
          <a:bodyPr wrap="square" rtlCol="0">
            <a:spAutoFit/>
          </a:bodyPr>
          <a:lstStyle/>
          <a:p>
            <a:r>
              <a:rPr lang="en-GB" sz="2400" b="1" dirty="0"/>
              <a:t>[6/6]</a:t>
            </a:r>
          </a:p>
        </p:txBody>
      </p:sp>
    </p:spTree>
    <p:extLst>
      <p:ext uri="{BB962C8B-B14F-4D97-AF65-F5344CB8AC3E}">
        <p14:creationId xmlns:p14="http://schemas.microsoft.com/office/powerpoint/2010/main" val="268713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F5CBF5F7-A669-472B-965D-73CB0AA5EA43}"/>
              </a:ext>
            </a:extLst>
          </p:cNvPr>
          <p:cNvSpPr txBox="1"/>
          <p:nvPr/>
        </p:nvSpPr>
        <p:spPr>
          <a:xfrm>
            <a:off x="272696" y="215605"/>
            <a:ext cx="10153772"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mj-lt"/>
                <a:ea typeface="+mn-ea"/>
                <a:cs typeface="+mn-cs"/>
              </a:rPr>
              <a:t>Estás</a:t>
            </a:r>
            <a:r>
              <a:rPr kumimoji="0" lang="en-GB" sz="2400" b="1" i="0" u="none" strike="noStrike" kern="1200" cap="none" spc="0" normalizeH="0" baseline="0" noProof="0" dirty="0">
                <a:ln>
                  <a:noFill/>
                </a:ln>
                <a:effectLst/>
                <a:uLnTx/>
                <a:uFillTx/>
                <a:latin typeface="+mj-lt"/>
                <a:ea typeface="+mn-ea"/>
                <a:cs typeface="+mn-cs"/>
              </a:rPr>
              <a:t> en una </a:t>
            </a:r>
            <a:r>
              <a:rPr kumimoji="0" lang="en-GB" sz="2400" b="1" i="0" u="none" strike="noStrike" kern="1200" cap="none" spc="0" normalizeH="0" baseline="0" noProof="0" dirty="0" err="1">
                <a:ln>
                  <a:noFill/>
                </a:ln>
                <a:effectLst/>
                <a:uLnTx/>
                <a:uFillTx/>
                <a:latin typeface="+mj-lt"/>
                <a:ea typeface="+mn-ea"/>
                <a:cs typeface="+mn-cs"/>
              </a:rPr>
              <a:t>clase</a:t>
            </a:r>
            <a:r>
              <a:rPr kumimoji="0" lang="en-GB" sz="2400" b="1" i="0" u="none" strike="noStrike" kern="1200" cap="none" spc="0" normalizeH="0" baseline="0" noProof="0" dirty="0">
                <a:ln>
                  <a:noFill/>
                </a:ln>
                <a:effectLst/>
                <a:uLnTx/>
                <a:uFillTx/>
                <a:latin typeface="+mj-lt"/>
                <a:ea typeface="+mn-ea"/>
                <a:cs typeface="+mn-cs"/>
              </a:rPr>
              <a:t> de salsa y </a:t>
            </a:r>
            <a:r>
              <a:rPr kumimoji="0" lang="en-GB" sz="2400" b="1" i="0" u="none" strike="noStrike" kern="1200" cap="none" spc="0" normalizeH="0" baseline="0" noProof="0" dirty="0" err="1">
                <a:ln>
                  <a:noFill/>
                </a:ln>
                <a:effectLst/>
                <a:uLnTx/>
                <a:uFillTx/>
                <a:latin typeface="+mj-lt"/>
                <a:ea typeface="+mn-ea"/>
                <a:cs typeface="+mn-cs"/>
              </a:rPr>
              <a:t>escuchas</a:t>
            </a:r>
            <a:r>
              <a:rPr kumimoji="0" lang="en-GB" sz="2400" b="1" i="0" u="none" strike="noStrike" kern="1200" cap="none" spc="0" normalizeH="0" baseline="0" noProof="0" dirty="0">
                <a:ln>
                  <a:noFill/>
                </a:ln>
                <a:effectLst/>
                <a:uLnTx/>
                <a:uFillTx/>
                <a:latin typeface="+mj-lt"/>
                <a:ea typeface="+mn-ea"/>
                <a:cs typeface="+mn-cs"/>
              </a:rPr>
              <a:t> las </a:t>
            </a:r>
            <a:r>
              <a:rPr kumimoji="0" lang="en-GB" sz="2400" b="1" i="0" u="none" strike="noStrike" kern="1200" cap="none" spc="0" normalizeH="0" baseline="0" noProof="0" dirty="0" err="1">
                <a:ln>
                  <a:noFill/>
                </a:ln>
                <a:effectLst/>
                <a:uLnTx/>
                <a:uFillTx/>
                <a:latin typeface="+mj-lt"/>
                <a:ea typeface="+mn-ea"/>
                <a:cs typeface="+mn-cs"/>
              </a:rPr>
              <a:t>conversaciones</a:t>
            </a:r>
            <a:r>
              <a:rPr kumimoji="0" lang="en-GB" sz="2400" b="1" i="0" u="none" strike="noStrike" kern="1200" cap="none" spc="0" normalizeH="0" baseline="0" noProof="0" dirty="0">
                <a:ln>
                  <a:noFill/>
                </a:ln>
                <a:effectLst/>
                <a:uLnTx/>
                <a:uFillTx/>
                <a:latin typeface="+mj-lt"/>
                <a:ea typeface="+mn-ea"/>
                <a:cs typeface="+mn-cs"/>
              </a:rPr>
              <a:t> de la </a:t>
            </a:r>
            <a:r>
              <a:rPr kumimoji="0" lang="en-GB" sz="2400" b="1" i="0" u="none" strike="noStrike" kern="1200" cap="none" spc="0" normalizeH="0" baseline="0" noProof="0" dirty="0" err="1">
                <a:ln>
                  <a:noFill/>
                </a:ln>
                <a:effectLst/>
                <a:uLnTx/>
                <a:uFillTx/>
                <a:latin typeface="+mj-lt"/>
                <a:ea typeface="+mn-ea"/>
                <a:cs typeface="+mn-cs"/>
              </a:rPr>
              <a:t>gente</a:t>
            </a:r>
            <a:r>
              <a:rPr kumimoji="0" lang="en-GB" sz="2400" b="1" i="0" u="none" strike="noStrike" kern="1200" cap="none" spc="0" normalizeH="0" baseline="0" noProof="0" dirty="0">
                <a:ln>
                  <a:noFill/>
                </a:ln>
                <a:effectLst/>
                <a:uLnTx/>
                <a:uFillTx/>
                <a:latin typeface="+mj-lt"/>
                <a:ea typeface="+mn-ea"/>
                <a:cs typeface="+mn-cs"/>
              </a:rPr>
              <a:t>.</a:t>
            </a:r>
            <a:r>
              <a:rPr kumimoji="0" lang="en-GB" sz="2400" b="1" i="0" u="none" strike="noStrike" kern="1200" cap="none" spc="0" normalizeH="0" noProof="0" dirty="0">
                <a:ln>
                  <a:noFill/>
                </a:ln>
                <a:effectLst/>
                <a:uLnTx/>
                <a:uFillTx/>
                <a:latin typeface="+mj-lt"/>
                <a:ea typeface="+mn-ea"/>
                <a:cs typeface="+mn-cs"/>
              </a:rPr>
              <a:t> </a:t>
            </a:r>
            <a:r>
              <a:rPr kumimoji="0" lang="en-GB" sz="2400" b="1" i="0" u="none" strike="noStrike" kern="1200" cap="none" spc="0" normalizeH="0" baseline="0" noProof="0" dirty="0" err="1">
                <a:ln>
                  <a:noFill/>
                </a:ln>
                <a:effectLst/>
                <a:uLnTx/>
                <a:uFillTx/>
                <a:latin typeface="+mj-lt"/>
                <a:ea typeface="+mn-ea"/>
                <a:cs typeface="+mn-cs"/>
              </a:rPr>
              <a:t>Quieres</a:t>
            </a:r>
            <a:r>
              <a:rPr kumimoji="0" lang="en-GB" sz="2400" b="1" i="0" u="none" strike="noStrike" kern="1200" cap="none" spc="0" normalizeH="0" baseline="0" noProof="0" dirty="0">
                <a:ln>
                  <a:noFill/>
                </a:ln>
                <a:effectLst/>
                <a:uLnTx/>
                <a:uFillTx/>
                <a:latin typeface="+mj-lt"/>
                <a:ea typeface="+mn-ea"/>
                <a:cs typeface="+mn-cs"/>
              </a:rPr>
              <a:t> </a:t>
            </a:r>
            <a:r>
              <a:rPr kumimoji="0" lang="en-GB" sz="2400" b="1" i="0" u="none" strike="noStrike" kern="1200" cap="none" spc="0" normalizeH="0" baseline="0" noProof="0" dirty="0" err="1">
                <a:ln>
                  <a:noFill/>
                </a:ln>
                <a:effectLst/>
                <a:uLnTx/>
                <a:uFillTx/>
                <a:latin typeface="+mj-lt"/>
                <a:ea typeface="+mn-ea"/>
                <a:cs typeface="+mn-cs"/>
              </a:rPr>
              <a:t>hacer</a:t>
            </a:r>
            <a:r>
              <a:rPr kumimoji="0" lang="en-GB" sz="2400" b="1" i="0" u="none" strike="noStrike" kern="1200" cap="none" spc="0" normalizeH="0" baseline="0" noProof="0" dirty="0">
                <a:ln>
                  <a:noFill/>
                </a:ln>
                <a:effectLst/>
                <a:uLnTx/>
                <a:uFillTx/>
                <a:latin typeface="+mj-lt"/>
                <a:ea typeface="+mn-ea"/>
                <a:cs typeface="+mn-cs"/>
              </a:rPr>
              <a:t> una traducción de las </a:t>
            </a:r>
            <a:r>
              <a:rPr kumimoji="0" lang="en-GB" sz="2400" b="1" i="0" u="none" strike="noStrike" kern="1200" cap="none" spc="0" normalizeH="0" baseline="0" noProof="0" dirty="0" err="1">
                <a:ln>
                  <a:noFill/>
                </a:ln>
                <a:effectLst/>
                <a:uLnTx/>
                <a:uFillTx/>
                <a:latin typeface="+mj-lt"/>
                <a:ea typeface="+mn-ea"/>
                <a:cs typeface="+mn-cs"/>
              </a:rPr>
              <a:t>frases</a:t>
            </a:r>
            <a:r>
              <a:rPr kumimoji="0" lang="en-GB" sz="2400" b="1" i="0" u="none" strike="noStrike" kern="1200" cap="none" spc="0" normalizeH="0" baseline="0" noProof="0" dirty="0">
                <a:ln>
                  <a:noFill/>
                </a:ln>
                <a:effectLst/>
                <a:uLnTx/>
                <a:uFillTx/>
                <a:latin typeface="+mj-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mj-lt"/>
                <a:ea typeface="+mn-ea"/>
                <a:cs typeface="+mn-cs"/>
              </a:rPr>
              <a:t>Escribe las </a:t>
            </a:r>
            <a:r>
              <a:rPr kumimoji="0" lang="en-GB" sz="2400" b="1" i="0" u="none" strike="noStrike" kern="1200" cap="none" spc="0" normalizeH="0" baseline="0" noProof="0" dirty="0" err="1">
                <a:ln>
                  <a:noFill/>
                </a:ln>
                <a:effectLst/>
                <a:uLnTx/>
                <a:uFillTx/>
                <a:latin typeface="+mj-lt"/>
                <a:ea typeface="+mn-ea"/>
                <a:cs typeface="+mn-cs"/>
              </a:rPr>
              <a:t>frases</a:t>
            </a:r>
            <a:r>
              <a:rPr kumimoji="0" lang="en-GB" sz="2400" b="1" i="0" u="none" strike="noStrike" kern="1200" cap="none" spc="0" normalizeH="0" baseline="0" noProof="0" dirty="0">
                <a:ln>
                  <a:noFill/>
                </a:ln>
                <a:effectLst/>
                <a:uLnTx/>
                <a:uFillTx/>
                <a:latin typeface="+mj-lt"/>
                <a:ea typeface="+mn-ea"/>
                <a:cs typeface="+mn-cs"/>
              </a:rPr>
              <a:t> en español.</a:t>
            </a:r>
            <a:endParaRPr kumimoji="0" lang="en-GB" sz="2400" b="0" i="0" u="none" strike="noStrike" kern="1200" cap="none" spc="0" normalizeH="0" baseline="0" noProof="0" dirty="0">
              <a:ln>
                <a:noFill/>
              </a:ln>
              <a:effectLst/>
              <a:uLnTx/>
              <a:uFillTx/>
              <a:latin typeface="+mj-lt"/>
              <a:ea typeface="+mn-ea"/>
              <a:cs typeface="+mn-cs"/>
            </a:endParaRPr>
          </a:p>
        </p:txBody>
      </p:sp>
      <p:sp>
        <p:nvSpPr>
          <p:cNvPr id="7" name="Llamada rectangular redondeada 6">
            <a:extLst>
              <a:ext uri="{FF2B5EF4-FFF2-40B4-BE49-F238E27FC236}">
                <a16:creationId xmlns:a16="http://schemas.microsoft.com/office/drawing/2014/main" id="{A85D026E-4CFA-C442-9FA5-E3D920919251}"/>
              </a:ext>
            </a:extLst>
          </p:cNvPr>
          <p:cNvSpPr/>
          <p:nvPr/>
        </p:nvSpPr>
        <p:spPr>
          <a:xfrm>
            <a:off x="272696" y="1522984"/>
            <a:ext cx="3493791" cy="1906016"/>
          </a:xfrm>
          <a:prstGeom prst="wedgeRoundRectCallout">
            <a:avLst>
              <a:gd name="adj1" fmla="val -51499"/>
              <a:gd name="adj2" fmla="val 853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chemeClr val="tx1"/>
                </a:solidFill>
              </a:rPr>
              <a:t>We want to learn to dance salsa because it’s a tradition in the family.</a:t>
            </a:r>
          </a:p>
        </p:txBody>
      </p:sp>
      <p:sp>
        <p:nvSpPr>
          <p:cNvPr id="17" name="Llamada rectangular redondeada 16">
            <a:extLst>
              <a:ext uri="{FF2B5EF4-FFF2-40B4-BE49-F238E27FC236}">
                <a16:creationId xmlns:a16="http://schemas.microsoft.com/office/drawing/2014/main" id="{F958C47F-4190-1844-82EE-6139C3521A3B}"/>
              </a:ext>
            </a:extLst>
          </p:cNvPr>
          <p:cNvSpPr/>
          <p:nvPr/>
        </p:nvSpPr>
        <p:spPr>
          <a:xfrm>
            <a:off x="4275340" y="4035517"/>
            <a:ext cx="2988540" cy="1945090"/>
          </a:xfrm>
          <a:prstGeom prst="wedgeRoundRectCallout">
            <a:avLst>
              <a:gd name="adj1" fmla="val 31714"/>
              <a:gd name="adj2" fmla="val 64131"/>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chemeClr val="tx1"/>
                </a:solidFill>
              </a:rPr>
              <a:t>The first day is difficult</a:t>
            </a:r>
            <a:r>
              <a:rPr lang="en-GB" sz="2400" dirty="0">
                <a:solidFill>
                  <a:schemeClr val="tx1"/>
                </a:solidFill>
              </a:rPr>
              <a:t>*</a:t>
            </a:r>
            <a:r>
              <a:rPr lang="es-GB" sz="2400" dirty="0">
                <a:solidFill>
                  <a:schemeClr val="tx1"/>
                </a:solidFill>
              </a:rPr>
              <a:t>, so we give a lot of encouragement.</a:t>
            </a:r>
          </a:p>
        </p:txBody>
      </p:sp>
      <p:sp>
        <p:nvSpPr>
          <p:cNvPr id="19" name="Llamada rectangular redondeada 18">
            <a:extLst>
              <a:ext uri="{FF2B5EF4-FFF2-40B4-BE49-F238E27FC236}">
                <a16:creationId xmlns:a16="http://schemas.microsoft.com/office/drawing/2014/main" id="{DDFD0523-A074-8B4C-BBD0-7B4919523978}"/>
              </a:ext>
            </a:extLst>
          </p:cNvPr>
          <p:cNvSpPr/>
          <p:nvPr/>
        </p:nvSpPr>
        <p:spPr>
          <a:xfrm>
            <a:off x="633931" y="4017379"/>
            <a:ext cx="3132556" cy="1949881"/>
          </a:xfrm>
          <a:prstGeom prst="wedgeRoundRectCallout">
            <a:avLst>
              <a:gd name="adj1" fmla="val 62294"/>
              <a:gd name="adj2" fmla="val 6576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chemeClr val="tx1"/>
                </a:solidFill>
              </a:rPr>
              <a:t>Do you want to choose your own partner and give support?</a:t>
            </a:r>
          </a:p>
        </p:txBody>
      </p:sp>
      <p:pic>
        <p:nvPicPr>
          <p:cNvPr id="13" name="Imagen 12">
            <a:extLst>
              <a:ext uri="{FF2B5EF4-FFF2-40B4-BE49-F238E27FC236}">
                <a16:creationId xmlns:a16="http://schemas.microsoft.com/office/drawing/2014/main" id="{EE50EE7C-3C4D-854F-87E5-B72DF52D65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11132" y="1105859"/>
            <a:ext cx="1998582" cy="1890460"/>
          </a:xfrm>
          <a:prstGeom prst="rect">
            <a:avLst/>
          </a:prstGeom>
        </p:spPr>
      </p:pic>
      <p:sp>
        <p:nvSpPr>
          <p:cNvPr id="20" name="Llamada rectangular redondeada 19">
            <a:extLst>
              <a:ext uri="{FF2B5EF4-FFF2-40B4-BE49-F238E27FC236}">
                <a16:creationId xmlns:a16="http://schemas.microsoft.com/office/drawing/2014/main" id="{1705259B-C102-4A4C-81F2-C0DCF625DBEE}"/>
              </a:ext>
            </a:extLst>
          </p:cNvPr>
          <p:cNvSpPr/>
          <p:nvPr/>
        </p:nvSpPr>
        <p:spPr>
          <a:xfrm>
            <a:off x="6665470" y="1601434"/>
            <a:ext cx="3364352" cy="1991622"/>
          </a:xfrm>
          <a:prstGeom prst="wedgeRoundRectCallout">
            <a:avLst>
              <a:gd name="adj1" fmla="val 59717"/>
              <a:gd name="adj2" fmla="val -6400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chemeClr val="tx1"/>
                </a:solidFill>
              </a:rPr>
              <a:t>You take the first step forward, the second step backwards and the third step to the left.</a:t>
            </a:r>
          </a:p>
        </p:txBody>
      </p:sp>
      <p:sp>
        <p:nvSpPr>
          <p:cNvPr id="21" name="Llamada rectangular redondeada 20">
            <a:extLst>
              <a:ext uri="{FF2B5EF4-FFF2-40B4-BE49-F238E27FC236}">
                <a16:creationId xmlns:a16="http://schemas.microsoft.com/office/drawing/2014/main" id="{50C98315-F5A3-ED46-A146-BA9F6C91460A}"/>
              </a:ext>
            </a:extLst>
          </p:cNvPr>
          <p:cNvSpPr/>
          <p:nvPr/>
        </p:nvSpPr>
        <p:spPr>
          <a:xfrm>
            <a:off x="272696" y="1509198"/>
            <a:ext cx="3493791" cy="1940328"/>
          </a:xfrm>
          <a:prstGeom prst="wedgeRoundRectCallout">
            <a:avLst>
              <a:gd name="adj1" fmla="val -52434"/>
              <a:gd name="adj2" fmla="val 853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Queremos aprender a bailar salsa porque es una tradición en la familia.</a:t>
            </a:r>
          </a:p>
        </p:txBody>
      </p:sp>
      <p:sp>
        <p:nvSpPr>
          <p:cNvPr id="22" name="Llamada rectangular redondeada 21">
            <a:extLst>
              <a:ext uri="{FF2B5EF4-FFF2-40B4-BE49-F238E27FC236}">
                <a16:creationId xmlns:a16="http://schemas.microsoft.com/office/drawing/2014/main" id="{69D6231C-B9F0-364B-A67F-D2A9D1C1CF22}"/>
              </a:ext>
            </a:extLst>
          </p:cNvPr>
          <p:cNvSpPr/>
          <p:nvPr/>
        </p:nvSpPr>
        <p:spPr>
          <a:xfrm>
            <a:off x="6665470" y="1592297"/>
            <a:ext cx="3364351" cy="2009127"/>
          </a:xfrm>
          <a:prstGeom prst="wedgeRoundRectCallout">
            <a:avLst>
              <a:gd name="adj1" fmla="val 63341"/>
              <a:gd name="adj2" fmla="val -6583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Das el primer paso adelante, el segundo paso atrás y el tercer paso a la izquierda.</a:t>
            </a:r>
          </a:p>
        </p:txBody>
      </p:sp>
      <p:sp>
        <p:nvSpPr>
          <p:cNvPr id="23" name="Llamada rectangular redondeada 22">
            <a:extLst>
              <a:ext uri="{FF2B5EF4-FFF2-40B4-BE49-F238E27FC236}">
                <a16:creationId xmlns:a16="http://schemas.microsoft.com/office/drawing/2014/main" id="{3DA25304-07E2-0A45-976F-41EA5B4E5F25}"/>
              </a:ext>
            </a:extLst>
          </p:cNvPr>
          <p:cNvSpPr/>
          <p:nvPr/>
        </p:nvSpPr>
        <p:spPr>
          <a:xfrm>
            <a:off x="4275340" y="4043885"/>
            <a:ext cx="2988540" cy="1927932"/>
          </a:xfrm>
          <a:prstGeom prst="wedgeRoundRectCallout">
            <a:avLst>
              <a:gd name="adj1" fmla="val 32059"/>
              <a:gd name="adj2" fmla="val 6491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El primer día es difícil, así que damos mucho ánimo.</a:t>
            </a:r>
          </a:p>
        </p:txBody>
      </p:sp>
      <p:sp>
        <p:nvSpPr>
          <p:cNvPr id="24" name="Llamada rectangular redondeada 23">
            <a:extLst>
              <a:ext uri="{FF2B5EF4-FFF2-40B4-BE49-F238E27FC236}">
                <a16:creationId xmlns:a16="http://schemas.microsoft.com/office/drawing/2014/main" id="{808270ED-AE9B-9447-804F-8FEFECCDC01F}"/>
              </a:ext>
            </a:extLst>
          </p:cNvPr>
          <p:cNvSpPr/>
          <p:nvPr/>
        </p:nvSpPr>
        <p:spPr>
          <a:xfrm>
            <a:off x="633931" y="4032083"/>
            <a:ext cx="3132556" cy="1940327"/>
          </a:xfrm>
          <a:prstGeom prst="wedgeRoundRectCallout">
            <a:avLst>
              <a:gd name="adj1" fmla="val 61861"/>
              <a:gd name="adj2" fmla="val 6451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¿Quieres elegir tu propia pareja y dar apoyo?</a:t>
            </a:r>
          </a:p>
        </p:txBody>
      </p:sp>
      <p:sp>
        <p:nvSpPr>
          <p:cNvPr id="25" name="Llamada rectangular redondeada 24">
            <a:extLst>
              <a:ext uri="{FF2B5EF4-FFF2-40B4-BE49-F238E27FC236}">
                <a16:creationId xmlns:a16="http://schemas.microsoft.com/office/drawing/2014/main" id="{661050B3-5B6C-2044-B675-6ABD8DE111E8}"/>
              </a:ext>
            </a:extLst>
          </p:cNvPr>
          <p:cNvSpPr/>
          <p:nvPr/>
        </p:nvSpPr>
        <p:spPr>
          <a:xfrm>
            <a:off x="3856845" y="1471725"/>
            <a:ext cx="2710025" cy="2377265"/>
          </a:xfrm>
          <a:prstGeom prst="wedgeRoundRectCallout">
            <a:avLst>
              <a:gd name="adj1" fmla="val 53256"/>
              <a:gd name="adj2" fmla="val 5477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chemeClr val="tx1"/>
                </a:solidFill>
              </a:rPr>
              <a:t>I want to </a:t>
            </a:r>
            <a:r>
              <a:rPr lang="en-GB" sz="2400" dirty="0">
                <a:solidFill>
                  <a:schemeClr val="tx1"/>
                </a:solidFill>
              </a:rPr>
              <a:t>spend</a:t>
            </a:r>
            <a:r>
              <a:rPr lang="es-GB" sz="2400" dirty="0">
                <a:solidFill>
                  <a:schemeClr val="tx1"/>
                </a:solidFill>
              </a:rPr>
              <a:t> time with my friends and to enjoy the music</a:t>
            </a:r>
            <a:r>
              <a:rPr lang="en-GB" sz="2400" dirty="0">
                <a:solidFill>
                  <a:schemeClr val="tx1"/>
                </a:solidFill>
              </a:rPr>
              <a:t>.</a:t>
            </a:r>
            <a:endParaRPr lang="es-GB" sz="2400" dirty="0">
              <a:solidFill>
                <a:schemeClr val="tx1"/>
              </a:solidFill>
            </a:endParaRPr>
          </a:p>
        </p:txBody>
      </p:sp>
      <p:sp>
        <p:nvSpPr>
          <p:cNvPr id="26" name="Llamada rectangular redondeada 25">
            <a:extLst>
              <a:ext uri="{FF2B5EF4-FFF2-40B4-BE49-F238E27FC236}">
                <a16:creationId xmlns:a16="http://schemas.microsoft.com/office/drawing/2014/main" id="{2C10F7E5-28DE-564D-B8F7-55E657FAC325}"/>
              </a:ext>
            </a:extLst>
          </p:cNvPr>
          <p:cNvSpPr/>
          <p:nvPr/>
        </p:nvSpPr>
        <p:spPr>
          <a:xfrm>
            <a:off x="3856844" y="1466341"/>
            <a:ext cx="2710025" cy="2382775"/>
          </a:xfrm>
          <a:prstGeom prst="wedgeRoundRectCallout">
            <a:avLst>
              <a:gd name="adj1" fmla="val 53035"/>
              <a:gd name="adj2" fmla="val 5444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Quiero pasar tiempo con mis amigos y disfrutar la música.</a:t>
            </a:r>
          </a:p>
        </p:txBody>
      </p:sp>
      <p:sp>
        <p:nvSpPr>
          <p:cNvPr id="27" name="Llamada rectangular redondeada 26">
            <a:extLst>
              <a:ext uri="{FF2B5EF4-FFF2-40B4-BE49-F238E27FC236}">
                <a16:creationId xmlns:a16="http://schemas.microsoft.com/office/drawing/2014/main" id="{ABC1F2D1-15DB-014A-9518-FA3961178CF3}"/>
              </a:ext>
            </a:extLst>
          </p:cNvPr>
          <p:cNvSpPr/>
          <p:nvPr/>
        </p:nvSpPr>
        <p:spPr>
          <a:xfrm>
            <a:off x="7772733" y="4157630"/>
            <a:ext cx="3930512" cy="1689235"/>
          </a:xfrm>
          <a:prstGeom prst="wedgeRoundRectCallout">
            <a:avLst>
              <a:gd name="adj1" fmla="val -1965"/>
              <a:gd name="adj2" fmla="val 6866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chemeClr val="tx1"/>
                </a:solidFill>
              </a:rPr>
              <a:t>I give information about the classes to people </a:t>
            </a:r>
            <a:r>
              <a:rPr lang="en-GB" sz="2400" dirty="0">
                <a:solidFill>
                  <a:schemeClr val="tx1"/>
                </a:solidFill>
              </a:rPr>
              <a:t>with</a:t>
            </a:r>
            <a:r>
              <a:rPr lang="es-GB" sz="2400" dirty="0">
                <a:solidFill>
                  <a:schemeClr val="tx1"/>
                </a:solidFill>
              </a:rPr>
              <a:t> the intention to participate.</a:t>
            </a:r>
          </a:p>
        </p:txBody>
      </p:sp>
      <p:sp>
        <p:nvSpPr>
          <p:cNvPr id="28" name="Llamada rectangular redondeada 27">
            <a:extLst>
              <a:ext uri="{FF2B5EF4-FFF2-40B4-BE49-F238E27FC236}">
                <a16:creationId xmlns:a16="http://schemas.microsoft.com/office/drawing/2014/main" id="{80D80364-EB3D-E346-AB37-2B04E1123E7A}"/>
              </a:ext>
            </a:extLst>
          </p:cNvPr>
          <p:cNvSpPr/>
          <p:nvPr/>
        </p:nvSpPr>
        <p:spPr>
          <a:xfrm>
            <a:off x="7772733" y="4165998"/>
            <a:ext cx="3930512" cy="1680958"/>
          </a:xfrm>
          <a:prstGeom prst="wedgeRoundRectCallout">
            <a:avLst>
              <a:gd name="adj1" fmla="val -2241"/>
              <a:gd name="adj2" fmla="val 6858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Doy información sobre las clases a la gente con la intención de participar. </a:t>
            </a:r>
          </a:p>
        </p:txBody>
      </p:sp>
      <p:sp>
        <p:nvSpPr>
          <p:cNvPr id="29" name="TextBox 28"/>
          <p:cNvSpPr txBox="1"/>
          <p:nvPr/>
        </p:nvSpPr>
        <p:spPr>
          <a:xfrm>
            <a:off x="10029333" y="5967260"/>
            <a:ext cx="2162179" cy="400110"/>
          </a:xfrm>
          <a:prstGeom prst="rect">
            <a:avLst/>
          </a:prstGeom>
          <a:solidFill>
            <a:schemeClr val="accent4">
              <a:lumMod val="20000"/>
              <a:lumOff val="80000"/>
            </a:schemeClr>
          </a:solidFill>
          <a:ln>
            <a:solidFill>
              <a:schemeClr val="accent2"/>
            </a:solidFill>
          </a:ln>
        </p:spPr>
        <p:txBody>
          <a:bodyPr wrap="square" rtlCol="0">
            <a:spAutoFit/>
          </a:bodyPr>
          <a:lstStyle/>
          <a:p>
            <a:pPr algn="l"/>
            <a:endParaRPr lang="en-GB" sz="2000" dirty="0"/>
          </a:p>
        </p:txBody>
      </p:sp>
      <p:sp>
        <p:nvSpPr>
          <p:cNvPr id="3" name="TextBox 2"/>
          <p:cNvSpPr txBox="1"/>
          <p:nvPr/>
        </p:nvSpPr>
        <p:spPr>
          <a:xfrm>
            <a:off x="10154309" y="5967169"/>
            <a:ext cx="2401824" cy="400110"/>
          </a:xfrm>
          <a:prstGeom prst="rect">
            <a:avLst/>
          </a:prstGeom>
          <a:noFill/>
        </p:spPr>
        <p:txBody>
          <a:bodyPr wrap="square" rtlCol="0">
            <a:spAutoFit/>
          </a:bodyPr>
          <a:lstStyle/>
          <a:p>
            <a:pPr algn="l"/>
            <a:r>
              <a:rPr lang="en-GB" sz="2000" dirty="0"/>
              <a:t>difficult = difícil</a:t>
            </a:r>
          </a:p>
        </p:txBody>
      </p:sp>
    </p:spTree>
    <p:extLst>
      <p:ext uri="{BB962C8B-B14F-4D97-AF65-F5344CB8AC3E}">
        <p14:creationId xmlns:p14="http://schemas.microsoft.com/office/powerpoint/2010/main" val="1915217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3" grpId="0" animBg="1"/>
      <p:bldP spid="24" grpId="0" animBg="1"/>
      <p:bldP spid="26"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70556" y="5095136"/>
            <a:ext cx="4864546" cy="1275873"/>
          </a:xfrm>
        </p:spPr>
        <p:txBody>
          <a:bodyPr>
            <a:normAutofit fontScale="62500" lnSpcReduction="20000"/>
          </a:bodyPr>
          <a:lstStyle/>
          <a:p>
            <a:pPr lvl="0">
              <a:defRPr/>
            </a:pPr>
            <a:r>
              <a:rPr lang="en-GB" sz="2400" b="1" dirty="0">
                <a:solidFill>
                  <a:prstClr val="white"/>
                </a:solidFill>
                <a:latin typeface="Century Gothic" panose="020B0502020202020204" pitchFamily="34" charset="0"/>
              </a:rPr>
              <a:t>Y8 Spanish</a:t>
            </a:r>
          </a:p>
          <a:p>
            <a:pPr lvl="0">
              <a:defRPr/>
            </a:pPr>
            <a:r>
              <a:rPr lang="en-GB" sz="2400" dirty="0">
                <a:solidFill>
                  <a:prstClr val="white"/>
                </a:solidFill>
                <a:latin typeface="Century Gothic" panose="020B0502020202020204" pitchFamily="34" charset="0"/>
              </a:rPr>
              <a:t>Term 1.2 - Week 4 – Lesson 22</a:t>
            </a:r>
          </a:p>
          <a:p>
            <a:pPr lvl="0">
              <a:defRPr/>
            </a:pPr>
            <a:endParaRPr lang="en-GB" sz="24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Nick Avery / Rachel</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Hawkes</a:t>
            </a:r>
            <a:b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prstClr val="white"/>
                </a:solidFill>
                <a:latin typeface="Century Gothic" panose="020B0502020202020204" pitchFamily="34" charset="0"/>
              </a:rPr>
              <a:t>Date updated: 16/11/2023</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59701" y="2456952"/>
            <a:ext cx="7138275" cy="1484251"/>
          </a:xfrm>
        </p:spPr>
        <p:txBody>
          <a:bodyPr>
            <a:normAutofit/>
          </a:bodyPr>
          <a:lstStyle/>
          <a:p>
            <a:pPr algn="l"/>
            <a:r>
              <a:rPr lang="en-GB" sz="2400" dirty="0">
                <a:solidFill>
                  <a:prstClr val="white"/>
                </a:solidFill>
              </a:rPr>
              <a:t>Idiomatic uses of ‘</a:t>
            </a:r>
            <a:r>
              <a:rPr lang="en-GB" sz="2400" dirty="0" err="1">
                <a:solidFill>
                  <a:prstClr val="white"/>
                </a:solidFill>
              </a:rPr>
              <a:t>dar</a:t>
            </a:r>
            <a:r>
              <a:rPr lang="en-GB" sz="2400" dirty="0">
                <a:solidFill>
                  <a:prstClr val="white"/>
                </a:solidFill>
              </a:rPr>
              <a:t>’ + noun</a:t>
            </a:r>
          </a:p>
          <a:p>
            <a:pPr algn="l"/>
            <a:r>
              <a:rPr lang="en-GB" sz="2400" dirty="0">
                <a:solidFill>
                  <a:prstClr val="white"/>
                </a:solidFill>
              </a:rPr>
              <a:t>Suffix ‘–</a:t>
            </a:r>
            <a:r>
              <a:rPr lang="en-GB" sz="2400" dirty="0" err="1">
                <a:solidFill>
                  <a:prstClr val="white"/>
                </a:solidFill>
              </a:rPr>
              <a:t>ción</a:t>
            </a:r>
            <a:r>
              <a:rPr lang="en-GB" sz="2400" dirty="0">
                <a:solidFill>
                  <a:prstClr val="white"/>
                </a:solidFill>
              </a:rPr>
              <a:t>’ and spelling rules [cont.]</a:t>
            </a:r>
          </a:p>
          <a:p>
            <a:pPr algn="l"/>
            <a:endParaRPr lang="en-GB" sz="2400" dirty="0">
              <a:solidFill>
                <a:prstClr val="white"/>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59701" y="1858831"/>
            <a:ext cx="8360585" cy="844550"/>
          </a:xfrm>
        </p:spPr>
        <p:txBody>
          <a:bodyPr>
            <a:normAutofit/>
          </a:bodyPr>
          <a:lstStyle/>
          <a:p>
            <a:r>
              <a:rPr lang="en-GB" sz="3600" b="1" dirty="0">
                <a:solidFill>
                  <a:prstClr val="white"/>
                </a:solidFill>
              </a:rPr>
              <a:t>How people feel</a:t>
            </a:r>
            <a:endParaRPr lang="en-GB" sz="3600" dirty="0"/>
          </a:p>
        </p:txBody>
      </p:sp>
      <p:pic>
        <p:nvPicPr>
          <p:cNvPr id="5" name="Imagen 15">
            <a:extLst>
              <a:ext uri="{FF2B5EF4-FFF2-40B4-BE49-F238E27FC236}">
                <a16:creationId xmlns:a16="http://schemas.microsoft.com/office/drawing/2014/main" id="{94FA5E43-641A-4F15-9F6D-0665A2073D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68180" y="3304304"/>
            <a:ext cx="1195622" cy="1114174"/>
          </a:xfrm>
          <a:prstGeom prst="rect">
            <a:avLst/>
          </a:prstGeom>
        </p:spPr>
      </p:pic>
      <p:pic>
        <p:nvPicPr>
          <p:cNvPr id="6" name="Imagen 16">
            <a:extLst>
              <a:ext uri="{FF2B5EF4-FFF2-40B4-BE49-F238E27FC236}">
                <a16:creationId xmlns:a16="http://schemas.microsoft.com/office/drawing/2014/main" id="{AF7AFDE9-3E47-4E86-ACB8-73C7175307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1625" y="4574173"/>
            <a:ext cx="1432177" cy="1009591"/>
          </a:xfrm>
          <a:prstGeom prst="rect">
            <a:avLst/>
          </a:prstGeom>
        </p:spPr>
      </p:pic>
      <p:pic>
        <p:nvPicPr>
          <p:cNvPr id="7" name="Imagen 18">
            <a:extLst>
              <a:ext uri="{FF2B5EF4-FFF2-40B4-BE49-F238E27FC236}">
                <a16:creationId xmlns:a16="http://schemas.microsoft.com/office/drawing/2014/main" id="{21C058C7-8BE1-4BA7-AD47-0DC1B69C6A2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4460" b="94601" l="2326" r="96047">
                        <a14:foregroundMark x1="74884" y1="49296" x2="48837" y2="86150"/>
                        <a14:foregroundMark x1="48837" y1="86150" x2="21395" y2="46479"/>
                        <a14:foregroundMark x1="21395" y1="46479" x2="67907" y2="25822"/>
                        <a14:foregroundMark x1="67907" y1="25822" x2="85581" y2="68075"/>
                        <a14:foregroundMark x1="85581" y1="68075" x2="42791" y2="87324"/>
                        <a14:foregroundMark x1="42791" y1="87324" x2="16047" y2="50000"/>
                        <a14:foregroundMark x1="16047" y1="50000" x2="42558" y2="12676"/>
                        <a14:foregroundMark x1="42558" y1="12676" x2="58605" y2="16901"/>
                        <a14:foregroundMark x1="84186" y1="58920" x2="55349" y2="94836"/>
                        <a14:foregroundMark x1="55349" y1="94836" x2="46512" y2="92723"/>
                        <a14:foregroundMark x1="23721" y1="79108" x2="11628" y2="52113"/>
                        <a14:foregroundMark x1="86977" y1="65728" x2="75581" y2="20188"/>
                        <a14:foregroundMark x1="75581" y1="20188" x2="30000" y2="15493"/>
                        <a14:foregroundMark x1="30000" y1="15493" x2="11628" y2="57981"/>
                        <a14:foregroundMark x1="11628" y1="57981" x2="14419" y2="66901"/>
                        <a14:foregroundMark x1="7674" y1="71127" x2="11628" y2="39906"/>
                        <a14:foregroundMark x1="4884" y1="33099" x2="31860" y2="15493"/>
                        <a14:foregroundMark x1="13023" y1="24883" x2="56744" y2="14085"/>
                        <a14:foregroundMark x1="56744" y1="14085" x2="93488" y2="40610"/>
                        <a14:foregroundMark x1="93488" y1="40610" x2="90930" y2="65728"/>
                        <a14:foregroundMark x1="66744" y1="14085" x2="29070" y2="14085"/>
                        <a14:foregroundMark x1="72093" y1="15493" x2="23721" y2="4695"/>
                        <a14:foregroundMark x1="63953" y1="8685" x2="41163" y2="8685"/>
                        <a14:foregroundMark x1="56047" y1="6103" x2="41163" y2="8685"/>
                        <a14:foregroundMark x1="2326" y1="65728" x2="3721" y2="42488"/>
                        <a14:foregroundMark x1="92326" y1="69718" x2="92326" y2="42488"/>
                        <a14:foregroundMark x1="93488" y1="56103" x2="96279" y2="50704"/>
                      </a14:backgroundRemoval>
                    </a14:imgEffect>
                  </a14:imgLayer>
                </a14:imgProps>
              </a:ext>
              <a:ext uri="{28A0092B-C50C-407E-A947-70E740481C1C}">
                <a14:useLocalDpi xmlns:a14="http://schemas.microsoft.com/office/drawing/2010/main"/>
              </a:ext>
            </a:extLst>
          </a:blip>
          <a:srcRect/>
          <a:stretch/>
        </p:blipFill>
        <p:spPr>
          <a:xfrm>
            <a:off x="10050046" y="1986999"/>
            <a:ext cx="949635" cy="939905"/>
          </a:xfrm>
          <a:prstGeom prst="rect">
            <a:avLst/>
          </a:prstGeom>
        </p:spPr>
      </p:pic>
      <p:pic>
        <p:nvPicPr>
          <p:cNvPr id="8" name="Imagen 6">
            <a:extLst>
              <a:ext uri="{FF2B5EF4-FFF2-40B4-BE49-F238E27FC236}">
                <a16:creationId xmlns:a16="http://schemas.microsoft.com/office/drawing/2014/main" id="{82CB5386-AF13-4FD2-A54A-C7F7C50125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75879" y="3163165"/>
            <a:ext cx="1150247" cy="1195622"/>
          </a:xfrm>
          <a:prstGeom prst="rect">
            <a:avLst/>
          </a:prstGeom>
        </p:spPr>
      </p:pic>
      <p:pic>
        <p:nvPicPr>
          <p:cNvPr id="9" name="Imagen 7">
            <a:extLst>
              <a:ext uri="{FF2B5EF4-FFF2-40B4-BE49-F238E27FC236}">
                <a16:creationId xmlns:a16="http://schemas.microsoft.com/office/drawing/2014/main" id="{DE2FAC15-3284-4EBC-A8E1-C54A1F2463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23802" y="4418478"/>
            <a:ext cx="1158627" cy="1165286"/>
          </a:xfrm>
          <a:prstGeom prst="rect">
            <a:avLst/>
          </a:prstGeom>
        </p:spPr>
      </p:pic>
    </p:spTree>
    <p:extLst>
      <p:ext uri="{BB962C8B-B14F-4D97-AF65-F5344CB8AC3E}">
        <p14:creationId xmlns:p14="http://schemas.microsoft.com/office/powerpoint/2010/main" val="83053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20F1034-E6D1-4561-AE4C-0213BF7CB0ED}"/>
              </a:ext>
            </a:extLst>
          </p:cNvPr>
          <p:cNvSpPr txBox="1"/>
          <p:nvPr/>
        </p:nvSpPr>
        <p:spPr>
          <a:xfrm>
            <a:off x="9851472" y="914952"/>
            <a:ext cx="2374085" cy="523220"/>
          </a:xfrm>
          <a:prstGeom prst="rect">
            <a:avLst/>
          </a:prstGeom>
          <a:noFill/>
        </p:spPr>
        <p:txBody>
          <a:bodyPr wrap="square" rtlCol="0">
            <a:spAutoFit/>
          </a:bodyPr>
          <a:lstStyle/>
          <a:p>
            <a:r>
              <a:rPr lang="en-GB" sz="2800" b="1" dirty="0" err="1"/>
              <a:t>estación</a:t>
            </a:r>
            <a:endParaRPr lang="en-GB" sz="2800" b="1" dirty="0"/>
          </a:p>
        </p:txBody>
      </p:sp>
      <p:sp>
        <p:nvSpPr>
          <p:cNvPr id="15" name="TextBox 14">
            <a:extLst>
              <a:ext uri="{FF2B5EF4-FFF2-40B4-BE49-F238E27FC236}">
                <a16:creationId xmlns:a16="http://schemas.microsoft.com/office/drawing/2014/main" id="{8D9557F9-0F07-42B4-817C-BBA268606EC4}"/>
              </a:ext>
            </a:extLst>
          </p:cNvPr>
          <p:cNvSpPr txBox="1"/>
          <p:nvPr/>
        </p:nvSpPr>
        <p:spPr>
          <a:xfrm>
            <a:off x="2610374" y="1185955"/>
            <a:ext cx="2592196" cy="523220"/>
          </a:xfrm>
          <a:prstGeom prst="rect">
            <a:avLst/>
          </a:prstGeom>
          <a:noFill/>
        </p:spPr>
        <p:txBody>
          <a:bodyPr wrap="square" rtlCol="0">
            <a:spAutoFit/>
          </a:bodyPr>
          <a:lstStyle/>
          <a:p>
            <a:r>
              <a:rPr lang="en-GB" sz="2800" b="1" dirty="0" err="1"/>
              <a:t>conversación</a:t>
            </a:r>
            <a:endParaRPr lang="en-GB" sz="2800" b="1" dirty="0"/>
          </a:p>
        </p:txBody>
      </p:sp>
      <p:sp>
        <p:nvSpPr>
          <p:cNvPr id="16" name="TextBox 15">
            <a:extLst>
              <a:ext uri="{FF2B5EF4-FFF2-40B4-BE49-F238E27FC236}">
                <a16:creationId xmlns:a16="http://schemas.microsoft.com/office/drawing/2014/main" id="{659329EC-BEBC-49C2-A77E-99A8466B2121}"/>
              </a:ext>
            </a:extLst>
          </p:cNvPr>
          <p:cNvSpPr txBox="1"/>
          <p:nvPr/>
        </p:nvSpPr>
        <p:spPr>
          <a:xfrm>
            <a:off x="335557" y="2212520"/>
            <a:ext cx="2374085" cy="523220"/>
          </a:xfrm>
          <a:prstGeom prst="rect">
            <a:avLst/>
          </a:prstGeom>
          <a:noFill/>
        </p:spPr>
        <p:txBody>
          <a:bodyPr wrap="square" rtlCol="0">
            <a:spAutoFit/>
          </a:bodyPr>
          <a:lstStyle/>
          <a:p>
            <a:r>
              <a:rPr lang="en-GB" sz="2800" b="1" dirty="0" err="1"/>
              <a:t>situación</a:t>
            </a:r>
            <a:endParaRPr lang="en-GB" sz="2800" b="1" dirty="0"/>
          </a:p>
        </p:txBody>
      </p:sp>
      <p:sp>
        <p:nvSpPr>
          <p:cNvPr id="17" name="TextBox 16">
            <a:extLst>
              <a:ext uri="{FF2B5EF4-FFF2-40B4-BE49-F238E27FC236}">
                <a16:creationId xmlns:a16="http://schemas.microsoft.com/office/drawing/2014/main" id="{3F084461-2BDA-4B77-9131-6DC58773B48B}"/>
              </a:ext>
            </a:extLst>
          </p:cNvPr>
          <p:cNvSpPr txBox="1"/>
          <p:nvPr/>
        </p:nvSpPr>
        <p:spPr>
          <a:xfrm>
            <a:off x="335557" y="4265650"/>
            <a:ext cx="2374085" cy="523220"/>
          </a:xfrm>
          <a:prstGeom prst="rect">
            <a:avLst/>
          </a:prstGeom>
          <a:noFill/>
        </p:spPr>
        <p:txBody>
          <a:bodyPr wrap="square" rtlCol="0">
            <a:spAutoFit/>
          </a:bodyPr>
          <a:lstStyle/>
          <a:p>
            <a:r>
              <a:rPr lang="en-GB" sz="2800" b="1" dirty="0" err="1"/>
              <a:t>traducción</a:t>
            </a:r>
            <a:endParaRPr lang="en-GB" sz="2800" b="1" dirty="0"/>
          </a:p>
        </p:txBody>
      </p:sp>
      <p:sp>
        <p:nvSpPr>
          <p:cNvPr id="18" name="TextBox 17">
            <a:extLst>
              <a:ext uri="{FF2B5EF4-FFF2-40B4-BE49-F238E27FC236}">
                <a16:creationId xmlns:a16="http://schemas.microsoft.com/office/drawing/2014/main" id="{4A9A6943-4DBC-4986-A5F3-9098FA596B9E}"/>
              </a:ext>
            </a:extLst>
          </p:cNvPr>
          <p:cNvSpPr txBox="1"/>
          <p:nvPr/>
        </p:nvSpPr>
        <p:spPr>
          <a:xfrm>
            <a:off x="2610374" y="3223087"/>
            <a:ext cx="2374085" cy="523220"/>
          </a:xfrm>
          <a:prstGeom prst="rect">
            <a:avLst/>
          </a:prstGeom>
          <a:noFill/>
        </p:spPr>
        <p:txBody>
          <a:bodyPr wrap="square" rtlCol="0">
            <a:spAutoFit/>
          </a:bodyPr>
          <a:lstStyle/>
          <a:p>
            <a:r>
              <a:rPr lang="en-GB" sz="2800" b="1" dirty="0" err="1"/>
              <a:t>opciones</a:t>
            </a:r>
            <a:endParaRPr lang="en-GB" sz="2800" b="1" dirty="0"/>
          </a:p>
        </p:txBody>
      </p:sp>
      <p:sp>
        <p:nvSpPr>
          <p:cNvPr id="19" name="TextBox 18">
            <a:extLst>
              <a:ext uri="{FF2B5EF4-FFF2-40B4-BE49-F238E27FC236}">
                <a16:creationId xmlns:a16="http://schemas.microsoft.com/office/drawing/2014/main" id="{B3CF458E-141E-4628-A805-A7F1969C55F1}"/>
              </a:ext>
            </a:extLst>
          </p:cNvPr>
          <p:cNvSpPr txBox="1"/>
          <p:nvPr/>
        </p:nvSpPr>
        <p:spPr>
          <a:xfrm>
            <a:off x="2610374" y="5415404"/>
            <a:ext cx="2374085" cy="523220"/>
          </a:xfrm>
          <a:prstGeom prst="rect">
            <a:avLst/>
          </a:prstGeom>
          <a:noFill/>
        </p:spPr>
        <p:txBody>
          <a:bodyPr wrap="square" rtlCol="0">
            <a:spAutoFit/>
          </a:bodyPr>
          <a:lstStyle/>
          <a:p>
            <a:r>
              <a:rPr lang="en-GB" sz="2800" b="1" dirty="0" err="1"/>
              <a:t>acción</a:t>
            </a:r>
            <a:endParaRPr lang="en-GB" sz="2800" b="1" dirty="0"/>
          </a:p>
        </p:txBody>
      </p:sp>
      <p:sp>
        <p:nvSpPr>
          <p:cNvPr id="20" name="TextBox 19">
            <a:extLst>
              <a:ext uri="{FF2B5EF4-FFF2-40B4-BE49-F238E27FC236}">
                <a16:creationId xmlns:a16="http://schemas.microsoft.com/office/drawing/2014/main" id="{02394644-D33B-4981-BE7F-31B489E0EA0E}"/>
              </a:ext>
            </a:extLst>
          </p:cNvPr>
          <p:cNvSpPr txBox="1"/>
          <p:nvPr/>
        </p:nvSpPr>
        <p:spPr>
          <a:xfrm>
            <a:off x="5202572" y="159390"/>
            <a:ext cx="2374085" cy="523220"/>
          </a:xfrm>
          <a:prstGeom prst="rect">
            <a:avLst/>
          </a:prstGeom>
          <a:noFill/>
        </p:spPr>
        <p:txBody>
          <a:bodyPr wrap="square" rtlCol="0">
            <a:spAutoFit/>
          </a:bodyPr>
          <a:lstStyle/>
          <a:p>
            <a:r>
              <a:rPr lang="en-GB" sz="2800" b="1" dirty="0" err="1"/>
              <a:t>tradiciones</a:t>
            </a:r>
            <a:endParaRPr lang="en-GB" sz="2800" b="1" dirty="0"/>
          </a:p>
        </p:txBody>
      </p:sp>
      <p:sp>
        <p:nvSpPr>
          <p:cNvPr id="21" name="TextBox 20">
            <a:extLst>
              <a:ext uri="{FF2B5EF4-FFF2-40B4-BE49-F238E27FC236}">
                <a16:creationId xmlns:a16="http://schemas.microsoft.com/office/drawing/2014/main" id="{4ACE9008-5B61-43FB-B4B2-24FDE14E65C6}"/>
              </a:ext>
            </a:extLst>
          </p:cNvPr>
          <p:cNvSpPr txBox="1"/>
          <p:nvPr/>
        </p:nvSpPr>
        <p:spPr>
          <a:xfrm>
            <a:off x="7477387" y="1185955"/>
            <a:ext cx="2374085" cy="523220"/>
          </a:xfrm>
          <a:prstGeom prst="rect">
            <a:avLst/>
          </a:prstGeom>
          <a:noFill/>
        </p:spPr>
        <p:txBody>
          <a:bodyPr wrap="square" rtlCol="0">
            <a:spAutoFit/>
          </a:bodyPr>
          <a:lstStyle/>
          <a:p>
            <a:r>
              <a:rPr lang="en-GB" sz="2800" b="1" dirty="0" err="1"/>
              <a:t>intención</a:t>
            </a:r>
            <a:endParaRPr lang="en-GB" sz="2800" b="1" dirty="0"/>
          </a:p>
        </p:txBody>
      </p:sp>
      <p:sp>
        <p:nvSpPr>
          <p:cNvPr id="22" name="TextBox 21">
            <a:extLst>
              <a:ext uri="{FF2B5EF4-FFF2-40B4-BE49-F238E27FC236}">
                <a16:creationId xmlns:a16="http://schemas.microsoft.com/office/drawing/2014/main" id="{296CD885-CE42-44C4-9058-A83B8502E648}"/>
              </a:ext>
            </a:extLst>
          </p:cNvPr>
          <p:cNvSpPr txBox="1"/>
          <p:nvPr/>
        </p:nvSpPr>
        <p:spPr>
          <a:xfrm>
            <a:off x="5202570" y="2212520"/>
            <a:ext cx="2374085" cy="523220"/>
          </a:xfrm>
          <a:prstGeom prst="rect">
            <a:avLst/>
          </a:prstGeom>
          <a:noFill/>
        </p:spPr>
        <p:txBody>
          <a:bodyPr wrap="square" rtlCol="0">
            <a:spAutoFit/>
          </a:bodyPr>
          <a:lstStyle/>
          <a:p>
            <a:r>
              <a:rPr lang="en-GB" sz="2800" b="1" dirty="0" err="1"/>
              <a:t>emociones</a:t>
            </a:r>
            <a:endParaRPr lang="en-GB" sz="2800" b="1" dirty="0"/>
          </a:p>
        </p:txBody>
      </p:sp>
      <p:sp>
        <p:nvSpPr>
          <p:cNvPr id="23" name="TextBox 22">
            <a:extLst>
              <a:ext uri="{FF2B5EF4-FFF2-40B4-BE49-F238E27FC236}">
                <a16:creationId xmlns:a16="http://schemas.microsoft.com/office/drawing/2014/main" id="{ED36E338-F8C2-47BE-8224-AF36058AAC8B}"/>
              </a:ext>
            </a:extLst>
          </p:cNvPr>
          <p:cNvSpPr txBox="1"/>
          <p:nvPr/>
        </p:nvSpPr>
        <p:spPr>
          <a:xfrm>
            <a:off x="5202570" y="4265650"/>
            <a:ext cx="2374085" cy="523220"/>
          </a:xfrm>
          <a:prstGeom prst="rect">
            <a:avLst/>
          </a:prstGeom>
          <a:noFill/>
        </p:spPr>
        <p:txBody>
          <a:bodyPr wrap="square" rtlCol="0">
            <a:spAutoFit/>
          </a:bodyPr>
          <a:lstStyle/>
          <a:p>
            <a:r>
              <a:rPr lang="en-GB" sz="2800" b="1" dirty="0" err="1"/>
              <a:t>sensación</a:t>
            </a:r>
            <a:endParaRPr lang="en-GB" sz="2800" b="1" dirty="0"/>
          </a:p>
        </p:txBody>
      </p:sp>
      <p:sp>
        <p:nvSpPr>
          <p:cNvPr id="24" name="TextBox 23">
            <a:extLst>
              <a:ext uri="{FF2B5EF4-FFF2-40B4-BE49-F238E27FC236}">
                <a16:creationId xmlns:a16="http://schemas.microsoft.com/office/drawing/2014/main" id="{3A898A27-11F7-4072-BAD1-AD29121D2A1F}"/>
              </a:ext>
            </a:extLst>
          </p:cNvPr>
          <p:cNvSpPr txBox="1"/>
          <p:nvPr/>
        </p:nvSpPr>
        <p:spPr>
          <a:xfrm>
            <a:off x="7477387" y="3223087"/>
            <a:ext cx="2374085" cy="523220"/>
          </a:xfrm>
          <a:prstGeom prst="rect">
            <a:avLst/>
          </a:prstGeom>
          <a:noFill/>
        </p:spPr>
        <p:txBody>
          <a:bodyPr wrap="square" rtlCol="0">
            <a:spAutoFit/>
          </a:bodyPr>
          <a:lstStyle/>
          <a:p>
            <a:r>
              <a:rPr lang="en-GB" sz="2800" b="1" dirty="0" err="1"/>
              <a:t>información</a:t>
            </a:r>
            <a:endParaRPr lang="en-GB" sz="2800" b="1" dirty="0"/>
          </a:p>
        </p:txBody>
      </p:sp>
      <p:sp>
        <p:nvSpPr>
          <p:cNvPr id="25" name="TextBox 24">
            <a:extLst>
              <a:ext uri="{FF2B5EF4-FFF2-40B4-BE49-F238E27FC236}">
                <a16:creationId xmlns:a16="http://schemas.microsoft.com/office/drawing/2014/main" id="{3EE36CFA-7279-4A01-AD69-7FBDF37D1913}"/>
              </a:ext>
            </a:extLst>
          </p:cNvPr>
          <p:cNvSpPr txBox="1"/>
          <p:nvPr/>
        </p:nvSpPr>
        <p:spPr>
          <a:xfrm>
            <a:off x="7477387" y="5415404"/>
            <a:ext cx="2374085" cy="523220"/>
          </a:xfrm>
          <a:prstGeom prst="rect">
            <a:avLst/>
          </a:prstGeom>
          <a:noFill/>
        </p:spPr>
        <p:txBody>
          <a:bodyPr wrap="square" rtlCol="0">
            <a:spAutoFit/>
          </a:bodyPr>
          <a:lstStyle/>
          <a:p>
            <a:r>
              <a:rPr lang="en-GB" sz="2800" b="1" dirty="0" err="1"/>
              <a:t>educación</a:t>
            </a:r>
            <a:endParaRPr lang="en-GB" sz="2800" b="1" dirty="0"/>
          </a:p>
        </p:txBody>
      </p:sp>
      <p:sp>
        <p:nvSpPr>
          <p:cNvPr id="26" name="TextBox 25">
            <a:extLst>
              <a:ext uri="{FF2B5EF4-FFF2-40B4-BE49-F238E27FC236}">
                <a16:creationId xmlns:a16="http://schemas.microsoft.com/office/drawing/2014/main" id="{28B4EB2B-A71E-4B15-B076-2A6F3F86F961}"/>
              </a:ext>
            </a:extLst>
          </p:cNvPr>
          <p:cNvSpPr txBox="1"/>
          <p:nvPr/>
        </p:nvSpPr>
        <p:spPr>
          <a:xfrm>
            <a:off x="9479560" y="2171976"/>
            <a:ext cx="2590801" cy="523220"/>
          </a:xfrm>
          <a:prstGeom prst="rect">
            <a:avLst/>
          </a:prstGeom>
          <a:noFill/>
        </p:spPr>
        <p:txBody>
          <a:bodyPr wrap="square" rtlCol="0">
            <a:spAutoFit/>
          </a:bodyPr>
          <a:lstStyle/>
          <a:p>
            <a:r>
              <a:rPr lang="en-GB" sz="2800" b="1" dirty="0" err="1"/>
              <a:t>presentación</a:t>
            </a:r>
            <a:endParaRPr lang="en-GB" sz="2800" b="1" dirty="0"/>
          </a:p>
        </p:txBody>
      </p:sp>
      <p:sp>
        <p:nvSpPr>
          <p:cNvPr id="27" name="TextBox 26">
            <a:extLst>
              <a:ext uri="{FF2B5EF4-FFF2-40B4-BE49-F238E27FC236}">
                <a16:creationId xmlns:a16="http://schemas.microsoft.com/office/drawing/2014/main" id="{319079B1-D734-464E-B745-BAE9D1214925}"/>
              </a:ext>
            </a:extLst>
          </p:cNvPr>
          <p:cNvSpPr txBox="1"/>
          <p:nvPr/>
        </p:nvSpPr>
        <p:spPr>
          <a:xfrm>
            <a:off x="9701169" y="4162805"/>
            <a:ext cx="2147582" cy="523220"/>
          </a:xfrm>
          <a:prstGeom prst="rect">
            <a:avLst/>
          </a:prstGeom>
          <a:noFill/>
        </p:spPr>
        <p:txBody>
          <a:bodyPr wrap="square" rtlCol="0">
            <a:spAutoFit/>
          </a:bodyPr>
          <a:lstStyle/>
          <a:p>
            <a:r>
              <a:rPr lang="en-GB" sz="2800" b="1" dirty="0" err="1"/>
              <a:t>revolución</a:t>
            </a:r>
            <a:endParaRPr lang="en-GB" sz="2800" b="1" dirty="0"/>
          </a:p>
        </p:txBody>
      </p:sp>
      <p:sp>
        <p:nvSpPr>
          <p:cNvPr id="28" name="Title 27">
            <a:extLst>
              <a:ext uri="{FF2B5EF4-FFF2-40B4-BE49-F238E27FC236}">
                <a16:creationId xmlns:a16="http://schemas.microsoft.com/office/drawing/2014/main" id="{43000AAE-C54B-43C3-B92F-27A22F8DC8A7}"/>
              </a:ext>
            </a:extLst>
          </p:cNvPr>
          <p:cNvSpPr>
            <a:spLocks noGrp="1"/>
          </p:cNvSpPr>
          <p:nvPr>
            <p:ph type="title"/>
          </p:nvPr>
        </p:nvSpPr>
        <p:spPr>
          <a:xfrm>
            <a:off x="0" y="213557"/>
            <a:ext cx="3864634" cy="647577"/>
          </a:xfrm>
        </p:spPr>
        <p:txBody>
          <a:bodyPr>
            <a:noAutofit/>
          </a:bodyPr>
          <a:lstStyle/>
          <a:p>
            <a:r>
              <a:rPr lang="en-GB" sz="2400" dirty="0"/>
              <a:t>¿</a:t>
            </a:r>
            <a:r>
              <a:rPr lang="en-GB" sz="2400" dirty="0" err="1"/>
              <a:t>Cuál</a:t>
            </a:r>
            <a:r>
              <a:rPr lang="en-GB" sz="2400" dirty="0"/>
              <a:t> es la palabra?</a:t>
            </a:r>
          </a:p>
        </p:txBody>
      </p:sp>
      <p:sp>
        <p:nvSpPr>
          <p:cNvPr id="30" name="Rounded Rectangle 11">
            <a:extLst>
              <a:ext uri="{FF2B5EF4-FFF2-40B4-BE49-F238E27FC236}">
                <a16:creationId xmlns:a16="http://schemas.microsoft.com/office/drawing/2014/main" id="{0811D8AA-8082-411F-9F0E-CBE216A6EBE1}"/>
              </a:ext>
            </a:extLst>
          </p:cNvPr>
          <p:cNvSpPr/>
          <p:nvPr/>
        </p:nvSpPr>
        <p:spPr>
          <a:xfrm>
            <a:off x="10782300" y="224610"/>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06859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Title 1">
            <a:extLst>
              <a:ext uri="{FF2B5EF4-FFF2-40B4-BE49-F238E27FC236}">
                <a16:creationId xmlns:a16="http://schemas.microsoft.com/office/drawing/2014/main" id="{FA2764AC-3AB3-4060-895E-E5611FB4BC05}"/>
              </a:ext>
            </a:extLst>
          </p:cNvPr>
          <p:cNvSpPr txBox="1">
            <a:spLocks/>
          </p:cNvSpPr>
          <p:nvPr/>
        </p:nvSpPr>
        <p:spPr>
          <a:xfrm>
            <a:off x="268942" y="5148765"/>
            <a:ext cx="11512202" cy="803714"/>
          </a:xfrm>
          <a:prstGeom prst="rect">
            <a:avLst/>
          </a:prstGeom>
          <a:solidFill>
            <a:schemeClr val="tx2"/>
          </a:solidFill>
          <a:ln>
            <a:solidFill>
              <a:sysClr val="windowText" lastClr="0000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lang="en-GB" sz="3000" b="1" dirty="0" err="1">
                <a:solidFill>
                  <a:prstClr val="white"/>
                </a:solidFill>
                <a:latin typeface="Century Gothic" panose="020F0302020204030204"/>
              </a:rPr>
              <a:t>tion</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 at the end of an English word often changes to –</a:t>
            </a:r>
            <a:r>
              <a:rPr lang="en-GB" sz="3000" b="1" dirty="0">
                <a:solidFill>
                  <a:prstClr val="white"/>
                </a:solidFill>
              </a:rPr>
              <a:t>ción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in Spanish.</a:t>
            </a:r>
          </a:p>
        </p:txBody>
      </p:sp>
      <p:sp>
        <p:nvSpPr>
          <p:cNvPr id="8" name="Rounded Rectangle 7">
            <a:extLst>
              <a:ext uri="{FF2B5EF4-FFF2-40B4-BE49-F238E27FC236}">
                <a16:creationId xmlns:a16="http://schemas.microsoft.com/office/drawing/2014/main" id="{4A9AC940-A0DF-4D15-A463-2AB1B8F3EDA8}"/>
              </a:ext>
            </a:extLst>
          </p:cNvPr>
          <p:cNvSpPr/>
          <p:nvPr/>
        </p:nvSpPr>
        <p:spPr>
          <a:xfrm>
            <a:off x="2914522" y="2142795"/>
            <a:ext cx="1596215"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latin typeface="Century Gothic" panose="020B0502020202020204" pitchFamily="34" charset="0"/>
              </a:rPr>
              <a:t>op</a:t>
            </a:r>
            <a:r>
              <a:rPr lang="en-GB" sz="2400" b="1" dirty="0">
                <a:solidFill>
                  <a:srgbClr val="FF6600"/>
                </a:solidFill>
                <a:latin typeface="Century Gothic" panose="020B0502020202020204" pitchFamily="34" charset="0"/>
              </a:rPr>
              <a:t>tion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9" name="Rounded Rectangle 8">
            <a:extLst>
              <a:ext uri="{FF2B5EF4-FFF2-40B4-BE49-F238E27FC236}">
                <a16:creationId xmlns:a16="http://schemas.microsoft.com/office/drawing/2014/main" id="{82F9D08B-004B-4049-9E6E-00672FFFC1F1}"/>
              </a:ext>
            </a:extLst>
          </p:cNvPr>
          <p:cNvSpPr/>
          <p:nvPr/>
        </p:nvSpPr>
        <p:spPr>
          <a:xfrm>
            <a:off x="2914523" y="3507959"/>
            <a:ext cx="1596215"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sta</a:t>
            </a:r>
            <a:r>
              <a:rPr lang="en-GB" sz="2400" b="1" dirty="0" err="1">
                <a:solidFill>
                  <a:srgbClr val="FF6600"/>
                </a:solidFill>
                <a:latin typeface="Century Gothic" panose="020B0502020202020204" pitchFamily="34" charset="0"/>
              </a:rPr>
              <a:t>tion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BAEED7D-995B-4BC5-88EA-FC6A8AF55EB5}"/>
              </a:ext>
            </a:extLst>
          </p:cNvPr>
          <p:cNvSpPr txBox="1"/>
          <p:nvPr/>
        </p:nvSpPr>
        <p:spPr>
          <a:xfrm>
            <a:off x="1526306" y="1163991"/>
            <a:ext cx="10044752"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effectLst/>
                <a:uLnTx/>
                <a:uFillTx/>
                <a:latin typeface="Century Gothic" panose="020F0302020204030204"/>
                <a:ea typeface="+mn-ea"/>
                <a:cs typeface="+mn-cs"/>
              </a:rPr>
              <a:t>¿Cómo se dice en español?</a:t>
            </a:r>
            <a:endParaRPr kumimoji="0" lang="en-GB" sz="4800" b="0" i="0" u="none" strike="noStrike" kern="1200" cap="none" spc="0" normalizeH="0" baseline="0" noProof="0" dirty="0">
              <a:ln>
                <a:noFill/>
              </a:ln>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DA41DD3D-AD84-4F29-85CC-7A91B33316DF}"/>
              </a:ext>
            </a:extLst>
          </p:cNvPr>
          <p:cNvSpPr/>
          <p:nvPr/>
        </p:nvSpPr>
        <p:spPr>
          <a:xfrm>
            <a:off x="5178368" y="2142795"/>
            <a:ext cx="2087246"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chemeClr val="tx1"/>
                </a:solidFill>
                <a:latin typeface="Century Gothic" panose="020B0502020202020204" pitchFamily="34" charset="0"/>
              </a:rPr>
              <a:t>op</a:t>
            </a:r>
            <a:r>
              <a:rPr lang="en-GB" sz="3200" b="1" dirty="0" err="1">
                <a:solidFill>
                  <a:srgbClr val="EA5F00"/>
                </a:solidFill>
                <a:latin typeface="Century Gothic" panose="020B0502020202020204" pitchFamily="34" charset="0"/>
              </a:rPr>
              <a:t>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7C8D9DE7-17E6-45F9-8A20-8CEA0C476F59}"/>
              </a:ext>
            </a:extLst>
          </p:cNvPr>
          <p:cNvSpPr/>
          <p:nvPr/>
        </p:nvSpPr>
        <p:spPr>
          <a:xfrm>
            <a:off x="5160597" y="3526599"/>
            <a:ext cx="2050870"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chemeClr val="tx1"/>
                </a:solidFill>
                <a:latin typeface="Century Gothic" panose="020B0502020202020204" pitchFamily="34" charset="0"/>
              </a:rPr>
              <a:t>esta</a:t>
            </a:r>
            <a:r>
              <a:rPr lang="en-GB" sz="3200" b="1" dirty="0" err="1">
                <a:solidFill>
                  <a:srgbClr val="EA5F00"/>
                </a:solidFill>
                <a:latin typeface="Century Gothic" panose="020B0502020202020204" pitchFamily="34" charset="0"/>
              </a:rPr>
              <a:t>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D63FCFC-9870-4195-9F1B-259503A4C2CA}"/>
              </a:ext>
            </a:extLst>
          </p:cNvPr>
          <p:cNvSpPr txBox="1"/>
          <p:nvPr/>
        </p:nvSpPr>
        <p:spPr>
          <a:xfrm>
            <a:off x="7481927" y="2031119"/>
            <a:ext cx="4439900" cy="2739211"/>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pPr lvl="0">
              <a:defRPr/>
            </a:pPr>
            <a:r>
              <a:rPr kumimoji="0" lang="en-GB" sz="3400" b="0" i="0" u="none" strike="noStrike" kern="1200" cap="none" spc="0" normalizeH="0" baseline="0" noProof="0" dirty="0">
                <a:ln>
                  <a:noFill/>
                </a:ln>
                <a:effectLst/>
                <a:uLnTx/>
                <a:uFillTx/>
                <a:latin typeface="Century Gothic" panose="020B0502020202020204" pitchFamily="34" charset="0"/>
                <a:ea typeface="+mn-ea"/>
                <a:cs typeface="+mn-cs"/>
              </a:rPr>
              <a:t>NB: All –</a:t>
            </a:r>
            <a:r>
              <a:rPr lang="en-GB" sz="3600" b="1" dirty="0">
                <a:latin typeface="Century Gothic" panose="020B0502020202020204" pitchFamily="34" charset="0"/>
              </a:rPr>
              <a:t>ción</a:t>
            </a:r>
            <a:r>
              <a:rPr kumimoji="0" lang="en-GB" sz="3400" b="0" i="0" u="none" strike="noStrike" kern="1200" cap="none" spc="0" normalizeH="0" baseline="0" noProof="0" dirty="0">
                <a:ln>
                  <a:noFill/>
                </a:ln>
                <a:effectLst/>
                <a:uLnTx/>
                <a:uFillTx/>
                <a:latin typeface="Century Gothic" panose="020B0502020202020204" pitchFamily="34" charset="0"/>
                <a:ea typeface="+mn-ea"/>
                <a:cs typeface="+mn-cs"/>
              </a:rPr>
              <a:t> words in Spanish are feminine, so use ‘</a:t>
            </a:r>
            <a:r>
              <a:rPr kumimoji="0" lang="en-GB" sz="3400" b="1" i="0" u="none" strike="noStrike" kern="1200" cap="none" spc="0" normalizeH="0" baseline="0" noProof="0" dirty="0">
                <a:ln>
                  <a:noFill/>
                </a:ln>
                <a:effectLst/>
                <a:uLnTx/>
                <a:uFillTx/>
                <a:latin typeface="Century Gothic" panose="020B0502020202020204" pitchFamily="34" charset="0"/>
                <a:ea typeface="+mn-ea"/>
                <a:cs typeface="+mn-cs"/>
              </a:rPr>
              <a:t>la</a:t>
            </a:r>
            <a:r>
              <a:rPr kumimoji="0" lang="en-GB" sz="3400" b="0" i="0" u="none" strike="noStrike" kern="1200" cap="none" spc="0" normalizeH="0" baseline="0" noProof="0" dirty="0">
                <a:ln>
                  <a:noFill/>
                </a:ln>
                <a:effectLst/>
                <a:uLnTx/>
                <a:uFillTx/>
                <a:latin typeface="Century Gothic" panose="020B0502020202020204" pitchFamily="34" charset="0"/>
                <a:ea typeface="+mn-ea"/>
                <a:cs typeface="+mn-cs"/>
              </a:rPr>
              <a:t>’ for ‘the’ and ‘</a:t>
            </a:r>
            <a:r>
              <a:rPr kumimoji="0" lang="en-GB" sz="3400" b="1" i="0" u="none" strike="noStrike" kern="1200" cap="none" spc="0" normalizeH="0" baseline="0" noProof="0" dirty="0">
                <a:ln>
                  <a:noFill/>
                </a:ln>
                <a:effectLst/>
                <a:uLnTx/>
                <a:uFillTx/>
                <a:latin typeface="Century Gothic" panose="020B0502020202020204" pitchFamily="34" charset="0"/>
                <a:ea typeface="+mn-ea"/>
                <a:cs typeface="+mn-cs"/>
              </a:rPr>
              <a:t>una</a:t>
            </a:r>
            <a:r>
              <a:rPr kumimoji="0" lang="en-GB" sz="3400" b="0" i="0" u="none" strike="noStrike" kern="1200" cap="none" spc="0" normalizeH="0" baseline="0" noProof="0" dirty="0">
                <a:ln>
                  <a:noFill/>
                </a:ln>
                <a:effectLst/>
                <a:uLnTx/>
                <a:uFillTx/>
                <a:latin typeface="Century Gothic" panose="020B0502020202020204" pitchFamily="34" charset="0"/>
                <a:ea typeface="+mn-ea"/>
                <a:cs typeface="+mn-cs"/>
              </a:rPr>
              <a:t>’ for ‘a, an’.</a:t>
            </a:r>
          </a:p>
        </p:txBody>
      </p:sp>
      <p:sp>
        <p:nvSpPr>
          <p:cNvPr id="14" name="Rounded Rectangular Callout 2">
            <a:extLst>
              <a:ext uri="{FF2B5EF4-FFF2-40B4-BE49-F238E27FC236}">
                <a16:creationId xmlns:a16="http://schemas.microsoft.com/office/drawing/2014/main" id="{128C2010-924D-4FD0-9324-8B7EE7681389}"/>
              </a:ext>
            </a:extLst>
          </p:cNvPr>
          <p:cNvSpPr/>
          <p:nvPr/>
        </p:nvSpPr>
        <p:spPr>
          <a:xfrm>
            <a:off x="100428" y="3176216"/>
            <a:ext cx="2657000" cy="1493367"/>
          </a:xfrm>
          <a:prstGeom prst="wedgeRoundRectCallout">
            <a:avLst>
              <a:gd name="adj1" fmla="val 66500"/>
              <a:gd name="adj2" fmla="val 6909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All </a:t>
            </a:r>
            <a:r>
              <a:rPr lang="en-GB" sz="2400" dirty="0">
                <a:solidFill>
                  <a:schemeClr val="tx1"/>
                </a:solidFill>
              </a:rPr>
              <a:t>–ción </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words have </a:t>
            </a: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final syllable stress</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2845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B3AA1B-1BDE-41CA-B938-89473126AD5A}"/>
              </a:ext>
            </a:extLst>
          </p:cNvPr>
          <p:cNvSpPr/>
          <p:nvPr/>
        </p:nvSpPr>
        <p:spPr>
          <a:xfrm>
            <a:off x="414188" y="1941688"/>
            <a:ext cx="7144257" cy="430887"/>
          </a:xfrm>
          <a:prstGeom prst="rect">
            <a:avLst/>
          </a:prstGeom>
        </p:spPr>
        <p:txBody>
          <a:bodyPr wrap="square">
            <a:spAutoFit/>
          </a:bodyPr>
          <a:lstStyle/>
          <a:p>
            <a:r>
              <a:rPr lang="es-ES" sz="2200" dirty="0">
                <a:solidFill>
                  <a:srgbClr val="203864"/>
                </a:solidFill>
              </a:rPr>
              <a:t>1. Quiero imprimir los billetes en la </a:t>
            </a:r>
            <a:r>
              <a:rPr lang="es-ES" sz="2200" b="1" dirty="0">
                <a:solidFill>
                  <a:srgbClr val="203864"/>
                </a:solidFill>
              </a:rPr>
              <a:t>____________</a:t>
            </a:r>
            <a:r>
              <a:rPr lang="es-ES" sz="2200" dirty="0">
                <a:solidFill>
                  <a:srgbClr val="203864"/>
                </a:solidFill>
              </a:rPr>
              <a:t>.</a:t>
            </a:r>
          </a:p>
        </p:txBody>
      </p:sp>
      <p:sp>
        <p:nvSpPr>
          <p:cNvPr id="5" name="Rectangle 4">
            <a:extLst>
              <a:ext uri="{FF2B5EF4-FFF2-40B4-BE49-F238E27FC236}">
                <a16:creationId xmlns:a16="http://schemas.microsoft.com/office/drawing/2014/main" id="{DF2D6D8A-04CD-4BCE-B28B-81536BFDB6FD}"/>
              </a:ext>
            </a:extLst>
          </p:cNvPr>
          <p:cNvSpPr/>
          <p:nvPr/>
        </p:nvSpPr>
        <p:spPr>
          <a:xfrm>
            <a:off x="414188" y="3213964"/>
            <a:ext cx="9526369" cy="430887"/>
          </a:xfrm>
          <a:prstGeom prst="rect">
            <a:avLst/>
          </a:prstGeom>
        </p:spPr>
        <p:txBody>
          <a:bodyPr wrap="square">
            <a:spAutoFit/>
          </a:bodyPr>
          <a:lstStyle/>
          <a:p>
            <a:r>
              <a:rPr lang="es-ES" sz="2200" dirty="0">
                <a:solidFill>
                  <a:srgbClr val="203864"/>
                </a:solidFill>
              </a:rPr>
              <a:t>3. Cuando estoy contento quiero empezar una </a:t>
            </a:r>
            <a:r>
              <a:rPr lang="es-ES" sz="2200" b="1" dirty="0">
                <a:solidFill>
                  <a:srgbClr val="203864"/>
                </a:solidFill>
              </a:rPr>
              <a:t>_________________</a:t>
            </a:r>
            <a:r>
              <a:rPr lang="es-ES" sz="2200" dirty="0">
                <a:solidFill>
                  <a:srgbClr val="203864"/>
                </a:solidFill>
              </a:rPr>
              <a:t>.</a:t>
            </a:r>
          </a:p>
        </p:txBody>
      </p:sp>
      <p:sp>
        <p:nvSpPr>
          <p:cNvPr id="6" name="Rectangle 5">
            <a:extLst>
              <a:ext uri="{FF2B5EF4-FFF2-40B4-BE49-F238E27FC236}">
                <a16:creationId xmlns:a16="http://schemas.microsoft.com/office/drawing/2014/main" id="{0BD501BB-7AD5-4A25-BBE9-6367EEB0EFEF}"/>
              </a:ext>
            </a:extLst>
          </p:cNvPr>
          <p:cNvSpPr/>
          <p:nvPr/>
        </p:nvSpPr>
        <p:spPr>
          <a:xfrm>
            <a:off x="414188" y="3855618"/>
            <a:ext cx="9451540" cy="430887"/>
          </a:xfrm>
          <a:prstGeom prst="rect">
            <a:avLst/>
          </a:prstGeom>
        </p:spPr>
        <p:txBody>
          <a:bodyPr wrap="square">
            <a:spAutoFit/>
          </a:bodyPr>
          <a:lstStyle/>
          <a:p>
            <a:r>
              <a:rPr lang="es-ES" sz="2200" dirty="0">
                <a:solidFill>
                  <a:srgbClr val="203864"/>
                </a:solidFill>
              </a:rPr>
              <a:t>4. Generalmente, damos muchas </a:t>
            </a:r>
            <a:r>
              <a:rPr lang="es-ES" sz="2200" b="1" dirty="0">
                <a:solidFill>
                  <a:srgbClr val="203864"/>
                </a:solidFill>
              </a:rPr>
              <a:t>___________</a:t>
            </a:r>
            <a:r>
              <a:rPr lang="es-ES" sz="2200" dirty="0">
                <a:solidFill>
                  <a:srgbClr val="203864"/>
                </a:solidFill>
              </a:rPr>
              <a:t>.</a:t>
            </a:r>
          </a:p>
        </p:txBody>
      </p:sp>
      <p:sp>
        <p:nvSpPr>
          <p:cNvPr id="7" name="Rectangle 6">
            <a:extLst>
              <a:ext uri="{FF2B5EF4-FFF2-40B4-BE49-F238E27FC236}">
                <a16:creationId xmlns:a16="http://schemas.microsoft.com/office/drawing/2014/main" id="{133E92E8-D85D-40D2-A105-84BA92F42E46}"/>
              </a:ext>
            </a:extLst>
          </p:cNvPr>
          <p:cNvSpPr/>
          <p:nvPr/>
        </p:nvSpPr>
        <p:spPr>
          <a:xfrm>
            <a:off x="414188" y="5134959"/>
            <a:ext cx="8574491" cy="430887"/>
          </a:xfrm>
          <a:prstGeom prst="rect">
            <a:avLst/>
          </a:prstGeom>
        </p:spPr>
        <p:txBody>
          <a:bodyPr wrap="square">
            <a:spAutoFit/>
          </a:bodyPr>
          <a:lstStyle/>
          <a:p>
            <a:r>
              <a:rPr lang="es-ES" sz="2200" dirty="0">
                <a:solidFill>
                  <a:srgbClr val="203864"/>
                </a:solidFill>
              </a:rPr>
              <a:t>6. Los dos países comparten las mismas </a:t>
            </a:r>
            <a:r>
              <a:rPr lang="es-ES" sz="2200" b="1" dirty="0">
                <a:solidFill>
                  <a:srgbClr val="203864"/>
                </a:solidFill>
              </a:rPr>
              <a:t>________________</a:t>
            </a:r>
            <a:r>
              <a:rPr lang="es-ES" sz="2200" dirty="0">
                <a:solidFill>
                  <a:srgbClr val="203864"/>
                </a:solidFill>
              </a:rPr>
              <a:t>.</a:t>
            </a:r>
          </a:p>
        </p:txBody>
      </p:sp>
      <p:sp>
        <p:nvSpPr>
          <p:cNvPr id="8" name="Rectangle 7">
            <a:extLst>
              <a:ext uri="{FF2B5EF4-FFF2-40B4-BE49-F238E27FC236}">
                <a16:creationId xmlns:a16="http://schemas.microsoft.com/office/drawing/2014/main" id="{6DE5EB7C-4387-454E-BDF2-CE523C1E3452}"/>
              </a:ext>
            </a:extLst>
          </p:cNvPr>
          <p:cNvSpPr/>
          <p:nvPr/>
        </p:nvSpPr>
        <p:spPr>
          <a:xfrm>
            <a:off x="414188" y="2576595"/>
            <a:ext cx="8183712" cy="430887"/>
          </a:xfrm>
          <a:prstGeom prst="rect">
            <a:avLst/>
          </a:prstGeom>
        </p:spPr>
        <p:txBody>
          <a:bodyPr wrap="square">
            <a:spAutoFit/>
          </a:bodyPr>
          <a:lstStyle/>
          <a:p>
            <a:r>
              <a:rPr lang="es-ES" sz="2200" dirty="0">
                <a:solidFill>
                  <a:srgbClr val="203864"/>
                </a:solidFill>
              </a:rPr>
              <a:t>2. El apoyo del profesor es una parte de la </a:t>
            </a:r>
            <a:r>
              <a:rPr lang="es-ES" sz="2200" b="1" dirty="0">
                <a:solidFill>
                  <a:srgbClr val="203864"/>
                </a:solidFill>
              </a:rPr>
              <a:t>______________</a:t>
            </a:r>
            <a:r>
              <a:rPr lang="es-ES" sz="2200" dirty="0">
                <a:solidFill>
                  <a:srgbClr val="203864"/>
                </a:solidFill>
              </a:rPr>
              <a:t>.</a:t>
            </a:r>
          </a:p>
        </p:txBody>
      </p:sp>
      <p:sp>
        <p:nvSpPr>
          <p:cNvPr id="9" name="Rectangle 8">
            <a:extLst>
              <a:ext uri="{FF2B5EF4-FFF2-40B4-BE49-F238E27FC236}">
                <a16:creationId xmlns:a16="http://schemas.microsoft.com/office/drawing/2014/main" id="{3E9B3054-9FCD-4A6E-ABB8-9F152939FB62}"/>
              </a:ext>
            </a:extLst>
          </p:cNvPr>
          <p:cNvSpPr/>
          <p:nvPr/>
        </p:nvSpPr>
        <p:spPr>
          <a:xfrm>
            <a:off x="414188" y="4502435"/>
            <a:ext cx="8574492" cy="430887"/>
          </a:xfrm>
          <a:prstGeom prst="rect">
            <a:avLst/>
          </a:prstGeom>
        </p:spPr>
        <p:txBody>
          <a:bodyPr wrap="square">
            <a:spAutoFit/>
          </a:bodyPr>
          <a:lstStyle/>
          <a:p>
            <a:r>
              <a:rPr lang="es-ES" sz="2200" dirty="0">
                <a:solidFill>
                  <a:srgbClr val="203864"/>
                </a:solidFill>
              </a:rPr>
              <a:t>5. El fútbol es un deporte con </a:t>
            </a:r>
            <a:r>
              <a:rPr lang="es-ES" sz="2200" b="1" dirty="0">
                <a:solidFill>
                  <a:srgbClr val="203864"/>
                </a:solidFill>
              </a:rPr>
              <a:t>______________</a:t>
            </a:r>
            <a:r>
              <a:rPr lang="es-ES" sz="2200" dirty="0">
                <a:solidFill>
                  <a:srgbClr val="203864"/>
                </a:solidFill>
              </a:rPr>
              <a:t> muy fuertes.</a:t>
            </a:r>
          </a:p>
        </p:txBody>
      </p:sp>
      <p:sp>
        <p:nvSpPr>
          <p:cNvPr id="10" name="TextBox 9">
            <a:extLst>
              <a:ext uri="{FF2B5EF4-FFF2-40B4-BE49-F238E27FC236}">
                <a16:creationId xmlns:a16="http://schemas.microsoft.com/office/drawing/2014/main" id="{923A51FD-721E-4E48-860D-55BFE1F15301}"/>
              </a:ext>
            </a:extLst>
          </p:cNvPr>
          <p:cNvSpPr txBox="1"/>
          <p:nvPr/>
        </p:nvSpPr>
        <p:spPr>
          <a:xfrm>
            <a:off x="10446564" y="5647902"/>
            <a:ext cx="2374085" cy="461665"/>
          </a:xfrm>
          <a:prstGeom prst="rect">
            <a:avLst/>
          </a:prstGeom>
          <a:noFill/>
        </p:spPr>
        <p:txBody>
          <a:bodyPr wrap="square" rtlCol="0">
            <a:spAutoFit/>
          </a:bodyPr>
          <a:lstStyle/>
          <a:p>
            <a:r>
              <a:rPr lang="en-GB" sz="2400" b="1" dirty="0" err="1"/>
              <a:t>estación</a:t>
            </a:r>
            <a:endParaRPr lang="en-GB" sz="2400" b="1" dirty="0"/>
          </a:p>
        </p:txBody>
      </p:sp>
      <p:sp>
        <p:nvSpPr>
          <p:cNvPr id="11" name="TextBox 10">
            <a:extLst>
              <a:ext uri="{FF2B5EF4-FFF2-40B4-BE49-F238E27FC236}">
                <a16:creationId xmlns:a16="http://schemas.microsoft.com/office/drawing/2014/main" id="{FCC65D17-B30E-4A19-B980-D338002BCB7D}"/>
              </a:ext>
            </a:extLst>
          </p:cNvPr>
          <p:cNvSpPr txBox="1"/>
          <p:nvPr/>
        </p:nvSpPr>
        <p:spPr>
          <a:xfrm>
            <a:off x="9750568" y="2138258"/>
            <a:ext cx="2592196" cy="461665"/>
          </a:xfrm>
          <a:prstGeom prst="rect">
            <a:avLst/>
          </a:prstGeom>
          <a:noFill/>
        </p:spPr>
        <p:txBody>
          <a:bodyPr wrap="square" rtlCol="0">
            <a:spAutoFit/>
          </a:bodyPr>
          <a:lstStyle/>
          <a:p>
            <a:r>
              <a:rPr lang="en-GB" sz="2400" b="1" dirty="0" err="1"/>
              <a:t>conversación</a:t>
            </a:r>
            <a:endParaRPr lang="en-GB" sz="2400" b="1" dirty="0"/>
          </a:p>
        </p:txBody>
      </p:sp>
      <p:sp>
        <p:nvSpPr>
          <p:cNvPr id="12" name="TextBox 11">
            <a:extLst>
              <a:ext uri="{FF2B5EF4-FFF2-40B4-BE49-F238E27FC236}">
                <a16:creationId xmlns:a16="http://schemas.microsoft.com/office/drawing/2014/main" id="{0414D4AF-16FC-453B-ACFC-4C6058237C8B}"/>
              </a:ext>
            </a:extLst>
          </p:cNvPr>
          <p:cNvSpPr txBox="1"/>
          <p:nvPr/>
        </p:nvSpPr>
        <p:spPr>
          <a:xfrm>
            <a:off x="10273951" y="1065213"/>
            <a:ext cx="2374085" cy="461665"/>
          </a:xfrm>
          <a:prstGeom prst="rect">
            <a:avLst/>
          </a:prstGeom>
          <a:noFill/>
        </p:spPr>
        <p:txBody>
          <a:bodyPr wrap="square" rtlCol="0">
            <a:spAutoFit/>
          </a:bodyPr>
          <a:lstStyle/>
          <a:p>
            <a:r>
              <a:rPr lang="en-GB" sz="2400" b="1" dirty="0" err="1"/>
              <a:t>situación</a:t>
            </a:r>
            <a:endParaRPr lang="en-GB" sz="2400" b="1" dirty="0"/>
          </a:p>
        </p:txBody>
      </p:sp>
      <p:sp>
        <p:nvSpPr>
          <p:cNvPr id="14" name="TextBox 13">
            <a:extLst>
              <a:ext uri="{FF2B5EF4-FFF2-40B4-BE49-F238E27FC236}">
                <a16:creationId xmlns:a16="http://schemas.microsoft.com/office/drawing/2014/main" id="{990390D2-DAEE-4271-B88A-C3EAF2F0922F}"/>
              </a:ext>
            </a:extLst>
          </p:cNvPr>
          <p:cNvSpPr txBox="1"/>
          <p:nvPr/>
        </p:nvSpPr>
        <p:spPr>
          <a:xfrm>
            <a:off x="10091323" y="1610242"/>
            <a:ext cx="2374085" cy="461665"/>
          </a:xfrm>
          <a:prstGeom prst="rect">
            <a:avLst/>
          </a:prstGeom>
          <a:noFill/>
        </p:spPr>
        <p:txBody>
          <a:bodyPr wrap="square" rtlCol="0">
            <a:spAutoFit/>
          </a:bodyPr>
          <a:lstStyle/>
          <a:p>
            <a:r>
              <a:rPr lang="en-GB" sz="2400" b="1" dirty="0" err="1"/>
              <a:t>traducción</a:t>
            </a:r>
            <a:endParaRPr lang="en-GB" sz="2400" b="1" dirty="0"/>
          </a:p>
        </p:txBody>
      </p:sp>
      <p:sp>
        <p:nvSpPr>
          <p:cNvPr id="15" name="TextBox 14">
            <a:extLst>
              <a:ext uri="{FF2B5EF4-FFF2-40B4-BE49-F238E27FC236}">
                <a16:creationId xmlns:a16="http://schemas.microsoft.com/office/drawing/2014/main" id="{82FC2B37-336E-4DDF-A9AB-433178EF971C}"/>
              </a:ext>
            </a:extLst>
          </p:cNvPr>
          <p:cNvSpPr txBox="1"/>
          <p:nvPr/>
        </p:nvSpPr>
        <p:spPr>
          <a:xfrm>
            <a:off x="10446564" y="2672261"/>
            <a:ext cx="2374085" cy="461665"/>
          </a:xfrm>
          <a:prstGeom prst="rect">
            <a:avLst/>
          </a:prstGeom>
          <a:noFill/>
        </p:spPr>
        <p:txBody>
          <a:bodyPr wrap="square" rtlCol="0">
            <a:spAutoFit/>
          </a:bodyPr>
          <a:lstStyle/>
          <a:p>
            <a:r>
              <a:rPr lang="en-GB" sz="2400" b="1" dirty="0" err="1"/>
              <a:t>opciones</a:t>
            </a:r>
            <a:endParaRPr lang="en-GB" sz="2400" b="1" dirty="0"/>
          </a:p>
        </p:txBody>
      </p:sp>
      <p:sp>
        <p:nvSpPr>
          <p:cNvPr id="16" name="TextBox 15">
            <a:extLst>
              <a:ext uri="{FF2B5EF4-FFF2-40B4-BE49-F238E27FC236}">
                <a16:creationId xmlns:a16="http://schemas.microsoft.com/office/drawing/2014/main" id="{6722A7C5-FD08-4349-B208-CB1E07657C4E}"/>
              </a:ext>
            </a:extLst>
          </p:cNvPr>
          <p:cNvSpPr txBox="1"/>
          <p:nvPr/>
        </p:nvSpPr>
        <p:spPr>
          <a:xfrm>
            <a:off x="10696198" y="3200277"/>
            <a:ext cx="2374085" cy="461665"/>
          </a:xfrm>
          <a:prstGeom prst="rect">
            <a:avLst/>
          </a:prstGeom>
          <a:noFill/>
        </p:spPr>
        <p:txBody>
          <a:bodyPr wrap="square" rtlCol="0">
            <a:spAutoFit/>
          </a:bodyPr>
          <a:lstStyle/>
          <a:p>
            <a:r>
              <a:rPr lang="en-GB" sz="2400" b="1" dirty="0" err="1"/>
              <a:t>acción</a:t>
            </a:r>
            <a:endParaRPr lang="en-GB" sz="2400" b="1" dirty="0"/>
          </a:p>
        </p:txBody>
      </p:sp>
      <p:sp>
        <p:nvSpPr>
          <p:cNvPr id="17" name="TextBox 16">
            <a:extLst>
              <a:ext uri="{FF2B5EF4-FFF2-40B4-BE49-F238E27FC236}">
                <a16:creationId xmlns:a16="http://schemas.microsoft.com/office/drawing/2014/main" id="{09348113-3409-4D2B-B779-F6DEB84C65C6}"/>
              </a:ext>
            </a:extLst>
          </p:cNvPr>
          <p:cNvSpPr txBox="1"/>
          <p:nvPr/>
        </p:nvSpPr>
        <p:spPr>
          <a:xfrm>
            <a:off x="10091322" y="3676078"/>
            <a:ext cx="2374085" cy="461665"/>
          </a:xfrm>
          <a:prstGeom prst="rect">
            <a:avLst/>
          </a:prstGeom>
          <a:noFill/>
        </p:spPr>
        <p:txBody>
          <a:bodyPr wrap="square" rtlCol="0">
            <a:spAutoFit/>
          </a:bodyPr>
          <a:lstStyle/>
          <a:p>
            <a:r>
              <a:rPr lang="en-GB" sz="2400" b="1" dirty="0" err="1"/>
              <a:t>tradiciones</a:t>
            </a:r>
            <a:endParaRPr lang="en-GB" sz="2400" b="1" dirty="0"/>
          </a:p>
        </p:txBody>
      </p:sp>
      <p:sp>
        <p:nvSpPr>
          <p:cNvPr id="19" name="TextBox 18">
            <a:extLst>
              <a:ext uri="{FF2B5EF4-FFF2-40B4-BE49-F238E27FC236}">
                <a16:creationId xmlns:a16="http://schemas.microsoft.com/office/drawing/2014/main" id="{44019004-F955-4CD4-A9EC-7B9AC394911D}"/>
              </a:ext>
            </a:extLst>
          </p:cNvPr>
          <p:cNvSpPr txBox="1"/>
          <p:nvPr/>
        </p:nvSpPr>
        <p:spPr>
          <a:xfrm>
            <a:off x="10091322" y="4165393"/>
            <a:ext cx="2374085" cy="461665"/>
          </a:xfrm>
          <a:prstGeom prst="rect">
            <a:avLst/>
          </a:prstGeom>
          <a:noFill/>
        </p:spPr>
        <p:txBody>
          <a:bodyPr wrap="square" rtlCol="0">
            <a:spAutoFit/>
          </a:bodyPr>
          <a:lstStyle/>
          <a:p>
            <a:r>
              <a:rPr lang="en-GB" sz="2400" b="1" dirty="0" err="1"/>
              <a:t>emociones</a:t>
            </a:r>
            <a:endParaRPr lang="en-GB" sz="2400" b="1" dirty="0"/>
          </a:p>
        </p:txBody>
      </p:sp>
      <p:sp>
        <p:nvSpPr>
          <p:cNvPr id="20" name="TextBox 19">
            <a:extLst>
              <a:ext uri="{FF2B5EF4-FFF2-40B4-BE49-F238E27FC236}">
                <a16:creationId xmlns:a16="http://schemas.microsoft.com/office/drawing/2014/main" id="{1E71ED47-3A1E-435F-8C80-66F90777F3E4}"/>
              </a:ext>
            </a:extLst>
          </p:cNvPr>
          <p:cNvSpPr txBox="1"/>
          <p:nvPr/>
        </p:nvSpPr>
        <p:spPr>
          <a:xfrm>
            <a:off x="10273950" y="4668747"/>
            <a:ext cx="2374085" cy="461665"/>
          </a:xfrm>
          <a:prstGeom prst="rect">
            <a:avLst/>
          </a:prstGeom>
          <a:noFill/>
        </p:spPr>
        <p:txBody>
          <a:bodyPr wrap="square" rtlCol="0">
            <a:spAutoFit/>
          </a:bodyPr>
          <a:lstStyle/>
          <a:p>
            <a:r>
              <a:rPr lang="en-GB" sz="2400" b="1" dirty="0" err="1"/>
              <a:t>sensación</a:t>
            </a:r>
            <a:endParaRPr lang="en-GB" sz="2400" b="1" dirty="0"/>
          </a:p>
        </p:txBody>
      </p:sp>
      <p:sp>
        <p:nvSpPr>
          <p:cNvPr id="22" name="TextBox 21">
            <a:extLst>
              <a:ext uri="{FF2B5EF4-FFF2-40B4-BE49-F238E27FC236}">
                <a16:creationId xmlns:a16="http://schemas.microsoft.com/office/drawing/2014/main" id="{21E028AB-CCC3-46EB-93B6-281C5A8E0047}"/>
              </a:ext>
            </a:extLst>
          </p:cNvPr>
          <p:cNvSpPr txBox="1"/>
          <p:nvPr/>
        </p:nvSpPr>
        <p:spPr>
          <a:xfrm>
            <a:off x="10091321" y="5144548"/>
            <a:ext cx="2374085" cy="461665"/>
          </a:xfrm>
          <a:prstGeom prst="rect">
            <a:avLst/>
          </a:prstGeom>
          <a:noFill/>
        </p:spPr>
        <p:txBody>
          <a:bodyPr wrap="square" rtlCol="0">
            <a:spAutoFit/>
          </a:bodyPr>
          <a:lstStyle/>
          <a:p>
            <a:r>
              <a:rPr lang="en-GB" sz="2400" b="1" dirty="0" err="1"/>
              <a:t>educación</a:t>
            </a:r>
            <a:endParaRPr lang="en-GB" sz="2400" b="1" dirty="0"/>
          </a:p>
        </p:txBody>
      </p:sp>
      <p:sp>
        <p:nvSpPr>
          <p:cNvPr id="25" name="Text Placeholder 24">
            <a:extLst>
              <a:ext uri="{FF2B5EF4-FFF2-40B4-BE49-F238E27FC236}">
                <a16:creationId xmlns:a16="http://schemas.microsoft.com/office/drawing/2014/main" id="{2B2CC6CC-95C1-4A4A-BC12-A4A48B1B5009}"/>
              </a:ext>
            </a:extLst>
          </p:cNvPr>
          <p:cNvSpPr>
            <a:spLocks noGrp="1"/>
          </p:cNvSpPr>
          <p:nvPr>
            <p:ph type="body" sz="quarter" idx="10"/>
          </p:nvPr>
        </p:nvSpPr>
        <p:spPr>
          <a:xfrm>
            <a:off x="373063" y="1065213"/>
            <a:ext cx="5595937" cy="461665"/>
          </a:xfrm>
        </p:spPr>
        <p:txBody>
          <a:bodyPr/>
          <a:lstStyle/>
          <a:p>
            <a:r>
              <a:rPr lang="en-GB" b="1" dirty="0"/>
              <a:t>Identifica la palabra correcta.</a:t>
            </a:r>
          </a:p>
        </p:txBody>
      </p:sp>
      <p:sp>
        <p:nvSpPr>
          <p:cNvPr id="3" name="Title 2">
            <a:extLst>
              <a:ext uri="{FF2B5EF4-FFF2-40B4-BE49-F238E27FC236}">
                <a16:creationId xmlns:a16="http://schemas.microsoft.com/office/drawing/2014/main" id="{CBC5C817-F2E3-45D3-A8EB-AF2D0C8E6B23}"/>
              </a:ext>
            </a:extLst>
          </p:cNvPr>
          <p:cNvSpPr>
            <a:spLocks noGrp="1"/>
          </p:cNvSpPr>
          <p:nvPr>
            <p:ph type="title"/>
          </p:nvPr>
        </p:nvSpPr>
        <p:spPr>
          <a:xfrm>
            <a:off x="0" y="213557"/>
            <a:ext cx="6096000" cy="647577"/>
          </a:xfrm>
        </p:spPr>
        <p:txBody>
          <a:bodyPr>
            <a:normAutofit/>
          </a:bodyPr>
          <a:lstStyle/>
          <a:p>
            <a:r>
              <a:rPr lang="en-GB" sz="2800" dirty="0"/>
              <a:t>Las palabras en </a:t>
            </a:r>
            <a:r>
              <a:rPr lang="en-GB" sz="2800" dirty="0" err="1"/>
              <a:t>su</a:t>
            </a:r>
            <a:r>
              <a:rPr lang="en-GB" sz="2800" dirty="0"/>
              <a:t> </a:t>
            </a:r>
            <a:r>
              <a:rPr lang="en-GB" sz="2800" dirty="0" err="1"/>
              <a:t>contexto</a:t>
            </a:r>
            <a:endParaRPr lang="en-GB" sz="2800" dirty="0"/>
          </a:p>
        </p:txBody>
      </p:sp>
      <p:sp>
        <p:nvSpPr>
          <p:cNvPr id="26" name="TextBox 25">
            <a:extLst>
              <a:ext uri="{FF2B5EF4-FFF2-40B4-BE49-F238E27FC236}">
                <a16:creationId xmlns:a16="http://schemas.microsoft.com/office/drawing/2014/main" id="{9222B952-57CB-494C-BE5D-FBD2C42922CA}"/>
              </a:ext>
            </a:extLst>
          </p:cNvPr>
          <p:cNvSpPr txBox="1"/>
          <p:nvPr/>
        </p:nvSpPr>
        <p:spPr>
          <a:xfrm>
            <a:off x="5139958" y="1885417"/>
            <a:ext cx="1625600" cy="430887"/>
          </a:xfrm>
          <a:prstGeom prst="rect">
            <a:avLst/>
          </a:prstGeom>
          <a:noFill/>
        </p:spPr>
        <p:txBody>
          <a:bodyPr wrap="square" rtlCol="0">
            <a:spAutoFit/>
          </a:bodyPr>
          <a:lstStyle/>
          <a:p>
            <a:r>
              <a:rPr lang="en-GB" sz="2200" b="1" dirty="0" err="1">
                <a:solidFill>
                  <a:srgbClr val="EA5F00"/>
                </a:solidFill>
              </a:rPr>
              <a:t>estación</a:t>
            </a:r>
            <a:endParaRPr lang="en-GB" sz="2200" b="1" dirty="0">
              <a:solidFill>
                <a:srgbClr val="EA5F00"/>
              </a:solidFill>
            </a:endParaRPr>
          </a:p>
        </p:txBody>
      </p:sp>
      <p:sp>
        <p:nvSpPr>
          <p:cNvPr id="27" name="TextBox 26">
            <a:extLst>
              <a:ext uri="{FF2B5EF4-FFF2-40B4-BE49-F238E27FC236}">
                <a16:creationId xmlns:a16="http://schemas.microsoft.com/office/drawing/2014/main" id="{2D88B34F-F970-4AF4-91AE-77B33D53D357}"/>
              </a:ext>
            </a:extLst>
          </p:cNvPr>
          <p:cNvSpPr txBox="1"/>
          <p:nvPr/>
        </p:nvSpPr>
        <p:spPr>
          <a:xfrm>
            <a:off x="6358950" y="2534904"/>
            <a:ext cx="1738561" cy="430887"/>
          </a:xfrm>
          <a:prstGeom prst="rect">
            <a:avLst/>
          </a:prstGeom>
          <a:noFill/>
        </p:spPr>
        <p:txBody>
          <a:bodyPr wrap="square" rtlCol="0">
            <a:spAutoFit/>
          </a:bodyPr>
          <a:lstStyle/>
          <a:p>
            <a:r>
              <a:rPr lang="en-GB" sz="2200" b="1" dirty="0" err="1">
                <a:solidFill>
                  <a:srgbClr val="EA5F00"/>
                </a:solidFill>
              </a:rPr>
              <a:t>educación</a:t>
            </a:r>
            <a:endParaRPr lang="en-GB" sz="2200" b="1" dirty="0">
              <a:solidFill>
                <a:srgbClr val="EA5F00"/>
              </a:solidFill>
            </a:endParaRPr>
          </a:p>
        </p:txBody>
      </p:sp>
      <p:sp>
        <p:nvSpPr>
          <p:cNvPr id="28" name="TextBox 27">
            <a:extLst>
              <a:ext uri="{FF2B5EF4-FFF2-40B4-BE49-F238E27FC236}">
                <a16:creationId xmlns:a16="http://schemas.microsoft.com/office/drawing/2014/main" id="{0DF18E31-B43D-4532-8882-7DEB2B40BC7D}"/>
              </a:ext>
            </a:extLst>
          </p:cNvPr>
          <p:cNvSpPr txBox="1"/>
          <p:nvPr/>
        </p:nvSpPr>
        <p:spPr>
          <a:xfrm>
            <a:off x="7158070" y="3171411"/>
            <a:ext cx="2154740" cy="430887"/>
          </a:xfrm>
          <a:prstGeom prst="rect">
            <a:avLst/>
          </a:prstGeom>
          <a:noFill/>
        </p:spPr>
        <p:txBody>
          <a:bodyPr wrap="square" rtlCol="0">
            <a:spAutoFit/>
          </a:bodyPr>
          <a:lstStyle/>
          <a:p>
            <a:r>
              <a:rPr lang="en-GB" sz="2200" b="1" dirty="0" err="1">
                <a:solidFill>
                  <a:srgbClr val="EA5F00"/>
                </a:solidFill>
              </a:rPr>
              <a:t>conversación</a:t>
            </a:r>
            <a:endParaRPr lang="en-GB" sz="2200" b="1" dirty="0">
              <a:solidFill>
                <a:srgbClr val="EA5F00"/>
              </a:solidFill>
            </a:endParaRPr>
          </a:p>
        </p:txBody>
      </p:sp>
      <p:sp>
        <p:nvSpPr>
          <p:cNvPr id="29" name="TextBox 28">
            <a:extLst>
              <a:ext uri="{FF2B5EF4-FFF2-40B4-BE49-F238E27FC236}">
                <a16:creationId xmlns:a16="http://schemas.microsoft.com/office/drawing/2014/main" id="{029C2CE2-F56F-4137-8140-B96708D7F956}"/>
              </a:ext>
            </a:extLst>
          </p:cNvPr>
          <p:cNvSpPr txBox="1"/>
          <p:nvPr/>
        </p:nvSpPr>
        <p:spPr>
          <a:xfrm>
            <a:off x="5114558" y="3850539"/>
            <a:ext cx="1715315" cy="430887"/>
          </a:xfrm>
          <a:prstGeom prst="rect">
            <a:avLst/>
          </a:prstGeom>
          <a:noFill/>
        </p:spPr>
        <p:txBody>
          <a:bodyPr wrap="square" rtlCol="0">
            <a:spAutoFit/>
          </a:bodyPr>
          <a:lstStyle/>
          <a:p>
            <a:r>
              <a:rPr lang="en-GB" sz="2200" b="1" dirty="0" err="1">
                <a:solidFill>
                  <a:srgbClr val="EA5F00"/>
                </a:solidFill>
              </a:rPr>
              <a:t>opciones</a:t>
            </a:r>
            <a:endParaRPr lang="en-GB" sz="2200" b="1" dirty="0">
              <a:solidFill>
                <a:srgbClr val="EA5F00"/>
              </a:solidFill>
            </a:endParaRPr>
          </a:p>
        </p:txBody>
      </p:sp>
      <p:sp>
        <p:nvSpPr>
          <p:cNvPr id="30" name="TextBox 29">
            <a:extLst>
              <a:ext uri="{FF2B5EF4-FFF2-40B4-BE49-F238E27FC236}">
                <a16:creationId xmlns:a16="http://schemas.microsoft.com/office/drawing/2014/main" id="{AA22E1B7-3E64-4A43-818E-47CBDC4D5832}"/>
              </a:ext>
            </a:extLst>
          </p:cNvPr>
          <p:cNvSpPr txBox="1"/>
          <p:nvPr/>
        </p:nvSpPr>
        <p:spPr>
          <a:xfrm>
            <a:off x="4701433" y="4470806"/>
            <a:ext cx="1715315" cy="430887"/>
          </a:xfrm>
          <a:prstGeom prst="rect">
            <a:avLst/>
          </a:prstGeom>
          <a:noFill/>
        </p:spPr>
        <p:txBody>
          <a:bodyPr wrap="square" rtlCol="0">
            <a:spAutoFit/>
          </a:bodyPr>
          <a:lstStyle/>
          <a:p>
            <a:r>
              <a:rPr lang="en-GB" sz="2200" b="1" dirty="0" err="1">
                <a:solidFill>
                  <a:srgbClr val="EA5F00"/>
                </a:solidFill>
              </a:rPr>
              <a:t>emociones</a:t>
            </a:r>
            <a:endParaRPr lang="en-GB" sz="2200" b="1" dirty="0">
              <a:solidFill>
                <a:srgbClr val="EA5F00"/>
              </a:solidFill>
            </a:endParaRPr>
          </a:p>
        </p:txBody>
      </p:sp>
      <p:sp>
        <p:nvSpPr>
          <p:cNvPr id="31" name="TextBox 30">
            <a:extLst>
              <a:ext uri="{FF2B5EF4-FFF2-40B4-BE49-F238E27FC236}">
                <a16:creationId xmlns:a16="http://schemas.microsoft.com/office/drawing/2014/main" id="{31AA3D8F-CC88-4A0C-83DA-366C5827006D}"/>
              </a:ext>
            </a:extLst>
          </p:cNvPr>
          <p:cNvSpPr txBox="1"/>
          <p:nvPr/>
        </p:nvSpPr>
        <p:spPr>
          <a:xfrm>
            <a:off x="5843130" y="5123077"/>
            <a:ext cx="1715315" cy="430887"/>
          </a:xfrm>
          <a:prstGeom prst="rect">
            <a:avLst/>
          </a:prstGeom>
          <a:noFill/>
        </p:spPr>
        <p:txBody>
          <a:bodyPr wrap="square" rtlCol="0">
            <a:spAutoFit/>
          </a:bodyPr>
          <a:lstStyle/>
          <a:p>
            <a:r>
              <a:rPr lang="en-GB" sz="2200" b="1" dirty="0" err="1">
                <a:solidFill>
                  <a:srgbClr val="EA5F00"/>
                </a:solidFill>
              </a:rPr>
              <a:t>tradiciones</a:t>
            </a:r>
            <a:endParaRPr lang="en-GB" sz="2200" b="1" dirty="0">
              <a:solidFill>
                <a:srgbClr val="EA5F00"/>
              </a:solidFill>
            </a:endParaRPr>
          </a:p>
        </p:txBody>
      </p:sp>
      <p:sp>
        <p:nvSpPr>
          <p:cNvPr id="32" name="Rounded Rectangle 11">
            <a:extLst>
              <a:ext uri="{FF2B5EF4-FFF2-40B4-BE49-F238E27FC236}">
                <a16:creationId xmlns:a16="http://schemas.microsoft.com/office/drawing/2014/main" id="{477FA67B-D112-49EC-B535-966F3A6E556C}"/>
              </a:ext>
            </a:extLst>
          </p:cNvPr>
          <p:cNvSpPr/>
          <p:nvPr/>
        </p:nvSpPr>
        <p:spPr>
          <a:xfrm>
            <a:off x="10782300" y="224610"/>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1315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95058" y="1465386"/>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33998" y="4255880"/>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52858" y="849110"/>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17038" y="3324644"/>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69178" y="3324644"/>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52058" y="2395015"/>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97038" y="516754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34158" y="425143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23958" y="808469"/>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71658" y="5225352"/>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111248" y="1465386"/>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94818" y="5094059"/>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90368" y="2395015"/>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29698" y="2914703"/>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last</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24610"/>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1" y="213557"/>
            <a:ext cx="4882394" cy="594912"/>
          </a:xfrm>
        </p:spPr>
        <p:txBody>
          <a:bodyPr anchor="ctr">
            <a:normAutofit/>
          </a:bodyPr>
          <a:lstStyle/>
          <a:p>
            <a:r>
              <a:rPr lang="es-GB" sz="2400" dirty="0"/>
              <a:t>¿</a:t>
            </a:r>
            <a:r>
              <a:rPr lang="en-GB" sz="2400" dirty="0" err="1"/>
              <a:t>Cómo</a:t>
            </a:r>
            <a:r>
              <a:rPr lang="en-GB" sz="2400" dirty="0"/>
              <a:t> se dice en español?</a:t>
            </a:r>
            <a:endParaRPr lang="es-GB" sz="2400" dirty="0"/>
          </a:p>
        </p:txBody>
      </p:sp>
      <p:sp>
        <p:nvSpPr>
          <p:cNvPr id="22" name="Rectángulo redondeado 14">
            <a:extLst>
              <a:ext uri="{FF2B5EF4-FFF2-40B4-BE49-F238E27FC236}">
                <a16:creationId xmlns:a16="http://schemas.microsoft.com/office/drawing/2014/main" id="{4FB3293C-76C7-0B4C-8693-EFAE0F2BB578}"/>
              </a:ext>
            </a:extLst>
          </p:cNvPr>
          <p:cNvSpPr/>
          <p:nvPr/>
        </p:nvSpPr>
        <p:spPr>
          <a:xfrm>
            <a:off x="4123958" y="808469"/>
            <a:ext cx="240792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a:t>
            </a:r>
            <a:r>
              <a:rPr lang="en-GB" sz="2800" dirty="0">
                <a:solidFill>
                  <a:schemeClr val="tx1"/>
                </a:solidFill>
              </a:rPr>
              <a:t>timo</a:t>
            </a:r>
            <a:endParaRPr lang="es-GB" sz="2800" dirty="0">
              <a:solidFill>
                <a:schemeClr val="tx1"/>
              </a:solidFill>
            </a:endParaRPr>
          </a:p>
        </p:txBody>
      </p:sp>
    </p:spTree>
    <p:extLst>
      <p:ext uri="{BB962C8B-B14F-4D97-AF65-F5344CB8AC3E}">
        <p14:creationId xmlns:p14="http://schemas.microsoft.com/office/powerpoint/2010/main" val="158078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2192000" y="6595879"/>
            <a:ext cx="622227" cy="262121"/>
          </a:xfrm>
        </p:spPr>
        <p:txBody>
          <a:bodyPr>
            <a:normAutofit/>
          </a:bodyPr>
          <a:lstStyle/>
          <a:p>
            <a:r>
              <a:rPr lang="en-GB" sz="200" b="1" dirty="0">
                <a:solidFill>
                  <a:schemeClr val="bg1"/>
                </a:solidFill>
              </a:rPr>
              <a:t>Vocabulario</a:t>
            </a:r>
            <a:endParaRPr lang="es-GB" sz="200" dirty="0"/>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same</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2" name="Título 1">
            <a:extLst>
              <a:ext uri="{FF2B5EF4-FFF2-40B4-BE49-F238E27FC236}">
                <a16:creationId xmlns:a16="http://schemas.microsoft.com/office/drawing/2014/main" id="{930ECB8F-2BA9-4343-976C-99A6188DD6AB}"/>
              </a:ext>
            </a:extLst>
          </p:cNvPr>
          <p:cNvSpPr txBox="1">
            <a:spLocks/>
          </p:cNvSpPr>
          <p:nvPr/>
        </p:nvSpPr>
        <p:spPr>
          <a:xfrm>
            <a:off x="10868376" y="195527"/>
            <a:ext cx="1059767" cy="537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hablar</a:t>
            </a:r>
            <a:endParaRPr lang="es-GB" sz="2000" dirty="0"/>
          </a:p>
        </p:txBody>
      </p:sp>
      <p:sp>
        <p:nvSpPr>
          <p:cNvPr id="23" name="Rectángulo redondeado 14">
            <a:extLst>
              <a:ext uri="{FF2B5EF4-FFF2-40B4-BE49-F238E27FC236}">
                <a16:creationId xmlns:a16="http://schemas.microsoft.com/office/drawing/2014/main" id="{4FB3293C-76C7-0B4C-8693-EFAE0F2BB578}"/>
              </a:ext>
            </a:extLst>
          </p:cNvPr>
          <p:cNvSpPr/>
          <p:nvPr/>
        </p:nvSpPr>
        <p:spPr>
          <a:xfrm>
            <a:off x="6736080" y="672942"/>
            <a:ext cx="213741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mismo</a:t>
            </a:r>
            <a:endParaRPr lang="es-GB" sz="2800" dirty="0">
              <a:solidFill>
                <a:schemeClr val="tx1"/>
              </a:solidFill>
            </a:endParaRPr>
          </a:p>
        </p:txBody>
      </p:sp>
      <p:sp>
        <p:nvSpPr>
          <p:cNvPr id="24" name="Rectángulo redondeado 14">
            <a:extLst>
              <a:ext uri="{FF2B5EF4-FFF2-40B4-BE49-F238E27FC236}">
                <a16:creationId xmlns:a16="http://schemas.microsoft.com/office/drawing/2014/main" id="{4FB3293C-76C7-0B4C-8693-EFAE0F2BB578}"/>
              </a:ext>
            </a:extLst>
          </p:cNvPr>
          <p:cNvSpPr/>
          <p:nvPr/>
        </p:nvSpPr>
        <p:spPr>
          <a:xfrm>
            <a:off x="9700260" y="3145634"/>
            <a:ext cx="233934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igual</a:t>
            </a:r>
            <a:endParaRPr lang="es-GB" sz="2800" dirty="0">
              <a:solidFill>
                <a:schemeClr val="tx1"/>
              </a:solidFill>
            </a:endParaRPr>
          </a:p>
        </p:txBody>
      </p:sp>
      <p:sp>
        <p:nvSpPr>
          <p:cNvPr id="4" name="Rounded Rectangular Callout 3"/>
          <p:cNvSpPr/>
          <p:nvPr/>
        </p:nvSpPr>
        <p:spPr>
          <a:xfrm>
            <a:off x="152401" y="4075263"/>
            <a:ext cx="5872968" cy="2260424"/>
          </a:xfrm>
          <a:prstGeom prst="wedgeRoundRectCallout">
            <a:avLst>
              <a:gd name="adj1" fmla="val 36032"/>
              <a:gd name="adj2" fmla="val -63842"/>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Remember, if you are saying ‘the same’ before a noun, use ‘mismo’.</a:t>
            </a:r>
          </a:p>
          <a:p>
            <a:pPr algn="ctr"/>
            <a:endParaRPr lang="en-GB" sz="2000" dirty="0">
              <a:solidFill>
                <a:schemeClr val="tx1"/>
              </a:solidFill>
            </a:endParaRPr>
          </a:p>
          <a:p>
            <a:pPr algn="ctr"/>
            <a:endParaRPr lang="en-GB" sz="2000" i="1" dirty="0">
              <a:solidFill>
                <a:schemeClr val="tx1"/>
              </a:solidFill>
            </a:endParaRPr>
          </a:p>
          <a:p>
            <a:pPr algn="ctr"/>
            <a:endParaRPr lang="en-GB" sz="2000" i="1" dirty="0">
              <a:solidFill>
                <a:schemeClr val="tx1"/>
              </a:solidFill>
            </a:endParaRPr>
          </a:p>
        </p:txBody>
      </p:sp>
      <p:sp>
        <p:nvSpPr>
          <p:cNvPr id="5" name="TextBox 4"/>
          <p:cNvSpPr txBox="1"/>
          <p:nvPr/>
        </p:nvSpPr>
        <p:spPr>
          <a:xfrm>
            <a:off x="1303020" y="5214085"/>
            <a:ext cx="3228389" cy="400110"/>
          </a:xfrm>
          <a:prstGeom prst="rect">
            <a:avLst/>
          </a:prstGeom>
          <a:noFill/>
        </p:spPr>
        <p:txBody>
          <a:bodyPr wrap="square" rtlCol="0">
            <a:spAutoFit/>
          </a:bodyPr>
          <a:lstStyle/>
          <a:p>
            <a:pPr algn="l"/>
            <a:r>
              <a:rPr lang="en-GB" sz="2000" dirty="0"/>
              <a:t>We are in </a:t>
            </a:r>
            <a:r>
              <a:rPr lang="en-GB" sz="2000" b="1" dirty="0"/>
              <a:t>the same car</a:t>
            </a:r>
            <a:r>
              <a:rPr lang="en-GB" sz="2000" dirty="0"/>
              <a:t>.</a:t>
            </a:r>
          </a:p>
        </p:txBody>
      </p:sp>
      <p:sp>
        <p:nvSpPr>
          <p:cNvPr id="25" name="TextBox 24"/>
          <p:cNvSpPr txBox="1"/>
          <p:nvPr/>
        </p:nvSpPr>
        <p:spPr>
          <a:xfrm>
            <a:off x="1280160" y="5661809"/>
            <a:ext cx="3840480" cy="400110"/>
          </a:xfrm>
          <a:prstGeom prst="rect">
            <a:avLst/>
          </a:prstGeom>
          <a:noFill/>
        </p:spPr>
        <p:txBody>
          <a:bodyPr wrap="square" rtlCol="0">
            <a:spAutoFit/>
          </a:bodyPr>
          <a:lstStyle/>
          <a:p>
            <a:pPr algn="l"/>
            <a:r>
              <a:rPr lang="en-GB" sz="2000" dirty="0"/>
              <a:t>Estamos en </a:t>
            </a:r>
            <a:r>
              <a:rPr lang="en-GB" sz="2000" b="1" dirty="0"/>
              <a:t>el mismo coche</a:t>
            </a:r>
            <a:r>
              <a:rPr lang="en-GB" sz="2000" dirty="0"/>
              <a:t>.</a:t>
            </a:r>
          </a:p>
        </p:txBody>
      </p:sp>
    </p:spTree>
    <p:extLst>
      <p:ext uri="{BB962C8B-B14F-4D97-AF65-F5344CB8AC3E}">
        <p14:creationId xmlns:p14="http://schemas.microsoft.com/office/powerpoint/2010/main" val="64201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4" grpId="0" animBg="1"/>
      <p:bldP spid="5"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2231858" y="6625883"/>
            <a:ext cx="893299" cy="232117"/>
          </a:xfrm>
        </p:spPr>
        <p:txBody>
          <a:bodyPr>
            <a:normAutofit/>
          </a:bodyPr>
          <a:lstStyle/>
          <a:p>
            <a:r>
              <a:rPr lang="en-GB" sz="200" b="1" dirty="0">
                <a:solidFill>
                  <a:schemeClr val="bg1"/>
                </a:solidFill>
              </a:rPr>
              <a:t>Vocabulario</a:t>
            </a:r>
            <a:endParaRPr lang="es-GB" sz="200" dirty="0"/>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precious, </a:t>
            </a:r>
            <a:r>
              <a:rPr lang="es-GB" sz="2800" dirty="0">
                <a:solidFill>
                  <a:schemeClr val="tx1"/>
                </a:solidFill>
              </a:rPr>
              <a:t>beautiful</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2" name="Título 1">
            <a:extLst>
              <a:ext uri="{FF2B5EF4-FFF2-40B4-BE49-F238E27FC236}">
                <a16:creationId xmlns:a16="http://schemas.microsoft.com/office/drawing/2014/main" id="{930ECB8F-2BA9-4343-976C-99A6188DD6AB}"/>
              </a:ext>
            </a:extLst>
          </p:cNvPr>
          <p:cNvSpPr txBox="1">
            <a:spLocks/>
          </p:cNvSpPr>
          <p:nvPr/>
        </p:nvSpPr>
        <p:spPr>
          <a:xfrm>
            <a:off x="10868376" y="195527"/>
            <a:ext cx="1059767" cy="537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hablar</a:t>
            </a:r>
            <a:endParaRPr lang="es-GB" sz="2000" dirty="0"/>
          </a:p>
        </p:txBody>
      </p:sp>
      <p:sp>
        <p:nvSpPr>
          <p:cNvPr id="23" name="Rectángulo redondeado 14">
            <a:extLst>
              <a:ext uri="{FF2B5EF4-FFF2-40B4-BE49-F238E27FC236}">
                <a16:creationId xmlns:a16="http://schemas.microsoft.com/office/drawing/2014/main" id="{4FB3293C-76C7-0B4C-8693-EFAE0F2BB578}"/>
              </a:ext>
            </a:extLst>
          </p:cNvPr>
          <p:cNvSpPr/>
          <p:nvPr/>
        </p:nvSpPr>
        <p:spPr>
          <a:xfrm>
            <a:off x="617220" y="4074448"/>
            <a:ext cx="233934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precioso</a:t>
            </a:r>
            <a:endParaRPr lang="es-GB" sz="2800" dirty="0">
              <a:solidFill>
                <a:schemeClr val="tx1"/>
              </a:solidFill>
            </a:endParaRPr>
          </a:p>
        </p:txBody>
      </p:sp>
    </p:spTree>
    <p:extLst>
      <p:ext uri="{BB962C8B-B14F-4D97-AF65-F5344CB8AC3E}">
        <p14:creationId xmlns:p14="http://schemas.microsoft.com/office/powerpoint/2010/main" val="80886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2332090" y="6743804"/>
            <a:ext cx="835269" cy="114196"/>
          </a:xfrm>
        </p:spPr>
        <p:txBody>
          <a:bodyPr>
            <a:normAutofit fontScale="90000"/>
          </a:bodyPr>
          <a:lstStyle/>
          <a:p>
            <a:r>
              <a:rPr lang="en-GB" sz="200" b="1" dirty="0">
                <a:solidFill>
                  <a:schemeClr val="bg1"/>
                </a:solidFill>
              </a:rPr>
              <a:t>Vocabulario</a:t>
            </a:r>
            <a:endParaRPr lang="es-GB" sz="200" dirty="0"/>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a:t>
            </a:r>
            <a:r>
              <a:rPr lang="en-GB" sz="2800" dirty="0">
                <a:solidFill>
                  <a:schemeClr val="tx1"/>
                </a:solidFill>
              </a:rPr>
              <a:t>s</a:t>
            </a:r>
            <a:r>
              <a:rPr lang="es-GB" sz="2800" dirty="0">
                <a:solidFill>
                  <a:schemeClr val="tx1"/>
                </a:solidFill>
              </a:rPr>
              <a:t>...</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úl</a:t>
            </a:r>
            <a:r>
              <a:rPr lang="es-GB" sz="2800" dirty="0">
                <a:solidFill>
                  <a:schemeClr val="tx1"/>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long</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2" name="Título 1">
            <a:extLst>
              <a:ext uri="{FF2B5EF4-FFF2-40B4-BE49-F238E27FC236}">
                <a16:creationId xmlns:a16="http://schemas.microsoft.com/office/drawing/2014/main" id="{930ECB8F-2BA9-4343-976C-99A6188DD6AB}"/>
              </a:ext>
            </a:extLst>
          </p:cNvPr>
          <p:cNvSpPr txBox="1">
            <a:spLocks/>
          </p:cNvSpPr>
          <p:nvPr/>
        </p:nvSpPr>
        <p:spPr>
          <a:xfrm>
            <a:off x="10868376" y="195527"/>
            <a:ext cx="1059767" cy="537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hablar</a:t>
            </a:r>
            <a:endParaRPr lang="es-GB" sz="2000" dirty="0"/>
          </a:p>
        </p:txBody>
      </p:sp>
      <p:sp>
        <p:nvSpPr>
          <p:cNvPr id="23" name="Rectángulo redondeado 14">
            <a:extLst>
              <a:ext uri="{FF2B5EF4-FFF2-40B4-BE49-F238E27FC236}">
                <a16:creationId xmlns:a16="http://schemas.microsoft.com/office/drawing/2014/main" id="{4FB3293C-76C7-0B4C-8693-EFAE0F2BB578}"/>
              </a:ext>
            </a:extLst>
          </p:cNvPr>
          <p:cNvSpPr/>
          <p:nvPr/>
        </p:nvSpPr>
        <p:spPr>
          <a:xfrm>
            <a:off x="9094470" y="1299313"/>
            <a:ext cx="227076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largo</a:t>
            </a:r>
            <a:endParaRPr lang="es-GB" sz="2800" dirty="0">
              <a:solidFill>
                <a:schemeClr val="tx1"/>
              </a:solidFill>
            </a:endParaRPr>
          </a:p>
        </p:txBody>
      </p:sp>
    </p:spTree>
    <p:extLst>
      <p:ext uri="{BB962C8B-B14F-4D97-AF65-F5344CB8AC3E}">
        <p14:creationId xmlns:p14="http://schemas.microsoft.com/office/powerpoint/2010/main" val="394512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2379569" y="6555545"/>
            <a:ext cx="407963" cy="154744"/>
          </a:xfrm>
        </p:spPr>
        <p:txBody>
          <a:bodyPr>
            <a:normAutofit/>
          </a:bodyPr>
          <a:lstStyle/>
          <a:p>
            <a:r>
              <a:rPr lang="en-GB" sz="200" b="1" dirty="0">
                <a:solidFill>
                  <a:schemeClr val="tx1"/>
                </a:solidFill>
              </a:rPr>
              <a:t>Vocabulario#</a:t>
            </a:r>
            <a:endParaRPr lang="es-GB" sz="200" dirty="0">
              <a:solidFill>
                <a:schemeClr val="tx1"/>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últi...</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dirty</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2" name="Título 1">
            <a:extLst>
              <a:ext uri="{FF2B5EF4-FFF2-40B4-BE49-F238E27FC236}">
                <a16:creationId xmlns:a16="http://schemas.microsoft.com/office/drawing/2014/main" id="{930ECB8F-2BA9-4343-976C-99A6188DD6AB}"/>
              </a:ext>
            </a:extLst>
          </p:cNvPr>
          <p:cNvSpPr txBox="1">
            <a:spLocks/>
          </p:cNvSpPr>
          <p:nvPr/>
        </p:nvSpPr>
        <p:spPr>
          <a:xfrm>
            <a:off x="10868376" y="195527"/>
            <a:ext cx="1059767" cy="537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hablar</a:t>
            </a:r>
            <a:endParaRPr lang="es-GB" sz="2000" dirty="0"/>
          </a:p>
        </p:txBody>
      </p:sp>
      <p:sp>
        <p:nvSpPr>
          <p:cNvPr id="23" name="Rectángulo redondeado 14">
            <a:extLst>
              <a:ext uri="{FF2B5EF4-FFF2-40B4-BE49-F238E27FC236}">
                <a16:creationId xmlns:a16="http://schemas.microsoft.com/office/drawing/2014/main" id="{4FB3293C-76C7-0B4C-8693-EFAE0F2BB578}"/>
              </a:ext>
            </a:extLst>
          </p:cNvPr>
          <p:cNvSpPr/>
          <p:nvPr/>
        </p:nvSpPr>
        <p:spPr>
          <a:xfrm>
            <a:off x="335280" y="2218044"/>
            <a:ext cx="240792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sucio</a:t>
            </a:r>
            <a:endParaRPr lang="es-GB" sz="2800" dirty="0">
              <a:solidFill>
                <a:schemeClr val="tx1"/>
              </a:solidFill>
            </a:endParaRPr>
          </a:p>
        </p:txBody>
      </p:sp>
    </p:spTree>
    <p:extLst>
      <p:ext uri="{BB962C8B-B14F-4D97-AF65-F5344CB8AC3E}">
        <p14:creationId xmlns:p14="http://schemas.microsoft.com/office/powerpoint/2010/main" val="19364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flipV="1">
            <a:off x="12275820" y="6857999"/>
            <a:ext cx="483577" cy="45719"/>
          </a:xfrm>
        </p:spPr>
        <p:txBody>
          <a:bodyPr>
            <a:normAutofit fontScale="90000"/>
          </a:bodyPr>
          <a:lstStyle/>
          <a:p>
            <a:r>
              <a:rPr lang="en-GB" sz="200" b="1" dirty="0">
                <a:solidFill>
                  <a:schemeClr val="tx1"/>
                </a:solidFill>
              </a:rPr>
              <a:t>Vocabulario</a:t>
            </a:r>
            <a:endParaRPr lang="es-GB" sz="200" dirty="0">
              <a:solidFill>
                <a:schemeClr val="tx1"/>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últi...</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bad</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2" name="Título 1">
            <a:extLst>
              <a:ext uri="{FF2B5EF4-FFF2-40B4-BE49-F238E27FC236}">
                <a16:creationId xmlns:a16="http://schemas.microsoft.com/office/drawing/2014/main" id="{930ECB8F-2BA9-4343-976C-99A6188DD6AB}"/>
              </a:ext>
            </a:extLst>
          </p:cNvPr>
          <p:cNvSpPr txBox="1">
            <a:spLocks/>
          </p:cNvSpPr>
          <p:nvPr/>
        </p:nvSpPr>
        <p:spPr>
          <a:xfrm>
            <a:off x="10868376" y="195527"/>
            <a:ext cx="1059767" cy="537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hablar</a:t>
            </a:r>
            <a:endParaRPr lang="es-GB" sz="2000" dirty="0"/>
          </a:p>
        </p:txBody>
      </p:sp>
      <p:sp>
        <p:nvSpPr>
          <p:cNvPr id="23" name="Rectángulo redondeado 14">
            <a:extLst>
              <a:ext uri="{FF2B5EF4-FFF2-40B4-BE49-F238E27FC236}">
                <a16:creationId xmlns:a16="http://schemas.microsoft.com/office/drawing/2014/main" id="{4FB3293C-76C7-0B4C-8693-EFAE0F2BB578}"/>
              </a:ext>
            </a:extLst>
          </p:cNvPr>
          <p:cNvSpPr/>
          <p:nvPr/>
        </p:nvSpPr>
        <p:spPr>
          <a:xfrm>
            <a:off x="1478280" y="1289218"/>
            <a:ext cx="240792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malo</a:t>
            </a:r>
            <a:endParaRPr lang="es-GB" sz="2800" dirty="0">
              <a:solidFill>
                <a:schemeClr val="tx1"/>
              </a:solidFill>
            </a:endParaRPr>
          </a:p>
        </p:txBody>
      </p:sp>
    </p:spTree>
    <p:extLst>
      <p:ext uri="{BB962C8B-B14F-4D97-AF65-F5344CB8AC3E}">
        <p14:creationId xmlns:p14="http://schemas.microsoft.com/office/powerpoint/2010/main" val="35691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2293979" y="6656051"/>
            <a:ext cx="845246" cy="201949"/>
          </a:xfrm>
        </p:spPr>
        <p:txBody>
          <a:bodyPr>
            <a:normAutofit/>
          </a:bodyPr>
          <a:lstStyle/>
          <a:p>
            <a:r>
              <a:rPr lang="en-GB" sz="200" b="1" dirty="0">
                <a:solidFill>
                  <a:schemeClr val="bg1"/>
                </a:solidFill>
              </a:rPr>
              <a:t>Vocabulario</a:t>
            </a:r>
            <a:endParaRPr lang="es-GB" sz="200" dirty="0"/>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últi...</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clean</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2" name="Título 1">
            <a:extLst>
              <a:ext uri="{FF2B5EF4-FFF2-40B4-BE49-F238E27FC236}">
                <a16:creationId xmlns:a16="http://schemas.microsoft.com/office/drawing/2014/main" id="{930ECB8F-2BA9-4343-976C-99A6188DD6AB}"/>
              </a:ext>
            </a:extLst>
          </p:cNvPr>
          <p:cNvSpPr txBox="1">
            <a:spLocks/>
          </p:cNvSpPr>
          <p:nvPr/>
        </p:nvSpPr>
        <p:spPr>
          <a:xfrm>
            <a:off x="10868376" y="195527"/>
            <a:ext cx="1059767" cy="537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hablar</a:t>
            </a:r>
            <a:endParaRPr lang="es-GB" sz="2000" dirty="0"/>
          </a:p>
        </p:txBody>
      </p:sp>
      <p:sp>
        <p:nvSpPr>
          <p:cNvPr id="23" name="Rectángulo redondeado 14">
            <a:extLst>
              <a:ext uri="{FF2B5EF4-FFF2-40B4-BE49-F238E27FC236}">
                <a16:creationId xmlns:a16="http://schemas.microsoft.com/office/drawing/2014/main" id="{4FB3293C-76C7-0B4C-8693-EFAE0F2BB578}"/>
              </a:ext>
            </a:extLst>
          </p:cNvPr>
          <p:cNvSpPr/>
          <p:nvPr/>
        </p:nvSpPr>
        <p:spPr>
          <a:xfrm>
            <a:off x="152400" y="3148476"/>
            <a:ext cx="225552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limpio</a:t>
            </a:r>
            <a:endParaRPr lang="es-GB" sz="2800" dirty="0">
              <a:solidFill>
                <a:schemeClr val="tx1"/>
              </a:solidFill>
            </a:endParaRPr>
          </a:p>
        </p:txBody>
      </p:sp>
    </p:spTree>
    <p:extLst>
      <p:ext uri="{BB962C8B-B14F-4D97-AF65-F5344CB8AC3E}">
        <p14:creationId xmlns:p14="http://schemas.microsoft.com/office/powerpoint/2010/main" val="92881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2379569" y="6485206"/>
            <a:ext cx="731520" cy="140686"/>
          </a:xfrm>
        </p:spPr>
        <p:txBody>
          <a:bodyPr>
            <a:normAutofit/>
          </a:bodyPr>
          <a:lstStyle/>
          <a:p>
            <a:r>
              <a:rPr lang="en-GB" sz="200" b="1" dirty="0">
                <a:solidFill>
                  <a:schemeClr val="tx1"/>
                </a:solidFill>
              </a:rPr>
              <a:t>Vocabulario</a:t>
            </a:r>
            <a:endParaRPr lang="es-GB" sz="200" dirty="0">
              <a:solidFill>
                <a:schemeClr val="tx1"/>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últi...</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safe</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2" name="Título 1">
            <a:extLst>
              <a:ext uri="{FF2B5EF4-FFF2-40B4-BE49-F238E27FC236}">
                <a16:creationId xmlns:a16="http://schemas.microsoft.com/office/drawing/2014/main" id="{930ECB8F-2BA9-4343-976C-99A6188DD6AB}"/>
              </a:ext>
            </a:extLst>
          </p:cNvPr>
          <p:cNvSpPr txBox="1">
            <a:spLocks/>
          </p:cNvSpPr>
          <p:nvPr/>
        </p:nvSpPr>
        <p:spPr>
          <a:xfrm>
            <a:off x="10868376" y="195527"/>
            <a:ext cx="1059767" cy="537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hablar</a:t>
            </a:r>
            <a:endParaRPr lang="es-GB" sz="2000" dirty="0"/>
          </a:p>
        </p:txBody>
      </p:sp>
      <p:sp>
        <p:nvSpPr>
          <p:cNvPr id="23" name="Rectángulo redondeado 14">
            <a:extLst>
              <a:ext uri="{FF2B5EF4-FFF2-40B4-BE49-F238E27FC236}">
                <a16:creationId xmlns:a16="http://schemas.microsoft.com/office/drawing/2014/main" id="{4FB3293C-76C7-0B4C-8693-EFAE0F2BB578}"/>
              </a:ext>
            </a:extLst>
          </p:cNvPr>
          <p:cNvSpPr/>
          <p:nvPr/>
        </p:nvSpPr>
        <p:spPr>
          <a:xfrm>
            <a:off x="9515915" y="4075263"/>
            <a:ext cx="240792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seguro</a:t>
            </a:r>
            <a:endParaRPr lang="es-GB" sz="2800" dirty="0">
              <a:solidFill>
                <a:schemeClr val="tx1"/>
              </a:solidFill>
            </a:endParaRPr>
          </a:p>
        </p:txBody>
      </p:sp>
    </p:spTree>
    <p:extLst>
      <p:ext uri="{BB962C8B-B14F-4D97-AF65-F5344CB8AC3E}">
        <p14:creationId xmlns:p14="http://schemas.microsoft.com/office/powerpoint/2010/main" val="138667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2374721" y="6621258"/>
            <a:ext cx="820774" cy="236742"/>
          </a:xfrm>
        </p:spPr>
        <p:txBody>
          <a:bodyPr>
            <a:normAutofit/>
          </a:bodyPr>
          <a:lstStyle/>
          <a:p>
            <a:r>
              <a:rPr lang="en-GB" sz="200" b="1" dirty="0">
                <a:solidFill>
                  <a:schemeClr val="bg1"/>
                </a:solidFill>
              </a:rPr>
              <a:t>Vocabulario</a:t>
            </a:r>
            <a:endParaRPr lang="es-GB" sz="200" dirty="0"/>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últi...</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maybe</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2" name="Título 1">
            <a:extLst>
              <a:ext uri="{FF2B5EF4-FFF2-40B4-BE49-F238E27FC236}">
                <a16:creationId xmlns:a16="http://schemas.microsoft.com/office/drawing/2014/main" id="{930ECB8F-2BA9-4343-976C-99A6188DD6AB}"/>
              </a:ext>
            </a:extLst>
          </p:cNvPr>
          <p:cNvSpPr txBox="1">
            <a:spLocks/>
          </p:cNvSpPr>
          <p:nvPr/>
        </p:nvSpPr>
        <p:spPr>
          <a:xfrm>
            <a:off x="10868376" y="195527"/>
            <a:ext cx="1059767" cy="537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hablar</a:t>
            </a:r>
            <a:endParaRPr lang="es-GB" sz="2000" dirty="0"/>
          </a:p>
        </p:txBody>
      </p:sp>
      <p:sp>
        <p:nvSpPr>
          <p:cNvPr id="23" name="Rectángulo redondeado 14">
            <a:extLst>
              <a:ext uri="{FF2B5EF4-FFF2-40B4-BE49-F238E27FC236}">
                <a16:creationId xmlns:a16="http://schemas.microsoft.com/office/drawing/2014/main" id="{4FB3293C-76C7-0B4C-8693-EFAE0F2BB578}"/>
              </a:ext>
            </a:extLst>
          </p:cNvPr>
          <p:cNvSpPr/>
          <p:nvPr/>
        </p:nvSpPr>
        <p:spPr>
          <a:xfrm>
            <a:off x="9664416" y="2218847"/>
            <a:ext cx="2279934"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quizás</a:t>
            </a:r>
            <a:endParaRPr lang="es-GB" sz="2800" dirty="0">
              <a:solidFill>
                <a:schemeClr val="tx1"/>
              </a:solidFill>
            </a:endParaRPr>
          </a:p>
        </p:txBody>
      </p:sp>
    </p:spTree>
    <p:extLst>
      <p:ext uri="{BB962C8B-B14F-4D97-AF65-F5344CB8AC3E}">
        <p14:creationId xmlns:p14="http://schemas.microsoft.com/office/powerpoint/2010/main" val="48800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Rounded Rectangle 28">
            <a:extLst>
              <a:ext uri="{FF2B5EF4-FFF2-40B4-BE49-F238E27FC236}">
                <a16:creationId xmlns:a16="http://schemas.microsoft.com/office/drawing/2014/main" id="{DA54ED3C-9972-4743-B9EB-47C0AF6D0DF0}"/>
              </a:ext>
            </a:extLst>
          </p:cNvPr>
          <p:cNvSpPr/>
          <p:nvPr/>
        </p:nvSpPr>
        <p:spPr>
          <a:xfrm>
            <a:off x="3076398"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chemeClr val="tx1"/>
                </a:solidFill>
              </a:rPr>
              <a:t>información</a:t>
            </a:r>
            <a:endParaRPr kumimoji="0" lang="es-ES" sz="2800" b="1" i="0" u="none" strike="noStrike" kern="1200" cap="none" spc="0" normalizeH="0" baseline="0" dirty="0">
              <a:ln>
                <a:noFill/>
              </a:ln>
              <a:solidFill>
                <a:schemeClr val="tx1"/>
              </a:solidFill>
              <a:effectLst/>
              <a:uLnTx/>
              <a:uFillTx/>
              <a:latin typeface="Century Gothic" panose="020F0302020204030204"/>
            </a:endParaRPr>
          </a:p>
        </p:txBody>
      </p:sp>
      <p:sp>
        <p:nvSpPr>
          <p:cNvPr id="8" name="Rounded Rectangle 29">
            <a:extLst>
              <a:ext uri="{FF2B5EF4-FFF2-40B4-BE49-F238E27FC236}">
                <a16:creationId xmlns:a16="http://schemas.microsoft.com/office/drawing/2014/main" id="{9DFC5361-BC57-4488-B2E8-77966F6AFC15}"/>
              </a:ext>
            </a:extLst>
          </p:cNvPr>
          <p:cNvSpPr/>
          <p:nvPr/>
        </p:nvSpPr>
        <p:spPr>
          <a:xfrm>
            <a:off x="6116377"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chemeClr val="tx1"/>
                </a:solidFill>
              </a:rPr>
              <a:t>tradición</a:t>
            </a:r>
            <a:endParaRPr kumimoji="0" lang="es-ES" sz="2800" b="1" i="0" u="none" strike="noStrike" kern="1200" cap="none" spc="0" normalizeH="0" baseline="0" dirty="0">
              <a:ln>
                <a:noFill/>
              </a:ln>
              <a:solidFill>
                <a:schemeClr val="tx1"/>
              </a:solidFill>
              <a:effectLst/>
              <a:uLnTx/>
              <a:uFillTx/>
              <a:latin typeface="Century Gothic" panose="020F0302020204030204"/>
            </a:endParaRPr>
          </a:p>
        </p:txBody>
      </p:sp>
      <p:sp>
        <p:nvSpPr>
          <p:cNvPr id="9" name="Rounded Rectangle 30">
            <a:extLst>
              <a:ext uri="{FF2B5EF4-FFF2-40B4-BE49-F238E27FC236}">
                <a16:creationId xmlns:a16="http://schemas.microsoft.com/office/drawing/2014/main" id="{C451ED4F-357F-4FA8-AAD2-243EE0D834A6}"/>
              </a:ext>
            </a:extLst>
          </p:cNvPr>
          <p:cNvSpPr/>
          <p:nvPr/>
        </p:nvSpPr>
        <p:spPr>
          <a:xfrm>
            <a:off x="9156356"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chemeClr val="tx1"/>
                </a:solidFill>
              </a:rPr>
              <a:t>conversación</a:t>
            </a:r>
            <a:endParaRPr kumimoji="0" lang="es-ES" sz="2800" b="1" i="0" u="none" strike="noStrike" kern="1200" cap="none" spc="0" normalizeH="0" baseline="0" dirty="0">
              <a:ln>
                <a:noFill/>
              </a:ln>
              <a:solidFill>
                <a:schemeClr val="tx1"/>
              </a:solidFill>
              <a:effectLst/>
              <a:uLnTx/>
              <a:uFillTx/>
              <a:latin typeface="Century Gothic" panose="020F0302020204030204"/>
            </a:endParaRPr>
          </a:p>
        </p:txBody>
      </p:sp>
      <p:sp>
        <p:nvSpPr>
          <p:cNvPr id="10" name="Rounded Rectangle 31">
            <a:extLst>
              <a:ext uri="{FF2B5EF4-FFF2-40B4-BE49-F238E27FC236}">
                <a16:creationId xmlns:a16="http://schemas.microsoft.com/office/drawing/2014/main" id="{313C8925-9DFF-429C-97B9-006FC2B46113}"/>
              </a:ext>
            </a:extLst>
          </p:cNvPr>
          <p:cNvSpPr/>
          <p:nvPr/>
        </p:nvSpPr>
        <p:spPr>
          <a:xfrm>
            <a:off x="3138589"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chemeClr val="tx1"/>
                </a:solidFill>
              </a:rPr>
              <a:t>educación</a:t>
            </a:r>
            <a:endParaRPr kumimoji="0" lang="es-ES" sz="2800" b="1" i="0" u="none" strike="noStrike" kern="1200" cap="none" spc="0" normalizeH="0" baseline="0" dirty="0">
              <a:ln>
                <a:noFill/>
              </a:ln>
              <a:solidFill>
                <a:schemeClr val="tx1"/>
              </a:solidFill>
              <a:effectLst/>
              <a:uLnTx/>
              <a:uFillTx/>
              <a:latin typeface="Century Gothic" panose="020F0302020204030204"/>
            </a:endParaRPr>
          </a:p>
        </p:txBody>
      </p:sp>
      <p:sp>
        <p:nvSpPr>
          <p:cNvPr id="11" name="Rounded Rectangle 32">
            <a:extLst>
              <a:ext uri="{FF2B5EF4-FFF2-40B4-BE49-F238E27FC236}">
                <a16:creationId xmlns:a16="http://schemas.microsoft.com/office/drawing/2014/main" id="{C44C30F5-F9D4-4244-BF8F-9C448327AA50}"/>
              </a:ext>
            </a:extLst>
          </p:cNvPr>
          <p:cNvSpPr/>
          <p:nvPr/>
        </p:nvSpPr>
        <p:spPr>
          <a:xfrm>
            <a:off x="6175547"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chemeClr val="tx1"/>
                </a:solidFill>
              </a:rPr>
              <a:t>emoción</a:t>
            </a:r>
            <a:endParaRPr kumimoji="0" lang="es-ES" sz="2800" b="1" i="0" u="none" strike="noStrike" kern="1200" cap="none" spc="0" normalizeH="0" baseline="0" dirty="0">
              <a:ln>
                <a:noFill/>
              </a:ln>
              <a:solidFill>
                <a:schemeClr val="tx1"/>
              </a:solidFill>
              <a:effectLst/>
              <a:uLnTx/>
              <a:uFillTx/>
              <a:latin typeface="Century Gothic" panose="020F0302020204030204"/>
            </a:endParaRPr>
          </a:p>
        </p:txBody>
      </p:sp>
      <p:sp>
        <p:nvSpPr>
          <p:cNvPr id="12" name="Rounded Rectangle 33">
            <a:extLst>
              <a:ext uri="{FF2B5EF4-FFF2-40B4-BE49-F238E27FC236}">
                <a16:creationId xmlns:a16="http://schemas.microsoft.com/office/drawing/2014/main" id="{65DDCFBE-2289-4215-8736-467497F04742}"/>
              </a:ext>
            </a:extLst>
          </p:cNvPr>
          <p:cNvSpPr/>
          <p:nvPr/>
        </p:nvSpPr>
        <p:spPr>
          <a:xfrm>
            <a:off x="9156356"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chemeClr val="tx1"/>
                </a:solidFill>
              </a:rPr>
              <a:t>traducción</a:t>
            </a:r>
          </a:p>
        </p:txBody>
      </p:sp>
      <p:sp>
        <p:nvSpPr>
          <p:cNvPr id="13" name="Rounded Rectangle 34">
            <a:extLst>
              <a:ext uri="{FF2B5EF4-FFF2-40B4-BE49-F238E27FC236}">
                <a16:creationId xmlns:a16="http://schemas.microsoft.com/office/drawing/2014/main" id="{BBE30B9F-DA43-4732-B0B4-2AD35A641FD9}"/>
              </a:ext>
            </a:extLst>
          </p:cNvPr>
          <p:cNvSpPr/>
          <p:nvPr/>
        </p:nvSpPr>
        <p:spPr>
          <a:xfrm>
            <a:off x="157780"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chemeClr val="tx1"/>
                </a:solidFill>
              </a:rPr>
              <a:t>intención</a:t>
            </a:r>
            <a:endParaRPr kumimoji="0" lang="es-ES" sz="2800" b="1" i="0" u="none" strike="noStrike" kern="1200" cap="none" spc="0" normalizeH="0" baseline="0" dirty="0">
              <a:ln>
                <a:noFill/>
              </a:ln>
              <a:solidFill>
                <a:schemeClr val="tx1"/>
              </a:solidFill>
              <a:effectLst/>
              <a:uLnTx/>
              <a:uFillTx/>
              <a:latin typeface="Century Gothic" panose="020F0302020204030204"/>
            </a:endParaRPr>
          </a:p>
        </p:txBody>
      </p:sp>
      <p:sp>
        <p:nvSpPr>
          <p:cNvPr id="14" name="Rounded Rectangle 35">
            <a:extLst>
              <a:ext uri="{FF2B5EF4-FFF2-40B4-BE49-F238E27FC236}">
                <a16:creationId xmlns:a16="http://schemas.microsoft.com/office/drawing/2014/main" id="{8FEF6DFC-DD93-4216-B2D0-4A39B58CB459}"/>
              </a:ext>
            </a:extLst>
          </p:cNvPr>
          <p:cNvSpPr/>
          <p:nvPr/>
        </p:nvSpPr>
        <p:spPr>
          <a:xfrm>
            <a:off x="82286" y="413845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chemeClr val="tx1"/>
                </a:solidFill>
              </a:rPr>
              <a:t>situación</a:t>
            </a:r>
            <a:endParaRPr kumimoji="0" lang="es-ES" sz="2800" b="1" i="0" u="none" strike="noStrike" kern="1200" cap="none" spc="0" normalizeH="0" baseline="0" dirty="0">
              <a:ln>
                <a:noFill/>
              </a:ln>
              <a:solidFill>
                <a:schemeClr val="tx1"/>
              </a:solidFill>
              <a:effectLst/>
              <a:uLnTx/>
              <a:uFillTx/>
              <a:latin typeface="Century Gothic" panose="020F0302020204030204"/>
            </a:endParaRPr>
          </a:p>
        </p:txBody>
      </p:sp>
      <p:sp>
        <p:nvSpPr>
          <p:cNvPr id="15" name="Rounded Rectangle 2">
            <a:extLst>
              <a:ext uri="{FF2B5EF4-FFF2-40B4-BE49-F238E27FC236}">
                <a16:creationId xmlns:a16="http://schemas.microsoft.com/office/drawing/2014/main" id="{6C2FE606-4EC9-4DF8-BBEB-2EABD9CAF38E}"/>
              </a:ext>
            </a:extLst>
          </p:cNvPr>
          <p:cNvSpPr/>
          <p:nvPr/>
        </p:nvSpPr>
        <p:spPr>
          <a:xfrm>
            <a:off x="3206344" y="437130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tx1"/>
                </a:solidFill>
                <a:latin typeface="Century Gothic" panose="020B0502020202020204" pitchFamily="34" charset="0"/>
              </a:rPr>
              <a:t>information</a:t>
            </a:r>
            <a:endPar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6" name="Rounded Rectangle 7">
            <a:extLst>
              <a:ext uri="{FF2B5EF4-FFF2-40B4-BE49-F238E27FC236}">
                <a16:creationId xmlns:a16="http://schemas.microsoft.com/office/drawing/2014/main" id="{512DE2BD-4C7C-4C90-88CA-59B48440D77B}"/>
              </a:ext>
            </a:extLst>
          </p:cNvPr>
          <p:cNvSpPr/>
          <p:nvPr/>
        </p:nvSpPr>
        <p:spPr>
          <a:xfrm>
            <a:off x="6246324" y="437130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tradition</a:t>
            </a:r>
          </a:p>
        </p:txBody>
      </p:sp>
      <p:sp>
        <p:nvSpPr>
          <p:cNvPr id="17" name="Rounded Rectangle 8">
            <a:extLst>
              <a:ext uri="{FF2B5EF4-FFF2-40B4-BE49-F238E27FC236}">
                <a16:creationId xmlns:a16="http://schemas.microsoft.com/office/drawing/2014/main" id="{AEE5206B-1437-455A-9113-564BEE0C9651}"/>
              </a:ext>
            </a:extLst>
          </p:cNvPr>
          <p:cNvSpPr/>
          <p:nvPr/>
        </p:nvSpPr>
        <p:spPr>
          <a:xfrm>
            <a:off x="9242977" y="432982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tx1"/>
                </a:solidFill>
                <a:latin typeface="Century Gothic" panose="020B0502020202020204" pitchFamily="34" charset="0"/>
              </a:rPr>
              <a:t>conversation</a:t>
            </a:r>
            <a:endPar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8" name="Rounded Rectangle 9">
            <a:extLst>
              <a:ext uri="{FF2B5EF4-FFF2-40B4-BE49-F238E27FC236}">
                <a16:creationId xmlns:a16="http://schemas.microsoft.com/office/drawing/2014/main" id="{92712090-2516-4762-8EE4-460D29623BDA}"/>
              </a:ext>
            </a:extLst>
          </p:cNvPr>
          <p:cNvSpPr/>
          <p:nvPr/>
        </p:nvSpPr>
        <p:spPr>
          <a:xfrm>
            <a:off x="3268536" y="279533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education</a:t>
            </a:r>
          </a:p>
        </p:txBody>
      </p:sp>
      <p:sp>
        <p:nvSpPr>
          <p:cNvPr id="19" name="Rounded Rectangle 10">
            <a:extLst>
              <a:ext uri="{FF2B5EF4-FFF2-40B4-BE49-F238E27FC236}">
                <a16:creationId xmlns:a16="http://schemas.microsoft.com/office/drawing/2014/main" id="{C1912DE9-BA3A-4FE3-A08A-3E20D13DE407}"/>
              </a:ext>
            </a:extLst>
          </p:cNvPr>
          <p:cNvSpPr/>
          <p:nvPr/>
        </p:nvSpPr>
        <p:spPr>
          <a:xfrm>
            <a:off x="6305494" y="279533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emotion</a:t>
            </a:r>
          </a:p>
        </p:txBody>
      </p:sp>
      <p:sp>
        <p:nvSpPr>
          <p:cNvPr id="20" name="Rounded Rectangle 11">
            <a:extLst>
              <a:ext uri="{FF2B5EF4-FFF2-40B4-BE49-F238E27FC236}">
                <a16:creationId xmlns:a16="http://schemas.microsoft.com/office/drawing/2014/main" id="{9D106075-3F45-4998-9FC6-3B28CC5E2AFA}"/>
              </a:ext>
            </a:extLst>
          </p:cNvPr>
          <p:cNvSpPr/>
          <p:nvPr/>
        </p:nvSpPr>
        <p:spPr>
          <a:xfrm>
            <a:off x="9301203" y="275828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translation</a:t>
            </a:r>
          </a:p>
        </p:txBody>
      </p:sp>
      <p:sp>
        <p:nvSpPr>
          <p:cNvPr id="21" name="Rounded Rectangle 12">
            <a:extLst>
              <a:ext uri="{FF2B5EF4-FFF2-40B4-BE49-F238E27FC236}">
                <a16:creationId xmlns:a16="http://schemas.microsoft.com/office/drawing/2014/main" id="{6B6AB8E9-5485-489E-84A0-6A0CB7BD653C}"/>
              </a:ext>
            </a:extLst>
          </p:cNvPr>
          <p:cNvSpPr/>
          <p:nvPr/>
        </p:nvSpPr>
        <p:spPr>
          <a:xfrm>
            <a:off x="287727" y="279533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intention</a:t>
            </a:r>
          </a:p>
        </p:txBody>
      </p:sp>
      <p:sp>
        <p:nvSpPr>
          <p:cNvPr id="22" name="Rounded Rectangle 13">
            <a:extLst>
              <a:ext uri="{FF2B5EF4-FFF2-40B4-BE49-F238E27FC236}">
                <a16:creationId xmlns:a16="http://schemas.microsoft.com/office/drawing/2014/main" id="{70C1C4B0-F9E0-4EC1-95C9-3C67E68DE886}"/>
              </a:ext>
            </a:extLst>
          </p:cNvPr>
          <p:cNvSpPr/>
          <p:nvPr/>
        </p:nvSpPr>
        <p:spPr>
          <a:xfrm>
            <a:off x="212233" y="4329826"/>
            <a:ext cx="2823411" cy="1308804"/>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situation</a:t>
            </a:r>
          </a:p>
        </p:txBody>
      </p:sp>
      <p:sp>
        <p:nvSpPr>
          <p:cNvPr id="23" name="Rounded Rectangular Callout 2">
            <a:extLst>
              <a:ext uri="{FF2B5EF4-FFF2-40B4-BE49-F238E27FC236}">
                <a16:creationId xmlns:a16="http://schemas.microsoft.com/office/drawing/2014/main" id="{341DCFDF-3A8E-46A9-9949-C463AB814910}"/>
              </a:ext>
            </a:extLst>
          </p:cNvPr>
          <p:cNvSpPr/>
          <p:nvPr/>
        </p:nvSpPr>
        <p:spPr>
          <a:xfrm>
            <a:off x="6396465" y="1732547"/>
            <a:ext cx="5226040" cy="562779"/>
          </a:xfrm>
          <a:prstGeom prst="wedgeRoundRectCallout">
            <a:avLst>
              <a:gd name="adj1" fmla="val 32513"/>
              <a:gd name="adj2" fmla="val 9243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chemeClr val="tx1"/>
                </a:solidFill>
              </a:rPr>
              <a:t>Notice the spelling change here.</a:t>
            </a:r>
            <a:endParaRPr kumimoji="0" lang="en-GB" sz="2400" i="0" u="none" strike="noStrike" kern="1200" cap="none" spc="0" normalizeH="0" baseline="0" noProof="0" dirty="0">
              <a:ln>
                <a:noFill/>
              </a:ln>
              <a:solidFill>
                <a:schemeClr val="tx1"/>
              </a:solidFill>
              <a:effectLst/>
              <a:uLnTx/>
              <a:uFillTx/>
              <a:latin typeface="Century Gothic" panose="020F0302020204030204"/>
            </a:endParaRPr>
          </a:p>
        </p:txBody>
      </p:sp>
      <p:sp>
        <p:nvSpPr>
          <p:cNvPr id="24" name="Rounded Rectangular Callout 2">
            <a:extLst>
              <a:ext uri="{FF2B5EF4-FFF2-40B4-BE49-F238E27FC236}">
                <a16:creationId xmlns:a16="http://schemas.microsoft.com/office/drawing/2014/main" id="{A1B71AEF-4657-AA4A-B92F-650923F34DE3}"/>
              </a:ext>
            </a:extLst>
          </p:cNvPr>
          <p:cNvSpPr/>
          <p:nvPr/>
        </p:nvSpPr>
        <p:spPr>
          <a:xfrm>
            <a:off x="374573" y="1355360"/>
            <a:ext cx="5655182" cy="939965"/>
          </a:xfrm>
          <a:prstGeom prst="wedgeRoundRectCallout">
            <a:avLst>
              <a:gd name="adj1" fmla="val -26001"/>
              <a:gd name="adj2" fmla="val 10169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schemeClr val="tx1"/>
                </a:solidFill>
              </a:rPr>
              <a:t>¡</a:t>
            </a:r>
            <a:r>
              <a:rPr lang="en-GB" sz="2400" b="1" dirty="0" err="1">
                <a:solidFill>
                  <a:schemeClr val="tx1"/>
                </a:solidFill>
              </a:rPr>
              <a:t>Atención</a:t>
            </a:r>
            <a:r>
              <a:rPr lang="en-GB" sz="2400" b="1" dirty="0">
                <a:solidFill>
                  <a:schemeClr val="tx1"/>
                </a:solidFill>
              </a:rPr>
              <a:t>! </a:t>
            </a:r>
            <a:r>
              <a:rPr lang="en-GB" sz="2400" dirty="0">
                <a:solidFill>
                  <a:schemeClr val="tx1"/>
                </a:solidFill>
              </a:rPr>
              <a:t>‘To have the intention </a:t>
            </a:r>
            <a:r>
              <a:rPr lang="en-GB" sz="2400" b="1" dirty="0">
                <a:solidFill>
                  <a:schemeClr val="tx1"/>
                </a:solidFill>
              </a:rPr>
              <a:t>to</a:t>
            </a:r>
            <a:r>
              <a:rPr lang="en-GB" sz="2400" dirty="0">
                <a:solidFill>
                  <a:schemeClr val="tx1"/>
                </a:solidFill>
              </a:rPr>
              <a:t>’ is ‘</a:t>
            </a:r>
            <a:r>
              <a:rPr lang="en-GB" sz="2400" dirty="0" err="1">
                <a:solidFill>
                  <a:schemeClr val="tx1"/>
                </a:solidFill>
              </a:rPr>
              <a:t>tener</a:t>
            </a:r>
            <a:r>
              <a:rPr lang="en-GB" sz="2400" dirty="0">
                <a:solidFill>
                  <a:schemeClr val="tx1"/>
                </a:solidFill>
              </a:rPr>
              <a:t> la </a:t>
            </a:r>
            <a:r>
              <a:rPr lang="en-GB" sz="2400" dirty="0" err="1">
                <a:solidFill>
                  <a:schemeClr val="tx1"/>
                </a:solidFill>
              </a:rPr>
              <a:t>intención</a:t>
            </a:r>
            <a:r>
              <a:rPr lang="en-GB" sz="2400" dirty="0">
                <a:solidFill>
                  <a:schemeClr val="tx1"/>
                </a:solidFill>
              </a:rPr>
              <a:t> </a:t>
            </a:r>
            <a:r>
              <a:rPr lang="en-GB" sz="2400" b="1" dirty="0">
                <a:solidFill>
                  <a:schemeClr val="tx1"/>
                </a:solidFill>
              </a:rPr>
              <a:t>de</a:t>
            </a:r>
            <a:r>
              <a:rPr lang="en-GB" sz="2400" dirty="0">
                <a:solidFill>
                  <a:schemeClr val="tx1"/>
                </a:solidFill>
              </a:rPr>
              <a:t>’</a:t>
            </a:r>
            <a:endParaRPr kumimoji="0" lang="en-GB" sz="2400"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3736058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3"/>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1" nodeType="clickEffect">
                                  <p:stCondLst>
                                    <p:cond delay="0"/>
                                  </p:stCondLst>
                                  <p:childTnLst>
                                    <p:set>
                                      <p:cBhvr>
                                        <p:cTn id="91" dur="1" fill="hold">
                                          <p:stCondLst>
                                            <p:cond delay="0"/>
                                          </p:stCondLst>
                                        </p:cTn>
                                        <p:tgtEl>
                                          <p:spTgt spid="20"/>
                                        </p:tgtEl>
                                        <p:attrNameLst>
                                          <p:attrName>style.visibility</p:attrName>
                                        </p:attrNameLst>
                                      </p:cBhvr>
                                      <p:to>
                                        <p:strVal val="visible"/>
                                      </p:to>
                                    </p:set>
                                  </p:childTnLst>
                                </p:cTn>
                              </p:par>
                              <p:par>
                                <p:cTn id="92" presetID="1" presetClass="exit" presetSubtype="0" fill="hold" grpId="1" nodeType="withEffect">
                                  <p:stCondLst>
                                    <p:cond delay="0"/>
                                  </p:stCondLst>
                                  <p:childTnLst>
                                    <p:set>
                                      <p:cBhvr>
                                        <p:cTn id="9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2275820" y="6527408"/>
            <a:ext cx="497645" cy="330591"/>
          </a:xfrm>
        </p:spPr>
        <p:txBody>
          <a:bodyPr>
            <a:normAutofit/>
          </a:bodyPr>
          <a:lstStyle/>
          <a:p>
            <a:r>
              <a:rPr lang="en-GB" sz="200" b="1" dirty="0">
                <a:solidFill>
                  <a:schemeClr val="tx1"/>
                </a:solidFill>
              </a:rPr>
              <a:t>Vocabulario</a:t>
            </a:r>
            <a:endParaRPr lang="es-GB" sz="200" dirty="0">
              <a:solidFill>
                <a:schemeClr val="tx1"/>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últi...</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according to</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2" name="Título 1">
            <a:extLst>
              <a:ext uri="{FF2B5EF4-FFF2-40B4-BE49-F238E27FC236}">
                <a16:creationId xmlns:a16="http://schemas.microsoft.com/office/drawing/2014/main" id="{930ECB8F-2BA9-4343-976C-99A6188DD6AB}"/>
              </a:ext>
            </a:extLst>
          </p:cNvPr>
          <p:cNvSpPr txBox="1">
            <a:spLocks/>
          </p:cNvSpPr>
          <p:nvPr/>
        </p:nvSpPr>
        <p:spPr>
          <a:xfrm>
            <a:off x="10868376" y="195527"/>
            <a:ext cx="1059767" cy="537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hablar</a:t>
            </a:r>
            <a:endParaRPr lang="es-GB" sz="2000" dirty="0"/>
          </a:p>
        </p:txBody>
      </p:sp>
      <p:sp>
        <p:nvSpPr>
          <p:cNvPr id="23" name="Rectángulo redondeado 14">
            <a:extLst>
              <a:ext uri="{FF2B5EF4-FFF2-40B4-BE49-F238E27FC236}">
                <a16:creationId xmlns:a16="http://schemas.microsoft.com/office/drawing/2014/main" id="{4FB3293C-76C7-0B4C-8693-EFAE0F2BB578}"/>
              </a:ext>
            </a:extLst>
          </p:cNvPr>
          <p:cNvSpPr/>
          <p:nvPr/>
        </p:nvSpPr>
        <p:spPr>
          <a:xfrm>
            <a:off x="9517380" y="4075263"/>
            <a:ext cx="233934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según</a:t>
            </a:r>
            <a:endParaRPr lang="es-GB" sz="2800" dirty="0">
              <a:solidFill>
                <a:schemeClr val="tx1"/>
              </a:solidFill>
            </a:endParaRPr>
          </a:p>
        </p:txBody>
      </p:sp>
    </p:spTree>
    <p:extLst>
      <p:ext uri="{BB962C8B-B14F-4D97-AF65-F5344CB8AC3E}">
        <p14:creationId xmlns:p14="http://schemas.microsoft.com/office/powerpoint/2010/main" val="123570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2300439" y="6616162"/>
            <a:ext cx="416755" cy="241838"/>
          </a:xfrm>
        </p:spPr>
        <p:txBody>
          <a:bodyPr>
            <a:normAutofit/>
          </a:bodyPr>
          <a:lstStyle/>
          <a:p>
            <a:r>
              <a:rPr lang="en-GB" sz="200" b="1" dirty="0">
                <a:solidFill>
                  <a:schemeClr val="bg1"/>
                </a:solidFill>
              </a:rPr>
              <a:t>Vocabulario</a:t>
            </a:r>
            <a:endParaRPr lang="es-GB" sz="200" dirty="0"/>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últi...</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r</a:t>
            </a:r>
            <a:r>
              <a:rPr lang="es-GB" sz="2800" dirty="0">
                <a:solidFill>
                  <a:schemeClr val="tx1"/>
                </a:solidFill>
              </a:rPr>
              <a:t>eady</a:t>
            </a:r>
            <a:r>
              <a:rPr lang="en-GB" sz="2800" dirty="0">
                <a:solidFill>
                  <a:schemeClr val="tx1"/>
                </a:solidFill>
              </a:rPr>
              <a:t>, intelligent</a:t>
            </a:r>
            <a:endParaRPr lang="es-GB" sz="2800" dirty="0">
              <a:solidFill>
                <a:schemeClr val="tx1"/>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2" name="Título 1">
            <a:extLst>
              <a:ext uri="{FF2B5EF4-FFF2-40B4-BE49-F238E27FC236}">
                <a16:creationId xmlns:a16="http://schemas.microsoft.com/office/drawing/2014/main" id="{930ECB8F-2BA9-4343-976C-99A6188DD6AB}"/>
              </a:ext>
            </a:extLst>
          </p:cNvPr>
          <p:cNvSpPr txBox="1">
            <a:spLocks/>
          </p:cNvSpPr>
          <p:nvPr/>
        </p:nvSpPr>
        <p:spPr>
          <a:xfrm>
            <a:off x="10868376" y="195527"/>
            <a:ext cx="1059767" cy="537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hablar</a:t>
            </a:r>
            <a:endParaRPr lang="es-GB" sz="2000" dirty="0"/>
          </a:p>
        </p:txBody>
      </p:sp>
      <p:sp>
        <p:nvSpPr>
          <p:cNvPr id="23" name="Rectángulo redondeado 14">
            <a:extLst>
              <a:ext uri="{FF2B5EF4-FFF2-40B4-BE49-F238E27FC236}">
                <a16:creationId xmlns:a16="http://schemas.microsoft.com/office/drawing/2014/main" id="{4FB3293C-76C7-0B4C-8693-EFAE0F2BB578}"/>
              </a:ext>
            </a:extLst>
          </p:cNvPr>
          <p:cNvSpPr/>
          <p:nvPr/>
        </p:nvSpPr>
        <p:spPr>
          <a:xfrm>
            <a:off x="2080260" y="4991373"/>
            <a:ext cx="233934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listo</a:t>
            </a:r>
            <a:endParaRPr lang="es-GB" sz="2800" dirty="0">
              <a:solidFill>
                <a:schemeClr val="tx1"/>
              </a:solidFill>
            </a:endParaRPr>
          </a:p>
        </p:txBody>
      </p:sp>
    </p:spTree>
    <p:extLst>
      <p:ext uri="{BB962C8B-B14F-4D97-AF65-F5344CB8AC3E}">
        <p14:creationId xmlns:p14="http://schemas.microsoft.com/office/powerpoint/2010/main" val="319821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2416497" y="6649912"/>
            <a:ext cx="849337" cy="208088"/>
          </a:xfrm>
        </p:spPr>
        <p:txBody>
          <a:bodyPr>
            <a:normAutofit/>
          </a:bodyPr>
          <a:lstStyle/>
          <a:p>
            <a:r>
              <a:rPr lang="en-GB" sz="200" b="1" dirty="0">
                <a:solidFill>
                  <a:schemeClr val="bg1"/>
                </a:solidFill>
              </a:rPr>
              <a:t>Vocabulario</a:t>
            </a:r>
            <a:endParaRPr lang="es-GB" sz="200" dirty="0"/>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últi...</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happy</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2" name="Título 1">
            <a:extLst>
              <a:ext uri="{FF2B5EF4-FFF2-40B4-BE49-F238E27FC236}">
                <a16:creationId xmlns:a16="http://schemas.microsoft.com/office/drawing/2014/main" id="{930ECB8F-2BA9-4343-976C-99A6188DD6AB}"/>
              </a:ext>
            </a:extLst>
          </p:cNvPr>
          <p:cNvSpPr txBox="1">
            <a:spLocks/>
          </p:cNvSpPr>
          <p:nvPr/>
        </p:nvSpPr>
        <p:spPr>
          <a:xfrm>
            <a:off x="10868376" y="195527"/>
            <a:ext cx="1059767" cy="537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hablar</a:t>
            </a:r>
            <a:endParaRPr lang="es-GB" sz="2000" dirty="0"/>
          </a:p>
        </p:txBody>
      </p:sp>
      <p:sp>
        <p:nvSpPr>
          <p:cNvPr id="23" name="Rectángulo redondeado 14">
            <a:extLst>
              <a:ext uri="{FF2B5EF4-FFF2-40B4-BE49-F238E27FC236}">
                <a16:creationId xmlns:a16="http://schemas.microsoft.com/office/drawing/2014/main" id="{4FB3293C-76C7-0B4C-8693-EFAE0F2BB578}"/>
              </a:ext>
            </a:extLst>
          </p:cNvPr>
          <p:cNvSpPr/>
          <p:nvPr/>
        </p:nvSpPr>
        <p:spPr>
          <a:xfrm>
            <a:off x="4754880" y="5042193"/>
            <a:ext cx="227076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contento</a:t>
            </a:r>
            <a:endParaRPr lang="es-GB" sz="2800" dirty="0">
              <a:solidFill>
                <a:schemeClr val="tx1"/>
              </a:solidFill>
            </a:endParaRPr>
          </a:p>
        </p:txBody>
      </p:sp>
      <p:sp>
        <p:nvSpPr>
          <p:cNvPr id="2" name="Rounded Rectangular Callout 1"/>
          <p:cNvSpPr/>
          <p:nvPr/>
        </p:nvSpPr>
        <p:spPr>
          <a:xfrm>
            <a:off x="6259244" y="4109461"/>
            <a:ext cx="2762250" cy="609755"/>
          </a:xfrm>
          <a:prstGeom prst="wedgeRoundRectCallout">
            <a:avLst>
              <a:gd name="adj1" fmla="val -38984"/>
              <a:gd name="adj2" fmla="val 9098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extBox 3"/>
          <p:cNvSpPr txBox="1"/>
          <p:nvPr/>
        </p:nvSpPr>
        <p:spPr>
          <a:xfrm>
            <a:off x="6380285" y="4183505"/>
            <a:ext cx="2762250" cy="461665"/>
          </a:xfrm>
          <a:prstGeom prst="rect">
            <a:avLst/>
          </a:prstGeom>
          <a:noFill/>
        </p:spPr>
        <p:txBody>
          <a:bodyPr wrap="square" rtlCol="0">
            <a:spAutoFit/>
          </a:bodyPr>
          <a:lstStyle/>
          <a:p>
            <a:pPr algn="l"/>
            <a:r>
              <a:rPr lang="en-GB" sz="2400" dirty="0"/>
              <a:t>¿‘Ser’ o ‘estar’?</a:t>
            </a:r>
          </a:p>
        </p:txBody>
      </p:sp>
      <p:sp>
        <p:nvSpPr>
          <p:cNvPr id="5" name="Oval 4"/>
          <p:cNvSpPr/>
          <p:nvPr/>
        </p:nvSpPr>
        <p:spPr>
          <a:xfrm>
            <a:off x="7640369" y="4109461"/>
            <a:ext cx="1233122" cy="60975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5" name="Picture 8" descr="green checkmark">
            <a:extLst>
              <a:ext uri="{FF2B5EF4-FFF2-40B4-BE49-F238E27FC236}">
                <a16:creationId xmlns:a16="http://schemas.microsoft.com/office/drawing/2014/main" id="{69DC2FC5-97B4-E348-8A91-EBD029C819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2158" y="3795381"/>
            <a:ext cx="326582" cy="340190"/>
          </a:xfrm>
          <a:prstGeom prst="rect">
            <a:avLst/>
          </a:prstGeom>
        </p:spPr>
      </p:pic>
    </p:spTree>
    <p:extLst>
      <p:ext uri="{BB962C8B-B14F-4D97-AF65-F5344CB8AC3E}">
        <p14:creationId xmlns:p14="http://schemas.microsoft.com/office/powerpoint/2010/main" val="398456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2275820" y="6569612"/>
            <a:ext cx="975946" cy="145370"/>
          </a:xfrm>
        </p:spPr>
        <p:txBody>
          <a:bodyPr>
            <a:normAutofit/>
          </a:bodyPr>
          <a:lstStyle/>
          <a:p>
            <a:r>
              <a:rPr lang="en-GB" sz="200" b="1" dirty="0">
                <a:solidFill>
                  <a:schemeClr val="tx1"/>
                </a:solidFill>
              </a:rPr>
              <a:t>Vocabulario</a:t>
            </a:r>
            <a:endParaRPr lang="es-GB" sz="200" dirty="0">
              <a:solidFill>
                <a:schemeClr val="tx1"/>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últi...</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sad</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2" name="Título 1">
            <a:extLst>
              <a:ext uri="{FF2B5EF4-FFF2-40B4-BE49-F238E27FC236}">
                <a16:creationId xmlns:a16="http://schemas.microsoft.com/office/drawing/2014/main" id="{930ECB8F-2BA9-4343-976C-99A6188DD6AB}"/>
              </a:ext>
            </a:extLst>
          </p:cNvPr>
          <p:cNvSpPr txBox="1">
            <a:spLocks/>
          </p:cNvSpPr>
          <p:nvPr/>
        </p:nvSpPr>
        <p:spPr>
          <a:xfrm>
            <a:off x="10868376" y="195527"/>
            <a:ext cx="1059767" cy="537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hablar</a:t>
            </a:r>
            <a:endParaRPr lang="es-GB" sz="2000" dirty="0"/>
          </a:p>
        </p:txBody>
      </p:sp>
      <p:sp>
        <p:nvSpPr>
          <p:cNvPr id="23" name="Rectángulo redondeado 14">
            <a:extLst>
              <a:ext uri="{FF2B5EF4-FFF2-40B4-BE49-F238E27FC236}">
                <a16:creationId xmlns:a16="http://schemas.microsoft.com/office/drawing/2014/main" id="{4FB3293C-76C7-0B4C-8693-EFAE0F2BB578}"/>
              </a:ext>
            </a:extLst>
          </p:cNvPr>
          <p:cNvSpPr/>
          <p:nvPr/>
        </p:nvSpPr>
        <p:spPr>
          <a:xfrm>
            <a:off x="7178040" y="4917891"/>
            <a:ext cx="233934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triste</a:t>
            </a:r>
            <a:endParaRPr lang="es-GB" sz="2800" dirty="0">
              <a:solidFill>
                <a:schemeClr val="tx1"/>
              </a:solidFill>
            </a:endParaRPr>
          </a:p>
        </p:txBody>
      </p:sp>
    </p:spTree>
    <p:extLst>
      <p:ext uri="{BB962C8B-B14F-4D97-AF65-F5344CB8AC3E}">
        <p14:creationId xmlns:p14="http://schemas.microsoft.com/office/powerpoint/2010/main" val="106684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956831" y="159903"/>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2505922" y="1316632"/>
            <a:ext cx="275553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la pena,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la tristeza</a:t>
            </a:r>
            <a:endParaRPr kumimoji="0" lang="en-GB" sz="3200" b="0" i="0" u="none" strike="noStrike" kern="1200" cap="none" spc="0" normalizeH="0" baseline="0" noProof="0" dirty="0">
              <a:ln>
                <a:noFill/>
              </a:ln>
              <a:effectLst/>
              <a:uLnTx/>
              <a:uFillTx/>
              <a:latin typeface="Century Gothic" panose="020F0302020204030204"/>
            </a:endParaRPr>
          </a:p>
        </p:txBody>
      </p:sp>
      <p:sp>
        <p:nvSpPr>
          <p:cNvPr id="14" name="TextBox 13"/>
          <p:cNvSpPr txBox="1"/>
          <p:nvPr/>
        </p:nvSpPr>
        <p:spPr>
          <a:xfrm>
            <a:off x="8121448" y="3288001"/>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alegría</a:t>
            </a:r>
          </a:p>
        </p:txBody>
      </p:sp>
      <p:sp>
        <p:nvSpPr>
          <p:cNvPr id="18" name="TextBox 17"/>
          <p:cNvSpPr txBox="1"/>
          <p:nvPr/>
        </p:nvSpPr>
        <p:spPr>
          <a:xfrm>
            <a:off x="2566119" y="3379973"/>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ánimo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p:cNvSpPr txBox="1"/>
          <p:nvPr/>
        </p:nvSpPr>
        <p:spPr>
          <a:xfrm>
            <a:off x="8093103" y="1369848"/>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vergüenza</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2566119" y="5337792"/>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rabia</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47" name="CuadroTexto 46">
            <a:extLst>
              <a:ext uri="{FF2B5EF4-FFF2-40B4-BE49-F238E27FC236}">
                <a16:creationId xmlns:a16="http://schemas.microsoft.com/office/drawing/2014/main" id="{200E9B59-8BD4-804B-B896-319290315A90}"/>
              </a:ext>
            </a:extLst>
          </p:cNvPr>
          <p:cNvSpPr txBox="1"/>
          <p:nvPr/>
        </p:nvSpPr>
        <p:spPr>
          <a:xfrm>
            <a:off x="801914" y="2437392"/>
            <a:ext cx="1337226" cy="400110"/>
          </a:xfrm>
          <a:prstGeom prst="rect">
            <a:avLst/>
          </a:prstGeom>
          <a:noFill/>
        </p:spPr>
        <p:txBody>
          <a:bodyPr wrap="none" rtlCol="0">
            <a:spAutoFit/>
          </a:bodyPr>
          <a:lstStyle/>
          <a:p>
            <a:pPr algn="l"/>
            <a:r>
              <a:rPr lang="es-GB" sz="2000" dirty="0"/>
              <a:t>[</a:t>
            </a:r>
            <a:r>
              <a:rPr lang="es-GB" sz="2000" dirty="0">
                <a:highlight>
                  <a:srgbClr val="E3EAFD"/>
                </a:highlight>
              </a:rPr>
              <a:t>sadness</a:t>
            </a:r>
            <a:r>
              <a:rPr lang="es-GB" sz="2000" dirty="0"/>
              <a:t>]</a:t>
            </a:r>
          </a:p>
        </p:txBody>
      </p:sp>
      <p:sp>
        <p:nvSpPr>
          <p:cNvPr id="29" name="TextBox 17">
            <a:extLst>
              <a:ext uri="{FF2B5EF4-FFF2-40B4-BE49-F238E27FC236}">
                <a16:creationId xmlns:a16="http://schemas.microsoft.com/office/drawing/2014/main" id="{1F87E03D-7DBA-2544-A602-8E11C90A66BF}"/>
              </a:ext>
            </a:extLst>
          </p:cNvPr>
          <p:cNvSpPr txBox="1"/>
          <p:nvPr/>
        </p:nvSpPr>
        <p:spPr>
          <a:xfrm>
            <a:off x="8249980" y="4966481"/>
            <a:ext cx="14720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risa</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pic>
        <p:nvPicPr>
          <p:cNvPr id="6" name="Imagen 5" descr="Imagen que contiene dibujo&#10;&#10;Descripción generada automáticamente">
            <a:extLst>
              <a:ext uri="{FF2B5EF4-FFF2-40B4-BE49-F238E27FC236}">
                <a16:creationId xmlns:a16="http://schemas.microsoft.com/office/drawing/2014/main" id="{312661F1-2859-6543-95B6-13C1A4E571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607" y="4687923"/>
            <a:ext cx="1330815" cy="1330815"/>
          </a:xfrm>
          <a:prstGeom prst="rect">
            <a:avLst/>
          </a:prstGeom>
        </p:spPr>
      </p:pic>
      <p:pic>
        <p:nvPicPr>
          <p:cNvPr id="9" name="Imagen 8">
            <a:extLst>
              <a:ext uri="{FF2B5EF4-FFF2-40B4-BE49-F238E27FC236}">
                <a16:creationId xmlns:a16="http://schemas.microsoft.com/office/drawing/2014/main" id="{B332F757-2160-844D-9AD8-2AE2B73765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891" y="1079143"/>
            <a:ext cx="1358249" cy="1358249"/>
          </a:xfrm>
          <a:prstGeom prst="rect">
            <a:avLst/>
          </a:prstGeom>
        </p:spPr>
      </p:pic>
      <p:pic>
        <p:nvPicPr>
          <p:cNvPr id="15" name="Imagen 14" descr="Imagen que contiene dibujo&#10;&#10;Descripción generada automáticamente">
            <a:extLst>
              <a:ext uri="{FF2B5EF4-FFF2-40B4-BE49-F238E27FC236}">
                <a16:creationId xmlns:a16="http://schemas.microsoft.com/office/drawing/2014/main" id="{2C6DAE9E-EF38-D544-9B09-187135A003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48721" y="2836834"/>
            <a:ext cx="1330814" cy="1330814"/>
          </a:xfrm>
          <a:prstGeom prst="rect">
            <a:avLst/>
          </a:prstGeom>
        </p:spPr>
      </p:pic>
      <p:pic>
        <p:nvPicPr>
          <p:cNvPr id="16" name="Imagen 15">
            <a:extLst>
              <a:ext uri="{FF2B5EF4-FFF2-40B4-BE49-F238E27FC236}">
                <a16:creationId xmlns:a16="http://schemas.microsoft.com/office/drawing/2014/main" id="{7FB9A1CA-9956-1C47-8934-2BF2F050F0F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09799" y="4742940"/>
            <a:ext cx="1330815" cy="1240157"/>
          </a:xfrm>
          <a:prstGeom prst="rect">
            <a:avLst/>
          </a:prstGeom>
        </p:spPr>
      </p:pic>
      <p:pic>
        <p:nvPicPr>
          <p:cNvPr id="17" name="Imagen 16">
            <a:extLst>
              <a:ext uri="{FF2B5EF4-FFF2-40B4-BE49-F238E27FC236}">
                <a16:creationId xmlns:a16="http://schemas.microsoft.com/office/drawing/2014/main" id="{07055649-809B-4045-BFD7-6B67194279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8732" y="3110487"/>
            <a:ext cx="1594118" cy="1123749"/>
          </a:xfrm>
          <a:prstGeom prst="rect">
            <a:avLst/>
          </a:prstGeom>
        </p:spPr>
      </p:pic>
      <p:pic>
        <p:nvPicPr>
          <p:cNvPr id="19" name="Imagen 18">
            <a:extLst>
              <a:ext uri="{FF2B5EF4-FFF2-40B4-BE49-F238E27FC236}">
                <a16:creationId xmlns:a16="http://schemas.microsoft.com/office/drawing/2014/main" id="{8DDAF687-9462-A540-B50F-9EF59D4AC5E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4460" b="94601" l="2326" r="96047">
                        <a14:foregroundMark x1="74884" y1="49296" x2="48837" y2="86150"/>
                        <a14:foregroundMark x1="48837" y1="86150" x2="21395" y2="46479"/>
                        <a14:foregroundMark x1="21395" y1="46479" x2="67907" y2="25822"/>
                        <a14:foregroundMark x1="67907" y1="25822" x2="85581" y2="68075"/>
                        <a14:foregroundMark x1="85581" y1="68075" x2="42791" y2="87324"/>
                        <a14:foregroundMark x1="42791" y1="87324" x2="16047" y2="50000"/>
                        <a14:foregroundMark x1="16047" y1="50000" x2="42558" y2="12676"/>
                        <a14:foregroundMark x1="42558" y1="12676" x2="58605" y2="16901"/>
                        <a14:foregroundMark x1="84186" y1="58920" x2="55349" y2="94836"/>
                        <a14:foregroundMark x1="55349" y1="94836" x2="46512" y2="92723"/>
                        <a14:foregroundMark x1="23721" y1="79108" x2="11628" y2="52113"/>
                        <a14:foregroundMark x1="86977" y1="65728" x2="75581" y2="20188"/>
                        <a14:foregroundMark x1="75581" y1="20188" x2="30000" y2="15493"/>
                        <a14:foregroundMark x1="30000" y1="15493" x2="11628" y2="57981"/>
                        <a14:foregroundMark x1="11628" y1="57981" x2="14419" y2="66901"/>
                        <a14:foregroundMark x1="7674" y1="71127" x2="11628" y2="39906"/>
                        <a14:foregroundMark x1="4884" y1="33099" x2="31860" y2="15493"/>
                        <a14:foregroundMark x1="13023" y1="24883" x2="56744" y2="14085"/>
                        <a14:foregroundMark x1="56744" y1="14085" x2="93488" y2="40610"/>
                        <a14:foregroundMark x1="93488" y1="40610" x2="90930" y2="65728"/>
                        <a14:foregroundMark x1="66744" y1="14085" x2="29070" y2="14085"/>
                        <a14:foregroundMark x1="72093" y1="15493" x2="23721" y2="4695"/>
                        <a14:foregroundMark x1="63953" y1="8685" x2="41163" y2="8685"/>
                        <a14:foregroundMark x1="56047" y1="6103" x2="41163" y2="8685"/>
                        <a14:foregroundMark x1="2326" y1="65728" x2="3721" y2="42488"/>
                        <a14:foregroundMark x1="92326" y1="69718" x2="92326" y2="42488"/>
                        <a14:foregroundMark x1="93488" y1="56103" x2="96279" y2="50704"/>
                      </a14:backgroundRemoval>
                    </a14:imgEffect>
                  </a14:imgLayer>
                </a14:imgProps>
              </a:ext>
              <a:ext uri="{28A0092B-C50C-407E-A947-70E740481C1C}">
                <a14:useLocalDpi xmlns:a14="http://schemas.microsoft.com/office/drawing/2010/main"/>
              </a:ext>
            </a:extLst>
          </a:blip>
          <a:srcRect/>
          <a:stretch/>
        </p:blipFill>
        <p:spPr>
          <a:xfrm>
            <a:off x="6649156" y="1079143"/>
            <a:ext cx="1057013" cy="1046183"/>
          </a:xfrm>
          <a:prstGeom prst="rect">
            <a:avLst/>
          </a:prstGeom>
        </p:spPr>
      </p:pic>
      <p:sp>
        <p:nvSpPr>
          <p:cNvPr id="39" name="CuadroTexto 38">
            <a:extLst>
              <a:ext uri="{FF2B5EF4-FFF2-40B4-BE49-F238E27FC236}">
                <a16:creationId xmlns:a16="http://schemas.microsoft.com/office/drawing/2014/main" id="{55F13972-5D51-D447-AB2A-EA67DA1EB8B6}"/>
              </a:ext>
            </a:extLst>
          </p:cNvPr>
          <p:cNvSpPr txBox="1"/>
          <p:nvPr/>
        </p:nvSpPr>
        <p:spPr>
          <a:xfrm>
            <a:off x="629007" y="4221434"/>
            <a:ext cx="2420856" cy="400110"/>
          </a:xfrm>
          <a:prstGeom prst="rect">
            <a:avLst/>
          </a:prstGeom>
          <a:noFill/>
        </p:spPr>
        <p:txBody>
          <a:bodyPr wrap="none" rtlCol="0">
            <a:spAutoFit/>
          </a:bodyPr>
          <a:lstStyle/>
          <a:p>
            <a:pPr algn="l"/>
            <a:r>
              <a:rPr lang="es-GB" sz="2000" dirty="0"/>
              <a:t>[</a:t>
            </a:r>
            <a:r>
              <a:rPr lang="es-GB" sz="2000" dirty="0">
                <a:highlight>
                  <a:srgbClr val="E3EAFD"/>
                </a:highlight>
              </a:rPr>
              <a:t>encouragement</a:t>
            </a:r>
            <a:r>
              <a:rPr lang="es-GB" sz="2000" dirty="0"/>
              <a:t>]</a:t>
            </a:r>
          </a:p>
        </p:txBody>
      </p:sp>
      <p:sp>
        <p:nvSpPr>
          <p:cNvPr id="40" name="CuadroTexto 39">
            <a:extLst>
              <a:ext uri="{FF2B5EF4-FFF2-40B4-BE49-F238E27FC236}">
                <a16:creationId xmlns:a16="http://schemas.microsoft.com/office/drawing/2014/main" id="{EC1E965F-D129-AD47-AABA-8DD251D2852D}"/>
              </a:ext>
            </a:extLst>
          </p:cNvPr>
          <p:cNvSpPr txBox="1"/>
          <p:nvPr/>
        </p:nvSpPr>
        <p:spPr>
          <a:xfrm>
            <a:off x="6335214" y="4152456"/>
            <a:ext cx="2119491" cy="400110"/>
          </a:xfrm>
          <a:prstGeom prst="rect">
            <a:avLst/>
          </a:prstGeom>
          <a:noFill/>
        </p:spPr>
        <p:txBody>
          <a:bodyPr wrap="none" rtlCol="0">
            <a:spAutoFit/>
          </a:bodyPr>
          <a:lstStyle/>
          <a:p>
            <a:pPr algn="l"/>
            <a:r>
              <a:rPr lang="es-GB" sz="2000" dirty="0"/>
              <a:t>[</a:t>
            </a:r>
            <a:r>
              <a:rPr lang="es-GB" sz="2000" dirty="0">
                <a:highlight>
                  <a:srgbClr val="E3EAFD"/>
                </a:highlight>
              </a:rPr>
              <a:t>happiness</a:t>
            </a:r>
            <a:r>
              <a:rPr lang="en-GB" sz="2000" dirty="0">
                <a:highlight>
                  <a:srgbClr val="E3EAFD"/>
                </a:highlight>
              </a:rPr>
              <a:t>, joy</a:t>
            </a:r>
            <a:r>
              <a:rPr lang="es-GB" sz="2000" dirty="0"/>
              <a:t>]</a:t>
            </a:r>
          </a:p>
        </p:txBody>
      </p:sp>
      <p:sp>
        <p:nvSpPr>
          <p:cNvPr id="41" name="CuadroTexto 40">
            <a:extLst>
              <a:ext uri="{FF2B5EF4-FFF2-40B4-BE49-F238E27FC236}">
                <a16:creationId xmlns:a16="http://schemas.microsoft.com/office/drawing/2014/main" id="{C8C9EA83-3AC3-8F49-9B7C-40DBAE8CB7D6}"/>
              </a:ext>
            </a:extLst>
          </p:cNvPr>
          <p:cNvSpPr txBox="1"/>
          <p:nvPr/>
        </p:nvSpPr>
        <p:spPr>
          <a:xfrm>
            <a:off x="6025488" y="2125327"/>
            <a:ext cx="2299027" cy="400110"/>
          </a:xfrm>
          <a:prstGeom prst="rect">
            <a:avLst/>
          </a:prstGeom>
          <a:noFill/>
        </p:spPr>
        <p:txBody>
          <a:bodyPr wrap="none" rtlCol="0">
            <a:spAutoFit/>
          </a:bodyPr>
          <a:lstStyle/>
          <a:p>
            <a:pPr algn="l"/>
            <a:r>
              <a:rPr lang="es-GB" sz="2000" dirty="0"/>
              <a:t>[</a:t>
            </a:r>
            <a:r>
              <a:rPr lang="es-GB" sz="2000" dirty="0">
                <a:highlight>
                  <a:srgbClr val="E3EAFD"/>
                </a:highlight>
              </a:rPr>
              <a:t>embarrassment</a:t>
            </a:r>
            <a:r>
              <a:rPr lang="es-GB" sz="2000" dirty="0"/>
              <a:t>]</a:t>
            </a:r>
          </a:p>
        </p:txBody>
      </p:sp>
      <p:sp>
        <p:nvSpPr>
          <p:cNvPr id="42" name="CuadroTexto 41">
            <a:extLst>
              <a:ext uri="{FF2B5EF4-FFF2-40B4-BE49-F238E27FC236}">
                <a16:creationId xmlns:a16="http://schemas.microsoft.com/office/drawing/2014/main" id="{2E6C563F-59AB-2444-B4D8-903592EBAA9C}"/>
              </a:ext>
            </a:extLst>
          </p:cNvPr>
          <p:cNvSpPr txBox="1"/>
          <p:nvPr/>
        </p:nvSpPr>
        <p:spPr>
          <a:xfrm>
            <a:off x="914124" y="5994429"/>
            <a:ext cx="1112805" cy="400110"/>
          </a:xfrm>
          <a:prstGeom prst="rect">
            <a:avLst/>
          </a:prstGeom>
          <a:noFill/>
        </p:spPr>
        <p:txBody>
          <a:bodyPr wrap="none" rtlCol="0">
            <a:spAutoFit/>
          </a:bodyPr>
          <a:lstStyle/>
          <a:p>
            <a:pPr algn="l"/>
            <a:r>
              <a:rPr lang="es-GB" sz="2000" dirty="0"/>
              <a:t>[</a:t>
            </a:r>
            <a:r>
              <a:rPr lang="es-GB" sz="2000" dirty="0">
                <a:highlight>
                  <a:srgbClr val="E3EAFD"/>
                </a:highlight>
              </a:rPr>
              <a:t>anger</a:t>
            </a:r>
            <a:r>
              <a:rPr lang="es-GB" sz="2000" dirty="0"/>
              <a:t>]</a:t>
            </a:r>
          </a:p>
        </p:txBody>
      </p:sp>
      <p:sp>
        <p:nvSpPr>
          <p:cNvPr id="44" name="CuadroTexto 43">
            <a:extLst>
              <a:ext uri="{FF2B5EF4-FFF2-40B4-BE49-F238E27FC236}">
                <a16:creationId xmlns:a16="http://schemas.microsoft.com/office/drawing/2014/main" id="{1AB692E3-911F-B74C-8EAC-20E468119F0A}"/>
              </a:ext>
            </a:extLst>
          </p:cNvPr>
          <p:cNvSpPr txBox="1"/>
          <p:nvPr/>
        </p:nvSpPr>
        <p:spPr>
          <a:xfrm>
            <a:off x="6473381" y="5902457"/>
            <a:ext cx="1406154" cy="400110"/>
          </a:xfrm>
          <a:prstGeom prst="rect">
            <a:avLst/>
          </a:prstGeom>
          <a:noFill/>
        </p:spPr>
        <p:txBody>
          <a:bodyPr wrap="none" rtlCol="0">
            <a:spAutoFit/>
          </a:bodyPr>
          <a:lstStyle/>
          <a:p>
            <a:pPr algn="l"/>
            <a:r>
              <a:rPr lang="es-GB" sz="2000" dirty="0"/>
              <a:t>[</a:t>
            </a:r>
            <a:r>
              <a:rPr lang="es-GB" sz="2000" dirty="0">
                <a:highlight>
                  <a:srgbClr val="E3EAFD"/>
                </a:highlight>
              </a:rPr>
              <a:t>laughter</a:t>
            </a:r>
            <a:r>
              <a:rPr lang="es-GB" sz="2000" dirty="0"/>
              <a:t>]</a:t>
            </a:r>
          </a:p>
        </p:txBody>
      </p:sp>
      <p:sp>
        <p:nvSpPr>
          <p:cNvPr id="3" name="Rounded Rectangular Callout 2"/>
          <p:cNvSpPr/>
          <p:nvPr/>
        </p:nvSpPr>
        <p:spPr>
          <a:xfrm>
            <a:off x="5492692" y="2783206"/>
            <a:ext cx="6070301" cy="2120171"/>
          </a:xfrm>
          <a:prstGeom prst="wedgeRoundRectCallout">
            <a:avLst>
              <a:gd name="adj1" fmla="val 12563"/>
              <a:gd name="adj2" fmla="val -84810"/>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 small number of Spanish words have a ‘u’ with two dots above it. In these words, the ‘u’ ‘glides’ into the next vowel, like a ‘w’ sound.  </a:t>
            </a:r>
          </a:p>
        </p:txBody>
      </p:sp>
    </p:spTree>
    <p:extLst>
      <p:ext uri="{BB962C8B-B14F-4D97-AF65-F5344CB8AC3E}">
        <p14:creationId xmlns:p14="http://schemas.microsoft.com/office/powerpoint/2010/main" val="132592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3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4" grpId="0"/>
      <p:bldP spid="14" grpId="1"/>
      <p:bldP spid="18" grpId="0"/>
      <p:bldP spid="18" grpId="1"/>
      <p:bldP spid="20" grpId="0"/>
      <p:bldP spid="20" grpId="1"/>
      <p:bldP spid="34" grpId="0"/>
      <p:bldP spid="34" grpId="1"/>
      <p:bldP spid="47" grpId="0"/>
      <p:bldP spid="47" grpId="1"/>
      <p:bldP spid="39" grpId="0"/>
      <p:bldP spid="39" grpId="1"/>
      <p:bldP spid="40" grpId="0"/>
      <p:bldP spid="40" grpId="1"/>
      <p:bldP spid="41" grpId="0"/>
      <p:bldP spid="41" grpId="1"/>
      <p:bldP spid="42" grpId="0"/>
      <p:bldP spid="42" grpId="1"/>
      <p:bldP spid="44" grpId="0"/>
      <p:bldP spid="44" grpId="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7115612" cy="808322"/>
          </a:xfrm>
        </p:spPr>
        <p:txBody>
          <a:bodyPr>
            <a:normAutofit/>
          </a:bodyPr>
          <a:lstStyle/>
          <a:p>
            <a:r>
              <a:rPr lang="en-GB" sz="2600" b="1" dirty="0">
                <a:solidFill>
                  <a:schemeClr val="bg1"/>
                </a:solidFill>
              </a:rPr>
              <a:t>Saying how things make people feel</a:t>
            </a:r>
            <a:br>
              <a:rPr lang="en-GB" sz="2600" b="1" dirty="0">
                <a:solidFill>
                  <a:schemeClr val="bg1"/>
                </a:solidFill>
              </a:rPr>
            </a:br>
            <a:r>
              <a:rPr lang="en-GB" sz="2600" b="1" dirty="0">
                <a:solidFill>
                  <a:schemeClr val="bg1"/>
                </a:solidFill>
              </a:rPr>
              <a:t>Using ‘dar’ in the 3</a:t>
            </a:r>
            <a:r>
              <a:rPr lang="en-GB" sz="2600" b="1" baseline="30000" dirty="0">
                <a:solidFill>
                  <a:schemeClr val="bg1"/>
                </a:solidFill>
              </a:rPr>
              <a:t>rd</a:t>
            </a:r>
            <a:r>
              <a:rPr lang="en-GB" sz="2600" b="1" dirty="0">
                <a:solidFill>
                  <a:schemeClr val="bg1"/>
                </a:solidFill>
              </a:rPr>
              <a:t> person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1346" y="1196484"/>
            <a:ext cx="11570265" cy="492443"/>
          </a:xfrm>
          <a:prstGeom prst="rect">
            <a:avLst/>
          </a:prstGeom>
          <a:noFill/>
        </p:spPr>
        <p:txBody>
          <a:bodyPr wrap="square" rtlCol="0">
            <a:spAutoFit/>
          </a:bodyPr>
          <a:lstStyle/>
          <a:p>
            <a:pPr lvl="0">
              <a:defRPr/>
            </a:pPr>
            <a:r>
              <a:rPr lang="en-GB" sz="2600" noProof="0" dirty="0">
                <a:latin typeface="Century Gothic" panose="020B0502020202020204" pitchFamily="34" charset="0"/>
              </a:rPr>
              <a:t>In Spanish, to say ‘s/he or it gives’ you say </a:t>
            </a:r>
            <a:r>
              <a:rPr lang="en-GB" sz="2600" b="1" dirty="0">
                <a:latin typeface="Century Gothic" panose="020B0502020202020204" pitchFamily="34" charset="0"/>
              </a:rPr>
              <a:t>____</a:t>
            </a:r>
            <a:r>
              <a:rPr lang="en-GB" sz="2600" dirty="0">
                <a:latin typeface="Century Gothic" panose="020B0502020202020204" pitchFamily="34" charset="0"/>
              </a:rPr>
              <a:t>. </a:t>
            </a:r>
            <a:endParaRPr kumimoji="0" lang="en-GB" sz="2600" b="0" i="0" u="none" strike="noStrike" kern="1200" cap="none" spc="0" normalizeH="0" baseline="0" noProof="0" dirty="0">
              <a:ln>
                <a:noFill/>
              </a:ln>
              <a:effectLst/>
              <a:uLnTx/>
              <a:uFillTx/>
              <a:latin typeface="Tw Cen MT" panose="020B0602020104020603"/>
            </a:endParaRPr>
          </a:p>
        </p:txBody>
      </p:sp>
      <p:sp>
        <p:nvSpPr>
          <p:cNvPr id="3" name="Rectangle 2"/>
          <p:cNvSpPr/>
          <p:nvPr/>
        </p:nvSpPr>
        <p:spPr>
          <a:xfrm>
            <a:off x="7115612" y="1163991"/>
            <a:ext cx="623889" cy="492443"/>
          </a:xfrm>
          <a:prstGeom prst="rect">
            <a:avLst/>
          </a:prstGeom>
        </p:spPr>
        <p:txBody>
          <a:bodyPr wrap="none">
            <a:spAutoFit/>
          </a:bodyPr>
          <a:lstStyle/>
          <a:p>
            <a:r>
              <a:rPr lang="en-GB" sz="2600" b="1" dirty="0">
                <a:solidFill>
                  <a:srgbClr val="EA5F00"/>
                </a:solidFill>
                <a:latin typeface="Century Gothic" panose="020B0502020202020204" pitchFamily="34" charset="0"/>
              </a:rPr>
              <a:t>da</a:t>
            </a:r>
            <a:endParaRPr lang="en-GB" sz="2600" dirty="0">
              <a:solidFill>
                <a:srgbClr val="EA5F00"/>
              </a:solidFill>
            </a:endParaRPr>
          </a:p>
        </p:txBody>
      </p:sp>
      <p:sp>
        <p:nvSpPr>
          <p:cNvPr id="26" name="TextBox 8">
            <a:extLst>
              <a:ext uri="{FF2B5EF4-FFF2-40B4-BE49-F238E27FC236}">
                <a16:creationId xmlns:a16="http://schemas.microsoft.com/office/drawing/2014/main" id="{F1444583-3A19-7F42-84F4-AD7A69AED63E}"/>
              </a:ext>
            </a:extLst>
          </p:cNvPr>
          <p:cNvSpPr txBox="1"/>
          <p:nvPr/>
        </p:nvSpPr>
        <p:spPr>
          <a:xfrm>
            <a:off x="353703" y="4507440"/>
            <a:ext cx="386102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El </a:t>
            </a:r>
            <a:r>
              <a:rPr lang="en-GB" sz="2600" dirty="0" err="1">
                <a:latin typeface="Century Gothic" panose="020B0502020202020204" pitchFamily="34" charset="0"/>
              </a:rPr>
              <a:t>mensaje</a:t>
            </a:r>
            <a:r>
              <a:rPr lang="en-GB" sz="2600" dirty="0">
                <a:latin typeface="Century Gothic" panose="020B0502020202020204" pitchFamily="34" charset="0"/>
              </a:rPr>
              <a:t> da </a:t>
            </a:r>
            <a:r>
              <a:rPr lang="en-GB" sz="2600" dirty="0" err="1">
                <a:latin typeface="Century Gothic" panose="020B0502020202020204" pitchFamily="34" charset="0"/>
              </a:rPr>
              <a:t>ánimo</a:t>
            </a:r>
            <a:r>
              <a:rPr lang="en-GB" sz="2600" dirty="0">
                <a:latin typeface="Century Gothic" panose="020B0502020202020204" pitchFamily="34" charset="0"/>
              </a:rPr>
              <a:t>.</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7" name="TextBox 8">
            <a:extLst>
              <a:ext uri="{FF2B5EF4-FFF2-40B4-BE49-F238E27FC236}">
                <a16:creationId xmlns:a16="http://schemas.microsoft.com/office/drawing/2014/main" id="{239C2C22-A135-6B49-ACDA-FEA100F5337F}"/>
              </a:ext>
            </a:extLst>
          </p:cNvPr>
          <p:cNvSpPr txBox="1"/>
          <p:nvPr/>
        </p:nvSpPr>
        <p:spPr>
          <a:xfrm>
            <a:off x="4674077" y="4507439"/>
            <a:ext cx="794993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The message is encouraging.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(literally, ‘the message gives encouragement)</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30" name="TextBox 7">
            <a:extLst>
              <a:ext uri="{FF2B5EF4-FFF2-40B4-BE49-F238E27FC236}">
                <a16:creationId xmlns:a16="http://schemas.microsoft.com/office/drawing/2014/main" id="{1796AA18-CD4B-ED45-B39D-D275426F6736}"/>
              </a:ext>
            </a:extLst>
          </p:cNvPr>
          <p:cNvSpPr txBox="1"/>
          <p:nvPr/>
        </p:nvSpPr>
        <p:spPr>
          <a:xfrm>
            <a:off x="260778" y="1792501"/>
            <a:ext cx="9157597" cy="492443"/>
          </a:xfrm>
          <a:prstGeom prst="rect">
            <a:avLst/>
          </a:prstGeom>
          <a:noFill/>
        </p:spPr>
        <p:txBody>
          <a:bodyPr wrap="square" rtlCol="0">
            <a:spAutoFit/>
          </a:bodyPr>
          <a:lstStyle/>
          <a:p>
            <a:pPr lvl="0">
              <a:defRPr/>
            </a:pPr>
            <a:r>
              <a:rPr lang="en-GB" sz="2600" dirty="0">
                <a:latin typeface="Century Gothic" panose="020B0502020202020204" pitchFamily="34" charset="0"/>
              </a:rPr>
              <a:t>To say, ‘they give’, you say </a:t>
            </a:r>
            <a:r>
              <a:rPr lang="en-GB" sz="2600" b="1" dirty="0">
                <a:solidFill>
                  <a:srgbClr val="EA5F00"/>
                </a:solidFill>
                <a:latin typeface="Century Gothic" panose="020B0502020202020204" pitchFamily="34" charset="0"/>
              </a:rPr>
              <a:t>dan</a:t>
            </a:r>
            <a:r>
              <a:rPr lang="en-GB" sz="2600" dirty="0">
                <a:latin typeface="Century Gothic" panose="020B0502020202020204" pitchFamily="34" charset="0"/>
              </a:rPr>
              <a:t>. </a:t>
            </a:r>
            <a:endParaRPr kumimoji="0" lang="en-GB" sz="2600" b="0" i="0" u="none" strike="noStrike" kern="1200" cap="none" spc="0" normalizeH="0" baseline="0" noProof="0" dirty="0">
              <a:ln>
                <a:noFill/>
              </a:ln>
              <a:effectLst/>
              <a:uLnTx/>
              <a:uFillTx/>
              <a:latin typeface="Tw Cen MT" panose="020B0602020104020603"/>
            </a:endParaRPr>
          </a:p>
        </p:txBody>
      </p:sp>
      <p:sp>
        <p:nvSpPr>
          <p:cNvPr id="20" name="TextBox 8">
            <a:extLst>
              <a:ext uri="{FF2B5EF4-FFF2-40B4-BE49-F238E27FC236}">
                <a16:creationId xmlns:a16="http://schemas.microsoft.com/office/drawing/2014/main" id="{36521C91-6F77-9648-B041-24DA0E41E8BC}"/>
              </a:ext>
            </a:extLst>
          </p:cNvPr>
          <p:cNvSpPr txBox="1"/>
          <p:nvPr/>
        </p:nvSpPr>
        <p:spPr>
          <a:xfrm>
            <a:off x="353703" y="5408511"/>
            <a:ext cx="43203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Las </a:t>
            </a:r>
            <a:r>
              <a:rPr lang="en-GB" sz="2600" dirty="0" err="1">
                <a:latin typeface="Century Gothic" panose="020B0502020202020204" pitchFamily="34" charset="0"/>
              </a:rPr>
              <a:t>películas</a:t>
            </a:r>
            <a:r>
              <a:rPr lang="en-GB" sz="2600" dirty="0">
                <a:latin typeface="Century Gothic" panose="020B0502020202020204" pitchFamily="34" charset="0"/>
              </a:rPr>
              <a:t> dan tristeza.</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1" name="TextBox 8">
            <a:extLst>
              <a:ext uri="{FF2B5EF4-FFF2-40B4-BE49-F238E27FC236}">
                <a16:creationId xmlns:a16="http://schemas.microsoft.com/office/drawing/2014/main" id="{64400C7A-036D-2940-8B02-40913E9A2303}"/>
              </a:ext>
            </a:extLst>
          </p:cNvPr>
          <p:cNvSpPr txBox="1"/>
          <p:nvPr/>
        </p:nvSpPr>
        <p:spPr>
          <a:xfrm>
            <a:off x="4730848" y="5420138"/>
            <a:ext cx="570877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The films are sad.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effectLst/>
                <a:uLnTx/>
                <a:uFillTx/>
                <a:latin typeface="Century Gothic" panose="020B0502020202020204" pitchFamily="34" charset="0"/>
              </a:rPr>
              <a:t>(literally, ‘the films give sadness’)</a:t>
            </a:r>
          </a:p>
        </p:txBody>
      </p:sp>
      <p:sp>
        <p:nvSpPr>
          <p:cNvPr id="17" name="TextBox 8">
            <a:extLst>
              <a:ext uri="{FF2B5EF4-FFF2-40B4-BE49-F238E27FC236}">
                <a16:creationId xmlns:a16="http://schemas.microsoft.com/office/drawing/2014/main" id="{C91EFCF8-30D7-1048-AC5F-9AF85CAB4615}"/>
              </a:ext>
            </a:extLst>
          </p:cNvPr>
          <p:cNvSpPr txBox="1"/>
          <p:nvPr/>
        </p:nvSpPr>
        <p:spPr>
          <a:xfrm>
            <a:off x="291412" y="2406465"/>
            <a:ext cx="1079113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Remember that ‘dar’ usually translates as ‘give’, but that there are some exceptions.  </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2" name="TextBox 8">
            <a:extLst>
              <a:ext uri="{FF2B5EF4-FFF2-40B4-BE49-F238E27FC236}">
                <a16:creationId xmlns:a16="http://schemas.microsoft.com/office/drawing/2014/main" id="{C91EFCF8-30D7-1048-AC5F-9AF85CAB4615}"/>
              </a:ext>
            </a:extLst>
          </p:cNvPr>
          <p:cNvSpPr txBox="1"/>
          <p:nvPr/>
        </p:nvSpPr>
        <p:spPr>
          <a:xfrm>
            <a:off x="341431" y="3456952"/>
            <a:ext cx="1141009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For example, ‘dar’ is often used to describe</a:t>
            </a:r>
            <a:r>
              <a:rPr kumimoji="0" lang="en-GB" sz="2600" i="0" u="none" strike="noStrike" kern="1200" cap="none" spc="0" normalizeH="0" baseline="0" noProof="0" dirty="0">
                <a:ln>
                  <a:noFill/>
                </a:ln>
                <a:effectLst/>
                <a:uLnTx/>
                <a:uFillTx/>
                <a:latin typeface="Century Gothic" panose="020B0502020202020204" pitchFamily="34" charset="0"/>
              </a:rPr>
              <a:t> </a:t>
            </a:r>
            <a:r>
              <a:rPr kumimoji="0" lang="en-GB" sz="2600" b="1" i="1" u="none" strike="noStrike" kern="1200" cap="none" spc="0" normalizeH="0" baseline="0" noProof="0" dirty="0">
                <a:ln>
                  <a:noFill/>
                </a:ln>
                <a:effectLst/>
                <a:uLnTx/>
                <a:uFillTx/>
                <a:latin typeface="Century Gothic" panose="020B0502020202020204" pitchFamily="34" charset="0"/>
              </a:rPr>
              <a:t>how something makes people feel</a:t>
            </a:r>
            <a:r>
              <a:rPr lang="en-GB" sz="2600" dirty="0">
                <a:latin typeface="Century Gothic" panose="020B0502020202020204" pitchFamily="34" charset="0"/>
              </a:rPr>
              <a:t>. In English, we often use ‘to be’ + adjective for this.</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401834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26" grpId="0"/>
      <p:bldP spid="27" grpId="0"/>
      <p:bldP spid="30" grpId="0"/>
      <p:bldP spid="21" grpId="0"/>
      <p:bldP spid="17"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26" y="6629400"/>
            <a:ext cx="514350" cy="228600"/>
          </a:xfrm>
        </p:spPr>
        <p:txBody>
          <a:bodyPr>
            <a:normAutofit/>
          </a:bodyPr>
          <a:lstStyle/>
          <a:p>
            <a:r>
              <a:rPr lang="en-GB" sz="200" b="1" dirty="0">
                <a:solidFill>
                  <a:schemeClr val="tx1"/>
                </a:solidFill>
              </a:rPr>
              <a:t>Vocabulario</a:t>
            </a:r>
          </a:p>
        </p:txBody>
      </p:sp>
      <p:sp>
        <p:nvSpPr>
          <p:cNvPr id="10" name="TextBox 9"/>
          <p:cNvSpPr txBox="1"/>
          <p:nvPr/>
        </p:nvSpPr>
        <p:spPr>
          <a:xfrm>
            <a:off x="1679641" y="986451"/>
            <a:ext cx="39795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F0302020204030204"/>
              </a:rPr>
              <a:t>Da pena/</a:t>
            </a:r>
            <a:r>
              <a:rPr lang="en-GB" sz="2800" dirty="0" err="1">
                <a:latin typeface="Century Gothic" panose="020F0302020204030204"/>
              </a:rPr>
              <a:t>tristeza</a:t>
            </a:r>
            <a:r>
              <a:rPr lang="en-GB" sz="2800" dirty="0">
                <a:latin typeface="Century Gothic" panose="020F0302020204030204"/>
              </a:rPr>
              <a:t>.</a:t>
            </a:r>
            <a:endParaRPr kumimoji="0" lang="en-GB" sz="2800" b="0" i="0" u="none" strike="noStrike" kern="1200" cap="none" spc="0" normalizeH="0" baseline="0" noProof="0" dirty="0">
              <a:ln>
                <a:noFill/>
              </a:ln>
              <a:effectLst/>
              <a:uLnTx/>
              <a:uFillTx/>
              <a:latin typeface="Century Gothic" panose="020F0302020204030204"/>
            </a:endParaRPr>
          </a:p>
        </p:txBody>
      </p:sp>
      <p:sp>
        <p:nvSpPr>
          <p:cNvPr id="14" name="TextBox 13"/>
          <p:cNvSpPr txBox="1"/>
          <p:nvPr/>
        </p:nvSpPr>
        <p:spPr>
          <a:xfrm>
            <a:off x="7403075" y="4978142"/>
            <a:ext cx="3588466" cy="523220"/>
          </a:xfrm>
          <a:prstGeom prst="rect">
            <a:avLst/>
          </a:prstGeom>
          <a:noFill/>
        </p:spPr>
        <p:txBody>
          <a:bodyPr wrap="square" rtlCol="0">
            <a:spAutoFit/>
          </a:bodyPr>
          <a:lstStyle/>
          <a:p>
            <a:pPr lvl="0">
              <a:defRPr/>
            </a:pPr>
            <a:r>
              <a:rPr lang="en-GB" sz="2800" dirty="0"/>
              <a:t>Da </a:t>
            </a:r>
            <a:r>
              <a:rPr kumimoji="0" lang="en-GB" sz="2800" b="0" i="0" u="none" strike="noStrike" kern="1200" cap="none" spc="0" normalizeH="0" baseline="0" noProof="0" dirty="0">
                <a:ln>
                  <a:noFill/>
                </a:ln>
                <a:effectLst/>
                <a:uLnTx/>
                <a:uFillTx/>
                <a:latin typeface="Century Gothic" panose="020F0302020204030204"/>
                <a:ea typeface="+mn-ea"/>
                <a:cs typeface="+mn-cs"/>
              </a:rPr>
              <a:t>alegría.</a:t>
            </a:r>
          </a:p>
        </p:txBody>
      </p:sp>
      <p:sp>
        <p:nvSpPr>
          <p:cNvPr id="18" name="TextBox 17"/>
          <p:cNvSpPr txBox="1"/>
          <p:nvPr/>
        </p:nvSpPr>
        <p:spPr>
          <a:xfrm>
            <a:off x="1687993" y="2377276"/>
            <a:ext cx="3595668" cy="523220"/>
          </a:xfrm>
          <a:prstGeom prst="rect">
            <a:avLst/>
          </a:prstGeom>
          <a:noFill/>
        </p:spPr>
        <p:txBody>
          <a:bodyPr wrap="square" rtlCol="0">
            <a:spAutoFit/>
          </a:bodyPr>
          <a:lstStyle/>
          <a:p>
            <a:pPr lvl="0">
              <a:defRPr/>
            </a:pPr>
            <a:r>
              <a:rPr lang="en-GB" sz="2800" dirty="0"/>
              <a:t>Da </a:t>
            </a:r>
            <a:r>
              <a:rPr kumimoji="0" lang="en-GB" sz="2800" b="0" i="0" u="none" strike="noStrike" kern="1200" cap="none" spc="0" normalizeH="0" baseline="0" noProof="0" dirty="0" err="1">
                <a:ln>
                  <a:noFill/>
                </a:ln>
                <a:effectLst/>
                <a:uLnTx/>
                <a:uFillTx/>
                <a:latin typeface="Century Gothic" panose="020F0302020204030204"/>
                <a:ea typeface="+mn-ea"/>
                <a:cs typeface="+mn-cs"/>
              </a:rPr>
              <a:t>ánimo</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20" name="TextBox 19"/>
          <p:cNvSpPr txBox="1"/>
          <p:nvPr/>
        </p:nvSpPr>
        <p:spPr>
          <a:xfrm>
            <a:off x="7328144" y="986451"/>
            <a:ext cx="3945925" cy="523220"/>
          </a:xfrm>
          <a:prstGeom prst="rect">
            <a:avLst/>
          </a:prstGeom>
          <a:noFill/>
        </p:spPr>
        <p:txBody>
          <a:bodyPr wrap="square" rtlCol="0">
            <a:spAutoFit/>
          </a:bodyPr>
          <a:lstStyle/>
          <a:p>
            <a:pPr lvl="0">
              <a:defRPr/>
            </a:pPr>
            <a:r>
              <a:rPr lang="en-GB" sz="2800" dirty="0"/>
              <a:t>Da</a:t>
            </a:r>
            <a:r>
              <a:rPr kumimoji="0" lang="en-GB" sz="2800" b="0" i="0" u="none" strike="noStrike" kern="1200" cap="none" spc="0" normalizeH="0" baseline="0" noProof="0" dirty="0">
                <a:ln>
                  <a:noFill/>
                </a:ln>
                <a:effectLst/>
                <a:uLnTx/>
                <a:uFillTx/>
                <a:latin typeface="Century Gothic" panose="020F0302020204030204"/>
                <a:ea typeface="+mn-ea"/>
                <a:cs typeface="+mn-cs"/>
              </a:rPr>
              <a:t> </a:t>
            </a:r>
            <a:r>
              <a:rPr kumimoji="0" lang="en-GB" sz="2800" b="0" i="0" u="none" strike="noStrike" kern="1200" cap="none" spc="0" normalizeH="0" baseline="0" noProof="0" dirty="0" err="1">
                <a:ln>
                  <a:noFill/>
                </a:ln>
                <a:effectLst/>
                <a:uLnTx/>
                <a:uFillTx/>
                <a:latin typeface="Century Gothic" panose="020F0302020204030204"/>
                <a:ea typeface="+mn-ea"/>
                <a:cs typeface="+mn-cs"/>
              </a:rPr>
              <a:t>vergüenza</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TextBox 13">
            <a:extLst>
              <a:ext uri="{FF2B5EF4-FFF2-40B4-BE49-F238E27FC236}">
                <a16:creationId xmlns:a16="http://schemas.microsoft.com/office/drawing/2014/main" id="{A8E9E737-46AB-4F4A-8D31-937B64EFFEFE}"/>
              </a:ext>
            </a:extLst>
          </p:cNvPr>
          <p:cNvSpPr txBox="1"/>
          <p:nvPr/>
        </p:nvSpPr>
        <p:spPr>
          <a:xfrm>
            <a:off x="1679641" y="3699453"/>
            <a:ext cx="2880078" cy="523220"/>
          </a:xfrm>
          <a:prstGeom prst="rect">
            <a:avLst/>
          </a:prstGeom>
          <a:noFill/>
        </p:spPr>
        <p:txBody>
          <a:bodyPr wrap="square" rtlCol="0">
            <a:spAutoFit/>
          </a:bodyPr>
          <a:lstStyle/>
          <a:p>
            <a:pPr lvl="0">
              <a:defRPr/>
            </a:pPr>
            <a:r>
              <a:rPr lang="en-GB" sz="2800" dirty="0"/>
              <a:t>Da</a:t>
            </a:r>
            <a:r>
              <a:rPr lang="en-GB" sz="2800" dirty="0">
                <a:latin typeface="Century Gothic" panose="020F0302020204030204"/>
              </a:rPr>
              <a:t> </a:t>
            </a:r>
            <a:r>
              <a:rPr kumimoji="0" lang="en-GB" sz="2800" b="0" i="0" u="none" strike="noStrike" kern="1200" cap="none" spc="0" normalizeH="0" baseline="0" noProof="0" dirty="0" err="1">
                <a:ln>
                  <a:noFill/>
                </a:ln>
                <a:effectLst/>
                <a:uLnTx/>
                <a:uFillTx/>
                <a:latin typeface="Century Gothic" panose="020F0302020204030204"/>
                <a:ea typeface="+mn-ea"/>
                <a:cs typeface="+mn-cs"/>
              </a:rPr>
              <a:t>rabia</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47" name="CuadroTexto 46">
            <a:extLst>
              <a:ext uri="{FF2B5EF4-FFF2-40B4-BE49-F238E27FC236}">
                <a16:creationId xmlns:a16="http://schemas.microsoft.com/office/drawing/2014/main" id="{200E9B59-8BD4-804B-B896-319290315A90}"/>
              </a:ext>
            </a:extLst>
          </p:cNvPr>
          <p:cNvSpPr txBox="1"/>
          <p:nvPr/>
        </p:nvSpPr>
        <p:spPr>
          <a:xfrm>
            <a:off x="1687993" y="1470666"/>
            <a:ext cx="3595668" cy="707886"/>
          </a:xfrm>
          <a:prstGeom prst="rect">
            <a:avLst/>
          </a:prstGeom>
          <a:noFill/>
        </p:spPr>
        <p:txBody>
          <a:bodyPr wrap="square" rtlCol="0">
            <a:spAutoFit/>
          </a:bodyPr>
          <a:lstStyle/>
          <a:p>
            <a:r>
              <a:rPr lang="es-GB" sz="2000" dirty="0"/>
              <a:t>[</a:t>
            </a:r>
            <a:r>
              <a:rPr lang="es-ES" sz="2000" dirty="0" err="1">
                <a:highlight>
                  <a:srgbClr val="E3EAFD"/>
                </a:highlight>
              </a:rPr>
              <a:t>It’s</a:t>
            </a:r>
            <a:r>
              <a:rPr lang="es-ES" sz="2000" dirty="0">
                <a:highlight>
                  <a:srgbClr val="E3EAFD"/>
                </a:highlight>
              </a:rPr>
              <a:t> </a:t>
            </a:r>
            <a:r>
              <a:rPr lang="es-ES" sz="2000" dirty="0" err="1">
                <a:highlight>
                  <a:srgbClr val="E3EAFD"/>
                </a:highlight>
              </a:rPr>
              <a:t>sad</a:t>
            </a:r>
            <a:r>
              <a:rPr lang="es-ES" sz="2000" dirty="0">
                <a:highlight>
                  <a:srgbClr val="E3EAFD"/>
                </a:highlight>
              </a:rPr>
              <a:t> (</a:t>
            </a:r>
            <a:r>
              <a:rPr lang="es-ES" sz="2000" dirty="0" err="1">
                <a:highlight>
                  <a:srgbClr val="E3EAFD"/>
                </a:highlight>
              </a:rPr>
              <a:t>literally</a:t>
            </a:r>
            <a:r>
              <a:rPr lang="es-ES" sz="2000" dirty="0">
                <a:highlight>
                  <a:srgbClr val="E3EAFD"/>
                </a:highlight>
              </a:rPr>
              <a:t>, ‘</a:t>
            </a:r>
            <a:r>
              <a:rPr lang="es-ES" sz="2000" dirty="0" err="1">
                <a:highlight>
                  <a:srgbClr val="E3EAFD"/>
                </a:highlight>
              </a:rPr>
              <a:t>gives</a:t>
            </a:r>
            <a:r>
              <a:rPr lang="es-ES" sz="2000" dirty="0">
                <a:highlight>
                  <a:srgbClr val="E3EAFD"/>
                </a:highlight>
              </a:rPr>
              <a:t> </a:t>
            </a:r>
            <a:r>
              <a:rPr lang="es-ES" sz="2000" dirty="0" err="1">
                <a:highlight>
                  <a:srgbClr val="E3EAFD"/>
                </a:highlight>
              </a:rPr>
              <a:t>sadness</a:t>
            </a:r>
            <a:r>
              <a:rPr lang="es-ES" sz="2000" dirty="0">
                <a:highlight>
                  <a:srgbClr val="E3EAFD"/>
                </a:highlight>
              </a:rPr>
              <a:t>’)</a:t>
            </a:r>
            <a:r>
              <a:rPr lang="es-GB" sz="2000" dirty="0"/>
              <a:t>]</a:t>
            </a:r>
          </a:p>
        </p:txBody>
      </p:sp>
      <p:sp>
        <p:nvSpPr>
          <p:cNvPr id="29" name="TextBox 17">
            <a:extLst>
              <a:ext uri="{FF2B5EF4-FFF2-40B4-BE49-F238E27FC236}">
                <a16:creationId xmlns:a16="http://schemas.microsoft.com/office/drawing/2014/main" id="{1F87E03D-7DBA-2544-A602-8E11C90A66BF}"/>
              </a:ext>
            </a:extLst>
          </p:cNvPr>
          <p:cNvSpPr txBox="1"/>
          <p:nvPr/>
        </p:nvSpPr>
        <p:spPr>
          <a:xfrm>
            <a:off x="1653076" y="4982731"/>
            <a:ext cx="2749349" cy="523220"/>
          </a:xfrm>
          <a:prstGeom prst="rect">
            <a:avLst/>
          </a:prstGeom>
          <a:noFill/>
        </p:spPr>
        <p:txBody>
          <a:bodyPr wrap="square" rtlCol="0">
            <a:spAutoFit/>
          </a:bodyPr>
          <a:lstStyle/>
          <a:p>
            <a:pPr lvl="0">
              <a:defRPr/>
            </a:pPr>
            <a:r>
              <a:rPr lang="en-GB" sz="2800" dirty="0"/>
              <a:t>Da</a:t>
            </a:r>
            <a:r>
              <a:rPr kumimoji="0" lang="en-GB" sz="2800" b="0" i="0" u="none" strike="noStrike" kern="1200" cap="none" spc="0" normalizeH="0" baseline="0" noProof="0" dirty="0">
                <a:ln>
                  <a:noFill/>
                </a:ln>
                <a:effectLst/>
                <a:uLnTx/>
                <a:uFillTx/>
                <a:latin typeface="Century Gothic" panose="020F0302020204030204"/>
                <a:ea typeface="+mn-ea"/>
                <a:cs typeface="+mn-cs"/>
              </a:rPr>
              <a:t> </a:t>
            </a:r>
            <a:r>
              <a:rPr kumimoji="0" lang="en-GB" sz="2800" b="0" i="0" u="none" strike="noStrike" kern="1200" cap="none" spc="0" normalizeH="0" baseline="0" noProof="0" dirty="0" err="1">
                <a:ln>
                  <a:noFill/>
                </a:ln>
                <a:effectLst/>
                <a:uLnTx/>
                <a:uFillTx/>
                <a:latin typeface="Century Gothic" panose="020F0302020204030204"/>
                <a:ea typeface="+mn-ea"/>
                <a:cs typeface="+mn-cs"/>
              </a:rPr>
              <a:t>risa</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pic>
        <p:nvPicPr>
          <p:cNvPr id="6" name="Imagen 5" descr="Imagen que contiene dibujo&#10;&#10;Descripción generada automáticamente">
            <a:extLst>
              <a:ext uri="{FF2B5EF4-FFF2-40B4-BE49-F238E27FC236}">
                <a16:creationId xmlns:a16="http://schemas.microsoft.com/office/drawing/2014/main" id="{312661F1-2859-6543-95B6-13C1A4E571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570" y="3600699"/>
            <a:ext cx="1195622" cy="1195622"/>
          </a:xfrm>
          <a:prstGeom prst="rect">
            <a:avLst/>
          </a:prstGeom>
        </p:spPr>
      </p:pic>
      <p:pic>
        <p:nvPicPr>
          <p:cNvPr id="9" name="Imagen 8">
            <a:extLst>
              <a:ext uri="{FF2B5EF4-FFF2-40B4-BE49-F238E27FC236}">
                <a16:creationId xmlns:a16="http://schemas.microsoft.com/office/drawing/2014/main" id="{B332F757-2160-844D-9AD8-2AE2B73765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07" y="838497"/>
            <a:ext cx="1220269" cy="1220269"/>
          </a:xfrm>
          <a:prstGeom prst="rect">
            <a:avLst/>
          </a:prstGeom>
        </p:spPr>
      </p:pic>
      <p:pic>
        <p:nvPicPr>
          <p:cNvPr id="15" name="Imagen 14" descr="Imagen que contiene dibujo&#10;&#10;Descripción generada automáticamente">
            <a:extLst>
              <a:ext uri="{FF2B5EF4-FFF2-40B4-BE49-F238E27FC236}">
                <a16:creationId xmlns:a16="http://schemas.microsoft.com/office/drawing/2014/main" id="{2C6DAE9E-EF38-D544-9B09-187135A003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8725" y="4722030"/>
            <a:ext cx="1195621" cy="1195621"/>
          </a:xfrm>
          <a:prstGeom prst="rect">
            <a:avLst/>
          </a:prstGeom>
        </p:spPr>
      </p:pic>
      <p:pic>
        <p:nvPicPr>
          <p:cNvPr id="16" name="Imagen 15">
            <a:extLst>
              <a:ext uri="{FF2B5EF4-FFF2-40B4-BE49-F238E27FC236}">
                <a16:creationId xmlns:a16="http://schemas.microsoft.com/office/drawing/2014/main" id="{7FB9A1CA-9956-1C47-8934-2BF2F050F0F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9603" y="4948864"/>
            <a:ext cx="1195622" cy="1114174"/>
          </a:xfrm>
          <a:prstGeom prst="rect">
            <a:avLst/>
          </a:prstGeom>
        </p:spPr>
      </p:pic>
      <p:pic>
        <p:nvPicPr>
          <p:cNvPr id="17" name="Imagen 16">
            <a:extLst>
              <a:ext uri="{FF2B5EF4-FFF2-40B4-BE49-F238E27FC236}">
                <a16:creationId xmlns:a16="http://schemas.microsoft.com/office/drawing/2014/main" id="{07055649-809B-4045-BFD7-6B67194279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326" y="2341743"/>
            <a:ext cx="1432177" cy="1009591"/>
          </a:xfrm>
          <a:prstGeom prst="rect">
            <a:avLst/>
          </a:prstGeom>
        </p:spPr>
      </p:pic>
      <p:pic>
        <p:nvPicPr>
          <p:cNvPr id="19" name="Imagen 18">
            <a:extLst>
              <a:ext uri="{FF2B5EF4-FFF2-40B4-BE49-F238E27FC236}">
                <a16:creationId xmlns:a16="http://schemas.microsoft.com/office/drawing/2014/main" id="{8DDAF687-9462-A540-B50F-9EF59D4AC5E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4460" b="94601" l="2326" r="96047">
                        <a14:foregroundMark x1="74884" y1="49296" x2="48837" y2="86150"/>
                        <a14:foregroundMark x1="48837" y1="86150" x2="21395" y2="46479"/>
                        <a14:foregroundMark x1="21395" y1="46479" x2="67907" y2="25822"/>
                        <a14:foregroundMark x1="67907" y1="25822" x2="85581" y2="68075"/>
                        <a14:foregroundMark x1="85581" y1="68075" x2="42791" y2="87324"/>
                        <a14:foregroundMark x1="42791" y1="87324" x2="16047" y2="50000"/>
                        <a14:foregroundMark x1="16047" y1="50000" x2="42558" y2="12676"/>
                        <a14:foregroundMark x1="42558" y1="12676" x2="58605" y2="16901"/>
                        <a14:foregroundMark x1="84186" y1="58920" x2="55349" y2="94836"/>
                        <a14:foregroundMark x1="55349" y1="94836" x2="46512" y2="92723"/>
                        <a14:foregroundMark x1="23721" y1="79108" x2="11628" y2="52113"/>
                        <a14:foregroundMark x1="86977" y1="65728" x2="75581" y2="20188"/>
                        <a14:foregroundMark x1="75581" y1="20188" x2="30000" y2="15493"/>
                        <a14:foregroundMark x1="30000" y1="15493" x2="11628" y2="57981"/>
                        <a14:foregroundMark x1="11628" y1="57981" x2="14419" y2="66901"/>
                        <a14:foregroundMark x1="7674" y1="71127" x2="11628" y2="39906"/>
                        <a14:foregroundMark x1="4884" y1="33099" x2="31860" y2="15493"/>
                        <a14:foregroundMark x1="13023" y1="24883" x2="56744" y2="14085"/>
                        <a14:foregroundMark x1="56744" y1="14085" x2="93488" y2="40610"/>
                        <a14:foregroundMark x1="93488" y1="40610" x2="90930" y2="65728"/>
                        <a14:foregroundMark x1="66744" y1="14085" x2="29070" y2="14085"/>
                        <a14:foregroundMark x1="72093" y1="15493" x2="23721" y2="4695"/>
                        <a14:foregroundMark x1="63953" y1="8685" x2="41163" y2="8685"/>
                        <a14:foregroundMark x1="56047" y1="6103" x2="41163" y2="8685"/>
                        <a14:foregroundMark x1="2326" y1="65728" x2="3721" y2="42488"/>
                        <a14:foregroundMark x1="92326" y1="69718" x2="92326" y2="42488"/>
                        <a14:foregroundMark x1="93488" y1="56103" x2="96279" y2="50704"/>
                      </a14:backgroundRemoval>
                    </a14:imgEffect>
                  </a14:imgLayer>
                </a14:imgProps>
              </a:ext>
              <a:ext uri="{28A0092B-C50C-407E-A947-70E740481C1C}">
                <a14:useLocalDpi xmlns:a14="http://schemas.microsoft.com/office/drawing/2010/main"/>
              </a:ext>
            </a:extLst>
          </a:blip>
          <a:srcRect/>
          <a:stretch/>
        </p:blipFill>
        <p:spPr>
          <a:xfrm>
            <a:off x="6112683" y="809283"/>
            <a:ext cx="949635" cy="939905"/>
          </a:xfrm>
          <a:prstGeom prst="rect">
            <a:avLst/>
          </a:prstGeom>
        </p:spPr>
      </p:pic>
      <p:sp>
        <p:nvSpPr>
          <p:cNvPr id="24" name="CuadroTexto 23">
            <a:extLst>
              <a:ext uri="{FF2B5EF4-FFF2-40B4-BE49-F238E27FC236}">
                <a16:creationId xmlns:a16="http://schemas.microsoft.com/office/drawing/2014/main" id="{79540EAB-BC7E-2C4B-8F86-F53EE874E932}"/>
              </a:ext>
            </a:extLst>
          </p:cNvPr>
          <p:cNvSpPr txBox="1"/>
          <p:nvPr/>
        </p:nvSpPr>
        <p:spPr>
          <a:xfrm>
            <a:off x="7298110" y="1411715"/>
            <a:ext cx="4344215" cy="707886"/>
          </a:xfrm>
          <a:prstGeom prst="rect">
            <a:avLst/>
          </a:prstGeom>
          <a:noFill/>
        </p:spPr>
        <p:txBody>
          <a:bodyPr wrap="square" rtlCol="0">
            <a:spAutoFit/>
          </a:bodyPr>
          <a:lstStyle/>
          <a:p>
            <a:r>
              <a:rPr lang="es-GB" sz="2000" dirty="0"/>
              <a:t>[</a:t>
            </a:r>
            <a:r>
              <a:rPr lang="es-ES" sz="2000" dirty="0" err="1">
                <a:highlight>
                  <a:srgbClr val="E3EAFD"/>
                </a:highlight>
              </a:rPr>
              <a:t>It’s</a:t>
            </a:r>
            <a:r>
              <a:rPr lang="es-ES" sz="2000" dirty="0">
                <a:highlight>
                  <a:srgbClr val="E3EAFD"/>
                </a:highlight>
              </a:rPr>
              <a:t> </a:t>
            </a:r>
            <a:r>
              <a:rPr lang="es-ES" sz="2000" dirty="0" err="1">
                <a:highlight>
                  <a:srgbClr val="E3EAFD"/>
                </a:highlight>
              </a:rPr>
              <a:t>embarrassing</a:t>
            </a:r>
            <a:r>
              <a:rPr lang="es-ES" sz="2000" dirty="0">
                <a:highlight>
                  <a:srgbClr val="E3EAFD"/>
                </a:highlight>
              </a:rPr>
              <a:t> (</a:t>
            </a:r>
            <a:r>
              <a:rPr lang="es-ES" sz="2000" dirty="0" err="1">
                <a:highlight>
                  <a:srgbClr val="E3EAFD"/>
                </a:highlight>
              </a:rPr>
              <a:t>lit</a:t>
            </a:r>
            <a:r>
              <a:rPr lang="es-ES" sz="2000" dirty="0">
                <a:highlight>
                  <a:srgbClr val="E3EAFD"/>
                </a:highlight>
              </a:rPr>
              <a:t>, ‘</a:t>
            </a:r>
            <a:r>
              <a:rPr lang="es-ES" sz="2000" dirty="0" err="1">
                <a:highlight>
                  <a:srgbClr val="E3EAFD"/>
                </a:highlight>
              </a:rPr>
              <a:t>gives</a:t>
            </a:r>
            <a:r>
              <a:rPr lang="es-ES" sz="2000" dirty="0">
                <a:highlight>
                  <a:srgbClr val="E3EAFD"/>
                </a:highlight>
              </a:rPr>
              <a:t> </a:t>
            </a:r>
            <a:r>
              <a:rPr lang="es-ES" sz="2000" dirty="0" err="1">
                <a:highlight>
                  <a:srgbClr val="E3EAFD"/>
                </a:highlight>
              </a:rPr>
              <a:t>embarrassment</a:t>
            </a:r>
            <a:r>
              <a:rPr lang="es-ES" sz="2000" dirty="0">
                <a:highlight>
                  <a:srgbClr val="E3EAFD"/>
                </a:highlight>
              </a:rPr>
              <a:t>’)</a:t>
            </a:r>
            <a:r>
              <a:rPr lang="es-GB" sz="2000" dirty="0"/>
              <a:t>]</a:t>
            </a:r>
          </a:p>
        </p:txBody>
      </p:sp>
      <p:sp>
        <p:nvSpPr>
          <p:cNvPr id="25" name="CuadroTexto 24">
            <a:extLst>
              <a:ext uri="{FF2B5EF4-FFF2-40B4-BE49-F238E27FC236}">
                <a16:creationId xmlns:a16="http://schemas.microsoft.com/office/drawing/2014/main" id="{66F38B76-0971-A94E-88D7-69F1F1C989E7}"/>
              </a:ext>
            </a:extLst>
          </p:cNvPr>
          <p:cNvSpPr txBox="1"/>
          <p:nvPr/>
        </p:nvSpPr>
        <p:spPr>
          <a:xfrm>
            <a:off x="1701018" y="4180534"/>
            <a:ext cx="3595668" cy="707886"/>
          </a:xfrm>
          <a:prstGeom prst="rect">
            <a:avLst/>
          </a:prstGeom>
          <a:noFill/>
        </p:spPr>
        <p:txBody>
          <a:bodyPr wrap="square" rtlCol="0">
            <a:spAutoFit/>
          </a:bodyPr>
          <a:lstStyle/>
          <a:p>
            <a:r>
              <a:rPr lang="es-GB" sz="2000" dirty="0"/>
              <a:t>[</a:t>
            </a:r>
            <a:r>
              <a:rPr lang="es-ES" sz="2000" dirty="0" err="1">
                <a:highlight>
                  <a:srgbClr val="E3EAFD"/>
                </a:highlight>
              </a:rPr>
              <a:t>It’s</a:t>
            </a:r>
            <a:r>
              <a:rPr lang="es-ES" sz="2000" dirty="0">
                <a:highlight>
                  <a:srgbClr val="E3EAFD"/>
                </a:highlight>
              </a:rPr>
              <a:t> </a:t>
            </a:r>
            <a:r>
              <a:rPr lang="es-ES" sz="2000" dirty="0" err="1">
                <a:highlight>
                  <a:srgbClr val="E3EAFD"/>
                </a:highlight>
              </a:rPr>
              <a:t>infuriating</a:t>
            </a:r>
            <a:r>
              <a:rPr lang="es-ES" sz="2000" dirty="0">
                <a:highlight>
                  <a:srgbClr val="E3EAFD"/>
                </a:highlight>
              </a:rPr>
              <a:t>  (</a:t>
            </a:r>
            <a:r>
              <a:rPr lang="es-ES" sz="2000" dirty="0" err="1">
                <a:highlight>
                  <a:srgbClr val="E3EAFD"/>
                </a:highlight>
              </a:rPr>
              <a:t>lit</a:t>
            </a:r>
            <a:r>
              <a:rPr lang="es-ES" sz="2000" dirty="0">
                <a:highlight>
                  <a:srgbClr val="E3EAFD"/>
                </a:highlight>
              </a:rPr>
              <a:t>, ‘</a:t>
            </a:r>
            <a:r>
              <a:rPr lang="es-ES" sz="2000" dirty="0" err="1">
                <a:highlight>
                  <a:srgbClr val="E3EAFD"/>
                </a:highlight>
              </a:rPr>
              <a:t>gives</a:t>
            </a:r>
            <a:r>
              <a:rPr lang="es-ES" sz="2000" dirty="0">
                <a:highlight>
                  <a:srgbClr val="E3EAFD"/>
                </a:highlight>
              </a:rPr>
              <a:t> </a:t>
            </a:r>
            <a:r>
              <a:rPr lang="es-ES" sz="2000" dirty="0" err="1">
                <a:highlight>
                  <a:srgbClr val="E3EAFD"/>
                </a:highlight>
              </a:rPr>
              <a:t>anger</a:t>
            </a:r>
            <a:r>
              <a:rPr lang="es-ES" sz="2000" dirty="0">
                <a:highlight>
                  <a:srgbClr val="E3EAFD"/>
                </a:highlight>
              </a:rPr>
              <a:t>’)</a:t>
            </a:r>
            <a:r>
              <a:rPr lang="es-GB" sz="2000" dirty="0"/>
              <a:t>]</a:t>
            </a:r>
          </a:p>
        </p:txBody>
      </p:sp>
      <p:sp>
        <p:nvSpPr>
          <p:cNvPr id="26" name="CuadroTexto 25">
            <a:extLst>
              <a:ext uri="{FF2B5EF4-FFF2-40B4-BE49-F238E27FC236}">
                <a16:creationId xmlns:a16="http://schemas.microsoft.com/office/drawing/2014/main" id="{12F8A5B3-5341-074C-979B-6CCFA3093EC6}"/>
              </a:ext>
            </a:extLst>
          </p:cNvPr>
          <p:cNvSpPr txBox="1"/>
          <p:nvPr/>
        </p:nvSpPr>
        <p:spPr>
          <a:xfrm>
            <a:off x="1653076" y="2862418"/>
            <a:ext cx="3595668" cy="707886"/>
          </a:xfrm>
          <a:prstGeom prst="rect">
            <a:avLst/>
          </a:prstGeom>
          <a:noFill/>
        </p:spPr>
        <p:txBody>
          <a:bodyPr wrap="square" rtlCol="0">
            <a:spAutoFit/>
          </a:bodyPr>
          <a:lstStyle/>
          <a:p>
            <a:r>
              <a:rPr lang="es-GB" sz="2000" dirty="0"/>
              <a:t>[</a:t>
            </a:r>
            <a:r>
              <a:rPr lang="es-ES" sz="2000" dirty="0" err="1">
                <a:highlight>
                  <a:srgbClr val="E3EAFD"/>
                </a:highlight>
              </a:rPr>
              <a:t>It’s</a:t>
            </a:r>
            <a:r>
              <a:rPr lang="es-ES" sz="2000" dirty="0">
                <a:highlight>
                  <a:srgbClr val="E3EAFD"/>
                </a:highlight>
              </a:rPr>
              <a:t> </a:t>
            </a:r>
            <a:r>
              <a:rPr lang="es-ES" sz="2000" dirty="0" err="1">
                <a:highlight>
                  <a:srgbClr val="E3EAFD"/>
                </a:highlight>
              </a:rPr>
              <a:t>encouraging</a:t>
            </a:r>
            <a:r>
              <a:rPr lang="es-ES" sz="2000" dirty="0">
                <a:highlight>
                  <a:srgbClr val="E3EAFD"/>
                </a:highlight>
              </a:rPr>
              <a:t> (</a:t>
            </a:r>
            <a:r>
              <a:rPr lang="es-ES" sz="2000" dirty="0" err="1">
                <a:highlight>
                  <a:srgbClr val="E3EAFD"/>
                </a:highlight>
              </a:rPr>
              <a:t>literally</a:t>
            </a:r>
            <a:r>
              <a:rPr lang="es-ES" sz="2000" dirty="0">
                <a:highlight>
                  <a:srgbClr val="E3EAFD"/>
                </a:highlight>
              </a:rPr>
              <a:t> ‘</a:t>
            </a:r>
            <a:r>
              <a:rPr lang="es-ES" sz="2000" dirty="0" err="1">
                <a:highlight>
                  <a:srgbClr val="E3EAFD"/>
                </a:highlight>
              </a:rPr>
              <a:t>gives</a:t>
            </a:r>
            <a:r>
              <a:rPr lang="es-ES" sz="2000" dirty="0">
                <a:highlight>
                  <a:srgbClr val="E3EAFD"/>
                </a:highlight>
              </a:rPr>
              <a:t> </a:t>
            </a:r>
            <a:r>
              <a:rPr lang="es-ES" sz="2000" dirty="0" err="1">
                <a:highlight>
                  <a:srgbClr val="E3EAFD"/>
                </a:highlight>
              </a:rPr>
              <a:t>encouragement</a:t>
            </a:r>
            <a:r>
              <a:rPr lang="es-ES" sz="2000" dirty="0">
                <a:highlight>
                  <a:srgbClr val="E3EAFD"/>
                </a:highlight>
              </a:rPr>
              <a:t>’)</a:t>
            </a:r>
            <a:r>
              <a:rPr lang="es-GB" sz="2000" dirty="0"/>
              <a:t>]</a:t>
            </a:r>
          </a:p>
        </p:txBody>
      </p:sp>
      <p:sp>
        <p:nvSpPr>
          <p:cNvPr id="27" name="CuadroTexto 26">
            <a:extLst>
              <a:ext uri="{FF2B5EF4-FFF2-40B4-BE49-F238E27FC236}">
                <a16:creationId xmlns:a16="http://schemas.microsoft.com/office/drawing/2014/main" id="{20BCB8C0-81FD-DC45-AF71-F407924AD098}"/>
              </a:ext>
            </a:extLst>
          </p:cNvPr>
          <p:cNvSpPr txBox="1"/>
          <p:nvPr/>
        </p:nvSpPr>
        <p:spPr>
          <a:xfrm>
            <a:off x="7373042" y="5498650"/>
            <a:ext cx="4780491" cy="707886"/>
          </a:xfrm>
          <a:prstGeom prst="rect">
            <a:avLst/>
          </a:prstGeom>
          <a:noFill/>
        </p:spPr>
        <p:txBody>
          <a:bodyPr wrap="square" rtlCol="0">
            <a:spAutoFit/>
          </a:bodyPr>
          <a:lstStyle/>
          <a:p>
            <a:r>
              <a:rPr lang="es-GB" sz="2000" dirty="0"/>
              <a:t>[</a:t>
            </a:r>
            <a:r>
              <a:rPr lang="es-ES" sz="2000" dirty="0" err="1">
                <a:highlight>
                  <a:srgbClr val="E3EAFD"/>
                </a:highlight>
              </a:rPr>
              <a:t>It</a:t>
            </a:r>
            <a:r>
              <a:rPr lang="es-ES" sz="2000" dirty="0">
                <a:highlight>
                  <a:srgbClr val="E3EAFD"/>
                </a:highlight>
              </a:rPr>
              <a:t> </a:t>
            </a:r>
            <a:r>
              <a:rPr lang="es-ES" sz="2000" dirty="0" err="1">
                <a:highlight>
                  <a:srgbClr val="E3EAFD"/>
                </a:highlight>
              </a:rPr>
              <a:t>is</a:t>
            </a:r>
            <a:r>
              <a:rPr lang="es-ES" sz="2000" dirty="0">
                <a:highlight>
                  <a:srgbClr val="E3EAFD"/>
                </a:highlight>
              </a:rPr>
              <a:t> </a:t>
            </a:r>
            <a:r>
              <a:rPr lang="es-ES" sz="2000" dirty="0" err="1">
                <a:highlight>
                  <a:srgbClr val="E3EAFD"/>
                </a:highlight>
              </a:rPr>
              <a:t>happy</a:t>
            </a:r>
            <a:r>
              <a:rPr lang="es-ES" sz="2000" dirty="0">
                <a:highlight>
                  <a:srgbClr val="E3EAFD"/>
                </a:highlight>
              </a:rPr>
              <a:t> OR </a:t>
            </a:r>
            <a:r>
              <a:rPr lang="es-ES" sz="2000" dirty="0" err="1">
                <a:highlight>
                  <a:srgbClr val="E3EAFD"/>
                </a:highlight>
              </a:rPr>
              <a:t>it</a:t>
            </a:r>
            <a:r>
              <a:rPr lang="es-ES" sz="2000" dirty="0">
                <a:highlight>
                  <a:srgbClr val="E3EAFD"/>
                </a:highlight>
              </a:rPr>
              <a:t> </a:t>
            </a:r>
            <a:r>
              <a:rPr lang="es-ES" sz="2000" dirty="0" err="1">
                <a:highlight>
                  <a:srgbClr val="E3EAFD"/>
                </a:highlight>
              </a:rPr>
              <a:t>brings</a:t>
            </a:r>
            <a:r>
              <a:rPr lang="es-ES" sz="2000" dirty="0">
                <a:highlight>
                  <a:srgbClr val="E3EAFD"/>
                </a:highlight>
              </a:rPr>
              <a:t> </a:t>
            </a:r>
            <a:r>
              <a:rPr lang="es-ES" sz="2000" dirty="0" err="1">
                <a:highlight>
                  <a:srgbClr val="E3EAFD"/>
                </a:highlight>
              </a:rPr>
              <a:t>happiness</a:t>
            </a:r>
            <a:r>
              <a:rPr lang="es-ES" sz="2000" dirty="0">
                <a:highlight>
                  <a:srgbClr val="E3EAFD"/>
                </a:highlight>
              </a:rPr>
              <a:t>/</a:t>
            </a:r>
            <a:r>
              <a:rPr lang="es-ES" sz="2000" dirty="0" err="1">
                <a:highlight>
                  <a:srgbClr val="E3EAFD"/>
                </a:highlight>
              </a:rPr>
              <a:t>joy</a:t>
            </a:r>
            <a:r>
              <a:rPr lang="es-ES" sz="2000" dirty="0">
                <a:highlight>
                  <a:srgbClr val="E3EAFD"/>
                </a:highlight>
              </a:rPr>
              <a:t> (</a:t>
            </a:r>
            <a:r>
              <a:rPr lang="es-ES" sz="2000" dirty="0" err="1">
                <a:highlight>
                  <a:srgbClr val="E3EAFD"/>
                </a:highlight>
              </a:rPr>
              <a:t>lit</a:t>
            </a:r>
            <a:r>
              <a:rPr lang="es-ES" sz="2000" dirty="0">
                <a:highlight>
                  <a:srgbClr val="E3EAFD"/>
                </a:highlight>
              </a:rPr>
              <a:t>, ‘</a:t>
            </a:r>
            <a:r>
              <a:rPr lang="es-ES" sz="2000" dirty="0" err="1">
                <a:highlight>
                  <a:srgbClr val="E3EAFD"/>
                </a:highlight>
              </a:rPr>
              <a:t>gives</a:t>
            </a:r>
            <a:r>
              <a:rPr lang="es-ES" sz="2000" dirty="0">
                <a:highlight>
                  <a:srgbClr val="E3EAFD"/>
                </a:highlight>
              </a:rPr>
              <a:t> </a:t>
            </a:r>
            <a:r>
              <a:rPr lang="es-ES" sz="2000" dirty="0" err="1">
                <a:highlight>
                  <a:srgbClr val="E3EAFD"/>
                </a:highlight>
              </a:rPr>
              <a:t>happiness</a:t>
            </a:r>
            <a:r>
              <a:rPr lang="es-ES" sz="2000" dirty="0">
                <a:highlight>
                  <a:srgbClr val="E3EAFD"/>
                </a:highlight>
              </a:rPr>
              <a:t>/</a:t>
            </a:r>
            <a:r>
              <a:rPr lang="es-ES" sz="2000" dirty="0" err="1">
                <a:highlight>
                  <a:srgbClr val="E3EAFD"/>
                </a:highlight>
              </a:rPr>
              <a:t>joy</a:t>
            </a:r>
            <a:r>
              <a:rPr lang="es-ES" sz="2000" dirty="0">
                <a:highlight>
                  <a:srgbClr val="E3EAFD"/>
                </a:highlight>
              </a:rPr>
              <a:t>’)</a:t>
            </a:r>
            <a:r>
              <a:rPr lang="es-GB" sz="2000" dirty="0"/>
              <a:t>]</a:t>
            </a:r>
          </a:p>
        </p:txBody>
      </p:sp>
      <p:sp>
        <p:nvSpPr>
          <p:cNvPr id="28" name="CuadroTexto 27">
            <a:extLst>
              <a:ext uri="{FF2B5EF4-FFF2-40B4-BE49-F238E27FC236}">
                <a16:creationId xmlns:a16="http://schemas.microsoft.com/office/drawing/2014/main" id="{AB260292-7621-BB4C-B7E7-BB61ADE77F5A}"/>
              </a:ext>
            </a:extLst>
          </p:cNvPr>
          <p:cNvSpPr txBox="1"/>
          <p:nvPr/>
        </p:nvSpPr>
        <p:spPr>
          <a:xfrm>
            <a:off x="1653076" y="5498650"/>
            <a:ext cx="4109823" cy="400110"/>
          </a:xfrm>
          <a:prstGeom prst="rect">
            <a:avLst/>
          </a:prstGeom>
          <a:noFill/>
        </p:spPr>
        <p:txBody>
          <a:bodyPr wrap="square" rtlCol="0">
            <a:spAutoFit/>
          </a:bodyPr>
          <a:lstStyle/>
          <a:p>
            <a:r>
              <a:rPr lang="es-GB" sz="2000" dirty="0"/>
              <a:t>[</a:t>
            </a:r>
            <a:r>
              <a:rPr lang="en-GB" sz="2000" dirty="0"/>
              <a:t>I</a:t>
            </a:r>
            <a:r>
              <a:rPr lang="es-ES" sz="2000" dirty="0" err="1">
                <a:highlight>
                  <a:srgbClr val="E3EAFD"/>
                </a:highlight>
              </a:rPr>
              <a:t>t’s</a:t>
            </a:r>
            <a:r>
              <a:rPr lang="es-ES" sz="2000" dirty="0">
                <a:highlight>
                  <a:srgbClr val="E3EAFD"/>
                </a:highlight>
              </a:rPr>
              <a:t> </a:t>
            </a:r>
            <a:r>
              <a:rPr lang="es-ES" sz="2000" dirty="0" err="1">
                <a:highlight>
                  <a:srgbClr val="E3EAFD"/>
                </a:highlight>
              </a:rPr>
              <a:t>funny</a:t>
            </a:r>
            <a:r>
              <a:rPr lang="es-ES" sz="2000" dirty="0">
                <a:highlight>
                  <a:srgbClr val="E3EAFD"/>
                </a:highlight>
              </a:rPr>
              <a:t> (</a:t>
            </a:r>
            <a:r>
              <a:rPr lang="es-ES" sz="2000" dirty="0" err="1">
                <a:highlight>
                  <a:srgbClr val="E3EAFD"/>
                </a:highlight>
              </a:rPr>
              <a:t>lit</a:t>
            </a:r>
            <a:r>
              <a:rPr lang="es-ES" sz="2000" dirty="0">
                <a:highlight>
                  <a:srgbClr val="E3EAFD"/>
                </a:highlight>
              </a:rPr>
              <a:t>, ‘</a:t>
            </a:r>
            <a:r>
              <a:rPr lang="es-ES" sz="2000" dirty="0" err="1">
                <a:highlight>
                  <a:srgbClr val="E3EAFD"/>
                </a:highlight>
              </a:rPr>
              <a:t>gives</a:t>
            </a:r>
            <a:r>
              <a:rPr lang="es-ES" sz="2000" dirty="0">
                <a:highlight>
                  <a:srgbClr val="E3EAFD"/>
                </a:highlight>
              </a:rPr>
              <a:t> </a:t>
            </a:r>
            <a:r>
              <a:rPr lang="es-ES" sz="2000" dirty="0" err="1">
                <a:highlight>
                  <a:srgbClr val="E3EAFD"/>
                </a:highlight>
              </a:rPr>
              <a:t>laughter</a:t>
            </a:r>
            <a:r>
              <a:rPr lang="es-ES" sz="2000" dirty="0">
                <a:highlight>
                  <a:srgbClr val="E3EAFD"/>
                </a:highlight>
              </a:rPr>
              <a:t>’)</a:t>
            </a:r>
            <a:r>
              <a:rPr lang="es-GB" sz="2000" dirty="0"/>
              <a:t>]</a:t>
            </a:r>
          </a:p>
        </p:txBody>
      </p:sp>
      <p:pic>
        <p:nvPicPr>
          <p:cNvPr id="7" name="Imagen 6">
            <a:extLst>
              <a:ext uri="{FF2B5EF4-FFF2-40B4-BE49-F238E27FC236}">
                <a16:creationId xmlns:a16="http://schemas.microsoft.com/office/drawing/2014/main" id="{4105F5DB-5777-394A-BD3B-CEC6F17AEE6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42103" y="2184512"/>
            <a:ext cx="1150247" cy="1195622"/>
          </a:xfrm>
          <a:prstGeom prst="rect">
            <a:avLst/>
          </a:prstGeom>
        </p:spPr>
      </p:pic>
      <p:pic>
        <p:nvPicPr>
          <p:cNvPr id="8" name="Imagen 7">
            <a:extLst>
              <a:ext uri="{FF2B5EF4-FFF2-40B4-BE49-F238E27FC236}">
                <a16:creationId xmlns:a16="http://schemas.microsoft.com/office/drawing/2014/main" id="{E2D3045E-8775-DC41-9D3E-E8780721B57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90026" y="3439825"/>
            <a:ext cx="1158627" cy="1165286"/>
          </a:xfrm>
          <a:prstGeom prst="rect">
            <a:avLst/>
          </a:prstGeom>
        </p:spPr>
      </p:pic>
      <p:sp>
        <p:nvSpPr>
          <p:cNvPr id="32" name="TextBox 13">
            <a:extLst>
              <a:ext uri="{FF2B5EF4-FFF2-40B4-BE49-F238E27FC236}">
                <a16:creationId xmlns:a16="http://schemas.microsoft.com/office/drawing/2014/main" id="{6C540649-7835-B34C-A952-3FA2BB0D2A08}"/>
              </a:ext>
            </a:extLst>
          </p:cNvPr>
          <p:cNvSpPr txBox="1"/>
          <p:nvPr/>
        </p:nvSpPr>
        <p:spPr>
          <a:xfrm>
            <a:off x="7336866" y="2339198"/>
            <a:ext cx="3588466" cy="523220"/>
          </a:xfrm>
          <a:prstGeom prst="rect">
            <a:avLst/>
          </a:prstGeom>
          <a:noFill/>
        </p:spPr>
        <p:txBody>
          <a:bodyPr wrap="square" rtlCol="0">
            <a:spAutoFit/>
          </a:bodyPr>
          <a:lstStyle/>
          <a:p>
            <a:pPr lvl="0">
              <a:defRPr/>
            </a:pPr>
            <a:r>
              <a:rPr lang="en-GB" sz="2800" dirty="0"/>
              <a:t>Da </a:t>
            </a:r>
            <a:r>
              <a:rPr kumimoji="0" lang="en-GB" sz="2800" b="0" i="0" u="none" strike="noStrike" kern="1200" cap="none" spc="0" normalizeH="0" baseline="0" noProof="0" dirty="0">
                <a:ln>
                  <a:noFill/>
                </a:ln>
                <a:effectLst/>
                <a:uLnTx/>
                <a:uFillTx/>
                <a:latin typeface="Century Gothic" panose="020F0302020204030204"/>
                <a:ea typeface="+mn-ea"/>
                <a:cs typeface="+mn-cs"/>
              </a:rPr>
              <a:t>miedo.</a:t>
            </a:r>
          </a:p>
        </p:txBody>
      </p:sp>
      <p:sp>
        <p:nvSpPr>
          <p:cNvPr id="33" name="CuadroTexto 32">
            <a:extLst>
              <a:ext uri="{FF2B5EF4-FFF2-40B4-BE49-F238E27FC236}">
                <a16:creationId xmlns:a16="http://schemas.microsoft.com/office/drawing/2014/main" id="{023E422E-20BB-9D43-A23B-C033C07433D4}"/>
              </a:ext>
            </a:extLst>
          </p:cNvPr>
          <p:cNvSpPr txBox="1"/>
          <p:nvPr/>
        </p:nvSpPr>
        <p:spPr>
          <a:xfrm>
            <a:off x="7306834" y="2820279"/>
            <a:ext cx="4344215" cy="400110"/>
          </a:xfrm>
          <a:prstGeom prst="rect">
            <a:avLst/>
          </a:prstGeom>
          <a:noFill/>
        </p:spPr>
        <p:txBody>
          <a:bodyPr wrap="square" rtlCol="0">
            <a:spAutoFit/>
          </a:bodyPr>
          <a:lstStyle/>
          <a:p>
            <a:r>
              <a:rPr lang="es-GB" sz="2000" dirty="0"/>
              <a:t>[</a:t>
            </a:r>
            <a:r>
              <a:rPr lang="es-ES" sz="2000" dirty="0" err="1">
                <a:highlight>
                  <a:srgbClr val="E3EAFD"/>
                </a:highlight>
              </a:rPr>
              <a:t>It’s</a:t>
            </a:r>
            <a:r>
              <a:rPr lang="es-ES" sz="2000" dirty="0">
                <a:highlight>
                  <a:srgbClr val="E3EAFD"/>
                </a:highlight>
              </a:rPr>
              <a:t> </a:t>
            </a:r>
            <a:r>
              <a:rPr lang="es-ES" sz="2000" dirty="0" err="1">
                <a:highlight>
                  <a:srgbClr val="E3EAFD"/>
                </a:highlight>
              </a:rPr>
              <a:t>scary</a:t>
            </a:r>
            <a:r>
              <a:rPr lang="es-ES" sz="2000" dirty="0">
                <a:highlight>
                  <a:srgbClr val="E3EAFD"/>
                </a:highlight>
              </a:rPr>
              <a:t> (</a:t>
            </a:r>
            <a:r>
              <a:rPr lang="es-ES" sz="2000" dirty="0" err="1">
                <a:highlight>
                  <a:srgbClr val="E3EAFD"/>
                </a:highlight>
              </a:rPr>
              <a:t>lit</a:t>
            </a:r>
            <a:r>
              <a:rPr lang="es-ES" sz="2000" dirty="0">
                <a:highlight>
                  <a:srgbClr val="E3EAFD"/>
                </a:highlight>
              </a:rPr>
              <a:t>, </a:t>
            </a:r>
            <a:r>
              <a:rPr lang="es-ES" sz="2000" dirty="0" err="1">
                <a:highlight>
                  <a:srgbClr val="E3EAFD"/>
                </a:highlight>
              </a:rPr>
              <a:t>it</a:t>
            </a:r>
            <a:r>
              <a:rPr lang="es-ES" sz="2000" dirty="0">
                <a:highlight>
                  <a:srgbClr val="E3EAFD"/>
                </a:highlight>
              </a:rPr>
              <a:t> ‘</a:t>
            </a:r>
            <a:r>
              <a:rPr lang="es-ES" sz="2000" dirty="0" err="1">
                <a:highlight>
                  <a:srgbClr val="E3EAFD"/>
                </a:highlight>
              </a:rPr>
              <a:t>gives</a:t>
            </a:r>
            <a:r>
              <a:rPr lang="es-ES" sz="2000" dirty="0">
                <a:highlight>
                  <a:srgbClr val="E3EAFD"/>
                </a:highlight>
              </a:rPr>
              <a:t> </a:t>
            </a:r>
            <a:r>
              <a:rPr lang="es-ES" sz="2000" dirty="0" err="1">
                <a:highlight>
                  <a:srgbClr val="E3EAFD"/>
                </a:highlight>
              </a:rPr>
              <a:t>fear</a:t>
            </a:r>
            <a:r>
              <a:rPr lang="es-ES" sz="2000" dirty="0">
                <a:highlight>
                  <a:srgbClr val="E3EAFD"/>
                </a:highlight>
              </a:rPr>
              <a:t>’)</a:t>
            </a:r>
            <a:r>
              <a:rPr lang="es-GB" sz="2000" dirty="0"/>
              <a:t>]</a:t>
            </a:r>
          </a:p>
        </p:txBody>
      </p:sp>
      <p:sp>
        <p:nvSpPr>
          <p:cNvPr id="35" name="TextBox 13">
            <a:extLst>
              <a:ext uri="{FF2B5EF4-FFF2-40B4-BE49-F238E27FC236}">
                <a16:creationId xmlns:a16="http://schemas.microsoft.com/office/drawing/2014/main" id="{BF0179CF-4E46-3F47-BBB0-E2FE8BFAD9CE}"/>
              </a:ext>
            </a:extLst>
          </p:cNvPr>
          <p:cNvSpPr txBox="1"/>
          <p:nvPr/>
        </p:nvSpPr>
        <p:spPr>
          <a:xfrm>
            <a:off x="7366897" y="3590285"/>
            <a:ext cx="3588466" cy="523220"/>
          </a:xfrm>
          <a:prstGeom prst="rect">
            <a:avLst/>
          </a:prstGeom>
          <a:noFill/>
        </p:spPr>
        <p:txBody>
          <a:bodyPr wrap="square" rtlCol="0">
            <a:spAutoFit/>
          </a:bodyPr>
          <a:lstStyle/>
          <a:p>
            <a:pPr lvl="0">
              <a:defRPr/>
            </a:pPr>
            <a:r>
              <a:rPr lang="en-GB" sz="2800" dirty="0"/>
              <a:t>Da </a:t>
            </a:r>
            <a:r>
              <a:rPr kumimoji="0" lang="en-GB" sz="2800" b="0" i="0" u="none" strike="noStrike" kern="1200" cap="none" spc="0" normalizeH="0" baseline="0" noProof="0" dirty="0" err="1">
                <a:ln>
                  <a:noFill/>
                </a:ln>
                <a:effectLst/>
                <a:uLnTx/>
                <a:uFillTx/>
                <a:latin typeface="Century Gothic" panose="020F0302020204030204"/>
                <a:ea typeface="+mn-ea"/>
                <a:cs typeface="+mn-cs"/>
              </a:rPr>
              <a:t>sueño</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36" name="CuadroTexto 35">
            <a:extLst>
              <a:ext uri="{FF2B5EF4-FFF2-40B4-BE49-F238E27FC236}">
                <a16:creationId xmlns:a16="http://schemas.microsoft.com/office/drawing/2014/main" id="{7BE303D2-F3A4-8944-B076-76D4936CB82C}"/>
              </a:ext>
            </a:extLst>
          </p:cNvPr>
          <p:cNvSpPr txBox="1"/>
          <p:nvPr/>
        </p:nvSpPr>
        <p:spPr>
          <a:xfrm>
            <a:off x="7336866" y="4079547"/>
            <a:ext cx="4816667" cy="400110"/>
          </a:xfrm>
          <a:prstGeom prst="rect">
            <a:avLst/>
          </a:prstGeom>
          <a:noFill/>
        </p:spPr>
        <p:txBody>
          <a:bodyPr wrap="square" rtlCol="0">
            <a:spAutoFit/>
          </a:bodyPr>
          <a:lstStyle/>
          <a:p>
            <a:r>
              <a:rPr lang="es-GB" sz="2000" dirty="0"/>
              <a:t>[</a:t>
            </a:r>
            <a:r>
              <a:rPr lang="es-ES" sz="2000" dirty="0" err="1">
                <a:highlight>
                  <a:srgbClr val="E3EAFD"/>
                </a:highlight>
              </a:rPr>
              <a:t>It’s</a:t>
            </a:r>
            <a:r>
              <a:rPr lang="es-ES" sz="2000" dirty="0">
                <a:highlight>
                  <a:srgbClr val="E3EAFD"/>
                </a:highlight>
              </a:rPr>
              <a:t> </a:t>
            </a:r>
            <a:r>
              <a:rPr lang="es-ES" sz="2000" dirty="0" err="1">
                <a:highlight>
                  <a:srgbClr val="E3EAFD"/>
                </a:highlight>
              </a:rPr>
              <a:t>tiring</a:t>
            </a:r>
            <a:r>
              <a:rPr lang="es-ES" sz="2000" dirty="0">
                <a:highlight>
                  <a:srgbClr val="E3EAFD"/>
                </a:highlight>
              </a:rPr>
              <a:t> (</a:t>
            </a:r>
            <a:r>
              <a:rPr lang="es-ES" sz="2000" dirty="0" err="1">
                <a:highlight>
                  <a:srgbClr val="E3EAFD"/>
                </a:highlight>
              </a:rPr>
              <a:t>lit</a:t>
            </a:r>
            <a:r>
              <a:rPr lang="es-ES" sz="2000" dirty="0">
                <a:highlight>
                  <a:srgbClr val="E3EAFD"/>
                </a:highlight>
              </a:rPr>
              <a:t>, ‘</a:t>
            </a:r>
            <a:r>
              <a:rPr lang="es-ES" sz="2000" dirty="0" err="1">
                <a:highlight>
                  <a:srgbClr val="E3EAFD"/>
                </a:highlight>
              </a:rPr>
              <a:t>gives</a:t>
            </a:r>
            <a:r>
              <a:rPr lang="es-ES" sz="2000" dirty="0">
                <a:highlight>
                  <a:srgbClr val="E3EAFD"/>
                </a:highlight>
              </a:rPr>
              <a:t> </a:t>
            </a:r>
            <a:r>
              <a:rPr lang="es-ES" sz="2000" dirty="0" err="1">
                <a:highlight>
                  <a:srgbClr val="E3EAFD"/>
                </a:highlight>
              </a:rPr>
              <a:t>sleepiness</a:t>
            </a:r>
            <a:r>
              <a:rPr lang="es-ES" sz="2000" dirty="0">
                <a:highlight>
                  <a:srgbClr val="E3EAFD"/>
                </a:highlight>
              </a:rPr>
              <a:t>’)</a:t>
            </a:r>
            <a:r>
              <a:rPr lang="es-GB" sz="2000" dirty="0"/>
              <a:t>]</a:t>
            </a:r>
          </a:p>
        </p:txBody>
      </p:sp>
      <p:sp>
        <p:nvSpPr>
          <p:cNvPr id="3" name="Rectangle 2"/>
          <p:cNvSpPr/>
          <p:nvPr/>
        </p:nvSpPr>
        <p:spPr>
          <a:xfrm>
            <a:off x="487354" y="279091"/>
            <a:ext cx="10876620" cy="461665"/>
          </a:xfrm>
          <a:prstGeom prst="rect">
            <a:avLst/>
          </a:prstGeom>
        </p:spPr>
        <p:txBody>
          <a:bodyPr wrap="square">
            <a:spAutoFit/>
          </a:bodyPr>
          <a:lstStyle/>
          <a:p>
            <a:r>
              <a:rPr lang="en-GB" sz="2400" b="1" dirty="0"/>
              <a:t>¿Cómo se dice en inglés? Remember, English uses ‘to be’ + adjective.</a:t>
            </a:r>
            <a:endParaRPr lang="es-GB" sz="2400" b="1" dirty="0"/>
          </a:p>
        </p:txBody>
      </p:sp>
      <p:sp>
        <p:nvSpPr>
          <p:cNvPr id="4" name="Rounded Rectangular Callout 3"/>
          <p:cNvSpPr/>
          <p:nvPr/>
        </p:nvSpPr>
        <p:spPr>
          <a:xfrm>
            <a:off x="9576180" y="4491409"/>
            <a:ext cx="2547613" cy="955021"/>
          </a:xfrm>
          <a:prstGeom prst="wedgeRoundRectCallout">
            <a:avLst>
              <a:gd name="adj1" fmla="val -57627"/>
              <a:gd name="adj2" fmla="val 3679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p:cNvSpPr txBox="1"/>
          <p:nvPr/>
        </p:nvSpPr>
        <p:spPr>
          <a:xfrm>
            <a:off x="9710011" y="4461087"/>
            <a:ext cx="2413782" cy="1015663"/>
          </a:xfrm>
          <a:prstGeom prst="rect">
            <a:avLst/>
          </a:prstGeom>
          <a:noFill/>
        </p:spPr>
        <p:txBody>
          <a:bodyPr wrap="square" rtlCol="0">
            <a:spAutoFit/>
          </a:bodyPr>
          <a:lstStyle/>
          <a:p>
            <a:pPr algn="l"/>
            <a:r>
              <a:rPr lang="en-GB" sz="2000" dirty="0"/>
              <a:t>We’d translate this one with a different verb!</a:t>
            </a:r>
          </a:p>
        </p:txBody>
      </p:sp>
    </p:spTree>
    <p:extLst>
      <p:ext uri="{BB962C8B-B14F-4D97-AF65-F5344CB8AC3E}">
        <p14:creationId xmlns:p14="http://schemas.microsoft.com/office/powerpoint/2010/main" val="104475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20" grpId="0"/>
      <p:bldP spid="34" grpId="0"/>
      <p:bldP spid="47" grpId="0"/>
      <p:bldP spid="24" grpId="0"/>
      <p:bldP spid="25" grpId="0"/>
      <p:bldP spid="26" grpId="0"/>
      <p:bldP spid="28" grpId="0"/>
      <p:bldP spid="32" grpId="0"/>
      <p:bldP spid="33" grpId="0"/>
      <p:bldP spid="35" grpId="0"/>
      <p:bldP spid="4"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1ABAD9C6-1739-B042-B0F6-C17136BBD1B6}"/>
              </a:ext>
            </a:extLst>
          </p:cNvPr>
          <p:cNvSpPr/>
          <p:nvPr/>
        </p:nvSpPr>
        <p:spPr>
          <a:xfrm>
            <a:off x="10421258" y="230074"/>
            <a:ext cx="1425602"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EED2F1A0-F4E8-2B43-B965-FB357E6A45D0}"/>
              </a:ext>
            </a:extLst>
          </p:cNvPr>
          <p:cNvSpPr>
            <a:spLocks noGrp="1"/>
          </p:cNvSpPr>
          <p:nvPr>
            <p:ph type="title"/>
          </p:nvPr>
        </p:nvSpPr>
        <p:spPr>
          <a:xfrm>
            <a:off x="10769389" y="240485"/>
            <a:ext cx="797860" cy="400920"/>
          </a:xfrm>
        </p:spPr>
        <p:txBody>
          <a:bodyPr>
            <a:normAutofit/>
          </a:bodyPr>
          <a:lstStyle/>
          <a:p>
            <a:r>
              <a:rPr lang="es-GB" sz="2000" b="1" dirty="0">
                <a:solidFill>
                  <a:schemeClr val="bg1"/>
                </a:solidFill>
              </a:rPr>
              <a:t>leer</a:t>
            </a:r>
          </a:p>
        </p:txBody>
      </p:sp>
      <p:graphicFrame>
        <p:nvGraphicFramePr>
          <p:cNvPr id="5" name="Tabla 4">
            <a:extLst>
              <a:ext uri="{FF2B5EF4-FFF2-40B4-BE49-F238E27FC236}">
                <a16:creationId xmlns:a16="http://schemas.microsoft.com/office/drawing/2014/main" id="{EAF22734-4C12-C544-AF65-AC621AABC7B5}"/>
              </a:ext>
            </a:extLst>
          </p:cNvPr>
          <p:cNvGraphicFramePr>
            <a:graphicFrameLocks noGrp="1"/>
          </p:cNvGraphicFramePr>
          <p:nvPr>
            <p:extLst>
              <p:ext uri="{D42A27DB-BD31-4B8C-83A1-F6EECF244321}">
                <p14:modId xmlns:p14="http://schemas.microsoft.com/office/powerpoint/2010/main" val="2534851566"/>
              </p:ext>
            </p:extLst>
          </p:nvPr>
        </p:nvGraphicFramePr>
        <p:xfrm>
          <a:off x="364564" y="1263004"/>
          <a:ext cx="8298964" cy="4866071"/>
        </p:xfrm>
        <a:graphic>
          <a:graphicData uri="http://schemas.openxmlformats.org/drawingml/2006/table">
            <a:tbl>
              <a:tblPr firstRow="1" bandRow="1">
                <a:tableStyleId>{5DA37D80-6434-44D0-A028-1B22A696006F}</a:tableStyleId>
              </a:tblPr>
              <a:tblGrid>
                <a:gridCol w="505971">
                  <a:extLst>
                    <a:ext uri="{9D8B030D-6E8A-4147-A177-3AD203B41FA5}">
                      <a16:colId xmlns:a16="http://schemas.microsoft.com/office/drawing/2014/main" val="4096287128"/>
                    </a:ext>
                  </a:extLst>
                </a:gridCol>
                <a:gridCol w="2588945">
                  <a:extLst>
                    <a:ext uri="{9D8B030D-6E8A-4147-A177-3AD203B41FA5}">
                      <a16:colId xmlns:a16="http://schemas.microsoft.com/office/drawing/2014/main" val="1706947503"/>
                    </a:ext>
                  </a:extLst>
                </a:gridCol>
                <a:gridCol w="2602024">
                  <a:extLst>
                    <a:ext uri="{9D8B030D-6E8A-4147-A177-3AD203B41FA5}">
                      <a16:colId xmlns:a16="http://schemas.microsoft.com/office/drawing/2014/main" val="3662379722"/>
                    </a:ext>
                  </a:extLst>
                </a:gridCol>
                <a:gridCol w="2602024">
                  <a:extLst>
                    <a:ext uri="{9D8B030D-6E8A-4147-A177-3AD203B41FA5}">
                      <a16:colId xmlns:a16="http://schemas.microsoft.com/office/drawing/2014/main" val="3226968380"/>
                    </a:ext>
                  </a:extLst>
                </a:gridCol>
              </a:tblGrid>
              <a:tr h="695153">
                <a:tc>
                  <a:txBody>
                    <a:bodyPr/>
                    <a:lstStyle/>
                    <a:p>
                      <a:pPr algn="ctr"/>
                      <a:endParaRPr lang="es-GB" sz="2000" dirty="0">
                        <a:solidFill>
                          <a:srgbClr val="203864"/>
                        </a:solidFill>
                      </a:endParaRPr>
                    </a:p>
                  </a:txBody>
                  <a:tcPr anchor="ctr"/>
                </a:tc>
                <a:tc>
                  <a:txBody>
                    <a:bodyPr/>
                    <a:lstStyle/>
                    <a:p>
                      <a:pPr algn="ctr"/>
                      <a:r>
                        <a:rPr lang="es-GB" sz="2000" dirty="0">
                          <a:solidFill>
                            <a:schemeClr val="tx1"/>
                          </a:solidFill>
                        </a:rPr>
                        <a:t>Frases</a:t>
                      </a:r>
                    </a:p>
                  </a:txBody>
                  <a:tcPr anchor="ctr"/>
                </a:tc>
                <a:tc gridSpan="2">
                  <a:txBody>
                    <a:bodyPr/>
                    <a:lstStyle/>
                    <a:p>
                      <a:pPr algn="ctr"/>
                      <a:endParaRPr lang="es-GB" sz="2000" dirty="0">
                        <a:solidFill>
                          <a:schemeClr val="tx1"/>
                        </a:solidFill>
                      </a:endParaRPr>
                    </a:p>
                  </a:txBody>
                  <a:tcPr anchor="ctr"/>
                </a:tc>
                <a:tc hMerge="1">
                  <a:txBody>
                    <a:bodyPr/>
                    <a:lstStyle/>
                    <a:p>
                      <a:pPr algn="ctr"/>
                      <a:endParaRPr lang="es-GB" sz="2000" dirty="0">
                        <a:solidFill>
                          <a:srgbClr val="203864"/>
                        </a:solidFill>
                      </a:endParaRPr>
                    </a:p>
                  </a:txBody>
                  <a:tcPr anchor="ctr"/>
                </a:tc>
                <a:extLst>
                  <a:ext uri="{0D108BD9-81ED-4DB2-BD59-A6C34878D82A}">
                    <a16:rowId xmlns:a16="http://schemas.microsoft.com/office/drawing/2014/main" val="333527275"/>
                  </a:ext>
                </a:extLst>
              </a:tr>
              <a:tr h="695153">
                <a:tc>
                  <a:txBody>
                    <a:bodyPr/>
                    <a:lstStyle/>
                    <a:p>
                      <a:pPr algn="ctr"/>
                      <a:r>
                        <a:rPr lang="es-GB" sz="2000" dirty="0">
                          <a:solidFill>
                            <a:schemeClr val="tx1"/>
                          </a:solidFill>
                        </a:rPr>
                        <a:t>1</a:t>
                      </a:r>
                    </a:p>
                  </a:txBody>
                  <a:tcPr anchor="ctr"/>
                </a:tc>
                <a:tc>
                  <a:txBody>
                    <a:bodyPr/>
                    <a:lstStyle/>
                    <a:p>
                      <a:r>
                        <a:rPr lang="es-GB" sz="2000" dirty="0">
                          <a:solidFill>
                            <a:schemeClr val="tx1"/>
                          </a:solidFill>
                        </a:rPr>
                        <a:t>Da mucho miedo.</a:t>
                      </a:r>
                    </a:p>
                  </a:txBody>
                  <a:tcPr anchor="ctr"/>
                </a:tc>
                <a:tc>
                  <a:txBody>
                    <a:bodyPr/>
                    <a:lstStyle/>
                    <a:p>
                      <a:r>
                        <a:rPr lang="es-GB" sz="2000" dirty="0">
                          <a:solidFill>
                            <a:schemeClr val="tx1"/>
                          </a:solidFill>
                        </a:rPr>
                        <a:t>la película</a:t>
                      </a:r>
                    </a:p>
                  </a:txBody>
                  <a:tcPr anchor="ctr"/>
                </a:tc>
                <a:tc>
                  <a:txBody>
                    <a:bodyPr/>
                    <a:lstStyle/>
                    <a:p>
                      <a:r>
                        <a:rPr lang="es-GB" sz="2000" dirty="0">
                          <a:solidFill>
                            <a:schemeClr val="tx1"/>
                          </a:solidFill>
                        </a:rPr>
                        <a:t>las películas</a:t>
                      </a:r>
                    </a:p>
                  </a:txBody>
                  <a:tcPr anchor="ctr"/>
                </a:tc>
                <a:extLst>
                  <a:ext uri="{0D108BD9-81ED-4DB2-BD59-A6C34878D82A}">
                    <a16:rowId xmlns:a16="http://schemas.microsoft.com/office/drawing/2014/main" val="3205217374"/>
                  </a:ext>
                </a:extLst>
              </a:tr>
              <a:tr h="695153">
                <a:tc>
                  <a:txBody>
                    <a:bodyPr/>
                    <a:lstStyle/>
                    <a:p>
                      <a:pPr algn="ctr"/>
                      <a:r>
                        <a:rPr lang="es-GB" sz="2000" dirty="0">
                          <a:solidFill>
                            <a:schemeClr val="tx1"/>
                          </a:solidFill>
                        </a:rPr>
                        <a:t>2</a:t>
                      </a:r>
                    </a:p>
                  </a:txBody>
                  <a:tcPr anchor="ctr"/>
                </a:tc>
                <a:tc>
                  <a:txBody>
                    <a:bodyPr/>
                    <a:lstStyle/>
                    <a:p>
                      <a:r>
                        <a:rPr lang="es-GB" sz="2000" dirty="0">
                          <a:solidFill>
                            <a:schemeClr val="tx1"/>
                          </a:solidFill>
                        </a:rPr>
                        <a:t>Dan pena.</a:t>
                      </a:r>
                    </a:p>
                  </a:txBody>
                  <a:tcPr anchor="ctr"/>
                </a:tc>
                <a:tc>
                  <a:txBody>
                    <a:bodyPr/>
                    <a:lstStyle/>
                    <a:p>
                      <a:r>
                        <a:rPr lang="es-GB" sz="2000" dirty="0">
                          <a:solidFill>
                            <a:schemeClr val="tx1"/>
                          </a:solidFill>
                        </a:rPr>
                        <a:t>el libro</a:t>
                      </a:r>
                    </a:p>
                  </a:txBody>
                  <a:tcPr anchor="ctr"/>
                </a:tc>
                <a:tc>
                  <a:txBody>
                    <a:bodyPr/>
                    <a:lstStyle/>
                    <a:p>
                      <a:r>
                        <a:rPr lang="es-GB" sz="2000" dirty="0">
                          <a:solidFill>
                            <a:schemeClr val="tx1"/>
                          </a:solidFill>
                        </a:rPr>
                        <a:t>los libros</a:t>
                      </a:r>
                    </a:p>
                  </a:txBody>
                  <a:tcPr anchor="ctr"/>
                </a:tc>
                <a:extLst>
                  <a:ext uri="{0D108BD9-81ED-4DB2-BD59-A6C34878D82A}">
                    <a16:rowId xmlns:a16="http://schemas.microsoft.com/office/drawing/2014/main" val="2908566996"/>
                  </a:ext>
                </a:extLst>
              </a:tr>
              <a:tr h="695153">
                <a:tc>
                  <a:txBody>
                    <a:bodyPr/>
                    <a:lstStyle/>
                    <a:p>
                      <a:pPr algn="ctr"/>
                      <a:r>
                        <a:rPr lang="es-GB" sz="2000" dirty="0">
                          <a:solidFill>
                            <a:schemeClr val="tx1"/>
                          </a:solidFill>
                        </a:rPr>
                        <a:t>3</a:t>
                      </a:r>
                    </a:p>
                  </a:txBody>
                  <a:tcPr anchor="ctr"/>
                </a:tc>
                <a:tc>
                  <a:txBody>
                    <a:bodyPr/>
                    <a:lstStyle/>
                    <a:p>
                      <a:r>
                        <a:rPr lang="es-GB" sz="2000" dirty="0">
                          <a:solidFill>
                            <a:schemeClr val="tx1"/>
                          </a:solidFill>
                        </a:rPr>
                        <a:t>Da risa.</a:t>
                      </a:r>
                    </a:p>
                  </a:txBody>
                  <a:tcPr anchor="ctr"/>
                </a:tc>
                <a:tc>
                  <a:txBody>
                    <a:bodyPr/>
                    <a:lstStyle/>
                    <a:p>
                      <a:r>
                        <a:rPr lang="es-GB" sz="2000" dirty="0">
                          <a:solidFill>
                            <a:schemeClr val="tx1"/>
                          </a:solidFill>
                        </a:rPr>
                        <a:t>tu</a:t>
                      </a:r>
                      <a:r>
                        <a:rPr lang="en-GB" sz="2000" dirty="0">
                          <a:solidFill>
                            <a:schemeClr val="tx1"/>
                          </a:solidFill>
                        </a:rPr>
                        <a:t>s</a:t>
                      </a:r>
                      <a:r>
                        <a:rPr lang="es-GB" sz="2000" dirty="0">
                          <a:solidFill>
                            <a:schemeClr val="tx1"/>
                          </a:solidFill>
                        </a:rPr>
                        <a:t> </a:t>
                      </a:r>
                      <a:r>
                        <a:rPr lang="en-GB" sz="2000" dirty="0" err="1">
                          <a:solidFill>
                            <a:schemeClr val="tx1"/>
                          </a:solidFill>
                        </a:rPr>
                        <a:t>dibujos</a:t>
                      </a:r>
                      <a:endParaRPr lang="es-GB" sz="2000" dirty="0">
                        <a:solidFill>
                          <a:schemeClr val="tx1"/>
                        </a:solidFill>
                      </a:endParaRPr>
                    </a:p>
                  </a:txBody>
                  <a:tcPr anchor="ctr"/>
                </a:tc>
                <a:tc>
                  <a:txBody>
                    <a:bodyPr/>
                    <a:lstStyle/>
                    <a:p>
                      <a:r>
                        <a:rPr lang="es-GB" sz="2000" dirty="0">
                          <a:solidFill>
                            <a:schemeClr val="tx1"/>
                          </a:solidFill>
                        </a:rPr>
                        <a:t>tu </a:t>
                      </a:r>
                      <a:r>
                        <a:rPr lang="en-GB" sz="2000" dirty="0" err="1">
                          <a:solidFill>
                            <a:schemeClr val="tx1"/>
                          </a:solidFill>
                        </a:rPr>
                        <a:t>dibujo</a:t>
                      </a:r>
                      <a:endParaRPr lang="es-GB" sz="2000" dirty="0">
                        <a:solidFill>
                          <a:schemeClr val="tx1"/>
                        </a:solidFill>
                      </a:endParaRPr>
                    </a:p>
                  </a:txBody>
                  <a:tcPr anchor="ctr"/>
                </a:tc>
                <a:extLst>
                  <a:ext uri="{0D108BD9-81ED-4DB2-BD59-A6C34878D82A}">
                    <a16:rowId xmlns:a16="http://schemas.microsoft.com/office/drawing/2014/main" val="950616738"/>
                  </a:ext>
                </a:extLst>
              </a:tr>
              <a:tr h="695153">
                <a:tc>
                  <a:txBody>
                    <a:bodyPr/>
                    <a:lstStyle/>
                    <a:p>
                      <a:pPr algn="ctr"/>
                      <a:r>
                        <a:rPr lang="es-GB" sz="2000" dirty="0">
                          <a:solidFill>
                            <a:schemeClr val="tx1"/>
                          </a:solidFill>
                        </a:rPr>
                        <a:t>4</a:t>
                      </a:r>
                    </a:p>
                  </a:txBody>
                  <a:tcPr anchor="ctr"/>
                </a:tc>
                <a:tc>
                  <a:txBody>
                    <a:bodyPr/>
                    <a:lstStyle/>
                    <a:p>
                      <a:r>
                        <a:rPr lang="es-GB" sz="2000" u="none" dirty="0">
                          <a:solidFill>
                            <a:schemeClr val="tx1"/>
                          </a:solidFill>
                        </a:rPr>
                        <a:t>Da alegría.</a:t>
                      </a:r>
                    </a:p>
                  </a:txBody>
                  <a:tcPr anchor="ctr"/>
                </a:tc>
                <a:tc>
                  <a:txBody>
                    <a:bodyPr/>
                    <a:lstStyle/>
                    <a:p>
                      <a:r>
                        <a:rPr lang="es-GB" sz="2000" dirty="0">
                          <a:solidFill>
                            <a:schemeClr val="tx1"/>
                          </a:solidFill>
                        </a:rPr>
                        <a:t>la</a:t>
                      </a:r>
                      <a:r>
                        <a:rPr lang="en-GB" sz="2000" dirty="0">
                          <a:solidFill>
                            <a:schemeClr val="tx1"/>
                          </a:solidFill>
                        </a:rPr>
                        <a:t>s</a:t>
                      </a:r>
                      <a:r>
                        <a:rPr lang="es-GB" sz="2000" dirty="0">
                          <a:solidFill>
                            <a:schemeClr val="tx1"/>
                          </a:solidFill>
                        </a:rPr>
                        <a:t> canci</a:t>
                      </a:r>
                      <a:r>
                        <a:rPr lang="en-GB" sz="2000" dirty="0">
                          <a:solidFill>
                            <a:schemeClr val="tx1"/>
                          </a:solidFill>
                        </a:rPr>
                        <a:t>ones</a:t>
                      </a:r>
                      <a:endParaRPr lang="es-GB" sz="2000" dirty="0">
                        <a:solidFill>
                          <a:schemeClr val="tx1"/>
                        </a:solidFill>
                      </a:endParaRPr>
                    </a:p>
                  </a:txBody>
                  <a:tcPr anchor="ctr"/>
                </a:tc>
                <a:tc>
                  <a:txBody>
                    <a:bodyPr/>
                    <a:lstStyle/>
                    <a:p>
                      <a:r>
                        <a:rPr lang="es-GB" sz="2000" dirty="0">
                          <a:solidFill>
                            <a:schemeClr val="tx1"/>
                          </a:solidFill>
                        </a:rPr>
                        <a:t>la canci</a:t>
                      </a:r>
                      <a:r>
                        <a:rPr lang="en-GB" sz="2000" dirty="0" err="1">
                          <a:solidFill>
                            <a:schemeClr val="tx1"/>
                          </a:solidFill>
                        </a:rPr>
                        <a:t>ón</a:t>
                      </a:r>
                      <a:endParaRPr lang="es-GB" sz="2000" dirty="0">
                        <a:solidFill>
                          <a:schemeClr val="tx1"/>
                        </a:solidFill>
                      </a:endParaRPr>
                    </a:p>
                  </a:txBody>
                  <a:tcPr anchor="ctr"/>
                </a:tc>
                <a:extLst>
                  <a:ext uri="{0D108BD9-81ED-4DB2-BD59-A6C34878D82A}">
                    <a16:rowId xmlns:a16="http://schemas.microsoft.com/office/drawing/2014/main" val="3816209660"/>
                  </a:ext>
                </a:extLst>
              </a:tr>
              <a:tr h="695153">
                <a:tc>
                  <a:txBody>
                    <a:bodyPr/>
                    <a:lstStyle/>
                    <a:p>
                      <a:pPr algn="ctr"/>
                      <a:r>
                        <a:rPr lang="es-GB" sz="2000" dirty="0">
                          <a:solidFill>
                            <a:schemeClr val="tx1"/>
                          </a:solidFill>
                        </a:rPr>
                        <a:t>5</a:t>
                      </a:r>
                    </a:p>
                  </a:txBody>
                  <a:tcPr anchor="ctr"/>
                </a:tc>
                <a:tc>
                  <a:txBody>
                    <a:bodyPr/>
                    <a:lstStyle/>
                    <a:p>
                      <a:r>
                        <a:rPr lang="es-GB" sz="2000" dirty="0">
                          <a:solidFill>
                            <a:schemeClr val="tx1"/>
                          </a:solidFill>
                        </a:rPr>
                        <a:t>Dan rabia.</a:t>
                      </a:r>
                    </a:p>
                  </a:txBody>
                  <a:tcPr anchor="ctr"/>
                </a:tc>
                <a:tc>
                  <a:txBody>
                    <a:bodyPr/>
                    <a:lstStyle/>
                    <a:p>
                      <a:r>
                        <a:rPr lang="es-GB" sz="2000" dirty="0">
                          <a:solidFill>
                            <a:schemeClr val="tx1"/>
                          </a:solidFill>
                        </a:rPr>
                        <a:t>tu</a:t>
                      </a:r>
                      <a:r>
                        <a:rPr lang="en-GB" sz="2000" dirty="0">
                          <a:solidFill>
                            <a:schemeClr val="tx1"/>
                          </a:solidFill>
                        </a:rPr>
                        <a:t>s</a:t>
                      </a:r>
                      <a:r>
                        <a:rPr lang="es-GB" sz="2000" dirty="0">
                          <a:solidFill>
                            <a:schemeClr val="tx1"/>
                          </a:solidFill>
                        </a:rPr>
                        <a:t> </a:t>
                      </a:r>
                      <a:r>
                        <a:rPr lang="en-GB" sz="2000" dirty="0" err="1">
                          <a:solidFill>
                            <a:schemeClr val="tx1"/>
                          </a:solidFill>
                        </a:rPr>
                        <a:t>acciones</a:t>
                      </a:r>
                      <a:endParaRPr lang="es-GB" sz="2000" dirty="0">
                        <a:solidFill>
                          <a:schemeClr val="tx1"/>
                        </a:solidFill>
                      </a:endParaRPr>
                    </a:p>
                  </a:txBody>
                  <a:tcPr anchor="ctr"/>
                </a:tc>
                <a:tc>
                  <a:txBody>
                    <a:bodyPr/>
                    <a:lstStyle/>
                    <a:p>
                      <a:r>
                        <a:rPr lang="es-GB" sz="2000" dirty="0">
                          <a:solidFill>
                            <a:schemeClr val="tx1"/>
                          </a:solidFill>
                        </a:rPr>
                        <a:t>tu </a:t>
                      </a:r>
                      <a:r>
                        <a:rPr lang="en-GB" sz="2000" dirty="0" err="1">
                          <a:solidFill>
                            <a:schemeClr val="tx1"/>
                          </a:solidFill>
                        </a:rPr>
                        <a:t>acción</a:t>
                      </a:r>
                      <a:endParaRPr lang="es-GB" sz="2000" dirty="0">
                        <a:solidFill>
                          <a:schemeClr val="tx1"/>
                        </a:solidFill>
                      </a:endParaRPr>
                    </a:p>
                  </a:txBody>
                  <a:tcPr anchor="ctr"/>
                </a:tc>
                <a:extLst>
                  <a:ext uri="{0D108BD9-81ED-4DB2-BD59-A6C34878D82A}">
                    <a16:rowId xmlns:a16="http://schemas.microsoft.com/office/drawing/2014/main" val="3357529553"/>
                  </a:ext>
                </a:extLst>
              </a:tr>
              <a:tr h="695153">
                <a:tc>
                  <a:txBody>
                    <a:bodyPr/>
                    <a:lstStyle/>
                    <a:p>
                      <a:pPr algn="ctr"/>
                      <a:r>
                        <a:rPr lang="es-GB" sz="2000" dirty="0">
                          <a:solidFill>
                            <a:schemeClr val="tx1"/>
                          </a:solidFill>
                        </a:rPr>
                        <a:t>6</a:t>
                      </a:r>
                    </a:p>
                  </a:txBody>
                  <a:tcPr anchor="ctr"/>
                </a:tc>
                <a:tc>
                  <a:txBody>
                    <a:bodyPr/>
                    <a:lstStyle/>
                    <a:p>
                      <a:r>
                        <a:rPr lang="es-GB" sz="2000" dirty="0">
                          <a:solidFill>
                            <a:schemeClr val="tx1"/>
                          </a:solidFill>
                        </a:rPr>
                        <a:t>Dan vergüenza.</a:t>
                      </a:r>
                    </a:p>
                  </a:txBody>
                  <a:tcPr anchor="ctr"/>
                </a:tc>
                <a:tc>
                  <a:txBody>
                    <a:bodyPr/>
                    <a:lstStyle/>
                    <a:p>
                      <a:r>
                        <a:rPr lang="es-GB" sz="2000" dirty="0">
                          <a:solidFill>
                            <a:schemeClr val="tx1"/>
                          </a:solidFill>
                        </a:rPr>
                        <a:t>la</a:t>
                      </a:r>
                      <a:r>
                        <a:rPr lang="en-GB" sz="2000" dirty="0">
                          <a:solidFill>
                            <a:schemeClr val="tx1"/>
                          </a:solidFill>
                        </a:rPr>
                        <a:t>s</a:t>
                      </a:r>
                      <a:r>
                        <a:rPr lang="es-GB" sz="2000" dirty="0">
                          <a:solidFill>
                            <a:schemeClr val="tx1"/>
                          </a:solidFill>
                        </a:rPr>
                        <a:t> situaci</a:t>
                      </a:r>
                      <a:r>
                        <a:rPr lang="en-GB" sz="2000" dirty="0">
                          <a:solidFill>
                            <a:schemeClr val="tx1"/>
                          </a:solidFill>
                        </a:rPr>
                        <a:t>ones</a:t>
                      </a:r>
                      <a:endParaRPr lang="es-GB" sz="2000" dirty="0">
                        <a:solidFill>
                          <a:schemeClr val="tx1"/>
                        </a:solidFill>
                      </a:endParaRPr>
                    </a:p>
                  </a:txBody>
                  <a:tcPr anchor="ctr"/>
                </a:tc>
                <a:tc>
                  <a:txBody>
                    <a:bodyPr/>
                    <a:lstStyle/>
                    <a:p>
                      <a:r>
                        <a:rPr lang="es-GB" sz="2000" dirty="0">
                          <a:solidFill>
                            <a:schemeClr val="tx1"/>
                          </a:solidFill>
                        </a:rPr>
                        <a:t>las situaci</a:t>
                      </a:r>
                      <a:r>
                        <a:rPr lang="en-GB" sz="2000" dirty="0" err="1">
                          <a:solidFill>
                            <a:schemeClr val="tx1"/>
                          </a:solidFill>
                        </a:rPr>
                        <a:t>ón</a:t>
                      </a:r>
                      <a:endParaRPr lang="es-GB" sz="2000" dirty="0">
                        <a:solidFill>
                          <a:schemeClr val="tx1"/>
                        </a:solidFill>
                      </a:endParaRPr>
                    </a:p>
                  </a:txBody>
                  <a:tcPr anchor="ctr"/>
                </a:tc>
                <a:extLst>
                  <a:ext uri="{0D108BD9-81ED-4DB2-BD59-A6C34878D82A}">
                    <a16:rowId xmlns:a16="http://schemas.microsoft.com/office/drawing/2014/main" val="2220034442"/>
                  </a:ext>
                </a:extLst>
              </a:tr>
            </a:tbl>
          </a:graphicData>
        </a:graphic>
      </p:graphicFrame>
      <p:graphicFrame>
        <p:nvGraphicFramePr>
          <p:cNvPr id="6" name="Tabla 5">
            <a:extLst>
              <a:ext uri="{FF2B5EF4-FFF2-40B4-BE49-F238E27FC236}">
                <a16:creationId xmlns:a16="http://schemas.microsoft.com/office/drawing/2014/main" id="{112B1C82-58F8-9F44-88EF-0E185E503177}"/>
              </a:ext>
            </a:extLst>
          </p:cNvPr>
          <p:cNvGraphicFramePr>
            <a:graphicFrameLocks noGrp="1"/>
          </p:cNvGraphicFramePr>
          <p:nvPr>
            <p:extLst>
              <p:ext uri="{D42A27DB-BD31-4B8C-83A1-F6EECF244321}">
                <p14:modId xmlns:p14="http://schemas.microsoft.com/office/powerpoint/2010/main" val="3295313070"/>
              </p:ext>
            </p:extLst>
          </p:nvPr>
        </p:nvGraphicFramePr>
        <p:xfrm>
          <a:off x="8835242" y="1263003"/>
          <a:ext cx="3133241" cy="4866069"/>
        </p:xfrm>
        <a:graphic>
          <a:graphicData uri="http://schemas.openxmlformats.org/drawingml/2006/table">
            <a:tbl>
              <a:tblPr firstRow="1" bandRow="1">
                <a:tableStyleId>{5DA37D80-6434-44D0-A028-1B22A696006F}</a:tableStyleId>
              </a:tblPr>
              <a:tblGrid>
                <a:gridCol w="3133241">
                  <a:extLst>
                    <a:ext uri="{9D8B030D-6E8A-4147-A177-3AD203B41FA5}">
                      <a16:colId xmlns:a16="http://schemas.microsoft.com/office/drawing/2014/main" val="2298558544"/>
                    </a:ext>
                  </a:extLst>
                </a:gridCol>
              </a:tblGrid>
              <a:tr h="715761">
                <a:tc>
                  <a:txBody>
                    <a:bodyPr/>
                    <a:lstStyle/>
                    <a:p>
                      <a:pPr algn="ctr"/>
                      <a:r>
                        <a:rPr lang="es-GB" sz="2000" dirty="0">
                          <a:solidFill>
                            <a:srgbClr val="002060"/>
                          </a:solidFill>
                        </a:rPr>
                        <a:t>¿Cómo se dice en inglés?</a:t>
                      </a:r>
                    </a:p>
                  </a:txBody>
                  <a:tcPr anchor="ctr"/>
                </a:tc>
                <a:extLst>
                  <a:ext uri="{0D108BD9-81ED-4DB2-BD59-A6C34878D82A}">
                    <a16:rowId xmlns:a16="http://schemas.microsoft.com/office/drawing/2014/main" val="2625032043"/>
                  </a:ext>
                </a:extLst>
              </a:tr>
              <a:tr h="691718">
                <a:tc>
                  <a:txBody>
                    <a:bodyPr/>
                    <a:lstStyle/>
                    <a:p>
                      <a:endParaRPr lang="es-GB"/>
                    </a:p>
                  </a:txBody>
                  <a:tcPr/>
                </a:tc>
                <a:extLst>
                  <a:ext uri="{0D108BD9-81ED-4DB2-BD59-A6C34878D82A}">
                    <a16:rowId xmlns:a16="http://schemas.microsoft.com/office/drawing/2014/main" val="3212866135"/>
                  </a:ext>
                </a:extLst>
              </a:tr>
              <a:tr h="691718">
                <a:tc>
                  <a:txBody>
                    <a:bodyPr/>
                    <a:lstStyle/>
                    <a:p>
                      <a:endParaRPr lang="es-GB" dirty="0"/>
                    </a:p>
                  </a:txBody>
                  <a:tcPr/>
                </a:tc>
                <a:extLst>
                  <a:ext uri="{0D108BD9-81ED-4DB2-BD59-A6C34878D82A}">
                    <a16:rowId xmlns:a16="http://schemas.microsoft.com/office/drawing/2014/main" val="2851449040"/>
                  </a:ext>
                </a:extLst>
              </a:tr>
              <a:tr h="691718">
                <a:tc>
                  <a:txBody>
                    <a:bodyPr/>
                    <a:lstStyle/>
                    <a:p>
                      <a:endParaRPr lang="es-GB"/>
                    </a:p>
                  </a:txBody>
                  <a:tcPr/>
                </a:tc>
                <a:extLst>
                  <a:ext uri="{0D108BD9-81ED-4DB2-BD59-A6C34878D82A}">
                    <a16:rowId xmlns:a16="http://schemas.microsoft.com/office/drawing/2014/main" val="1765061218"/>
                  </a:ext>
                </a:extLst>
              </a:tr>
              <a:tr h="691718">
                <a:tc>
                  <a:txBody>
                    <a:bodyPr/>
                    <a:lstStyle/>
                    <a:p>
                      <a:endParaRPr lang="es-GB"/>
                    </a:p>
                  </a:txBody>
                  <a:tcPr/>
                </a:tc>
                <a:extLst>
                  <a:ext uri="{0D108BD9-81ED-4DB2-BD59-A6C34878D82A}">
                    <a16:rowId xmlns:a16="http://schemas.microsoft.com/office/drawing/2014/main" val="1985441886"/>
                  </a:ext>
                </a:extLst>
              </a:tr>
              <a:tr h="691718">
                <a:tc>
                  <a:txBody>
                    <a:bodyPr/>
                    <a:lstStyle/>
                    <a:p>
                      <a:endParaRPr lang="es-GB"/>
                    </a:p>
                  </a:txBody>
                  <a:tcPr/>
                </a:tc>
                <a:extLst>
                  <a:ext uri="{0D108BD9-81ED-4DB2-BD59-A6C34878D82A}">
                    <a16:rowId xmlns:a16="http://schemas.microsoft.com/office/drawing/2014/main" val="2853939784"/>
                  </a:ext>
                </a:extLst>
              </a:tr>
              <a:tr h="691718">
                <a:tc>
                  <a:txBody>
                    <a:bodyPr/>
                    <a:lstStyle/>
                    <a:p>
                      <a:endParaRPr lang="es-GB" dirty="0"/>
                    </a:p>
                  </a:txBody>
                  <a:tcPr/>
                </a:tc>
                <a:extLst>
                  <a:ext uri="{0D108BD9-81ED-4DB2-BD59-A6C34878D82A}">
                    <a16:rowId xmlns:a16="http://schemas.microsoft.com/office/drawing/2014/main" val="1421573445"/>
                  </a:ext>
                </a:extLst>
              </a:tr>
            </a:tbl>
          </a:graphicData>
        </a:graphic>
      </p:graphicFrame>
      <p:sp>
        <p:nvSpPr>
          <p:cNvPr id="7" name="CuadroTexto 6">
            <a:extLst>
              <a:ext uri="{FF2B5EF4-FFF2-40B4-BE49-F238E27FC236}">
                <a16:creationId xmlns:a16="http://schemas.microsoft.com/office/drawing/2014/main" id="{A88D71F1-4F01-4D41-AA3E-E3E56A491789}"/>
              </a:ext>
            </a:extLst>
          </p:cNvPr>
          <p:cNvSpPr txBox="1"/>
          <p:nvPr/>
        </p:nvSpPr>
        <p:spPr>
          <a:xfrm>
            <a:off x="9082172" y="2111183"/>
            <a:ext cx="2723823" cy="400110"/>
          </a:xfrm>
          <a:prstGeom prst="rect">
            <a:avLst/>
          </a:prstGeom>
          <a:noFill/>
        </p:spPr>
        <p:txBody>
          <a:bodyPr wrap="none" rtlCol="0">
            <a:spAutoFit/>
          </a:bodyPr>
          <a:lstStyle/>
          <a:p>
            <a:pPr algn="l"/>
            <a:r>
              <a:rPr lang="es-GB" sz="2000" dirty="0"/>
              <a:t>The film is very scary.</a:t>
            </a:r>
          </a:p>
        </p:txBody>
      </p:sp>
      <p:sp>
        <p:nvSpPr>
          <p:cNvPr id="8" name="CuadroTexto 7">
            <a:extLst>
              <a:ext uri="{FF2B5EF4-FFF2-40B4-BE49-F238E27FC236}">
                <a16:creationId xmlns:a16="http://schemas.microsoft.com/office/drawing/2014/main" id="{57E9E448-5BBD-9B48-8CC1-F18D18BEE36D}"/>
              </a:ext>
            </a:extLst>
          </p:cNvPr>
          <p:cNvSpPr txBox="1"/>
          <p:nvPr/>
        </p:nvSpPr>
        <p:spPr>
          <a:xfrm>
            <a:off x="8874378" y="2821290"/>
            <a:ext cx="3133242" cy="400110"/>
          </a:xfrm>
          <a:prstGeom prst="rect">
            <a:avLst/>
          </a:prstGeom>
          <a:noFill/>
        </p:spPr>
        <p:txBody>
          <a:bodyPr wrap="square" rtlCol="0">
            <a:spAutoFit/>
          </a:bodyPr>
          <a:lstStyle/>
          <a:p>
            <a:pPr algn="ctr"/>
            <a:r>
              <a:rPr lang="es-GB" sz="2000" dirty="0"/>
              <a:t>The books are</a:t>
            </a:r>
            <a:r>
              <a:rPr lang="en-GB" sz="2000" dirty="0"/>
              <a:t> sad</a:t>
            </a:r>
            <a:r>
              <a:rPr lang="es-GB" sz="2000" dirty="0"/>
              <a:t>.</a:t>
            </a:r>
          </a:p>
        </p:txBody>
      </p:sp>
      <p:sp>
        <p:nvSpPr>
          <p:cNvPr id="9" name="CuadroTexto 8">
            <a:extLst>
              <a:ext uri="{FF2B5EF4-FFF2-40B4-BE49-F238E27FC236}">
                <a16:creationId xmlns:a16="http://schemas.microsoft.com/office/drawing/2014/main" id="{02B44B1A-DF3B-A04A-A6AF-85ADA0FB3593}"/>
              </a:ext>
            </a:extLst>
          </p:cNvPr>
          <p:cNvSpPr txBox="1"/>
          <p:nvPr/>
        </p:nvSpPr>
        <p:spPr>
          <a:xfrm>
            <a:off x="9023105" y="3490600"/>
            <a:ext cx="2951449" cy="400110"/>
          </a:xfrm>
          <a:prstGeom prst="rect">
            <a:avLst/>
          </a:prstGeom>
          <a:noFill/>
        </p:spPr>
        <p:txBody>
          <a:bodyPr wrap="none" rtlCol="0">
            <a:spAutoFit/>
          </a:bodyPr>
          <a:lstStyle/>
          <a:p>
            <a:pPr algn="l"/>
            <a:r>
              <a:rPr lang="es-GB" sz="2000" dirty="0"/>
              <a:t>Your </a:t>
            </a:r>
            <a:r>
              <a:rPr lang="en-GB" sz="2000" dirty="0"/>
              <a:t>drawing</a:t>
            </a:r>
            <a:r>
              <a:rPr lang="es-GB" sz="2000" dirty="0"/>
              <a:t> is funny. </a:t>
            </a:r>
          </a:p>
        </p:txBody>
      </p:sp>
      <p:sp>
        <p:nvSpPr>
          <p:cNvPr id="10" name="CuadroTexto 9">
            <a:extLst>
              <a:ext uri="{FF2B5EF4-FFF2-40B4-BE49-F238E27FC236}">
                <a16:creationId xmlns:a16="http://schemas.microsoft.com/office/drawing/2014/main" id="{04E74D93-4EE6-884C-9332-BA83BD0B87FD}"/>
              </a:ext>
            </a:extLst>
          </p:cNvPr>
          <p:cNvSpPr txBox="1"/>
          <p:nvPr/>
        </p:nvSpPr>
        <p:spPr>
          <a:xfrm>
            <a:off x="9057459" y="4200707"/>
            <a:ext cx="2914060" cy="400110"/>
          </a:xfrm>
          <a:prstGeom prst="rect">
            <a:avLst/>
          </a:prstGeom>
          <a:noFill/>
        </p:spPr>
        <p:txBody>
          <a:bodyPr wrap="square" rtlCol="0">
            <a:spAutoFit/>
          </a:bodyPr>
          <a:lstStyle/>
          <a:p>
            <a:pPr algn="ctr"/>
            <a:r>
              <a:rPr lang="es-GB" sz="2000" dirty="0"/>
              <a:t>The song </a:t>
            </a:r>
            <a:r>
              <a:rPr lang="en-GB" sz="2000" dirty="0"/>
              <a:t>is happy.</a:t>
            </a:r>
            <a:endParaRPr lang="es-GB" sz="2000" dirty="0"/>
          </a:p>
        </p:txBody>
      </p:sp>
      <p:sp>
        <p:nvSpPr>
          <p:cNvPr id="11" name="CuadroTexto 10">
            <a:extLst>
              <a:ext uri="{FF2B5EF4-FFF2-40B4-BE49-F238E27FC236}">
                <a16:creationId xmlns:a16="http://schemas.microsoft.com/office/drawing/2014/main" id="{B86CCCF2-7F7A-2141-8D38-DA2251EDFFCD}"/>
              </a:ext>
            </a:extLst>
          </p:cNvPr>
          <p:cNvSpPr txBox="1"/>
          <p:nvPr/>
        </p:nvSpPr>
        <p:spPr>
          <a:xfrm>
            <a:off x="9465273" y="4734523"/>
            <a:ext cx="2029723" cy="707886"/>
          </a:xfrm>
          <a:prstGeom prst="rect">
            <a:avLst/>
          </a:prstGeom>
          <a:noFill/>
        </p:spPr>
        <p:txBody>
          <a:bodyPr wrap="square" rtlCol="0">
            <a:spAutoFit/>
          </a:bodyPr>
          <a:lstStyle/>
          <a:p>
            <a:pPr algn="l"/>
            <a:r>
              <a:rPr lang="es-GB" sz="2000" dirty="0"/>
              <a:t>Your </a:t>
            </a:r>
            <a:r>
              <a:rPr lang="en-GB" sz="2000" dirty="0"/>
              <a:t>actions</a:t>
            </a:r>
            <a:r>
              <a:rPr lang="es-GB" sz="2000" dirty="0"/>
              <a:t> are infuriating.</a:t>
            </a:r>
          </a:p>
        </p:txBody>
      </p:sp>
      <p:sp>
        <p:nvSpPr>
          <p:cNvPr id="12" name="CuadroTexto 11">
            <a:extLst>
              <a:ext uri="{FF2B5EF4-FFF2-40B4-BE49-F238E27FC236}">
                <a16:creationId xmlns:a16="http://schemas.microsoft.com/office/drawing/2014/main" id="{698FBE23-04B4-B943-89BB-DB754933D06D}"/>
              </a:ext>
            </a:extLst>
          </p:cNvPr>
          <p:cNvSpPr txBox="1"/>
          <p:nvPr/>
        </p:nvSpPr>
        <p:spPr>
          <a:xfrm>
            <a:off x="8913515" y="5442009"/>
            <a:ext cx="3133241" cy="707886"/>
          </a:xfrm>
          <a:prstGeom prst="rect">
            <a:avLst/>
          </a:prstGeom>
          <a:noFill/>
        </p:spPr>
        <p:txBody>
          <a:bodyPr wrap="square" rtlCol="0">
            <a:spAutoFit/>
          </a:bodyPr>
          <a:lstStyle/>
          <a:p>
            <a:pPr algn="ctr"/>
            <a:r>
              <a:rPr lang="es-GB" sz="2000" dirty="0"/>
              <a:t>The situations are embarrasing.</a:t>
            </a:r>
          </a:p>
        </p:txBody>
      </p:sp>
      <p:sp>
        <p:nvSpPr>
          <p:cNvPr id="19" name="CuadroTexto 18">
            <a:extLst>
              <a:ext uri="{FF2B5EF4-FFF2-40B4-BE49-F238E27FC236}">
                <a16:creationId xmlns:a16="http://schemas.microsoft.com/office/drawing/2014/main" id="{8C8D6112-D475-4841-ADF0-3933F4000975}"/>
              </a:ext>
            </a:extLst>
          </p:cNvPr>
          <p:cNvSpPr txBox="1"/>
          <p:nvPr/>
        </p:nvSpPr>
        <p:spPr>
          <a:xfrm>
            <a:off x="223516" y="230074"/>
            <a:ext cx="8813631" cy="400110"/>
          </a:xfrm>
          <a:prstGeom prst="rect">
            <a:avLst/>
          </a:prstGeom>
          <a:noFill/>
        </p:spPr>
        <p:txBody>
          <a:bodyPr wrap="none" rtlCol="0">
            <a:spAutoFit/>
          </a:bodyPr>
          <a:lstStyle/>
          <a:p>
            <a:pPr algn="l"/>
            <a:r>
              <a:rPr lang="es-GB" sz="2000" b="1" dirty="0"/>
              <a:t>Lee las frases. Debes elegir la opción correcta: ¿es singular o plural?</a:t>
            </a:r>
          </a:p>
        </p:txBody>
      </p:sp>
      <p:sp>
        <p:nvSpPr>
          <p:cNvPr id="21" name="CuadroTexto 20">
            <a:extLst>
              <a:ext uri="{FF2B5EF4-FFF2-40B4-BE49-F238E27FC236}">
                <a16:creationId xmlns:a16="http://schemas.microsoft.com/office/drawing/2014/main" id="{ECFB9265-21E5-924D-9684-F79882B6B9E9}"/>
              </a:ext>
            </a:extLst>
          </p:cNvPr>
          <p:cNvSpPr txBox="1"/>
          <p:nvPr/>
        </p:nvSpPr>
        <p:spPr>
          <a:xfrm>
            <a:off x="223516" y="691739"/>
            <a:ext cx="4461478" cy="400110"/>
          </a:xfrm>
          <a:prstGeom prst="rect">
            <a:avLst/>
          </a:prstGeom>
          <a:noFill/>
        </p:spPr>
        <p:txBody>
          <a:bodyPr wrap="none" rtlCol="0">
            <a:spAutoFit/>
          </a:bodyPr>
          <a:lstStyle/>
          <a:p>
            <a:pPr algn="l"/>
            <a:r>
              <a:rPr lang="en-GB" sz="2000" b="1" dirty="0"/>
              <a:t>Luego, </a:t>
            </a:r>
            <a:r>
              <a:rPr lang="es-GB" sz="2000" b="1" dirty="0"/>
              <a:t>escribe </a:t>
            </a:r>
            <a:r>
              <a:rPr lang="en-GB" sz="2000" b="1" dirty="0"/>
              <a:t>las </a:t>
            </a:r>
            <a:r>
              <a:rPr lang="en-GB" sz="2000" b="1" dirty="0" err="1"/>
              <a:t>frases</a:t>
            </a:r>
            <a:r>
              <a:rPr lang="en-GB" sz="2000" b="1" dirty="0"/>
              <a:t> </a:t>
            </a:r>
            <a:r>
              <a:rPr lang="es-GB" sz="2000" b="1" dirty="0"/>
              <a:t>en inglés.</a:t>
            </a:r>
          </a:p>
        </p:txBody>
      </p:sp>
      <p:sp>
        <p:nvSpPr>
          <p:cNvPr id="3" name="Marco 2">
            <a:extLst>
              <a:ext uri="{FF2B5EF4-FFF2-40B4-BE49-F238E27FC236}">
                <a16:creationId xmlns:a16="http://schemas.microsoft.com/office/drawing/2014/main" id="{8416BFC0-783A-3A46-81D7-49759051633B}"/>
              </a:ext>
            </a:extLst>
          </p:cNvPr>
          <p:cNvSpPr/>
          <p:nvPr/>
        </p:nvSpPr>
        <p:spPr>
          <a:xfrm>
            <a:off x="5522192" y="2116215"/>
            <a:ext cx="417095" cy="4001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002060"/>
              </a:solidFill>
            </a:endParaRPr>
          </a:p>
        </p:txBody>
      </p:sp>
      <p:sp>
        <p:nvSpPr>
          <p:cNvPr id="22" name="Marco 21">
            <a:extLst>
              <a:ext uri="{FF2B5EF4-FFF2-40B4-BE49-F238E27FC236}">
                <a16:creationId xmlns:a16="http://schemas.microsoft.com/office/drawing/2014/main" id="{052555F5-7E79-6D4D-A141-2CA7731C6DE2}"/>
              </a:ext>
            </a:extLst>
          </p:cNvPr>
          <p:cNvSpPr/>
          <p:nvPr/>
        </p:nvSpPr>
        <p:spPr>
          <a:xfrm>
            <a:off x="8123743" y="2116215"/>
            <a:ext cx="417095" cy="4001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002060"/>
              </a:solidFill>
            </a:endParaRPr>
          </a:p>
        </p:txBody>
      </p:sp>
      <p:sp>
        <p:nvSpPr>
          <p:cNvPr id="23" name="Marco 22">
            <a:extLst>
              <a:ext uri="{FF2B5EF4-FFF2-40B4-BE49-F238E27FC236}">
                <a16:creationId xmlns:a16="http://schemas.microsoft.com/office/drawing/2014/main" id="{02CCA31C-600D-1A4E-813E-EA9803C7932F}"/>
              </a:ext>
            </a:extLst>
          </p:cNvPr>
          <p:cNvSpPr/>
          <p:nvPr/>
        </p:nvSpPr>
        <p:spPr>
          <a:xfrm>
            <a:off x="5522188" y="2837810"/>
            <a:ext cx="417095" cy="4001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002060"/>
              </a:solidFill>
            </a:endParaRPr>
          </a:p>
        </p:txBody>
      </p:sp>
      <p:sp>
        <p:nvSpPr>
          <p:cNvPr id="24" name="Marco 23">
            <a:extLst>
              <a:ext uri="{FF2B5EF4-FFF2-40B4-BE49-F238E27FC236}">
                <a16:creationId xmlns:a16="http://schemas.microsoft.com/office/drawing/2014/main" id="{55B87B74-3ACB-CF44-9E59-33212F558422}"/>
              </a:ext>
            </a:extLst>
          </p:cNvPr>
          <p:cNvSpPr/>
          <p:nvPr/>
        </p:nvSpPr>
        <p:spPr>
          <a:xfrm>
            <a:off x="8125674" y="2832199"/>
            <a:ext cx="417095" cy="4001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002060"/>
              </a:solidFill>
            </a:endParaRPr>
          </a:p>
        </p:txBody>
      </p:sp>
      <p:sp>
        <p:nvSpPr>
          <p:cNvPr id="25" name="Marco 24">
            <a:extLst>
              <a:ext uri="{FF2B5EF4-FFF2-40B4-BE49-F238E27FC236}">
                <a16:creationId xmlns:a16="http://schemas.microsoft.com/office/drawing/2014/main" id="{8E5FA191-BE62-E04C-8EC1-60B7C797D66A}"/>
              </a:ext>
            </a:extLst>
          </p:cNvPr>
          <p:cNvSpPr/>
          <p:nvPr/>
        </p:nvSpPr>
        <p:spPr>
          <a:xfrm>
            <a:off x="5522188" y="3544119"/>
            <a:ext cx="417095" cy="4001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002060"/>
              </a:solidFill>
            </a:endParaRPr>
          </a:p>
        </p:txBody>
      </p:sp>
      <p:sp>
        <p:nvSpPr>
          <p:cNvPr id="26" name="Marco 25">
            <a:extLst>
              <a:ext uri="{FF2B5EF4-FFF2-40B4-BE49-F238E27FC236}">
                <a16:creationId xmlns:a16="http://schemas.microsoft.com/office/drawing/2014/main" id="{025926E3-CC1D-924E-80D2-0089CCA3EFE0}"/>
              </a:ext>
            </a:extLst>
          </p:cNvPr>
          <p:cNvSpPr/>
          <p:nvPr/>
        </p:nvSpPr>
        <p:spPr>
          <a:xfrm>
            <a:off x="8123740" y="3544119"/>
            <a:ext cx="417095" cy="4001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002060"/>
              </a:solidFill>
            </a:endParaRPr>
          </a:p>
        </p:txBody>
      </p:sp>
      <p:sp>
        <p:nvSpPr>
          <p:cNvPr id="27" name="Marco 26">
            <a:extLst>
              <a:ext uri="{FF2B5EF4-FFF2-40B4-BE49-F238E27FC236}">
                <a16:creationId xmlns:a16="http://schemas.microsoft.com/office/drawing/2014/main" id="{1BF234B6-EDF1-C140-8A87-9F8C06B0D969}"/>
              </a:ext>
            </a:extLst>
          </p:cNvPr>
          <p:cNvSpPr/>
          <p:nvPr/>
        </p:nvSpPr>
        <p:spPr>
          <a:xfrm>
            <a:off x="5507789" y="4255093"/>
            <a:ext cx="417095" cy="4001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002060"/>
              </a:solidFill>
            </a:endParaRPr>
          </a:p>
        </p:txBody>
      </p:sp>
      <p:sp>
        <p:nvSpPr>
          <p:cNvPr id="28" name="Marco 27">
            <a:extLst>
              <a:ext uri="{FF2B5EF4-FFF2-40B4-BE49-F238E27FC236}">
                <a16:creationId xmlns:a16="http://schemas.microsoft.com/office/drawing/2014/main" id="{8BE5F650-0EF2-E645-A7A4-256B37497F21}"/>
              </a:ext>
            </a:extLst>
          </p:cNvPr>
          <p:cNvSpPr/>
          <p:nvPr/>
        </p:nvSpPr>
        <p:spPr>
          <a:xfrm>
            <a:off x="8119904" y="4253918"/>
            <a:ext cx="417095" cy="4001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002060"/>
              </a:solidFill>
            </a:endParaRPr>
          </a:p>
        </p:txBody>
      </p:sp>
      <p:sp>
        <p:nvSpPr>
          <p:cNvPr id="29" name="Marco 28">
            <a:extLst>
              <a:ext uri="{FF2B5EF4-FFF2-40B4-BE49-F238E27FC236}">
                <a16:creationId xmlns:a16="http://schemas.microsoft.com/office/drawing/2014/main" id="{A2893870-4A19-8247-A082-B4E9594EB084}"/>
              </a:ext>
            </a:extLst>
          </p:cNvPr>
          <p:cNvSpPr/>
          <p:nvPr/>
        </p:nvSpPr>
        <p:spPr>
          <a:xfrm>
            <a:off x="5507789" y="4940632"/>
            <a:ext cx="417095" cy="4001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002060"/>
              </a:solidFill>
            </a:endParaRPr>
          </a:p>
        </p:txBody>
      </p:sp>
      <p:sp>
        <p:nvSpPr>
          <p:cNvPr id="30" name="Marco 29">
            <a:extLst>
              <a:ext uri="{FF2B5EF4-FFF2-40B4-BE49-F238E27FC236}">
                <a16:creationId xmlns:a16="http://schemas.microsoft.com/office/drawing/2014/main" id="{F9C17D48-38B2-2F4D-A1E5-A3872748EA34}"/>
              </a:ext>
            </a:extLst>
          </p:cNvPr>
          <p:cNvSpPr/>
          <p:nvPr/>
        </p:nvSpPr>
        <p:spPr>
          <a:xfrm>
            <a:off x="8124553" y="4940146"/>
            <a:ext cx="417095" cy="4001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002060"/>
              </a:solidFill>
            </a:endParaRPr>
          </a:p>
        </p:txBody>
      </p:sp>
      <p:sp>
        <p:nvSpPr>
          <p:cNvPr id="31" name="Marco 30">
            <a:extLst>
              <a:ext uri="{FF2B5EF4-FFF2-40B4-BE49-F238E27FC236}">
                <a16:creationId xmlns:a16="http://schemas.microsoft.com/office/drawing/2014/main" id="{209F252E-7C97-D045-9E39-FA246D50992D}"/>
              </a:ext>
            </a:extLst>
          </p:cNvPr>
          <p:cNvSpPr/>
          <p:nvPr/>
        </p:nvSpPr>
        <p:spPr>
          <a:xfrm>
            <a:off x="5522188" y="5635807"/>
            <a:ext cx="417095" cy="4001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002060"/>
              </a:solidFill>
            </a:endParaRPr>
          </a:p>
        </p:txBody>
      </p:sp>
      <p:sp>
        <p:nvSpPr>
          <p:cNvPr id="32" name="Marco 31">
            <a:extLst>
              <a:ext uri="{FF2B5EF4-FFF2-40B4-BE49-F238E27FC236}">
                <a16:creationId xmlns:a16="http://schemas.microsoft.com/office/drawing/2014/main" id="{A12E5B2D-C9A0-C44C-A74E-47114F999821}"/>
              </a:ext>
            </a:extLst>
          </p:cNvPr>
          <p:cNvSpPr/>
          <p:nvPr/>
        </p:nvSpPr>
        <p:spPr>
          <a:xfrm>
            <a:off x="8126370" y="5635807"/>
            <a:ext cx="417095" cy="4001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002060"/>
              </a:solidFill>
            </a:endParaRPr>
          </a:p>
        </p:txBody>
      </p:sp>
      <p:pic>
        <p:nvPicPr>
          <p:cNvPr id="33" name="Picture 2" descr="http://www.clker.com/cliparts/j/p/l/D/8/K/green-tick-md.png">
            <a:extLst>
              <a:ext uri="{FF2B5EF4-FFF2-40B4-BE49-F238E27FC236}">
                <a16:creationId xmlns:a16="http://schemas.microsoft.com/office/drawing/2014/main" id="{F7B3CFF2-1D05-5B45-97D9-788A37E8A0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5412" y="2190591"/>
            <a:ext cx="252180" cy="2627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j/p/l/D/8/K/green-tick-md.png">
            <a:extLst>
              <a:ext uri="{FF2B5EF4-FFF2-40B4-BE49-F238E27FC236}">
                <a16:creationId xmlns:a16="http://schemas.microsoft.com/office/drawing/2014/main" id="{910504CA-A13B-DA4B-B8B6-C565661FB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08129" y="2904775"/>
            <a:ext cx="252180" cy="2627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10F1FE64-9587-584D-B395-6B3E6E1C2A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48422" y="3617895"/>
            <a:ext cx="252180" cy="2627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a:extLst>
              <a:ext uri="{FF2B5EF4-FFF2-40B4-BE49-F238E27FC236}">
                <a16:creationId xmlns:a16="http://schemas.microsoft.com/office/drawing/2014/main" id="{4FC674AF-A5D0-0540-A2E5-C7811ED734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0351" y="4350031"/>
            <a:ext cx="252180" cy="26279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a:extLst>
              <a:ext uri="{FF2B5EF4-FFF2-40B4-BE49-F238E27FC236}">
                <a16:creationId xmlns:a16="http://schemas.microsoft.com/office/drawing/2014/main" id="{5BAA31F8-3724-DD4C-8E78-F9482743FA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4645" y="5025225"/>
            <a:ext cx="252180" cy="2627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C17C4746-00AF-D043-A33C-8C0DD2D38B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3888" y="5688963"/>
            <a:ext cx="252180" cy="26279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420257" y="1393715"/>
            <a:ext cx="1812423" cy="464197"/>
          </a:xfrm>
          <a:prstGeom prst="rect">
            <a:avLst/>
          </a:prstGeom>
          <a:noFill/>
        </p:spPr>
        <p:txBody>
          <a:bodyPr wrap="square" rtlCol="0">
            <a:spAutoFit/>
          </a:bodyPr>
          <a:lstStyle/>
          <a:p>
            <a:pPr algn="l"/>
            <a:r>
              <a:rPr lang="en-GB" sz="2400" b="1" dirty="0"/>
              <a:t>¿Qué?</a:t>
            </a:r>
          </a:p>
        </p:txBody>
      </p:sp>
    </p:spTree>
    <p:extLst>
      <p:ext uri="{BB962C8B-B14F-4D97-AF65-F5344CB8AC3E}">
        <p14:creationId xmlns:p14="http://schemas.microsoft.com/office/powerpoint/2010/main" val="213693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0EEA29-5440-3E42-8E68-6D58B28CD675}"/>
              </a:ext>
            </a:extLst>
          </p:cNvPr>
          <p:cNvSpPr>
            <a:spLocks noGrp="1"/>
          </p:cNvSpPr>
          <p:nvPr>
            <p:ph type="title" idx="4294967295"/>
          </p:nvPr>
        </p:nvSpPr>
        <p:spPr>
          <a:xfrm>
            <a:off x="201759" y="171938"/>
            <a:ext cx="9125037" cy="927055"/>
          </a:xfrm>
        </p:spPr>
        <p:txBody>
          <a:bodyPr>
            <a:noAutofit/>
          </a:bodyPr>
          <a:lstStyle/>
          <a:p>
            <a:r>
              <a:rPr lang="en-GB" sz="2200" b="1" dirty="0">
                <a:solidFill>
                  <a:schemeClr val="tx1"/>
                </a:solidFill>
              </a:rPr>
              <a:t>Lucía </a:t>
            </a:r>
            <a:r>
              <a:rPr lang="en-GB" sz="2200" b="1" dirty="0" err="1">
                <a:solidFill>
                  <a:schemeClr val="tx1"/>
                </a:solidFill>
              </a:rPr>
              <a:t>habla</a:t>
            </a:r>
            <a:r>
              <a:rPr lang="en-GB" sz="2200" b="1" dirty="0">
                <a:solidFill>
                  <a:schemeClr val="tx1"/>
                </a:solidFill>
              </a:rPr>
              <a:t> </a:t>
            </a:r>
            <a:r>
              <a:rPr lang="en-GB" sz="2200" b="1" dirty="0" err="1">
                <a:solidFill>
                  <a:schemeClr val="tx1"/>
                </a:solidFill>
              </a:rPr>
              <a:t>sobre</a:t>
            </a:r>
            <a:r>
              <a:rPr lang="en-GB" sz="2200" b="1" dirty="0">
                <a:solidFill>
                  <a:schemeClr val="tx1"/>
                </a:solidFill>
              </a:rPr>
              <a:t> las </a:t>
            </a:r>
            <a:r>
              <a:rPr lang="en-GB" sz="2200" b="1" dirty="0" err="1">
                <a:solidFill>
                  <a:schemeClr val="tx1"/>
                </a:solidFill>
              </a:rPr>
              <a:t>emociones</a:t>
            </a:r>
            <a:r>
              <a:rPr lang="en-GB" sz="2200" b="1" dirty="0">
                <a:solidFill>
                  <a:schemeClr val="tx1"/>
                </a:solidFill>
              </a:rPr>
              <a:t>, </a:t>
            </a:r>
            <a:r>
              <a:rPr lang="en-GB" sz="2200" b="1" dirty="0" err="1">
                <a:solidFill>
                  <a:schemeClr val="tx1"/>
                </a:solidFill>
              </a:rPr>
              <a:t>pero</a:t>
            </a:r>
            <a:r>
              <a:rPr lang="en-GB" sz="2200" b="1" dirty="0">
                <a:solidFill>
                  <a:schemeClr val="tx1"/>
                </a:solidFill>
              </a:rPr>
              <a:t> </a:t>
            </a:r>
            <a:r>
              <a:rPr lang="en-GB" sz="2200" b="1" dirty="0" err="1">
                <a:solidFill>
                  <a:schemeClr val="tx1"/>
                </a:solidFill>
              </a:rPr>
              <a:t>unas</a:t>
            </a:r>
            <a:r>
              <a:rPr lang="en-GB" sz="2200" b="1" dirty="0">
                <a:solidFill>
                  <a:schemeClr val="tx1"/>
                </a:solidFill>
              </a:rPr>
              <a:t> palabras no están en el </a:t>
            </a:r>
            <a:r>
              <a:rPr lang="en-GB" sz="2200" b="1" dirty="0" err="1">
                <a:solidFill>
                  <a:schemeClr val="tx1"/>
                </a:solidFill>
              </a:rPr>
              <a:t>mensaje</a:t>
            </a:r>
            <a:r>
              <a:rPr lang="en-GB" sz="2200" b="1" dirty="0">
                <a:solidFill>
                  <a:schemeClr val="tx1"/>
                </a:solidFill>
              </a:rPr>
              <a:t> de audio. ¿Es ‘da’ o ‘dan’ en </a:t>
            </a:r>
            <a:r>
              <a:rPr lang="en-GB" sz="2200" b="1" dirty="0" err="1">
                <a:solidFill>
                  <a:schemeClr val="tx1"/>
                </a:solidFill>
              </a:rPr>
              <a:t>cada</a:t>
            </a:r>
            <a:r>
              <a:rPr lang="en-GB" sz="2200" b="1" dirty="0">
                <a:solidFill>
                  <a:schemeClr val="tx1"/>
                </a:solidFill>
              </a:rPr>
              <a:t> frase?</a:t>
            </a:r>
            <a:endParaRPr lang="es-GB" sz="2200" b="1" dirty="0">
              <a:solidFill>
                <a:schemeClr val="tx1"/>
              </a:solidFill>
            </a:endParaRPr>
          </a:p>
        </p:txBody>
      </p:sp>
      <p:sp>
        <p:nvSpPr>
          <p:cNvPr id="5" name="Rectangle 3">
            <a:extLst>
              <a:ext uri="{FF2B5EF4-FFF2-40B4-BE49-F238E27FC236}">
                <a16:creationId xmlns:a16="http://schemas.microsoft.com/office/drawing/2014/main" id="{807F2A69-5EBC-7C47-9554-275F875B0BFA}"/>
              </a:ext>
            </a:extLst>
          </p:cNvPr>
          <p:cNvSpPr/>
          <p:nvPr/>
        </p:nvSpPr>
        <p:spPr>
          <a:xfrm>
            <a:off x="209447" y="1054312"/>
            <a:ext cx="936668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effectLst/>
                <a:uLnTx/>
                <a:uFillTx/>
                <a:latin typeface="Century Gothic" panose="020B0502020202020204" pitchFamily="34" charset="0"/>
              </a:rPr>
              <a:t>Escucha</a:t>
            </a:r>
            <a:r>
              <a:rPr kumimoji="0" lang="en-GB" sz="2200" b="0" i="0" u="none" strike="noStrike" kern="1200" cap="none" spc="0" normalizeH="0" baseline="0" noProof="0" dirty="0">
                <a:ln>
                  <a:noFill/>
                </a:ln>
                <a:effectLst/>
                <a:uLnTx/>
                <a:uFillTx/>
                <a:latin typeface="Century Gothic" panose="020B0502020202020204" pitchFamily="34" charset="0"/>
              </a:rPr>
              <a:t> </a:t>
            </a:r>
            <a:r>
              <a:rPr kumimoji="0" lang="en-GB" sz="2200" b="0" i="0" u="none" strike="noStrike" kern="1200" cap="none" spc="0" normalizeH="0" baseline="0" noProof="0" dirty="0" err="1">
                <a:ln>
                  <a:noFill/>
                </a:ln>
                <a:effectLst/>
                <a:uLnTx/>
                <a:uFillTx/>
                <a:latin typeface="Century Gothic" panose="020B0502020202020204" pitchFamily="34" charset="0"/>
              </a:rPr>
              <a:t>otra</a:t>
            </a:r>
            <a:r>
              <a:rPr kumimoji="0" lang="en-GB" sz="2200" b="0" i="0" u="none" strike="noStrike" kern="1200" cap="none" spc="0" normalizeH="0" baseline="0" noProof="0" dirty="0">
                <a:ln>
                  <a:noFill/>
                </a:ln>
                <a:effectLst/>
                <a:uLnTx/>
                <a:uFillTx/>
                <a:latin typeface="Century Gothic" panose="020B0502020202020204" pitchFamily="34" charset="0"/>
              </a:rPr>
              <a:t> </a:t>
            </a:r>
            <a:r>
              <a:rPr kumimoji="0" lang="en-GB" sz="2200" b="0" i="0" u="none" strike="noStrike" kern="1200" cap="none" spc="0" normalizeH="0" baseline="0" noProof="0" dirty="0" err="1">
                <a:ln>
                  <a:noFill/>
                </a:ln>
                <a:effectLst/>
                <a:uLnTx/>
                <a:uFillTx/>
                <a:latin typeface="Century Gothic" panose="020B0502020202020204" pitchFamily="34" charset="0"/>
              </a:rPr>
              <a:t>vez</a:t>
            </a:r>
            <a:r>
              <a:rPr kumimoji="0" lang="en-GB" sz="2200" b="0" i="0" u="none" strike="noStrike" kern="1200" cap="none" spc="0" normalizeH="0" baseline="0" noProof="0" dirty="0">
                <a:ln>
                  <a:noFill/>
                </a:ln>
                <a:effectLst/>
                <a:uLnTx/>
                <a:uFillTx/>
                <a:latin typeface="Century Gothic" panose="020B0502020202020204" pitchFamily="34" charset="0"/>
              </a:rPr>
              <a:t> y escribe las</a:t>
            </a:r>
            <a:r>
              <a:rPr kumimoji="0" lang="en-GB" sz="2200" b="0" i="0" u="none" strike="noStrike" kern="1200" cap="none" spc="0" normalizeH="0" noProof="0" dirty="0">
                <a:ln>
                  <a:noFill/>
                </a:ln>
                <a:effectLst/>
                <a:uLnTx/>
                <a:uFillTx/>
                <a:latin typeface="Century Gothic" panose="020B0502020202020204" pitchFamily="34" charset="0"/>
              </a:rPr>
              <a:t> </a:t>
            </a:r>
            <a:r>
              <a:rPr kumimoji="0" lang="en-GB" sz="2200" b="0" i="0" u="none" strike="noStrike" kern="1200" cap="none" spc="0" normalizeH="0" noProof="0" dirty="0" err="1">
                <a:ln>
                  <a:noFill/>
                </a:ln>
                <a:effectLst/>
                <a:uLnTx/>
                <a:uFillTx/>
                <a:latin typeface="Century Gothic" panose="020B0502020202020204" pitchFamily="34" charset="0"/>
              </a:rPr>
              <a:t>frases</a:t>
            </a:r>
            <a:r>
              <a:rPr kumimoji="0" lang="en-GB" sz="2200" b="0" i="0" u="none" strike="noStrike" kern="1200" cap="none" spc="0" normalizeH="0" noProof="0" dirty="0">
                <a:ln>
                  <a:noFill/>
                </a:ln>
                <a:effectLst/>
                <a:uLnTx/>
                <a:uFillTx/>
                <a:latin typeface="Century Gothic" panose="020B0502020202020204" pitchFamily="34" charset="0"/>
              </a:rPr>
              <a:t> en </a:t>
            </a:r>
            <a:r>
              <a:rPr kumimoji="0" lang="en-GB" sz="2200" b="0" i="0" u="none" strike="noStrike" kern="1200" cap="none" spc="0" normalizeH="0" baseline="0" noProof="0" dirty="0">
                <a:ln>
                  <a:noFill/>
                </a:ln>
                <a:effectLst/>
                <a:uLnTx/>
                <a:uFillTx/>
                <a:latin typeface="Century Gothic" panose="020B0502020202020204" pitchFamily="34" charset="0"/>
              </a:rPr>
              <a:t>ingl</a:t>
            </a:r>
            <a:r>
              <a:rPr lang="en-GB" sz="2200" dirty="0" err="1">
                <a:latin typeface="Century Gothic" panose="020B0502020202020204" pitchFamily="34" charset="0"/>
              </a:rPr>
              <a:t>és</a:t>
            </a:r>
            <a:r>
              <a:rPr lang="en-GB" sz="2200" dirty="0">
                <a:latin typeface="Century Gothic" panose="020B0502020202020204" pitchFamily="34" charset="0"/>
              </a:rPr>
              <a:t>.</a:t>
            </a:r>
            <a:endParaRPr kumimoji="0" lang="en-GB" sz="2200" b="0" i="0" u="none" strike="noStrike" kern="1200" cap="none" spc="0" normalizeH="0" baseline="0" noProof="0" dirty="0">
              <a:ln>
                <a:noFill/>
              </a:ln>
              <a:effectLst/>
              <a:uLnTx/>
              <a:uFillTx/>
              <a:latin typeface="Century Gothic" panose="020B0502020202020204" pitchFamily="34" charset="0"/>
            </a:endParaRPr>
          </a:p>
        </p:txBody>
      </p:sp>
      <p:graphicFrame>
        <p:nvGraphicFramePr>
          <p:cNvPr id="18" name="Tabla 17">
            <a:extLst>
              <a:ext uri="{FF2B5EF4-FFF2-40B4-BE49-F238E27FC236}">
                <a16:creationId xmlns:a16="http://schemas.microsoft.com/office/drawing/2014/main" id="{1F1D549F-E690-424E-83FE-F51E3E964477}"/>
              </a:ext>
            </a:extLst>
          </p:cNvPr>
          <p:cNvGraphicFramePr>
            <a:graphicFrameLocks noGrp="1"/>
          </p:cNvGraphicFramePr>
          <p:nvPr>
            <p:extLst>
              <p:ext uri="{D42A27DB-BD31-4B8C-83A1-F6EECF244321}">
                <p14:modId xmlns:p14="http://schemas.microsoft.com/office/powerpoint/2010/main" val="1238429324"/>
              </p:ext>
            </p:extLst>
          </p:nvPr>
        </p:nvGraphicFramePr>
        <p:xfrm>
          <a:off x="294983" y="1804716"/>
          <a:ext cx="3860274" cy="3392870"/>
        </p:xfrm>
        <a:graphic>
          <a:graphicData uri="http://schemas.openxmlformats.org/drawingml/2006/table">
            <a:tbl>
              <a:tblPr firstRow="1" bandRow="1">
                <a:tableStyleId>{5DA37D80-6434-44D0-A028-1B22A696006F}</a:tableStyleId>
              </a:tblPr>
              <a:tblGrid>
                <a:gridCol w="883186">
                  <a:extLst>
                    <a:ext uri="{9D8B030D-6E8A-4147-A177-3AD203B41FA5}">
                      <a16:colId xmlns:a16="http://schemas.microsoft.com/office/drawing/2014/main" val="3095601610"/>
                    </a:ext>
                  </a:extLst>
                </a:gridCol>
                <a:gridCol w="1289260">
                  <a:extLst>
                    <a:ext uri="{9D8B030D-6E8A-4147-A177-3AD203B41FA5}">
                      <a16:colId xmlns:a16="http://schemas.microsoft.com/office/drawing/2014/main" val="4096583863"/>
                    </a:ext>
                  </a:extLst>
                </a:gridCol>
                <a:gridCol w="1687828">
                  <a:extLst>
                    <a:ext uri="{9D8B030D-6E8A-4147-A177-3AD203B41FA5}">
                      <a16:colId xmlns:a16="http://schemas.microsoft.com/office/drawing/2014/main" val="157288011"/>
                    </a:ext>
                  </a:extLst>
                </a:gridCol>
              </a:tblGrid>
              <a:tr h="408140">
                <a:tc>
                  <a:txBody>
                    <a:bodyPr/>
                    <a:lstStyle/>
                    <a:p>
                      <a:endParaRPr lang="es-GB" dirty="0"/>
                    </a:p>
                  </a:txBody>
                  <a:tcPr/>
                </a:tc>
                <a:tc>
                  <a:txBody>
                    <a:bodyPr/>
                    <a:lstStyle/>
                    <a:p>
                      <a:pPr algn="ctr"/>
                      <a:r>
                        <a:rPr lang="en-GB" sz="2000" dirty="0">
                          <a:solidFill>
                            <a:schemeClr val="tx1"/>
                          </a:solidFill>
                          <a:latin typeface="Century Gothic" panose="020B0502020202020204" pitchFamily="34" charset="0"/>
                        </a:rPr>
                        <a:t>da</a:t>
                      </a:r>
                      <a:endParaRPr lang="es-GB" sz="2000" b="0" dirty="0">
                        <a:solidFill>
                          <a:schemeClr val="tx1"/>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dan</a:t>
                      </a:r>
                      <a:endParaRPr lang="es-GB" sz="20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108631448"/>
                  </a:ext>
                </a:extLst>
              </a:tr>
              <a:tr h="497455">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369437197"/>
                  </a:ext>
                </a:extLst>
              </a:tr>
              <a:tr h="497455">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71166059"/>
                  </a:ext>
                </a:extLst>
              </a:tr>
              <a:tr h="497455">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813351033"/>
                  </a:ext>
                </a:extLst>
              </a:tr>
              <a:tr h="497455">
                <a:tc>
                  <a:txBody>
                    <a:bodyPr/>
                    <a:lstStyle/>
                    <a:p>
                      <a:endParaRPr lang="es-GB"/>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2803395232"/>
                  </a:ext>
                </a:extLst>
              </a:tr>
              <a:tr h="497455">
                <a:tc>
                  <a:txBody>
                    <a:bodyPr/>
                    <a:lstStyle/>
                    <a:p>
                      <a:endParaRPr lang="es-GB"/>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169647872"/>
                  </a:ext>
                </a:extLst>
              </a:tr>
              <a:tr h="497455">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1154866452"/>
                  </a:ext>
                </a:extLst>
              </a:tr>
            </a:tbl>
          </a:graphicData>
        </a:graphic>
      </p:graphicFrame>
      <p:sp>
        <p:nvSpPr>
          <p:cNvPr id="66" name="Oval 65"/>
          <p:cNvSpPr/>
          <p:nvPr/>
        </p:nvSpPr>
        <p:spPr>
          <a:xfrm rot="19397185">
            <a:off x="10189943" y="487665"/>
            <a:ext cx="389623" cy="2376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Oval 66"/>
          <p:cNvSpPr/>
          <p:nvPr/>
        </p:nvSpPr>
        <p:spPr>
          <a:xfrm rot="19442628">
            <a:off x="9797345" y="586655"/>
            <a:ext cx="608009" cy="4961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Action Button: Custom 20">
            <a:hlinkClick r:id="" action="ppaction://noaction" highlightClick="1">
              <a:snd r:embed="rId3" name="Tus gestos [beep] risa.wav"/>
            </a:hlinkClick>
            <a:extLst>
              <a:ext uri="{FF2B5EF4-FFF2-40B4-BE49-F238E27FC236}">
                <a16:creationId xmlns:a16="http://schemas.microsoft.com/office/drawing/2014/main" id="{8AA8B279-06A6-0044-8DE6-06A9A04337E3}"/>
              </a:ext>
            </a:extLst>
          </p:cNvPr>
          <p:cNvSpPr/>
          <p:nvPr/>
        </p:nvSpPr>
        <p:spPr>
          <a:xfrm>
            <a:off x="514497" y="2282515"/>
            <a:ext cx="393130" cy="35060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77" name="Action Button: Custom 20">
            <a:hlinkClick r:id="" action="ppaction://noaction" highlightClick="1">
              <a:snd r:embed="rId4" name="La basura en la calle [beep] rabia.wav"/>
            </a:hlinkClick>
            <a:extLst>
              <a:ext uri="{FF2B5EF4-FFF2-40B4-BE49-F238E27FC236}">
                <a16:creationId xmlns:a16="http://schemas.microsoft.com/office/drawing/2014/main" id="{5622D942-15EB-FB43-AF54-2F28E23FCE4E}"/>
              </a:ext>
            </a:extLst>
          </p:cNvPr>
          <p:cNvSpPr/>
          <p:nvPr/>
        </p:nvSpPr>
        <p:spPr>
          <a:xfrm>
            <a:off x="514497" y="2789632"/>
            <a:ext cx="393130" cy="35060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78" name="Action Button: Custom 20">
            <a:hlinkClick r:id="" action="ppaction://noaction" highlightClick="1">
              <a:snd r:embed="rId5" name="Una clase aburrida [beep] sueño.wav"/>
            </a:hlinkClick>
            <a:extLst>
              <a:ext uri="{FF2B5EF4-FFF2-40B4-BE49-F238E27FC236}">
                <a16:creationId xmlns:a16="http://schemas.microsoft.com/office/drawing/2014/main" id="{5D7E54EA-C3DB-BC44-8F21-DEE5BC7D2E0E}"/>
              </a:ext>
            </a:extLst>
          </p:cNvPr>
          <p:cNvSpPr/>
          <p:nvPr/>
        </p:nvSpPr>
        <p:spPr>
          <a:xfrm>
            <a:off x="514497" y="3290775"/>
            <a:ext cx="393130" cy="35060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79" name="Action Button: Custom 20">
            <a:hlinkClick r:id="" action="ppaction://noaction" highlightClick="1">
              <a:snd r:embed="rId6" name="Las ciudades sucias [beep] pena.wav"/>
            </a:hlinkClick>
            <a:extLst>
              <a:ext uri="{FF2B5EF4-FFF2-40B4-BE49-F238E27FC236}">
                <a16:creationId xmlns:a16="http://schemas.microsoft.com/office/drawing/2014/main" id="{F57ACCBF-57A1-AE4D-9C92-CB0B1D636489}"/>
              </a:ext>
            </a:extLst>
          </p:cNvPr>
          <p:cNvSpPr/>
          <p:nvPr/>
        </p:nvSpPr>
        <p:spPr>
          <a:xfrm>
            <a:off x="514497" y="3763133"/>
            <a:ext cx="393130" cy="35060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80" name="Action Button: Custom 20">
            <a:hlinkClick r:id="" action="ppaction://noaction" highlightClick="1">
              <a:snd r:embed="rId7" name="Mis camisas feas [beep] vergüenza en verano.wav"/>
            </a:hlinkClick>
            <a:extLst>
              <a:ext uri="{FF2B5EF4-FFF2-40B4-BE49-F238E27FC236}">
                <a16:creationId xmlns:a16="http://schemas.microsoft.com/office/drawing/2014/main" id="{54D223E2-2805-2646-8034-95393359708B}"/>
              </a:ext>
            </a:extLst>
          </p:cNvPr>
          <p:cNvSpPr/>
          <p:nvPr/>
        </p:nvSpPr>
        <p:spPr>
          <a:xfrm>
            <a:off x="514497" y="4264116"/>
            <a:ext cx="393130" cy="35060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81" name="Action Button: Custom 20">
            <a:hlinkClick r:id="" action="ppaction://noaction" highlightClick="1">
              <a:snd r:embed="rId8" name="Un día en la playa [beep] alegría.wav"/>
            </a:hlinkClick>
            <a:extLst>
              <a:ext uri="{FF2B5EF4-FFF2-40B4-BE49-F238E27FC236}">
                <a16:creationId xmlns:a16="http://schemas.microsoft.com/office/drawing/2014/main" id="{EBFA910F-255B-844E-86BD-A3859A633E40}"/>
              </a:ext>
            </a:extLst>
          </p:cNvPr>
          <p:cNvSpPr/>
          <p:nvPr/>
        </p:nvSpPr>
        <p:spPr>
          <a:xfrm>
            <a:off x="514497" y="4765099"/>
            <a:ext cx="393130" cy="35060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graphicFrame>
        <p:nvGraphicFramePr>
          <p:cNvPr id="11" name="Tabla 10">
            <a:extLst>
              <a:ext uri="{FF2B5EF4-FFF2-40B4-BE49-F238E27FC236}">
                <a16:creationId xmlns:a16="http://schemas.microsoft.com/office/drawing/2014/main" id="{94E002B0-1127-8B4F-BEA7-9E05EED157E5}"/>
              </a:ext>
            </a:extLst>
          </p:cNvPr>
          <p:cNvGraphicFramePr>
            <a:graphicFrameLocks noGrp="1"/>
          </p:cNvGraphicFramePr>
          <p:nvPr>
            <p:extLst>
              <p:ext uri="{D42A27DB-BD31-4B8C-83A1-F6EECF244321}">
                <p14:modId xmlns:p14="http://schemas.microsoft.com/office/powerpoint/2010/main" val="2001571704"/>
              </p:ext>
            </p:extLst>
          </p:nvPr>
        </p:nvGraphicFramePr>
        <p:xfrm>
          <a:off x="4732104" y="1804613"/>
          <a:ext cx="7326772" cy="3436884"/>
        </p:xfrm>
        <a:graphic>
          <a:graphicData uri="http://schemas.openxmlformats.org/drawingml/2006/table">
            <a:tbl>
              <a:tblPr firstRow="1" bandRow="1">
                <a:tableStyleId>{5DA37D80-6434-44D0-A028-1B22A696006F}</a:tableStyleId>
              </a:tblPr>
              <a:tblGrid>
                <a:gridCol w="7326772">
                  <a:extLst>
                    <a:ext uri="{9D8B030D-6E8A-4147-A177-3AD203B41FA5}">
                      <a16:colId xmlns:a16="http://schemas.microsoft.com/office/drawing/2014/main" val="2569371569"/>
                    </a:ext>
                  </a:extLst>
                </a:gridCol>
              </a:tblGrid>
              <a:tr h="333586">
                <a:tc>
                  <a:txBody>
                    <a:bodyPr/>
                    <a:lstStyle/>
                    <a:p>
                      <a:pPr algn="ctr"/>
                      <a:r>
                        <a:rPr lang="es-GB" sz="2000" dirty="0">
                          <a:solidFill>
                            <a:schemeClr val="tx1"/>
                          </a:solidFill>
                          <a:latin typeface="Century Gothic" panose="020B0502020202020204" pitchFamily="34" charset="0"/>
                        </a:rPr>
                        <a:t>En inglés</a:t>
                      </a:r>
                    </a:p>
                  </a:txBody>
                  <a:tcPr anchor="ctr"/>
                </a:tc>
                <a:extLst>
                  <a:ext uri="{0D108BD9-81ED-4DB2-BD59-A6C34878D82A}">
                    <a16:rowId xmlns:a16="http://schemas.microsoft.com/office/drawing/2014/main" val="706371401"/>
                  </a:ext>
                </a:extLst>
              </a:tr>
              <a:tr h="506774">
                <a:tc>
                  <a:txBody>
                    <a:bodyPr/>
                    <a:lstStyle/>
                    <a:p>
                      <a:endParaRPr lang="es-GB"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2603939101"/>
                  </a:ext>
                </a:extLst>
              </a:tr>
              <a:tr h="506774">
                <a:tc>
                  <a:txBody>
                    <a:bodyPr/>
                    <a:lstStyle/>
                    <a:p>
                      <a:endParaRPr lang="es-GB" dirty="0">
                        <a:solidFill>
                          <a:schemeClr val="tx1"/>
                        </a:solidFill>
                      </a:endParaRPr>
                    </a:p>
                  </a:txBody>
                  <a:tcPr>
                    <a:noFill/>
                  </a:tcPr>
                </a:tc>
                <a:extLst>
                  <a:ext uri="{0D108BD9-81ED-4DB2-BD59-A6C34878D82A}">
                    <a16:rowId xmlns:a16="http://schemas.microsoft.com/office/drawing/2014/main" val="1479042042"/>
                  </a:ext>
                </a:extLst>
              </a:tr>
              <a:tr h="506774">
                <a:tc>
                  <a:txBody>
                    <a:bodyPr/>
                    <a:lstStyle/>
                    <a:p>
                      <a:endParaRPr lang="es-GB"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2057365130"/>
                  </a:ext>
                </a:extLst>
              </a:tr>
              <a:tr h="506774">
                <a:tc>
                  <a:txBody>
                    <a:bodyPr/>
                    <a:lstStyle/>
                    <a:p>
                      <a:endParaRPr lang="es-GB" dirty="0">
                        <a:solidFill>
                          <a:schemeClr val="tx1"/>
                        </a:solidFill>
                      </a:endParaRPr>
                    </a:p>
                  </a:txBody>
                  <a:tcPr>
                    <a:noFill/>
                  </a:tcPr>
                </a:tc>
                <a:extLst>
                  <a:ext uri="{0D108BD9-81ED-4DB2-BD59-A6C34878D82A}">
                    <a16:rowId xmlns:a16="http://schemas.microsoft.com/office/drawing/2014/main" val="4119173691"/>
                  </a:ext>
                </a:extLst>
              </a:tr>
              <a:tr h="506774">
                <a:tc>
                  <a:txBody>
                    <a:bodyPr/>
                    <a:lstStyle/>
                    <a:p>
                      <a:endParaRPr lang="es-GB"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1361609902"/>
                  </a:ext>
                </a:extLst>
              </a:tr>
              <a:tr h="506774">
                <a:tc>
                  <a:txBody>
                    <a:bodyPr/>
                    <a:lstStyle/>
                    <a:p>
                      <a:endParaRPr lang="es-GB" dirty="0">
                        <a:solidFill>
                          <a:schemeClr val="tx1"/>
                        </a:solidFill>
                      </a:endParaRPr>
                    </a:p>
                  </a:txBody>
                  <a:tcPr>
                    <a:noFill/>
                  </a:tcPr>
                </a:tc>
                <a:extLst>
                  <a:ext uri="{0D108BD9-81ED-4DB2-BD59-A6C34878D82A}">
                    <a16:rowId xmlns:a16="http://schemas.microsoft.com/office/drawing/2014/main" val="4190915085"/>
                  </a:ext>
                </a:extLst>
              </a:tr>
            </a:tbl>
          </a:graphicData>
        </a:graphic>
      </p:graphicFrame>
      <p:sp>
        <p:nvSpPr>
          <p:cNvPr id="104" name="CuadroTexto 103">
            <a:extLst>
              <a:ext uri="{FF2B5EF4-FFF2-40B4-BE49-F238E27FC236}">
                <a16:creationId xmlns:a16="http://schemas.microsoft.com/office/drawing/2014/main" id="{B272AE1F-9C10-BC48-826E-3310800C7A70}"/>
              </a:ext>
            </a:extLst>
          </p:cNvPr>
          <p:cNvSpPr txBox="1"/>
          <p:nvPr/>
        </p:nvSpPr>
        <p:spPr>
          <a:xfrm>
            <a:off x="4833258" y="2242374"/>
            <a:ext cx="3445174" cy="430887"/>
          </a:xfrm>
          <a:prstGeom prst="rect">
            <a:avLst/>
          </a:prstGeom>
          <a:noFill/>
        </p:spPr>
        <p:txBody>
          <a:bodyPr wrap="none" rtlCol="0">
            <a:spAutoFit/>
          </a:bodyPr>
          <a:lstStyle/>
          <a:p>
            <a:pPr algn="l"/>
            <a:r>
              <a:rPr lang="es-GB" sz="2200" dirty="0"/>
              <a:t>Your gestures are funny.</a:t>
            </a:r>
          </a:p>
        </p:txBody>
      </p:sp>
      <p:sp>
        <p:nvSpPr>
          <p:cNvPr id="105" name="CuadroTexto 104">
            <a:extLst>
              <a:ext uri="{FF2B5EF4-FFF2-40B4-BE49-F238E27FC236}">
                <a16:creationId xmlns:a16="http://schemas.microsoft.com/office/drawing/2014/main" id="{55076662-0549-1348-9A03-86BAF55AB021}"/>
              </a:ext>
            </a:extLst>
          </p:cNvPr>
          <p:cNvSpPr txBox="1"/>
          <p:nvPr/>
        </p:nvSpPr>
        <p:spPr>
          <a:xfrm>
            <a:off x="4833258" y="2746050"/>
            <a:ext cx="5410455" cy="430887"/>
          </a:xfrm>
          <a:prstGeom prst="rect">
            <a:avLst/>
          </a:prstGeom>
          <a:noFill/>
        </p:spPr>
        <p:txBody>
          <a:bodyPr wrap="none" rtlCol="0">
            <a:spAutoFit/>
          </a:bodyPr>
          <a:lstStyle/>
          <a:p>
            <a:pPr algn="l"/>
            <a:r>
              <a:rPr lang="en-GB" sz="2200" dirty="0"/>
              <a:t>(The) r</a:t>
            </a:r>
            <a:r>
              <a:rPr lang="es-GB" sz="2200" dirty="0"/>
              <a:t>ubbish in the street is infuriating.</a:t>
            </a:r>
          </a:p>
        </p:txBody>
      </p:sp>
      <p:sp>
        <p:nvSpPr>
          <p:cNvPr id="106" name="CuadroTexto 105">
            <a:extLst>
              <a:ext uri="{FF2B5EF4-FFF2-40B4-BE49-F238E27FC236}">
                <a16:creationId xmlns:a16="http://schemas.microsoft.com/office/drawing/2014/main" id="{A259616A-82DA-7849-9261-2CAE9022F868}"/>
              </a:ext>
            </a:extLst>
          </p:cNvPr>
          <p:cNvSpPr txBox="1"/>
          <p:nvPr/>
        </p:nvSpPr>
        <p:spPr>
          <a:xfrm>
            <a:off x="4833258" y="3233169"/>
            <a:ext cx="3211135" cy="430887"/>
          </a:xfrm>
          <a:prstGeom prst="rect">
            <a:avLst/>
          </a:prstGeom>
          <a:noFill/>
        </p:spPr>
        <p:txBody>
          <a:bodyPr wrap="none" rtlCol="0">
            <a:spAutoFit/>
          </a:bodyPr>
          <a:lstStyle/>
          <a:p>
            <a:pPr algn="l"/>
            <a:r>
              <a:rPr lang="es-GB" sz="2200" dirty="0"/>
              <a:t>A boring class is tiring. </a:t>
            </a:r>
          </a:p>
        </p:txBody>
      </p:sp>
      <p:sp>
        <p:nvSpPr>
          <p:cNvPr id="107" name="CuadroTexto 106">
            <a:extLst>
              <a:ext uri="{FF2B5EF4-FFF2-40B4-BE49-F238E27FC236}">
                <a16:creationId xmlns:a16="http://schemas.microsoft.com/office/drawing/2014/main" id="{5139032D-DF76-0240-97FC-16D28C0870C6}"/>
              </a:ext>
            </a:extLst>
          </p:cNvPr>
          <p:cNvSpPr txBox="1"/>
          <p:nvPr/>
        </p:nvSpPr>
        <p:spPr>
          <a:xfrm>
            <a:off x="4833258" y="3735022"/>
            <a:ext cx="3480440" cy="430887"/>
          </a:xfrm>
          <a:prstGeom prst="rect">
            <a:avLst/>
          </a:prstGeom>
          <a:noFill/>
        </p:spPr>
        <p:txBody>
          <a:bodyPr wrap="none" rtlCol="0">
            <a:spAutoFit/>
          </a:bodyPr>
          <a:lstStyle/>
          <a:p>
            <a:pPr algn="l"/>
            <a:r>
              <a:rPr lang="en-GB" sz="2200" dirty="0"/>
              <a:t>(The) d</a:t>
            </a:r>
            <a:r>
              <a:rPr lang="es-GB" sz="2200" dirty="0"/>
              <a:t>irty cities are sad.</a:t>
            </a:r>
          </a:p>
        </p:txBody>
      </p:sp>
      <p:sp>
        <p:nvSpPr>
          <p:cNvPr id="108" name="CuadroTexto 107">
            <a:extLst>
              <a:ext uri="{FF2B5EF4-FFF2-40B4-BE49-F238E27FC236}">
                <a16:creationId xmlns:a16="http://schemas.microsoft.com/office/drawing/2014/main" id="{6676C3C6-5627-6549-8B0F-C2D7217B4B20}"/>
              </a:ext>
            </a:extLst>
          </p:cNvPr>
          <p:cNvSpPr txBox="1"/>
          <p:nvPr/>
        </p:nvSpPr>
        <p:spPr>
          <a:xfrm>
            <a:off x="4805414" y="4253830"/>
            <a:ext cx="5933034" cy="430887"/>
          </a:xfrm>
          <a:prstGeom prst="rect">
            <a:avLst/>
          </a:prstGeom>
          <a:noFill/>
        </p:spPr>
        <p:txBody>
          <a:bodyPr wrap="none" rtlCol="0">
            <a:spAutoFit/>
          </a:bodyPr>
          <a:lstStyle/>
          <a:p>
            <a:pPr algn="l"/>
            <a:r>
              <a:rPr lang="es-GB" sz="2200" dirty="0"/>
              <a:t>My ugly shirts are embarrassing</a:t>
            </a:r>
            <a:r>
              <a:rPr lang="en-GB" sz="2200" dirty="0"/>
              <a:t> in summer</a:t>
            </a:r>
            <a:r>
              <a:rPr lang="es-GB" sz="2200" dirty="0"/>
              <a:t>.</a:t>
            </a:r>
          </a:p>
        </p:txBody>
      </p:sp>
      <p:sp>
        <p:nvSpPr>
          <p:cNvPr id="109" name="CuadroTexto 108">
            <a:extLst>
              <a:ext uri="{FF2B5EF4-FFF2-40B4-BE49-F238E27FC236}">
                <a16:creationId xmlns:a16="http://schemas.microsoft.com/office/drawing/2014/main" id="{90CF3898-2943-9841-B737-6D4B97419117}"/>
              </a:ext>
            </a:extLst>
          </p:cNvPr>
          <p:cNvSpPr txBox="1"/>
          <p:nvPr/>
        </p:nvSpPr>
        <p:spPr>
          <a:xfrm>
            <a:off x="4833258" y="4765099"/>
            <a:ext cx="5982728" cy="430887"/>
          </a:xfrm>
          <a:prstGeom prst="rect">
            <a:avLst/>
          </a:prstGeom>
          <a:noFill/>
        </p:spPr>
        <p:txBody>
          <a:bodyPr wrap="none" rtlCol="0">
            <a:spAutoFit/>
          </a:bodyPr>
          <a:lstStyle/>
          <a:p>
            <a:pPr algn="l"/>
            <a:r>
              <a:rPr lang="es-GB" sz="2200" dirty="0"/>
              <a:t>A day on the beach </a:t>
            </a:r>
            <a:r>
              <a:rPr lang="en-GB" sz="2200" dirty="0"/>
              <a:t>brings happiness/joy</a:t>
            </a:r>
            <a:r>
              <a:rPr lang="es-GB" sz="2200" dirty="0"/>
              <a:t>.</a:t>
            </a:r>
          </a:p>
        </p:txBody>
      </p:sp>
      <p:pic>
        <p:nvPicPr>
          <p:cNvPr id="36" name="Picture 8" descr="green checkmark">
            <a:extLst>
              <a:ext uri="{FF2B5EF4-FFF2-40B4-BE49-F238E27FC236}">
                <a16:creationId xmlns:a16="http://schemas.microsoft.com/office/drawing/2014/main" id="{204C9DEB-E03A-414D-8D6B-1216B2C1E05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12399" y="2270003"/>
            <a:ext cx="370116" cy="385538"/>
          </a:xfrm>
          <a:prstGeom prst="rect">
            <a:avLst/>
          </a:prstGeom>
        </p:spPr>
      </p:pic>
      <p:pic>
        <p:nvPicPr>
          <p:cNvPr id="7" name="Imagen 6">
            <a:extLst>
              <a:ext uri="{FF2B5EF4-FFF2-40B4-BE49-F238E27FC236}">
                <a16:creationId xmlns:a16="http://schemas.microsoft.com/office/drawing/2014/main" id="{88872CA0-41F2-9D4D-969C-C1BABB9016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32006" y="665248"/>
            <a:ext cx="1028254" cy="1028254"/>
          </a:xfrm>
          <a:prstGeom prst="rect">
            <a:avLst/>
          </a:prstGeom>
        </p:spPr>
      </p:pic>
      <p:pic>
        <p:nvPicPr>
          <p:cNvPr id="30" name="Picture 8" descr="green checkmark">
            <a:extLst>
              <a:ext uri="{FF2B5EF4-FFF2-40B4-BE49-F238E27FC236}">
                <a16:creationId xmlns:a16="http://schemas.microsoft.com/office/drawing/2014/main" id="{A7CD9060-7A4C-CF4C-820A-64E0735188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34659" y="2759908"/>
            <a:ext cx="370116" cy="385538"/>
          </a:xfrm>
          <a:prstGeom prst="rect">
            <a:avLst/>
          </a:prstGeom>
        </p:spPr>
      </p:pic>
      <p:pic>
        <p:nvPicPr>
          <p:cNvPr id="31" name="Picture 8" descr="green checkmark">
            <a:extLst>
              <a:ext uri="{FF2B5EF4-FFF2-40B4-BE49-F238E27FC236}">
                <a16:creationId xmlns:a16="http://schemas.microsoft.com/office/drawing/2014/main" id="{0DA6DEF9-2552-BA49-A75D-D12E39D847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34659" y="3255844"/>
            <a:ext cx="370116" cy="385538"/>
          </a:xfrm>
          <a:prstGeom prst="rect">
            <a:avLst/>
          </a:prstGeom>
        </p:spPr>
      </p:pic>
      <p:pic>
        <p:nvPicPr>
          <p:cNvPr id="32" name="Picture 8" descr="green checkmark">
            <a:extLst>
              <a:ext uri="{FF2B5EF4-FFF2-40B4-BE49-F238E27FC236}">
                <a16:creationId xmlns:a16="http://schemas.microsoft.com/office/drawing/2014/main" id="{A27AF517-0A8D-F84F-B5C9-C7D7CAA790B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16506" y="3741871"/>
            <a:ext cx="370116" cy="385538"/>
          </a:xfrm>
          <a:prstGeom prst="rect">
            <a:avLst/>
          </a:prstGeom>
        </p:spPr>
      </p:pic>
      <p:pic>
        <p:nvPicPr>
          <p:cNvPr id="35" name="Picture 8" descr="green checkmark">
            <a:extLst>
              <a:ext uri="{FF2B5EF4-FFF2-40B4-BE49-F238E27FC236}">
                <a16:creationId xmlns:a16="http://schemas.microsoft.com/office/drawing/2014/main" id="{DDD2E0DC-BCAC-0A4A-B84C-8D8C4250C90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12399" y="4231249"/>
            <a:ext cx="370116" cy="385538"/>
          </a:xfrm>
          <a:prstGeom prst="rect">
            <a:avLst/>
          </a:prstGeom>
        </p:spPr>
      </p:pic>
      <p:pic>
        <p:nvPicPr>
          <p:cNvPr id="42" name="Picture 8" descr="green checkmark">
            <a:extLst>
              <a:ext uri="{FF2B5EF4-FFF2-40B4-BE49-F238E27FC236}">
                <a16:creationId xmlns:a16="http://schemas.microsoft.com/office/drawing/2014/main" id="{28C6EE37-8E8E-1F4B-9890-588EBB259C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34659" y="4744811"/>
            <a:ext cx="370116" cy="385538"/>
          </a:xfrm>
          <a:prstGeom prst="rect">
            <a:avLst/>
          </a:prstGeom>
        </p:spPr>
      </p:pic>
      <p:sp>
        <p:nvSpPr>
          <p:cNvPr id="37" name="Rounded Rectangle 11">
            <a:extLst>
              <a:ext uri="{FF2B5EF4-FFF2-40B4-BE49-F238E27FC236}">
                <a16:creationId xmlns:a16="http://schemas.microsoft.com/office/drawing/2014/main" id="{1ABAD9C6-1739-B042-B0F6-C17136BBD1B6}"/>
              </a:ext>
            </a:extLst>
          </p:cNvPr>
          <p:cNvSpPr/>
          <p:nvPr/>
        </p:nvSpPr>
        <p:spPr>
          <a:xfrm>
            <a:off x="10421258" y="230074"/>
            <a:ext cx="1425602"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Título 1">
            <a:extLst>
              <a:ext uri="{FF2B5EF4-FFF2-40B4-BE49-F238E27FC236}">
                <a16:creationId xmlns:a16="http://schemas.microsoft.com/office/drawing/2014/main" id="{EED2F1A0-F4E8-2B43-B965-FB357E6A45D0}"/>
              </a:ext>
            </a:extLst>
          </p:cNvPr>
          <p:cNvSpPr txBox="1">
            <a:spLocks/>
          </p:cNvSpPr>
          <p:nvPr/>
        </p:nvSpPr>
        <p:spPr>
          <a:xfrm>
            <a:off x="10470249" y="259896"/>
            <a:ext cx="1640325" cy="4009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chemeClr val="bg1"/>
                </a:solidFill>
              </a:rPr>
              <a:t>escuchar</a:t>
            </a:r>
            <a:endParaRPr lang="es-GB" sz="2000" b="1" dirty="0">
              <a:solidFill>
                <a:schemeClr val="bg1"/>
              </a:solidFill>
            </a:endParaRP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52293" y="627095"/>
            <a:ext cx="1073095" cy="1073095"/>
          </a:xfrm>
          <a:prstGeom prst="rect">
            <a:avLst/>
          </a:prstGeom>
        </p:spPr>
      </p:pic>
    </p:spTree>
    <p:extLst>
      <p:ext uri="{BB962C8B-B14F-4D97-AF65-F5344CB8AC3E}">
        <p14:creationId xmlns:p14="http://schemas.microsoft.com/office/powerpoint/2010/main" val="344677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5" grpId="0"/>
      <p:bldP spid="106" grpId="0"/>
      <p:bldP spid="107" grpId="0"/>
      <p:bldP spid="108" grpId="0"/>
      <p:bldP spid="10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11">
            <a:extLst>
              <a:ext uri="{FF2B5EF4-FFF2-40B4-BE49-F238E27FC236}">
                <a16:creationId xmlns:a16="http://schemas.microsoft.com/office/drawing/2014/main" id="{1ABAD9C6-1739-B042-B0F6-C17136BBD1B6}"/>
              </a:ext>
            </a:extLst>
          </p:cNvPr>
          <p:cNvSpPr/>
          <p:nvPr/>
        </p:nvSpPr>
        <p:spPr>
          <a:xfrm>
            <a:off x="9419771" y="230074"/>
            <a:ext cx="2427089"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r>
              <a:rPr lang="en-US" sz="2200" b="1" dirty="0" err="1"/>
              <a:t>Hablamos</a:t>
            </a:r>
            <a:r>
              <a:rPr lang="en-US" sz="2200" b="1" dirty="0"/>
              <a:t> de las </a:t>
            </a:r>
            <a:r>
              <a:rPr lang="en-US" sz="2200" b="1" dirty="0" err="1"/>
              <a:t>emociones</a:t>
            </a:r>
            <a:r>
              <a:rPr lang="en-US" sz="2200" b="1" dirty="0"/>
              <a:t>.</a:t>
            </a:r>
          </a:p>
        </p:txBody>
      </p:sp>
      <p:sp>
        <p:nvSpPr>
          <p:cNvPr id="2" name="Title 1"/>
          <p:cNvSpPr>
            <a:spLocks noGrp="1"/>
          </p:cNvSpPr>
          <p:nvPr>
            <p:ph type="title"/>
          </p:nvPr>
        </p:nvSpPr>
        <p:spPr>
          <a:xfrm>
            <a:off x="9421793" y="108344"/>
            <a:ext cx="2772229" cy="65908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r>
              <a:rPr lang="en-US" sz="2200" dirty="0"/>
              <a:t>Persona A </a:t>
            </a:r>
            <a:r>
              <a:rPr lang="en-US" sz="2200" dirty="0" err="1"/>
              <a:t>habla</a:t>
            </a:r>
            <a:r>
              <a:rPr lang="en-US" sz="2200" dirty="0"/>
              <a:t> </a:t>
            </a:r>
            <a:r>
              <a:rPr lang="en-US" sz="2200" dirty="0" err="1"/>
              <a:t>en</a:t>
            </a:r>
            <a:r>
              <a:rPr lang="en-US" sz="2200" dirty="0"/>
              <a:t> </a:t>
            </a:r>
            <a:r>
              <a:rPr lang="en-US" sz="2200" dirty="0" err="1"/>
              <a:t>español</a:t>
            </a:r>
            <a:r>
              <a:rPr lang="en-US" sz="2200" dirty="0"/>
              <a:t> </a:t>
            </a:r>
            <a:r>
              <a:rPr lang="en-US" sz="2200" dirty="0" err="1"/>
              <a:t>según</a:t>
            </a:r>
            <a:r>
              <a:rPr lang="en-US" sz="2200" dirty="0"/>
              <a:t> la </a:t>
            </a:r>
            <a:r>
              <a:rPr lang="en-US" sz="2200" dirty="0" err="1"/>
              <a:t>información</a:t>
            </a:r>
            <a:r>
              <a:rPr lang="en-US" sz="2200" dirty="0"/>
              <a:t> </a:t>
            </a:r>
            <a:r>
              <a:rPr lang="en-US" sz="2200" dirty="0" err="1"/>
              <a:t>en</a:t>
            </a:r>
            <a:r>
              <a:rPr lang="en-US" sz="2200" dirty="0"/>
              <a:t> la </a:t>
            </a:r>
            <a:r>
              <a:rPr lang="en-US" sz="2200" dirty="0" err="1"/>
              <a:t>tarjeta</a:t>
            </a:r>
            <a:r>
              <a:rPr lang="en-US" sz="2200" dirty="0"/>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430887"/>
          </a:xfrm>
          <a:prstGeom prst="rect">
            <a:avLst/>
          </a:prstGeom>
          <a:noFill/>
        </p:spPr>
        <p:txBody>
          <a:bodyPr wrap="square" rtlCol="0">
            <a:spAutoFit/>
          </a:bodyPr>
          <a:lstStyle/>
          <a:p>
            <a:r>
              <a:rPr lang="en-US" sz="2200" dirty="0"/>
              <a:t>Persona B </a:t>
            </a:r>
            <a:r>
              <a:rPr lang="en-US" sz="2200" dirty="0" err="1"/>
              <a:t>escucha</a:t>
            </a:r>
            <a:r>
              <a:rPr lang="en-US" sz="2200" dirty="0"/>
              <a:t> y escribe la </a:t>
            </a:r>
            <a:r>
              <a:rPr lang="en-US" sz="2200" dirty="0" err="1"/>
              <a:t>información</a:t>
            </a:r>
            <a:r>
              <a:rPr lang="en-US" sz="2200" dirty="0"/>
              <a:t> </a:t>
            </a:r>
            <a:r>
              <a:rPr lang="en-US" sz="2200" dirty="0" err="1"/>
              <a:t>en</a:t>
            </a:r>
            <a:r>
              <a:rPr lang="en-US" sz="2200" dirty="0"/>
              <a:t> el </a:t>
            </a:r>
            <a:r>
              <a:rPr lang="en-US" sz="2200" dirty="0" err="1"/>
              <a:t>cuadro</a:t>
            </a:r>
            <a:r>
              <a:rPr lang="en-US" sz="2200" dirty="0"/>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8350" y="2024970"/>
            <a:ext cx="1465603" cy="430887"/>
          </a:xfrm>
          <a:prstGeom prst="rect">
            <a:avLst/>
          </a:prstGeom>
          <a:noFill/>
        </p:spPr>
        <p:txBody>
          <a:bodyPr wrap="square" rtlCol="0">
            <a:spAutoFit/>
          </a:bodyPr>
          <a:lstStyle/>
          <a:p>
            <a:r>
              <a:rPr lang="en-US" sz="2200" b="1" dirty="0" err="1"/>
              <a:t>Ejemplo</a:t>
            </a:r>
            <a:r>
              <a:rPr lang="en-US" sz="2200" dirty="0"/>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r>
              <a:rPr lang="en-US" sz="2200" dirty="0"/>
              <a:t>Persona A </a:t>
            </a:r>
            <a:r>
              <a:rPr lang="en-US" sz="2200" dirty="0" err="1"/>
              <a:t>habla</a:t>
            </a:r>
            <a:r>
              <a:rPr lang="en-US" sz="2200" dirty="0"/>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6725097" y="3354316"/>
            <a:ext cx="5118773" cy="430887"/>
          </a:xfrm>
          <a:prstGeom prst="rect">
            <a:avLst/>
          </a:prstGeom>
          <a:noFill/>
        </p:spPr>
        <p:txBody>
          <a:bodyPr wrap="square" rtlCol="0">
            <a:spAutoFit/>
          </a:bodyPr>
          <a:lstStyle/>
          <a:p>
            <a:r>
              <a:rPr lang="en-US" sz="2200" dirty="0"/>
              <a:t>Persona B </a:t>
            </a:r>
            <a:r>
              <a:rPr lang="en-US" sz="2200" dirty="0" err="1"/>
              <a:t>escucha</a:t>
            </a:r>
            <a:r>
              <a:rPr lang="en-US" sz="2200" dirty="0"/>
              <a:t> y escribe:</a:t>
            </a:r>
          </a:p>
        </p:txBody>
      </p:sp>
      <p:sp>
        <p:nvSpPr>
          <p:cNvPr id="31" name="Rectangle 1">
            <a:extLst>
              <a:ext uri="{FF2B5EF4-FFF2-40B4-BE49-F238E27FC236}">
                <a16:creationId xmlns:a16="http://schemas.microsoft.com/office/drawing/2014/main" id="{2B6A9A3F-13CE-B94F-A366-BFE3BFDDB224}"/>
              </a:ext>
            </a:extLst>
          </p:cNvPr>
          <p:cNvSpPr/>
          <p:nvPr/>
        </p:nvSpPr>
        <p:spPr>
          <a:xfrm>
            <a:off x="455431" y="4086364"/>
            <a:ext cx="4091169" cy="199585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2" name="Text Box 2">
            <a:extLst>
              <a:ext uri="{FF2B5EF4-FFF2-40B4-BE49-F238E27FC236}">
                <a16:creationId xmlns:a16="http://schemas.microsoft.com/office/drawing/2014/main" id="{C1903D7A-4185-AE4F-A99F-9291190D694E}"/>
              </a:ext>
            </a:extLst>
          </p:cNvPr>
          <p:cNvSpPr txBox="1">
            <a:spLocks noChangeArrowheads="1"/>
          </p:cNvSpPr>
          <p:nvPr/>
        </p:nvSpPr>
        <p:spPr bwMode="auto">
          <a:xfrm>
            <a:off x="1225673" y="5553779"/>
            <a:ext cx="2550683"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rgbClr val="203864"/>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They are </a:t>
            </a:r>
            <a:r>
              <a:rPr lang="en-GB" sz="2200" dirty="0">
                <a:solidFill>
                  <a:srgbClr val="203864"/>
                </a:solidFill>
                <a:effectLst/>
                <a:ea typeface="Calibri" panose="020F0502020204030204" pitchFamily="34" charset="0"/>
                <a:cs typeface="Times New Roman" panose="02020603050405020304" pitchFamily="18" charset="0"/>
              </a:rPr>
              <a:t>funny]</a:t>
            </a:r>
            <a:endParaRPr lang="es-GB" sz="2200" dirty="0">
              <a:solidFill>
                <a:srgbClr val="203864"/>
              </a:solidFill>
              <a:effectLst/>
              <a:ea typeface="Calibri" panose="020F0502020204030204" pitchFamily="34" charset="0"/>
              <a:cs typeface="Times New Roman" panose="02020603050405020304" pitchFamily="18" charset="0"/>
            </a:endParaRPr>
          </a:p>
        </p:txBody>
      </p:sp>
      <p:sp>
        <p:nvSpPr>
          <p:cNvPr id="33" name="Text Box 10">
            <a:extLst>
              <a:ext uri="{FF2B5EF4-FFF2-40B4-BE49-F238E27FC236}">
                <a16:creationId xmlns:a16="http://schemas.microsoft.com/office/drawing/2014/main" id="{245D28E1-FD0D-F841-9CBC-C03ED33F648C}"/>
              </a:ext>
            </a:extLst>
          </p:cNvPr>
          <p:cNvSpPr txBox="1">
            <a:spLocks noChangeArrowheads="1"/>
          </p:cNvSpPr>
          <p:nvPr/>
        </p:nvSpPr>
        <p:spPr bwMode="auto">
          <a:xfrm>
            <a:off x="551917" y="4195069"/>
            <a:ext cx="471781" cy="466987"/>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Picture 3" descr="Movie film strip clipart 2 ">
            <a:extLst>
              <a:ext uri="{FF2B5EF4-FFF2-40B4-BE49-F238E27FC236}">
                <a16:creationId xmlns:a16="http://schemas.microsoft.com/office/drawing/2014/main" id="{CC59AD28-E6E8-F24E-90F2-206626EF4CCD}"/>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8838" y="4393519"/>
            <a:ext cx="1090229" cy="1053102"/>
          </a:xfrm>
          <a:prstGeom prst="rect">
            <a:avLst/>
          </a:prstGeom>
          <a:noFill/>
          <a:ln>
            <a:noFill/>
          </a:ln>
        </p:spPr>
      </p:pic>
      <p:graphicFrame>
        <p:nvGraphicFramePr>
          <p:cNvPr id="5" name="Tabla 4">
            <a:extLst>
              <a:ext uri="{FF2B5EF4-FFF2-40B4-BE49-F238E27FC236}">
                <a16:creationId xmlns:a16="http://schemas.microsoft.com/office/drawing/2014/main" id="{FFFE57A8-368C-9E4B-836E-F735CF115116}"/>
              </a:ext>
            </a:extLst>
          </p:cNvPr>
          <p:cNvGraphicFramePr>
            <a:graphicFrameLocks noGrp="1"/>
          </p:cNvGraphicFramePr>
          <p:nvPr>
            <p:extLst>
              <p:ext uri="{D42A27DB-BD31-4B8C-83A1-F6EECF244321}">
                <p14:modId xmlns:p14="http://schemas.microsoft.com/office/powerpoint/2010/main" val="1834817432"/>
              </p:ext>
            </p:extLst>
          </p:nvPr>
        </p:nvGraphicFramePr>
        <p:xfrm>
          <a:off x="6540045" y="3865792"/>
          <a:ext cx="4884488" cy="2253423"/>
        </p:xfrm>
        <a:graphic>
          <a:graphicData uri="http://schemas.openxmlformats.org/drawingml/2006/table">
            <a:tbl>
              <a:tblPr firstRow="1" bandRow="1">
                <a:tableStyleId>{5DA37D80-6434-44D0-A028-1B22A696006F}</a:tableStyleId>
              </a:tblPr>
              <a:tblGrid>
                <a:gridCol w="524275">
                  <a:extLst>
                    <a:ext uri="{9D8B030D-6E8A-4147-A177-3AD203B41FA5}">
                      <a16:colId xmlns:a16="http://schemas.microsoft.com/office/drawing/2014/main" val="2716583647"/>
                    </a:ext>
                  </a:extLst>
                </a:gridCol>
                <a:gridCol w="1045171">
                  <a:extLst>
                    <a:ext uri="{9D8B030D-6E8A-4147-A177-3AD203B41FA5}">
                      <a16:colId xmlns:a16="http://schemas.microsoft.com/office/drawing/2014/main" val="2011905872"/>
                    </a:ext>
                  </a:extLst>
                </a:gridCol>
                <a:gridCol w="1260838">
                  <a:extLst>
                    <a:ext uri="{9D8B030D-6E8A-4147-A177-3AD203B41FA5}">
                      <a16:colId xmlns:a16="http://schemas.microsoft.com/office/drawing/2014/main" val="3131880176"/>
                    </a:ext>
                  </a:extLst>
                </a:gridCol>
                <a:gridCol w="2054204">
                  <a:extLst>
                    <a:ext uri="{9D8B030D-6E8A-4147-A177-3AD203B41FA5}">
                      <a16:colId xmlns:a16="http://schemas.microsoft.com/office/drawing/2014/main" val="3687584471"/>
                    </a:ext>
                  </a:extLst>
                </a:gridCol>
              </a:tblGrid>
              <a:tr h="364712">
                <a:tc rowSpan="2">
                  <a:txBody>
                    <a:bodyPr/>
                    <a:lstStyle/>
                    <a:p>
                      <a:endParaRPr lang="es-GB" sz="2200" dirty="0"/>
                    </a:p>
                  </a:txBody>
                  <a:tcPr/>
                </a:tc>
                <a:tc gridSpan="2">
                  <a:txBody>
                    <a:bodyPr/>
                    <a:lstStyle/>
                    <a:p>
                      <a:pPr algn="ctr"/>
                      <a:r>
                        <a:rPr lang="es-GB" sz="2200" dirty="0">
                          <a:solidFill>
                            <a:schemeClr val="tx1"/>
                          </a:solidFill>
                        </a:rPr>
                        <a:t>Habla de...</a:t>
                      </a:r>
                    </a:p>
                  </a:txBody>
                  <a:tcPr anchor="ctr"/>
                </a:tc>
                <a:tc hMerge="1">
                  <a:txBody>
                    <a:bodyPr/>
                    <a:lstStyle/>
                    <a:p>
                      <a:endParaRPr lang="es-GB" dirty="0"/>
                    </a:p>
                  </a:txBody>
                  <a:tcPr/>
                </a:tc>
                <a:tc rowSpan="2">
                  <a:txBody>
                    <a:bodyPr/>
                    <a:lstStyle/>
                    <a:p>
                      <a:pPr algn="ctr"/>
                      <a:r>
                        <a:rPr lang="es-GB" sz="2200" dirty="0">
                          <a:solidFill>
                            <a:schemeClr val="tx1"/>
                          </a:solidFill>
                        </a:rPr>
                        <a:t>Escribe el adjetivo en inglés</a:t>
                      </a:r>
                    </a:p>
                  </a:txBody>
                  <a:tcPr anchor="ctr"/>
                </a:tc>
                <a:extLst>
                  <a:ext uri="{0D108BD9-81ED-4DB2-BD59-A6C34878D82A}">
                    <a16:rowId xmlns:a16="http://schemas.microsoft.com/office/drawing/2014/main" val="1319988318"/>
                  </a:ext>
                </a:extLst>
              </a:tr>
              <a:tr h="636638">
                <a:tc vMerge="1">
                  <a:txBody>
                    <a:bodyPr/>
                    <a:lstStyle/>
                    <a:p>
                      <a:endParaRPr lang="es-GB"/>
                    </a:p>
                  </a:txBody>
                  <a:tcPr/>
                </a:tc>
                <a:tc>
                  <a:txBody>
                    <a:bodyPr/>
                    <a:lstStyle/>
                    <a:p>
                      <a:pPr algn="ctr"/>
                      <a:r>
                        <a:rPr lang="es-GB" sz="2200" dirty="0">
                          <a:solidFill>
                            <a:schemeClr val="tx1"/>
                          </a:solidFill>
                        </a:rPr>
                        <a:t>Una cosa</a:t>
                      </a:r>
                      <a:r>
                        <a:rPr lang="en-GB" sz="2200" dirty="0">
                          <a:solidFill>
                            <a:schemeClr val="tx1"/>
                          </a:solidFill>
                        </a:rPr>
                        <a:t> (‘it’)</a:t>
                      </a:r>
                      <a:endParaRPr lang="es-GB" sz="2200" dirty="0">
                        <a:solidFill>
                          <a:schemeClr val="tx1"/>
                        </a:solidFill>
                      </a:endParaRPr>
                    </a:p>
                  </a:txBody>
                  <a:tcPr anchor="ctr"/>
                </a:tc>
                <a:tc>
                  <a:txBody>
                    <a:bodyPr/>
                    <a:lstStyle/>
                    <a:p>
                      <a:pPr algn="ctr"/>
                      <a:r>
                        <a:rPr lang="es-GB" sz="2200" dirty="0">
                          <a:solidFill>
                            <a:schemeClr val="tx1"/>
                          </a:solidFill>
                        </a:rPr>
                        <a:t>Más cosas</a:t>
                      </a:r>
                      <a:endParaRPr lang="en-GB" sz="2200" dirty="0">
                        <a:solidFill>
                          <a:schemeClr val="tx1"/>
                        </a:solidFill>
                      </a:endParaRPr>
                    </a:p>
                    <a:p>
                      <a:pPr algn="ctr"/>
                      <a:r>
                        <a:rPr lang="en-GB" sz="2200" dirty="0">
                          <a:solidFill>
                            <a:schemeClr val="tx1"/>
                          </a:solidFill>
                        </a:rPr>
                        <a:t>(‘they’)</a:t>
                      </a:r>
                      <a:endParaRPr lang="es-GB" sz="2200" dirty="0">
                        <a:solidFill>
                          <a:schemeClr val="tx1"/>
                        </a:solidFill>
                      </a:endParaRPr>
                    </a:p>
                  </a:txBody>
                  <a:tcPr anchor="ctr"/>
                </a:tc>
                <a:tc vMerge="1">
                  <a:txBody>
                    <a:bodyPr/>
                    <a:lstStyle/>
                    <a:p>
                      <a:endParaRPr lang="es-GB"/>
                    </a:p>
                  </a:txBody>
                  <a:tcPr/>
                </a:tc>
                <a:extLst>
                  <a:ext uri="{0D108BD9-81ED-4DB2-BD59-A6C34878D82A}">
                    <a16:rowId xmlns:a16="http://schemas.microsoft.com/office/drawing/2014/main" val="2240889759"/>
                  </a:ext>
                </a:extLst>
              </a:tr>
              <a:tr h="729423">
                <a:tc>
                  <a:txBody>
                    <a:bodyPr/>
                    <a:lstStyle/>
                    <a:p>
                      <a:pPr algn="ctr"/>
                      <a:r>
                        <a:rPr lang="es-GB" sz="2200" dirty="0"/>
                        <a:t>1</a:t>
                      </a:r>
                    </a:p>
                  </a:txBody>
                  <a:tcPr anchor="ctr"/>
                </a:tc>
                <a:tc>
                  <a:txBody>
                    <a:bodyPr/>
                    <a:lstStyle/>
                    <a:p>
                      <a:endParaRPr lang="es-GB" sz="2200" dirty="0">
                        <a:solidFill>
                          <a:schemeClr val="tx1"/>
                        </a:solidFill>
                      </a:endParaRPr>
                    </a:p>
                  </a:txBody>
                  <a:tcPr/>
                </a:tc>
                <a:tc>
                  <a:txBody>
                    <a:bodyPr/>
                    <a:lstStyle/>
                    <a:p>
                      <a:endParaRPr lang="es-GB" sz="2200" dirty="0">
                        <a:solidFill>
                          <a:schemeClr val="tx1"/>
                        </a:solidFill>
                      </a:endParaRPr>
                    </a:p>
                  </a:txBody>
                  <a:tcPr/>
                </a:tc>
                <a:tc>
                  <a:txBody>
                    <a:bodyPr/>
                    <a:lstStyle/>
                    <a:p>
                      <a:endParaRPr lang="es-GB" sz="2200" dirty="0">
                        <a:solidFill>
                          <a:schemeClr val="tx1"/>
                        </a:solidFill>
                      </a:endParaRPr>
                    </a:p>
                  </a:txBody>
                  <a:tcPr/>
                </a:tc>
                <a:extLst>
                  <a:ext uri="{0D108BD9-81ED-4DB2-BD59-A6C34878D82A}">
                    <a16:rowId xmlns:a16="http://schemas.microsoft.com/office/drawing/2014/main" val="3252635485"/>
                  </a:ext>
                </a:extLst>
              </a:tr>
            </a:tbl>
          </a:graphicData>
        </a:graphic>
      </p:graphicFrame>
      <p:pic>
        <p:nvPicPr>
          <p:cNvPr id="35" name="Picture 3" descr="Movie film strip clipart 2 ">
            <a:extLst>
              <a:ext uri="{FF2B5EF4-FFF2-40B4-BE49-F238E27FC236}">
                <a16:creationId xmlns:a16="http://schemas.microsoft.com/office/drawing/2014/main" id="{80C8D5A4-0ED8-D74F-A613-4A18EB61813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22303" y="4406722"/>
            <a:ext cx="1090229" cy="1053102"/>
          </a:xfrm>
          <a:prstGeom prst="rect">
            <a:avLst/>
          </a:prstGeom>
          <a:noFill/>
          <a:ln>
            <a:noFill/>
          </a:ln>
        </p:spPr>
      </p:pic>
      <p:sp>
        <p:nvSpPr>
          <p:cNvPr id="36" name="Llamada rectangular redondeada 35">
            <a:extLst>
              <a:ext uri="{FF2B5EF4-FFF2-40B4-BE49-F238E27FC236}">
                <a16:creationId xmlns:a16="http://schemas.microsoft.com/office/drawing/2014/main" id="{3302AD33-7B3B-0F4F-9332-6A82663AD0B0}"/>
              </a:ext>
            </a:extLst>
          </p:cNvPr>
          <p:cNvSpPr/>
          <p:nvPr/>
        </p:nvSpPr>
        <p:spPr>
          <a:xfrm>
            <a:off x="3443030" y="2442359"/>
            <a:ext cx="1640150" cy="1423433"/>
          </a:xfrm>
          <a:prstGeom prst="wedgeRoundRectCallout">
            <a:avLst>
              <a:gd name="adj1" fmla="val -112203"/>
              <a:gd name="adj2" fmla="val 7588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115076"/>
                </a:solidFill>
              </a:rPr>
              <a:t>Dan risa</a:t>
            </a:r>
            <a:r>
              <a:rPr lang="en-GB" sz="2400" dirty="0">
                <a:solidFill>
                  <a:srgbClr val="115076"/>
                </a:solidFill>
              </a:rPr>
              <a:t>.</a:t>
            </a:r>
            <a:endParaRPr lang="es-GB" sz="2400" dirty="0">
              <a:solidFill>
                <a:srgbClr val="115076"/>
              </a:solidFill>
            </a:endParaRPr>
          </a:p>
        </p:txBody>
      </p:sp>
      <p:pic>
        <p:nvPicPr>
          <p:cNvPr id="37" name="Imagen 36">
            <a:extLst>
              <a:ext uri="{FF2B5EF4-FFF2-40B4-BE49-F238E27FC236}">
                <a16:creationId xmlns:a16="http://schemas.microsoft.com/office/drawing/2014/main" id="{D74CDF9F-56AE-1547-89CC-04EF2B1168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7908" y="4708644"/>
            <a:ext cx="1233251" cy="982254"/>
          </a:xfrm>
          <a:prstGeom prst="rect">
            <a:avLst/>
          </a:prstGeom>
        </p:spPr>
      </p:pic>
      <p:pic>
        <p:nvPicPr>
          <p:cNvPr id="38" name="Picture 8" descr="green checkmark">
            <a:extLst>
              <a:ext uri="{FF2B5EF4-FFF2-40B4-BE49-F238E27FC236}">
                <a16:creationId xmlns:a16="http://schemas.microsoft.com/office/drawing/2014/main" id="{41DFAED5-D1BD-B747-8C4B-39C32E62A8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2173" y="5555077"/>
            <a:ext cx="370116" cy="385538"/>
          </a:xfrm>
          <a:prstGeom prst="rect">
            <a:avLst/>
          </a:prstGeom>
        </p:spPr>
      </p:pic>
      <p:sp>
        <p:nvSpPr>
          <p:cNvPr id="39" name="CuadroTexto 38">
            <a:extLst>
              <a:ext uri="{FF2B5EF4-FFF2-40B4-BE49-F238E27FC236}">
                <a16:creationId xmlns:a16="http://schemas.microsoft.com/office/drawing/2014/main" id="{5601E72E-01A9-DF48-9E81-A11F188C7228}"/>
              </a:ext>
            </a:extLst>
          </p:cNvPr>
          <p:cNvSpPr txBox="1"/>
          <p:nvPr/>
        </p:nvSpPr>
        <p:spPr>
          <a:xfrm>
            <a:off x="9934849" y="5501568"/>
            <a:ext cx="1008609" cy="461665"/>
          </a:xfrm>
          <a:prstGeom prst="rect">
            <a:avLst/>
          </a:prstGeom>
          <a:noFill/>
        </p:spPr>
        <p:txBody>
          <a:bodyPr wrap="none" rtlCol="0">
            <a:spAutoFit/>
          </a:bodyPr>
          <a:lstStyle/>
          <a:p>
            <a:pPr algn="l"/>
            <a:r>
              <a:rPr lang="es-GB" sz="2400" b="1" dirty="0">
                <a:solidFill>
                  <a:schemeClr val="accent5">
                    <a:lumMod val="50000"/>
                  </a:schemeClr>
                </a:solidFill>
              </a:rPr>
              <a:t>funny</a:t>
            </a:r>
          </a:p>
        </p:txBody>
      </p:sp>
      <p:sp>
        <p:nvSpPr>
          <p:cNvPr id="40" name="Rounded Rectangular Callout 2048">
            <a:extLst>
              <a:ext uri="{FF2B5EF4-FFF2-40B4-BE49-F238E27FC236}">
                <a16:creationId xmlns:a16="http://schemas.microsoft.com/office/drawing/2014/main" id="{AE69E7C0-7A05-0947-9145-60385792F1AA}"/>
              </a:ext>
            </a:extLst>
          </p:cNvPr>
          <p:cNvSpPr/>
          <p:nvPr/>
        </p:nvSpPr>
        <p:spPr>
          <a:xfrm>
            <a:off x="5946403" y="1805516"/>
            <a:ext cx="5527571" cy="1138290"/>
          </a:xfrm>
          <a:prstGeom prst="wedgeRoundRectCallout">
            <a:avLst>
              <a:gd name="adj1" fmla="val -57268"/>
              <a:gd name="adj2" fmla="val 78952"/>
              <a:gd name="adj3" fmla="val 16667"/>
            </a:avLst>
          </a:prstGeom>
          <a:solidFill>
            <a:srgbClr val="FEF3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Say ‘</a:t>
            </a:r>
            <a:r>
              <a:rPr lang="en-GB" sz="2000" b="1" dirty="0">
                <a:solidFill>
                  <a:srgbClr val="203864"/>
                </a:solidFill>
              </a:rPr>
              <a:t>da</a:t>
            </a:r>
            <a:r>
              <a:rPr lang="en-GB" sz="2000" dirty="0">
                <a:solidFill>
                  <a:srgbClr val="203864"/>
                </a:solidFill>
              </a:rPr>
              <a:t>’ to talk about ‘it’ and ‘</a:t>
            </a:r>
            <a:r>
              <a:rPr lang="en-GB" sz="2000" b="1" dirty="0">
                <a:solidFill>
                  <a:srgbClr val="203864"/>
                </a:solidFill>
              </a:rPr>
              <a:t>dan</a:t>
            </a:r>
            <a:r>
              <a:rPr lang="en-GB" sz="2000" dirty="0">
                <a:solidFill>
                  <a:srgbClr val="203864"/>
                </a:solidFill>
              </a:rPr>
              <a:t>’ to talk about ‘they’. Don’t say the object that you see in the picture!</a:t>
            </a:r>
          </a:p>
        </p:txBody>
      </p:sp>
    </p:spTree>
    <p:extLst>
      <p:ext uri="{BB962C8B-B14F-4D97-AF65-F5344CB8AC3E}">
        <p14:creationId xmlns:p14="http://schemas.microsoft.com/office/powerpoint/2010/main" val="16644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7" name="TextBox 6">
            <a:extLst>
              <a:ext uri="{FF2B5EF4-FFF2-40B4-BE49-F238E27FC236}">
                <a16:creationId xmlns:a16="http://schemas.microsoft.com/office/drawing/2014/main" id="{5F4ACFD6-B08E-4B1B-B2F3-10CC793BF3E6}"/>
              </a:ext>
            </a:extLst>
          </p:cNvPr>
          <p:cNvSpPr txBox="1"/>
          <p:nvPr/>
        </p:nvSpPr>
        <p:spPr>
          <a:xfrm>
            <a:off x="237124" y="1230021"/>
            <a:ext cx="11737162"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effectLst/>
                <a:uLnTx/>
                <a:uFillTx/>
                <a:latin typeface="Century Gothic" panose="020F0302020204030204"/>
                <a:ea typeface="+mn-ea"/>
                <a:cs typeface="+mn-cs"/>
              </a:rPr>
              <a:t>Remember, if</a:t>
            </a:r>
            <a:r>
              <a:rPr kumimoji="0" lang="en-US" sz="2400" b="0" i="0" u="none" strike="noStrike" kern="1200" cap="none" spc="0" normalizeH="0" noProof="0" dirty="0">
                <a:ln>
                  <a:noFill/>
                </a:ln>
                <a:effectLst/>
                <a:uLnTx/>
                <a:uFillTx/>
                <a:latin typeface="Century Gothic" panose="020F0302020204030204"/>
                <a:ea typeface="+mn-ea"/>
                <a:cs typeface="+mn-cs"/>
              </a:rPr>
              <a:t> a word with </a:t>
            </a:r>
            <a:r>
              <a:rPr kumimoji="0" lang="en-US" sz="2400" b="1" i="0" u="none" strike="noStrike" kern="1200" cap="none" spc="0" normalizeH="0" noProof="0" dirty="0">
                <a:ln>
                  <a:noFill/>
                </a:ln>
                <a:effectLst/>
                <a:uLnTx/>
                <a:uFillTx/>
                <a:latin typeface="Century Gothic" panose="020F0302020204030204"/>
              </a:rPr>
              <a:t>fina</a:t>
            </a:r>
            <a:r>
              <a:rPr lang="en-US" sz="2400" b="1" dirty="0">
                <a:latin typeface="Century Gothic" panose="020F0302020204030204"/>
              </a:rPr>
              <a:t>l</a:t>
            </a:r>
            <a:r>
              <a:rPr kumimoji="0" lang="en-US" sz="2400" b="0" i="0" u="none" strike="noStrike" kern="1200" cap="none" spc="0" normalizeH="0" noProof="0" dirty="0">
                <a:ln>
                  <a:noFill/>
                </a:ln>
                <a:effectLst/>
                <a:uLnTx/>
                <a:uFillTx/>
                <a:latin typeface="Century Gothic" panose="020F0302020204030204"/>
                <a:ea typeface="+mn-ea"/>
                <a:cs typeface="+mn-cs"/>
              </a:rPr>
              <a:t> syllable stress ends in ‘n’ or ‘s’, use an accent.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5">
            <a:extLst>
              <a:ext uri="{FF2B5EF4-FFF2-40B4-BE49-F238E27FC236}">
                <a16:creationId xmlns:a16="http://schemas.microsoft.com/office/drawing/2014/main" id="{C105E5F7-26CF-44B4-8C7F-0FFC9E0D0176}"/>
              </a:ext>
            </a:extLst>
          </p:cNvPr>
          <p:cNvSpPr txBox="1"/>
          <p:nvPr/>
        </p:nvSpPr>
        <p:spPr>
          <a:xfrm>
            <a:off x="237124" y="3222462"/>
            <a:ext cx="4840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Escucha</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lang="en-US" sz="2400" dirty="0">
                <a:latin typeface="Century Gothic" panose="020F0302020204030204"/>
              </a:rPr>
              <a:t>y lee </a:t>
            </a:r>
            <a:r>
              <a:rPr kumimoji="0" lang="en-US" sz="2400" b="0" i="0" u="none" strike="noStrike" kern="1200" cap="none" spc="0" normalizeH="0" baseline="0" noProof="0" dirty="0" err="1">
                <a:ln>
                  <a:noFill/>
                </a:ln>
                <a:effectLst/>
                <a:uLnTx/>
                <a:uFillTx/>
                <a:latin typeface="Century Gothic" panose="020F0302020204030204"/>
                <a:ea typeface="+mn-ea"/>
                <a:cs typeface="+mn-cs"/>
              </a:rPr>
              <a:t>unos</a:t>
            </a:r>
            <a:r>
              <a:rPr kumimoji="0" lang="en-US" sz="2400" b="0" i="0" u="none" strike="noStrike" kern="1200" cap="none" spc="0" normalizeH="0" baseline="0" noProof="0" dirty="0">
                <a:ln>
                  <a:noFill/>
                </a:ln>
                <a:effectLst/>
                <a:uLnTx/>
                <a:uFillTx/>
                <a:latin typeface="Century Gothic" panose="020F0302020204030204"/>
                <a:ea typeface="+mn-ea"/>
                <a:cs typeface="+mn-cs"/>
              </a:rPr>
              <a:t> ejemplos:</a:t>
            </a:r>
          </a:p>
        </p:txBody>
      </p:sp>
      <p:sp>
        <p:nvSpPr>
          <p:cNvPr id="12" name="TextBox 11">
            <a:extLst>
              <a:ext uri="{FF2B5EF4-FFF2-40B4-BE49-F238E27FC236}">
                <a16:creationId xmlns:a16="http://schemas.microsoft.com/office/drawing/2014/main" id="{1CFC8D46-F923-4815-9B87-0EA1FC059DDE}"/>
              </a:ext>
            </a:extLst>
          </p:cNvPr>
          <p:cNvSpPr txBox="1"/>
          <p:nvPr/>
        </p:nvSpPr>
        <p:spPr>
          <a:xfrm>
            <a:off x="237124" y="1781374"/>
            <a:ext cx="122596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If a word with </a:t>
            </a:r>
            <a:r>
              <a:rPr lang="en-US" sz="2400" b="1" dirty="0">
                <a:latin typeface="Century Gothic" panose="020F0302020204030204"/>
              </a:rPr>
              <a:t>penultimate</a:t>
            </a:r>
            <a:r>
              <a:rPr lang="en-US" sz="2400" dirty="0">
                <a:latin typeface="Century Gothic" panose="020F0302020204030204"/>
              </a:rPr>
              <a:t> syllable stress ends in ‘n’ or ‘s’, don’t use an accent.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3" name="Action Button: Custom 20">
            <a:hlinkClick r:id="" action="ppaction://noaction" highlightClick="1">
              <a:snd r:embed="rId3" name="opción opciones.wav"/>
            </a:hlinkClick>
            <a:extLst>
              <a:ext uri="{FF2B5EF4-FFF2-40B4-BE49-F238E27FC236}">
                <a16:creationId xmlns:a16="http://schemas.microsoft.com/office/drawing/2014/main" id="{BCC40923-D4DC-4F5D-8321-ABED9F58FEE7}"/>
              </a:ext>
            </a:extLst>
          </p:cNvPr>
          <p:cNvSpPr/>
          <p:nvPr/>
        </p:nvSpPr>
        <p:spPr>
          <a:xfrm>
            <a:off x="355416" y="387917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20">
            <a:hlinkClick r:id="" action="ppaction://noaction" highlightClick="1">
              <a:snd r:embed="rId4" name="situación situaciones.wav"/>
            </a:hlinkClick>
            <a:extLst>
              <a:ext uri="{FF2B5EF4-FFF2-40B4-BE49-F238E27FC236}">
                <a16:creationId xmlns:a16="http://schemas.microsoft.com/office/drawing/2014/main" id="{AF377771-671D-4A9C-B596-B788513F97F3}"/>
              </a:ext>
            </a:extLst>
          </p:cNvPr>
          <p:cNvSpPr/>
          <p:nvPr/>
        </p:nvSpPr>
        <p:spPr>
          <a:xfrm>
            <a:off x="355416" y="462778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20">
            <a:hlinkClick r:id="" action="ppaction://noaction" highlightClick="1">
              <a:snd r:embed="rId5" name="tradición tradiciones.wav"/>
            </a:hlinkClick>
            <a:extLst>
              <a:ext uri="{FF2B5EF4-FFF2-40B4-BE49-F238E27FC236}">
                <a16:creationId xmlns:a16="http://schemas.microsoft.com/office/drawing/2014/main" id="{A92B5314-099D-4BA4-B39E-04193D53DD0A}"/>
              </a:ext>
            </a:extLst>
          </p:cNvPr>
          <p:cNvSpPr/>
          <p:nvPr/>
        </p:nvSpPr>
        <p:spPr>
          <a:xfrm>
            <a:off x="355416" y="5419639"/>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16" name="TextBox 15">
            <a:extLst>
              <a:ext uri="{FF2B5EF4-FFF2-40B4-BE49-F238E27FC236}">
                <a16:creationId xmlns:a16="http://schemas.microsoft.com/office/drawing/2014/main" id="{316FFB88-7D4C-4047-95AD-579F0FEC58C0}"/>
              </a:ext>
            </a:extLst>
          </p:cNvPr>
          <p:cNvSpPr txBox="1"/>
          <p:nvPr/>
        </p:nvSpPr>
        <p:spPr>
          <a:xfrm>
            <a:off x="1191841" y="3953655"/>
            <a:ext cx="1463436" cy="461665"/>
          </a:xfrm>
          <a:prstGeom prst="rect">
            <a:avLst/>
          </a:prstGeom>
          <a:noFill/>
        </p:spPr>
        <p:txBody>
          <a:bodyPr wrap="square" rtlCol="0">
            <a:spAutoFit/>
          </a:bodyPr>
          <a:lstStyle/>
          <a:p>
            <a:pPr lvl="0">
              <a:defRPr/>
            </a:pPr>
            <a:r>
              <a:rPr lang="en-US" sz="2400" dirty="0" err="1"/>
              <a:t>opci</a:t>
            </a:r>
            <a:r>
              <a:rPr lang="en-US" sz="2400" b="1" dirty="0" err="1"/>
              <a:t>ó</a:t>
            </a:r>
            <a:r>
              <a:rPr lang="en-US" sz="2400" dirty="0" err="1"/>
              <a:t>n</a:t>
            </a:r>
            <a:endParaRPr kumimoji="0" lang="en-GB" sz="2400" b="1" i="0" u="none" strike="noStrike" kern="1200" cap="none" spc="0" normalizeH="0" baseline="0" noProof="0" dirty="0">
              <a:ln>
                <a:noFill/>
              </a:ln>
              <a:effectLst/>
              <a:uLnTx/>
              <a:uFillTx/>
              <a:latin typeface="Century Gothic" panose="020F0302020204030204"/>
            </a:endParaRPr>
          </a:p>
        </p:txBody>
      </p:sp>
      <p:sp>
        <p:nvSpPr>
          <p:cNvPr id="17" name="TextBox 16">
            <a:extLst>
              <a:ext uri="{FF2B5EF4-FFF2-40B4-BE49-F238E27FC236}">
                <a16:creationId xmlns:a16="http://schemas.microsoft.com/office/drawing/2014/main" id="{D6678EAA-BDBD-4798-BF23-4617930B4898}"/>
              </a:ext>
            </a:extLst>
          </p:cNvPr>
          <p:cNvSpPr txBox="1"/>
          <p:nvPr/>
        </p:nvSpPr>
        <p:spPr>
          <a:xfrm>
            <a:off x="1191840" y="4735593"/>
            <a:ext cx="1639284" cy="461665"/>
          </a:xfrm>
          <a:prstGeom prst="rect">
            <a:avLst/>
          </a:prstGeom>
          <a:noFill/>
        </p:spPr>
        <p:txBody>
          <a:bodyPr wrap="square" rtlCol="0">
            <a:spAutoFit/>
          </a:bodyPr>
          <a:lstStyle/>
          <a:p>
            <a:pPr lvl="0">
              <a:defRPr/>
            </a:pPr>
            <a:r>
              <a:rPr lang="en-GB" sz="2400" dirty="0">
                <a:latin typeface="Century Gothic" panose="020F0302020204030204"/>
              </a:rPr>
              <a:t>s</a:t>
            </a:r>
            <a:r>
              <a:rPr kumimoji="0" lang="en-GB" sz="2400" b="0" i="0" u="none" strike="noStrike" kern="1200" cap="none" spc="0" normalizeH="0" baseline="0" noProof="0" dirty="0" err="1">
                <a:ln>
                  <a:noFill/>
                </a:ln>
                <a:effectLst/>
                <a:uLnTx/>
                <a:uFillTx/>
                <a:latin typeface="Century Gothic" panose="020F0302020204030204"/>
                <a:ea typeface="+mn-ea"/>
                <a:cs typeface="+mn-cs"/>
              </a:rPr>
              <a:t>itua</a:t>
            </a:r>
            <a:r>
              <a:rPr lang="en-US" sz="2400" dirty="0" err="1"/>
              <a:t>ci</a:t>
            </a:r>
            <a:r>
              <a:rPr lang="en-US" sz="2400" b="1" dirty="0" err="1"/>
              <a:t>ó</a:t>
            </a:r>
            <a:r>
              <a:rPr lang="en-US" sz="2400" dirty="0" err="1"/>
              <a:t>n</a:t>
            </a:r>
            <a:endParaRPr kumimoji="0" lang="en-GB" sz="2400" b="1" i="0" u="none" strike="noStrike" kern="1200" cap="none" spc="0" normalizeH="0" baseline="0" noProof="0" dirty="0">
              <a:ln>
                <a:noFill/>
              </a:ln>
              <a:effectLst/>
              <a:uLnTx/>
              <a:uFillTx/>
              <a:latin typeface="Century Gothic" panose="020F0302020204030204"/>
            </a:endParaRPr>
          </a:p>
        </p:txBody>
      </p:sp>
      <p:sp>
        <p:nvSpPr>
          <p:cNvPr id="18" name="TextBox 17">
            <a:extLst>
              <a:ext uri="{FF2B5EF4-FFF2-40B4-BE49-F238E27FC236}">
                <a16:creationId xmlns:a16="http://schemas.microsoft.com/office/drawing/2014/main" id="{C87C990B-A256-46A9-B7D8-53EB9340261E}"/>
              </a:ext>
            </a:extLst>
          </p:cNvPr>
          <p:cNvSpPr txBox="1"/>
          <p:nvPr/>
        </p:nvSpPr>
        <p:spPr>
          <a:xfrm>
            <a:off x="1191840" y="5459802"/>
            <a:ext cx="1962503" cy="461665"/>
          </a:xfrm>
          <a:prstGeom prst="rect">
            <a:avLst/>
          </a:prstGeom>
          <a:noFill/>
        </p:spPr>
        <p:txBody>
          <a:bodyPr wrap="square" rtlCol="0">
            <a:spAutoFit/>
          </a:bodyPr>
          <a:lstStyle/>
          <a:p>
            <a:pPr lvl="0">
              <a:defRPr/>
            </a:pPr>
            <a:r>
              <a:rPr kumimoji="0" lang="en-GB" sz="2400" i="0" u="none" strike="noStrike" kern="1200" cap="none" spc="0" normalizeH="0" baseline="0" noProof="0" dirty="0" err="1">
                <a:ln>
                  <a:noFill/>
                </a:ln>
                <a:effectLst/>
                <a:uLnTx/>
                <a:uFillTx/>
                <a:latin typeface="Century Gothic" panose="020F0302020204030204"/>
                <a:ea typeface="+mn-ea"/>
                <a:cs typeface="+mn-cs"/>
              </a:rPr>
              <a:t>tradi</a:t>
            </a:r>
            <a:r>
              <a:rPr lang="en-US" sz="2400" dirty="0" err="1"/>
              <a:t>ci</a:t>
            </a:r>
            <a:r>
              <a:rPr lang="en-US" sz="2400" b="1" dirty="0" err="1"/>
              <a:t>ó</a:t>
            </a:r>
            <a:r>
              <a:rPr lang="en-US" sz="2400" dirty="0" err="1"/>
              <a:t>n</a:t>
            </a:r>
            <a:endParaRPr kumimoji="0" lang="en-GB" sz="2400" i="0" u="none" strike="noStrike" kern="1200" cap="none" spc="0" normalizeH="0" baseline="0" noProof="0" dirty="0">
              <a:ln>
                <a:noFill/>
              </a:ln>
              <a:effectLst/>
              <a:uLnTx/>
              <a:uFillTx/>
              <a:latin typeface="Century Gothic" panose="020F0302020204030204"/>
            </a:endParaRPr>
          </a:p>
        </p:txBody>
      </p:sp>
      <p:sp>
        <p:nvSpPr>
          <p:cNvPr id="3" name="TextBox 2">
            <a:extLst>
              <a:ext uri="{FF2B5EF4-FFF2-40B4-BE49-F238E27FC236}">
                <a16:creationId xmlns:a16="http://schemas.microsoft.com/office/drawing/2014/main" id="{D4540849-80E2-4386-8B5C-D3A2804619A1}"/>
              </a:ext>
            </a:extLst>
          </p:cNvPr>
          <p:cNvSpPr txBox="1"/>
          <p:nvPr/>
        </p:nvSpPr>
        <p:spPr>
          <a:xfrm>
            <a:off x="3176334" y="3953655"/>
            <a:ext cx="1559172" cy="461665"/>
          </a:xfrm>
          <a:prstGeom prst="rect">
            <a:avLst/>
          </a:prstGeom>
          <a:noFill/>
        </p:spPr>
        <p:txBody>
          <a:bodyPr wrap="square" rtlCol="0">
            <a:spAutoFit/>
          </a:bodyPr>
          <a:lstStyle/>
          <a:p>
            <a:pPr algn="l"/>
            <a:r>
              <a:rPr lang="en-US" sz="2400" dirty="0" err="1"/>
              <a:t>opci</a:t>
            </a:r>
            <a:r>
              <a:rPr lang="en-US" sz="2400" b="1" dirty="0" err="1"/>
              <a:t>o</a:t>
            </a:r>
            <a:r>
              <a:rPr lang="en-US" sz="2400" dirty="0" err="1"/>
              <a:t>n</a:t>
            </a:r>
            <a:endParaRPr lang="en-GB" sz="2400" dirty="0"/>
          </a:p>
        </p:txBody>
      </p:sp>
      <p:sp>
        <p:nvSpPr>
          <p:cNvPr id="20" name="TextBox 19">
            <a:extLst>
              <a:ext uri="{FF2B5EF4-FFF2-40B4-BE49-F238E27FC236}">
                <a16:creationId xmlns:a16="http://schemas.microsoft.com/office/drawing/2014/main" id="{C61974D6-BE30-42F5-BFFB-5B94CD11112A}"/>
              </a:ext>
            </a:extLst>
          </p:cNvPr>
          <p:cNvSpPr txBox="1"/>
          <p:nvPr/>
        </p:nvSpPr>
        <p:spPr>
          <a:xfrm>
            <a:off x="3176334" y="5459802"/>
            <a:ext cx="2275111" cy="461665"/>
          </a:xfrm>
          <a:prstGeom prst="rect">
            <a:avLst/>
          </a:prstGeom>
          <a:noFill/>
        </p:spPr>
        <p:txBody>
          <a:bodyPr wrap="square" rtlCol="0">
            <a:spAutoFit/>
          </a:bodyPr>
          <a:lstStyle/>
          <a:p>
            <a:pPr lvl="0">
              <a:defRPr/>
            </a:pPr>
            <a:r>
              <a:rPr kumimoji="0" lang="en-GB" sz="2400" i="0" u="none" strike="noStrike" kern="1200" cap="none" spc="0" normalizeH="0" baseline="0" noProof="0" dirty="0" err="1">
                <a:ln>
                  <a:noFill/>
                </a:ln>
                <a:effectLst/>
                <a:uLnTx/>
                <a:uFillTx/>
                <a:latin typeface="Century Gothic" panose="020F0302020204030204"/>
                <a:ea typeface="+mn-ea"/>
                <a:cs typeface="+mn-cs"/>
              </a:rPr>
              <a:t>tradi</a:t>
            </a:r>
            <a:r>
              <a:rPr lang="en-US" sz="2400" dirty="0" err="1"/>
              <a:t>ci</a:t>
            </a:r>
            <a:r>
              <a:rPr lang="en-US" sz="2400" b="1" dirty="0" err="1"/>
              <a:t>o</a:t>
            </a:r>
            <a:r>
              <a:rPr lang="en-US" sz="2400" dirty="0" err="1"/>
              <a:t>n</a:t>
            </a:r>
            <a:endParaRPr kumimoji="0" lang="en-GB" sz="2400" i="0" u="none" strike="noStrike" kern="1200" cap="none" spc="0" normalizeH="0" baseline="0" noProof="0" dirty="0">
              <a:ln>
                <a:noFill/>
              </a:ln>
              <a:effectLst/>
              <a:uLnTx/>
              <a:uFillTx/>
              <a:latin typeface="Century Gothic" panose="020F0302020204030204"/>
            </a:endParaRPr>
          </a:p>
        </p:txBody>
      </p:sp>
      <p:sp>
        <p:nvSpPr>
          <p:cNvPr id="22" name="TextBox 21">
            <a:extLst>
              <a:ext uri="{FF2B5EF4-FFF2-40B4-BE49-F238E27FC236}">
                <a16:creationId xmlns:a16="http://schemas.microsoft.com/office/drawing/2014/main" id="{23385210-132C-4D2B-AA6C-A25296760558}"/>
              </a:ext>
            </a:extLst>
          </p:cNvPr>
          <p:cNvSpPr txBox="1"/>
          <p:nvPr/>
        </p:nvSpPr>
        <p:spPr>
          <a:xfrm>
            <a:off x="3176334" y="4738992"/>
            <a:ext cx="2275111" cy="461665"/>
          </a:xfrm>
          <a:prstGeom prst="rect">
            <a:avLst/>
          </a:prstGeom>
          <a:noFill/>
        </p:spPr>
        <p:txBody>
          <a:bodyPr wrap="square" rtlCol="0">
            <a:spAutoFit/>
          </a:bodyPr>
          <a:lstStyle/>
          <a:p>
            <a:pPr lvl="0">
              <a:defRPr/>
            </a:pPr>
            <a:r>
              <a:rPr lang="en-GB" sz="2400" dirty="0">
                <a:latin typeface="Century Gothic" panose="020F0302020204030204"/>
              </a:rPr>
              <a:t>s</a:t>
            </a:r>
            <a:r>
              <a:rPr kumimoji="0" lang="en-GB" sz="2400" b="0" i="0" u="none" strike="noStrike" kern="1200" cap="none" spc="0" normalizeH="0" baseline="0" noProof="0" dirty="0" err="1">
                <a:ln>
                  <a:noFill/>
                </a:ln>
                <a:effectLst/>
                <a:uLnTx/>
                <a:uFillTx/>
                <a:latin typeface="Century Gothic" panose="020F0302020204030204"/>
                <a:ea typeface="+mn-ea"/>
                <a:cs typeface="+mn-cs"/>
              </a:rPr>
              <a:t>itua</a:t>
            </a:r>
            <a:r>
              <a:rPr lang="en-US" sz="2400" dirty="0" err="1"/>
              <a:t>ci</a:t>
            </a:r>
            <a:r>
              <a:rPr lang="en-US" sz="2400" b="1" dirty="0" err="1"/>
              <a:t>o</a:t>
            </a:r>
            <a:r>
              <a:rPr lang="en-US" sz="2400" dirty="0" err="1"/>
              <a:t>n</a:t>
            </a:r>
            <a:endParaRPr kumimoji="0" lang="en-GB" sz="2400" b="1" i="0" u="none" strike="noStrike" kern="1200" cap="none" spc="0" normalizeH="0" baseline="0" noProof="0" dirty="0">
              <a:ln>
                <a:noFill/>
              </a:ln>
              <a:effectLst/>
              <a:uLnTx/>
              <a:uFillTx/>
              <a:latin typeface="Century Gothic" panose="020F0302020204030204"/>
            </a:endParaRPr>
          </a:p>
        </p:txBody>
      </p:sp>
      <p:cxnSp>
        <p:nvCxnSpPr>
          <p:cNvPr id="24" name="Straight Arrow Connector 23">
            <a:extLst>
              <a:ext uri="{FF2B5EF4-FFF2-40B4-BE49-F238E27FC236}">
                <a16:creationId xmlns:a16="http://schemas.microsoft.com/office/drawing/2014/main" id="{4E5B16EB-592E-4245-83E2-5A61A6064835}"/>
              </a:ext>
            </a:extLst>
          </p:cNvPr>
          <p:cNvCxnSpPr>
            <a:cxnSpLocks/>
          </p:cNvCxnSpPr>
          <p:nvPr/>
        </p:nvCxnSpPr>
        <p:spPr>
          <a:xfrm>
            <a:off x="2468543" y="4210652"/>
            <a:ext cx="6858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5B526AD-A3A7-4447-ACB7-A4DB5F02BB68}"/>
              </a:ext>
            </a:extLst>
          </p:cNvPr>
          <p:cNvCxnSpPr>
            <a:cxnSpLocks/>
          </p:cNvCxnSpPr>
          <p:nvPr/>
        </p:nvCxnSpPr>
        <p:spPr>
          <a:xfrm>
            <a:off x="2699562" y="4966425"/>
            <a:ext cx="454781"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19D8712-21A8-47DA-9CF8-2E09C4FECEC2}"/>
              </a:ext>
            </a:extLst>
          </p:cNvPr>
          <p:cNvCxnSpPr>
            <a:cxnSpLocks/>
          </p:cNvCxnSpPr>
          <p:nvPr/>
        </p:nvCxnSpPr>
        <p:spPr>
          <a:xfrm>
            <a:off x="2699562" y="5683861"/>
            <a:ext cx="492155"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B432324-2C1D-4113-BD70-A093EE8F7A90}"/>
              </a:ext>
            </a:extLst>
          </p:cNvPr>
          <p:cNvSpPr txBox="1"/>
          <p:nvPr/>
        </p:nvSpPr>
        <p:spPr>
          <a:xfrm>
            <a:off x="4200372" y="3953137"/>
            <a:ext cx="535132" cy="461665"/>
          </a:xfrm>
          <a:prstGeom prst="rect">
            <a:avLst/>
          </a:prstGeom>
          <a:noFill/>
        </p:spPr>
        <p:txBody>
          <a:bodyPr wrap="square" rtlCol="0">
            <a:spAutoFit/>
          </a:bodyPr>
          <a:lstStyle/>
          <a:p>
            <a:pPr algn="ctr"/>
            <a:r>
              <a:rPr lang="en-GB" sz="2400" dirty="0"/>
              <a:t>es</a:t>
            </a:r>
          </a:p>
        </p:txBody>
      </p:sp>
      <p:sp>
        <p:nvSpPr>
          <p:cNvPr id="40" name="TextBox 39">
            <a:extLst>
              <a:ext uri="{FF2B5EF4-FFF2-40B4-BE49-F238E27FC236}">
                <a16:creationId xmlns:a16="http://schemas.microsoft.com/office/drawing/2014/main" id="{52E0D1A5-7AC9-4C1C-B291-88AFFE36F984}"/>
              </a:ext>
            </a:extLst>
          </p:cNvPr>
          <p:cNvSpPr txBox="1"/>
          <p:nvPr/>
        </p:nvSpPr>
        <p:spPr>
          <a:xfrm>
            <a:off x="4393467" y="5459802"/>
            <a:ext cx="684075" cy="461665"/>
          </a:xfrm>
          <a:prstGeom prst="rect">
            <a:avLst/>
          </a:prstGeom>
          <a:noFill/>
        </p:spPr>
        <p:txBody>
          <a:bodyPr wrap="square" rtlCol="0">
            <a:spAutoFit/>
          </a:bodyPr>
          <a:lstStyle/>
          <a:p>
            <a:pPr algn="ctr"/>
            <a:r>
              <a:rPr lang="en-GB" sz="2400" dirty="0"/>
              <a:t>es</a:t>
            </a:r>
          </a:p>
        </p:txBody>
      </p:sp>
      <p:sp>
        <p:nvSpPr>
          <p:cNvPr id="42" name="TextBox 41">
            <a:extLst>
              <a:ext uri="{FF2B5EF4-FFF2-40B4-BE49-F238E27FC236}">
                <a16:creationId xmlns:a16="http://schemas.microsoft.com/office/drawing/2014/main" id="{5ABCF57A-8DD0-41FC-AC97-465270C58B47}"/>
              </a:ext>
            </a:extLst>
          </p:cNvPr>
          <p:cNvSpPr txBox="1"/>
          <p:nvPr/>
        </p:nvSpPr>
        <p:spPr>
          <a:xfrm>
            <a:off x="4393466" y="4746786"/>
            <a:ext cx="684075" cy="461665"/>
          </a:xfrm>
          <a:prstGeom prst="rect">
            <a:avLst/>
          </a:prstGeom>
          <a:noFill/>
        </p:spPr>
        <p:txBody>
          <a:bodyPr wrap="square" rtlCol="0">
            <a:spAutoFit/>
          </a:bodyPr>
          <a:lstStyle/>
          <a:p>
            <a:pPr algn="ctr"/>
            <a:r>
              <a:rPr lang="en-GB" sz="2400" dirty="0"/>
              <a:t>es</a:t>
            </a:r>
          </a:p>
        </p:txBody>
      </p:sp>
      <p:sp>
        <p:nvSpPr>
          <p:cNvPr id="23" name="TextBox 22">
            <a:extLst>
              <a:ext uri="{FF2B5EF4-FFF2-40B4-BE49-F238E27FC236}">
                <a16:creationId xmlns:a16="http://schemas.microsoft.com/office/drawing/2014/main" id="{1CFC8D46-F923-4815-9B87-0EA1FC059DDE}"/>
              </a:ext>
            </a:extLst>
          </p:cNvPr>
          <p:cNvSpPr txBox="1"/>
          <p:nvPr/>
        </p:nvSpPr>
        <p:spPr>
          <a:xfrm>
            <a:off x="237124" y="2332728"/>
            <a:ext cx="11421476" cy="830997"/>
          </a:xfrm>
          <a:prstGeom prst="rect">
            <a:avLst/>
          </a:prstGeom>
          <a:noFill/>
        </p:spPr>
        <p:txBody>
          <a:bodyPr wrap="square" rtlCol="0">
            <a:spAutoFit/>
          </a:bodyPr>
          <a:lstStyle/>
          <a:p>
            <a:pPr lvl="0">
              <a:defRPr/>
            </a:pPr>
            <a:r>
              <a:rPr lang="en-US" sz="2400" dirty="0"/>
              <a:t>When words with –ción </a:t>
            </a:r>
            <a:r>
              <a:rPr lang="en-US" sz="2400" dirty="0">
                <a:latin typeface="Century Gothic" panose="020F0302020204030204"/>
              </a:rPr>
              <a:t>become plural, the extra ‘</a:t>
            </a:r>
            <a:r>
              <a:rPr lang="en-GB" sz="2400" b="1" dirty="0"/>
              <a:t>-</a:t>
            </a:r>
            <a:r>
              <a:rPr lang="en-US" sz="2400" dirty="0">
                <a:latin typeface="Century Gothic" panose="020F0302020204030204"/>
              </a:rPr>
              <a:t>es’ means that the stress is now on the penultimate syllable. So, no accent is needed. </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8" name="Rounded Rectangular Callout 27"/>
          <p:cNvSpPr/>
          <p:nvPr/>
        </p:nvSpPr>
        <p:spPr>
          <a:xfrm>
            <a:off x="5473435" y="4210652"/>
            <a:ext cx="5528393" cy="1229648"/>
          </a:xfrm>
          <a:prstGeom prst="wedgeRoundRectCallout">
            <a:avLst>
              <a:gd name="adj1" fmla="val -63039"/>
              <a:gd name="adj2" fmla="val -36733"/>
              <a:gd name="adj3" fmla="val 16667"/>
            </a:avLst>
          </a:prstGeom>
          <a:solidFill>
            <a:srgbClr val="3A5E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rPr>
              <a:t>Listen carefully. The stressed syllable doesn’t change </a:t>
            </a:r>
            <a:r>
              <a:rPr lang="en-US" sz="2000" dirty="0"/>
              <a:t>–</a:t>
            </a:r>
            <a:r>
              <a:rPr lang="en-GB" sz="2000" dirty="0">
                <a:solidFill>
                  <a:schemeClr val="bg1"/>
                </a:solidFill>
              </a:rPr>
              <a:t> only the spelling does!</a:t>
            </a:r>
            <a:endParaRPr lang="es-GB" sz="2000" dirty="0">
              <a:solidFill>
                <a:schemeClr val="bg1"/>
              </a:solidFill>
            </a:endParaRPr>
          </a:p>
        </p:txBody>
      </p:sp>
    </p:spTree>
    <p:extLst>
      <p:ext uri="{BB962C8B-B14F-4D97-AF65-F5344CB8AC3E}">
        <p14:creationId xmlns:p14="http://schemas.microsoft.com/office/powerpoint/2010/main" val="24847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iterate type="lt">
                                    <p:tmAbs val="0"/>
                                  </p:iterate>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iterate type="lt">
                                    <p:tmAbs val="0"/>
                                  </p:iterate>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iterate type="lt">
                                    <p:tmAbs val="0"/>
                                  </p:iterate>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animBg="1"/>
      <p:bldP spid="14" grpId="0" animBg="1"/>
      <p:bldP spid="15" grpId="0" animBg="1"/>
      <p:bldP spid="16" grpId="0"/>
      <p:bldP spid="17" grpId="0"/>
      <p:bldP spid="18" grpId="0"/>
      <p:bldP spid="3" grpId="0"/>
      <p:bldP spid="20" grpId="0"/>
      <p:bldP spid="22" grpId="0"/>
      <p:bldP spid="38" grpId="0"/>
      <p:bldP spid="40" grpId="0"/>
      <p:bldP spid="42" grpId="0"/>
      <p:bldP spid="23" grpId="0"/>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55734CE0-7731-634A-B95B-B88ADC12B525}"/>
              </a:ext>
            </a:extLst>
          </p:cNvPr>
          <p:cNvSpPr/>
          <p:nvPr/>
        </p:nvSpPr>
        <p:spPr>
          <a:xfrm>
            <a:off x="267756" y="2565571"/>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5" name="Rectangle 1">
            <a:extLst>
              <a:ext uri="{FF2B5EF4-FFF2-40B4-BE49-F238E27FC236}">
                <a16:creationId xmlns:a16="http://schemas.microsoft.com/office/drawing/2014/main" id="{C2E5EFFA-9E0B-5849-9EE9-E77BA4C103EC}"/>
              </a:ext>
            </a:extLst>
          </p:cNvPr>
          <p:cNvSpPr/>
          <p:nvPr/>
        </p:nvSpPr>
        <p:spPr>
          <a:xfrm>
            <a:off x="307229" y="4492217"/>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1" name="Rectangle 1">
            <a:extLst>
              <a:ext uri="{FF2B5EF4-FFF2-40B4-BE49-F238E27FC236}">
                <a16:creationId xmlns:a16="http://schemas.microsoft.com/office/drawing/2014/main" id="{29E932D3-4E27-4749-8AE0-552996D7C365}"/>
              </a:ext>
            </a:extLst>
          </p:cNvPr>
          <p:cNvSpPr/>
          <p:nvPr/>
        </p:nvSpPr>
        <p:spPr>
          <a:xfrm>
            <a:off x="277631" y="666478"/>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2" name="Text Box 2">
            <a:extLst>
              <a:ext uri="{FF2B5EF4-FFF2-40B4-BE49-F238E27FC236}">
                <a16:creationId xmlns:a16="http://schemas.microsoft.com/office/drawing/2014/main" id="{1CC9F3DE-AB65-4E41-A149-A250EACAE816}"/>
              </a:ext>
            </a:extLst>
          </p:cNvPr>
          <p:cNvSpPr txBox="1">
            <a:spLocks noChangeArrowheads="1"/>
          </p:cNvSpPr>
          <p:nvPr/>
        </p:nvSpPr>
        <p:spPr bwMode="auto">
          <a:xfrm>
            <a:off x="5638837" y="1196534"/>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In general</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 Box 2">
            <a:extLst>
              <a:ext uri="{FF2B5EF4-FFF2-40B4-BE49-F238E27FC236}">
                <a16:creationId xmlns:a16="http://schemas.microsoft.com/office/drawing/2014/main" id="{B2F9CA9A-AF07-7D43-A3A5-2F606FFBF01E}"/>
              </a:ext>
            </a:extLst>
          </p:cNvPr>
          <p:cNvSpPr txBox="1">
            <a:spLocks noChangeArrowheads="1"/>
          </p:cNvSpPr>
          <p:nvPr/>
        </p:nvSpPr>
        <p:spPr bwMode="auto">
          <a:xfrm>
            <a:off x="4234155" y="1224646"/>
            <a:ext cx="988601"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Today</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 Box 2">
            <a:extLst>
              <a:ext uri="{FF2B5EF4-FFF2-40B4-BE49-F238E27FC236}">
                <a16:creationId xmlns:a16="http://schemas.microsoft.com/office/drawing/2014/main" id="{602F1DB8-F732-E54B-B31C-9D14F797D4CB}"/>
              </a:ext>
            </a:extLst>
          </p:cNvPr>
          <p:cNvSpPr txBox="1">
            <a:spLocks noChangeArrowheads="1"/>
          </p:cNvSpPr>
          <p:nvPr/>
        </p:nvSpPr>
        <p:spPr bwMode="auto">
          <a:xfrm>
            <a:off x="3903779" y="1558168"/>
            <a:ext cx="1828731" cy="40703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[good looking]</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 Box 2">
            <a:extLst>
              <a:ext uri="{FF2B5EF4-FFF2-40B4-BE49-F238E27FC236}">
                <a16:creationId xmlns:a16="http://schemas.microsoft.com/office/drawing/2014/main" id="{AE787E47-9F97-9C4B-BD73-D13DA1FEED0B}"/>
              </a:ext>
            </a:extLst>
          </p:cNvPr>
          <p:cNvSpPr txBox="1">
            <a:spLocks noChangeArrowheads="1"/>
          </p:cNvSpPr>
          <p:nvPr/>
        </p:nvSpPr>
        <p:spPr bwMode="auto">
          <a:xfrm>
            <a:off x="5872844" y="1549503"/>
            <a:ext cx="1173295" cy="40703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[strong]</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893365" y="623349"/>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Persona C</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1">
            <a:extLst>
              <a:ext uri="{FF2B5EF4-FFF2-40B4-BE49-F238E27FC236}">
                <a16:creationId xmlns:a16="http://schemas.microsoft.com/office/drawing/2014/main" id="{CDE1875A-8472-7943-8A79-535201D83311}"/>
              </a:ext>
            </a:extLst>
          </p:cNvPr>
          <p:cNvSpPr/>
          <p:nvPr/>
        </p:nvSpPr>
        <p:spPr>
          <a:xfrm>
            <a:off x="3932809" y="68394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1106917" y="1751600"/>
            <a:ext cx="1713983"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rgbClr val="203864"/>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It is </a:t>
            </a:r>
            <a:r>
              <a:rPr lang="en-GB" sz="2200" dirty="0">
                <a:solidFill>
                  <a:srgbClr val="203864"/>
                </a:solidFill>
                <a:effectLst/>
                <a:ea typeface="Calibri" panose="020F0502020204030204" pitchFamily="34" charset="0"/>
                <a:cs typeface="Times New Roman" panose="02020603050405020304" pitchFamily="18" charset="0"/>
              </a:rPr>
              <a:t>scary]</a:t>
            </a:r>
            <a:endParaRPr lang="es-GB" sz="2200" dirty="0">
              <a:solidFill>
                <a:srgbClr val="203864"/>
              </a:solidFill>
              <a:effectLst/>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345700" y="76920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E65D74D4-06ED-A749-900B-FF8B0CB98FDC}"/>
              </a:ext>
            </a:extLst>
          </p:cNvPr>
          <p:cNvSpPr/>
          <p:nvPr/>
        </p:nvSpPr>
        <p:spPr>
          <a:xfrm>
            <a:off x="3932807" y="2565571"/>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5" name="Rectangle 1">
            <a:extLst>
              <a:ext uri="{FF2B5EF4-FFF2-40B4-BE49-F238E27FC236}">
                <a16:creationId xmlns:a16="http://schemas.microsoft.com/office/drawing/2014/main" id="{460EAA9F-A5C8-DD44-9E4C-A84839703327}"/>
              </a:ext>
            </a:extLst>
          </p:cNvPr>
          <p:cNvSpPr/>
          <p:nvPr/>
        </p:nvSpPr>
        <p:spPr>
          <a:xfrm>
            <a:off x="3932808" y="4492217"/>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439818" cy="400110"/>
          </a:xfrm>
          <a:prstGeom prst="rect">
            <a:avLst/>
          </a:prstGeom>
          <a:noFill/>
        </p:spPr>
        <p:txBody>
          <a:bodyPr wrap="none" rtlCol="0">
            <a:spAutoFit/>
          </a:bodyPr>
          <a:lstStyle/>
          <a:p>
            <a:pPr algn="l"/>
            <a:r>
              <a:rPr lang="es-GB" sz="2000" b="1" dirty="0">
                <a:solidFill>
                  <a:schemeClr val="accent5">
                    <a:lumMod val="50000"/>
                  </a:schemeClr>
                </a:solidFill>
              </a:rPr>
              <a:t>Persona A</a:t>
            </a:r>
          </a:p>
        </p:txBody>
      </p:sp>
      <p:sp>
        <p:nvSpPr>
          <p:cNvPr id="61" name="Text Box 10">
            <a:extLst>
              <a:ext uri="{FF2B5EF4-FFF2-40B4-BE49-F238E27FC236}">
                <a16:creationId xmlns:a16="http://schemas.microsoft.com/office/drawing/2014/main" id="{8B51EBC1-52AC-FB45-BB1F-82F9A18DC2C8}"/>
              </a:ext>
            </a:extLst>
          </p:cNvPr>
          <p:cNvSpPr txBox="1">
            <a:spLocks noChangeArrowheads="1"/>
          </p:cNvSpPr>
          <p:nvPr/>
        </p:nvSpPr>
        <p:spPr bwMode="auto">
          <a:xfrm>
            <a:off x="3966700" y="76920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 Box 10">
            <a:extLst>
              <a:ext uri="{FF2B5EF4-FFF2-40B4-BE49-F238E27FC236}">
                <a16:creationId xmlns:a16="http://schemas.microsoft.com/office/drawing/2014/main" id="{6249ACD9-CB69-1E4F-A457-F89CD6CD7F34}"/>
              </a:ext>
            </a:extLst>
          </p:cNvPr>
          <p:cNvSpPr txBox="1">
            <a:spLocks noChangeArrowheads="1"/>
          </p:cNvSpPr>
          <p:nvPr/>
        </p:nvSpPr>
        <p:spPr bwMode="auto">
          <a:xfrm>
            <a:off x="335825" y="269229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Text Box 10">
            <a:extLst>
              <a:ext uri="{FF2B5EF4-FFF2-40B4-BE49-F238E27FC236}">
                <a16:creationId xmlns:a16="http://schemas.microsoft.com/office/drawing/2014/main" id="{B5700DD2-C080-A742-98A3-F0001DF4765D}"/>
              </a:ext>
            </a:extLst>
          </p:cNvPr>
          <p:cNvSpPr txBox="1">
            <a:spLocks noChangeArrowheads="1"/>
          </p:cNvSpPr>
          <p:nvPr/>
        </p:nvSpPr>
        <p:spPr bwMode="auto">
          <a:xfrm>
            <a:off x="3956825" y="269229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 Box 10">
            <a:extLst>
              <a:ext uri="{FF2B5EF4-FFF2-40B4-BE49-F238E27FC236}">
                <a16:creationId xmlns:a16="http://schemas.microsoft.com/office/drawing/2014/main" id="{3B7C977A-29D7-C44D-8D4A-81DA7B73B040}"/>
              </a:ext>
            </a:extLst>
          </p:cNvPr>
          <p:cNvSpPr txBox="1">
            <a:spLocks noChangeArrowheads="1"/>
          </p:cNvSpPr>
          <p:nvPr/>
        </p:nvSpPr>
        <p:spPr bwMode="auto">
          <a:xfrm>
            <a:off x="345700" y="4594944"/>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Text Box 10">
            <a:extLst>
              <a:ext uri="{FF2B5EF4-FFF2-40B4-BE49-F238E27FC236}">
                <a16:creationId xmlns:a16="http://schemas.microsoft.com/office/drawing/2014/main" id="{87B4B6D1-8796-E642-9779-2D3F1D588264}"/>
              </a:ext>
            </a:extLst>
          </p:cNvPr>
          <p:cNvSpPr txBox="1">
            <a:spLocks noChangeArrowheads="1"/>
          </p:cNvSpPr>
          <p:nvPr/>
        </p:nvSpPr>
        <p:spPr bwMode="auto">
          <a:xfrm>
            <a:off x="4045455" y="4594944"/>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6" name="Picture 3" descr="Movie film strip clipart 2 ">
            <a:extLst>
              <a:ext uri="{FF2B5EF4-FFF2-40B4-BE49-F238E27FC236}">
                <a16:creationId xmlns:a16="http://schemas.microsoft.com/office/drawing/2014/main" id="{8DFCDE53-487F-E741-9E84-CCC499481C9D}"/>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93771" y="879888"/>
            <a:ext cx="872125" cy="842425"/>
          </a:xfrm>
          <a:prstGeom prst="rect">
            <a:avLst/>
          </a:prstGeom>
          <a:noFill/>
          <a:ln>
            <a:noFill/>
          </a:ln>
        </p:spPr>
      </p:pic>
      <p:graphicFrame>
        <p:nvGraphicFramePr>
          <p:cNvPr id="3" name="Tabla 2">
            <a:extLst>
              <a:ext uri="{FF2B5EF4-FFF2-40B4-BE49-F238E27FC236}">
                <a16:creationId xmlns:a16="http://schemas.microsoft.com/office/drawing/2014/main" id="{43A28954-0AB9-E14D-B143-D924ED35AF98}"/>
              </a:ext>
            </a:extLst>
          </p:cNvPr>
          <p:cNvGraphicFramePr>
            <a:graphicFrameLocks noGrp="1"/>
          </p:cNvGraphicFramePr>
          <p:nvPr>
            <p:extLst>
              <p:ext uri="{D42A27DB-BD31-4B8C-83A1-F6EECF244321}">
                <p14:modId xmlns:p14="http://schemas.microsoft.com/office/powerpoint/2010/main" val="2717643086"/>
              </p:ext>
            </p:extLst>
          </p:nvPr>
        </p:nvGraphicFramePr>
        <p:xfrm>
          <a:off x="7652455" y="710908"/>
          <a:ext cx="4193845" cy="5382378"/>
        </p:xfrm>
        <a:graphic>
          <a:graphicData uri="http://schemas.openxmlformats.org/drawingml/2006/table">
            <a:tbl>
              <a:tblPr firstRow="1" bandRow="1">
                <a:tableStyleId>{5DA37D80-6434-44D0-A028-1B22A696006F}</a:tableStyleId>
              </a:tblPr>
              <a:tblGrid>
                <a:gridCol w="450145">
                  <a:extLst>
                    <a:ext uri="{9D8B030D-6E8A-4147-A177-3AD203B41FA5}">
                      <a16:colId xmlns:a16="http://schemas.microsoft.com/office/drawing/2014/main" val="2648305820"/>
                    </a:ext>
                  </a:extLst>
                </a:gridCol>
                <a:gridCol w="996950">
                  <a:extLst>
                    <a:ext uri="{9D8B030D-6E8A-4147-A177-3AD203B41FA5}">
                      <a16:colId xmlns:a16="http://schemas.microsoft.com/office/drawing/2014/main" val="1146771736"/>
                    </a:ext>
                  </a:extLst>
                </a:gridCol>
                <a:gridCol w="996950">
                  <a:extLst>
                    <a:ext uri="{9D8B030D-6E8A-4147-A177-3AD203B41FA5}">
                      <a16:colId xmlns:a16="http://schemas.microsoft.com/office/drawing/2014/main" val="248990265"/>
                    </a:ext>
                  </a:extLst>
                </a:gridCol>
                <a:gridCol w="1749800">
                  <a:extLst>
                    <a:ext uri="{9D8B030D-6E8A-4147-A177-3AD203B41FA5}">
                      <a16:colId xmlns:a16="http://schemas.microsoft.com/office/drawing/2014/main" val="1582331630"/>
                    </a:ext>
                  </a:extLst>
                </a:gridCol>
              </a:tblGrid>
              <a:tr h="364712">
                <a:tc rowSpan="2">
                  <a:txBody>
                    <a:bodyPr/>
                    <a:lstStyle/>
                    <a:p>
                      <a:endParaRPr lang="es-GB" dirty="0">
                        <a:solidFill>
                          <a:schemeClr val="tx1"/>
                        </a:solidFill>
                      </a:endParaRPr>
                    </a:p>
                  </a:txBody>
                  <a:tcPr/>
                </a:tc>
                <a:tc gridSpan="2">
                  <a:txBody>
                    <a:bodyPr/>
                    <a:lstStyle/>
                    <a:p>
                      <a:pPr algn="ctr"/>
                      <a:r>
                        <a:rPr lang="es-GB" dirty="0">
                          <a:solidFill>
                            <a:schemeClr val="tx1"/>
                          </a:solidFill>
                        </a:rPr>
                        <a:t>Habla de...</a:t>
                      </a:r>
                    </a:p>
                  </a:txBody>
                  <a:tcPr anchor="ctr"/>
                </a:tc>
                <a:tc hMerge="1">
                  <a:txBody>
                    <a:bodyPr/>
                    <a:lstStyle/>
                    <a:p>
                      <a:endParaRPr lang="es-GB" dirty="0"/>
                    </a:p>
                  </a:txBody>
                  <a:tcPr/>
                </a:tc>
                <a:tc rowSpan="2">
                  <a:txBody>
                    <a:bodyPr/>
                    <a:lstStyle/>
                    <a:p>
                      <a:pPr algn="ctr"/>
                      <a:r>
                        <a:rPr lang="es-GB" dirty="0">
                          <a:solidFill>
                            <a:schemeClr val="tx1"/>
                          </a:solidFill>
                        </a:rPr>
                        <a:t>Escribe el adjetivo en inglés</a:t>
                      </a:r>
                    </a:p>
                  </a:txBody>
                  <a:tcPr anchor="ctr"/>
                </a:tc>
                <a:extLst>
                  <a:ext uri="{0D108BD9-81ED-4DB2-BD59-A6C34878D82A}">
                    <a16:rowId xmlns:a16="http://schemas.microsoft.com/office/drawing/2014/main" val="1718450914"/>
                  </a:ext>
                </a:extLst>
              </a:tr>
              <a:tr h="636638">
                <a:tc vMerge="1">
                  <a:txBody>
                    <a:bodyPr/>
                    <a:lstStyle/>
                    <a:p>
                      <a:endParaRPr lang="es-GB"/>
                    </a:p>
                  </a:txBody>
                  <a:tcPr/>
                </a:tc>
                <a:tc>
                  <a:txBody>
                    <a:bodyPr/>
                    <a:lstStyle/>
                    <a:p>
                      <a:pPr algn="ctr"/>
                      <a:r>
                        <a:rPr lang="es-GB" dirty="0">
                          <a:solidFill>
                            <a:schemeClr val="tx1"/>
                          </a:solidFill>
                        </a:rPr>
                        <a:t>Una cosa</a:t>
                      </a:r>
                    </a:p>
                  </a:txBody>
                  <a:tcPr anchor="ctr"/>
                </a:tc>
                <a:tc>
                  <a:txBody>
                    <a:bodyPr/>
                    <a:lstStyle/>
                    <a:p>
                      <a:pPr algn="ctr"/>
                      <a:r>
                        <a:rPr lang="es-GB" dirty="0">
                          <a:solidFill>
                            <a:schemeClr val="tx1"/>
                          </a:solidFill>
                        </a:rPr>
                        <a:t>Más cosas</a:t>
                      </a:r>
                    </a:p>
                  </a:txBody>
                  <a:tcPr anchor="ctr"/>
                </a:tc>
                <a:tc vMerge="1">
                  <a:txBody>
                    <a:bodyPr/>
                    <a:lstStyle/>
                    <a:p>
                      <a:endParaRPr lang="es-GB"/>
                    </a:p>
                  </a:txBody>
                  <a:tcPr/>
                </a:tc>
                <a:extLst>
                  <a:ext uri="{0D108BD9-81ED-4DB2-BD59-A6C34878D82A}">
                    <a16:rowId xmlns:a16="http://schemas.microsoft.com/office/drawing/2014/main" val="4212392203"/>
                  </a:ext>
                </a:extLst>
              </a:tr>
              <a:tr h="729423">
                <a:tc>
                  <a:txBody>
                    <a:bodyPr/>
                    <a:lstStyle/>
                    <a:p>
                      <a:pPr algn="ctr"/>
                      <a:r>
                        <a:rPr lang="es-GB" sz="2000" dirty="0">
                          <a:solidFill>
                            <a:schemeClr val="tx1"/>
                          </a:solidFill>
                        </a:rPr>
                        <a:t>1</a:t>
                      </a:r>
                    </a:p>
                  </a:txBody>
                  <a:tcPr anchor="ct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762572089"/>
                  </a:ext>
                </a:extLst>
              </a:tr>
              <a:tr h="729423">
                <a:tc>
                  <a:txBody>
                    <a:bodyPr/>
                    <a:lstStyle/>
                    <a:p>
                      <a:pPr algn="ctr"/>
                      <a:r>
                        <a:rPr lang="es-GB" sz="2000" dirty="0">
                          <a:solidFill>
                            <a:schemeClr val="tx1"/>
                          </a:solidFill>
                        </a:rPr>
                        <a:t>2</a:t>
                      </a:r>
                    </a:p>
                  </a:txBody>
                  <a:tcPr anchor="ctr"/>
                </a:tc>
                <a:tc>
                  <a:txBody>
                    <a:bodyPr/>
                    <a:lstStyle/>
                    <a:p>
                      <a:endParaRPr lang="es-GB">
                        <a:solidFill>
                          <a:schemeClr val="tx1"/>
                        </a:solidFill>
                      </a:endParaRPr>
                    </a:p>
                  </a:txBody>
                  <a:tcPr/>
                </a:tc>
                <a:tc>
                  <a:txBody>
                    <a:bodyPr/>
                    <a:lstStyle/>
                    <a:p>
                      <a:endParaRPr lang="es-GB" dirty="0">
                        <a:solidFill>
                          <a:schemeClr val="tx1"/>
                        </a:solidFill>
                      </a:endParaRPr>
                    </a:p>
                  </a:txBody>
                  <a:tcPr/>
                </a:tc>
                <a:tc>
                  <a:txBody>
                    <a:bodyPr/>
                    <a:lstStyle/>
                    <a:p>
                      <a:endParaRPr lang="es-GB">
                        <a:solidFill>
                          <a:schemeClr val="tx1"/>
                        </a:solidFill>
                      </a:endParaRPr>
                    </a:p>
                  </a:txBody>
                  <a:tcPr/>
                </a:tc>
                <a:extLst>
                  <a:ext uri="{0D108BD9-81ED-4DB2-BD59-A6C34878D82A}">
                    <a16:rowId xmlns:a16="http://schemas.microsoft.com/office/drawing/2014/main" val="472218786"/>
                  </a:ext>
                </a:extLst>
              </a:tr>
              <a:tr h="729423">
                <a:tc>
                  <a:txBody>
                    <a:bodyPr/>
                    <a:lstStyle/>
                    <a:p>
                      <a:pPr algn="ctr"/>
                      <a:r>
                        <a:rPr lang="es-GB" sz="2000" dirty="0">
                          <a:solidFill>
                            <a:schemeClr val="tx1"/>
                          </a:solidFill>
                        </a:rPr>
                        <a:t>3</a:t>
                      </a:r>
                    </a:p>
                  </a:txBody>
                  <a:tcPr anchor="ctr"/>
                </a:tc>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endParaRPr lang="es-GB">
                        <a:solidFill>
                          <a:schemeClr val="tx1"/>
                        </a:solidFill>
                      </a:endParaRPr>
                    </a:p>
                  </a:txBody>
                  <a:tcPr/>
                </a:tc>
                <a:extLst>
                  <a:ext uri="{0D108BD9-81ED-4DB2-BD59-A6C34878D82A}">
                    <a16:rowId xmlns:a16="http://schemas.microsoft.com/office/drawing/2014/main" val="4270556683"/>
                  </a:ext>
                </a:extLst>
              </a:tr>
              <a:tr h="729423">
                <a:tc>
                  <a:txBody>
                    <a:bodyPr/>
                    <a:lstStyle/>
                    <a:p>
                      <a:pPr algn="ctr"/>
                      <a:r>
                        <a:rPr lang="es-GB" sz="2000" dirty="0">
                          <a:solidFill>
                            <a:schemeClr val="tx1"/>
                          </a:solidFill>
                        </a:rPr>
                        <a:t>4</a:t>
                      </a:r>
                    </a:p>
                  </a:txBody>
                  <a:tcPr anchor="ct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endParaRPr lang="es-GB">
                        <a:solidFill>
                          <a:schemeClr val="tx1"/>
                        </a:solidFill>
                      </a:endParaRPr>
                    </a:p>
                  </a:txBody>
                  <a:tcPr/>
                </a:tc>
                <a:extLst>
                  <a:ext uri="{0D108BD9-81ED-4DB2-BD59-A6C34878D82A}">
                    <a16:rowId xmlns:a16="http://schemas.microsoft.com/office/drawing/2014/main" val="3218035878"/>
                  </a:ext>
                </a:extLst>
              </a:tr>
              <a:tr h="729423">
                <a:tc>
                  <a:txBody>
                    <a:bodyPr/>
                    <a:lstStyle/>
                    <a:p>
                      <a:pPr algn="ctr"/>
                      <a:r>
                        <a:rPr lang="es-GB" sz="2000" dirty="0">
                          <a:solidFill>
                            <a:schemeClr val="tx1"/>
                          </a:solidFill>
                        </a:rPr>
                        <a:t>5</a:t>
                      </a:r>
                    </a:p>
                  </a:txBody>
                  <a:tcPr anchor="ctr"/>
                </a:tc>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endParaRPr lang="es-GB">
                        <a:solidFill>
                          <a:schemeClr val="tx1"/>
                        </a:solidFill>
                      </a:endParaRPr>
                    </a:p>
                  </a:txBody>
                  <a:tcPr/>
                </a:tc>
                <a:extLst>
                  <a:ext uri="{0D108BD9-81ED-4DB2-BD59-A6C34878D82A}">
                    <a16:rowId xmlns:a16="http://schemas.microsoft.com/office/drawing/2014/main" val="2379568859"/>
                  </a:ext>
                </a:extLst>
              </a:tr>
              <a:tr h="729423">
                <a:tc>
                  <a:txBody>
                    <a:bodyPr/>
                    <a:lstStyle/>
                    <a:p>
                      <a:pPr algn="ctr"/>
                      <a:r>
                        <a:rPr lang="es-GB" sz="2000" dirty="0">
                          <a:solidFill>
                            <a:schemeClr val="tx1"/>
                          </a:solidFill>
                        </a:rPr>
                        <a:t>6</a:t>
                      </a:r>
                    </a:p>
                  </a:txBody>
                  <a:tcPr anchor="ct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1543011316"/>
                  </a:ext>
                </a:extLst>
              </a:tr>
            </a:tbl>
          </a:graphicData>
        </a:graphic>
      </p:graphicFrame>
      <p:sp>
        <p:nvSpPr>
          <p:cNvPr id="67" name="Text Box 2">
            <a:extLst>
              <a:ext uri="{FF2B5EF4-FFF2-40B4-BE49-F238E27FC236}">
                <a16:creationId xmlns:a16="http://schemas.microsoft.com/office/drawing/2014/main" id="{E117E6F9-1125-8844-B6FE-22BDE504F57A}"/>
              </a:ext>
            </a:extLst>
          </p:cNvPr>
          <p:cNvSpPr txBox="1">
            <a:spLocks noChangeArrowheads="1"/>
          </p:cNvSpPr>
          <p:nvPr/>
        </p:nvSpPr>
        <p:spPr bwMode="auto">
          <a:xfrm>
            <a:off x="338238" y="5594087"/>
            <a:ext cx="3312015"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rgbClr val="203864"/>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They are </a:t>
            </a:r>
            <a:r>
              <a:rPr lang="en-GB" sz="2200" dirty="0">
                <a:solidFill>
                  <a:srgbClr val="203864"/>
                </a:solidFill>
                <a:ea typeface="Calibri" panose="020F0502020204030204" pitchFamily="34" charset="0"/>
                <a:cs typeface="Times New Roman" panose="02020603050405020304" pitchFamily="18" charset="0"/>
              </a:rPr>
              <a:t>sad</a:t>
            </a:r>
            <a:r>
              <a:rPr lang="en-GB" sz="2200" dirty="0">
                <a:solidFill>
                  <a:srgbClr val="203864"/>
                </a:solidFill>
                <a:effectLst/>
                <a:ea typeface="Calibri" panose="020F0502020204030204" pitchFamily="34" charset="0"/>
                <a:cs typeface="Times New Roman" panose="02020603050405020304" pitchFamily="18" charset="0"/>
              </a:rPr>
              <a:t>]</a:t>
            </a:r>
            <a:endParaRPr lang="es-GB" sz="2200" dirty="0">
              <a:solidFill>
                <a:srgbClr val="203864"/>
              </a:solidFill>
              <a:effectLst/>
              <a:ea typeface="Calibri" panose="020F0502020204030204" pitchFamily="34" charset="0"/>
              <a:cs typeface="Times New Roman" panose="02020603050405020304" pitchFamily="18" charset="0"/>
            </a:endParaRPr>
          </a:p>
        </p:txBody>
      </p:sp>
      <p:sp>
        <p:nvSpPr>
          <p:cNvPr id="68" name="Text Box 2">
            <a:extLst>
              <a:ext uri="{FF2B5EF4-FFF2-40B4-BE49-F238E27FC236}">
                <a16:creationId xmlns:a16="http://schemas.microsoft.com/office/drawing/2014/main" id="{417DD59A-FC24-FE40-AED6-B19DC1DA70B2}"/>
              </a:ext>
            </a:extLst>
          </p:cNvPr>
          <p:cNvSpPr txBox="1">
            <a:spLocks noChangeArrowheads="1"/>
          </p:cNvSpPr>
          <p:nvPr/>
        </p:nvSpPr>
        <p:spPr bwMode="auto">
          <a:xfrm>
            <a:off x="3852455" y="3703471"/>
            <a:ext cx="3550919"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rgbClr val="203864"/>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It is </a:t>
            </a:r>
            <a:r>
              <a:rPr lang="en-GB" sz="2200" dirty="0">
                <a:solidFill>
                  <a:srgbClr val="203864"/>
                </a:solidFill>
                <a:effectLst/>
                <a:ea typeface="Calibri" panose="020F0502020204030204" pitchFamily="34" charset="0"/>
                <a:cs typeface="Times New Roman" panose="02020603050405020304" pitchFamily="18" charset="0"/>
              </a:rPr>
              <a:t>embarrassing]</a:t>
            </a:r>
            <a:endParaRPr lang="es-GB" sz="2200" dirty="0">
              <a:solidFill>
                <a:srgbClr val="203864"/>
              </a:solidFill>
              <a:effectLst/>
              <a:ea typeface="Calibri" panose="020F0502020204030204" pitchFamily="34" charset="0"/>
              <a:cs typeface="Times New Roman" panose="02020603050405020304" pitchFamily="18" charset="0"/>
            </a:endParaRPr>
          </a:p>
        </p:txBody>
      </p:sp>
      <p:sp>
        <p:nvSpPr>
          <p:cNvPr id="69" name="Text Box 2">
            <a:extLst>
              <a:ext uri="{FF2B5EF4-FFF2-40B4-BE49-F238E27FC236}">
                <a16:creationId xmlns:a16="http://schemas.microsoft.com/office/drawing/2014/main" id="{C0EA3F65-D360-764F-895E-70CF1B774840}"/>
              </a:ext>
            </a:extLst>
          </p:cNvPr>
          <p:cNvSpPr txBox="1">
            <a:spLocks noChangeArrowheads="1"/>
          </p:cNvSpPr>
          <p:nvPr/>
        </p:nvSpPr>
        <p:spPr bwMode="auto">
          <a:xfrm>
            <a:off x="291774" y="3698017"/>
            <a:ext cx="3392307"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rgbClr val="203864"/>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They are </a:t>
            </a:r>
            <a:r>
              <a:rPr lang="en-GB" sz="2200" dirty="0">
                <a:solidFill>
                  <a:srgbClr val="203864"/>
                </a:solidFill>
                <a:effectLst/>
                <a:ea typeface="Calibri" panose="020F0502020204030204" pitchFamily="34" charset="0"/>
                <a:cs typeface="Times New Roman" panose="02020603050405020304" pitchFamily="18" charset="0"/>
              </a:rPr>
              <a:t>encouraging]</a:t>
            </a:r>
            <a:endParaRPr lang="es-GB" sz="2200" dirty="0">
              <a:solidFill>
                <a:srgbClr val="203864"/>
              </a:solidFill>
              <a:effectLst/>
              <a:ea typeface="Calibri" panose="020F0502020204030204" pitchFamily="34" charset="0"/>
              <a:cs typeface="Times New Roman" panose="02020603050405020304" pitchFamily="18" charset="0"/>
            </a:endParaRPr>
          </a:p>
        </p:txBody>
      </p:sp>
      <p:sp>
        <p:nvSpPr>
          <p:cNvPr id="70" name="Text Box 2">
            <a:extLst>
              <a:ext uri="{FF2B5EF4-FFF2-40B4-BE49-F238E27FC236}">
                <a16:creationId xmlns:a16="http://schemas.microsoft.com/office/drawing/2014/main" id="{E12E168D-DC73-724D-A00E-9ECDCC647B0B}"/>
              </a:ext>
            </a:extLst>
          </p:cNvPr>
          <p:cNvSpPr txBox="1">
            <a:spLocks noChangeArrowheads="1"/>
          </p:cNvSpPr>
          <p:nvPr/>
        </p:nvSpPr>
        <p:spPr bwMode="auto">
          <a:xfrm>
            <a:off x="4144964" y="1796029"/>
            <a:ext cx="3124770"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rgbClr val="203864"/>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It is </a:t>
            </a:r>
            <a:r>
              <a:rPr lang="en-GB" sz="2200" dirty="0">
                <a:solidFill>
                  <a:srgbClr val="203864"/>
                </a:solidFill>
                <a:effectLst/>
                <a:ea typeface="Calibri" panose="020F0502020204030204" pitchFamily="34" charset="0"/>
                <a:cs typeface="Times New Roman" panose="02020603050405020304" pitchFamily="18" charset="0"/>
              </a:rPr>
              <a:t>infuriating]</a:t>
            </a:r>
            <a:endParaRPr lang="es-GB" sz="2200" dirty="0">
              <a:solidFill>
                <a:srgbClr val="203864"/>
              </a:solidFill>
              <a:effectLst/>
              <a:ea typeface="Calibri" panose="020F0502020204030204" pitchFamily="34" charset="0"/>
              <a:cs typeface="Times New Roman" panose="02020603050405020304" pitchFamily="18" charset="0"/>
            </a:endParaRPr>
          </a:p>
        </p:txBody>
      </p:sp>
      <p:sp>
        <p:nvSpPr>
          <p:cNvPr id="71" name="Text Box 2">
            <a:extLst>
              <a:ext uri="{FF2B5EF4-FFF2-40B4-BE49-F238E27FC236}">
                <a16:creationId xmlns:a16="http://schemas.microsoft.com/office/drawing/2014/main" id="{272446F6-C59B-7A4B-B549-066E54C4580E}"/>
              </a:ext>
            </a:extLst>
          </p:cNvPr>
          <p:cNvSpPr txBox="1">
            <a:spLocks noChangeArrowheads="1"/>
          </p:cNvSpPr>
          <p:nvPr/>
        </p:nvSpPr>
        <p:spPr bwMode="auto">
          <a:xfrm>
            <a:off x="4303896" y="5528563"/>
            <a:ext cx="2857227"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They are </a:t>
            </a:r>
            <a:r>
              <a:rPr lang="en-GB" sz="2200" dirty="0">
                <a:solidFill>
                  <a:srgbClr val="203864"/>
                </a:solidFill>
                <a:effectLst/>
                <a:ea typeface="Calibri" panose="020F0502020204030204" pitchFamily="34" charset="0"/>
                <a:cs typeface="Times New Roman" panose="02020603050405020304" pitchFamily="18" charset="0"/>
              </a:rPr>
              <a:t>tiring]</a:t>
            </a:r>
            <a:endParaRPr lang="es-GB" sz="2200" dirty="0">
              <a:solidFill>
                <a:srgbClr val="203864"/>
              </a:solidFill>
              <a:effectLst/>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4C281947-6438-3142-AC0E-D063BDDA000B}"/>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6138" b="89770" l="10000" r="90000">
                        <a14:foregroundMark x1="29500" y1="23785" x2="27500" y2="23018"/>
                        <a14:foregroundMark x1="39000" y1="50384" x2="39750" y2="53197"/>
                        <a14:foregroundMark x1="55250" y1="58568" x2="57500" y2="61893"/>
                        <a14:foregroundMark x1="40500" y1="68031" x2="40500" y2="68031"/>
                        <a14:foregroundMark x1="75604" y1="10168" x2="74750" y2="9974"/>
                        <a14:foregroundMark x1="76095" y1="10280" x2="75673" y2="10184"/>
                        <a14:foregroundMark x1="81500" y1="6394" x2="80750" y2="6138"/>
                        <a14:foregroundMark x1="48799" y1="21995" x2="48500" y2="21995"/>
                        <a14:foregroundMark x1="49750" y1="21995" x2="49524" y2="21995"/>
                        <a14:foregroundMark x1="50500" y1="21228" x2="49250" y2="21483"/>
                        <a14:backgroundMark x1="45500" y1="50895" x2="45500" y2="50895"/>
                        <a14:backgroundMark x1="46750" y1="50895" x2="45500" y2="49872"/>
                        <a14:backgroundMark x1="45500" y1="47059" x2="48000" y2="50895"/>
                        <a14:backgroundMark x1="80500" y1="10742" x2="79500" y2="12276"/>
                        <a14:backgroundMark x1="81250" y1="12020" x2="82000" y2="14066"/>
                        <a14:backgroundMark x1="81250" y1="11765" x2="82000" y2="13043"/>
                        <a14:backgroundMark x1="54250" y1="27366" x2="54000" y2="28133"/>
                        <a14:backgroundMark x1="76250" y1="11765" x2="76000" y2="11253"/>
                        <a14:backgroundMark x1="49750" y1="22251" x2="49250" y2="22506"/>
                        <a14:backgroundMark x1="48750" y1="22762" x2="48250" y2="22506"/>
                        <a14:backgroundMark x1="40500" y1="20460" x2="40500" y2="20972"/>
                        <a14:backgroundMark x1="75750" y1="10997" x2="76250" y2="10742"/>
                        <a14:backgroundMark x1="50750" y1="19693" x2="50250" y2="19693"/>
                      </a14:backgroundRemoval>
                    </a14:imgEffect>
                  </a14:imgLayer>
                </a14:imgProps>
              </a:ext>
              <a:ext uri="{28A0092B-C50C-407E-A947-70E740481C1C}">
                <a14:useLocalDpi xmlns:a14="http://schemas.microsoft.com/office/drawing/2010/main"/>
              </a:ext>
            </a:extLst>
          </a:blip>
          <a:stretch>
            <a:fillRect/>
          </a:stretch>
        </p:blipFill>
        <p:spPr>
          <a:xfrm>
            <a:off x="5005740" y="2645456"/>
            <a:ext cx="1266194" cy="1237704"/>
          </a:xfrm>
          <a:prstGeom prst="rect">
            <a:avLst/>
          </a:prstGeom>
        </p:spPr>
      </p:pic>
      <p:pic>
        <p:nvPicPr>
          <p:cNvPr id="73" name="Imagen 72">
            <a:extLst>
              <a:ext uri="{FF2B5EF4-FFF2-40B4-BE49-F238E27FC236}">
                <a16:creationId xmlns:a16="http://schemas.microsoft.com/office/drawing/2014/main" id="{9C03C9D6-CFFB-5743-B6ED-6B2D734E7C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6581" y="2636149"/>
            <a:ext cx="1121641" cy="1121641"/>
          </a:xfrm>
          <a:prstGeom prst="rect">
            <a:avLst/>
          </a:prstGeom>
        </p:spPr>
      </p:pic>
      <p:pic>
        <p:nvPicPr>
          <p:cNvPr id="74" name="Imagen 73">
            <a:extLst>
              <a:ext uri="{FF2B5EF4-FFF2-40B4-BE49-F238E27FC236}">
                <a16:creationId xmlns:a16="http://schemas.microsoft.com/office/drawing/2014/main" id="{0E7B5573-45A4-404B-9020-4E8A2830F1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5092" y="4540025"/>
            <a:ext cx="1273903" cy="1273903"/>
          </a:xfrm>
          <a:prstGeom prst="rect">
            <a:avLst/>
          </a:prstGeom>
        </p:spPr>
      </p:pic>
      <p:pic>
        <p:nvPicPr>
          <p:cNvPr id="77" name="Imagen 76">
            <a:extLst>
              <a:ext uri="{FF2B5EF4-FFF2-40B4-BE49-F238E27FC236}">
                <a16:creationId xmlns:a16="http://schemas.microsoft.com/office/drawing/2014/main" id="{2D0AFCF1-36A5-8749-886F-D2C69138A8DB}"/>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3945" b="99014" l="962" r="97802">
                        <a14:foregroundMark x1="39835" y1="7692" x2="37775" y2="19527"/>
                        <a14:foregroundMark x1="37775" y1="19527" x2="26374" y2="29191"/>
                        <a14:foregroundMark x1="26374" y1="29191" x2="26786" y2="37870"/>
                        <a14:foregroundMark x1="26786" y1="37870" x2="29258" y2="44576"/>
                        <a14:foregroundMark x1="29258" y1="44576" x2="30082" y2="54043"/>
                        <a14:foregroundMark x1="30082" y1="54043" x2="22527" y2="60750"/>
                        <a14:foregroundMark x1="32692" y1="33531" x2="34478" y2="42012"/>
                        <a14:foregroundMark x1="34478" y1="42012" x2="23077" y2="47929"/>
                        <a14:foregroundMark x1="23077" y1="47929" x2="18956" y2="52268"/>
                        <a14:foregroundMark x1="18956" y1="52268" x2="7280" y2="55227"/>
                        <a14:foregroundMark x1="7280" y1="55227" x2="7143" y2="80671"/>
                        <a14:foregroundMark x1="7143" y1="80671" x2="5632" y2="86785"/>
                        <a14:foregroundMark x1="1648" y1="85996" x2="962" y2="86785"/>
                        <a14:foregroundMark x1="1923" y1="83432" x2="1923" y2="83432"/>
                        <a14:foregroundMark x1="1923" y1="81262" x2="1511" y2="78698"/>
                        <a14:foregroundMark x1="37912" y1="70809" x2="38736" y2="78304"/>
                        <a14:foregroundMark x1="38736" y1="78304" x2="34203" y2="90533"/>
                        <a14:foregroundMark x1="33379" y1="95661" x2="32967" y2="99211"/>
                        <a14:foregroundMark x1="27885" y1="89941" x2="27473" y2="92308"/>
                        <a14:foregroundMark x1="57967" y1="94477" x2="58379" y2="93688"/>
                        <a14:foregroundMark x1="85852" y1="83432" x2="91896" y2="78698"/>
                        <a14:foregroundMark x1="91896" y1="78698" x2="95604" y2="69822"/>
                        <a14:foregroundMark x1="95604" y1="69822" x2="92857" y2="50690"/>
                        <a14:foregroundMark x1="92857" y1="50690" x2="93544" y2="41223"/>
                        <a14:foregroundMark x1="93544" y1="41223" x2="92308" y2="34714"/>
                        <a14:foregroundMark x1="84478" y1="57002" x2="79808" y2="53846"/>
                        <a14:foregroundMark x1="79808" y1="53846" x2="79808" y2="53846"/>
                        <a14:foregroundMark x1="75687" y1="34122" x2="72940" y2="27811"/>
                        <a14:foregroundMark x1="72940" y1="27811" x2="72665" y2="27811"/>
                        <a14:foregroundMark x1="57830" y1="16765" x2="51374" y2="17751"/>
                        <a14:foregroundMark x1="59341" y1="8087" x2="59753" y2="8876"/>
                        <a14:foregroundMark x1="52060" y1="16174" x2="48764" y2="14004"/>
                        <a14:foregroundMark x1="51236" y1="9665" x2="48764" y2="11243"/>
                        <a14:foregroundMark x1="42033" y1="5720" x2="40110" y2="4142"/>
                        <a14:foregroundMark x1="44368" y1="73964" x2="43132" y2="78895"/>
                        <a14:foregroundMark x1="74725" y1="79684" x2="72390" y2="82840"/>
                        <a14:foregroundMark x1="68544" y1="89349" x2="65797" y2="89744"/>
                        <a14:foregroundMark x1="67445" y1="89152" x2="64698" y2="90335"/>
                        <a14:foregroundMark x1="68269" y1="86391" x2="63736" y2="90730"/>
                        <a14:foregroundMark x1="63736" y1="90730" x2="63187" y2="90335"/>
                        <a14:foregroundMark x1="74451" y1="83037" x2="74451" y2="85799"/>
                        <a14:foregroundMark x1="71154" y1="90533" x2="65110" y2="90730"/>
                        <a14:foregroundMark x1="65110" y1="90730" x2="63187" y2="89941"/>
                        <a14:foregroundMark x1="69093" y1="91519" x2="87088" y2="87179"/>
                        <a14:foregroundMark x1="87088" y1="87179" x2="91758" y2="88560"/>
                        <a14:foregroundMark x1="97802" y1="75148" x2="97665" y2="73964"/>
                        <a14:foregroundMark x1="96703" y1="57199" x2="96703" y2="57988"/>
                        <a14:foregroundMark x1="97802" y1="58185" x2="97665" y2="57396"/>
                      </a14:backgroundRemoval>
                    </a14:imgEffect>
                  </a14:imgLayer>
                </a14:imgProps>
              </a:ext>
              <a:ext uri="{28A0092B-C50C-407E-A947-70E740481C1C}">
                <a14:useLocalDpi xmlns:a14="http://schemas.microsoft.com/office/drawing/2010/main"/>
              </a:ext>
            </a:extLst>
          </a:blip>
          <a:stretch>
            <a:fillRect/>
          </a:stretch>
        </p:blipFill>
        <p:spPr>
          <a:xfrm>
            <a:off x="4849162" y="805773"/>
            <a:ext cx="1430588" cy="996303"/>
          </a:xfrm>
          <a:prstGeom prst="rect">
            <a:avLst/>
          </a:prstGeom>
        </p:spPr>
      </p:pic>
      <p:pic>
        <p:nvPicPr>
          <p:cNvPr id="79" name="Imagen 78">
            <a:extLst>
              <a:ext uri="{FF2B5EF4-FFF2-40B4-BE49-F238E27FC236}">
                <a16:creationId xmlns:a16="http://schemas.microsoft.com/office/drawing/2014/main" id="{6E42122D-DA29-6241-AE71-7CDB1C1606AD}"/>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7233" b="93082" l="6468" r="93035">
                        <a14:foregroundMark x1="52736" y1="12579" x2="44279" y2="7547"/>
                        <a14:foregroundMark x1="44279" y1="7547" x2="43781" y2="7547"/>
                        <a14:foregroundMark x1="36816" y1="11321" x2="34080" y2="7547"/>
                        <a14:foregroundMark x1="66667" y1="15094" x2="67910" y2="18239"/>
                        <a14:foregroundMark x1="10945" y1="76730" x2="6965" y2="67610"/>
                        <a14:foregroundMark x1="28109" y1="91509" x2="25871" y2="93082"/>
                        <a14:foregroundMark x1="27612" y1="78302" x2="27363" y2="87736"/>
                        <a14:foregroundMark x1="48010" y1="53145" x2="47761" y2="57862"/>
                        <a14:foregroundMark x1="79104" y1="75157" x2="79104" y2="90252"/>
                        <a14:foregroundMark x1="89552" y1="61006" x2="93035" y2="72642"/>
                        <a14:foregroundMark x1="93035" y1="72642" x2="93035" y2="82704"/>
                      </a14:backgroundRemoval>
                    </a14:imgEffect>
                  </a14:imgLayer>
                </a14:imgProps>
              </a:ext>
              <a:ext uri="{28A0092B-C50C-407E-A947-70E740481C1C}">
                <a14:useLocalDpi xmlns:a14="http://schemas.microsoft.com/office/drawing/2010/main"/>
              </a:ext>
            </a:extLst>
          </a:blip>
          <a:stretch>
            <a:fillRect/>
          </a:stretch>
        </p:blipFill>
        <p:spPr>
          <a:xfrm>
            <a:off x="4420403" y="4555326"/>
            <a:ext cx="1313150" cy="1038761"/>
          </a:xfrm>
          <a:prstGeom prst="rect">
            <a:avLst/>
          </a:prstGeom>
        </p:spPr>
      </p:pic>
      <p:pic>
        <p:nvPicPr>
          <p:cNvPr id="82" name="Imagen 81">
            <a:extLst>
              <a:ext uri="{FF2B5EF4-FFF2-40B4-BE49-F238E27FC236}">
                <a16:creationId xmlns:a16="http://schemas.microsoft.com/office/drawing/2014/main" id="{8936414B-8E1D-3F40-9CA4-721B6622F8B9}"/>
              </a:ext>
            </a:extLst>
          </p:cNvPr>
          <p:cNvPicPr>
            <a:picLocks noChangeAspect="1"/>
          </p:cNvPicPr>
          <p:nvPr/>
        </p:nvPicPr>
        <p:blipFill>
          <a:blip r:embed="rId10" cstate="screen">
            <a:extLst>
              <a:ext uri="{BEBA8EAE-BF5A-486C-A8C5-ECC9F3942E4B}">
                <a14:imgProps xmlns:a14="http://schemas.microsoft.com/office/drawing/2010/main">
                  <a14:imgLayer r:embed="rId12">
                    <a14:imgEffect>
                      <a14:backgroundRemoval t="7233" b="93082" l="6468" r="93035">
                        <a14:foregroundMark x1="52736" y1="12579" x2="44279" y2="7547"/>
                        <a14:foregroundMark x1="44279" y1="7547" x2="43781" y2="7547"/>
                        <a14:foregroundMark x1="36816" y1="11321" x2="34080" y2="7547"/>
                        <a14:foregroundMark x1="66667" y1="15094" x2="67910" y2="18239"/>
                        <a14:foregroundMark x1="10945" y1="76730" x2="6965" y2="67610"/>
                        <a14:foregroundMark x1="28109" y1="91509" x2="25871" y2="93082"/>
                        <a14:foregroundMark x1="27612" y1="78302" x2="27363" y2="87736"/>
                        <a14:foregroundMark x1="48010" y1="53145" x2="47761" y2="57862"/>
                        <a14:foregroundMark x1="79104" y1="75157" x2="79104" y2="90252"/>
                        <a14:foregroundMark x1="89552" y1="61006" x2="93035" y2="72642"/>
                        <a14:foregroundMark x1="93035" y1="72642" x2="93035" y2="82704"/>
                      </a14:backgroundRemoval>
                    </a14:imgEffect>
                  </a14:imgLayer>
                </a14:imgProps>
              </a:ext>
              <a:ext uri="{28A0092B-C50C-407E-A947-70E740481C1C}">
                <a14:useLocalDpi xmlns:a14="http://schemas.microsoft.com/office/drawing/2010/main"/>
              </a:ext>
            </a:extLst>
          </a:blip>
          <a:stretch>
            <a:fillRect/>
          </a:stretch>
        </p:blipFill>
        <p:spPr>
          <a:xfrm>
            <a:off x="5727733" y="4555326"/>
            <a:ext cx="1313150" cy="1038761"/>
          </a:xfrm>
          <a:prstGeom prst="rect">
            <a:avLst/>
          </a:prstGeom>
        </p:spPr>
      </p:pic>
      <p:pic>
        <p:nvPicPr>
          <p:cNvPr id="84" name="Imagen 83">
            <a:extLst>
              <a:ext uri="{FF2B5EF4-FFF2-40B4-BE49-F238E27FC236}">
                <a16:creationId xmlns:a16="http://schemas.microsoft.com/office/drawing/2014/main" id="{4E41C2B3-3FD3-E747-B6A6-E94637424A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3784" y="2645456"/>
            <a:ext cx="1121641" cy="1121641"/>
          </a:xfrm>
          <a:prstGeom prst="rect">
            <a:avLst/>
          </a:prstGeom>
        </p:spPr>
      </p:pic>
      <p:pic>
        <p:nvPicPr>
          <p:cNvPr id="85" name="Imagen 84">
            <a:extLst>
              <a:ext uri="{FF2B5EF4-FFF2-40B4-BE49-F238E27FC236}">
                <a16:creationId xmlns:a16="http://schemas.microsoft.com/office/drawing/2014/main" id="{9138DBF2-E6AF-2347-8283-D32E665BF3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73784" y="4537806"/>
            <a:ext cx="1273903" cy="1273903"/>
          </a:xfrm>
          <a:prstGeom prst="rect">
            <a:avLst/>
          </a:prstGeom>
        </p:spPr>
      </p:pic>
      <p:sp>
        <p:nvSpPr>
          <p:cNvPr id="38" name="Rounded Rectangle 11">
            <a:extLst>
              <a:ext uri="{FF2B5EF4-FFF2-40B4-BE49-F238E27FC236}">
                <a16:creationId xmlns:a16="http://schemas.microsoft.com/office/drawing/2014/main" id="{1ABAD9C6-1739-B042-B0F6-C17136BBD1B6}"/>
              </a:ext>
            </a:extLst>
          </p:cNvPr>
          <p:cNvSpPr/>
          <p:nvPr/>
        </p:nvSpPr>
        <p:spPr>
          <a:xfrm>
            <a:off x="9419771" y="230074"/>
            <a:ext cx="2427089"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19771" y="242849"/>
            <a:ext cx="2528232" cy="441095"/>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3617701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55734CE0-7731-634A-B95B-B88ADC12B525}"/>
              </a:ext>
            </a:extLst>
          </p:cNvPr>
          <p:cNvSpPr/>
          <p:nvPr/>
        </p:nvSpPr>
        <p:spPr>
          <a:xfrm>
            <a:off x="267756" y="2565571"/>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5" name="Rectangle 1">
            <a:extLst>
              <a:ext uri="{FF2B5EF4-FFF2-40B4-BE49-F238E27FC236}">
                <a16:creationId xmlns:a16="http://schemas.microsoft.com/office/drawing/2014/main" id="{C2E5EFFA-9E0B-5849-9EE9-E77BA4C103EC}"/>
              </a:ext>
            </a:extLst>
          </p:cNvPr>
          <p:cNvSpPr/>
          <p:nvPr/>
        </p:nvSpPr>
        <p:spPr>
          <a:xfrm>
            <a:off x="307229" y="4492217"/>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1" name="Rectangle 1">
            <a:extLst>
              <a:ext uri="{FF2B5EF4-FFF2-40B4-BE49-F238E27FC236}">
                <a16:creationId xmlns:a16="http://schemas.microsoft.com/office/drawing/2014/main" id="{29E932D3-4E27-4749-8AE0-552996D7C365}"/>
              </a:ext>
            </a:extLst>
          </p:cNvPr>
          <p:cNvSpPr/>
          <p:nvPr/>
        </p:nvSpPr>
        <p:spPr>
          <a:xfrm>
            <a:off x="277631" y="666478"/>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2" name="Text Box 2">
            <a:extLst>
              <a:ext uri="{FF2B5EF4-FFF2-40B4-BE49-F238E27FC236}">
                <a16:creationId xmlns:a16="http://schemas.microsoft.com/office/drawing/2014/main" id="{1CC9F3DE-AB65-4E41-A149-A250EACAE816}"/>
              </a:ext>
            </a:extLst>
          </p:cNvPr>
          <p:cNvSpPr txBox="1">
            <a:spLocks noChangeArrowheads="1"/>
          </p:cNvSpPr>
          <p:nvPr/>
        </p:nvSpPr>
        <p:spPr bwMode="auto">
          <a:xfrm>
            <a:off x="5638837" y="1196534"/>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In general</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 Box 2">
            <a:extLst>
              <a:ext uri="{FF2B5EF4-FFF2-40B4-BE49-F238E27FC236}">
                <a16:creationId xmlns:a16="http://schemas.microsoft.com/office/drawing/2014/main" id="{B2F9CA9A-AF07-7D43-A3A5-2F606FFBF01E}"/>
              </a:ext>
            </a:extLst>
          </p:cNvPr>
          <p:cNvSpPr txBox="1">
            <a:spLocks noChangeArrowheads="1"/>
          </p:cNvSpPr>
          <p:nvPr/>
        </p:nvSpPr>
        <p:spPr bwMode="auto">
          <a:xfrm>
            <a:off x="4234155" y="1224646"/>
            <a:ext cx="988601"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Today</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 Box 2">
            <a:extLst>
              <a:ext uri="{FF2B5EF4-FFF2-40B4-BE49-F238E27FC236}">
                <a16:creationId xmlns:a16="http://schemas.microsoft.com/office/drawing/2014/main" id="{602F1DB8-F732-E54B-B31C-9D14F797D4CB}"/>
              </a:ext>
            </a:extLst>
          </p:cNvPr>
          <p:cNvSpPr txBox="1">
            <a:spLocks noChangeArrowheads="1"/>
          </p:cNvSpPr>
          <p:nvPr/>
        </p:nvSpPr>
        <p:spPr bwMode="auto">
          <a:xfrm>
            <a:off x="3903779" y="1558168"/>
            <a:ext cx="1828731" cy="40703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[good looking]</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 Box 2">
            <a:extLst>
              <a:ext uri="{FF2B5EF4-FFF2-40B4-BE49-F238E27FC236}">
                <a16:creationId xmlns:a16="http://schemas.microsoft.com/office/drawing/2014/main" id="{AE787E47-9F97-9C4B-BD73-D13DA1FEED0B}"/>
              </a:ext>
            </a:extLst>
          </p:cNvPr>
          <p:cNvSpPr txBox="1">
            <a:spLocks noChangeArrowheads="1"/>
          </p:cNvSpPr>
          <p:nvPr/>
        </p:nvSpPr>
        <p:spPr bwMode="auto">
          <a:xfrm>
            <a:off x="5872844" y="1549503"/>
            <a:ext cx="1173295" cy="40703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[strong]</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893365" y="623349"/>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Persona C</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1">
            <a:extLst>
              <a:ext uri="{FF2B5EF4-FFF2-40B4-BE49-F238E27FC236}">
                <a16:creationId xmlns:a16="http://schemas.microsoft.com/office/drawing/2014/main" id="{CDE1875A-8472-7943-8A79-535201D83311}"/>
              </a:ext>
            </a:extLst>
          </p:cNvPr>
          <p:cNvSpPr/>
          <p:nvPr/>
        </p:nvSpPr>
        <p:spPr>
          <a:xfrm>
            <a:off x="3932809" y="68394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1106917" y="1751600"/>
            <a:ext cx="1713983"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rgbClr val="203864"/>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It is </a:t>
            </a:r>
            <a:r>
              <a:rPr lang="en-GB" sz="2200" dirty="0">
                <a:solidFill>
                  <a:srgbClr val="203864"/>
                </a:solidFill>
                <a:effectLst/>
                <a:ea typeface="Calibri" panose="020F0502020204030204" pitchFamily="34" charset="0"/>
                <a:cs typeface="Times New Roman" panose="02020603050405020304" pitchFamily="18" charset="0"/>
              </a:rPr>
              <a:t>tiring]</a:t>
            </a:r>
            <a:endParaRPr lang="es-GB" sz="2200" dirty="0">
              <a:solidFill>
                <a:srgbClr val="203864"/>
              </a:solidFill>
              <a:effectLst/>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345700" y="76920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E65D74D4-06ED-A749-900B-FF8B0CB98FDC}"/>
              </a:ext>
            </a:extLst>
          </p:cNvPr>
          <p:cNvSpPr/>
          <p:nvPr/>
        </p:nvSpPr>
        <p:spPr>
          <a:xfrm>
            <a:off x="3932807" y="2565571"/>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5" name="Rectangle 1">
            <a:extLst>
              <a:ext uri="{FF2B5EF4-FFF2-40B4-BE49-F238E27FC236}">
                <a16:creationId xmlns:a16="http://schemas.microsoft.com/office/drawing/2014/main" id="{460EAA9F-A5C8-DD44-9E4C-A84839703327}"/>
              </a:ext>
            </a:extLst>
          </p:cNvPr>
          <p:cNvSpPr/>
          <p:nvPr/>
        </p:nvSpPr>
        <p:spPr>
          <a:xfrm>
            <a:off x="3932808" y="4492217"/>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394934" cy="400110"/>
          </a:xfrm>
          <a:prstGeom prst="rect">
            <a:avLst/>
          </a:prstGeom>
          <a:noFill/>
        </p:spPr>
        <p:txBody>
          <a:bodyPr wrap="none" rtlCol="0">
            <a:spAutoFit/>
          </a:bodyPr>
          <a:lstStyle/>
          <a:p>
            <a:pPr algn="l"/>
            <a:r>
              <a:rPr lang="es-GB" sz="2000" b="1" dirty="0">
                <a:solidFill>
                  <a:schemeClr val="accent5">
                    <a:lumMod val="50000"/>
                  </a:schemeClr>
                </a:solidFill>
              </a:rPr>
              <a:t>Persona B</a:t>
            </a:r>
          </a:p>
        </p:txBody>
      </p:sp>
      <p:sp>
        <p:nvSpPr>
          <p:cNvPr id="61" name="Text Box 10">
            <a:extLst>
              <a:ext uri="{FF2B5EF4-FFF2-40B4-BE49-F238E27FC236}">
                <a16:creationId xmlns:a16="http://schemas.microsoft.com/office/drawing/2014/main" id="{8B51EBC1-52AC-FB45-BB1F-82F9A18DC2C8}"/>
              </a:ext>
            </a:extLst>
          </p:cNvPr>
          <p:cNvSpPr txBox="1">
            <a:spLocks noChangeArrowheads="1"/>
          </p:cNvSpPr>
          <p:nvPr/>
        </p:nvSpPr>
        <p:spPr bwMode="auto">
          <a:xfrm>
            <a:off x="3966700" y="76920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 Box 10">
            <a:extLst>
              <a:ext uri="{FF2B5EF4-FFF2-40B4-BE49-F238E27FC236}">
                <a16:creationId xmlns:a16="http://schemas.microsoft.com/office/drawing/2014/main" id="{6249ACD9-CB69-1E4F-A457-F89CD6CD7F34}"/>
              </a:ext>
            </a:extLst>
          </p:cNvPr>
          <p:cNvSpPr txBox="1">
            <a:spLocks noChangeArrowheads="1"/>
          </p:cNvSpPr>
          <p:nvPr/>
        </p:nvSpPr>
        <p:spPr bwMode="auto">
          <a:xfrm>
            <a:off x="335825" y="269229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Text Box 10">
            <a:extLst>
              <a:ext uri="{FF2B5EF4-FFF2-40B4-BE49-F238E27FC236}">
                <a16:creationId xmlns:a16="http://schemas.microsoft.com/office/drawing/2014/main" id="{B5700DD2-C080-A742-98A3-F0001DF4765D}"/>
              </a:ext>
            </a:extLst>
          </p:cNvPr>
          <p:cNvSpPr txBox="1">
            <a:spLocks noChangeArrowheads="1"/>
          </p:cNvSpPr>
          <p:nvPr/>
        </p:nvSpPr>
        <p:spPr bwMode="auto">
          <a:xfrm>
            <a:off x="3956825" y="269229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 Box 10">
            <a:extLst>
              <a:ext uri="{FF2B5EF4-FFF2-40B4-BE49-F238E27FC236}">
                <a16:creationId xmlns:a16="http://schemas.microsoft.com/office/drawing/2014/main" id="{3B7C977A-29D7-C44D-8D4A-81DA7B73B040}"/>
              </a:ext>
            </a:extLst>
          </p:cNvPr>
          <p:cNvSpPr txBox="1">
            <a:spLocks noChangeArrowheads="1"/>
          </p:cNvSpPr>
          <p:nvPr/>
        </p:nvSpPr>
        <p:spPr bwMode="auto">
          <a:xfrm>
            <a:off x="345700" y="4594944"/>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Text Box 10">
            <a:extLst>
              <a:ext uri="{FF2B5EF4-FFF2-40B4-BE49-F238E27FC236}">
                <a16:creationId xmlns:a16="http://schemas.microsoft.com/office/drawing/2014/main" id="{87B4B6D1-8796-E642-9779-2D3F1D588264}"/>
              </a:ext>
            </a:extLst>
          </p:cNvPr>
          <p:cNvSpPr txBox="1">
            <a:spLocks noChangeArrowheads="1"/>
          </p:cNvSpPr>
          <p:nvPr/>
        </p:nvSpPr>
        <p:spPr bwMode="auto">
          <a:xfrm>
            <a:off x="4045455" y="4594944"/>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43A28954-0AB9-E14D-B143-D924ED35AF98}"/>
              </a:ext>
            </a:extLst>
          </p:cNvPr>
          <p:cNvGraphicFramePr>
            <a:graphicFrameLocks noGrp="1"/>
          </p:cNvGraphicFramePr>
          <p:nvPr>
            <p:extLst>
              <p:ext uri="{D42A27DB-BD31-4B8C-83A1-F6EECF244321}">
                <p14:modId xmlns:p14="http://schemas.microsoft.com/office/powerpoint/2010/main" val="3182712358"/>
              </p:ext>
            </p:extLst>
          </p:nvPr>
        </p:nvGraphicFramePr>
        <p:xfrm>
          <a:off x="7652455" y="710908"/>
          <a:ext cx="4193845" cy="5382378"/>
        </p:xfrm>
        <a:graphic>
          <a:graphicData uri="http://schemas.openxmlformats.org/drawingml/2006/table">
            <a:tbl>
              <a:tblPr firstRow="1" bandRow="1">
                <a:tableStyleId>{5DA37D80-6434-44D0-A028-1B22A696006F}</a:tableStyleId>
              </a:tblPr>
              <a:tblGrid>
                <a:gridCol w="450145">
                  <a:extLst>
                    <a:ext uri="{9D8B030D-6E8A-4147-A177-3AD203B41FA5}">
                      <a16:colId xmlns:a16="http://schemas.microsoft.com/office/drawing/2014/main" val="2648305820"/>
                    </a:ext>
                  </a:extLst>
                </a:gridCol>
                <a:gridCol w="996950">
                  <a:extLst>
                    <a:ext uri="{9D8B030D-6E8A-4147-A177-3AD203B41FA5}">
                      <a16:colId xmlns:a16="http://schemas.microsoft.com/office/drawing/2014/main" val="1146771736"/>
                    </a:ext>
                  </a:extLst>
                </a:gridCol>
                <a:gridCol w="996950">
                  <a:extLst>
                    <a:ext uri="{9D8B030D-6E8A-4147-A177-3AD203B41FA5}">
                      <a16:colId xmlns:a16="http://schemas.microsoft.com/office/drawing/2014/main" val="248990265"/>
                    </a:ext>
                  </a:extLst>
                </a:gridCol>
                <a:gridCol w="1749800">
                  <a:extLst>
                    <a:ext uri="{9D8B030D-6E8A-4147-A177-3AD203B41FA5}">
                      <a16:colId xmlns:a16="http://schemas.microsoft.com/office/drawing/2014/main" val="1582331630"/>
                    </a:ext>
                  </a:extLst>
                </a:gridCol>
              </a:tblGrid>
              <a:tr h="364712">
                <a:tc rowSpan="2">
                  <a:txBody>
                    <a:bodyPr/>
                    <a:lstStyle/>
                    <a:p>
                      <a:endParaRPr lang="es-GB" dirty="0">
                        <a:solidFill>
                          <a:schemeClr val="tx1"/>
                        </a:solidFill>
                      </a:endParaRPr>
                    </a:p>
                  </a:txBody>
                  <a:tcPr/>
                </a:tc>
                <a:tc gridSpan="2">
                  <a:txBody>
                    <a:bodyPr/>
                    <a:lstStyle/>
                    <a:p>
                      <a:pPr algn="ctr"/>
                      <a:r>
                        <a:rPr lang="es-GB" dirty="0">
                          <a:solidFill>
                            <a:schemeClr val="tx1"/>
                          </a:solidFill>
                        </a:rPr>
                        <a:t>Habla de...</a:t>
                      </a:r>
                    </a:p>
                  </a:txBody>
                  <a:tcPr anchor="ctr"/>
                </a:tc>
                <a:tc hMerge="1">
                  <a:txBody>
                    <a:bodyPr/>
                    <a:lstStyle/>
                    <a:p>
                      <a:endParaRPr lang="es-GB" dirty="0"/>
                    </a:p>
                  </a:txBody>
                  <a:tcPr/>
                </a:tc>
                <a:tc rowSpan="2">
                  <a:txBody>
                    <a:bodyPr/>
                    <a:lstStyle/>
                    <a:p>
                      <a:pPr algn="ctr"/>
                      <a:r>
                        <a:rPr lang="es-GB" dirty="0">
                          <a:solidFill>
                            <a:schemeClr val="tx1"/>
                          </a:solidFill>
                        </a:rPr>
                        <a:t>Escribe el adjetivo en inglés</a:t>
                      </a:r>
                    </a:p>
                  </a:txBody>
                  <a:tcPr anchor="ctr"/>
                </a:tc>
                <a:extLst>
                  <a:ext uri="{0D108BD9-81ED-4DB2-BD59-A6C34878D82A}">
                    <a16:rowId xmlns:a16="http://schemas.microsoft.com/office/drawing/2014/main" val="1718450914"/>
                  </a:ext>
                </a:extLst>
              </a:tr>
              <a:tr h="636638">
                <a:tc vMerge="1">
                  <a:txBody>
                    <a:bodyPr/>
                    <a:lstStyle/>
                    <a:p>
                      <a:endParaRPr lang="es-GB"/>
                    </a:p>
                  </a:txBody>
                  <a:tcPr/>
                </a:tc>
                <a:tc>
                  <a:txBody>
                    <a:bodyPr/>
                    <a:lstStyle/>
                    <a:p>
                      <a:pPr algn="ctr"/>
                      <a:r>
                        <a:rPr lang="es-GB" dirty="0">
                          <a:solidFill>
                            <a:schemeClr val="tx1"/>
                          </a:solidFill>
                        </a:rPr>
                        <a:t>Una cosa</a:t>
                      </a:r>
                    </a:p>
                  </a:txBody>
                  <a:tcPr anchor="ctr"/>
                </a:tc>
                <a:tc>
                  <a:txBody>
                    <a:bodyPr/>
                    <a:lstStyle/>
                    <a:p>
                      <a:pPr algn="ctr"/>
                      <a:r>
                        <a:rPr lang="es-GB" dirty="0">
                          <a:solidFill>
                            <a:schemeClr val="tx1"/>
                          </a:solidFill>
                        </a:rPr>
                        <a:t>Más cosas</a:t>
                      </a:r>
                    </a:p>
                  </a:txBody>
                  <a:tcPr anchor="ctr"/>
                </a:tc>
                <a:tc vMerge="1">
                  <a:txBody>
                    <a:bodyPr/>
                    <a:lstStyle/>
                    <a:p>
                      <a:endParaRPr lang="es-GB"/>
                    </a:p>
                  </a:txBody>
                  <a:tcPr/>
                </a:tc>
                <a:extLst>
                  <a:ext uri="{0D108BD9-81ED-4DB2-BD59-A6C34878D82A}">
                    <a16:rowId xmlns:a16="http://schemas.microsoft.com/office/drawing/2014/main" val="4212392203"/>
                  </a:ext>
                </a:extLst>
              </a:tr>
              <a:tr h="729423">
                <a:tc>
                  <a:txBody>
                    <a:bodyPr/>
                    <a:lstStyle/>
                    <a:p>
                      <a:pPr algn="ctr"/>
                      <a:r>
                        <a:rPr lang="es-GB" sz="2000" dirty="0">
                          <a:solidFill>
                            <a:schemeClr val="tx1"/>
                          </a:solidFill>
                        </a:rPr>
                        <a:t>1</a:t>
                      </a:r>
                    </a:p>
                  </a:txBody>
                  <a:tcPr anchor="ct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762572089"/>
                  </a:ext>
                </a:extLst>
              </a:tr>
              <a:tr h="729423">
                <a:tc>
                  <a:txBody>
                    <a:bodyPr/>
                    <a:lstStyle/>
                    <a:p>
                      <a:pPr algn="ctr"/>
                      <a:r>
                        <a:rPr lang="es-GB" sz="2000" dirty="0">
                          <a:solidFill>
                            <a:schemeClr val="tx1"/>
                          </a:solidFill>
                        </a:rPr>
                        <a:t>2</a:t>
                      </a:r>
                    </a:p>
                  </a:txBody>
                  <a:tcPr anchor="ctr"/>
                </a:tc>
                <a:tc>
                  <a:txBody>
                    <a:bodyPr/>
                    <a:lstStyle/>
                    <a:p>
                      <a:endParaRPr lang="es-GB">
                        <a:solidFill>
                          <a:schemeClr val="tx1"/>
                        </a:solidFill>
                      </a:endParaRPr>
                    </a:p>
                  </a:txBody>
                  <a:tcPr/>
                </a:tc>
                <a:tc>
                  <a:txBody>
                    <a:bodyPr/>
                    <a:lstStyle/>
                    <a:p>
                      <a:endParaRPr lang="es-GB" dirty="0">
                        <a:solidFill>
                          <a:schemeClr val="tx1"/>
                        </a:solidFill>
                      </a:endParaRPr>
                    </a:p>
                  </a:txBody>
                  <a:tcPr/>
                </a:tc>
                <a:tc>
                  <a:txBody>
                    <a:bodyPr/>
                    <a:lstStyle/>
                    <a:p>
                      <a:endParaRPr lang="es-GB">
                        <a:solidFill>
                          <a:schemeClr val="tx1"/>
                        </a:solidFill>
                      </a:endParaRPr>
                    </a:p>
                  </a:txBody>
                  <a:tcPr/>
                </a:tc>
                <a:extLst>
                  <a:ext uri="{0D108BD9-81ED-4DB2-BD59-A6C34878D82A}">
                    <a16:rowId xmlns:a16="http://schemas.microsoft.com/office/drawing/2014/main" val="472218786"/>
                  </a:ext>
                </a:extLst>
              </a:tr>
              <a:tr h="729423">
                <a:tc>
                  <a:txBody>
                    <a:bodyPr/>
                    <a:lstStyle/>
                    <a:p>
                      <a:pPr algn="ctr"/>
                      <a:r>
                        <a:rPr lang="es-GB" sz="2000" dirty="0">
                          <a:solidFill>
                            <a:schemeClr val="tx1"/>
                          </a:solidFill>
                        </a:rPr>
                        <a:t>3</a:t>
                      </a:r>
                    </a:p>
                  </a:txBody>
                  <a:tcPr anchor="ctr"/>
                </a:tc>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endParaRPr lang="es-GB">
                        <a:solidFill>
                          <a:schemeClr val="tx1"/>
                        </a:solidFill>
                      </a:endParaRPr>
                    </a:p>
                  </a:txBody>
                  <a:tcPr/>
                </a:tc>
                <a:extLst>
                  <a:ext uri="{0D108BD9-81ED-4DB2-BD59-A6C34878D82A}">
                    <a16:rowId xmlns:a16="http://schemas.microsoft.com/office/drawing/2014/main" val="4270556683"/>
                  </a:ext>
                </a:extLst>
              </a:tr>
              <a:tr h="729423">
                <a:tc>
                  <a:txBody>
                    <a:bodyPr/>
                    <a:lstStyle/>
                    <a:p>
                      <a:pPr algn="ctr"/>
                      <a:r>
                        <a:rPr lang="es-GB" sz="2000" dirty="0">
                          <a:solidFill>
                            <a:schemeClr val="tx1"/>
                          </a:solidFill>
                        </a:rPr>
                        <a:t>4</a:t>
                      </a:r>
                    </a:p>
                  </a:txBody>
                  <a:tcPr anchor="ct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endParaRPr lang="es-GB">
                        <a:solidFill>
                          <a:schemeClr val="tx1"/>
                        </a:solidFill>
                      </a:endParaRPr>
                    </a:p>
                  </a:txBody>
                  <a:tcPr/>
                </a:tc>
                <a:extLst>
                  <a:ext uri="{0D108BD9-81ED-4DB2-BD59-A6C34878D82A}">
                    <a16:rowId xmlns:a16="http://schemas.microsoft.com/office/drawing/2014/main" val="3218035878"/>
                  </a:ext>
                </a:extLst>
              </a:tr>
              <a:tr h="729423">
                <a:tc>
                  <a:txBody>
                    <a:bodyPr/>
                    <a:lstStyle/>
                    <a:p>
                      <a:pPr algn="ctr"/>
                      <a:r>
                        <a:rPr lang="es-GB" sz="2000" dirty="0">
                          <a:solidFill>
                            <a:schemeClr val="tx1"/>
                          </a:solidFill>
                        </a:rPr>
                        <a:t>5</a:t>
                      </a:r>
                    </a:p>
                  </a:txBody>
                  <a:tcPr anchor="ctr"/>
                </a:tc>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endParaRPr lang="es-GB">
                        <a:solidFill>
                          <a:schemeClr val="tx1"/>
                        </a:solidFill>
                      </a:endParaRPr>
                    </a:p>
                  </a:txBody>
                  <a:tcPr/>
                </a:tc>
                <a:extLst>
                  <a:ext uri="{0D108BD9-81ED-4DB2-BD59-A6C34878D82A}">
                    <a16:rowId xmlns:a16="http://schemas.microsoft.com/office/drawing/2014/main" val="2379568859"/>
                  </a:ext>
                </a:extLst>
              </a:tr>
              <a:tr h="729423">
                <a:tc>
                  <a:txBody>
                    <a:bodyPr/>
                    <a:lstStyle/>
                    <a:p>
                      <a:pPr algn="ctr"/>
                      <a:r>
                        <a:rPr lang="es-GB" sz="2000" dirty="0">
                          <a:solidFill>
                            <a:schemeClr val="tx1"/>
                          </a:solidFill>
                        </a:rPr>
                        <a:t>6</a:t>
                      </a:r>
                    </a:p>
                  </a:txBody>
                  <a:tcPr anchor="ct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1543011316"/>
                  </a:ext>
                </a:extLst>
              </a:tr>
            </a:tbl>
          </a:graphicData>
        </a:graphic>
      </p:graphicFrame>
      <p:sp>
        <p:nvSpPr>
          <p:cNvPr id="67" name="Text Box 2">
            <a:extLst>
              <a:ext uri="{FF2B5EF4-FFF2-40B4-BE49-F238E27FC236}">
                <a16:creationId xmlns:a16="http://schemas.microsoft.com/office/drawing/2014/main" id="{E117E6F9-1125-8844-B6FE-22BDE504F57A}"/>
              </a:ext>
            </a:extLst>
          </p:cNvPr>
          <p:cNvSpPr txBox="1">
            <a:spLocks noChangeArrowheads="1"/>
          </p:cNvSpPr>
          <p:nvPr/>
        </p:nvSpPr>
        <p:spPr bwMode="auto">
          <a:xfrm>
            <a:off x="4010713" y="5618433"/>
            <a:ext cx="3312015"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rgbClr val="203864"/>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It is </a:t>
            </a:r>
            <a:r>
              <a:rPr lang="en-GB" sz="2200" dirty="0">
                <a:solidFill>
                  <a:srgbClr val="203864"/>
                </a:solidFill>
                <a:ea typeface="Calibri" panose="020F0502020204030204" pitchFamily="34" charset="0"/>
                <a:cs typeface="Times New Roman" panose="02020603050405020304" pitchFamily="18" charset="0"/>
              </a:rPr>
              <a:t>encouraging</a:t>
            </a:r>
            <a:r>
              <a:rPr lang="en-GB" sz="2200" dirty="0">
                <a:solidFill>
                  <a:srgbClr val="203864"/>
                </a:solidFill>
                <a:effectLst/>
                <a:ea typeface="Calibri" panose="020F0502020204030204" pitchFamily="34" charset="0"/>
                <a:cs typeface="Times New Roman" panose="02020603050405020304" pitchFamily="18" charset="0"/>
              </a:rPr>
              <a:t>]</a:t>
            </a:r>
            <a:endParaRPr lang="es-GB" sz="2200" dirty="0">
              <a:solidFill>
                <a:srgbClr val="203864"/>
              </a:solidFill>
              <a:effectLst/>
              <a:ea typeface="Calibri" panose="020F0502020204030204" pitchFamily="34" charset="0"/>
              <a:cs typeface="Times New Roman" panose="02020603050405020304" pitchFamily="18" charset="0"/>
            </a:endParaRPr>
          </a:p>
        </p:txBody>
      </p:sp>
      <p:sp>
        <p:nvSpPr>
          <p:cNvPr id="68" name="Text Box 2">
            <a:extLst>
              <a:ext uri="{FF2B5EF4-FFF2-40B4-BE49-F238E27FC236}">
                <a16:creationId xmlns:a16="http://schemas.microsoft.com/office/drawing/2014/main" id="{417DD59A-FC24-FE40-AED6-B19DC1DA70B2}"/>
              </a:ext>
            </a:extLst>
          </p:cNvPr>
          <p:cNvSpPr txBox="1">
            <a:spLocks noChangeArrowheads="1"/>
          </p:cNvSpPr>
          <p:nvPr/>
        </p:nvSpPr>
        <p:spPr bwMode="auto">
          <a:xfrm>
            <a:off x="186498" y="3705673"/>
            <a:ext cx="3550919"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rgbClr val="203864"/>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It brings </a:t>
            </a:r>
            <a:r>
              <a:rPr lang="en-GB" sz="2200" dirty="0">
                <a:solidFill>
                  <a:srgbClr val="203864"/>
                </a:solidFill>
                <a:effectLst/>
                <a:ea typeface="Calibri" panose="020F0502020204030204" pitchFamily="34" charset="0"/>
                <a:cs typeface="Times New Roman" panose="02020603050405020304" pitchFamily="18" charset="0"/>
              </a:rPr>
              <a:t>happiness/joy]</a:t>
            </a:r>
            <a:endParaRPr lang="es-GB" sz="2200" dirty="0">
              <a:solidFill>
                <a:srgbClr val="203864"/>
              </a:solidFill>
              <a:effectLst/>
              <a:ea typeface="Calibri" panose="020F0502020204030204" pitchFamily="34" charset="0"/>
              <a:cs typeface="Times New Roman" panose="02020603050405020304" pitchFamily="18" charset="0"/>
            </a:endParaRPr>
          </a:p>
        </p:txBody>
      </p:sp>
      <p:sp>
        <p:nvSpPr>
          <p:cNvPr id="69" name="Text Box 2">
            <a:extLst>
              <a:ext uri="{FF2B5EF4-FFF2-40B4-BE49-F238E27FC236}">
                <a16:creationId xmlns:a16="http://schemas.microsoft.com/office/drawing/2014/main" id="{C0EA3F65-D360-764F-895E-70CF1B774840}"/>
              </a:ext>
            </a:extLst>
          </p:cNvPr>
          <p:cNvSpPr txBox="1">
            <a:spLocks noChangeArrowheads="1"/>
          </p:cNvSpPr>
          <p:nvPr/>
        </p:nvSpPr>
        <p:spPr bwMode="auto">
          <a:xfrm>
            <a:off x="3858380" y="3751977"/>
            <a:ext cx="3695628"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rgbClr val="203864"/>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They are </a:t>
            </a:r>
            <a:r>
              <a:rPr lang="en-GB" sz="2200" dirty="0">
                <a:solidFill>
                  <a:srgbClr val="203864"/>
                </a:solidFill>
                <a:effectLst/>
                <a:ea typeface="Calibri" panose="020F0502020204030204" pitchFamily="34" charset="0"/>
                <a:cs typeface="Times New Roman" panose="02020603050405020304" pitchFamily="18" charset="0"/>
              </a:rPr>
              <a:t>sad]</a:t>
            </a:r>
            <a:endParaRPr lang="es-GB" sz="2200" dirty="0">
              <a:solidFill>
                <a:srgbClr val="203864"/>
              </a:solidFill>
              <a:effectLst/>
              <a:ea typeface="Calibri" panose="020F0502020204030204" pitchFamily="34" charset="0"/>
              <a:cs typeface="Times New Roman" panose="02020603050405020304" pitchFamily="18" charset="0"/>
            </a:endParaRPr>
          </a:p>
        </p:txBody>
      </p:sp>
      <p:sp>
        <p:nvSpPr>
          <p:cNvPr id="70" name="Text Box 2">
            <a:extLst>
              <a:ext uri="{FF2B5EF4-FFF2-40B4-BE49-F238E27FC236}">
                <a16:creationId xmlns:a16="http://schemas.microsoft.com/office/drawing/2014/main" id="{E12E168D-DC73-724D-A00E-9ECDCC647B0B}"/>
              </a:ext>
            </a:extLst>
          </p:cNvPr>
          <p:cNvSpPr txBox="1">
            <a:spLocks noChangeArrowheads="1"/>
          </p:cNvSpPr>
          <p:nvPr/>
        </p:nvSpPr>
        <p:spPr bwMode="auto">
          <a:xfrm>
            <a:off x="4144964" y="1796029"/>
            <a:ext cx="3124770"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rgbClr val="203864"/>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They are </a:t>
            </a:r>
            <a:r>
              <a:rPr lang="en-GB" sz="2200" dirty="0">
                <a:solidFill>
                  <a:srgbClr val="203864"/>
                </a:solidFill>
                <a:effectLst/>
                <a:ea typeface="Calibri" panose="020F0502020204030204" pitchFamily="34" charset="0"/>
                <a:cs typeface="Times New Roman" panose="02020603050405020304" pitchFamily="18" charset="0"/>
              </a:rPr>
              <a:t>funny]</a:t>
            </a:r>
            <a:endParaRPr lang="es-GB" sz="2200" dirty="0">
              <a:solidFill>
                <a:srgbClr val="203864"/>
              </a:solidFill>
              <a:effectLst/>
              <a:ea typeface="Calibri" panose="020F0502020204030204" pitchFamily="34" charset="0"/>
              <a:cs typeface="Times New Roman" panose="02020603050405020304" pitchFamily="18" charset="0"/>
            </a:endParaRPr>
          </a:p>
        </p:txBody>
      </p:sp>
      <p:sp>
        <p:nvSpPr>
          <p:cNvPr id="71" name="Text Box 2">
            <a:extLst>
              <a:ext uri="{FF2B5EF4-FFF2-40B4-BE49-F238E27FC236}">
                <a16:creationId xmlns:a16="http://schemas.microsoft.com/office/drawing/2014/main" id="{272446F6-C59B-7A4B-B549-066E54C4580E}"/>
              </a:ext>
            </a:extLst>
          </p:cNvPr>
          <p:cNvSpPr txBox="1">
            <a:spLocks noChangeArrowheads="1"/>
          </p:cNvSpPr>
          <p:nvPr/>
        </p:nvSpPr>
        <p:spPr bwMode="auto">
          <a:xfrm>
            <a:off x="637938" y="5604247"/>
            <a:ext cx="2857227"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rgbClr val="203864"/>
                </a:solidFill>
                <a:effectLst/>
                <a:ea typeface="Calibri" panose="020F0502020204030204" pitchFamily="34" charset="0"/>
                <a:cs typeface="Times New Roman" panose="02020603050405020304" pitchFamily="18" charset="0"/>
              </a:rPr>
              <a:t>[</a:t>
            </a:r>
            <a:r>
              <a:rPr lang="en-GB" sz="2200" b="1" dirty="0">
                <a:solidFill>
                  <a:srgbClr val="203864"/>
                </a:solidFill>
                <a:effectLst/>
                <a:ea typeface="Calibri" panose="020F0502020204030204" pitchFamily="34" charset="0"/>
                <a:cs typeface="Times New Roman" panose="02020603050405020304" pitchFamily="18" charset="0"/>
              </a:rPr>
              <a:t>They are </a:t>
            </a:r>
            <a:r>
              <a:rPr lang="en-GB" sz="2200" dirty="0">
                <a:solidFill>
                  <a:srgbClr val="203864"/>
                </a:solidFill>
                <a:effectLst/>
                <a:ea typeface="Calibri" panose="020F0502020204030204" pitchFamily="34" charset="0"/>
                <a:cs typeface="Times New Roman" panose="02020603050405020304" pitchFamily="18" charset="0"/>
              </a:rPr>
              <a:t>scary]</a:t>
            </a:r>
            <a:endParaRPr lang="es-GB" sz="2200" dirty="0">
              <a:solidFill>
                <a:srgbClr val="203864"/>
              </a:solidFill>
              <a:effectLst/>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350FE8FA-22B4-DE45-BDB7-082E3789B1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3512" y="796136"/>
            <a:ext cx="1713984" cy="901704"/>
          </a:xfrm>
          <a:prstGeom prst="rect">
            <a:avLst/>
          </a:prstGeom>
        </p:spPr>
      </p:pic>
      <p:pic>
        <p:nvPicPr>
          <p:cNvPr id="41" name="Picture 3" descr="Movie film strip clipart 2 ">
            <a:extLst>
              <a:ext uri="{FF2B5EF4-FFF2-40B4-BE49-F238E27FC236}">
                <a16:creationId xmlns:a16="http://schemas.microsoft.com/office/drawing/2014/main" id="{47FA0B5C-6C70-3E40-AAD8-A570AA7B012A}"/>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26444" y="4704048"/>
            <a:ext cx="872125" cy="842425"/>
          </a:xfrm>
          <a:prstGeom prst="rect">
            <a:avLst/>
          </a:prstGeom>
          <a:noFill/>
          <a:ln>
            <a:noFill/>
          </a:ln>
        </p:spPr>
      </p:pic>
      <p:pic>
        <p:nvPicPr>
          <p:cNvPr id="44" name="Picture 3" descr="Movie film strip clipart 2 ">
            <a:extLst>
              <a:ext uri="{FF2B5EF4-FFF2-40B4-BE49-F238E27FC236}">
                <a16:creationId xmlns:a16="http://schemas.microsoft.com/office/drawing/2014/main" id="{3D8FB078-5679-2B4F-B127-06A5830ACAB6}"/>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0439" y="4704423"/>
            <a:ext cx="872125" cy="842425"/>
          </a:xfrm>
          <a:prstGeom prst="rect">
            <a:avLst/>
          </a:prstGeom>
          <a:noFill/>
          <a:ln>
            <a:noFill/>
          </a:ln>
        </p:spPr>
      </p:pic>
      <p:pic>
        <p:nvPicPr>
          <p:cNvPr id="8" name="Imagen 7">
            <a:extLst>
              <a:ext uri="{FF2B5EF4-FFF2-40B4-BE49-F238E27FC236}">
                <a16:creationId xmlns:a16="http://schemas.microsoft.com/office/drawing/2014/main" id="{2681B3BB-6A50-644E-80C3-DEA807EEDC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90148" y="4605471"/>
            <a:ext cx="771418" cy="1027883"/>
          </a:xfrm>
          <a:prstGeom prst="rect">
            <a:avLst/>
          </a:prstGeom>
        </p:spPr>
      </p:pic>
      <p:pic>
        <p:nvPicPr>
          <p:cNvPr id="10" name="Imagen 9">
            <a:extLst>
              <a:ext uri="{FF2B5EF4-FFF2-40B4-BE49-F238E27FC236}">
                <a16:creationId xmlns:a16="http://schemas.microsoft.com/office/drawing/2014/main" id="{D9B0BB94-4030-524D-9EA9-6FAC36B338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5446" y="831364"/>
            <a:ext cx="987498" cy="1010129"/>
          </a:xfrm>
          <a:prstGeom prst="rect">
            <a:avLst/>
          </a:prstGeom>
        </p:spPr>
      </p:pic>
      <p:pic>
        <p:nvPicPr>
          <p:cNvPr id="11" name="Imagen 10">
            <a:extLst>
              <a:ext uri="{FF2B5EF4-FFF2-40B4-BE49-F238E27FC236}">
                <a16:creationId xmlns:a16="http://schemas.microsoft.com/office/drawing/2014/main" id="{24ADD3CC-B1A9-8546-AD63-65809BE974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34155" y="2809607"/>
            <a:ext cx="1441702" cy="934703"/>
          </a:xfrm>
          <a:prstGeom prst="rect">
            <a:avLst/>
          </a:prstGeom>
        </p:spPr>
      </p:pic>
      <p:pic>
        <p:nvPicPr>
          <p:cNvPr id="46" name="Imagen 45">
            <a:extLst>
              <a:ext uri="{FF2B5EF4-FFF2-40B4-BE49-F238E27FC236}">
                <a16:creationId xmlns:a16="http://schemas.microsoft.com/office/drawing/2014/main" id="{B860E682-CDF1-F441-8249-57F8E66EDB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75857" y="2806856"/>
            <a:ext cx="1441702" cy="934703"/>
          </a:xfrm>
          <a:prstGeom prst="rect">
            <a:avLst/>
          </a:prstGeom>
        </p:spPr>
      </p:pic>
      <p:pic>
        <p:nvPicPr>
          <p:cNvPr id="13" name="Imagen 12">
            <a:extLst>
              <a:ext uri="{FF2B5EF4-FFF2-40B4-BE49-F238E27FC236}">
                <a16:creationId xmlns:a16="http://schemas.microsoft.com/office/drawing/2014/main" id="{EF74C795-9741-4E4F-86CA-E97A17A92F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73675" y="2665631"/>
            <a:ext cx="985754" cy="1060602"/>
          </a:xfrm>
          <a:prstGeom prst="rect">
            <a:avLst/>
          </a:prstGeom>
        </p:spPr>
      </p:pic>
      <p:pic>
        <p:nvPicPr>
          <p:cNvPr id="48" name="Imagen 47">
            <a:extLst>
              <a:ext uri="{FF2B5EF4-FFF2-40B4-BE49-F238E27FC236}">
                <a16:creationId xmlns:a16="http://schemas.microsoft.com/office/drawing/2014/main" id="{6EB67075-86C8-B24F-B741-F668DEAB11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09510" y="831364"/>
            <a:ext cx="987498" cy="1010129"/>
          </a:xfrm>
          <a:prstGeom prst="rect">
            <a:avLst/>
          </a:prstGeom>
        </p:spPr>
      </p:pic>
      <p:sp>
        <p:nvSpPr>
          <p:cNvPr id="38" name="Rounded Rectangle 11">
            <a:extLst>
              <a:ext uri="{FF2B5EF4-FFF2-40B4-BE49-F238E27FC236}">
                <a16:creationId xmlns:a16="http://schemas.microsoft.com/office/drawing/2014/main" id="{1ABAD9C6-1739-B042-B0F6-C17136BBD1B6}"/>
              </a:ext>
            </a:extLst>
          </p:cNvPr>
          <p:cNvSpPr/>
          <p:nvPr/>
        </p:nvSpPr>
        <p:spPr>
          <a:xfrm>
            <a:off x="9419771" y="230074"/>
            <a:ext cx="2427089"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116648" y="254364"/>
            <a:ext cx="3033333" cy="352338"/>
          </a:xfrm>
        </p:spPr>
        <p:txBody>
          <a:bodyPr>
            <a:no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2657470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55734CE0-7731-634A-B95B-B88ADC12B525}"/>
              </a:ext>
            </a:extLst>
          </p:cNvPr>
          <p:cNvSpPr/>
          <p:nvPr/>
        </p:nvSpPr>
        <p:spPr>
          <a:xfrm>
            <a:off x="267756" y="2565571"/>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5" name="Rectangle 1">
            <a:extLst>
              <a:ext uri="{FF2B5EF4-FFF2-40B4-BE49-F238E27FC236}">
                <a16:creationId xmlns:a16="http://schemas.microsoft.com/office/drawing/2014/main" id="{C2E5EFFA-9E0B-5849-9EE9-E77BA4C103EC}"/>
              </a:ext>
            </a:extLst>
          </p:cNvPr>
          <p:cNvSpPr/>
          <p:nvPr/>
        </p:nvSpPr>
        <p:spPr>
          <a:xfrm>
            <a:off x="307229" y="4492217"/>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1" name="Rectangle 1">
            <a:extLst>
              <a:ext uri="{FF2B5EF4-FFF2-40B4-BE49-F238E27FC236}">
                <a16:creationId xmlns:a16="http://schemas.microsoft.com/office/drawing/2014/main" id="{29E932D3-4E27-4749-8AE0-552996D7C365}"/>
              </a:ext>
            </a:extLst>
          </p:cNvPr>
          <p:cNvSpPr/>
          <p:nvPr/>
        </p:nvSpPr>
        <p:spPr>
          <a:xfrm>
            <a:off x="277631" y="666478"/>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2" name="Text Box 2">
            <a:extLst>
              <a:ext uri="{FF2B5EF4-FFF2-40B4-BE49-F238E27FC236}">
                <a16:creationId xmlns:a16="http://schemas.microsoft.com/office/drawing/2014/main" id="{1CC9F3DE-AB65-4E41-A149-A250EACAE816}"/>
              </a:ext>
            </a:extLst>
          </p:cNvPr>
          <p:cNvSpPr txBox="1">
            <a:spLocks noChangeArrowheads="1"/>
          </p:cNvSpPr>
          <p:nvPr/>
        </p:nvSpPr>
        <p:spPr bwMode="auto">
          <a:xfrm>
            <a:off x="5638837" y="1196534"/>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In general</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 Box 2">
            <a:extLst>
              <a:ext uri="{FF2B5EF4-FFF2-40B4-BE49-F238E27FC236}">
                <a16:creationId xmlns:a16="http://schemas.microsoft.com/office/drawing/2014/main" id="{B2F9CA9A-AF07-7D43-A3A5-2F606FFBF01E}"/>
              </a:ext>
            </a:extLst>
          </p:cNvPr>
          <p:cNvSpPr txBox="1">
            <a:spLocks noChangeArrowheads="1"/>
          </p:cNvSpPr>
          <p:nvPr/>
        </p:nvSpPr>
        <p:spPr bwMode="auto">
          <a:xfrm>
            <a:off x="4234155" y="1224646"/>
            <a:ext cx="988601"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Today</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 Box 2">
            <a:extLst>
              <a:ext uri="{FF2B5EF4-FFF2-40B4-BE49-F238E27FC236}">
                <a16:creationId xmlns:a16="http://schemas.microsoft.com/office/drawing/2014/main" id="{602F1DB8-F732-E54B-B31C-9D14F797D4CB}"/>
              </a:ext>
            </a:extLst>
          </p:cNvPr>
          <p:cNvSpPr txBox="1">
            <a:spLocks noChangeArrowheads="1"/>
          </p:cNvSpPr>
          <p:nvPr/>
        </p:nvSpPr>
        <p:spPr bwMode="auto">
          <a:xfrm>
            <a:off x="3903779" y="1558168"/>
            <a:ext cx="1828731" cy="40703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[good looking]</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 Box 2">
            <a:extLst>
              <a:ext uri="{FF2B5EF4-FFF2-40B4-BE49-F238E27FC236}">
                <a16:creationId xmlns:a16="http://schemas.microsoft.com/office/drawing/2014/main" id="{AE787E47-9F97-9C4B-BD73-D13DA1FEED0B}"/>
              </a:ext>
            </a:extLst>
          </p:cNvPr>
          <p:cNvSpPr txBox="1">
            <a:spLocks noChangeArrowheads="1"/>
          </p:cNvSpPr>
          <p:nvPr/>
        </p:nvSpPr>
        <p:spPr bwMode="auto">
          <a:xfrm>
            <a:off x="5872844" y="1549503"/>
            <a:ext cx="1173295" cy="40703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[strong]</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893365" y="623349"/>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Persona C</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1">
            <a:extLst>
              <a:ext uri="{FF2B5EF4-FFF2-40B4-BE49-F238E27FC236}">
                <a16:creationId xmlns:a16="http://schemas.microsoft.com/office/drawing/2014/main" id="{CDE1875A-8472-7943-8A79-535201D83311}"/>
              </a:ext>
            </a:extLst>
          </p:cNvPr>
          <p:cNvSpPr/>
          <p:nvPr/>
        </p:nvSpPr>
        <p:spPr>
          <a:xfrm>
            <a:off x="3932809" y="68394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1106917" y="1751600"/>
            <a:ext cx="1713983"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chemeClr val="accent1">
                    <a:lumMod val="50000"/>
                  </a:schemeClr>
                </a:solidFill>
                <a:effectLst/>
                <a:ea typeface="Calibri" panose="020F0502020204030204" pitchFamily="34" charset="0"/>
                <a:cs typeface="Times New Roman" panose="02020603050405020304" pitchFamily="18" charset="0"/>
              </a:rPr>
              <a:t>It is </a:t>
            </a:r>
            <a:r>
              <a:rPr lang="en-GB" sz="2200" dirty="0">
                <a:solidFill>
                  <a:schemeClr val="accent1">
                    <a:lumMod val="50000"/>
                  </a:schemeClr>
                </a:solidFill>
                <a:effectLst/>
                <a:ea typeface="Calibri" panose="020F0502020204030204" pitchFamily="34" charset="0"/>
                <a:cs typeface="Times New Roman" panose="02020603050405020304" pitchFamily="18" charset="0"/>
              </a:rPr>
              <a:t>scary]</a:t>
            </a:r>
            <a:endParaRPr lang="es-GB" sz="22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345700" y="76920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E65D74D4-06ED-A749-900B-FF8B0CB98FDC}"/>
              </a:ext>
            </a:extLst>
          </p:cNvPr>
          <p:cNvSpPr/>
          <p:nvPr/>
        </p:nvSpPr>
        <p:spPr>
          <a:xfrm>
            <a:off x="3932807" y="2565571"/>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5" name="Rectangle 1">
            <a:extLst>
              <a:ext uri="{FF2B5EF4-FFF2-40B4-BE49-F238E27FC236}">
                <a16:creationId xmlns:a16="http://schemas.microsoft.com/office/drawing/2014/main" id="{460EAA9F-A5C8-DD44-9E4C-A84839703327}"/>
              </a:ext>
            </a:extLst>
          </p:cNvPr>
          <p:cNvSpPr/>
          <p:nvPr/>
        </p:nvSpPr>
        <p:spPr>
          <a:xfrm>
            <a:off x="3932808" y="4492217"/>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439818" cy="400110"/>
          </a:xfrm>
          <a:prstGeom prst="rect">
            <a:avLst/>
          </a:prstGeom>
          <a:noFill/>
        </p:spPr>
        <p:txBody>
          <a:bodyPr wrap="none" rtlCol="0">
            <a:spAutoFit/>
          </a:bodyPr>
          <a:lstStyle/>
          <a:p>
            <a:pPr algn="l"/>
            <a:r>
              <a:rPr lang="es-GB" sz="2000" b="1" dirty="0">
                <a:solidFill>
                  <a:schemeClr val="accent5">
                    <a:lumMod val="50000"/>
                  </a:schemeClr>
                </a:solidFill>
              </a:rPr>
              <a:t>Persona A</a:t>
            </a:r>
          </a:p>
        </p:txBody>
      </p:sp>
      <p:sp>
        <p:nvSpPr>
          <p:cNvPr id="61" name="Text Box 10">
            <a:extLst>
              <a:ext uri="{FF2B5EF4-FFF2-40B4-BE49-F238E27FC236}">
                <a16:creationId xmlns:a16="http://schemas.microsoft.com/office/drawing/2014/main" id="{8B51EBC1-52AC-FB45-BB1F-82F9A18DC2C8}"/>
              </a:ext>
            </a:extLst>
          </p:cNvPr>
          <p:cNvSpPr txBox="1">
            <a:spLocks noChangeArrowheads="1"/>
          </p:cNvSpPr>
          <p:nvPr/>
        </p:nvSpPr>
        <p:spPr bwMode="auto">
          <a:xfrm>
            <a:off x="3966700" y="76920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 Box 10">
            <a:extLst>
              <a:ext uri="{FF2B5EF4-FFF2-40B4-BE49-F238E27FC236}">
                <a16:creationId xmlns:a16="http://schemas.microsoft.com/office/drawing/2014/main" id="{6249ACD9-CB69-1E4F-A457-F89CD6CD7F34}"/>
              </a:ext>
            </a:extLst>
          </p:cNvPr>
          <p:cNvSpPr txBox="1">
            <a:spLocks noChangeArrowheads="1"/>
          </p:cNvSpPr>
          <p:nvPr/>
        </p:nvSpPr>
        <p:spPr bwMode="auto">
          <a:xfrm>
            <a:off x="335825" y="269229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Text Box 10">
            <a:extLst>
              <a:ext uri="{FF2B5EF4-FFF2-40B4-BE49-F238E27FC236}">
                <a16:creationId xmlns:a16="http://schemas.microsoft.com/office/drawing/2014/main" id="{B5700DD2-C080-A742-98A3-F0001DF4765D}"/>
              </a:ext>
            </a:extLst>
          </p:cNvPr>
          <p:cNvSpPr txBox="1">
            <a:spLocks noChangeArrowheads="1"/>
          </p:cNvSpPr>
          <p:nvPr/>
        </p:nvSpPr>
        <p:spPr bwMode="auto">
          <a:xfrm>
            <a:off x="3956825" y="269229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 Box 10">
            <a:extLst>
              <a:ext uri="{FF2B5EF4-FFF2-40B4-BE49-F238E27FC236}">
                <a16:creationId xmlns:a16="http://schemas.microsoft.com/office/drawing/2014/main" id="{3B7C977A-29D7-C44D-8D4A-81DA7B73B040}"/>
              </a:ext>
            </a:extLst>
          </p:cNvPr>
          <p:cNvSpPr txBox="1">
            <a:spLocks noChangeArrowheads="1"/>
          </p:cNvSpPr>
          <p:nvPr/>
        </p:nvSpPr>
        <p:spPr bwMode="auto">
          <a:xfrm>
            <a:off x="345700" y="4594944"/>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Text Box 10">
            <a:extLst>
              <a:ext uri="{FF2B5EF4-FFF2-40B4-BE49-F238E27FC236}">
                <a16:creationId xmlns:a16="http://schemas.microsoft.com/office/drawing/2014/main" id="{87B4B6D1-8796-E642-9779-2D3F1D588264}"/>
              </a:ext>
            </a:extLst>
          </p:cNvPr>
          <p:cNvSpPr txBox="1">
            <a:spLocks noChangeArrowheads="1"/>
          </p:cNvSpPr>
          <p:nvPr/>
        </p:nvSpPr>
        <p:spPr bwMode="auto">
          <a:xfrm>
            <a:off x="4045455" y="4594944"/>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6" name="Picture 3" descr="Movie film strip clipart 2 ">
            <a:extLst>
              <a:ext uri="{FF2B5EF4-FFF2-40B4-BE49-F238E27FC236}">
                <a16:creationId xmlns:a16="http://schemas.microsoft.com/office/drawing/2014/main" id="{8DFCDE53-487F-E741-9E84-CCC499481C9D}"/>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93771" y="879888"/>
            <a:ext cx="872125" cy="842425"/>
          </a:xfrm>
          <a:prstGeom prst="rect">
            <a:avLst/>
          </a:prstGeom>
          <a:noFill/>
          <a:ln>
            <a:noFill/>
          </a:ln>
        </p:spPr>
      </p:pic>
      <p:graphicFrame>
        <p:nvGraphicFramePr>
          <p:cNvPr id="3" name="Tabla 2">
            <a:extLst>
              <a:ext uri="{FF2B5EF4-FFF2-40B4-BE49-F238E27FC236}">
                <a16:creationId xmlns:a16="http://schemas.microsoft.com/office/drawing/2014/main" id="{43A28954-0AB9-E14D-B143-D924ED35AF98}"/>
              </a:ext>
            </a:extLst>
          </p:cNvPr>
          <p:cNvGraphicFramePr>
            <a:graphicFrameLocks noGrp="1"/>
          </p:cNvGraphicFramePr>
          <p:nvPr>
            <p:extLst>
              <p:ext uri="{D42A27DB-BD31-4B8C-83A1-F6EECF244321}">
                <p14:modId xmlns:p14="http://schemas.microsoft.com/office/powerpoint/2010/main" val="600927024"/>
              </p:ext>
            </p:extLst>
          </p:nvPr>
        </p:nvGraphicFramePr>
        <p:xfrm>
          <a:off x="7543708" y="710908"/>
          <a:ext cx="4497449" cy="5473818"/>
        </p:xfrm>
        <a:graphic>
          <a:graphicData uri="http://schemas.openxmlformats.org/drawingml/2006/table">
            <a:tbl>
              <a:tblPr firstRow="1" bandRow="1">
                <a:tableStyleId>{5DA37D80-6434-44D0-A028-1B22A696006F}</a:tableStyleId>
              </a:tblPr>
              <a:tblGrid>
                <a:gridCol w="423838">
                  <a:extLst>
                    <a:ext uri="{9D8B030D-6E8A-4147-A177-3AD203B41FA5}">
                      <a16:colId xmlns:a16="http://schemas.microsoft.com/office/drawing/2014/main" val="2648305820"/>
                    </a:ext>
                  </a:extLst>
                </a:gridCol>
                <a:gridCol w="1128016">
                  <a:extLst>
                    <a:ext uri="{9D8B030D-6E8A-4147-A177-3AD203B41FA5}">
                      <a16:colId xmlns:a16="http://schemas.microsoft.com/office/drawing/2014/main" val="1146771736"/>
                    </a:ext>
                  </a:extLst>
                </a:gridCol>
                <a:gridCol w="974770">
                  <a:extLst>
                    <a:ext uri="{9D8B030D-6E8A-4147-A177-3AD203B41FA5}">
                      <a16:colId xmlns:a16="http://schemas.microsoft.com/office/drawing/2014/main" val="248990265"/>
                    </a:ext>
                  </a:extLst>
                </a:gridCol>
                <a:gridCol w="1970825">
                  <a:extLst>
                    <a:ext uri="{9D8B030D-6E8A-4147-A177-3AD203B41FA5}">
                      <a16:colId xmlns:a16="http://schemas.microsoft.com/office/drawing/2014/main" val="1582331630"/>
                    </a:ext>
                  </a:extLst>
                </a:gridCol>
              </a:tblGrid>
              <a:tr h="364712">
                <a:tc rowSpan="2">
                  <a:txBody>
                    <a:bodyPr/>
                    <a:lstStyle/>
                    <a:p>
                      <a:endParaRPr lang="es-GB" dirty="0">
                        <a:solidFill>
                          <a:schemeClr val="tx1"/>
                        </a:solidFill>
                      </a:endParaRPr>
                    </a:p>
                  </a:txBody>
                  <a:tcPr/>
                </a:tc>
                <a:tc gridSpan="2">
                  <a:txBody>
                    <a:bodyPr/>
                    <a:lstStyle/>
                    <a:p>
                      <a:pPr algn="ctr"/>
                      <a:r>
                        <a:rPr lang="es-GB" sz="2000" dirty="0">
                          <a:solidFill>
                            <a:schemeClr val="tx1"/>
                          </a:solidFill>
                        </a:rPr>
                        <a:t>Habla de...</a:t>
                      </a:r>
                    </a:p>
                  </a:txBody>
                  <a:tcPr anchor="ctr"/>
                </a:tc>
                <a:tc hMerge="1">
                  <a:txBody>
                    <a:bodyPr/>
                    <a:lstStyle/>
                    <a:p>
                      <a:endParaRPr lang="es-GB" dirty="0"/>
                    </a:p>
                  </a:txBody>
                  <a:tcPr/>
                </a:tc>
                <a:tc rowSpan="2">
                  <a:txBody>
                    <a:bodyPr/>
                    <a:lstStyle/>
                    <a:p>
                      <a:pPr algn="ctr"/>
                      <a:r>
                        <a:rPr lang="es-GB" sz="2000" dirty="0">
                          <a:solidFill>
                            <a:schemeClr val="tx1"/>
                          </a:solidFill>
                        </a:rPr>
                        <a:t>Escribe </a:t>
                      </a:r>
                      <a:r>
                        <a:rPr lang="en-GB" sz="2000" dirty="0">
                          <a:solidFill>
                            <a:schemeClr val="tx1"/>
                          </a:solidFill>
                        </a:rPr>
                        <a:t>la</a:t>
                      </a:r>
                      <a:r>
                        <a:rPr lang="en-GB" sz="2000" baseline="0" dirty="0">
                          <a:solidFill>
                            <a:schemeClr val="tx1"/>
                          </a:solidFill>
                        </a:rPr>
                        <a:t> frase </a:t>
                      </a:r>
                      <a:r>
                        <a:rPr lang="es-GB" sz="2000" dirty="0">
                          <a:solidFill>
                            <a:schemeClr val="tx1"/>
                          </a:solidFill>
                        </a:rPr>
                        <a:t>en inglés</a:t>
                      </a:r>
                    </a:p>
                  </a:txBody>
                  <a:tcPr anchor="ctr"/>
                </a:tc>
                <a:extLst>
                  <a:ext uri="{0D108BD9-81ED-4DB2-BD59-A6C34878D82A}">
                    <a16:rowId xmlns:a16="http://schemas.microsoft.com/office/drawing/2014/main" val="1718450914"/>
                  </a:ext>
                </a:extLst>
              </a:tr>
              <a:tr h="636638">
                <a:tc vMerge="1">
                  <a:txBody>
                    <a:bodyPr/>
                    <a:lstStyle/>
                    <a:p>
                      <a:endParaRPr lang="es-GB"/>
                    </a:p>
                  </a:txBody>
                  <a:tcPr/>
                </a:tc>
                <a:tc>
                  <a:txBody>
                    <a:bodyPr/>
                    <a:lstStyle/>
                    <a:p>
                      <a:pPr algn="ctr"/>
                      <a:r>
                        <a:rPr lang="es-GB" sz="2000" dirty="0">
                          <a:solidFill>
                            <a:schemeClr val="tx1"/>
                          </a:solidFill>
                        </a:rPr>
                        <a:t>Una cosa</a:t>
                      </a:r>
                    </a:p>
                  </a:txBody>
                  <a:tcPr anchor="ctr"/>
                </a:tc>
                <a:tc>
                  <a:txBody>
                    <a:bodyPr/>
                    <a:lstStyle/>
                    <a:p>
                      <a:pPr algn="ctr"/>
                      <a:r>
                        <a:rPr lang="es-GB" sz="2000" dirty="0">
                          <a:solidFill>
                            <a:schemeClr val="tx1"/>
                          </a:solidFill>
                        </a:rPr>
                        <a:t>Más cosas</a:t>
                      </a:r>
                    </a:p>
                  </a:txBody>
                  <a:tcPr anchor="ctr"/>
                </a:tc>
                <a:tc vMerge="1">
                  <a:txBody>
                    <a:bodyPr/>
                    <a:lstStyle/>
                    <a:p>
                      <a:endParaRPr lang="es-GB"/>
                    </a:p>
                  </a:txBody>
                  <a:tcPr/>
                </a:tc>
                <a:extLst>
                  <a:ext uri="{0D108BD9-81ED-4DB2-BD59-A6C34878D82A}">
                    <a16:rowId xmlns:a16="http://schemas.microsoft.com/office/drawing/2014/main" val="4212392203"/>
                  </a:ext>
                </a:extLst>
              </a:tr>
              <a:tr h="729423">
                <a:tc>
                  <a:txBody>
                    <a:bodyPr/>
                    <a:lstStyle/>
                    <a:p>
                      <a:pPr algn="ctr"/>
                      <a:r>
                        <a:rPr lang="es-GB" sz="2000" dirty="0">
                          <a:solidFill>
                            <a:schemeClr val="tx1"/>
                          </a:solidFill>
                        </a:rPr>
                        <a:t>1</a:t>
                      </a:r>
                    </a:p>
                  </a:txBody>
                  <a:tcPr anchor="ct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pPr algn="ctr"/>
                      <a:endParaRPr lang="es-GB" dirty="0">
                        <a:solidFill>
                          <a:schemeClr val="tx1"/>
                        </a:solidFill>
                      </a:endParaRPr>
                    </a:p>
                  </a:txBody>
                  <a:tcPr anchor="ctr"/>
                </a:tc>
                <a:extLst>
                  <a:ext uri="{0D108BD9-81ED-4DB2-BD59-A6C34878D82A}">
                    <a16:rowId xmlns:a16="http://schemas.microsoft.com/office/drawing/2014/main" val="762572089"/>
                  </a:ext>
                </a:extLst>
              </a:tr>
              <a:tr h="729423">
                <a:tc>
                  <a:txBody>
                    <a:bodyPr/>
                    <a:lstStyle/>
                    <a:p>
                      <a:pPr algn="ctr"/>
                      <a:r>
                        <a:rPr lang="es-GB" sz="2000" dirty="0">
                          <a:solidFill>
                            <a:schemeClr val="tx1"/>
                          </a:solidFill>
                        </a:rPr>
                        <a:t>2</a:t>
                      </a:r>
                    </a:p>
                  </a:txBody>
                  <a:tcPr anchor="ctr"/>
                </a:tc>
                <a:tc>
                  <a:txBody>
                    <a:bodyPr/>
                    <a:lstStyle/>
                    <a:p>
                      <a:endParaRPr lang="es-GB">
                        <a:solidFill>
                          <a:schemeClr val="tx1"/>
                        </a:solidFill>
                      </a:endParaRPr>
                    </a:p>
                  </a:txBody>
                  <a:tcPr/>
                </a:tc>
                <a:tc>
                  <a:txBody>
                    <a:bodyPr/>
                    <a:lstStyle/>
                    <a:p>
                      <a:endParaRPr lang="es-GB" dirty="0">
                        <a:solidFill>
                          <a:schemeClr val="tx1"/>
                        </a:solidFill>
                      </a:endParaRPr>
                    </a:p>
                  </a:txBody>
                  <a:tcPr/>
                </a:tc>
                <a:tc>
                  <a:txBody>
                    <a:bodyPr/>
                    <a:lstStyle/>
                    <a:p>
                      <a:pPr algn="ctr"/>
                      <a:endParaRPr lang="es-GB" dirty="0">
                        <a:solidFill>
                          <a:schemeClr val="tx1"/>
                        </a:solidFill>
                      </a:endParaRPr>
                    </a:p>
                  </a:txBody>
                  <a:tcPr anchor="ctr"/>
                </a:tc>
                <a:extLst>
                  <a:ext uri="{0D108BD9-81ED-4DB2-BD59-A6C34878D82A}">
                    <a16:rowId xmlns:a16="http://schemas.microsoft.com/office/drawing/2014/main" val="472218786"/>
                  </a:ext>
                </a:extLst>
              </a:tr>
              <a:tr h="729423">
                <a:tc>
                  <a:txBody>
                    <a:bodyPr/>
                    <a:lstStyle/>
                    <a:p>
                      <a:pPr algn="ctr"/>
                      <a:r>
                        <a:rPr lang="es-GB" sz="2000" dirty="0">
                          <a:solidFill>
                            <a:schemeClr val="tx1"/>
                          </a:solidFill>
                        </a:rPr>
                        <a:t>3</a:t>
                      </a:r>
                    </a:p>
                  </a:txBody>
                  <a:tcPr anchor="ctr"/>
                </a:tc>
                <a:tc>
                  <a:txBody>
                    <a:bodyPr/>
                    <a:lstStyle/>
                    <a:p>
                      <a:endParaRPr lang="es-GB">
                        <a:solidFill>
                          <a:schemeClr val="tx1"/>
                        </a:solidFill>
                      </a:endParaRPr>
                    </a:p>
                  </a:txBody>
                  <a:tcPr/>
                </a:tc>
                <a:tc>
                  <a:txBody>
                    <a:bodyPr/>
                    <a:lstStyle/>
                    <a:p>
                      <a:endParaRPr lang="es-GB" dirty="0">
                        <a:solidFill>
                          <a:schemeClr val="tx1"/>
                        </a:solidFill>
                      </a:endParaRPr>
                    </a:p>
                  </a:txBody>
                  <a:tcPr/>
                </a:tc>
                <a:tc>
                  <a:txBody>
                    <a:bodyPr/>
                    <a:lstStyle/>
                    <a:p>
                      <a:pPr algn="ctr"/>
                      <a:endParaRPr lang="es-GB" dirty="0">
                        <a:solidFill>
                          <a:schemeClr val="tx1"/>
                        </a:solidFill>
                      </a:endParaRPr>
                    </a:p>
                  </a:txBody>
                  <a:tcPr anchor="ctr"/>
                </a:tc>
                <a:extLst>
                  <a:ext uri="{0D108BD9-81ED-4DB2-BD59-A6C34878D82A}">
                    <a16:rowId xmlns:a16="http://schemas.microsoft.com/office/drawing/2014/main" val="4270556683"/>
                  </a:ext>
                </a:extLst>
              </a:tr>
              <a:tr h="729423">
                <a:tc>
                  <a:txBody>
                    <a:bodyPr/>
                    <a:lstStyle/>
                    <a:p>
                      <a:pPr algn="ctr"/>
                      <a:r>
                        <a:rPr lang="es-GB" sz="2000" dirty="0">
                          <a:solidFill>
                            <a:schemeClr val="tx1"/>
                          </a:solidFill>
                        </a:rPr>
                        <a:t>4</a:t>
                      </a:r>
                    </a:p>
                  </a:txBody>
                  <a:tcPr anchor="ct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pPr algn="ctr"/>
                      <a:endParaRPr lang="es-GB" dirty="0">
                        <a:solidFill>
                          <a:schemeClr val="tx1"/>
                        </a:solidFill>
                      </a:endParaRPr>
                    </a:p>
                  </a:txBody>
                  <a:tcPr anchor="ctr"/>
                </a:tc>
                <a:extLst>
                  <a:ext uri="{0D108BD9-81ED-4DB2-BD59-A6C34878D82A}">
                    <a16:rowId xmlns:a16="http://schemas.microsoft.com/office/drawing/2014/main" val="3218035878"/>
                  </a:ext>
                </a:extLst>
              </a:tr>
              <a:tr h="729423">
                <a:tc>
                  <a:txBody>
                    <a:bodyPr/>
                    <a:lstStyle/>
                    <a:p>
                      <a:pPr algn="ctr"/>
                      <a:r>
                        <a:rPr lang="es-GB" sz="2000" dirty="0">
                          <a:solidFill>
                            <a:schemeClr val="tx1"/>
                          </a:solidFill>
                        </a:rPr>
                        <a:t>5</a:t>
                      </a:r>
                    </a:p>
                  </a:txBody>
                  <a:tcPr anchor="ctr"/>
                </a:tc>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pPr algn="ctr"/>
                      <a:r>
                        <a:rPr lang="es-GB" dirty="0">
                          <a:solidFill>
                            <a:schemeClr val="tx1"/>
                          </a:solidFill>
                        </a:rPr>
                        <a:t> </a:t>
                      </a:r>
                    </a:p>
                  </a:txBody>
                  <a:tcPr anchor="ctr"/>
                </a:tc>
                <a:extLst>
                  <a:ext uri="{0D108BD9-81ED-4DB2-BD59-A6C34878D82A}">
                    <a16:rowId xmlns:a16="http://schemas.microsoft.com/office/drawing/2014/main" val="2379568859"/>
                  </a:ext>
                </a:extLst>
              </a:tr>
              <a:tr h="729423">
                <a:tc>
                  <a:txBody>
                    <a:bodyPr/>
                    <a:lstStyle/>
                    <a:p>
                      <a:pPr algn="ctr"/>
                      <a:r>
                        <a:rPr lang="es-GB" sz="2000" dirty="0">
                          <a:solidFill>
                            <a:schemeClr val="tx1"/>
                          </a:solidFill>
                        </a:rPr>
                        <a:t>6</a:t>
                      </a:r>
                    </a:p>
                  </a:txBody>
                  <a:tcPr anchor="ct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pPr algn="ctr"/>
                      <a:endParaRPr lang="es-GB" dirty="0">
                        <a:solidFill>
                          <a:schemeClr val="tx1"/>
                        </a:solidFill>
                      </a:endParaRPr>
                    </a:p>
                  </a:txBody>
                  <a:tcPr anchor="ctr"/>
                </a:tc>
                <a:extLst>
                  <a:ext uri="{0D108BD9-81ED-4DB2-BD59-A6C34878D82A}">
                    <a16:rowId xmlns:a16="http://schemas.microsoft.com/office/drawing/2014/main" val="1543011316"/>
                  </a:ext>
                </a:extLst>
              </a:tr>
            </a:tbl>
          </a:graphicData>
        </a:graphic>
      </p:graphicFrame>
      <p:sp>
        <p:nvSpPr>
          <p:cNvPr id="67" name="Text Box 2">
            <a:extLst>
              <a:ext uri="{FF2B5EF4-FFF2-40B4-BE49-F238E27FC236}">
                <a16:creationId xmlns:a16="http://schemas.microsoft.com/office/drawing/2014/main" id="{E117E6F9-1125-8844-B6FE-22BDE504F57A}"/>
              </a:ext>
            </a:extLst>
          </p:cNvPr>
          <p:cNvSpPr txBox="1">
            <a:spLocks noChangeArrowheads="1"/>
          </p:cNvSpPr>
          <p:nvPr/>
        </p:nvSpPr>
        <p:spPr bwMode="auto">
          <a:xfrm>
            <a:off x="338238" y="5594087"/>
            <a:ext cx="3312015"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chemeClr val="accent1">
                    <a:lumMod val="50000"/>
                  </a:schemeClr>
                </a:solidFill>
                <a:effectLst/>
                <a:ea typeface="Calibri" panose="020F0502020204030204" pitchFamily="34" charset="0"/>
                <a:cs typeface="Times New Roman" panose="02020603050405020304" pitchFamily="18" charset="0"/>
              </a:rPr>
              <a:t>They are </a:t>
            </a:r>
            <a:r>
              <a:rPr lang="en-GB" sz="2200" dirty="0">
                <a:solidFill>
                  <a:schemeClr val="accent1">
                    <a:lumMod val="50000"/>
                  </a:schemeClr>
                </a:solidFill>
                <a:ea typeface="Calibri" panose="020F0502020204030204" pitchFamily="34" charset="0"/>
                <a:cs typeface="Times New Roman" panose="02020603050405020304" pitchFamily="18" charset="0"/>
              </a:rPr>
              <a:t>sad</a:t>
            </a:r>
            <a:r>
              <a:rPr lang="en-GB" sz="2200" dirty="0">
                <a:solidFill>
                  <a:schemeClr val="accent1">
                    <a:lumMod val="50000"/>
                  </a:schemeClr>
                </a:solidFill>
                <a:effectLst/>
                <a:ea typeface="Calibri" panose="020F0502020204030204" pitchFamily="34" charset="0"/>
                <a:cs typeface="Times New Roman" panose="02020603050405020304" pitchFamily="18" charset="0"/>
              </a:rPr>
              <a:t>]</a:t>
            </a:r>
            <a:endParaRPr lang="es-GB" sz="22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68" name="Text Box 2">
            <a:extLst>
              <a:ext uri="{FF2B5EF4-FFF2-40B4-BE49-F238E27FC236}">
                <a16:creationId xmlns:a16="http://schemas.microsoft.com/office/drawing/2014/main" id="{417DD59A-FC24-FE40-AED6-B19DC1DA70B2}"/>
              </a:ext>
            </a:extLst>
          </p:cNvPr>
          <p:cNvSpPr txBox="1">
            <a:spLocks noChangeArrowheads="1"/>
          </p:cNvSpPr>
          <p:nvPr/>
        </p:nvSpPr>
        <p:spPr bwMode="auto">
          <a:xfrm>
            <a:off x="3852455" y="3703471"/>
            <a:ext cx="3550919"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chemeClr val="accent1">
                    <a:lumMod val="50000"/>
                  </a:schemeClr>
                </a:solidFill>
                <a:effectLst/>
                <a:ea typeface="Calibri" panose="020F0502020204030204" pitchFamily="34" charset="0"/>
                <a:cs typeface="Times New Roman" panose="02020603050405020304" pitchFamily="18" charset="0"/>
              </a:rPr>
              <a:t>It is </a:t>
            </a:r>
            <a:r>
              <a:rPr lang="en-GB" sz="2200" dirty="0">
                <a:solidFill>
                  <a:schemeClr val="accent1">
                    <a:lumMod val="50000"/>
                  </a:schemeClr>
                </a:solidFill>
                <a:effectLst/>
                <a:ea typeface="Calibri" panose="020F0502020204030204" pitchFamily="34" charset="0"/>
                <a:cs typeface="Times New Roman" panose="02020603050405020304" pitchFamily="18" charset="0"/>
              </a:rPr>
              <a:t>embarrassing]</a:t>
            </a:r>
            <a:endParaRPr lang="es-GB" sz="22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69" name="Text Box 2">
            <a:extLst>
              <a:ext uri="{FF2B5EF4-FFF2-40B4-BE49-F238E27FC236}">
                <a16:creationId xmlns:a16="http://schemas.microsoft.com/office/drawing/2014/main" id="{C0EA3F65-D360-764F-895E-70CF1B774840}"/>
              </a:ext>
            </a:extLst>
          </p:cNvPr>
          <p:cNvSpPr txBox="1">
            <a:spLocks noChangeArrowheads="1"/>
          </p:cNvSpPr>
          <p:nvPr/>
        </p:nvSpPr>
        <p:spPr bwMode="auto">
          <a:xfrm>
            <a:off x="291774" y="3698017"/>
            <a:ext cx="3392307"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chemeClr val="accent1">
                    <a:lumMod val="50000"/>
                  </a:schemeClr>
                </a:solidFill>
                <a:effectLst/>
                <a:ea typeface="Calibri" panose="020F0502020204030204" pitchFamily="34" charset="0"/>
                <a:cs typeface="Times New Roman" panose="02020603050405020304" pitchFamily="18" charset="0"/>
              </a:rPr>
              <a:t>They are </a:t>
            </a:r>
            <a:r>
              <a:rPr lang="en-GB" sz="2200" dirty="0">
                <a:solidFill>
                  <a:schemeClr val="accent1">
                    <a:lumMod val="50000"/>
                  </a:schemeClr>
                </a:solidFill>
                <a:effectLst/>
                <a:ea typeface="Calibri" panose="020F0502020204030204" pitchFamily="34" charset="0"/>
                <a:cs typeface="Times New Roman" panose="02020603050405020304" pitchFamily="18" charset="0"/>
              </a:rPr>
              <a:t>encouraging]</a:t>
            </a:r>
            <a:endParaRPr lang="es-GB" sz="22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70" name="Text Box 2">
            <a:extLst>
              <a:ext uri="{FF2B5EF4-FFF2-40B4-BE49-F238E27FC236}">
                <a16:creationId xmlns:a16="http://schemas.microsoft.com/office/drawing/2014/main" id="{E12E168D-DC73-724D-A00E-9ECDCC647B0B}"/>
              </a:ext>
            </a:extLst>
          </p:cNvPr>
          <p:cNvSpPr txBox="1">
            <a:spLocks noChangeArrowheads="1"/>
          </p:cNvSpPr>
          <p:nvPr/>
        </p:nvSpPr>
        <p:spPr bwMode="auto">
          <a:xfrm>
            <a:off x="4144964" y="1796029"/>
            <a:ext cx="3124770"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chemeClr val="accent1">
                    <a:lumMod val="50000"/>
                  </a:schemeClr>
                </a:solidFill>
                <a:effectLst/>
                <a:ea typeface="Calibri" panose="020F0502020204030204" pitchFamily="34" charset="0"/>
                <a:cs typeface="Times New Roman" panose="02020603050405020304" pitchFamily="18" charset="0"/>
              </a:rPr>
              <a:t>It is </a:t>
            </a:r>
            <a:r>
              <a:rPr lang="en-GB" sz="2200" dirty="0">
                <a:solidFill>
                  <a:schemeClr val="accent1">
                    <a:lumMod val="50000"/>
                  </a:schemeClr>
                </a:solidFill>
                <a:effectLst/>
                <a:ea typeface="Calibri" panose="020F0502020204030204" pitchFamily="34" charset="0"/>
                <a:cs typeface="Times New Roman" panose="02020603050405020304" pitchFamily="18" charset="0"/>
              </a:rPr>
              <a:t>infuriating]</a:t>
            </a:r>
            <a:endParaRPr lang="es-GB" sz="22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71" name="Text Box 2">
            <a:extLst>
              <a:ext uri="{FF2B5EF4-FFF2-40B4-BE49-F238E27FC236}">
                <a16:creationId xmlns:a16="http://schemas.microsoft.com/office/drawing/2014/main" id="{272446F6-C59B-7A4B-B549-066E54C4580E}"/>
              </a:ext>
            </a:extLst>
          </p:cNvPr>
          <p:cNvSpPr txBox="1">
            <a:spLocks noChangeArrowheads="1"/>
          </p:cNvSpPr>
          <p:nvPr/>
        </p:nvSpPr>
        <p:spPr bwMode="auto">
          <a:xfrm>
            <a:off x="4303896" y="5528563"/>
            <a:ext cx="2857227"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chemeClr val="accent1">
                    <a:lumMod val="50000"/>
                  </a:schemeClr>
                </a:solidFill>
                <a:effectLst/>
                <a:ea typeface="Calibri" panose="020F0502020204030204" pitchFamily="34" charset="0"/>
                <a:cs typeface="Times New Roman" panose="02020603050405020304" pitchFamily="18" charset="0"/>
              </a:rPr>
              <a:t>They are </a:t>
            </a:r>
            <a:r>
              <a:rPr lang="en-GB" sz="2200" dirty="0">
                <a:solidFill>
                  <a:schemeClr val="accent1">
                    <a:lumMod val="50000"/>
                  </a:schemeClr>
                </a:solidFill>
                <a:effectLst/>
                <a:ea typeface="Calibri" panose="020F0502020204030204" pitchFamily="34" charset="0"/>
                <a:cs typeface="Times New Roman" panose="02020603050405020304" pitchFamily="18" charset="0"/>
              </a:rPr>
              <a:t>tiring]</a:t>
            </a:r>
            <a:endParaRPr lang="es-GB" sz="2200" dirty="0">
              <a:solidFill>
                <a:schemeClr val="accent1">
                  <a:lumMod val="50000"/>
                </a:schemeClr>
              </a:solidFill>
              <a:effectLst/>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4C281947-6438-3142-AC0E-D063BDDA000B}"/>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6138" b="89770" l="10000" r="90000">
                        <a14:foregroundMark x1="29500" y1="23785" x2="27500" y2="23018"/>
                        <a14:foregroundMark x1="39000" y1="50384" x2="39750" y2="53197"/>
                        <a14:foregroundMark x1="55250" y1="58568" x2="57500" y2="61893"/>
                        <a14:foregroundMark x1="40500" y1="68031" x2="40500" y2="68031"/>
                        <a14:foregroundMark x1="75604" y1="10168" x2="74750" y2="9974"/>
                        <a14:foregroundMark x1="76095" y1="10280" x2="75673" y2="10184"/>
                        <a14:foregroundMark x1="81500" y1="6394" x2="80750" y2="6138"/>
                        <a14:foregroundMark x1="48799" y1="21995" x2="48500" y2="21995"/>
                        <a14:foregroundMark x1="49750" y1="21995" x2="49524" y2="21995"/>
                        <a14:foregroundMark x1="50500" y1="21228" x2="49250" y2="21483"/>
                        <a14:backgroundMark x1="45500" y1="50895" x2="45500" y2="50895"/>
                        <a14:backgroundMark x1="46750" y1="50895" x2="45500" y2="49872"/>
                        <a14:backgroundMark x1="45500" y1="47059" x2="48000" y2="50895"/>
                        <a14:backgroundMark x1="80500" y1="10742" x2="79500" y2="12276"/>
                        <a14:backgroundMark x1="81250" y1="12020" x2="82000" y2="14066"/>
                        <a14:backgroundMark x1="81250" y1="11765" x2="82000" y2="13043"/>
                        <a14:backgroundMark x1="54250" y1="27366" x2="54000" y2="28133"/>
                        <a14:backgroundMark x1="76250" y1="11765" x2="76000" y2="11253"/>
                        <a14:backgroundMark x1="49750" y1="22251" x2="49250" y2="22506"/>
                        <a14:backgroundMark x1="48750" y1="22762" x2="48250" y2="22506"/>
                        <a14:backgroundMark x1="40500" y1="20460" x2="40500" y2="20972"/>
                        <a14:backgroundMark x1="75750" y1="10997" x2="76250" y2="10742"/>
                        <a14:backgroundMark x1="50750" y1="19693" x2="50250" y2="19693"/>
                      </a14:backgroundRemoval>
                    </a14:imgEffect>
                  </a14:imgLayer>
                </a14:imgProps>
              </a:ext>
              <a:ext uri="{28A0092B-C50C-407E-A947-70E740481C1C}">
                <a14:useLocalDpi xmlns:a14="http://schemas.microsoft.com/office/drawing/2010/main"/>
              </a:ext>
            </a:extLst>
          </a:blip>
          <a:stretch>
            <a:fillRect/>
          </a:stretch>
        </p:blipFill>
        <p:spPr>
          <a:xfrm>
            <a:off x="5005740" y="2645456"/>
            <a:ext cx="1266194" cy="1237704"/>
          </a:xfrm>
          <a:prstGeom prst="rect">
            <a:avLst/>
          </a:prstGeom>
        </p:spPr>
      </p:pic>
      <p:pic>
        <p:nvPicPr>
          <p:cNvPr id="73" name="Imagen 72">
            <a:extLst>
              <a:ext uri="{FF2B5EF4-FFF2-40B4-BE49-F238E27FC236}">
                <a16:creationId xmlns:a16="http://schemas.microsoft.com/office/drawing/2014/main" id="{9C03C9D6-CFFB-5743-B6ED-6B2D734E7C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6581" y="2636149"/>
            <a:ext cx="1121641" cy="1121641"/>
          </a:xfrm>
          <a:prstGeom prst="rect">
            <a:avLst/>
          </a:prstGeom>
        </p:spPr>
      </p:pic>
      <p:pic>
        <p:nvPicPr>
          <p:cNvPr id="74" name="Imagen 73">
            <a:extLst>
              <a:ext uri="{FF2B5EF4-FFF2-40B4-BE49-F238E27FC236}">
                <a16:creationId xmlns:a16="http://schemas.microsoft.com/office/drawing/2014/main" id="{0E7B5573-45A4-404B-9020-4E8A2830F1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5092" y="4540025"/>
            <a:ext cx="1273903" cy="1273903"/>
          </a:xfrm>
          <a:prstGeom prst="rect">
            <a:avLst/>
          </a:prstGeom>
        </p:spPr>
      </p:pic>
      <p:pic>
        <p:nvPicPr>
          <p:cNvPr id="77" name="Imagen 76">
            <a:extLst>
              <a:ext uri="{FF2B5EF4-FFF2-40B4-BE49-F238E27FC236}">
                <a16:creationId xmlns:a16="http://schemas.microsoft.com/office/drawing/2014/main" id="{2D0AFCF1-36A5-8749-886F-D2C69138A8DB}"/>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3945" b="99014" l="962" r="97802">
                        <a14:foregroundMark x1="39835" y1="7692" x2="37775" y2="19527"/>
                        <a14:foregroundMark x1="37775" y1="19527" x2="26374" y2="29191"/>
                        <a14:foregroundMark x1="26374" y1="29191" x2="26786" y2="37870"/>
                        <a14:foregroundMark x1="26786" y1="37870" x2="29258" y2="44576"/>
                        <a14:foregroundMark x1="29258" y1="44576" x2="30082" y2="54043"/>
                        <a14:foregroundMark x1="30082" y1="54043" x2="22527" y2="60750"/>
                        <a14:foregroundMark x1="32692" y1="33531" x2="34478" y2="42012"/>
                        <a14:foregroundMark x1="34478" y1="42012" x2="23077" y2="47929"/>
                        <a14:foregroundMark x1="23077" y1="47929" x2="18956" y2="52268"/>
                        <a14:foregroundMark x1="18956" y1="52268" x2="7280" y2="55227"/>
                        <a14:foregroundMark x1="7280" y1="55227" x2="7143" y2="80671"/>
                        <a14:foregroundMark x1="7143" y1="80671" x2="5632" y2="86785"/>
                        <a14:foregroundMark x1="1648" y1="85996" x2="962" y2="86785"/>
                        <a14:foregroundMark x1="1923" y1="83432" x2="1923" y2="83432"/>
                        <a14:foregroundMark x1="1923" y1="81262" x2="1511" y2="78698"/>
                        <a14:foregroundMark x1="37912" y1="70809" x2="38736" y2="78304"/>
                        <a14:foregroundMark x1="38736" y1="78304" x2="34203" y2="90533"/>
                        <a14:foregroundMark x1="33379" y1="95661" x2="32967" y2="99211"/>
                        <a14:foregroundMark x1="27885" y1="89941" x2="27473" y2="92308"/>
                        <a14:foregroundMark x1="57967" y1="94477" x2="58379" y2="93688"/>
                        <a14:foregroundMark x1="85852" y1="83432" x2="91896" y2="78698"/>
                        <a14:foregroundMark x1="91896" y1="78698" x2="95604" y2="69822"/>
                        <a14:foregroundMark x1="95604" y1="69822" x2="92857" y2="50690"/>
                        <a14:foregroundMark x1="92857" y1="50690" x2="93544" y2="41223"/>
                        <a14:foregroundMark x1="93544" y1="41223" x2="92308" y2="34714"/>
                        <a14:foregroundMark x1="84478" y1="57002" x2="79808" y2="53846"/>
                        <a14:foregroundMark x1="79808" y1="53846" x2="79808" y2="53846"/>
                        <a14:foregroundMark x1="75687" y1="34122" x2="72940" y2="27811"/>
                        <a14:foregroundMark x1="72940" y1="27811" x2="72665" y2="27811"/>
                        <a14:foregroundMark x1="57830" y1="16765" x2="51374" y2="17751"/>
                        <a14:foregroundMark x1="59341" y1="8087" x2="59753" y2="8876"/>
                        <a14:foregroundMark x1="52060" y1="16174" x2="48764" y2="14004"/>
                        <a14:foregroundMark x1="51236" y1="9665" x2="48764" y2="11243"/>
                        <a14:foregroundMark x1="42033" y1="5720" x2="40110" y2="4142"/>
                        <a14:foregroundMark x1="44368" y1="73964" x2="43132" y2="78895"/>
                        <a14:foregroundMark x1="74725" y1="79684" x2="72390" y2="82840"/>
                        <a14:foregroundMark x1="68544" y1="89349" x2="65797" y2="89744"/>
                        <a14:foregroundMark x1="67445" y1="89152" x2="64698" y2="90335"/>
                        <a14:foregroundMark x1="68269" y1="86391" x2="63736" y2="90730"/>
                        <a14:foregroundMark x1="63736" y1="90730" x2="63187" y2="90335"/>
                        <a14:foregroundMark x1="74451" y1="83037" x2="74451" y2="85799"/>
                        <a14:foregroundMark x1="71154" y1="90533" x2="65110" y2="90730"/>
                        <a14:foregroundMark x1="65110" y1="90730" x2="63187" y2="89941"/>
                        <a14:foregroundMark x1="69093" y1="91519" x2="87088" y2="87179"/>
                        <a14:foregroundMark x1="87088" y1="87179" x2="91758" y2="88560"/>
                        <a14:foregroundMark x1="97802" y1="75148" x2="97665" y2="73964"/>
                        <a14:foregroundMark x1="96703" y1="57199" x2="96703" y2="57988"/>
                        <a14:foregroundMark x1="97802" y1="58185" x2="97665" y2="57396"/>
                      </a14:backgroundRemoval>
                    </a14:imgEffect>
                  </a14:imgLayer>
                </a14:imgProps>
              </a:ext>
              <a:ext uri="{28A0092B-C50C-407E-A947-70E740481C1C}">
                <a14:useLocalDpi xmlns:a14="http://schemas.microsoft.com/office/drawing/2010/main"/>
              </a:ext>
            </a:extLst>
          </a:blip>
          <a:stretch>
            <a:fillRect/>
          </a:stretch>
        </p:blipFill>
        <p:spPr>
          <a:xfrm>
            <a:off x="4849162" y="805773"/>
            <a:ext cx="1430588" cy="996303"/>
          </a:xfrm>
          <a:prstGeom prst="rect">
            <a:avLst/>
          </a:prstGeom>
        </p:spPr>
      </p:pic>
      <p:pic>
        <p:nvPicPr>
          <p:cNvPr id="79" name="Imagen 78">
            <a:extLst>
              <a:ext uri="{FF2B5EF4-FFF2-40B4-BE49-F238E27FC236}">
                <a16:creationId xmlns:a16="http://schemas.microsoft.com/office/drawing/2014/main" id="{6E42122D-DA29-6241-AE71-7CDB1C1606AD}"/>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7233" b="93082" l="6468" r="93035">
                        <a14:foregroundMark x1="52736" y1="12579" x2="44279" y2="7547"/>
                        <a14:foregroundMark x1="44279" y1="7547" x2="43781" y2="7547"/>
                        <a14:foregroundMark x1="36816" y1="11321" x2="34080" y2="7547"/>
                        <a14:foregroundMark x1="66667" y1="15094" x2="67910" y2="18239"/>
                        <a14:foregroundMark x1="10945" y1="76730" x2="6965" y2="67610"/>
                        <a14:foregroundMark x1="28109" y1="91509" x2="25871" y2="93082"/>
                        <a14:foregroundMark x1="27612" y1="78302" x2="27363" y2="87736"/>
                        <a14:foregroundMark x1="48010" y1="53145" x2="47761" y2="57862"/>
                        <a14:foregroundMark x1="79104" y1="75157" x2="79104" y2="90252"/>
                        <a14:foregroundMark x1="89552" y1="61006" x2="93035" y2="72642"/>
                        <a14:foregroundMark x1="93035" y1="72642" x2="93035" y2="82704"/>
                      </a14:backgroundRemoval>
                    </a14:imgEffect>
                  </a14:imgLayer>
                </a14:imgProps>
              </a:ext>
              <a:ext uri="{28A0092B-C50C-407E-A947-70E740481C1C}">
                <a14:useLocalDpi xmlns:a14="http://schemas.microsoft.com/office/drawing/2010/main"/>
              </a:ext>
            </a:extLst>
          </a:blip>
          <a:stretch>
            <a:fillRect/>
          </a:stretch>
        </p:blipFill>
        <p:spPr>
          <a:xfrm>
            <a:off x="4420403" y="4555326"/>
            <a:ext cx="1313150" cy="1038761"/>
          </a:xfrm>
          <a:prstGeom prst="rect">
            <a:avLst/>
          </a:prstGeom>
        </p:spPr>
      </p:pic>
      <p:pic>
        <p:nvPicPr>
          <p:cNvPr id="82" name="Imagen 81">
            <a:extLst>
              <a:ext uri="{FF2B5EF4-FFF2-40B4-BE49-F238E27FC236}">
                <a16:creationId xmlns:a16="http://schemas.microsoft.com/office/drawing/2014/main" id="{8936414B-8E1D-3F40-9CA4-721B6622F8B9}"/>
              </a:ext>
            </a:extLst>
          </p:cNvPr>
          <p:cNvPicPr>
            <a:picLocks noChangeAspect="1"/>
          </p:cNvPicPr>
          <p:nvPr/>
        </p:nvPicPr>
        <p:blipFill>
          <a:blip r:embed="rId10" cstate="screen">
            <a:extLst>
              <a:ext uri="{BEBA8EAE-BF5A-486C-A8C5-ECC9F3942E4B}">
                <a14:imgProps xmlns:a14="http://schemas.microsoft.com/office/drawing/2010/main">
                  <a14:imgLayer r:embed="rId12">
                    <a14:imgEffect>
                      <a14:backgroundRemoval t="7233" b="93082" l="6468" r="93035">
                        <a14:foregroundMark x1="52736" y1="12579" x2="44279" y2="7547"/>
                        <a14:foregroundMark x1="44279" y1="7547" x2="43781" y2="7547"/>
                        <a14:foregroundMark x1="36816" y1="11321" x2="34080" y2="7547"/>
                        <a14:foregroundMark x1="66667" y1="15094" x2="67910" y2="18239"/>
                        <a14:foregroundMark x1="10945" y1="76730" x2="6965" y2="67610"/>
                        <a14:foregroundMark x1="28109" y1="91509" x2="25871" y2="93082"/>
                        <a14:foregroundMark x1="27612" y1="78302" x2="27363" y2="87736"/>
                        <a14:foregroundMark x1="48010" y1="53145" x2="47761" y2="57862"/>
                        <a14:foregroundMark x1="79104" y1="75157" x2="79104" y2="90252"/>
                        <a14:foregroundMark x1="89552" y1="61006" x2="93035" y2="72642"/>
                        <a14:foregroundMark x1="93035" y1="72642" x2="93035" y2="82704"/>
                      </a14:backgroundRemoval>
                    </a14:imgEffect>
                  </a14:imgLayer>
                </a14:imgProps>
              </a:ext>
              <a:ext uri="{28A0092B-C50C-407E-A947-70E740481C1C}">
                <a14:useLocalDpi xmlns:a14="http://schemas.microsoft.com/office/drawing/2010/main"/>
              </a:ext>
            </a:extLst>
          </a:blip>
          <a:stretch>
            <a:fillRect/>
          </a:stretch>
        </p:blipFill>
        <p:spPr>
          <a:xfrm>
            <a:off x="5727733" y="4555326"/>
            <a:ext cx="1313150" cy="1038761"/>
          </a:xfrm>
          <a:prstGeom prst="rect">
            <a:avLst/>
          </a:prstGeom>
        </p:spPr>
      </p:pic>
      <p:pic>
        <p:nvPicPr>
          <p:cNvPr id="84" name="Imagen 83">
            <a:extLst>
              <a:ext uri="{FF2B5EF4-FFF2-40B4-BE49-F238E27FC236}">
                <a16:creationId xmlns:a16="http://schemas.microsoft.com/office/drawing/2014/main" id="{4E41C2B3-3FD3-E747-B6A6-E94637424A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3784" y="2645456"/>
            <a:ext cx="1121641" cy="1121641"/>
          </a:xfrm>
          <a:prstGeom prst="rect">
            <a:avLst/>
          </a:prstGeom>
        </p:spPr>
      </p:pic>
      <p:pic>
        <p:nvPicPr>
          <p:cNvPr id="85" name="Imagen 84">
            <a:extLst>
              <a:ext uri="{FF2B5EF4-FFF2-40B4-BE49-F238E27FC236}">
                <a16:creationId xmlns:a16="http://schemas.microsoft.com/office/drawing/2014/main" id="{9138DBF2-E6AF-2347-8283-D32E665BF3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73784" y="4537806"/>
            <a:ext cx="1273903" cy="1273903"/>
          </a:xfrm>
          <a:prstGeom prst="rect">
            <a:avLst/>
          </a:prstGeom>
        </p:spPr>
      </p:pic>
      <p:pic>
        <p:nvPicPr>
          <p:cNvPr id="38" name="Picture 8" descr="green checkmark">
            <a:extLst>
              <a:ext uri="{FF2B5EF4-FFF2-40B4-BE49-F238E27FC236}">
                <a16:creationId xmlns:a16="http://schemas.microsoft.com/office/drawing/2014/main" id="{4D3244C8-3C38-6C4D-801B-FF69EBB9C31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03881" y="1877518"/>
            <a:ext cx="370116" cy="385538"/>
          </a:xfrm>
          <a:prstGeom prst="rect">
            <a:avLst/>
          </a:prstGeom>
        </p:spPr>
      </p:pic>
      <p:pic>
        <p:nvPicPr>
          <p:cNvPr id="39" name="Picture 8" descr="green checkmark">
            <a:extLst>
              <a:ext uri="{FF2B5EF4-FFF2-40B4-BE49-F238E27FC236}">
                <a16:creationId xmlns:a16="http://schemas.microsoft.com/office/drawing/2014/main" id="{DA84EBFA-C8E1-4C48-A2CA-DCC4CE8BF64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68161" y="2636149"/>
            <a:ext cx="370116" cy="385538"/>
          </a:xfrm>
          <a:prstGeom prst="rect">
            <a:avLst/>
          </a:prstGeom>
        </p:spPr>
      </p:pic>
      <p:pic>
        <p:nvPicPr>
          <p:cNvPr id="41" name="Picture 8" descr="green checkmark">
            <a:extLst>
              <a:ext uri="{FF2B5EF4-FFF2-40B4-BE49-F238E27FC236}">
                <a16:creationId xmlns:a16="http://schemas.microsoft.com/office/drawing/2014/main" id="{DECE90AF-D1D7-EF4C-B1C0-BA557610ED9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03881" y="3408852"/>
            <a:ext cx="370116" cy="385538"/>
          </a:xfrm>
          <a:prstGeom prst="rect">
            <a:avLst/>
          </a:prstGeom>
        </p:spPr>
      </p:pic>
      <p:pic>
        <p:nvPicPr>
          <p:cNvPr id="44" name="Picture 8" descr="green checkmark">
            <a:extLst>
              <a:ext uri="{FF2B5EF4-FFF2-40B4-BE49-F238E27FC236}">
                <a16:creationId xmlns:a16="http://schemas.microsoft.com/office/drawing/2014/main" id="{94557C62-BDB9-6749-8830-765B54533C7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68161" y="4135481"/>
            <a:ext cx="370116" cy="385538"/>
          </a:xfrm>
          <a:prstGeom prst="rect">
            <a:avLst/>
          </a:prstGeom>
        </p:spPr>
      </p:pic>
      <p:pic>
        <p:nvPicPr>
          <p:cNvPr id="45" name="Picture 8" descr="green checkmark">
            <a:extLst>
              <a:ext uri="{FF2B5EF4-FFF2-40B4-BE49-F238E27FC236}">
                <a16:creationId xmlns:a16="http://schemas.microsoft.com/office/drawing/2014/main" id="{F0D41327-B075-3245-BB25-406177179DC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68161" y="4917039"/>
            <a:ext cx="370116" cy="385538"/>
          </a:xfrm>
          <a:prstGeom prst="rect">
            <a:avLst/>
          </a:prstGeom>
        </p:spPr>
      </p:pic>
      <p:pic>
        <p:nvPicPr>
          <p:cNvPr id="46" name="Picture 8" descr="green checkmark">
            <a:extLst>
              <a:ext uri="{FF2B5EF4-FFF2-40B4-BE49-F238E27FC236}">
                <a16:creationId xmlns:a16="http://schemas.microsoft.com/office/drawing/2014/main" id="{6E53F753-5340-B244-92CA-80FE1EC67DB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08053" y="5615670"/>
            <a:ext cx="370116" cy="385538"/>
          </a:xfrm>
          <a:prstGeom prst="rect">
            <a:avLst/>
          </a:prstGeom>
        </p:spPr>
      </p:pic>
      <p:sp>
        <p:nvSpPr>
          <p:cNvPr id="6" name="Rectangle 5"/>
          <p:cNvSpPr/>
          <p:nvPr/>
        </p:nvSpPr>
        <p:spPr>
          <a:xfrm>
            <a:off x="10044356" y="1964799"/>
            <a:ext cx="1287532" cy="400110"/>
          </a:xfrm>
          <a:prstGeom prst="rect">
            <a:avLst/>
          </a:prstGeom>
        </p:spPr>
        <p:txBody>
          <a:bodyPr wrap="none">
            <a:spAutoFit/>
          </a:bodyPr>
          <a:lstStyle/>
          <a:p>
            <a:pPr algn="ctr"/>
            <a:r>
              <a:rPr lang="en-GB" sz="2000" dirty="0"/>
              <a:t>It is </a:t>
            </a:r>
            <a:r>
              <a:rPr lang="es-GB" sz="2000" dirty="0"/>
              <a:t>tiring</a:t>
            </a:r>
            <a:r>
              <a:rPr lang="en-GB" sz="2000" dirty="0"/>
              <a:t>.</a:t>
            </a:r>
            <a:endParaRPr lang="es-GB" sz="2000" dirty="0"/>
          </a:p>
        </p:txBody>
      </p:sp>
      <p:sp>
        <p:nvSpPr>
          <p:cNvPr id="7" name="Rectangle 6"/>
          <p:cNvSpPr/>
          <p:nvPr/>
        </p:nvSpPr>
        <p:spPr>
          <a:xfrm>
            <a:off x="10044356" y="2533587"/>
            <a:ext cx="1615296" cy="707886"/>
          </a:xfrm>
          <a:prstGeom prst="rect">
            <a:avLst/>
          </a:prstGeom>
        </p:spPr>
        <p:txBody>
          <a:bodyPr wrap="square">
            <a:spAutoFit/>
          </a:bodyPr>
          <a:lstStyle/>
          <a:p>
            <a:r>
              <a:rPr lang="en-GB" sz="2000" dirty="0"/>
              <a:t>They are </a:t>
            </a:r>
            <a:r>
              <a:rPr lang="es-GB" sz="2000" dirty="0"/>
              <a:t>funny</a:t>
            </a:r>
            <a:r>
              <a:rPr lang="en-GB" sz="2000" dirty="0"/>
              <a:t>.</a:t>
            </a:r>
          </a:p>
        </p:txBody>
      </p:sp>
      <p:sp>
        <p:nvSpPr>
          <p:cNvPr id="8" name="Rectangle 7"/>
          <p:cNvSpPr/>
          <p:nvPr/>
        </p:nvSpPr>
        <p:spPr>
          <a:xfrm>
            <a:off x="10010255" y="3275502"/>
            <a:ext cx="2261908" cy="707886"/>
          </a:xfrm>
          <a:prstGeom prst="rect">
            <a:avLst/>
          </a:prstGeom>
        </p:spPr>
        <p:txBody>
          <a:bodyPr wrap="square">
            <a:spAutoFit/>
          </a:bodyPr>
          <a:lstStyle/>
          <a:p>
            <a:r>
              <a:rPr lang="en-GB" sz="2000" dirty="0"/>
              <a:t>It brings happiness / joy.</a:t>
            </a:r>
          </a:p>
        </p:txBody>
      </p:sp>
      <p:sp>
        <p:nvSpPr>
          <p:cNvPr id="9" name="Rectangle 8"/>
          <p:cNvSpPr/>
          <p:nvPr/>
        </p:nvSpPr>
        <p:spPr>
          <a:xfrm>
            <a:off x="10056870" y="4000402"/>
            <a:ext cx="1232376" cy="707886"/>
          </a:xfrm>
          <a:prstGeom prst="rect">
            <a:avLst/>
          </a:prstGeom>
        </p:spPr>
        <p:txBody>
          <a:bodyPr wrap="square">
            <a:spAutoFit/>
          </a:bodyPr>
          <a:lstStyle/>
          <a:p>
            <a:r>
              <a:rPr lang="en-GB" sz="2000" dirty="0"/>
              <a:t>They are </a:t>
            </a:r>
            <a:r>
              <a:rPr lang="es-GB" sz="2000" dirty="0"/>
              <a:t>sad</a:t>
            </a:r>
            <a:r>
              <a:rPr lang="en-GB" sz="2000" dirty="0"/>
              <a:t>.</a:t>
            </a:r>
          </a:p>
        </p:txBody>
      </p:sp>
      <p:sp>
        <p:nvSpPr>
          <p:cNvPr id="10" name="Rectangle 9"/>
          <p:cNvSpPr/>
          <p:nvPr/>
        </p:nvSpPr>
        <p:spPr>
          <a:xfrm>
            <a:off x="10064205" y="4742317"/>
            <a:ext cx="1600025" cy="707886"/>
          </a:xfrm>
          <a:prstGeom prst="rect">
            <a:avLst/>
          </a:prstGeom>
        </p:spPr>
        <p:txBody>
          <a:bodyPr wrap="square">
            <a:spAutoFit/>
          </a:bodyPr>
          <a:lstStyle/>
          <a:p>
            <a:r>
              <a:rPr lang="en-GB" sz="2000" dirty="0"/>
              <a:t>They are </a:t>
            </a:r>
            <a:r>
              <a:rPr lang="es-GB" sz="2000" dirty="0"/>
              <a:t>scary</a:t>
            </a:r>
            <a:r>
              <a:rPr lang="en-GB" sz="2000" dirty="0"/>
              <a:t>.</a:t>
            </a:r>
          </a:p>
        </p:txBody>
      </p:sp>
      <p:sp>
        <p:nvSpPr>
          <p:cNvPr id="11" name="Rectangle 10"/>
          <p:cNvSpPr/>
          <p:nvPr/>
        </p:nvSpPr>
        <p:spPr>
          <a:xfrm>
            <a:off x="10044356" y="5477700"/>
            <a:ext cx="1996802" cy="707886"/>
          </a:xfrm>
          <a:prstGeom prst="rect">
            <a:avLst/>
          </a:prstGeom>
        </p:spPr>
        <p:txBody>
          <a:bodyPr wrap="square">
            <a:spAutoFit/>
          </a:bodyPr>
          <a:lstStyle/>
          <a:p>
            <a:r>
              <a:rPr lang="en-GB" sz="2000" dirty="0"/>
              <a:t>It is </a:t>
            </a:r>
            <a:r>
              <a:rPr lang="es-GB" sz="2000" dirty="0"/>
              <a:t>encouraging</a:t>
            </a:r>
            <a:r>
              <a:rPr lang="en-GB" sz="2000" dirty="0"/>
              <a:t>.</a:t>
            </a:r>
          </a:p>
        </p:txBody>
      </p:sp>
      <p:sp>
        <p:nvSpPr>
          <p:cNvPr id="51" name="Rounded Rectangle 11">
            <a:extLst>
              <a:ext uri="{FF2B5EF4-FFF2-40B4-BE49-F238E27FC236}">
                <a16:creationId xmlns:a16="http://schemas.microsoft.com/office/drawing/2014/main" id="{1ABAD9C6-1739-B042-B0F6-C17136BBD1B6}"/>
              </a:ext>
            </a:extLst>
          </p:cNvPr>
          <p:cNvSpPr/>
          <p:nvPr/>
        </p:nvSpPr>
        <p:spPr>
          <a:xfrm>
            <a:off x="9419771" y="230074"/>
            <a:ext cx="2427089"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322028" y="213060"/>
            <a:ext cx="2622574" cy="387840"/>
          </a:xfrm>
          <a:noFill/>
        </p:spPr>
        <p:txBody>
          <a:bodyPr>
            <a:no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132972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55734CE0-7731-634A-B95B-B88ADC12B525}"/>
              </a:ext>
            </a:extLst>
          </p:cNvPr>
          <p:cNvSpPr/>
          <p:nvPr/>
        </p:nvSpPr>
        <p:spPr>
          <a:xfrm>
            <a:off x="267756" y="2565571"/>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5" name="Rectangle 1">
            <a:extLst>
              <a:ext uri="{FF2B5EF4-FFF2-40B4-BE49-F238E27FC236}">
                <a16:creationId xmlns:a16="http://schemas.microsoft.com/office/drawing/2014/main" id="{C2E5EFFA-9E0B-5849-9EE9-E77BA4C103EC}"/>
              </a:ext>
            </a:extLst>
          </p:cNvPr>
          <p:cNvSpPr/>
          <p:nvPr/>
        </p:nvSpPr>
        <p:spPr>
          <a:xfrm>
            <a:off x="292481" y="4492217"/>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1" name="Rectangle 1">
            <a:extLst>
              <a:ext uri="{FF2B5EF4-FFF2-40B4-BE49-F238E27FC236}">
                <a16:creationId xmlns:a16="http://schemas.microsoft.com/office/drawing/2014/main" id="{29E932D3-4E27-4749-8AE0-552996D7C365}"/>
              </a:ext>
            </a:extLst>
          </p:cNvPr>
          <p:cNvSpPr/>
          <p:nvPr/>
        </p:nvSpPr>
        <p:spPr>
          <a:xfrm>
            <a:off x="277631" y="666478"/>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2" name="Text Box 2">
            <a:extLst>
              <a:ext uri="{FF2B5EF4-FFF2-40B4-BE49-F238E27FC236}">
                <a16:creationId xmlns:a16="http://schemas.microsoft.com/office/drawing/2014/main" id="{1CC9F3DE-AB65-4E41-A149-A250EACAE816}"/>
              </a:ext>
            </a:extLst>
          </p:cNvPr>
          <p:cNvSpPr txBox="1">
            <a:spLocks noChangeArrowheads="1"/>
          </p:cNvSpPr>
          <p:nvPr/>
        </p:nvSpPr>
        <p:spPr bwMode="auto">
          <a:xfrm>
            <a:off x="5638837" y="1196534"/>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In general</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 Box 2">
            <a:extLst>
              <a:ext uri="{FF2B5EF4-FFF2-40B4-BE49-F238E27FC236}">
                <a16:creationId xmlns:a16="http://schemas.microsoft.com/office/drawing/2014/main" id="{B2F9CA9A-AF07-7D43-A3A5-2F606FFBF01E}"/>
              </a:ext>
            </a:extLst>
          </p:cNvPr>
          <p:cNvSpPr txBox="1">
            <a:spLocks noChangeArrowheads="1"/>
          </p:cNvSpPr>
          <p:nvPr/>
        </p:nvSpPr>
        <p:spPr bwMode="auto">
          <a:xfrm>
            <a:off x="4234155" y="1224646"/>
            <a:ext cx="988601"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Today</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 Box 2">
            <a:extLst>
              <a:ext uri="{FF2B5EF4-FFF2-40B4-BE49-F238E27FC236}">
                <a16:creationId xmlns:a16="http://schemas.microsoft.com/office/drawing/2014/main" id="{602F1DB8-F732-E54B-B31C-9D14F797D4CB}"/>
              </a:ext>
            </a:extLst>
          </p:cNvPr>
          <p:cNvSpPr txBox="1">
            <a:spLocks noChangeArrowheads="1"/>
          </p:cNvSpPr>
          <p:nvPr/>
        </p:nvSpPr>
        <p:spPr bwMode="auto">
          <a:xfrm>
            <a:off x="3903779" y="1558168"/>
            <a:ext cx="1828731" cy="40703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[good looking]</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 Box 2">
            <a:extLst>
              <a:ext uri="{FF2B5EF4-FFF2-40B4-BE49-F238E27FC236}">
                <a16:creationId xmlns:a16="http://schemas.microsoft.com/office/drawing/2014/main" id="{AE787E47-9F97-9C4B-BD73-D13DA1FEED0B}"/>
              </a:ext>
            </a:extLst>
          </p:cNvPr>
          <p:cNvSpPr txBox="1">
            <a:spLocks noChangeArrowheads="1"/>
          </p:cNvSpPr>
          <p:nvPr/>
        </p:nvSpPr>
        <p:spPr bwMode="auto">
          <a:xfrm>
            <a:off x="5872844" y="1549503"/>
            <a:ext cx="1173295" cy="40703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[strong]</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893365" y="623349"/>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Persona C</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1">
            <a:extLst>
              <a:ext uri="{FF2B5EF4-FFF2-40B4-BE49-F238E27FC236}">
                <a16:creationId xmlns:a16="http://schemas.microsoft.com/office/drawing/2014/main" id="{CDE1875A-8472-7943-8A79-535201D83311}"/>
              </a:ext>
            </a:extLst>
          </p:cNvPr>
          <p:cNvSpPr/>
          <p:nvPr/>
        </p:nvSpPr>
        <p:spPr>
          <a:xfrm>
            <a:off x="3932809" y="68394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1106917" y="1751600"/>
            <a:ext cx="1713983"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chemeClr val="accent1">
                    <a:lumMod val="50000"/>
                  </a:schemeClr>
                </a:solidFill>
                <a:effectLst/>
                <a:ea typeface="Calibri" panose="020F0502020204030204" pitchFamily="34" charset="0"/>
                <a:cs typeface="Times New Roman" panose="02020603050405020304" pitchFamily="18" charset="0"/>
              </a:rPr>
              <a:t>It is </a:t>
            </a:r>
            <a:r>
              <a:rPr lang="en-GB" sz="2200" dirty="0">
                <a:solidFill>
                  <a:schemeClr val="accent1">
                    <a:lumMod val="50000"/>
                  </a:schemeClr>
                </a:solidFill>
                <a:effectLst/>
                <a:ea typeface="Calibri" panose="020F0502020204030204" pitchFamily="34" charset="0"/>
                <a:cs typeface="Times New Roman" panose="02020603050405020304" pitchFamily="18" charset="0"/>
              </a:rPr>
              <a:t>tiring]</a:t>
            </a:r>
            <a:endParaRPr lang="es-GB" sz="22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345700" y="76920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E65D74D4-06ED-A749-900B-FF8B0CB98FDC}"/>
              </a:ext>
            </a:extLst>
          </p:cNvPr>
          <p:cNvSpPr/>
          <p:nvPr/>
        </p:nvSpPr>
        <p:spPr>
          <a:xfrm>
            <a:off x="3932807" y="2565571"/>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5" name="Rectangle 1">
            <a:extLst>
              <a:ext uri="{FF2B5EF4-FFF2-40B4-BE49-F238E27FC236}">
                <a16:creationId xmlns:a16="http://schemas.microsoft.com/office/drawing/2014/main" id="{460EAA9F-A5C8-DD44-9E4C-A84839703327}"/>
              </a:ext>
            </a:extLst>
          </p:cNvPr>
          <p:cNvSpPr/>
          <p:nvPr/>
        </p:nvSpPr>
        <p:spPr>
          <a:xfrm>
            <a:off x="3918060" y="4492217"/>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394934" cy="400110"/>
          </a:xfrm>
          <a:prstGeom prst="rect">
            <a:avLst/>
          </a:prstGeom>
          <a:noFill/>
        </p:spPr>
        <p:txBody>
          <a:bodyPr wrap="none" rtlCol="0">
            <a:spAutoFit/>
          </a:bodyPr>
          <a:lstStyle/>
          <a:p>
            <a:pPr algn="l"/>
            <a:r>
              <a:rPr lang="es-GB" sz="2000" b="1" dirty="0">
                <a:solidFill>
                  <a:schemeClr val="accent5">
                    <a:lumMod val="50000"/>
                  </a:schemeClr>
                </a:solidFill>
              </a:rPr>
              <a:t>Persona B</a:t>
            </a:r>
          </a:p>
        </p:txBody>
      </p:sp>
      <p:sp>
        <p:nvSpPr>
          <p:cNvPr id="61" name="Text Box 10">
            <a:extLst>
              <a:ext uri="{FF2B5EF4-FFF2-40B4-BE49-F238E27FC236}">
                <a16:creationId xmlns:a16="http://schemas.microsoft.com/office/drawing/2014/main" id="{8B51EBC1-52AC-FB45-BB1F-82F9A18DC2C8}"/>
              </a:ext>
            </a:extLst>
          </p:cNvPr>
          <p:cNvSpPr txBox="1">
            <a:spLocks noChangeArrowheads="1"/>
          </p:cNvSpPr>
          <p:nvPr/>
        </p:nvSpPr>
        <p:spPr bwMode="auto">
          <a:xfrm>
            <a:off x="3966700" y="76920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 Box 10">
            <a:extLst>
              <a:ext uri="{FF2B5EF4-FFF2-40B4-BE49-F238E27FC236}">
                <a16:creationId xmlns:a16="http://schemas.microsoft.com/office/drawing/2014/main" id="{6249ACD9-CB69-1E4F-A457-F89CD6CD7F34}"/>
              </a:ext>
            </a:extLst>
          </p:cNvPr>
          <p:cNvSpPr txBox="1">
            <a:spLocks noChangeArrowheads="1"/>
          </p:cNvSpPr>
          <p:nvPr/>
        </p:nvSpPr>
        <p:spPr bwMode="auto">
          <a:xfrm>
            <a:off x="335825" y="269229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Text Box 10">
            <a:extLst>
              <a:ext uri="{FF2B5EF4-FFF2-40B4-BE49-F238E27FC236}">
                <a16:creationId xmlns:a16="http://schemas.microsoft.com/office/drawing/2014/main" id="{B5700DD2-C080-A742-98A3-F0001DF4765D}"/>
              </a:ext>
            </a:extLst>
          </p:cNvPr>
          <p:cNvSpPr txBox="1">
            <a:spLocks noChangeArrowheads="1"/>
          </p:cNvSpPr>
          <p:nvPr/>
        </p:nvSpPr>
        <p:spPr bwMode="auto">
          <a:xfrm>
            <a:off x="3956825" y="2692295"/>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 Box 10">
            <a:extLst>
              <a:ext uri="{FF2B5EF4-FFF2-40B4-BE49-F238E27FC236}">
                <a16:creationId xmlns:a16="http://schemas.microsoft.com/office/drawing/2014/main" id="{3B7C977A-29D7-C44D-8D4A-81DA7B73B040}"/>
              </a:ext>
            </a:extLst>
          </p:cNvPr>
          <p:cNvSpPr txBox="1">
            <a:spLocks noChangeArrowheads="1"/>
          </p:cNvSpPr>
          <p:nvPr/>
        </p:nvSpPr>
        <p:spPr bwMode="auto">
          <a:xfrm>
            <a:off x="330952" y="4594944"/>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Text Box 10">
            <a:extLst>
              <a:ext uri="{FF2B5EF4-FFF2-40B4-BE49-F238E27FC236}">
                <a16:creationId xmlns:a16="http://schemas.microsoft.com/office/drawing/2014/main" id="{87B4B6D1-8796-E642-9779-2D3F1D588264}"/>
              </a:ext>
            </a:extLst>
          </p:cNvPr>
          <p:cNvSpPr txBox="1">
            <a:spLocks noChangeArrowheads="1"/>
          </p:cNvSpPr>
          <p:nvPr/>
        </p:nvSpPr>
        <p:spPr bwMode="auto">
          <a:xfrm>
            <a:off x="4030707" y="4594944"/>
            <a:ext cx="377400"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43A28954-0AB9-E14D-B143-D924ED35AF98}"/>
              </a:ext>
            </a:extLst>
          </p:cNvPr>
          <p:cNvGraphicFramePr>
            <a:graphicFrameLocks noGrp="1"/>
          </p:cNvGraphicFramePr>
          <p:nvPr>
            <p:extLst>
              <p:ext uri="{D42A27DB-BD31-4B8C-83A1-F6EECF244321}">
                <p14:modId xmlns:p14="http://schemas.microsoft.com/office/powerpoint/2010/main" val="2953641846"/>
              </p:ext>
            </p:extLst>
          </p:nvPr>
        </p:nvGraphicFramePr>
        <p:xfrm>
          <a:off x="7488778" y="710908"/>
          <a:ext cx="4357523" cy="5473818"/>
        </p:xfrm>
        <a:graphic>
          <a:graphicData uri="http://schemas.openxmlformats.org/drawingml/2006/table">
            <a:tbl>
              <a:tblPr firstRow="1" bandRow="1">
                <a:tableStyleId>{5DA37D80-6434-44D0-A028-1B22A696006F}</a:tableStyleId>
              </a:tblPr>
              <a:tblGrid>
                <a:gridCol w="467713">
                  <a:extLst>
                    <a:ext uri="{9D8B030D-6E8A-4147-A177-3AD203B41FA5}">
                      <a16:colId xmlns:a16="http://schemas.microsoft.com/office/drawing/2014/main" val="2648305820"/>
                    </a:ext>
                  </a:extLst>
                </a:gridCol>
                <a:gridCol w="1035859">
                  <a:extLst>
                    <a:ext uri="{9D8B030D-6E8A-4147-A177-3AD203B41FA5}">
                      <a16:colId xmlns:a16="http://schemas.microsoft.com/office/drawing/2014/main" val="1146771736"/>
                    </a:ext>
                  </a:extLst>
                </a:gridCol>
                <a:gridCol w="978964">
                  <a:extLst>
                    <a:ext uri="{9D8B030D-6E8A-4147-A177-3AD203B41FA5}">
                      <a16:colId xmlns:a16="http://schemas.microsoft.com/office/drawing/2014/main" val="248990265"/>
                    </a:ext>
                  </a:extLst>
                </a:gridCol>
                <a:gridCol w="1874987">
                  <a:extLst>
                    <a:ext uri="{9D8B030D-6E8A-4147-A177-3AD203B41FA5}">
                      <a16:colId xmlns:a16="http://schemas.microsoft.com/office/drawing/2014/main" val="1582331630"/>
                    </a:ext>
                  </a:extLst>
                </a:gridCol>
              </a:tblGrid>
              <a:tr h="364712">
                <a:tc rowSpan="2">
                  <a:txBody>
                    <a:bodyPr/>
                    <a:lstStyle/>
                    <a:p>
                      <a:endParaRPr lang="es-GB" dirty="0">
                        <a:solidFill>
                          <a:schemeClr val="tx1"/>
                        </a:solidFill>
                      </a:endParaRPr>
                    </a:p>
                  </a:txBody>
                  <a:tcPr/>
                </a:tc>
                <a:tc gridSpan="2">
                  <a:txBody>
                    <a:bodyPr/>
                    <a:lstStyle/>
                    <a:p>
                      <a:pPr algn="ctr"/>
                      <a:r>
                        <a:rPr lang="es-GB" sz="2000" dirty="0">
                          <a:solidFill>
                            <a:schemeClr val="tx1"/>
                          </a:solidFill>
                        </a:rPr>
                        <a:t>Habla de...</a:t>
                      </a:r>
                    </a:p>
                  </a:txBody>
                  <a:tcPr anchor="ctr"/>
                </a:tc>
                <a:tc hMerge="1">
                  <a:txBody>
                    <a:bodyPr/>
                    <a:lstStyle/>
                    <a:p>
                      <a:endParaRPr lang="es-GB" dirty="0"/>
                    </a:p>
                  </a:txBody>
                  <a:tcPr/>
                </a:tc>
                <a:tc rowSpan="2">
                  <a:txBody>
                    <a:bodyPr/>
                    <a:lstStyle/>
                    <a:p>
                      <a:pPr algn="ctr"/>
                      <a:r>
                        <a:rPr lang="es-GB" sz="2000" dirty="0">
                          <a:solidFill>
                            <a:schemeClr val="tx1"/>
                          </a:solidFill>
                        </a:rPr>
                        <a:t>Escribe el adjetivo en inglés</a:t>
                      </a:r>
                    </a:p>
                  </a:txBody>
                  <a:tcPr anchor="ctr"/>
                </a:tc>
                <a:extLst>
                  <a:ext uri="{0D108BD9-81ED-4DB2-BD59-A6C34878D82A}">
                    <a16:rowId xmlns:a16="http://schemas.microsoft.com/office/drawing/2014/main" val="1718450914"/>
                  </a:ext>
                </a:extLst>
              </a:tr>
              <a:tr h="636638">
                <a:tc vMerge="1">
                  <a:txBody>
                    <a:bodyPr/>
                    <a:lstStyle/>
                    <a:p>
                      <a:endParaRPr lang="es-GB"/>
                    </a:p>
                  </a:txBody>
                  <a:tcPr/>
                </a:tc>
                <a:tc>
                  <a:txBody>
                    <a:bodyPr/>
                    <a:lstStyle/>
                    <a:p>
                      <a:pPr algn="ctr"/>
                      <a:r>
                        <a:rPr lang="es-GB" sz="2000" dirty="0">
                          <a:solidFill>
                            <a:schemeClr val="tx1"/>
                          </a:solidFill>
                        </a:rPr>
                        <a:t>Una cosa</a:t>
                      </a:r>
                    </a:p>
                  </a:txBody>
                  <a:tcPr anchor="ctr"/>
                </a:tc>
                <a:tc>
                  <a:txBody>
                    <a:bodyPr/>
                    <a:lstStyle/>
                    <a:p>
                      <a:pPr algn="ctr"/>
                      <a:r>
                        <a:rPr lang="es-GB" sz="2000" dirty="0">
                          <a:solidFill>
                            <a:schemeClr val="tx1"/>
                          </a:solidFill>
                        </a:rPr>
                        <a:t>Más cosas</a:t>
                      </a:r>
                    </a:p>
                  </a:txBody>
                  <a:tcPr anchor="ctr"/>
                </a:tc>
                <a:tc vMerge="1">
                  <a:txBody>
                    <a:bodyPr/>
                    <a:lstStyle/>
                    <a:p>
                      <a:endParaRPr lang="es-GB"/>
                    </a:p>
                  </a:txBody>
                  <a:tcPr/>
                </a:tc>
                <a:extLst>
                  <a:ext uri="{0D108BD9-81ED-4DB2-BD59-A6C34878D82A}">
                    <a16:rowId xmlns:a16="http://schemas.microsoft.com/office/drawing/2014/main" val="4212392203"/>
                  </a:ext>
                </a:extLst>
              </a:tr>
              <a:tr h="729423">
                <a:tc>
                  <a:txBody>
                    <a:bodyPr/>
                    <a:lstStyle/>
                    <a:p>
                      <a:pPr algn="ctr"/>
                      <a:r>
                        <a:rPr lang="es-GB" sz="2000" dirty="0">
                          <a:solidFill>
                            <a:schemeClr val="tx1"/>
                          </a:solidFill>
                        </a:rPr>
                        <a:t>1</a:t>
                      </a:r>
                    </a:p>
                  </a:txBody>
                  <a:tcPr anchor="ct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pPr algn="ctr"/>
                      <a:endParaRPr lang="es-GB" dirty="0">
                        <a:solidFill>
                          <a:schemeClr val="tx1"/>
                        </a:solidFill>
                      </a:endParaRPr>
                    </a:p>
                  </a:txBody>
                  <a:tcPr anchor="ctr"/>
                </a:tc>
                <a:extLst>
                  <a:ext uri="{0D108BD9-81ED-4DB2-BD59-A6C34878D82A}">
                    <a16:rowId xmlns:a16="http://schemas.microsoft.com/office/drawing/2014/main" val="762572089"/>
                  </a:ext>
                </a:extLst>
              </a:tr>
              <a:tr h="729423">
                <a:tc>
                  <a:txBody>
                    <a:bodyPr/>
                    <a:lstStyle/>
                    <a:p>
                      <a:pPr algn="ctr"/>
                      <a:r>
                        <a:rPr lang="es-GB" sz="2000" dirty="0">
                          <a:solidFill>
                            <a:schemeClr val="tx1"/>
                          </a:solidFill>
                        </a:rPr>
                        <a:t>2</a:t>
                      </a:r>
                    </a:p>
                  </a:txBody>
                  <a:tcPr anchor="ctr"/>
                </a:tc>
                <a:tc>
                  <a:txBody>
                    <a:bodyPr/>
                    <a:lstStyle/>
                    <a:p>
                      <a:endParaRPr lang="es-GB">
                        <a:solidFill>
                          <a:schemeClr val="tx1"/>
                        </a:solidFill>
                      </a:endParaRPr>
                    </a:p>
                  </a:txBody>
                  <a:tcPr/>
                </a:tc>
                <a:tc>
                  <a:txBody>
                    <a:bodyPr/>
                    <a:lstStyle/>
                    <a:p>
                      <a:endParaRPr lang="es-GB" dirty="0">
                        <a:solidFill>
                          <a:schemeClr val="tx1"/>
                        </a:solidFill>
                      </a:endParaRPr>
                    </a:p>
                  </a:txBody>
                  <a:tcPr/>
                </a:tc>
                <a:tc>
                  <a:txBody>
                    <a:bodyPr/>
                    <a:lstStyle/>
                    <a:p>
                      <a:pPr algn="ctr"/>
                      <a:endParaRPr lang="es-GB" dirty="0">
                        <a:solidFill>
                          <a:schemeClr val="tx1"/>
                        </a:solidFill>
                      </a:endParaRPr>
                    </a:p>
                  </a:txBody>
                  <a:tcPr anchor="ctr"/>
                </a:tc>
                <a:extLst>
                  <a:ext uri="{0D108BD9-81ED-4DB2-BD59-A6C34878D82A}">
                    <a16:rowId xmlns:a16="http://schemas.microsoft.com/office/drawing/2014/main" val="472218786"/>
                  </a:ext>
                </a:extLst>
              </a:tr>
              <a:tr h="729423">
                <a:tc>
                  <a:txBody>
                    <a:bodyPr/>
                    <a:lstStyle/>
                    <a:p>
                      <a:pPr algn="ctr"/>
                      <a:r>
                        <a:rPr lang="es-GB" sz="2000" dirty="0">
                          <a:solidFill>
                            <a:schemeClr val="tx1"/>
                          </a:solidFill>
                        </a:rPr>
                        <a:t>3</a:t>
                      </a:r>
                    </a:p>
                  </a:txBody>
                  <a:tcPr anchor="ctr"/>
                </a:tc>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pPr algn="ctr"/>
                      <a:endParaRPr lang="es-GB" dirty="0">
                        <a:solidFill>
                          <a:schemeClr val="tx1"/>
                        </a:solidFill>
                      </a:endParaRPr>
                    </a:p>
                  </a:txBody>
                  <a:tcPr anchor="ctr"/>
                </a:tc>
                <a:extLst>
                  <a:ext uri="{0D108BD9-81ED-4DB2-BD59-A6C34878D82A}">
                    <a16:rowId xmlns:a16="http://schemas.microsoft.com/office/drawing/2014/main" val="4270556683"/>
                  </a:ext>
                </a:extLst>
              </a:tr>
              <a:tr h="729423">
                <a:tc>
                  <a:txBody>
                    <a:bodyPr/>
                    <a:lstStyle/>
                    <a:p>
                      <a:pPr algn="ctr"/>
                      <a:r>
                        <a:rPr lang="es-GB" sz="2000" dirty="0">
                          <a:solidFill>
                            <a:schemeClr val="tx1"/>
                          </a:solidFill>
                        </a:rPr>
                        <a:t>4</a:t>
                      </a:r>
                    </a:p>
                  </a:txBody>
                  <a:tcPr anchor="ct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pPr algn="ctr"/>
                      <a:endParaRPr lang="es-GB" dirty="0">
                        <a:solidFill>
                          <a:schemeClr val="tx1"/>
                        </a:solidFill>
                      </a:endParaRPr>
                    </a:p>
                  </a:txBody>
                  <a:tcPr anchor="ctr"/>
                </a:tc>
                <a:extLst>
                  <a:ext uri="{0D108BD9-81ED-4DB2-BD59-A6C34878D82A}">
                    <a16:rowId xmlns:a16="http://schemas.microsoft.com/office/drawing/2014/main" val="3218035878"/>
                  </a:ext>
                </a:extLst>
              </a:tr>
              <a:tr h="729423">
                <a:tc>
                  <a:txBody>
                    <a:bodyPr/>
                    <a:lstStyle/>
                    <a:p>
                      <a:pPr algn="ctr"/>
                      <a:r>
                        <a:rPr lang="es-GB" sz="2000" dirty="0">
                          <a:solidFill>
                            <a:schemeClr val="tx1"/>
                          </a:solidFill>
                        </a:rPr>
                        <a:t>5</a:t>
                      </a:r>
                    </a:p>
                  </a:txBody>
                  <a:tcPr anchor="ctr"/>
                </a:tc>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pPr algn="ctr"/>
                      <a:endParaRPr lang="es-GB" dirty="0">
                        <a:solidFill>
                          <a:schemeClr val="tx1"/>
                        </a:solidFill>
                      </a:endParaRPr>
                    </a:p>
                  </a:txBody>
                  <a:tcPr anchor="ctr"/>
                </a:tc>
                <a:extLst>
                  <a:ext uri="{0D108BD9-81ED-4DB2-BD59-A6C34878D82A}">
                    <a16:rowId xmlns:a16="http://schemas.microsoft.com/office/drawing/2014/main" val="2379568859"/>
                  </a:ext>
                </a:extLst>
              </a:tr>
              <a:tr h="729423">
                <a:tc>
                  <a:txBody>
                    <a:bodyPr/>
                    <a:lstStyle/>
                    <a:p>
                      <a:pPr algn="ctr"/>
                      <a:r>
                        <a:rPr lang="es-GB" sz="2000" dirty="0">
                          <a:solidFill>
                            <a:schemeClr val="tx1"/>
                          </a:solidFill>
                        </a:rPr>
                        <a:t>6</a:t>
                      </a:r>
                    </a:p>
                  </a:txBody>
                  <a:tcPr anchor="ct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pPr algn="ctr"/>
                      <a:endParaRPr lang="es-GB" dirty="0">
                        <a:solidFill>
                          <a:schemeClr val="tx1"/>
                        </a:solidFill>
                      </a:endParaRPr>
                    </a:p>
                  </a:txBody>
                  <a:tcPr anchor="ctr"/>
                </a:tc>
                <a:extLst>
                  <a:ext uri="{0D108BD9-81ED-4DB2-BD59-A6C34878D82A}">
                    <a16:rowId xmlns:a16="http://schemas.microsoft.com/office/drawing/2014/main" val="1543011316"/>
                  </a:ext>
                </a:extLst>
              </a:tr>
            </a:tbl>
          </a:graphicData>
        </a:graphic>
      </p:graphicFrame>
      <p:sp>
        <p:nvSpPr>
          <p:cNvPr id="67" name="Text Box 2">
            <a:extLst>
              <a:ext uri="{FF2B5EF4-FFF2-40B4-BE49-F238E27FC236}">
                <a16:creationId xmlns:a16="http://schemas.microsoft.com/office/drawing/2014/main" id="{E117E6F9-1125-8844-B6FE-22BDE504F57A}"/>
              </a:ext>
            </a:extLst>
          </p:cNvPr>
          <p:cNvSpPr txBox="1">
            <a:spLocks noChangeArrowheads="1"/>
          </p:cNvSpPr>
          <p:nvPr/>
        </p:nvSpPr>
        <p:spPr bwMode="auto">
          <a:xfrm>
            <a:off x="4031401" y="5653577"/>
            <a:ext cx="3312015"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chemeClr val="accent1">
                    <a:lumMod val="50000"/>
                  </a:schemeClr>
                </a:solidFill>
                <a:effectLst/>
                <a:ea typeface="Calibri" panose="020F0502020204030204" pitchFamily="34" charset="0"/>
                <a:cs typeface="Times New Roman" panose="02020603050405020304" pitchFamily="18" charset="0"/>
              </a:rPr>
              <a:t>It is </a:t>
            </a:r>
            <a:r>
              <a:rPr lang="en-GB" sz="2200" dirty="0">
                <a:solidFill>
                  <a:schemeClr val="accent1">
                    <a:lumMod val="50000"/>
                  </a:schemeClr>
                </a:solidFill>
                <a:ea typeface="Calibri" panose="020F0502020204030204" pitchFamily="34" charset="0"/>
                <a:cs typeface="Times New Roman" panose="02020603050405020304" pitchFamily="18" charset="0"/>
              </a:rPr>
              <a:t>encouraging</a:t>
            </a:r>
            <a:r>
              <a:rPr lang="en-GB" sz="2200" dirty="0">
                <a:solidFill>
                  <a:schemeClr val="accent1">
                    <a:lumMod val="50000"/>
                  </a:schemeClr>
                </a:solidFill>
                <a:effectLst/>
                <a:ea typeface="Calibri" panose="020F0502020204030204" pitchFamily="34" charset="0"/>
                <a:cs typeface="Times New Roman" panose="02020603050405020304" pitchFamily="18" charset="0"/>
              </a:rPr>
              <a:t>]</a:t>
            </a:r>
            <a:endParaRPr lang="es-GB" sz="22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68" name="Text Box 2">
            <a:extLst>
              <a:ext uri="{FF2B5EF4-FFF2-40B4-BE49-F238E27FC236}">
                <a16:creationId xmlns:a16="http://schemas.microsoft.com/office/drawing/2014/main" id="{417DD59A-FC24-FE40-AED6-B19DC1DA70B2}"/>
              </a:ext>
            </a:extLst>
          </p:cNvPr>
          <p:cNvSpPr txBox="1">
            <a:spLocks noChangeArrowheads="1"/>
          </p:cNvSpPr>
          <p:nvPr/>
        </p:nvSpPr>
        <p:spPr bwMode="auto">
          <a:xfrm>
            <a:off x="150727" y="3705673"/>
            <a:ext cx="3550919"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chemeClr val="accent1">
                    <a:lumMod val="50000"/>
                  </a:schemeClr>
                </a:solidFill>
                <a:effectLst/>
                <a:ea typeface="Calibri" panose="020F0502020204030204" pitchFamily="34" charset="0"/>
                <a:cs typeface="Times New Roman" panose="02020603050405020304" pitchFamily="18" charset="0"/>
              </a:rPr>
              <a:t>It </a:t>
            </a:r>
            <a:r>
              <a:rPr lang="en-GB" sz="2200" b="1" dirty="0">
                <a:solidFill>
                  <a:schemeClr val="accent1">
                    <a:lumMod val="50000"/>
                  </a:schemeClr>
                </a:solidFill>
                <a:ea typeface="Calibri" panose="020F0502020204030204" pitchFamily="34" charset="0"/>
                <a:cs typeface="Times New Roman" panose="02020603050405020304" pitchFamily="18" charset="0"/>
              </a:rPr>
              <a:t>brings</a:t>
            </a:r>
            <a:r>
              <a:rPr lang="en-GB" sz="2200" b="1" dirty="0">
                <a:solidFill>
                  <a:schemeClr val="accent1">
                    <a:lumMod val="50000"/>
                  </a:schemeClr>
                </a:solidFill>
                <a:effectLst/>
                <a:ea typeface="Calibri" panose="020F0502020204030204" pitchFamily="34" charset="0"/>
                <a:cs typeface="Times New Roman" panose="02020603050405020304" pitchFamily="18" charset="0"/>
              </a:rPr>
              <a:t> </a:t>
            </a:r>
            <a:r>
              <a:rPr lang="en-GB" sz="2200" dirty="0">
                <a:solidFill>
                  <a:schemeClr val="accent1">
                    <a:lumMod val="50000"/>
                  </a:schemeClr>
                </a:solidFill>
                <a:effectLst/>
                <a:ea typeface="Calibri" panose="020F0502020204030204" pitchFamily="34" charset="0"/>
                <a:cs typeface="Times New Roman" panose="02020603050405020304" pitchFamily="18" charset="0"/>
              </a:rPr>
              <a:t>happiness/</a:t>
            </a:r>
            <a:r>
              <a:rPr lang="en-GB" sz="2200" dirty="0">
                <a:solidFill>
                  <a:schemeClr val="accent1">
                    <a:lumMod val="50000"/>
                  </a:schemeClr>
                </a:solidFill>
                <a:ea typeface="Calibri" panose="020F0502020204030204" pitchFamily="34" charset="0"/>
                <a:cs typeface="Times New Roman" panose="02020603050405020304" pitchFamily="18" charset="0"/>
              </a:rPr>
              <a:t>joy</a:t>
            </a:r>
            <a:r>
              <a:rPr lang="en-GB" sz="2200" dirty="0">
                <a:solidFill>
                  <a:schemeClr val="accent1">
                    <a:lumMod val="50000"/>
                  </a:schemeClr>
                </a:solidFill>
                <a:effectLst/>
                <a:ea typeface="Calibri" panose="020F0502020204030204" pitchFamily="34" charset="0"/>
                <a:cs typeface="Times New Roman" panose="02020603050405020304" pitchFamily="18" charset="0"/>
              </a:rPr>
              <a:t>]</a:t>
            </a:r>
            <a:endParaRPr lang="es-GB" sz="22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69" name="Text Box 2">
            <a:extLst>
              <a:ext uri="{FF2B5EF4-FFF2-40B4-BE49-F238E27FC236}">
                <a16:creationId xmlns:a16="http://schemas.microsoft.com/office/drawing/2014/main" id="{C0EA3F65-D360-764F-895E-70CF1B774840}"/>
              </a:ext>
            </a:extLst>
          </p:cNvPr>
          <p:cNvSpPr txBox="1">
            <a:spLocks noChangeArrowheads="1"/>
          </p:cNvSpPr>
          <p:nvPr/>
        </p:nvSpPr>
        <p:spPr bwMode="auto">
          <a:xfrm>
            <a:off x="3884695" y="3687585"/>
            <a:ext cx="3695628"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chemeClr val="accent1">
                    <a:lumMod val="50000"/>
                  </a:schemeClr>
                </a:solidFill>
                <a:effectLst/>
                <a:ea typeface="Calibri" panose="020F0502020204030204" pitchFamily="34" charset="0"/>
                <a:cs typeface="Times New Roman" panose="02020603050405020304" pitchFamily="18" charset="0"/>
              </a:rPr>
              <a:t>They are </a:t>
            </a:r>
            <a:r>
              <a:rPr lang="en-GB" sz="2200" dirty="0">
                <a:solidFill>
                  <a:schemeClr val="accent1">
                    <a:lumMod val="50000"/>
                  </a:schemeClr>
                </a:solidFill>
                <a:effectLst/>
                <a:ea typeface="Calibri" panose="020F0502020204030204" pitchFamily="34" charset="0"/>
                <a:cs typeface="Times New Roman" panose="02020603050405020304" pitchFamily="18" charset="0"/>
              </a:rPr>
              <a:t>sad]</a:t>
            </a:r>
            <a:endParaRPr lang="es-GB" sz="22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70" name="Text Box 2">
            <a:extLst>
              <a:ext uri="{FF2B5EF4-FFF2-40B4-BE49-F238E27FC236}">
                <a16:creationId xmlns:a16="http://schemas.microsoft.com/office/drawing/2014/main" id="{E12E168D-DC73-724D-A00E-9ECDCC647B0B}"/>
              </a:ext>
            </a:extLst>
          </p:cNvPr>
          <p:cNvSpPr txBox="1">
            <a:spLocks noChangeArrowheads="1"/>
          </p:cNvSpPr>
          <p:nvPr/>
        </p:nvSpPr>
        <p:spPr bwMode="auto">
          <a:xfrm>
            <a:off x="4144964" y="1796029"/>
            <a:ext cx="3124770"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chemeClr val="accent1">
                    <a:lumMod val="50000"/>
                  </a:schemeClr>
                </a:solidFill>
                <a:effectLst/>
                <a:ea typeface="Calibri" panose="020F0502020204030204" pitchFamily="34" charset="0"/>
                <a:cs typeface="Times New Roman" panose="02020603050405020304" pitchFamily="18" charset="0"/>
              </a:rPr>
              <a:t>They are </a:t>
            </a:r>
            <a:r>
              <a:rPr lang="en-GB" sz="2200" dirty="0">
                <a:solidFill>
                  <a:schemeClr val="accent1">
                    <a:lumMod val="50000"/>
                  </a:schemeClr>
                </a:solidFill>
                <a:effectLst/>
                <a:ea typeface="Calibri" panose="020F0502020204030204" pitchFamily="34" charset="0"/>
                <a:cs typeface="Times New Roman" panose="02020603050405020304" pitchFamily="18" charset="0"/>
              </a:rPr>
              <a:t>funny]</a:t>
            </a:r>
            <a:endParaRPr lang="es-GB" sz="22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71" name="Text Box 2">
            <a:extLst>
              <a:ext uri="{FF2B5EF4-FFF2-40B4-BE49-F238E27FC236}">
                <a16:creationId xmlns:a16="http://schemas.microsoft.com/office/drawing/2014/main" id="{272446F6-C59B-7A4B-B549-066E54C4580E}"/>
              </a:ext>
            </a:extLst>
          </p:cNvPr>
          <p:cNvSpPr txBox="1">
            <a:spLocks noChangeArrowheads="1"/>
          </p:cNvSpPr>
          <p:nvPr/>
        </p:nvSpPr>
        <p:spPr bwMode="auto">
          <a:xfrm>
            <a:off x="476685" y="5652670"/>
            <a:ext cx="2857227" cy="4264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200" dirty="0">
                <a:solidFill>
                  <a:schemeClr val="accent1">
                    <a:lumMod val="50000"/>
                  </a:schemeClr>
                </a:solidFill>
                <a:effectLst/>
                <a:ea typeface="Calibri" panose="020F0502020204030204" pitchFamily="34" charset="0"/>
                <a:cs typeface="Times New Roman" panose="02020603050405020304" pitchFamily="18" charset="0"/>
              </a:rPr>
              <a:t>[</a:t>
            </a:r>
            <a:r>
              <a:rPr lang="en-GB" sz="2200" b="1" dirty="0">
                <a:solidFill>
                  <a:schemeClr val="accent1">
                    <a:lumMod val="50000"/>
                  </a:schemeClr>
                </a:solidFill>
                <a:effectLst/>
                <a:ea typeface="Calibri" panose="020F0502020204030204" pitchFamily="34" charset="0"/>
                <a:cs typeface="Times New Roman" panose="02020603050405020304" pitchFamily="18" charset="0"/>
              </a:rPr>
              <a:t>They are </a:t>
            </a:r>
            <a:r>
              <a:rPr lang="en-GB" sz="2200" dirty="0">
                <a:solidFill>
                  <a:schemeClr val="accent1">
                    <a:lumMod val="50000"/>
                  </a:schemeClr>
                </a:solidFill>
                <a:effectLst/>
                <a:ea typeface="Calibri" panose="020F0502020204030204" pitchFamily="34" charset="0"/>
                <a:cs typeface="Times New Roman" panose="02020603050405020304" pitchFamily="18" charset="0"/>
              </a:rPr>
              <a:t>scary]</a:t>
            </a:r>
            <a:endParaRPr lang="es-GB" sz="2200" dirty="0">
              <a:solidFill>
                <a:schemeClr val="accent1">
                  <a:lumMod val="50000"/>
                </a:schemeClr>
              </a:solidFill>
              <a:effectLst/>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350FE8FA-22B4-DE45-BDB7-082E3789B1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3512" y="796136"/>
            <a:ext cx="1713984" cy="901704"/>
          </a:xfrm>
          <a:prstGeom prst="rect">
            <a:avLst/>
          </a:prstGeom>
        </p:spPr>
      </p:pic>
      <p:pic>
        <p:nvPicPr>
          <p:cNvPr id="41" name="Picture 3" descr="Movie film strip clipart 2 ">
            <a:extLst>
              <a:ext uri="{FF2B5EF4-FFF2-40B4-BE49-F238E27FC236}">
                <a16:creationId xmlns:a16="http://schemas.microsoft.com/office/drawing/2014/main" id="{47FA0B5C-6C70-3E40-AAD8-A570AA7B012A}"/>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92236" y="4715894"/>
            <a:ext cx="872125" cy="842425"/>
          </a:xfrm>
          <a:prstGeom prst="rect">
            <a:avLst/>
          </a:prstGeom>
          <a:noFill/>
          <a:ln>
            <a:noFill/>
          </a:ln>
        </p:spPr>
      </p:pic>
      <p:pic>
        <p:nvPicPr>
          <p:cNvPr id="44" name="Picture 3" descr="Movie film strip clipart 2 ">
            <a:extLst>
              <a:ext uri="{FF2B5EF4-FFF2-40B4-BE49-F238E27FC236}">
                <a16:creationId xmlns:a16="http://schemas.microsoft.com/office/drawing/2014/main" id="{3D8FB078-5679-2B4F-B127-06A5830ACAB6}"/>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6231" y="4716269"/>
            <a:ext cx="872125" cy="842425"/>
          </a:xfrm>
          <a:prstGeom prst="rect">
            <a:avLst/>
          </a:prstGeom>
          <a:noFill/>
          <a:ln>
            <a:noFill/>
          </a:ln>
        </p:spPr>
      </p:pic>
      <p:pic>
        <p:nvPicPr>
          <p:cNvPr id="8" name="Imagen 7">
            <a:extLst>
              <a:ext uri="{FF2B5EF4-FFF2-40B4-BE49-F238E27FC236}">
                <a16:creationId xmlns:a16="http://schemas.microsoft.com/office/drawing/2014/main" id="{2681B3BB-6A50-644E-80C3-DEA807EEDC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0836" y="4640616"/>
            <a:ext cx="770416" cy="1026548"/>
          </a:xfrm>
          <a:prstGeom prst="rect">
            <a:avLst/>
          </a:prstGeom>
        </p:spPr>
      </p:pic>
      <p:pic>
        <p:nvPicPr>
          <p:cNvPr id="10" name="Imagen 9">
            <a:extLst>
              <a:ext uri="{FF2B5EF4-FFF2-40B4-BE49-F238E27FC236}">
                <a16:creationId xmlns:a16="http://schemas.microsoft.com/office/drawing/2014/main" id="{D9B0BB94-4030-524D-9EA9-6FAC36B338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71929" y="784166"/>
            <a:ext cx="987498" cy="1010129"/>
          </a:xfrm>
          <a:prstGeom prst="rect">
            <a:avLst/>
          </a:prstGeom>
        </p:spPr>
      </p:pic>
      <p:pic>
        <p:nvPicPr>
          <p:cNvPr id="11" name="Imagen 10">
            <a:extLst>
              <a:ext uri="{FF2B5EF4-FFF2-40B4-BE49-F238E27FC236}">
                <a16:creationId xmlns:a16="http://schemas.microsoft.com/office/drawing/2014/main" id="{24ADD3CC-B1A9-8546-AD63-65809BE974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7719" y="2756201"/>
            <a:ext cx="1441702" cy="934703"/>
          </a:xfrm>
          <a:prstGeom prst="rect">
            <a:avLst/>
          </a:prstGeom>
        </p:spPr>
      </p:pic>
      <p:pic>
        <p:nvPicPr>
          <p:cNvPr id="46" name="Imagen 45">
            <a:extLst>
              <a:ext uri="{FF2B5EF4-FFF2-40B4-BE49-F238E27FC236}">
                <a16:creationId xmlns:a16="http://schemas.microsoft.com/office/drawing/2014/main" id="{B860E682-CDF1-F441-8249-57F8E66EDB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19421" y="2753450"/>
            <a:ext cx="1441702" cy="934703"/>
          </a:xfrm>
          <a:prstGeom prst="rect">
            <a:avLst/>
          </a:prstGeom>
        </p:spPr>
      </p:pic>
      <p:pic>
        <p:nvPicPr>
          <p:cNvPr id="13" name="Imagen 12">
            <a:extLst>
              <a:ext uri="{FF2B5EF4-FFF2-40B4-BE49-F238E27FC236}">
                <a16:creationId xmlns:a16="http://schemas.microsoft.com/office/drawing/2014/main" id="{EF74C795-9741-4E4F-86CA-E97A17A92F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37904" y="2665631"/>
            <a:ext cx="985754" cy="1060602"/>
          </a:xfrm>
          <a:prstGeom prst="rect">
            <a:avLst/>
          </a:prstGeom>
        </p:spPr>
      </p:pic>
      <p:pic>
        <p:nvPicPr>
          <p:cNvPr id="38" name="Picture 8" descr="green checkmark">
            <a:extLst>
              <a:ext uri="{FF2B5EF4-FFF2-40B4-BE49-F238E27FC236}">
                <a16:creationId xmlns:a16="http://schemas.microsoft.com/office/drawing/2014/main" id="{34538087-7304-724C-808B-407F6640F62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10785" y="1921917"/>
            <a:ext cx="370116" cy="385538"/>
          </a:xfrm>
          <a:prstGeom prst="rect">
            <a:avLst/>
          </a:prstGeom>
        </p:spPr>
      </p:pic>
      <p:pic>
        <p:nvPicPr>
          <p:cNvPr id="39" name="Picture 8" descr="green checkmark">
            <a:extLst>
              <a:ext uri="{FF2B5EF4-FFF2-40B4-BE49-F238E27FC236}">
                <a16:creationId xmlns:a16="http://schemas.microsoft.com/office/drawing/2014/main" id="{F271762A-6EA2-FE42-B6F3-602D060D2A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10785" y="2720157"/>
            <a:ext cx="370116" cy="385538"/>
          </a:xfrm>
          <a:prstGeom prst="rect">
            <a:avLst/>
          </a:prstGeom>
        </p:spPr>
      </p:pic>
      <p:pic>
        <p:nvPicPr>
          <p:cNvPr id="45" name="Imagen 44">
            <a:extLst>
              <a:ext uri="{FF2B5EF4-FFF2-40B4-BE49-F238E27FC236}">
                <a16:creationId xmlns:a16="http://schemas.microsoft.com/office/drawing/2014/main" id="{0BF16F30-67FD-314A-A481-32C892FD75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9721" y="778548"/>
            <a:ext cx="987498" cy="1010129"/>
          </a:xfrm>
          <a:prstGeom prst="rect">
            <a:avLst/>
          </a:prstGeom>
        </p:spPr>
      </p:pic>
      <p:pic>
        <p:nvPicPr>
          <p:cNvPr id="47" name="Picture 8" descr="green checkmark">
            <a:extLst>
              <a:ext uri="{FF2B5EF4-FFF2-40B4-BE49-F238E27FC236}">
                <a16:creationId xmlns:a16="http://schemas.microsoft.com/office/drawing/2014/main" id="{F9033053-7929-964C-9D58-A7A60D5B7B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63423" y="3447817"/>
            <a:ext cx="370116" cy="385538"/>
          </a:xfrm>
          <a:prstGeom prst="rect">
            <a:avLst/>
          </a:prstGeom>
        </p:spPr>
      </p:pic>
      <p:pic>
        <p:nvPicPr>
          <p:cNvPr id="48" name="Picture 8" descr="green checkmark">
            <a:extLst>
              <a:ext uri="{FF2B5EF4-FFF2-40B4-BE49-F238E27FC236}">
                <a16:creationId xmlns:a16="http://schemas.microsoft.com/office/drawing/2014/main" id="{CADEE803-1C21-1842-8E35-038EB05AA4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10785" y="4103709"/>
            <a:ext cx="370116" cy="385538"/>
          </a:xfrm>
          <a:prstGeom prst="rect">
            <a:avLst/>
          </a:prstGeom>
        </p:spPr>
      </p:pic>
      <p:pic>
        <p:nvPicPr>
          <p:cNvPr id="49" name="Picture 8" descr="green checkmark">
            <a:extLst>
              <a:ext uri="{FF2B5EF4-FFF2-40B4-BE49-F238E27FC236}">
                <a16:creationId xmlns:a16="http://schemas.microsoft.com/office/drawing/2014/main" id="{145E2626-C050-FA44-9D44-B4792E2F632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63423" y="4809708"/>
            <a:ext cx="370116" cy="385538"/>
          </a:xfrm>
          <a:prstGeom prst="rect">
            <a:avLst/>
          </a:prstGeom>
        </p:spPr>
      </p:pic>
      <p:pic>
        <p:nvPicPr>
          <p:cNvPr id="50" name="Picture 8" descr="green checkmark">
            <a:extLst>
              <a:ext uri="{FF2B5EF4-FFF2-40B4-BE49-F238E27FC236}">
                <a16:creationId xmlns:a16="http://schemas.microsoft.com/office/drawing/2014/main" id="{D268B00E-1097-6C42-8871-9A5AC4C0E38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63423" y="5548993"/>
            <a:ext cx="370116" cy="385538"/>
          </a:xfrm>
          <a:prstGeom prst="rect">
            <a:avLst/>
          </a:prstGeom>
        </p:spPr>
      </p:pic>
      <p:sp>
        <p:nvSpPr>
          <p:cNvPr id="6" name="Rectangle 5"/>
          <p:cNvSpPr/>
          <p:nvPr/>
        </p:nvSpPr>
        <p:spPr>
          <a:xfrm>
            <a:off x="9943363" y="1956538"/>
            <a:ext cx="1346844" cy="400110"/>
          </a:xfrm>
          <a:prstGeom prst="rect">
            <a:avLst/>
          </a:prstGeom>
        </p:spPr>
        <p:txBody>
          <a:bodyPr wrap="none">
            <a:spAutoFit/>
          </a:bodyPr>
          <a:lstStyle/>
          <a:p>
            <a:r>
              <a:rPr lang="en-GB" sz="2000" dirty="0"/>
              <a:t>It is </a:t>
            </a:r>
            <a:r>
              <a:rPr lang="es-GB" sz="2000" dirty="0"/>
              <a:t>scary</a:t>
            </a:r>
            <a:r>
              <a:rPr lang="en-GB" sz="2000" dirty="0"/>
              <a:t>.</a:t>
            </a:r>
          </a:p>
        </p:txBody>
      </p:sp>
      <p:sp>
        <p:nvSpPr>
          <p:cNvPr id="9" name="Rectangle 8"/>
          <p:cNvSpPr/>
          <p:nvPr/>
        </p:nvSpPr>
        <p:spPr>
          <a:xfrm>
            <a:off x="9940010" y="2705585"/>
            <a:ext cx="1906291" cy="400110"/>
          </a:xfrm>
          <a:prstGeom prst="rect">
            <a:avLst/>
          </a:prstGeom>
        </p:spPr>
        <p:txBody>
          <a:bodyPr wrap="none">
            <a:spAutoFit/>
          </a:bodyPr>
          <a:lstStyle/>
          <a:p>
            <a:r>
              <a:rPr lang="en-GB" sz="2000" dirty="0"/>
              <a:t>It is </a:t>
            </a:r>
            <a:r>
              <a:rPr lang="es-GB" sz="2000" dirty="0"/>
              <a:t>infuriating</a:t>
            </a:r>
            <a:r>
              <a:rPr lang="en-GB" sz="2000" dirty="0"/>
              <a:t>.</a:t>
            </a:r>
          </a:p>
        </p:txBody>
      </p:sp>
      <p:sp>
        <p:nvSpPr>
          <p:cNvPr id="12" name="Rectangle 11"/>
          <p:cNvSpPr/>
          <p:nvPr/>
        </p:nvSpPr>
        <p:spPr>
          <a:xfrm>
            <a:off x="9940010" y="3274284"/>
            <a:ext cx="1928028" cy="707886"/>
          </a:xfrm>
          <a:prstGeom prst="rect">
            <a:avLst/>
          </a:prstGeom>
        </p:spPr>
        <p:txBody>
          <a:bodyPr wrap="square">
            <a:spAutoFit/>
          </a:bodyPr>
          <a:lstStyle/>
          <a:p>
            <a:r>
              <a:rPr lang="en-GB" sz="2000" dirty="0"/>
              <a:t>They are </a:t>
            </a:r>
            <a:r>
              <a:rPr lang="es-GB" sz="2000" dirty="0"/>
              <a:t>encouraging</a:t>
            </a:r>
            <a:r>
              <a:rPr lang="en-GB" sz="2000" dirty="0"/>
              <a:t>.</a:t>
            </a:r>
          </a:p>
        </p:txBody>
      </p:sp>
      <p:sp>
        <p:nvSpPr>
          <p:cNvPr id="14" name="Rectangle 13"/>
          <p:cNvSpPr/>
          <p:nvPr/>
        </p:nvSpPr>
        <p:spPr>
          <a:xfrm>
            <a:off x="9932785" y="4008008"/>
            <a:ext cx="1919275" cy="707886"/>
          </a:xfrm>
          <a:prstGeom prst="rect">
            <a:avLst/>
          </a:prstGeom>
        </p:spPr>
        <p:txBody>
          <a:bodyPr wrap="square">
            <a:spAutoFit/>
          </a:bodyPr>
          <a:lstStyle/>
          <a:p>
            <a:r>
              <a:rPr lang="en-GB" sz="2000" dirty="0"/>
              <a:t>It is </a:t>
            </a:r>
            <a:r>
              <a:rPr lang="es-GB" sz="2000" dirty="0"/>
              <a:t>embarrassing</a:t>
            </a:r>
            <a:r>
              <a:rPr lang="en-GB" sz="2000" dirty="0"/>
              <a:t>.</a:t>
            </a:r>
          </a:p>
        </p:txBody>
      </p:sp>
      <p:sp>
        <p:nvSpPr>
          <p:cNvPr id="15" name="Rectangle 14"/>
          <p:cNvSpPr/>
          <p:nvPr/>
        </p:nvSpPr>
        <p:spPr>
          <a:xfrm>
            <a:off x="9950543" y="4741732"/>
            <a:ext cx="1429032" cy="707886"/>
          </a:xfrm>
          <a:prstGeom prst="rect">
            <a:avLst/>
          </a:prstGeom>
        </p:spPr>
        <p:txBody>
          <a:bodyPr wrap="square">
            <a:spAutoFit/>
          </a:bodyPr>
          <a:lstStyle/>
          <a:p>
            <a:r>
              <a:rPr lang="en-GB" sz="2000" dirty="0"/>
              <a:t>They are sad.</a:t>
            </a:r>
          </a:p>
        </p:txBody>
      </p:sp>
      <p:sp>
        <p:nvSpPr>
          <p:cNvPr id="16" name="Rectangle 15"/>
          <p:cNvSpPr/>
          <p:nvPr/>
        </p:nvSpPr>
        <p:spPr>
          <a:xfrm>
            <a:off x="9956302" y="5445814"/>
            <a:ext cx="1402936" cy="707886"/>
          </a:xfrm>
          <a:prstGeom prst="rect">
            <a:avLst/>
          </a:prstGeom>
        </p:spPr>
        <p:txBody>
          <a:bodyPr wrap="square">
            <a:spAutoFit/>
          </a:bodyPr>
          <a:lstStyle/>
          <a:p>
            <a:r>
              <a:rPr lang="en-GB" sz="2000" dirty="0"/>
              <a:t>They are </a:t>
            </a:r>
            <a:r>
              <a:rPr lang="es-GB" sz="2000" dirty="0"/>
              <a:t>tiring</a:t>
            </a:r>
            <a:r>
              <a:rPr lang="en-GB" sz="2000" dirty="0"/>
              <a:t>.</a:t>
            </a:r>
          </a:p>
        </p:txBody>
      </p:sp>
      <p:sp>
        <p:nvSpPr>
          <p:cNvPr id="51" name="Rounded Rectangle 11">
            <a:extLst>
              <a:ext uri="{FF2B5EF4-FFF2-40B4-BE49-F238E27FC236}">
                <a16:creationId xmlns:a16="http://schemas.microsoft.com/office/drawing/2014/main" id="{1ABAD9C6-1739-B042-B0F6-C17136BBD1B6}"/>
              </a:ext>
            </a:extLst>
          </p:cNvPr>
          <p:cNvSpPr/>
          <p:nvPr/>
        </p:nvSpPr>
        <p:spPr>
          <a:xfrm>
            <a:off x="9419771" y="230074"/>
            <a:ext cx="2427089"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301286" y="234579"/>
            <a:ext cx="2630997" cy="356474"/>
          </a:xfrm>
        </p:spPr>
        <p:txBody>
          <a:bodyPr>
            <a:no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12167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Y8 Term 1.2 Week 2</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Y8 Term 1.1 Week 4</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B1CE2-4FCE-42AA-9E6E-D38D23F88D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1774D7E-D77E-4EA3-B3C7-80A4ECF0445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56150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4" name="Rounded Rectangle 11" descr="background rectangle&#10;">
            <a:extLst>
              <a:ext uri="{FF2B5EF4-FFF2-40B4-BE49-F238E27FC236}">
                <a16:creationId xmlns:a16="http://schemas.microsoft.com/office/drawing/2014/main" id="{04325447-961F-E24F-9BC0-A4A466848918}"/>
              </a:ext>
            </a:extLst>
          </p:cNvPr>
          <p:cNvSpPr/>
          <p:nvPr/>
        </p:nvSpPr>
        <p:spPr>
          <a:xfrm>
            <a:off x="9676245" y="211873"/>
            <a:ext cx="2340972" cy="387231"/>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ítulo 5">
            <a:extLst>
              <a:ext uri="{FF2B5EF4-FFF2-40B4-BE49-F238E27FC236}">
                <a16:creationId xmlns:a16="http://schemas.microsoft.com/office/drawing/2014/main" id="{006F94D8-72CC-B545-96B4-B76D572B585A}"/>
              </a:ext>
            </a:extLst>
          </p:cNvPr>
          <p:cNvSpPr txBox="1">
            <a:spLocks/>
          </p:cNvSpPr>
          <p:nvPr/>
        </p:nvSpPr>
        <p:spPr>
          <a:xfrm>
            <a:off x="9676245" y="146910"/>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6" name="CuadroTexto 15">
            <a:extLst>
              <a:ext uri="{FF2B5EF4-FFF2-40B4-BE49-F238E27FC236}">
                <a16:creationId xmlns:a16="http://schemas.microsoft.com/office/drawing/2014/main" id="{E2F554C1-5599-F548-AE7A-C55CF331B27D}"/>
              </a:ext>
            </a:extLst>
          </p:cNvPr>
          <p:cNvSpPr txBox="1"/>
          <p:nvPr/>
        </p:nvSpPr>
        <p:spPr>
          <a:xfrm>
            <a:off x="82284" y="2421893"/>
            <a:ext cx="11721787" cy="461665"/>
          </a:xfrm>
          <a:prstGeom prst="rect">
            <a:avLst/>
          </a:prstGeom>
          <a:noFill/>
        </p:spPr>
        <p:txBody>
          <a:bodyPr wrap="square" rtlCol="0">
            <a:spAutoFit/>
          </a:bodyPr>
          <a:lstStyle/>
          <a:p>
            <a:pPr lvl="0">
              <a:defRPr/>
            </a:pPr>
            <a:r>
              <a:rPr kumimoji="0" lang="es-GB" sz="2400" b="1" i="0" u="none" strike="noStrike" kern="1200" cap="none" spc="0" normalizeH="0" baseline="0" noProof="0" dirty="0">
                <a:ln>
                  <a:noFill/>
                </a:ln>
                <a:effectLst/>
                <a:uLnTx/>
                <a:uFillTx/>
                <a:latin typeface="Century Gothic" panose="020F0302020204030204"/>
                <a:ea typeface="+mn-ea"/>
                <a:cs typeface="+mn-cs"/>
              </a:rPr>
              <a:t>Persona A: </a:t>
            </a:r>
            <a:r>
              <a:rPr lang="es-ES" sz="2400" dirty="0" err="1"/>
              <a:t>Read</a:t>
            </a:r>
            <a:r>
              <a:rPr lang="es-ES" sz="2400" dirty="0"/>
              <a:t> </a:t>
            </a:r>
            <a:r>
              <a:rPr lang="es-ES" sz="2400" dirty="0" err="1"/>
              <a:t>the</a:t>
            </a:r>
            <a:r>
              <a:rPr lang="es-ES" sz="2400" dirty="0"/>
              <a:t> </a:t>
            </a:r>
            <a:r>
              <a:rPr lang="es-ES" sz="2400" dirty="0" err="1"/>
              <a:t>sentence</a:t>
            </a:r>
            <a:r>
              <a:rPr lang="es-ES" sz="2400" dirty="0"/>
              <a:t> </a:t>
            </a:r>
            <a:r>
              <a:rPr lang="es-ES" sz="2400" dirty="0" err="1"/>
              <a:t>aloud</a:t>
            </a:r>
            <a:r>
              <a:rPr lang="es-ES" sz="2400" dirty="0"/>
              <a:t>.</a:t>
            </a:r>
            <a:endParaRPr kumimoji="0" lang="es-GB" sz="2400" b="0" i="0" u="none" strike="noStrike" kern="1200" cap="none" spc="0" normalizeH="0" baseline="0" noProof="0" dirty="0">
              <a:ln>
                <a:noFill/>
              </a:ln>
              <a:effectLst/>
              <a:uLnTx/>
              <a:uFillTx/>
              <a:latin typeface="Century Gothic" panose="020F0302020204030204"/>
            </a:endParaRPr>
          </a:p>
        </p:txBody>
      </p:sp>
      <p:sp>
        <p:nvSpPr>
          <p:cNvPr id="17" name="CuadroTexto 16">
            <a:extLst>
              <a:ext uri="{FF2B5EF4-FFF2-40B4-BE49-F238E27FC236}">
                <a16:creationId xmlns:a16="http://schemas.microsoft.com/office/drawing/2014/main" id="{257DED7D-E877-2C4F-A06A-A4CB25E5E2DE}"/>
              </a:ext>
            </a:extLst>
          </p:cNvPr>
          <p:cNvSpPr txBox="1"/>
          <p:nvPr/>
        </p:nvSpPr>
        <p:spPr>
          <a:xfrm>
            <a:off x="82284" y="2980125"/>
            <a:ext cx="11934933" cy="830997"/>
          </a:xfrm>
          <a:prstGeom prst="rect">
            <a:avLst/>
          </a:prstGeom>
          <a:noFill/>
        </p:spPr>
        <p:txBody>
          <a:bodyPr wrap="square" rtlCol="0">
            <a:spAutoFit/>
          </a:bodyPr>
          <a:lstStyle/>
          <a:p>
            <a:pPr lvl="0">
              <a:defRPr/>
            </a:pPr>
            <a:r>
              <a:rPr kumimoji="0" lang="es-GB" sz="2400" b="1" i="0" u="none" strike="noStrike" kern="1200" cap="none" spc="0" normalizeH="0" baseline="0" noProof="0" dirty="0">
                <a:ln>
                  <a:noFill/>
                </a:ln>
                <a:effectLst/>
                <a:uLnTx/>
                <a:uFillTx/>
                <a:latin typeface="Century Gothic" panose="020F0302020204030204"/>
                <a:ea typeface="+mn-ea"/>
                <a:cs typeface="+mn-cs"/>
              </a:rPr>
              <a:t>Persona B: </a:t>
            </a:r>
            <a:r>
              <a:rPr lang="es-ES" sz="2400" noProof="0" dirty="0"/>
              <a:t>L</a:t>
            </a:r>
            <a:r>
              <a:rPr lang="es-ES" sz="2400" dirty="0" err="1"/>
              <a:t>isten</a:t>
            </a:r>
            <a:r>
              <a:rPr lang="es-ES" sz="2400" dirty="0"/>
              <a:t> and </a:t>
            </a:r>
            <a:r>
              <a:rPr lang="es-ES" sz="2400" dirty="0" err="1"/>
              <a:t>write</a:t>
            </a:r>
            <a:r>
              <a:rPr lang="es-ES" sz="2400" dirty="0"/>
              <a:t> </a:t>
            </a:r>
            <a:r>
              <a:rPr lang="es-ES" sz="2400" dirty="0" err="1"/>
              <a:t>down</a:t>
            </a:r>
            <a:r>
              <a:rPr lang="es-ES" sz="2400" dirty="0"/>
              <a:t> </a:t>
            </a:r>
            <a:r>
              <a:rPr lang="es-ES" sz="2400" dirty="0" err="1"/>
              <a:t>each</a:t>
            </a:r>
            <a:r>
              <a:rPr lang="es-ES" sz="2400" dirty="0"/>
              <a:t> </a:t>
            </a:r>
            <a:r>
              <a:rPr lang="es-ES" sz="2400" dirty="0" err="1"/>
              <a:t>sentence</a:t>
            </a:r>
            <a:r>
              <a:rPr lang="es-ES" sz="2400" dirty="0"/>
              <a:t>, </a:t>
            </a:r>
            <a:r>
              <a:rPr lang="es-ES" sz="2400" dirty="0" err="1"/>
              <a:t>including</a:t>
            </a:r>
            <a:r>
              <a:rPr lang="es-ES" sz="2400" dirty="0"/>
              <a:t> </a:t>
            </a:r>
            <a:r>
              <a:rPr lang="es-ES" sz="2400" dirty="0" err="1"/>
              <a:t>the</a:t>
            </a:r>
            <a:r>
              <a:rPr lang="es-ES" sz="2400" dirty="0"/>
              <a:t> </a:t>
            </a:r>
            <a:r>
              <a:rPr lang="es-ES" sz="2400" dirty="0" err="1"/>
              <a:t>words</a:t>
            </a:r>
            <a:r>
              <a:rPr lang="es-ES" sz="2400" dirty="0"/>
              <a:t> </a:t>
            </a:r>
            <a:r>
              <a:rPr lang="es-ES" sz="2400" dirty="0" err="1"/>
              <a:t>ending</a:t>
            </a:r>
            <a:r>
              <a:rPr lang="es-ES" sz="2400" dirty="0"/>
              <a:t> in -</a:t>
            </a:r>
            <a:r>
              <a:rPr lang="es-ES" sz="2400" dirty="0" err="1"/>
              <a:t>ción</a:t>
            </a:r>
            <a:r>
              <a:rPr lang="es-ES" sz="2400" dirty="0"/>
              <a:t>, </a:t>
            </a:r>
            <a:r>
              <a:rPr lang="es-ES" sz="2400" dirty="0" err="1"/>
              <a:t>focusing</a:t>
            </a:r>
            <a:r>
              <a:rPr lang="es-ES" sz="2400" dirty="0"/>
              <a:t> </a:t>
            </a:r>
            <a:r>
              <a:rPr lang="es-ES" sz="2400" dirty="0" err="1"/>
              <a:t>on</a:t>
            </a:r>
            <a:r>
              <a:rPr lang="es-ES" sz="2400" dirty="0"/>
              <a:t> </a:t>
            </a:r>
            <a:r>
              <a:rPr lang="es-ES" sz="2400" dirty="0" err="1"/>
              <a:t>whether</a:t>
            </a:r>
            <a:r>
              <a:rPr lang="es-ES" sz="2400" dirty="0"/>
              <a:t> </a:t>
            </a:r>
            <a:r>
              <a:rPr lang="es-ES" sz="2400" dirty="0" err="1"/>
              <a:t>they</a:t>
            </a:r>
            <a:r>
              <a:rPr lang="es-ES" sz="2400" dirty="0"/>
              <a:t> </a:t>
            </a:r>
            <a:r>
              <a:rPr lang="es-ES" sz="2400" dirty="0" err="1"/>
              <a:t>have</a:t>
            </a:r>
            <a:r>
              <a:rPr lang="es-ES" sz="2400" dirty="0"/>
              <a:t> </a:t>
            </a:r>
            <a:r>
              <a:rPr lang="es-ES" sz="2400" dirty="0" err="1"/>
              <a:t>an</a:t>
            </a:r>
            <a:r>
              <a:rPr lang="es-ES" sz="2400" dirty="0"/>
              <a:t> </a:t>
            </a:r>
            <a:r>
              <a:rPr lang="es-ES" sz="2400" dirty="0" err="1"/>
              <a:t>accent</a:t>
            </a:r>
            <a:r>
              <a:rPr lang="es-ES" sz="2400" dirty="0"/>
              <a:t> </a:t>
            </a:r>
            <a:r>
              <a:rPr lang="es-ES" sz="2400" dirty="0" err="1"/>
              <a:t>or</a:t>
            </a:r>
            <a:r>
              <a:rPr lang="es-ES" sz="2400" dirty="0"/>
              <a:t> </a:t>
            </a:r>
            <a:r>
              <a:rPr lang="es-ES" sz="2400" dirty="0" err="1"/>
              <a:t>not</a:t>
            </a:r>
            <a:r>
              <a:rPr lang="es-ES" sz="2400" dirty="0"/>
              <a:t>.</a:t>
            </a:r>
            <a:endParaRPr kumimoji="0" lang="es-GB" sz="2400" b="0" i="0" u="none" strike="noStrike" kern="1200" cap="none" spc="0" normalizeH="0" baseline="0" noProof="0" dirty="0">
              <a:ln>
                <a:noFill/>
              </a:ln>
              <a:effectLst/>
              <a:uLnTx/>
              <a:uFillTx/>
              <a:latin typeface="Century Gothic" panose="020F0302020204030204"/>
            </a:endParaRPr>
          </a:p>
        </p:txBody>
      </p:sp>
      <p:sp>
        <p:nvSpPr>
          <p:cNvPr id="3" name="Llamada ovalada 2">
            <a:extLst>
              <a:ext uri="{FF2B5EF4-FFF2-40B4-BE49-F238E27FC236}">
                <a16:creationId xmlns:a16="http://schemas.microsoft.com/office/drawing/2014/main" id="{0E3C64FB-6357-0E4D-A962-CC4C9903448B}"/>
              </a:ext>
            </a:extLst>
          </p:cNvPr>
          <p:cNvSpPr/>
          <p:nvPr/>
        </p:nvSpPr>
        <p:spPr>
          <a:xfrm>
            <a:off x="1024724" y="4448715"/>
            <a:ext cx="4599708" cy="1246909"/>
          </a:xfrm>
          <a:prstGeom prst="wedgeEllipseCallout">
            <a:avLst>
              <a:gd name="adj1" fmla="val -60430"/>
              <a:gd name="adj2" fmla="val 8250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Quiero una traducción del libro sobre tradiciones.</a:t>
            </a:r>
          </a:p>
        </p:txBody>
      </p:sp>
      <p:sp>
        <p:nvSpPr>
          <p:cNvPr id="20" name="CuadroTexto 19">
            <a:extLst>
              <a:ext uri="{FF2B5EF4-FFF2-40B4-BE49-F238E27FC236}">
                <a16:creationId xmlns:a16="http://schemas.microsoft.com/office/drawing/2014/main" id="{3F62988F-A4B9-FB4C-9E1D-E50BE04FDD0D}"/>
              </a:ext>
            </a:extLst>
          </p:cNvPr>
          <p:cNvSpPr txBox="1"/>
          <p:nvPr/>
        </p:nvSpPr>
        <p:spPr>
          <a:xfrm>
            <a:off x="2420875" y="3902601"/>
            <a:ext cx="1507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25">
            <a:extLst>
              <a:ext uri="{FF2B5EF4-FFF2-40B4-BE49-F238E27FC236}">
                <a16:creationId xmlns:a16="http://schemas.microsoft.com/office/drawing/2014/main" id="{AC49C5A1-3F6B-444D-9CB8-046FD483DAED}"/>
              </a:ext>
            </a:extLst>
          </p:cNvPr>
          <p:cNvSpPr txBox="1"/>
          <p:nvPr/>
        </p:nvSpPr>
        <p:spPr>
          <a:xfrm>
            <a:off x="8304057" y="3719936"/>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7" name="Tabla 26">
            <a:extLst>
              <a:ext uri="{FF2B5EF4-FFF2-40B4-BE49-F238E27FC236}">
                <a16:creationId xmlns:a16="http://schemas.microsoft.com/office/drawing/2014/main" id="{4021150F-1B24-A442-AC41-B1B6E4362776}"/>
              </a:ext>
            </a:extLst>
          </p:cNvPr>
          <p:cNvGraphicFramePr>
            <a:graphicFrameLocks noGrp="1"/>
          </p:cNvGraphicFramePr>
          <p:nvPr/>
        </p:nvGraphicFramePr>
        <p:xfrm>
          <a:off x="5943178" y="4159213"/>
          <a:ext cx="5666508" cy="1996658"/>
        </p:xfrm>
        <a:graphic>
          <a:graphicData uri="http://schemas.openxmlformats.org/drawingml/2006/table">
            <a:tbl>
              <a:tblPr firstRow="1" bandRow="1">
                <a:tableStyleId>{5DA37D80-6434-44D0-A028-1B22A696006F}</a:tableStyleId>
              </a:tblPr>
              <a:tblGrid>
                <a:gridCol w="1602303">
                  <a:extLst>
                    <a:ext uri="{9D8B030D-6E8A-4147-A177-3AD203B41FA5}">
                      <a16:colId xmlns:a16="http://schemas.microsoft.com/office/drawing/2014/main" val="1151975631"/>
                    </a:ext>
                  </a:extLst>
                </a:gridCol>
                <a:gridCol w="4064205">
                  <a:extLst>
                    <a:ext uri="{9D8B030D-6E8A-4147-A177-3AD203B41FA5}">
                      <a16:colId xmlns:a16="http://schemas.microsoft.com/office/drawing/2014/main" val="3411200972"/>
                    </a:ext>
                  </a:extLst>
                </a:gridCol>
              </a:tblGrid>
              <a:tr h="1120486">
                <a:tc>
                  <a:txBody>
                    <a:bodyPr/>
                    <a:lstStyle/>
                    <a:p>
                      <a:pPr algn="ctr"/>
                      <a:r>
                        <a:rPr lang="es-GB" sz="2000" b="0" dirty="0">
                          <a:solidFill>
                            <a:srgbClr val="203864"/>
                          </a:solidFill>
                        </a:rPr>
                        <a:t>Frases</a:t>
                      </a:r>
                    </a:p>
                  </a:txBody>
                  <a:tcPr anchor="ctr">
                    <a:lnL w="12700" cap="flat" cmpd="sng" algn="ctr">
                      <a:solidFill>
                        <a:srgbClr val="E66700"/>
                      </a:solidFill>
                      <a:prstDash val="solid"/>
                      <a:round/>
                      <a:headEnd type="none" w="med" len="med"/>
                      <a:tailEnd type="none" w="med" len="med"/>
                    </a:lnL>
                  </a:tcPr>
                </a:tc>
                <a:tc>
                  <a:txBody>
                    <a:bodyPr/>
                    <a:lstStyle/>
                    <a:p>
                      <a:pPr algn="ctr"/>
                      <a:endParaRPr lang="es-GB" sz="2000" b="0" dirty="0">
                        <a:solidFill>
                          <a:srgbClr val="203864"/>
                        </a:solidFill>
                      </a:endParaRPr>
                    </a:p>
                    <a:p>
                      <a:pPr algn="ctr"/>
                      <a:r>
                        <a:rPr lang="es-GB" sz="2000" b="0" dirty="0">
                          <a:solidFill>
                            <a:srgbClr val="203864"/>
                          </a:solidFill>
                        </a:rPr>
                        <a:t>Las frases de mi compañero/a</a:t>
                      </a:r>
                    </a:p>
                    <a:p>
                      <a:pPr algn="ctr"/>
                      <a:endParaRPr lang="es-GB" sz="2000" b="0" dirty="0">
                        <a:solidFill>
                          <a:srgbClr val="203864"/>
                        </a:solidFill>
                      </a:endParaRPr>
                    </a:p>
                  </a:txBody>
                  <a:tcPr anchor="ctr"/>
                </a:tc>
                <a:extLst>
                  <a:ext uri="{0D108BD9-81ED-4DB2-BD59-A6C34878D82A}">
                    <a16:rowId xmlns:a16="http://schemas.microsoft.com/office/drawing/2014/main" val="1592483125"/>
                  </a:ext>
                </a:extLst>
              </a:tr>
              <a:tr h="876172">
                <a:tc>
                  <a:txBody>
                    <a:bodyPr/>
                    <a:lstStyle/>
                    <a:p>
                      <a:r>
                        <a:rPr lang="es-GB" sz="2000" b="1" dirty="0">
                          <a:solidFill>
                            <a:srgbClr val="203864"/>
                          </a:solidFill>
                        </a:rPr>
                        <a:t>1</a:t>
                      </a:r>
                    </a:p>
                  </a:txBody>
                  <a:tcPr anchor="ctr" anchorCtr="1"/>
                </a:tc>
                <a:tc>
                  <a:txBody>
                    <a:bodyPr/>
                    <a:lstStyle/>
                    <a:p>
                      <a:r>
                        <a:rPr lang="es-ES" sz="2000" dirty="0">
                          <a:solidFill>
                            <a:srgbClr val="203864"/>
                          </a:solidFill>
                        </a:rPr>
                        <a:t>Quiero una traducción del libro sobre tradiciones.</a:t>
                      </a:r>
                    </a:p>
                  </a:txBody>
                  <a:tcPr anchor="ctr" anchorCtr="1"/>
                </a:tc>
                <a:extLst>
                  <a:ext uri="{0D108BD9-81ED-4DB2-BD59-A6C34878D82A}">
                    <a16:rowId xmlns:a16="http://schemas.microsoft.com/office/drawing/2014/main" val="103506231"/>
                  </a:ext>
                </a:extLst>
              </a:tr>
            </a:tbl>
          </a:graphicData>
        </a:graphic>
      </p:graphicFrame>
      <p:pic>
        <p:nvPicPr>
          <p:cNvPr id="28" name="Imagen 27">
            <a:extLst>
              <a:ext uri="{FF2B5EF4-FFF2-40B4-BE49-F238E27FC236}">
                <a16:creationId xmlns:a16="http://schemas.microsoft.com/office/drawing/2014/main" id="{EBF4B0B7-5050-9643-A23C-610B5EB18F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8778" y="4536024"/>
            <a:ext cx="1233251" cy="982254"/>
          </a:xfrm>
          <a:prstGeom prst="rect">
            <a:avLst/>
          </a:prstGeom>
        </p:spPr>
      </p:pic>
      <p:sp>
        <p:nvSpPr>
          <p:cNvPr id="19" name="TextBox 2">
            <a:extLst>
              <a:ext uri="{FF2B5EF4-FFF2-40B4-BE49-F238E27FC236}">
                <a16:creationId xmlns:a16="http://schemas.microsoft.com/office/drawing/2014/main" id="{FD28914F-018A-EB4C-A3CF-8A8887B4618A}"/>
              </a:ext>
            </a:extLst>
          </p:cNvPr>
          <p:cNvSpPr txBox="1"/>
          <p:nvPr/>
        </p:nvSpPr>
        <p:spPr>
          <a:xfrm>
            <a:off x="93441" y="1153074"/>
            <a:ext cx="11923776" cy="1200329"/>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effectLst/>
                <a:uLnTx/>
                <a:uFillTx/>
                <a:latin typeface="Century Gothic" panose="020F0302020204030204"/>
                <a:ea typeface="+mn-ea"/>
                <a:cs typeface="+mn-cs"/>
              </a:rPr>
              <a:t>Remember</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lang="en-GB" sz="2400" dirty="0"/>
              <a:t>words with final syllable stress that end in ‘n’ or ‘s’ have an accent</a:t>
            </a:r>
            <a:r>
              <a:rPr lang="en-GB" sz="2400" b="1" dirty="0"/>
              <a:t> </a:t>
            </a:r>
            <a:r>
              <a:rPr lang="en-GB" sz="2400" dirty="0"/>
              <a:t>on the stressed vowel (e.g. </a:t>
            </a:r>
            <a:r>
              <a:rPr lang="en-GB" sz="2400" dirty="0" err="1"/>
              <a:t>opción</a:t>
            </a:r>
            <a:r>
              <a:rPr lang="en-GB" sz="2400" dirty="0"/>
              <a:t>). If the stress is on the penultimate syllable (e.g. </a:t>
            </a:r>
            <a:r>
              <a:rPr lang="en-GB" sz="2400" dirty="0" err="1"/>
              <a:t>opciones</a:t>
            </a:r>
            <a:r>
              <a:rPr lang="en-GB" sz="2400" dirty="0"/>
              <a:t>), there is no accent. </a:t>
            </a:r>
          </a:p>
        </p:txBody>
      </p:sp>
    </p:spTree>
    <p:extLst>
      <p:ext uri="{BB962C8B-B14F-4D97-AF65-F5344CB8AC3E}">
        <p14:creationId xmlns:p14="http://schemas.microsoft.com/office/powerpoint/2010/main" val="347028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P spid="20" grpId="0"/>
      <p:bldP spid="26"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137121" y="224209"/>
            <a:ext cx="2514601" cy="402304"/>
          </a:xfrm>
        </p:spPr>
        <p:txBody>
          <a:bodyPr>
            <a:normAutofit fontScale="90000"/>
          </a:bodyPr>
          <a:lstStyle/>
          <a:p>
            <a:r>
              <a:rPr lang="en-GB" sz="2400" b="1" dirty="0">
                <a:solidFill>
                  <a:srgbClr val="002060"/>
                </a:solidFill>
              </a:rPr>
              <a:t>Persona A</a:t>
            </a:r>
            <a:endParaRPr lang="es-GB" sz="2400" dirty="0">
              <a:solidFill>
                <a:srgbClr val="002060"/>
              </a:solidFill>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137121" y="640079"/>
          <a:ext cx="5721626" cy="5474900"/>
        </p:xfrm>
        <a:graphic>
          <a:graphicData uri="http://schemas.openxmlformats.org/drawingml/2006/table">
            <a:tbl>
              <a:tblPr firstRow="1" bandRow="1">
                <a:tableStyleId>{5DA37D80-6434-44D0-A028-1B22A696006F}</a:tableStyleId>
              </a:tblPr>
              <a:tblGrid>
                <a:gridCol w="510579">
                  <a:extLst>
                    <a:ext uri="{9D8B030D-6E8A-4147-A177-3AD203B41FA5}">
                      <a16:colId xmlns:a16="http://schemas.microsoft.com/office/drawing/2014/main" val="4036513689"/>
                    </a:ext>
                  </a:extLst>
                </a:gridCol>
                <a:gridCol w="5211047">
                  <a:extLst>
                    <a:ext uri="{9D8B030D-6E8A-4147-A177-3AD203B41FA5}">
                      <a16:colId xmlns:a16="http://schemas.microsoft.com/office/drawing/2014/main" val="194095337"/>
                    </a:ext>
                  </a:extLst>
                </a:gridCol>
              </a:tblGrid>
              <a:tr h="672730">
                <a:tc>
                  <a:txBody>
                    <a:bodyPr/>
                    <a:lstStyle/>
                    <a:p>
                      <a:endParaRPr lang="es-GB" sz="2200" dirty="0"/>
                    </a:p>
                  </a:txBody>
                  <a:tcPr>
                    <a:lnL w="12700" cap="flat" cmpd="sng" algn="ctr">
                      <a:solidFill>
                        <a:srgbClr val="E66700"/>
                      </a:solidFill>
                      <a:prstDash val="solid"/>
                      <a:round/>
                      <a:headEnd type="none" w="med" len="med"/>
                      <a:tailEnd type="none" w="med" len="med"/>
                    </a:lnL>
                  </a:tcPr>
                </a:tc>
                <a:tc>
                  <a:txBody>
                    <a:bodyPr/>
                    <a:lstStyle/>
                    <a:p>
                      <a:pPr algn="ctr"/>
                      <a:r>
                        <a:rPr lang="es-GB" sz="2200" b="0" dirty="0">
                          <a:solidFill>
                            <a:srgbClr val="203864"/>
                          </a:solidFill>
                        </a:rPr>
                        <a:t>Mis frases</a:t>
                      </a:r>
                    </a:p>
                  </a:txBody>
                  <a:tcPr anchor="ctr"/>
                </a:tc>
                <a:extLst>
                  <a:ext uri="{0D108BD9-81ED-4DB2-BD59-A6C34878D82A}">
                    <a16:rowId xmlns:a16="http://schemas.microsoft.com/office/drawing/2014/main" val="2059097406"/>
                  </a:ext>
                </a:extLst>
              </a:tr>
              <a:tr h="882752">
                <a:tc>
                  <a:txBody>
                    <a:bodyPr/>
                    <a:lstStyle/>
                    <a:p>
                      <a:r>
                        <a:rPr lang="es-GB" sz="2200" b="1" dirty="0">
                          <a:solidFill>
                            <a:srgbClr val="203864"/>
                          </a:solidFill>
                        </a:rPr>
                        <a:t>1</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2183986981"/>
                  </a:ext>
                </a:extLst>
              </a:tr>
              <a:tr h="882752">
                <a:tc>
                  <a:txBody>
                    <a:bodyPr/>
                    <a:lstStyle/>
                    <a:p>
                      <a:r>
                        <a:rPr lang="es-GB" sz="2200" b="1" dirty="0">
                          <a:solidFill>
                            <a:srgbClr val="203864"/>
                          </a:solidFill>
                        </a:rPr>
                        <a:t>2</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118756728"/>
                  </a:ext>
                </a:extLst>
              </a:tr>
              <a:tr h="882752">
                <a:tc>
                  <a:txBody>
                    <a:bodyPr/>
                    <a:lstStyle/>
                    <a:p>
                      <a:r>
                        <a:rPr lang="es-GB" sz="2200" b="1" dirty="0">
                          <a:solidFill>
                            <a:srgbClr val="203864"/>
                          </a:solidFill>
                        </a:rPr>
                        <a:t>3</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084794354"/>
                  </a:ext>
                </a:extLst>
              </a:tr>
              <a:tr h="1271162">
                <a:tc>
                  <a:txBody>
                    <a:bodyPr/>
                    <a:lstStyle/>
                    <a:p>
                      <a:r>
                        <a:rPr lang="es-GB" sz="2200" b="1" dirty="0">
                          <a:solidFill>
                            <a:srgbClr val="203864"/>
                          </a:solidFill>
                        </a:rPr>
                        <a:t>4</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248873225"/>
                  </a:ext>
                </a:extLst>
              </a:tr>
              <a:tr h="882752">
                <a:tc>
                  <a:txBody>
                    <a:bodyPr/>
                    <a:lstStyle/>
                    <a:p>
                      <a:r>
                        <a:rPr lang="es-GB" sz="2200" b="1" dirty="0">
                          <a:solidFill>
                            <a:srgbClr val="203864"/>
                          </a:solidFill>
                        </a:rPr>
                        <a:t>5</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507122629"/>
                  </a:ext>
                </a:extLst>
              </a:tr>
            </a:tbl>
          </a:graphicData>
        </a:graphic>
      </p:graphicFrame>
      <p:cxnSp>
        <p:nvCxnSpPr>
          <p:cNvPr id="3" name="Straight Connector 2"/>
          <p:cNvCxnSpPr/>
          <p:nvPr/>
        </p:nvCxnSpPr>
        <p:spPr>
          <a:xfrm>
            <a:off x="6067171" y="142840"/>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nvGraphicFramePr>
        <p:xfrm>
          <a:off x="6290313" y="640077"/>
          <a:ext cx="5783942" cy="5474900"/>
        </p:xfrm>
        <a:graphic>
          <a:graphicData uri="http://schemas.openxmlformats.org/drawingml/2006/table">
            <a:tbl>
              <a:tblPr firstRow="1" bandRow="1">
                <a:tableStyleId>{5DA37D80-6434-44D0-A028-1B22A696006F}</a:tableStyleId>
              </a:tblPr>
              <a:tblGrid>
                <a:gridCol w="548637">
                  <a:extLst>
                    <a:ext uri="{9D8B030D-6E8A-4147-A177-3AD203B41FA5}">
                      <a16:colId xmlns:a16="http://schemas.microsoft.com/office/drawing/2014/main" val="4036513689"/>
                    </a:ext>
                  </a:extLst>
                </a:gridCol>
                <a:gridCol w="5235305">
                  <a:extLst>
                    <a:ext uri="{9D8B030D-6E8A-4147-A177-3AD203B41FA5}">
                      <a16:colId xmlns:a16="http://schemas.microsoft.com/office/drawing/2014/main" val="194095337"/>
                    </a:ext>
                  </a:extLst>
                </a:gridCol>
              </a:tblGrid>
              <a:tr h="733815">
                <a:tc>
                  <a:txBody>
                    <a:bodyPr/>
                    <a:lstStyle/>
                    <a:p>
                      <a:endParaRPr lang="es-GB" sz="2200" dirty="0"/>
                    </a:p>
                  </a:txBody>
                  <a:tcPr>
                    <a:lnL w="12700" cap="flat" cmpd="sng" algn="ctr">
                      <a:solidFill>
                        <a:srgbClr val="E66700"/>
                      </a:solidFill>
                      <a:prstDash val="solid"/>
                      <a:round/>
                      <a:headEnd type="none" w="med" len="med"/>
                      <a:tailEnd type="none" w="med" len="med"/>
                    </a:lnL>
                  </a:tcPr>
                </a:tc>
                <a:tc>
                  <a:txBody>
                    <a:bodyPr/>
                    <a:lstStyle/>
                    <a:p>
                      <a:pPr algn="ctr"/>
                      <a:r>
                        <a:rPr lang="es-GB" sz="2200" b="0" dirty="0">
                          <a:solidFill>
                            <a:srgbClr val="203864"/>
                          </a:solidFill>
                        </a:rPr>
                        <a:t>Mis frases</a:t>
                      </a:r>
                    </a:p>
                  </a:txBody>
                  <a:tcPr anchor="ctr"/>
                </a:tc>
                <a:extLst>
                  <a:ext uri="{0D108BD9-81ED-4DB2-BD59-A6C34878D82A}">
                    <a16:rowId xmlns:a16="http://schemas.microsoft.com/office/drawing/2014/main" val="2059097406"/>
                  </a:ext>
                </a:extLst>
              </a:tr>
              <a:tr h="1154771">
                <a:tc>
                  <a:txBody>
                    <a:bodyPr/>
                    <a:lstStyle/>
                    <a:p>
                      <a:r>
                        <a:rPr lang="es-GB" sz="2200" b="1" dirty="0">
                          <a:solidFill>
                            <a:srgbClr val="203864"/>
                          </a:solidFill>
                        </a:rPr>
                        <a:t>1</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2183986981"/>
                  </a:ext>
                </a:extLst>
              </a:tr>
              <a:tr h="865855">
                <a:tc>
                  <a:txBody>
                    <a:bodyPr/>
                    <a:lstStyle/>
                    <a:p>
                      <a:r>
                        <a:rPr lang="es-GB" sz="2200" b="1" dirty="0">
                          <a:solidFill>
                            <a:srgbClr val="203864"/>
                          </a:solidFill>
                        </a:rPr>
                        <a:t>2</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118756728"/>
                  </a:ext>
                </a:extLst>
              </a:tr>
              <a:tr h="720926">
                <a:tc>
                  <a:txBody>
                    <a:bodyPr/>
                    <a:lstStyle/>
                    <a:p>
                      <a:r>
                        <a:rPr lang="es-GB" sz="2200" b="1" dirty="0">
                          <a:solidFill>
                            <a:srgbClr val="203864"/>
                          </a:solidFill>
                        </a:rPr>
                        <a:t>3</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084794354"/>
                  </a:ext>
                </a:extLst>
              </a:tr>
              <a:tr h="933041">
                <a:tc>
                  <a:txBody>
                    <a:bodyPr/>
                    <a:lstStyle/>
                    <a:p>
                      <a:r>
                        <a:rPr lang="es-GB" sz="2200" b="1" dirty="0">
                          <a:solidFill>
                            <a:srgbClr val="203864"/>
                          </a:solidFill>
                        </a:rPr>
                        <a:t>4</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248873225"/>
                  </a:ext>
                </a:extLst>
              </a:tr>
              <a:tr h="1066492">
                <a:tc>
                  <a:txBody>
                    <a:bodyPr/>
                    <a:lstStyle/>
                    <a:p>
                      <a:r>
                        <a:rPr lang="es-GB" sz="2200" b="1" dirty="0">
                          <a:solidFill>
                            <a:srgbClr val="203864"/>
                          </a:solidFill>
                        </a:rPr>
                        <a:t>5</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6290313" y="22158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rgbClr val="002060"/>
                </a:solidFill>
              </a:rPr>
              <a:t>Persona B</a:t>
            </a:r>
            <a:endParaRPr lang="es-GB" sz="2400" dirty="0">
              <a:solidFill>
                <a:srgbClr val="002060"/>
              </a:solidFill>
            </a:endParaRPr>
          </a:p>
        </p:txBody>
      </p:sp>
      <p:sp>
        <p:nvSpPr>
          <p:cNvPr id="4" name="Rectangle 3"/>
          <p:cNvSpPr/>
          <p:nvPr/>
        </p:nvSpPr>
        <p:spPr>
          <a:xfrm>
            <a:off x="691910" y="1343652"/>
            <a:ext cx="4447078" cy="769441"/>
          </a:xfrm>
          <a:prstGeom prst="rect">
            <a:avLst/>
          </a:prstGeom>
        </p:spPr>
        <p:txBody>
          <a:bodyPr wrap="square">
            <a:spAutoFit/>
          </a:bodyPr>
          <a:lstStyle/>
          <a:p>
            <a:r>
              <a:rPr lang="es-ES" sz="2200" dirty="0">
                <a:solidFill>
                  <a:srgbClr val="203864"/>
                </a:solidFill>
              </a:rPr>
              <a:t>Quiero imprimir los billetes en la </a:t>
            </a:r>
            <a:r>
              <a:rPr lang="es-ES" sz="2200" b="1" dirty="0">
                <a:solidFill>
                  <a:srgbClr val="203864"/>
                </a:solidFill>
              </a:rPr>
              <a:t>estación</a:t>
            </a:r>
            <a:r>
              <a:rPr lang="es-ES" sz="2200" dirty="0">
                <a:solidFill>
                  <a:srgbClr val="203864"/>
                </a:solidFill>
              </a:rPr>
              <a:t>.</a:t>
            </a:r>
          </a:p>
        </p:txBody>
      </p:sp>
      <p:sp>
        <p:nvSpPr>
          <p:cNvPr id="6" name="Rectangle 5"/>
          <p:cNvSpPr/>
          <p:nvPr/>
        </p:nvSpPr>
        <p:spPr>
          <a:xfrm>
            <a:off x="674779" y="2264888"/>
            <a:ext cx="5059766" cy="769441"/>
          </a:xfrm>
          <a:prstGeom prst="rect">
            <a:avLst/>
          </a:prstGeom>
        </p:spPr>
        <p:txBody>
          <a:bodyPr wrap="square">
            <a:spAutoFit/>
          </a:bodyPr>
          <a:lstStyle/>
          <a:p>
            <a:r>
              <a:rPr lang="es-ES" sz="2200" dirty="0">
                <a:solidFill>
                  <a:srgbClr val="203864"/>
                </a:solidFill>
              </a:rPr>
              <a:t>Cuando estoy contento siempre quiero empezar una </a:t>
            </a:r>
            <a:r>
              <a:rPr lang="es-ES" sz="2200" b="1" dirty="0">
                <a:solidFill>
                  <a:srgbClr val="203864"/>
                </a:solidFill>
              </a:rPr>
              <a:t>conversación</a:t>
            </a:r>
            <a:r>
              <a:rPr lang="es-ES" sz="2200" dirty="0">
                <a:solidFill>
                  <a:srgbClr val="203864"/>
                </a:solidFill>
              </a:rPr>
              <a:t>.</a:t>
            </a:r>
          </a:p>
        </p:txBody>
      </p:sp>
      <p:sp>
        <p:nvSpPr>
          <p:cNvPr id="7" name="Rectangle 6"/>
          <p:cNvSpPr/>
          <p:nvPr/>
        </p:nvSpPr>
        <p:spPr>
          <a:xfrm>
            <a:off x="684043" y="3100756"/>
            <a:ext cx="5077351" cy="769441"/>
          </a:xfrm>
          <a:prstGeom prst="rect">
            <a:avLst/>
          </a:prstGeom>
        </p:spPr>
        <p:txBody>
          <a:bodyPr wrap="square">
            <a:spAutoFit/>
          </a:bodyPr>
          <a:lstStyle/>
          <a:p>
            <a:r>
              <a:rPr lang="es-ES" sz="2200" dirty="0">
                <a:solidFill>
                  <a:srgbClr val="203864"/>
                </a:solidFill>
              </a:rPr>
              <a:t>Generalmente, en una </a:t>
            </a:r>
            <a:r>
              <a:rPr lang="es-ES" sz="2200" b="1" dirty="0">
                <a:solidFill>
                  <a:srgbClr val="203864"/>
                </a:solidFill>
              </a:rPr>
              <a:t>situación</a:t>
            </a:r>
            <a:r>
              <a:rPr lang="es-ES" sz="2200" dirty="0">
                <a:solidFill>
                  <a:srgbClr val="203864"/>
                </a:solidFill>
              </a:rPr>
              <a:t> así damos muchas </a:t>
            </a:r>
            <a:r>
              <a:rPr lang="es-ES" sz="2200" b="1" dirty="0">
                <a:solidFill>
                  <a:srgbClr val="203864"/>
                </a:solidFill>
              </a:rPr>
              <a:t>opciones</a:t>
            </a:r>
            <a:r>
              <a:rPr lang="es-ES" sz="2200" dirty="0">
                <a:solidFill>
                  <a:srgbClr val="203864"/>
                </a:solidFill>
              </a:rPr>
              <a:t>.</a:t>
            </a:r>
          </a:p>
        </p:txBody>
      </p:sp>
      <p:sp>
        <p:nvSpPr>
          <p:cNvPr id="9" name="Rectangle 8"/>
          <p:cNvSpPr/>
          <p:nvPr/>
        </p:nvSpPr>
        <p:spPr>
          <a:xfrm>
            <a:off x="691910" y="4021992"/>
            <a:ext cx="4919442" cy="1107996"/>
          </a:xfrm>
          <a:prstGeom prst="rect">
            <a:avLst/>
          </a:prstGeom>
        </p:spPr>
        <p:txBody>
          <a:bodyPr wrap="square">
            <a:spAutoFit/>
          </a:bodyPr>
          <a:lstStyle/>
          <a:p>
            <a:r>
              <a:rPr lang="es-ES" sz="2200" dirty="0">
                <a:solidFill>
                  <a:srgbClr val="203864"/>
                </a:solidFill>
              </a:rPr>
              <a:t>Queremos una </a:t>
            </a:r>
            <a:r>
              <a:rPr lang="es-ES" sz="2200" b="1" dirty="0">
                <a:solidFill>
                  <a:srgbClr val="203864"/>
                </a:solidFill>
              </a:rPr>
              <a:t>traducción</a:t>
            </a:r>
            <a:r>
              <a:rPr lang="es-ES" sz="2200" dirty="0">
                <a:solidFill>
                  <a:srgbClr val="203864"/>
                </a:solidFill>
              </a:rPr>
              <a:t> del diálogo corto en la película de </a:t>
            </a:r>
            <a:r>
              <a:rPr lang="es-ES" sz="2200" b="1" dirty="0">
                <a:solidFill>
                  <a:srgbClr val="203864"/>
                </a:solidFill>
              </a:rPr>
              <a:t>acción</a:t>
            </a:r>
            <a:r>
              <a:rPr lang="es-ES" sz="2200" dirty="0">
                <a:solidFill>
                  <a:srgbClr val="203864"/>
                </a:solidFill>
              </a:rPr>
              <a:t>.</a:t>
            </a:r>
          </a:p>
        </p:txBody>
      </p:sp>
      <p:sp>
        <p:nvSpPr>
          <p:cNvPr id="10" name="Rectangle 9"/>
          <p:cNvSpPr/>
          <p:nvPr/>
        </p:nvSpPr>
        <p:spPr>
          <a:xfrm>
            <a:off x="710891" y="5245604"/>
            <a:ext cx="5023654" cy="769441"/>
          </a:xfrm>
          <a:prstGeom prst="rect">
            <a:avLst/>
          </a:prstGeom>
        </p:spPr>
        <p:txBody>
          <a:bodyPr wrap="square">
            <a:spAutoFit/>
          </a:bodyPr>
          <a:lstStyle/>
          <a:p>
            <a:r>
              <a:rPr lang="es-ES" sz="2200" dirty="0">
                <a:solidFill>
                  <a:srgbClr val="203864"/>
                </a:solidFill>
              </a:rPr>
              <a:t>Los dos países comparten las mismas </a:t>
            </a:r>
            <a:r>
              <a:rPr lang="es-ES" sz="2200" b="1" dirty="0">
                <a:solidFill>
                  <a:srgbClr val="203864"/>
                </a:solidFill>
              </a:rPr>
              <a:t>tradiciones</a:t>
            </a:r>
            <a:r>
              <a:rPr lang="es-ES" sz="2200" dirty="0">
                <a:solidFill>
                  <a:srgbClr val="203864"/>
                </a:solidFill>
              </a:rPr>
              <a:t>.</a:t>
            </a:r>
          </a:p>
        </p:txBody>
      </p:sp>
      <p:sp>
        <p:nvSpPr>
          <p:cNvPr id="11" name="Rectangle 10"/>
          <p:cNvSpPr/>
          <p:nvPr/>
        </p:nvSpPr>
        <p:spPr>
          <a:xfrm>
            <a:off x="6849762" y="1383329"/>
            <a:ext cx="5078901" cy="1107996"/>
          </a:xfrm>
          <a:prstGeom prst="rect">
            <a:avLst/>
          </a:prstGeom>
        </p:spPr>
        <p:txBody>
          <a:bodyPr wrap="square">
            <a:spAutoFit/>
          </a:bodyPr>
          <a:lstStyle/>
          <a:p>
            <a:r>
              <a:rPr lang="es-ES" sz="2200" dirty="0">
                <a:solidFill>
                  <a:srgbClr val="203864"/>
                </a:solidFill>
              </a:rPr>
              <a:t>Tenemos la </a:t>
            </a:r>
            <a:r>
              <a:rPr lang="es-ES" sz="2200" b="1" dirty="0">
                <a:solidFill>
                  <a:srgbClr val="203864"/>
                </a:solidFill>
              </a:rPr>
              <a:t>intención</a:t>
            </a:r>
            <a:r>
              <a:rPr lang="es-ES" sz="2200" dirty="0">
                <a:solidFill>
                  <a:srgbClr val="203864"/>
                </a:solidFill>
              </a:rPr>
              <a:t> de elegir una bicicleta según la </a:t>
            </a:r>
            <a:r>
              <a:rPr lang="es-ES" sz="2200" b="1" dirty="0">
                <a:solidFill>
                  <a:srgbClr val="203864"/>
                </a:solidFill>
              </a:rPr>
              <a:t>información</a:t>
            </a:r>
            <a:r>
              <a:rPr lang="es-ES" sz="2200" dirty="0">
                <a:solidFill>
                  <a:srgbClr val="203864"/>
                </a:solidFill>
              </a:rPr>
              <a:t> de la revista.</a:t>
            </a:r>
          </a:p>
        </p:txBody>
      </p:sp>
      <p:sp>
        <p:nvSpPr>
          <p:cNvPr id="12" name="Rectangle 11"/>
          <p:cNvSpPr/>
          <p:nvPr/>
        </p:nvSpPr>
        <p:spPr>
          <a:xfrm>
            <a:off x="6849762" y="2546606"/>
            <a:ext cx="4748959" cy="769441"/>
          </a:xfrm>
          <a:prstGeom prst="rect">
            <a:avLst/>
          </a:prstGeom>
        </p:spPr>
        <p:txBody>
          <a:bodyPr wrap="square">
            <a:spAutoFit/>
          </a:bodyPr>
          <a:lstStyle/>
          <a:p>
            <a:r>
              <a:rPr lang="es-ES" sz="2200" dirty="0">
                <a:solidFill>
                  <a:srgbClr val="203864"/>
                </a:solidFill>
              </a:rPr>
              <a:t>No puedo describir la </a:t>
            </a:r>
            <a:r>
              <a:rPr lang="es-ES" sz="2200" b="1" dirty="0">
                <a:solidFill>
                  <a:srgbClr val="203864"/>
                </a:solidFill>
              </a:rPr>
              <a:t>sensación </a:t>
            </a:r>
            <a:r>
              <a:rPr lang="es-ES" sz="2200" dirty="0">
                <a:solidFill>
                  <a:srgbClr val="203864"/>
                </a:solidFill>
              </a:rPr>
              <a:t>de</a:t>
            </a:r>
            <a:r>
              <a:rPr lang="es-ES" sz="2200" b="1" dirty="0">
                <a:solidFill>
                  <a:srgbClr val="203864"/>
                </a:solidFill>
              </a:rPr>
              <a:t> </a:t>
            </a:r>
            <a:r>
              <a:rPr lang="es-ES" sz="2200" dirty="0">
                <a:solidFill>
                  <a:srgbClr val="203864"/>
                </a:solidFill>
              </a:rPr>
              <a:t>ganar un premio importante.</a:t>
            </a:r>
          </a:p>
        </p:txBody>
      </p:sp>
      <p:sp>
        <p:nvSpPr>
          <p:cNvPr id="13" name="Rectangle 12"/>
          <p:cNvSpPr/>
          <p:nvPr/>
        </p:nvSpPr>
        <p:spPr>
          <a:xfrm>
            <a:off x="6849762" y="3371328"/>
            <a:ext cx="4748959" cy="769441"/>
          </a:xfrm>
          <a:prstGeom prst="rect">
            <a:avLst/>
          </a:prstGeom>
        </p:spPr>
        <p:txBody>
          <a:bodyPr wrap="square">
            <a:spAutoFit/>
          </a:bodyPr>
          <a:lstStyle/>
          <a:p>
            <a:r>
              <a:rPr lang="es-ES" sz="2200" dirty="0">
                <a:solidFill>
                  <a:srgbClr val="203864"/>
                </a:solidFill>
              </a:rPr>
              <a:t>El apoyo del profesor es una parte de la </a:t>
            </a:r>
            <a:r>
              <a:rPr lang="es-ES" sz="2200" b="1" dirty="0">
                <a:solidFill>
                  <a:srgbClr val="203864"/>
                </a:solidFill>
              </a:rPr>
              <a:t>educación</a:t>
            </a:r>
            <a:r>
              <a:rPr lang="es-ES" sz="2200" dirty="0">
                <a:solidFill>
                  <a:srgbClr val="203864"/>
                </a:solidFill>
              </a:rPr>
              <a:t>.</a:t>
            </a:r>
          </a:p>
        </p:txBody>
      </p:sp>
      <p:sp>
        <p:nvSpPr>
          <p:cNvPr id="14" name="Rectangle 13"/>
          <p:cNvSpPr/>
          <p:nvPr/>
        </p:nvSpPr>
        <p:spPr>
          <a:xfrm>
            <a:off x="6849762" y="4191269"/>
            <a:ext cx="5197772" cy="769441"/>
          </a:xfrm>
          <a:prstGeom prst="rect">
            <a:avLst/>
          </a:prstGeom>
        </p:spPr>
        <p:txBody>
          <a:bodyPr wrap="square">
            <a:spAutoFit/>
          </a:bodyPr>
          <a:lstStyle/>
          <a:p>
            <a:r>
              <a:rPr lang="es-ES" sz="2200" dirty="0">
                <a:solidFill>
                  <a:srgbClr val="203864"/>
                </a:solidFill>
              </a:rPr>
              <a:t>El fútbol es un deporte con </a:t>
            </a:r>
            <a:r>
              <a:rPr lang="es-ES" sz="2200" b="1" dirty="0">
                <a:solidFill>
                  <a:srgbClr val="203864"/>
                </a:solidFill>
              </a:rPr>
              <a:t>emociones</a:t>
            </a:r>
            <a:r>
              <a:rPr lang="es-ES" sz="2200" dirty="0">
                <a:solidFill>
                  <a:srgbClr val="203864"/>
                </a:solidFill>
              </a:rPr>
              <a:t> muy fuertes.</a:t>
            </a:r>
          </a:p>
        </p:txBody>
      </p:sp>
      <p:sp>
        <p:nvSpPr>
          <p:cNvPr id="15" name="Rectangle 14"/>
          <p:cNvSpPr/>
          <p:nvPr/>
        </p:nvSpPr>
        <p:spPr>
          <a:xfrm>
            <a:off x="6849762" y="5032231"/>
            <a:ext cx="5432917" cy="1107996"/>
          </a:xfrm>
          <a:prstGeom prst="rect">
            <a:avLst/>
          </a:prstGeom>
        </p:spPr>
        <p:txBody>
          <a:bodyPr wrap="square">
            <a:spAutoFit/>
          </a:bodyPr>
          <a:lstStyle/>
          <a:p>
            <a:r>
              <a:rPr lang="es-ES" sz="2200" dirty="0">
                <a:solidFill>
                  <a:srgbClr val="203864"/>
                </a:solidFill>
              </a:rPr>
              <a:t>Finalmente, elijo hacer una </a:t>
            </a:r>
            <a:r>
              <a:rPr lang="es-ES" sz="2200" b="1" dirty="0">
                <a:solidFill>
                  <a:srgbClr val="203864"/>
                </a:solidFill>
              </a:rPr>
              <a:t>presentación</a:t>
            </a:r>
            <a:r>
              <a:rPr lang="es-ES" sz="2200" dirty="0">
                <a:solidFill>
                  <a:srgbClr val="203864"/>
                </a:solidFill>
              </a:rPr>
              <a:t> sobre las </a:t>
            </a:r>
            <a:r>
              <a:rPr lang="es-ES" sz="2200" b="1" dirty="0">
                <a:solidFill>
                  <a:srgbClr val="203864"/>
                </a:solidFill>
              </a:rPr>
              <a:t>revoluciones</a:t>
            </a:r>
            <a:r>
              <a:rPr lang="es-ES" sz="2200" dirty="0">
                <a:solidFill>
                  <a:srgbClr val="203864"/>
                </a:solidFill>
              </a:rPr>
              <a:t> en el mundo.</a:t>
            </a:r>
          </a:p>
        </p:txBody>
      </p:sp>
    </p:spTree>
    <p:extLst>
      <p:ext uri="{BB962C8B-B14F-4D97-AF65-F5344CB8AC3E}">
        <p14:creationId xmlns:p14="http://schemas.microsoft.com/office/powerpoint/2010/main" val="72852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46">
            <a:extLst>
              <a:ext uri="{FF2B5EF4-FFF2-40B4-BE49-F238E27FC236}">
                <a16:creationId xmlns:a16="http://schemas.microsoft.com/office/drawing/2014/main" id="{2F099435-8A7A-4099-AED8-4F342577E4E3}"/>
              </a:ext>
            </a:extLst>
          </p:cNvPr>
          <p:cNvSpPr txBox="1"/>
          <p:nvPr/>
        </p:nvSpPr>
        <p:spPr>
          <a:xfrm>
            <a:off x="7230321" y="3395293"/>
            <a:ext cx="3139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informa</a:t>
            </a:r>
            <a:r>
              <a:rPr lang="en-GB" sz="3200" dirty="0">
                <a:latin typeface="Century Gothic" panose="020F0302020204030204"/>
              </a:rPr>
              <a:t>_</a:t>
            </a:r>
            <a:r>
              <a:rPr kumimoji="0" lang="en-GB" sz="3200" b="0" i="0" u="none" strike="noStrike" kern="1200" cap="none" spc="0" normalizeH="0" baseline="0" noProof="0" dirty="0">
                <a:ln>
                  <a:noFill/>
                </a:ln>
                <a:effectLst/>
                <a:uLnTx/>
                <a:uFillTx/>
                <a:latin typeface="Century Gothic" panose="020F0302020204030204"/>
                <a:ea typeface="+mn-ea"/>
                <a:cs typeface="+mn-cs"/>
              </a:rPr>
              <a:t>______</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 name="Title 1"/>
          <p:cNvSpPr>
            <a:spLocks noGrp="1"/>
          </p:cNvSpPr>
          <p:nvPr>
            <p:ph type="title"/>
          </p:nvPr>
        </p:nvSpPr>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5F0EAE28-F60E-4F07-B5AF-98D73097767B}"/>
              </a:ext>
            </a:extLst>
          </p:cNvPr>
          <p:cNvSpPr txBox="1"/>
          <p:nvPr/>
        </p:nvSpPr>
        <p:spPr>
          <a:xfrm>
            <a:off x="218073" y="1142395"/>
            <a:ext cx="10832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effectLst/>
                <a:uLnTx/>
                <a:uFillTx/>
                <a:latin typeface="Century Gothic" panose="020F0302020204030204"/>
                <a:ea typeface="+mn-ea"/>
                <a:cs typeface="+mn-cs"/>
              </a:rPr>
              <a:t>Escucha cada palabra y escribe las letras que no están.</a:t>
            </a:r>
          </a:p>
        </p:txBody>
      </p:sp>
      <p:sp>
        <p:nvSpPr>
          <p:cNvPr id="8" name="CuadroTexto 15">
            <a:extLst>
              <a:ext uri="{FF2B5EF4-FFF2-40B4-BE49-F238E27FC236}">
                <a16:creationId xmlns:a16="http://schemas.microsoft.com/office/drawing/2014/main" id="{ACA51952-1EE9-433F-AA45-764935118709}"/>
              </a:ext>
            </a:extLst>
          </p:cNvPr>
          <p:cNvSpPr txBox="1"/>
          <p:nvPr/>
        </p:nvSpPr>
        <p:spPr>
          <a:xfrm>
            <a:off x="2887593" y="2316417"/>
            <a:ext cx="25410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emo</a:t>
            </a:r>
            <a:r>
              <a:rPr lang="en-US" sz="3200" dirty="0">
                <a:latin typeface="Century Gothic" panose="020F0302020204030204"/>
              </a:rPr>
              <a:t>_______</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9" name="CuadroTexto 22">
            <a:extLst>
              <a:ext uri="{FF2B5EF4-FFF2-40B4-BE49-F238E27FC236}">
                <a16:creationId xmlns:a16="http://schemas.microsoft.com/office/drawing/2014/main" id="{3D02C438-7E6D-4376-BCDA-C975CE44679F}"/>
              </a:ext>
            </a:extLst>
          </p:cNvPr>
          <p:cNvSpPr txBox="1"/>
          <p:nvPr/>
        </p:nvSpPr>
        <p:spPr>
          <a:xfrm>
            <a:off x="8668676" y="3395292"/>
            <a:ext cx="1201697" cy="584775"/>
          </a:xfrm>
          <a:prstGeom prst="rect">
            <a:avLst/>
          </a:prstGeom>
          <a:noFill/>
        </p:spPr>
        <p:txBody>
          <a:bodyPr wrap="square" rtlCol="0">
            <a:spAutoFit/>
          </a:bodyPr>
          <a:lstStyle/>
          <a:p>
            <a:pPr lvl="0" algn="ctr">
              <a:defRPr/>
            </a:pPr>
            <a:r>
              <a:rPr lang="en-GB" sz="3200" b="1" dirty="0">
                <a:solidFill>
                  <a:srgbClr val="E25B00"/>
                </a:solidFill>
              </a:rPr>
              <a:t>ción</a:t>
            </a:r>
            <a:endParaRPr kumimoji="0" lang="es-GB" sz="2400" b="1" i="0" u="none" strike="noStrike" kern="1200" cap="none" spc="0" normalizeH="0" baseline="0" noProof="0" dirty="0">
              <a:ln>
                <a:noFill/>
              </a:ln>
              <a:solidFill>
                <a:srgbClr val="E25B00"/>
              </a:solidFill>
              <a:effectLst/>
              <a:uLnTx/>
              <a:uFillTx/>
              <a:latin typeface="Century Gothic" panose="020F0302020204030204"/>
            </a:endParaRPr>
          </a:p>
        </p:txBody>
      </p:sp>
      <p:sp>
        <p:nvSpPr>
          <p:cNvPr id="10" name="Action Button: Custom 20">
            <a:hlinkClick r:id="" action="ppaction://noaction" highlightClick="1">
              <a:snd r:embed="rId3" name="emoción.wav"/>
            </a:hlinkClick>
            <a:extLst>
              <a:ext uri="{FF2B5EF4-FFF2-40B4-BE49-F238E27FC236}">
                <a16:creationId xmlns:a16="http://schemas.microsoft.com/office/drawing/2014/main" id="{D98A3B62-81EF-4683-9D3A-AD4464D049DA}"/>
              </a:ext>
            </a:extLst>
          </p:cNvPr>
          <p:cNvSpPr/>
          <p:nvPr/>
        </p:nvSpPr>
        <p:spPr>
          <a:xfrm>
            <a:off x="1961400" y="227098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20">
            <a:hlinkClick r:id="" action="ppaction://noaction" highlightClick="1">
              <a:snd r:embed="rId4" name="situaciones.wav"/>
            </a:hlinkClick>
            <a:extLst>
              <a:ext uri="{FF2B5EF4-FFF2-40B4-BE49-F238E27FC236}">
                <a16:creationId xmlns:a16="http://schemas.microsoft.com/office/drawing/2014/main" id="{8913A450-AEE2-4961-B37D-86B2B542F5BE}"/>
              </a:ext>
            </a:extLst>
          </p:cNvPr>
          <p:cNvSpPr/>
          <p:nvPr/>
        </p:nvSpPr>
        <p:spPr>
          <a:xfrm>
            <a:off x="1961400" y="330955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20">
            <a:hlinkClick r:id="" action="ppaction://noaction" highlightClick="1">
              <a:snd r:embed="rId5" name="intenciones.wav"/>
            </a:hlinkClick>
            <a:extLst>
              <a:ext uri="{FF2B5EF4-FFF2-40B4-BE49-F238E27FC236}">
                <a16:creationId xmlns:a16="http://schemas.microsoft.com/office/drawing/2014/main" id="{38017397-EE2C-4E1D-BB41-9C6851AEC4A0}"/>
              </a:ext>
            </a:extLst>
          </p:cNvPr>
          <p:cNvSpPr/>
          <p:nvPr/>
        </p:nvSpPr>
        <p:spPr>
          <a:xfrm>
            <a:off x="1961400" y="431635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20">
            <a:hlinkClick r:id="" action="ppaction://noaction" highlightClick="1">
              <a:snd r:embed="rId6" name="educación.wav"/>
            </a:hlinkClick>
            <a:extLst>
              <a:ext uri="{FF2B5EF4-FFF2-40B4-BE49-F238E27FC236}">
                <a16:creationId xmlns:a16="http://schemas.microsoft.com/office/drawing/2014/main" id="{F9BED39D-36BC-4B08-88A3-3902B8981E6C}"/>
              </a:ext>
            </a:extLst>
          </p:cNvPr>
          <p:cNvSpPr/>
          <p:nvPr/>
        </p:nvSpPr>
        <p:spPr>
          <a:xfrm>
            <a:off x="1961400" y="535034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20">
            <a:hlinkClick r:id="" action="ppaction://noaction" highlightClick="1">
              <a:snd r:embed="rId7" name="tradiciones.wav"/>
            </a:hlinkClick>
            <a:extLst>
              <a:ext uri="{FF2B5EF4-FFF2-40B4-BE49-F238E27FC236}">
                <a16:creationId xmlns:a16="http://schemas.microsoft.com/office/drawing/2014/main" id="{5201EA91-7855-4D78-B54B-632CBD39CDF6}"/>
              </a:ext>
            </a:extLst>
          </p:cNvPr>
          <p:cNvSpPr/>
          <p:nvPr/>
        </p:nvSpPr>
        <p:spPr>
          <a:xfrm>
            <a:off x="6304128" y="2252709"/>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20">
            <a:hlinkClick r:id="" action="ppaction://noaction" highlightClick="1">
              <a:snd r:embed="rId8" name="información.wav"/>
            </a:hlinkClick>
            <a:extLst>
              <a:ext uri="{FF2B5EF4-FFF2-40B4-BE49-F238E27FC236}">
                <a16:creationId xmlns:a16="http://schemas.microsoft.com/office/drawing/2014/main" id="{CAC5C3F6-FDC7-4CF0-8E49-72498787DC7F}"/>
              </a:ext>
            </a:extLst>
          </p:cNvPr>
          <p:cNvSpPr/>
          <p:nvPr/>
        </p:nvSpPr>
        <p:spPr>
          <a:xfrm>
            <a:off x="6304125" y="3284803"/>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CuadroTexto 40">
            <a:extLst>
              <a:ext uri="{FF2B5EF4-FFF2-40B4-BE49-F238E27FC236}">
                <a16:creationId xmlns:a16="http://schemas.microsoft.com/office/drawing/2014/main" id="{69CF19AE-35A3-4CED-8FF0-03AF3337033F}"/>
              </a:ext>
            </a:extLst>
          </p:cNvPr>
          <p:cNvSpPr txBox="1"/>
          <p:nvPr/>
        </p:nvSpPr>
        <p:spPr>
          <a:xfrm>
            <a:off x="2901995" y="3416900"/>
            <a:ext cx="2531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situa</a:t>
            </a:r>
            <a:r>
              <a:rPr kumimoji="0" lang="en-GB" sz="3200" b="0" i="0" u="none" strike="noStrike" kern="1200" cap="none" spc="0" normalizeH="0" baseline="0" noProof="0" dirty="0">
                <a:ln>
                  <a:noFill/>
                </a:ln>
                <a:effectLst/>
                <a:uLnTx/>
                <a:uFillTx/>
                <a:latin typeface="Century Gothic" panose="020F0302020204030204"/>
                <a:ea typeface="+mn-ea"/>
                <a:cs typeface="+mn-cs"/>
              </a:rPr>
              <a:t>_______</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8" name="CuadroTexto 41">
            <a:extLst>
              <a:ext uri="{FF2B5EF4-FFF2-40B4-BE49-F238E27FC236}">
                <a16:creationId xmlns:a16="http://schemas.microsoft.com/office/drawing/2014/main" id="{0B8F3CC5-B0D6-4710-B5EB-27C50718D5A8}"/>
              </a:ext>
            </a:extLst>
          </p:cNvPr>
          <p:cNvSpPr txBox="1"/>
          <p:nvPr/>
        </p:nvSpPr>
        <p:spPr>
          <a:xfrm>
            <a:off x="2901994" y="4412738"/>
            <a:ext cx="2617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inten</a:t>
            </a:r>
            <a:r>
              <a:rPr lang="en-GB" sz="3200" dirty="0">
                <a:latin typeface="Century Gothic" panose="020F0302020204030204"/>
              </a:rPr>
              <a:t>_______</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9" name="CuadroTexto 42">
            <a:extLst>
              <a:ext uri="{FF2B5EF4-FFF2-40B4-BE49-F238E27FC236}">
                <a16:creationId xmlns:a16="http://schemas.microsoft.com/office/drawing/2014/main" id="{1A237E2A-9B64-4EA4-B80E-746089FDA4F2}"/>
              </a:ext>
            </a:extLst>
          </p:cNvPr>
          <p:cNvSpPr txBox="1"/>
          <p:nvPr/>
        </p:nvSpPr>
        <p:spPr>
          <a:xfrm>
            <a:off x="2887592" y="5392938"/>
            <a:ext cx="30002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educa</a:t>
            </a:r>
            <a:r>
              <a:rPr lang="en-GB" sz="3200" dirty="0">
                <a:latin typeface="Century Gothic" panose="020F0302020204030204"/>
              </a:rPr>
              <a:t>_______</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0" name="Action Button: Custom 20">
            <a:hlinkClick r:id="" action="ppaction://noaction" highlightClick="1">
              <a:snd r:embed="rId9" name="traducción.wav"/>
            </a:hlinkClick>
            <a:extLst>
              <a:ext uri="{FF2B5EF4-FFF2-40B4-BE49-F238E27FC236}">
                <a16:creationId xmlns:a16="http://schemas.microsoft.com/office/drawing/2014/main" id="{DD186CE7-1C6B-47E7-B55F-FD78B8F02AB2}"/>
              </a:ext>
            </a:extLst>
          </p:cNvPr>
          <p:cNvSpPr/>
          <p:nvPr/>
        </p:nvSpPr>
        <p:spPr>
          <a:xfrm>
            <a:off x="6304124" y="4306552"/>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1" name="Action Button: Custom 20">
            <a:hlinkClick r:id="" action="ppaction://noaction" highlightClick="1">
              <a:snd r:embed="rId10" name="conversaciones.wav"/>
            </a:hlinkClick>
            <a:extLst>
              <a:ext uri="{FF2B5EF4-FFF2-40B4-BE49-F238E27FC236}">
                <a16:creationId xmlns:a16="http://schemas.microsoft.com/office/drawing/2014/main" id="{EC37A7AC-0084-44BB-886B-8F636F7E9F7E}"/>
              </a:ext>
            </a:extLst>
          </p:cNvPr>
          <p:cNvSpPr/>
          <p:nvPr/>
        </p:nvSpPr>
        <p:spPr>
          <a:xfrm>
            <a:off x="6304125" y="5310873"/>
            <a:ext cx="684075" cy="63183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 name="CuadroTexto 45">
            <a:extLst>
              <a:ext uri="{FF2B5EF4-FFF2-40B4-BE49-F238E27FC236}">
                <a16:creationId xmlns:a16="http://schemas.microsoft.com/office/drawing/2014/main" id="{D6F84464-7AEB-4C79-B832-85B1E330844E}"/>
              </a:ext>
            </a:extLst>
          </p:cNvPr>
          <p:cNvSpPr txBox="1"/>
          <p:nvPr/>
        </p:nvSpPr>
        <p:spPr>
          <a:xfrm>
            <a:off x="7261457" y="4395398"/>
            <a:ext cx="29610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traduc</a:t>
            </a:r>
            <a:r>
              <a:rPr kumimoji="0" lang="en-GB" sz="3200" b="0" i="0" u="none" strike="noStrike" kern="1200" cap="none" spc="0" normalizeH="0" baseline="0" noProof="0" dirty="0">
                <a:ln>
                  <a:noFill/>
                </a:ln>
                <a:effectLst/>
                <a:uLnTx/>
                <a:uFillTx/>
                <a:latin typeface="Century Gothic" panose="020F0302020204030204"/>
                <a:ea typeface="+mn-ea"/>
                <a:cs typeface="+mn-cs"/>
              </a:rPr>
              <a:t>_______</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4" name="CuadroTexto 47">
            <a:extLst>
              <a:ext uri="{FF2B5EF4-FFF2-40B4-BE49-F238E27FC236}">
                <a16:creationId xmlns:a16="http://schemas.microsoft.com/office/drawing/2014/main" id="{2A5795CF-1A5D-4B9B-84A1-6EA632E6C80C}"/>
              </a:ext>
            </a:extLst>
          </p:cNvPr>
          <p:cNvSpPr txBox="1"/>
          <p:nvPr/>
        </p:nvSpPr>
        <p:spPr>
          <a:xfrm>
            <a:off x="7230321" y="2266639"/>
            <a:ext cx="39998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tradi</a:t>
            </a:r>
            <a:r>
              <a:rPr kumimoji="0" lang="en-GB" sz="3200" b="0" i="0" u="none" strike="noStrike" kern="1200" cap="none" spc="0" normalizeH="0" baseline="0" noProof="0" dirty="0">
                <a:ln>
                  <a:noFill/>
                </a:ln>
                <a:effectLst/>
                <a:uLnTx/>
                <a:uFillTx/>
                <a:latin typeface="Century Gothic" panose="020F0302020204030204"/>
                <a:ea typeface="+mn-ea"/>
                <a:cs typeface="+mn-cs"/>
              </a:rPr>
              <a:t>_______</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5" name="CuadroTexto 48">
            <a:extLst>
              <a:ext uri="{FF2B5EF4-FFF2-40B4-BE49-F238E27FC236}">
                <a16:creationId xmlns:a16="http://schemas.microsoft.com/office/drawing/2014/main" id="{5FC637A6-BB9D-422F-BB7F-8C8053C2C7BD}"/>
              </a:ext>
            </a:extLst>
          </p:cNvPr>
          <p:cNvSpPr txBox="1"/>
          <p:nvPr/>
        </p:nvSpPr>
        <p:spPr>
          <a:xfrm>
            <a:off x="7261457" y="5392938"/>
            <a:ext cx="34628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conversa</a:t>
            </a:r>
            <a:r>
              <a:rPr kumimoji="0" lang="en-GB" sz="3200" b="0" i="0" u="none" strike="noStrike" kern="1200" cap="none" spc="0" normalizeH="0" baseline="0" noProof="0" dirty="0">
                <a:ln>
                  <a:noFill/>
                </a:ln>
                <a:effectLst/>
                <a:uLnTx/>
                <a:uFillTx/>
                <a:latin typeface="Century Gothic" panose="020F0302020204030204"/>
                <a:ea typeface="+mn-ea"/>
                <a:cs typeface="+mn-cs"/>
              </a:rPr>
              <a:t>_______</a:t>
            </a:r>
            <a:endParaRPr kumimoji="0" lang="es-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0" name="CuadroTexto 29">
            <a:extLst>
              <a:ext uri="{FF2B5EF4-FFF2-40B4-BE49-F238E27FC236}">
                <a16:creationId xmlns:a16="http://schemas.microsoft.com/office/drawing/2014/main" id="{4E891009-9F16-402A-9C9D-4BCF652C3B92}"/>
              </a:ext>
            </a:extLst>
          </p:cNvPr>
          <p:cNvSpPr txBox="1"/>
          <p:nvPr/>
        </p:nvSpPr>
        <p:spPr>
          <a:xfrm>
            <a:off x="9106253" y="5392938"/>
            <a:ext cx="1499129" cy="584775"/>
          </a:xfrm>
          <a:prstGeom prst="rect">
            <a:avLst/>
          </a:prstGeom>
          <a:noFill/>
        </p:spPr>
        <p:txBody>
          <a:bodyPr wrap="none" rtlCol="0">
            <a:spAutoFit/>
          </a:bodyPr>
          <a:lstStyle/>
          <a:p>
            <a:pPr lvl="0" algn="ctr">
              <a:defRPr/>
            </a:pPr>
            <a:r>
              <a:rPr lang="en-GB" sz="3200" b="1" dirty="0" err="1">
                <a:solidFill>
                  <a:srgbClr val="E25B00"/>
                </a:solidFill>
              </a:rPr>
              <a:t>ciones</a:t>
            </a:r>
            <a:endParaRPr kumimoji="0" lang="es-GB" sz="2400" b="1" i="0" u="none" strike="noStrike" kern="1200" cap="none" spc="0" normalizeH="0" baseline="0" noProof="0" dirty="0">
              <a:ln>
                <a:noFill/>
              </a:ln>
              <a:solidFill>
                <a:srgbClr val="E25B00"/>
              </a:solidFill>
              <a:effectLst/>
              <a:uLnTx/>
              <a:uFillTx/>
              <a:latin typeface="Century Gothic" panose="020F0302020204030204"/>
            </a:endParaRPr>
          </a:p>
        </p:txBody>
      </p:sp>
      <p:sp>
        <p:nvSpPr>
          <p:cNvPr id="41" name="TextBox 5">
            <a:extLst>
              <a:ext uri="{FF2B5EF4-FFF2-40B4-BE49-F238E27FC236}">
                <a16:creationId xmlns:a16="http://schemas.microsoft.com/office/drawing/2014/main" id="{7ADDCC9F-C9D7-4054-9043-593025A3CBE8}"/>
              </a:ext>
            </a:extLst>
          </p:cNvPr>
          <p:cNvSpPr txBox="1"/>
          <p:nvPr/>
        </p:nvSpPr>
        <p:spPr>
          <a:xfrm>
            <a:off x="218074" y="1612012"/>
            <a:ext cx="10832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effectLst/>
                <a:uLnTx/>
                <a:uFillTx/>
                <a:latin typeface="Century Gothic" panose="020F0302020204030204"/>
                <a:ea typeface="+mn-ea"/>
                <a:cs typeface="+mn-cs"/>
              </a:rPr>
              <a:t>Ahora pronuncia las palabras con un compañero.</a:t>
            </a:r>
          </a:p>
        </p:txBody>
      </p:sp>
      <p:sp>
        <p:nvSpPr>
          <p:cNvPr id="83" name="CuadroTexto 22">
            <a:extLst>
              <a:ext uri="{FF2B5EF4-FFF2-40B4-BE49-F238E27FC236}">
                <a16:creationId xmlns:a16="http://schemas.microsoft.com/office/drawing/2014/main" id="{BFEEDD26-AD60-466C-940D-DB2732F4B484}"/>
              </a:ext>
            </a:extLst>
          </p:cNvPr>
          <p:cNvSpPr txBox="1"/>
          <p:nvPr/>
        </p:nvSpPr>
        <p:spPr>
          <a:xfrm>
            <a:off x="4218994" y="5392938"/>
            <a:ext cx="1051891" cy="584775"/>
          </a:xfrm>
          <a:prstGeom prst="rect">
            <a:avLst/>
          </a:prstGeom>
          <a:noFill/>
        </p:spPr>
        <p:txBody>
          <a:bodyPr wrap="none" rtlCol="0">
            <a:spAutoFit/>
          </a:bodyPr>
          <a:lstStyle/>
          <a:p>
            <a:pPr lvl="0" algn="ctr">
              <a:defRPr/>
            </a:pPr>
            <a:r>
              <a:rPr lang="en-GB" sz="3200" b="1" dirty="0">
                <a:solidFill>
                  <a:srgbClr val="E25B00"/>
                </a:solidFill>
              </a:rPr>
              <a:t>ción</a:t>
            </a:r>
            <a:endParaRPr kumimoji="0" lang="es-GB" sz="2400" b="1" i="0" u="none" strike="noStrike" kern="1200" cap="none" spc="0" normalizeH="0" baseline="0" noProof="0" dirty="0">
              <a:ln>
                <a:noFill/>
              </a:ln>
              <a:solidFill>
                <a:srgbClr val="E25B00"/>
              </a:solidFill>
              <a:effectLst/>
              <a:uLnTx/>
              <a:uFillTx/>
              <a:latin typeface="Century Gothic" panose="020F0302020204030204"/>
            </a:endParaRPr>
          </a:p>
        </p:txBody>
      </p:sp>
      <p:sp>
        <p:nvSpPr>
          <p:cNvPr id="84" name="CuadroTexto 22">
            <a:extLst>
              <a:ext uri="{FF2B5EF4-FFF2-40B4-BE49-F238E27FC236}">
                <a16:creationId xmlns:a16="http://schemas.microsoft.com/office/drawing/2014/main" id="{84A6B52A-9CE8-4D51-BC74-07E46C0B3AC5}"/>
              </a:ext>
            </a:extLst>
          </p:cNvPr>
          <p:cNvSpPr txBox="1"/>
          <p:nvPr/>
        </p:nvSpPr>
        <p:spPr>
          <a:xfrm>
            <a:off x="8591529" y="4395397"/>
            <a:ext cx="1051891" cy="584775"/>
          </a:xfrm>
          <a:prstGeom prst="rect">
            <a:avLst/>
          </a:prstGeom>
          <a:noFill/>
        </p:spPr>
        <p:txBody>
          <a:bodyPr wrap="none" rtlCol="0">
            <a:spAutoFit/>
          </a:bodyPr>
          <a:lstStyle/>
          <a:p>
            <a:pPr lvl="0" algn="ctr">
              <a:defRPr/>
            </a:pPr>
            <a:r>
              <a:rPr lang="en-GB" sz="3200" b="1" dirty="0">
                <a:solidFill>
                  <a:srgbClr val="E25B00"/>
                </a:solidFill>
              </a:rPr>
              <a:t>ción</a:t>
            </a:r>
            <a:endParaRPr kumimoji="0" lang="es-GB" sz="2400" b="1" i="0" u="none" strike="noStrike" kern="1200" cap="none" spc="0" normalizeH="0" baseline="0" noProof="0" dirty="0">
              <a:ln>
                <a:noFill/>
              </a:ln>
              <a:solidFill>
                <a:srgbClr val="E25B00"/>
              </a:solidFill>
              <a:effectLst/>
              <a:uLnTx/>
              <a:uFillTx/>
              <a:latin typeface="Century Gothic" panose="020F0302020204030204"/>
            </a:endParaRPr>
          </a:p>
        </p:txBody>
      </p:sp>
      <p:sp>
        <p:nvSpPr>
          <p:cNvPr id="85" name="CuadroTexto 22">
            <a:extLst>
              <a:ext uri="{FF2B5EF4-FFF2-40B4-BE49-F238E27FC236}">
                <a16:creationId xmlns:a16="http://schemas.microsoft.com/office/drawing/2014/main" id="{E49F2E7C-26E7-4188-BBA9-1F04C8036DF8}"/>
              </a:ext>
            </a:extLst>
          </p:cNvPr>
          <p:cNvSpPr txBox="1"/>
          <p:nvPr/>
        </p:nvSpPr>
        <p:spPr>
          <a:xfrm>
            <a:off x="3726114" y="2316416"/>
            <a:ext cx="1283933" cy="584775"/>
          </a:xfrm>
          <a:prstGeom prst="rect">
            <a:avLst/>
          </a:prstGeom>
          <a:noFill/>
        </p:spPr>
        <p:txBody>
          <a:bodyPr wrap="square" rtlCol="0">
            <a:spAutoFit/>
          </a:bodyPr>
          <a:lstStyle/>
          <a:p>
            <a:pPr lvl="0" algn="ctr">
              <a:defRPr/>
            </a:pPr>
            <a:r>
              <a:rPr lang="en-GB" sz="3200" b="1" dirty="0">
                <a:solidFill>
                  <a:srgbClr val="E25B00"/>
                </a:solidFill>
              </a:rPr>
              <a:t>ción</a:t>
            </a:r>
            <a:endParaRPr kumimoji="0" lang="es-GB" sz="2400" b="1" i="0" u="none" strike="noStrike" kern="1200" cap="none" spc="0" normalizeH="0" baseline="0" noProof="0" dirty="0">
              <a:ln>
                <a:noFill/>
              </a:ln>
              <a:solidFill>
                <a:srgbClr val="E25B00"/>
              </a:solidFill>
              <a:effectLst/>
              <a:uLnTx/>
              <a:uFillTx/>
              <a:latin typeface="Century Gothic" panose="020F0302020204030204"/>
            </a:endParaRPr>
          </a:p>
        </p:txBody>
      </p:sp>
      <p:sp>
        <p:nvSpPr>
          <p:cNvPr id="86" name="CuadroTexto 29">
            <a:extLst>
              <a:ext uri="{FF2B5EF4-FFF2-40B4-BE49-F238E27FC236}">
                <a16:creationId xmlns:a16="http://schemas.microsoft.com/office/drawing/2014/main" id="{AA8ECA4A-61C8-459C-A7C8-40024C6599A8}"/>
              </a:ext>
            </a:extLst>
          </p:cNvPr>
          <p:cNvSpPr txBox="1"/>
          <p:nvPr/>
        </p:nvSpPr>
        <p:spPr>
          <a:xfrm>
            <a:off x="8033544" y="2266639"/>
            <a:ext cx="1697195" cy="584775"/>
          </a:xfrm>
          <a:prstGeom prst="rect">
            <a:avLst/>
          </a:prstGeom>
          <a:noFill/>
        </p:spPr>
        <p:txBody>
          <a:bodyPr wrap="square" rtlCol="0">
            <a:spAutoFit/>
          </a:bodyPr>
          <a:lstStyle/>
          <a:p>
            <a:pPr lvl="0" algn="ctr">
              <a:defRPr/>
            </a:pPr>
            <a:r>
              <a:rPr lang="en-GB" sz="3200" b="1" dirty="0" err="1">
                <a:solidFill>
                  <a:srgbClr val="E25B00"/>
                </a:solidFill>
              </a:rPr>
              <a:t>ciones</a:t>
            </a:r>
            <a:endParaRPr lang="en-GB" sz="3200" b="1" dirty="0">
              <a:solidFill>
                <a:srgbClr val="E25B00"/>
              </a:solidFill>
            </a:endParaRPr>
          </a:p>
        </p:txBody>
      </p:sp>
      <p:sp>
        <p:nvSpPr>
          <p:cNvPr id="88" name="CuadroTexto 29">
            <a:extLst>
              <a:ext uri="{FF2B5EF4-FFF2-40B4-BE49-F238E27FC236}">
                <a16:creationId xmlns:a16="http://schemas.microsoft.com/office/drawing/2014/main" id="{5252D8A5-66CD-47E6-9034-4B1AB1FE9DB4}"/>
              </a:ext>
            </a:extLst>
          </p:cNvPr>
          <p:cNvSpPr txBox="1"/>
          <p:nvPr/>
        </p:nvSpPr>
        <p:spPr>
          <a:xfrm>
            <a:off x="3782977" y="3421576"/>
            <a:ext cx="149912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E25B00"/>
                </a:solidFill>
                <a:latin typeface="Century Gothic" panose="020F0302020204030204"/>
              </a:rPr>
              <a:t>ciones</a:t>
            </a:r>
            <a:endParaRPr kumimoji="0" lang="es-GB" sz="2400" b="1" i="0" u="none" strike="noStrike" kern="1200" cap="none" spc="0" normalizeH="0" baseline="0" noProof="0" dirty="0">
              <a:ln>
                <a:noFill/>
              </a:ln>
              <a:solidFill>
                <a:srgbClr val="E25B00"/>
              </a:solidFill>
              <a:effectLst/>
              <a:uLnTx/>
              <a:uFillTx/>
              <a:latin typeface="Century Gothic" panose="020F0302020204030204"/>
            </a:endParaRPr>
          </a:p>
        </p:txBody>
      </p:sp>
      <p:sp>
        <p:nvSpPr>
          <p:cNvPr id="40" name="CuadroTexto 29">
            <a:extLst>
              <a:ext uri="{FF2B5EF4-FFF2-40B4-BE49-F238E27FC236}">
                <a16:creationId xmlns:a16="http://schemas.microsoft.com/office/drawing/2014/main" id="{008328D5-4343-4B6C-BF57-6DEB2B1B9BD8}"/>
              </a:ext>
            </a:extLst>
          </p:cNvPr>
          <p:cNvSpPr txBox="1"/>
          <p:nvPr/>
        </p:nvSpPr>
        <p:spPr>
          <a:xfrm>
            <a:off x="3860754" y="4417414"/>
            <a:ext cx="149912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E25B00"/>
                </a:solidFill>
                <a:latin typeface="Century Gothic" panose="020F0302020204030204"/>
              </a:rPr>
              <a:t>ciones</a:t>
            </a:r>
            <a:endParaRPr kumimoji="0" lang="es-GB" sz="2400" b="1" i="0" u="none" strike="noStrike" kern="1200" cap="none" spc="0" normalizeH="0" baseline="0" noProof="0" dirty="0">
              <a:ln>
                <a:noFill/>
              </a:ln>
              <a:solidFill>
                <a:srgbClr val="E25B00"/>
              </a:solidFill>
              <a:effectLst/>
              <a:uLnTx/>
              <a:uFillTx/>
              <a:latin typeface="Century Gothic" panose="020F0302020204030204"/>
            </a:endParaRPr>
          </a:p>
        </p:txBody>
      </p:sp>
    </p:spTree>
    <p:extLst>
      <p:ext uri="{BB962C8B-B14F-4D97-AF65-F5344CB8AC3E}">
        <p14:creationId xmlns:p14="http://schemas.microsoft.com/office/powerpoint/2010/main" val="400923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730884"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956831" y="159903"/>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1959201" y="1316632"/>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paso</a:t>
            </a:r>
          </a:p>
        </p:txBody>
      </p:sp>
      <p:sp>
        <p:nvSpPr>
          <p:cNvPr id="11" name="TextBox 10"/>
          <p:cNvSpPr txBox="1"/>
          <p:nvPr/>
        </p:nvSpPr>
        <p:spPr>
          <a:xfrm>
            <a:off x="1982632" y="3966374"/>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atrás</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p:cNvSpPr txBox="1"/>
          <p:nvPr/>
        </p:nvSpPr>
        <p:spPr>
          <a:xfrm>
            <a:off x="2064070" y="529494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izquierda</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4" name="TextBox 13"/>
          <p:cNvSpPr txBox="1"/>
          <p:nvPr/>
        </p:nvSpPr>
        <p:spPr>
          <a:xfrm>
            <a:off x="7378412" y="2741654"/>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apoyo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p:cNvSpPr txBox="1"/>
          <p:nvPr/>
        </p:nvSpPr>
        <p:spPr>
          <a:xfrm>
            <a:off x="7466547" y="3966374"/>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ánimo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p:cNvSpPr txBox="1"/>
          <p:nvPr/>
        </p:nvSpPr>
        <p:spPr>
          <a:xfrm>
            <a:off x="1959201" y="2591552"/>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adelante</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1" name="TextBox 20"/>
          <p:cNvSpPr txBox="1"/>
          <p:nvPr/>
        </p:nvSpPr>
        <p:spPr>
          <a:xfrm>
            <a:off x="7777298" y="5593111"/>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así que</a:t>
            </a:r>
          </a:p>
        </p:txBody>
      </p:sp>
      <p:sp>
        <p:nvSpPr>
          <p:cNvPr id="34" name="TextBox 13">
            <a:extLst>
              <a:ext uri="{FF2B5EF4-FFF2-40B4-BE49-F238E27FC236}">
                <a16:creationId xmlns:a16="http://schemas.microsoft.com/office/drawing/2014/main" id="{A8E9E737-46AB-4F4A-8D31-937B64EFFEFE}"/>
              </a:ext>
            </a:extLst>
          </p:cNvPr>
          <p:cNvSpPr txBox="1"/>
          <p:nvPr/>
        </p:nvSpPr>
        <p:spPr>
          <a:xfrm>
            <a:off x="7322225" y="1329102"/>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derecha</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47" name="CuadroTexto 46">
            <a:extLst>
              <a:ext uri="{FF2B5EF4-FFF2-40B4-BE49-F238E27FC236}">
                <a16:creationId xmlns:a16="http://schemas.microsoft.com/office/drawing/2014/main" id="{200E9B59-8BD4-804B-B896-319290315A90}"/>
              </a:ext>
            </a:extLst>
          </p:cNvPr>
          <p:cNvSpPr txBox="1"/>
          <p:nvPr/>
        </p:nvSpPr>
        <p:spPr>
          <a:xfrm>
            <a:off x="550115" y="2217388"/>
            <a:ext cx="891591" cy="400110"/>
          </a:xfrm>
          <a:prstGeom prst="rect">
            <a:avLst/>
          </a:prstGeom>
          <a:noFill/>
        </p:spPr>
        <p:txBody>
          <a:bodyPr wrap="none" rtlCol="0">
            <a:spAutoFit/>
          </a:bodyPr>
          <a:lstStyle/>
          <a:p>
            <a:pPr algn="l"/>
            <a:r>
              <a:rPr lang="es-GB" sz="2000" dirty="0"/>
              <a:t>[</a:t>
            </a:r>
            <a:r>
              <a:rPr lang="es-GB" sz="2000" dirty="0">
                <a:highlight>
                  <a:srgbClr val="E3EAFD"/>
                </a:highlight>
              </a:rPr>
              <a:t>step</a:t>
            </a:r>
            <a:r>
              <a:rPr lang="es-GB" sz="2000" dirty="0"/>
              <a:t>]</a:t>
            </a:r>
          </a:p>
        </p:txBody>
      </p:sp>
      <p:pic>
        <p:nvPicPr>
          <p:cNvPr id="8" name="Imagen 7">
            <a:extLst>
              <a:ext uri="{FF2B5EF4-FFF2-40B4-BE49-F238E27FC236}">
                <a16:creationId xmlns:a16="http://schemas.microsoft.com/office/drawing/2014/main" id="{EBD2AE06-4C94-AA4C-B44C-6AA7C7BB53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257" y="1100811"/>
            <a:ext cx="1316632" cy="1316632"/>
          </a:xfrm>
          <a:prstGeom prst="rect">
            <a:avLst/>
          </a:prstGeom>
        </p:spPr>
      </p:pic>
      <p:pic>
        <p:nvPicPr>
          <p:cNvPr id="22" name="Imagen 21">
            <a:extLst>
              <a:ext uri="{FF2B5EF4-FFF2-40B4-BE49-F238E27FC236}">
                <a16:creationId xmlns:a16="http://schemas.microsoft.com/office/drawing/2014/main" id="{FDB03633-C1C5-324F-979E-2D3DAF1152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838" y="2511013"/>
            <a:ext cx="1098916" cy="1098916"/>
          </a:xfrm>
          <a:prstGeom prst="rect">
            <a:avLst/>
          </a:prstGeom>
        </p:spPr>
      </p:pic>
      <p:sp>
        <p:nvSpPr>
          <p:cNvPr id="46" name="CuadroTexto 45">
            <a:extLst>
              <a:ext uri="{FF2B5EF4-FFF2-40B4-BE49-F238E27FC236}">
                <a16:creationId xmlns:a16="http://schemas.microsoft.com/office/drawing/2014/main" id="{4AE2F7BF-29D5-AC4A-ABA9-64E139412248}"/>
              </a:ext>
            </a:extLst>
          </p:cNvPr>
          <p:cNvSpPr txBox="1"/>
          <p:nvPr/>
        </p:nvSpPr>
        <p:spPr>
          <a:xfrm>
            <a:off x="421139" y="3373750"/>
            <a:ext cx="1330814" cy="400110"/>
          </a:xfrm>
          <a:prstGeom prst="rect">
            <a:avLst/>
          </a:prstGeom>
          <a:noFill/>
        </p:spPr>
        <p:txBody>
          <a:bodyPr wrap="none" rtlCol="0">
            <a:spAutoFit/>
          </a:bodyPr>
          <a:lstStyle/>
          <a:p>
            <a:pPr algn="l"/>
            <a:r>
              <a:rPr lang="es-GB" sz="2000" dirty="0"/>
              <a:t>[</a:t>
            </a:r>
            <a:r>
              <a:rPr lang="es-GB" sz="2000" dirty="0">
                <a:highlight>
                  <a:srgbClr val="E3EAFD"/>
                </a:highlight>
              </a:rPr>
              <a:t>forward</a:t>
            </a:r>
            <a:r>
              <a:rPr lang="es-GB" sz="2000" dirty="0"/>
              <a:t>]</a:t>
            </a:r>
          </a:p>
        </p:txBody>
      </p:sp>
      <p:pic>
        <p:nvPicPr>
          <p:cNvPr id="23" name="Imagen 22">
            <a:extLst>
              <a:ext uri="{FF2B5EF4-FFF2-40B4-BE49-F238E27FC236}">
                <a16:creationId xmlns:a16="http://schemas.microsoft.com/office/drawing/2014/main" id="{F2D3853C-DDDB-854F-968E-9C186D210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115" y="3904585"/>
            <a:ext cx="891591" cy="893820"/>
          </a:xfrm>
          <a:prstGeom prst="rect">
            <a:avLst/>
          </a:prstGeom>
        </p:spPr>
      </p:pic>
      <p:sp>
        <p:nvSpPr>
          <p:cNvPr id="48" name="CuadroTexto 47">
            <a:extLst>
              <a:ext uri="{FF2B5EF4-FFF2-40B4-BE49-F238E27FC236}">
                <a16:creationId xmlns:a16="http://schemas.microsoft.com/office/drawing/2014/main" id="{4415373F-9E0D-6A4B-BE31-C29403596BBA}"/>
              </a:ext>
            </a:extLst>
          </p:cNvPr>
          <p:cNvSpPr txBox="1"/>
          <p:nvPr/>
        </p:nvSpPr>
        <p:spPr>
          <a:xfrm>
            <a:off x="219390" y="4768390"/>
            <a:ext cx="1649811" cy="400110"/>
          </a:xfrm>
          <a:prstGeom prst="rect">
            <a:avLst/>
          </a:prstGeom>
          <a:noFill/>
        </p:spPr>
        <p:txBody>
          <a:bodyPr wrap="none" rtlCol="0">
            <a:spAutoFit/>
          </a:bodyPr>
          <a:lstStyle/>
          <a:p>
            <a:pPr algn="l"/>
            <a:r>
              <a:rPr lang="es-GB" sz="2000" dirty="0"/>
              <a:t>[</a:t>
            </a:r>
            <a:r>
              <a:rPr lang="es-GB" sz="2000" dirty="0">
                <a:highlight>
                  <a:srgbClr val="E3EAFD"/>
                </a:highlight>
              </a:rPr>
              <a:t>backward</a:t>
            </a:r>
            <a:r>
              <a:rPr lang="es-GB" sz="2000" dirty="0"/>
              <a:t>]</a:t>
            </a:r>
          </a:p>
        </p:txBody>
      </p:sp>
      <p:pic>
        <p:nvPicPr>
          <p:cNvPr id="24" name="Imagen 23">
            <a:extLst>
              <a:ext uri="{FF2B5EF4-FFF2-40B4-BE49-F238E27FC236}">
                <a16:creationId xmlns:a16="http://schemas.microsoft.com/office/drawing/2014/main" id="{690849A8-7238-FB44-80E3-302B73332A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115" y="5260348"/>
            <a:ext cx="1072863" cy="767977"/>
          </a:xfrm>
          <a:prstGeom prst="rect">
            <a:avLst/>
          </a:prstGeom>
        </p:spPr>
      </p:pic>
      <p:sp>
        <p:nvSpPr>
          <p:cNvPr id="50" name="CuadroTexto 49">
            <a:extLst>
              <a:ext uri="{FF2B5EF4-FFF2-40B4-BE49-F238E27FC236}">
                <a16:creationId xmlns:a16="http://schemas.microsoft.com/office/drawing/2014/main" id="{F0B4FA5D-6185-6648-A3B7-92BA2611BA1F}"/>
              </a:ext>
            </a:extLst>
          </p:cNvPr>
          <p:cNvSpPr txBox="1"/>
          <p:nvPr/>
        </p:nvSpPr>
        <p:spPr>
          <a:xfrm>
            <a:off x="725111" y="5962975"/>
            <a:ext cx="748923" cy="400110"/>
          </a:xfrm>
          <a:prstGeom prst="rect">
            <a:avLst/>
          </a:prstGeom>
          <a:noFill/>
        </p:spPr>
        <p:txBody>
          <a:bodyPr wrap="none" rtlCol="0">
            <a:spAutoFit/>
          </a:bodyPr>
          <a:lstStyle/>
          <a:p>
            <a:pPr algn="l"/>
            <a:r>
              <a:rPr lang="es-GB" sz="2000" dirty="0">
                <a:solidFill>
                  <a:schemeClr val="accent5">
                    <a:lumMod val="50000"/>
                  </a:schemeClr>
                </a:solidFill>
              </a:rPr>
              <a:t>[</a:t>
            </a:r>
            <a:r>
              <a:rPr lang="es-GB" sz="2000" dirty="0">
                <a:solidFill>
                  <a:schemeClr val="accent5">
                    <a:lumMod val="50000"/>
                  </a:schemeClr>
                </a:solidFill>
                <a:highlight>
                  <a:srgbClr val="E3EAFD"/>
                </a:highlight>
              </a:rPr>
              <a:t>left</a:t>
            </a:r>
            <a:r>
              <a:rPr lang="es-GB" sz="2000" dirty="0">
                <a:solidFill>
                  <a:schemeClr val="accent5">
                    <a:lumMod val="50000"/>
                  </a:schemeClr>
                </a:solidFill>
              </a:rPr>
              <a:t>]</a:t>
            </a:r>
          </a:p>
        </p:txBody>
      </p:sp>
      <p:pic>
        <p:nvPicPr>
          <p:cNvPr id="25" name="Imagen 24">
            <a:extLst>
              <a:ext uri="{FF2B5EF4-FFF2-40B4-BE49-F238E27FC236}">
                <a16:creationId xmlns:a16="http://schemas.microsoft.com/office/drawing/2014/main" id="{75A75987-22C3-9641-A402-E4A5554559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18566" y="1048513"/>
            <a:ext cx="1121011" cy="1121011"/>
          </a:xfrm>
          <a:prstGeom prst="rect">
            <a:avLst/>
          </a:prstGeom>
        </p:spPr>
      </p:pic>
      <p:sp>
        <p:nvSpPr>
          <p:cNvPr id="54" name="CuadroTexto 53">
            <a:extLst>
              <a:ext uri="{FF2B5EF4-FFF2-40B4-BE49-F238E27FC236}">
                <a16:creationId xmlns:a16="http://schemas.microsoft.com/office/drawing/2014/main" id="{42FFBFC6-9874-6D44-8312-F05E7F0F09AA}"/>
              </a:ext>
            </a:extLst>
          </p:cNvPr>
          <p:cNvSpPr txBox="1"/>
          <p:nvPr/>
        </p:nvSpPr>
        <p:spPr>
          <a:xfrm>
            <a:off x="6024461" y="2182854"/>
            <a:ext cx="909223" cy="400110"/>
          </a:xfrm>
          <a:prstGeom prst="rect">
            <a:avLst/>
          </a:prstGeom>
          <a:noFill/>
        </p:spPr>
        <p:txBody>
          <a:bodyPr wrap="none" rtlCol="0">
            <a:spAutoFit/>
          </a:bodyPr>
          <a:lstStyle/>
          <a:p>
            <a:pPr algn="l"/>
            <a:r>
              <a:rPr lang="es-GB" sz="2000" dirty="0"/>
              <a:t>[</a:t>
            </a:r>
            <a:r>
              <a:rPr lang="es-GB" sz="2000" dirty="0">
                <a:highlight>
                  <a:srgbClr val="E3EAFD"/>
                </a:highlight>
              </a:rPr>
              <a:t>right</a:t>
            </a:r>
            <a:r>
              <a:rPr lang="es-GB" sz="2000" dirty="0"/>
              <a:t>]</a:t>
            </a:r>
          </a:p>
        </p:txBody>
      </p:sp>
      <p:pic>
        <p:nvPicPr>
          <p:cNvPr id="26" name="Imagen 25">
            <a:extLst>
              <a:ext uri="{FF2B5EF4-FFF2-40B4-BE49-F238E27FC236}">
                <a16:creationId xmlns:a16="http://schemas.microsoft.com/office/drawing/2014/main" id="{D065BD70-73F3-7445-9EDD-C904B0BED2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04241" y="2667480"/>
            <a:ext cx="2855870" cy="827123"/>
          </a:xfrm>
          <a:prstGeom prst="rect">
            <a:avLst/>
          </a:prstGeom>
        </p:spPr>
      </p:pic>
      <p:pic>
        <p:nvPicPr>
          <p:cNvPr id="27" name="Imagen 26">
            <a:extLst>
              <a:ext uri="{FF2B5EF4-FFF2-40B4-BE49-F238E27FC236}">
                <a16:creationId xmlns:a16="http://schemas.microsoft.com/office/drawing/2014/main" id="{E2C0EEDF-5B64-BC4C-A9FD-8F6ECB7286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609929"/>
            <a:ext cx="891591" cy="1097342"/>
          </a:xfrm>
          <a:prstGeom prst="rect">
            <a:avLst/>
          </a:prstGeom>
        </p:spPr>
      </p:pic>
      <p:sp>
        <p:nvSpPr>
          <p:cNvPr id="55" name="CuadroTexto 54">
            <a:extLst>
              <a:ext uri="{FF2B5EF4-FFF2-40B4-BE49-F238E27FC236}">
                <a16:creationId xmlns:a16="http://schemas.microsoft.com/office/drawing/2014/main" id="{00CB1F01-1383-6347-8288-CEB7767F7F9A}"/>
              </a:ext>
            </a:extLst>
          </p:cNvPr>
          <p:cNvSpPr txBox="1"/>
          <p:nvPr/>
        </p:nvSpPr>
        <p:spPr>
          <a:xfrm>
            <a:off x="5356442" y="4695267"/>
            <a:ext cx="2420856" cy="400110"/>
          </a:xfrm>
          <a:prstGeom prst="rect">
            <a:avLst/>
          </a:prstGeom>
          <a:noFill/>
        </p:spPr>
        <p:txBody>
          <a:bodyPr wrap="none" rtlCol="0">
            <a:spAutoFit/>
          </a:bodyPr>
          <a:lstStyle/>
          <a:p>
            <a:pPr algn="l"/>
            <a:r>
              <a:rPr lang="es-GB" sz="2000" dirty="0"/>
              <a:t>[</a:t>
            </a:r>
            <a:r>
              <a:rPr lang="es-GB" sz="2000" dirty="0">
                <a:highlight>
                  <a:srgbClr val="E3EAFD"/>
                </a:highlight>
              </a:rPr>
              <a:t>encouragement</a:t>
            </a:r>
            <a:r>
              <a:rPr lang="es-GB" sz="2000" dirty="0"/>
              <a:t>]</a:t>
            </a:r>
          </a:p>
        </p:txBody>
      </p:sp>
      <p:pic>
        <p:nvPicPr>
          <p:cNvPr id="28" name="Imagen 27">
            <a:extLst>
              <a:ext uri="{FF2B5EF4-FFF2-40B4-BE49-F238E27FC236}">
                <a16:creationId xmlns:a16="http://schemas.microsoft.com/office/drawing/2014/main" id="{24AE70E3-DB40-D449-9D6E-27B3E23A50C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03360" y="5593111"/>
            <a:ext cx="891592" cy="584775"/>
          </a:xfrm>
          <a:prstGeom prst="rect">
            <a:avLst/>
          </a:prstGeom>
        </p:spPr>
      </p:pic>
      <p:sp>
        <p:nvSpPr>
          <p:cNvPr id="58" name="Llamada rectangular redondeada 57">
            <a:extLst>
              <a:ext uri="{FF2B5EF4-FFF2-40B4-BE49-F238E27FC236}">
                <a16:creationId xmlns:a16="http://schemas.microsoft.com/office/drawing/2014/main" id="{F2A6AFEB-2234-F441-B677-5BD603F27376}"/>
              </a:ext>
            </a:extLst>
          </p:cNvPr>
          <p:cNvSpPr/>
          <p:nvPr/>
        </p:nvSpPr>
        <p:spPr>
          <a:xfrm>
            <a:off x="3624759" y="1346628"/>
            <a:ext cx="2179954" cy="1121011"/>
          </a:xfrm>
          <a:prstGeom prst="wedgeRoundRectCallout">
            <a:avLst>
              <a:gd name="adj1" fmla="val -65499"/>
              <a:gd name="adj2" fmla="val 2429"/>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To say ‘to take a step’ you say ‘</a:t>
            </a:r>
            <a:r>
              <a:rPr lang="es-GB" sz="2000" b="1" dirty="0">
                <a:solidFill>
                  <a:srgbClr val="203864"/>
                </a:solidFill>
              </a:rPr>
              <a:t>dar</a:t>
            </a:r>
            <a:r>
              <a:rPr lang="es-GB" sz="2000" dirty="0">
                <a:solidFill>
                  <a:srgbClr val="203864"/>
                </a:solidFill>
              </a:rPr>
              <a:t> un paso’</a:t>
            </a:r>
            <a:r>
              <a:rPr lang="en-GB" sz="2000" dirty="0">
                <a:solidFill>
                  <a:srgbClr val="203864"/>
                </a:solidFill>
              </a:rPr>
              <a:t>.</a:t>
            </a:r>
            <a:endParaRPr lang="es-GB" sz="2000" dirty="0">
              <a:solidFill>
                <a:srgbClr val="203864"/>
              </a:solidFill>
            </a:endParaRPr>
          </a:p>
        </p:txBody>
      </p:sp>
      <p:sp>
        <p:nvSpPr>
          <p:cNvPr id="59" name="Llamada rectangular redondeada 58">
            <a:extLst>
              <a:ext uri="{FF2B5EF4-FFF2-40B4-BE49-F238E27FC236}">
                <a16:creationId xmlns:a16="http://schemas.microsoft.com/office/drawing/2014/main" id="{27A9182C-1693-E642-A845-0567C585195C}"/>
              </a:ext>
            </a:extLst>
          </p:cNvPr>
          <p:cNvSpPr/>
          <p:nvPr/>
        </p:nvSpPr>
        <p:spPr>
          <a:xfrm>
            <a:off x="9652366" y="2824907"/>
            <a:ext cx="2379483" cy="3138068"/>
          </a:xfrm>
          <a:prstGeom prst="wedgeRoundRectCallout">
            <a:avLst>
              <a:gd name="adj1" fmla="val -64018"/>
              <a:gd name="adj2" fmla="val 4207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Bailo </a:t>
            </a:r>
            <a:r>
              <a:rPr lang="es-GB" sz="2000" b="1" dirty="0">
                <a:solidFill>
                  <a:schemeClr val="tx1"/>
                </a:solidFill>
              </a:rPr>
              <a:t>así</a:t>
            </a:r>
            <a:r>
              <a:rPr lang="es-GB" sz="2000" dirty="0">
                <a:solidFill>
                  <a:schemeClr val="tx1"/>
                </a:solidFill>
              </a:rPr>
              <a:t> = I dance </a:t>
            </a:r>
            <a:r>
              <a:rPr lang="es-GB" sz="2000" u="sng" dirty="0">
                <a:solidFill>
                  <a:schemeClr val="tx1"/>
                </a:solidFill>
              </a:rPr>
              <a:t>like this</a:t>
            </a:r>
          </a:p>
          <a:p>
            <a:pPr algn="ctr"/>
            <a:endParaRPr lang="es-GB" sz="2000" dirty="0">
              <a:solidFill>
                <a:schemeClr val="tx1"/>
              </a:solidFill>
            </a:endParaRPr>
          </a:p>
          <a:p>
            <a:pPr algn="ctr"/>
            <a:r>
              <a:rPr lang="es-GB" sz="2000" dirty="0">
                <a:solidFill>
                  <a:schemeClr val="tx1"/>
                </a:solidFill>
              </a:rPr>
              <a:t>Bailo todos los días, </a:t>
            </a:r>
            <a:r>
              <a:rPr lang="es-GB" sz="2000" b="1" dirty="0">
                <a:solidFill>
                  <a:schemeClr val="tx1"/>
                </a:solidFill>
              </a:rPr>
              <a:t>así que </a:t>
            </a:r>
            <a:r>
              <a:rPr lang="es-GB" sz="2000" dirty="0">
                <a:solidFill>
                  <a:schemeClr val="tx1"/>
                </a:solidFill>
              </a:rPr>
              <a:t>bailo muy bien = I dance every day, </a:t>
            </a:r>
            <a:r>
              <a:rPr lang="es-GB" sz="2000" u="sng" dirty="0">
                <a:solidFill>
                  <a:schemeClr val="tx1"/>
                </a:solidFill>
              </a:rPr>
              <a:t>so</a:t>
            </a:r>
            <a:r>
              <a:rPr lang="es-GB" sz="2000" dirty="0">
                <a:solidFill>
                  <a:schemeClr val="tx1"/>
                </a:solidFill>
              </a:rPr>
              <a:t> I dance very well.</a:t>
            </a:r>
          </a:p>
        </p:txBody>
      </p:sp>
    </p:spTree>
    <p:extLst>
      <p:ext uri="{BB962C8B-B14F-4D97-AF65-F5344CB8AC3E}">
        <p14:creationId xmlns:p14="http://schemas.microsoft.com/office/powerpoint/2010/main" val="11173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5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7"/>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22"/>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4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2"/>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3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1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1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1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1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2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1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1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20"/>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2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13"/>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1" nodeType="clickEffect">
                                  <p:stCondLst>
                                    <p:cond delay="0"/>
                                  </p:stCondLst>
                                  <p:childTnLst>
                                    <p:set>
                                      <p:cBhvr>
                                        <p:cTn id="162" dur="1" fill="hold">
                                          <p:stCondLst>
                                            <p:cond delay="0"/>
                                          </p:stCondLst>
                                        </p:cTn>
                                        <p:tgtEl>
                                          <p:spTgt spid="13"/>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18"/>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1" nodeType="clickEffect">
                                  <p:stCondLst>
                                    <p:cond delay="0"/>
                                  </p:stCondLst>
                                  <p:childTnLst>
                                    <p:set>
                                      <p:cBhvr>
                                        <p:cTn id="17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14" grpId="0"/>
      <p:bldP spid="14" grpId="1"/>
      <p:bldP spid="18" grpId="0"/>
      <p:bldP spid="18" grpId="1"/>
      <p:bldP spid="20" grpId="0"/>
      <p:bldP spid="20" grpId="1"/>
      <p:bldP spid="21" grpId="0"/>
      <p:bldP spid="21" grpId="1"/>
      <p:bldP spid="34" grpId="0"/>
      <p:bldP spid="34" grpId="1"/>
      <p:bldP spid="47" grpId="0"/>
      <p:bldP spid="47" grpId="1"/>
      <p:bldP spid="46" grpId="0"/>
      <p:bldP spid="46" grpId="1"/>
      <p:bldP spid="48" grpId="0"/>
      <p:bldP spid="48" grpId="1"/>
      <p:bldP spid="50" grpId="0"/>
      <p:bldP spid="50" grpId="1"/>
      <p:bldP spid="54" grpId="0"/>
      <p:bldP spid="54" grpId="1"/>
      <p:bldP spid="55" grpId="0"/>
      <p:bldP spid="55" grpId="1"/>
      <p:bldP spid="58" grpId="0" animBg="1"/>
      <p:bldP spid="58" grpId="1" animBg="1"/>
      <p:bldP spid="59" grpId="0" animBg="1"/>
      <p:bldP spid="5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402424" cy="765023"/>
          </a:xfrm>
        </p:spPr>
        <p:txBody>
          <a:bodyPr>
            <a:noAutofit/>
          </a:bodyPr>
          <a:lstStyle/>
          <a:p>
            <a:r>
              <a:rPr lang="en-GB" sz="2000" b="1" dirty="0">
                <a:solidFill>
                  <a:schemeClr val="bg1"/>
                </a:solidFill>
              </a:rPr>
              <a:t>Talking about giving</a:t>
            </a:r>
            <a:br>
              <a:rPr lang="en-GB" sz="2000" b="1" dirty="0">
                <a:solidFill>
                  <a:schemeClr val="bg1"/>
                </a:solidFill>
              </a:rPr>
            </a:br>
            <a:r>
              <a:rPr lang="en-GB" sz="2000" b="1" dirty="0">
                <a:solidFill>
                  <a:schemeClr val="bg1"/>
                </a:solidFill>
              </a:rPr>
              <a:t>Using ‘dar’ in 1</a:t>
            </a:r>
            <a:r>
              <a:rPr lang="en-GB" sz="2000" b="1" baseline="30000" dirty="0">
                <a:solidFill>
                  <a:schemeClr val="bg1"/>
                </a:solidFill>
              </a:rPr>
              <a:t>st</a:t>
            </a:r>
            <a:r>
              <a:rPr lang="en-GB" sz="2000" b="1" dirty="0">
                <a:solidFill>
                  <a:schemeClr val="bg1"/>
                </a:solidFill>
              </a:rPr>
              <a:t> person singular</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502153" y="1287474"/>
            <a:ext cx="11893047" cy="1292662"/>
          </a:xfrm>
          <a:prstGeom prst="rect">
            <a:avLst/>
          </a:prstGeom>
          <a:noFill/>
        </p:spPr>
        <p:txBody>
          <a:bodyPr wrap="square" rtlCol="0">
            <a:spAutoFit/>
          </a:bodyPr>
          <a:lstStyle/>
          <a:p>
            <a:pPr lvl="0">
              <a:defRPr/>
            </a:pPr>
            <a:r>
              <a:rPr lang="en-GB" sz="2600" b="1" noProof="0" dirty="0">
                <a:latin typeface="Century Gothic" panose="020B0502020202020204" pitchFamily="34" charset="0"/>
              </a:rPr>
              <a:t>In Spanish, to say ‘I give’ you say </a:t>
            </a:r>
            <a:r>
              <a:rPr lang="en-GB" sz="2600" b="1" dirty="0">
                <a:latin typeface="Century Gothic" panose="020B0502020202020204" pitchFamily="34" charset="0"/>
              </a:rPr>
              <a:t>_____. To say ‘you give’ </a:t>
            </a:r>
          </a:p>
          <a:p>
            <a:pPr lvl="0">
              <a:defRPr/>
            </a:pPr>
            <a:r>
              <a:rPr lang="en-GB" sz="2600" b="1" dirty="0">
                <a:latin typeface="Century Gothic" panose="020B0502020202020204" pitchFamily="34" charset="0"/>
              </a:rPr>
              <a:t>you say </a:t>
            </a:r>
            <a:r>
              <a:rPr lang="en-GB" sz="2600" dirty="0">
                <a:latin typeface="Century Gothic" panose="020B0502020202020204" pitchFamily="34" charset="0"/>
              </a:rPr>
              <a:t>_____.</a:t>
            </a:r>
            <a:endParaRPr kumimoji="0" lang="en-GB" sz="260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effectLst/>
              <a:uLnTx/>
              <a:uFillTx/>
              <a:latin typeface="Tw Cen MT" panose="020B0602020104020603"/>
            </a:endParaRPr>
          </a:p>
        </p:txBody>
      </p:sp>
      <p:sp>
        <p:nvSpPr>
          <p:cNvPr id="3" name="Rectangle 2"/>
          <p:cNvSpPr/>
          <p:nvPr/>
        </p:nvSpPr>
        <p:spPr>
          <a:xfrm>
            <a:off x="5883007" y="1235614"/>
            <a:ext cx="811441" cy="492443"/>
          </a:xfrm>
          <a:prstGeom prst="rect">
            <a:avLst/>
          </a:prstGeom>
        </p:spPr>
        <p:txBody>
          <a:bodyPr wrap="none">
            <a:spAutoFit/>
          </a:bodyPr>
          <a:lstStyle/>
          <a:p>
            <a:r>
              <a:rPr lang="en-GB" sz="2600" b="1" dirty="0" err="1">
                <a:solidFill>
                  <a:srgbClr val="EA5F00"/>
                </a:solidFill>
                <a:latin typeface="Century Gothic" panose="020B0502020202020204" pitchFamily="34" charset="0"/>
              </a:rPr>
              <a:t>doy</a:t>
            </a:r>
            <a:endParaRPr lang="en-GB" sz="2600" dirty="0">
              <a:solidFill>
                <a:srgbClr val="EA5F00"/>
              </a:solidFill>
            </a:endParaRPr>
          </a:p>
        </p:txBody>
      </p:sp>
      <p:sp>
        <p:nvSpPr>
          <p:cNvPr id="25" name="Rectangle 2">
            <a:extLst>
              <a:ext uri="{FF2B5EF4-FFF2-40B4-BE49-F238E27FC236}">
                <a16:creationId xmlns:a16="http://schemas.microsoft.com/office/drawing/2014/main" id="{A23F297C-296D-274C-8C67-8781DE88F9D9}"/>
              </a:ext>
            </a:extLst>
          </p:cNvPr>
          <p:cNvSpPr/>
          <p:nvPr/>
        </p:nvSpPr>
        <p:spPr>
          <a:xfrm>
            <a:off x="1991405" y="1698413"/>
            <a:ext cx="771365" cy="492443"/>
          </a:xfrm>
          <a:prstGeom prst="rect">
            <a:avLst/>
          </a:prstGeom>
        </p:spPr>
        <p:txBody>
          <a:bodyPr wrap="none">
            <a:spAutoFit/>
          </a:bodyPr>
          <a:lstStyle/>
          <a:p>
            <a:r>
              <a:rPr lang="en-GB" sz="2600" b="1" dirty="0">
                <a:solidFill>
                  <a:srgbClr val="EA5F00"/>
                </a:solidFill>
                <a:latin typeface="Century Gothic" panose="020B0502020202020204" pitchFamily="34" charset="0"/>
              </a:rPr>
              <a:t>das</a:t>
            </a:r>
            <a:endParaRPr lang="en-GB" sz="2600" dirty="0">
              <a:solidFill>
                <a:srgbClr val="EA5F00"/>
              </a:solidFill>
            </a:endParaRPr>
          </a:p>
        </p:txBody>
      </p:sp>
      <p:sp>
        <p:nvSpPr>
          <p:cNvPr id="26" name="TextBox 8">
            <a:extLst>
              <a:ext uri="{FF2B5EF4-FFF2-40B4-BE49-F238E27FC236}">
                <a16:creationId xmlns:a16="http://schemas.microsoft.com/office/drawing/2014/main" id="{F1444583-3A19-7F42-84F4-AD7A69AED63E}"/>
              </a:ext>
            </a:extLst>
          </p:cNvPr>
          <p:cNvSpPr txBox="1"/>
          <p:nvPr/>
        </p:nvSpPr>
        <p:spPr>
          <a:xfrm>
            <a:off x="502153" y="2430559"/>
            <a:ext cx="37334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Doy</a:t>
            </a:r>
            <a:r>
              <a:rPr lang="en-GB" sz="2600" dirty="0">
                <a:latin typeface="Century Gothic" panose="020B0502020202020204" pitchFamily="34" charset="0"/>
              </a:rPr>
              <a:t> </a:t>
            </a:r>
            <a:r>
              <a:rPr lang="en-GB" sz="2600" dirty="0" err="1">
                <a:latin typeface="Century Gothic" panose="020B0502020202020204" pitchFamily="34" charset="0"/>
              </a:rPr>
              <a:t>apoyo</a:t>
            </a:r>
            <a:r>
              <a:rPr lang="en-GB" sz="2600" dirty="0">
                <a:latin typeface="Century Gothic" panose="020B0502020202020204" pitchFamily="34" charset="0"/>
              </a:rPr>
              <a:t>. </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7" name="TextBox 8">
            <a:extLst>
              <a:ext uri="{FF2B5EF4-FFF2-40B4-BE49-F238E27FC236}">
                <a16:creationId xmlns:a16="http://schemas.microsoft.com/office/drawing/2014/main" id="{239C2C22-A135-6B49-ACDA-FEA100F5337F}"/>
              </a:ext>
            </a:extLst>
          </p:cNvPr>
          <p:cNvSpPr txBox="1"/>
          <p:nvPr/>
        </p:nvSpPr>
        <p:spPr>
          <a:xfrm>
            <a:off x="2895824" y="2426875"/>
            <a:ext cx="37334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I give support.</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8" name="TextBox 8">
            <a:extLst>
              <a:ext uri="{FF2B5EF4-FFF2-40B4-BE49-F238E27FC236}">
                <a16:creationId xmlns:a16="http://schemas.microsoft.com/office/drawing/2014/main" id="{27C2A087-A29E-D54A-9A27-E0029A5387FF}"/>
              </a:ext>
            </a:extLst>
          </p:cNvPr>
          <p:cNvSpPr txBox="1"/>
          <p:nvPr/>
        </p:nvSpPr>
        <p:spPr>
          <a:xfrm>
            <a:off x="520358" y="2992874"/>
            <a:ext cx="30193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Das </a:t>
            </a:r>
            <a:r>
              <a:rPr lang="en-GB" sz="2600" dirty="0" err="1">
                <a:latin typeface="Century Gothic" panose="020B0502020202020204" pitchFamily="34" charset="0"/>
              </a:rPr>
              <a:t>dinero</a:t>
            </a:r>
            <a:r>
              <a:rPr lang="en-GB" sz="2600" dirty="0">
                <a:latin typeface="Century Gothic" panose="020B0502020202020204" pitchFamily="34" charset="0"/>
              </a:rPr>
              <a:t>. </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9" name="TextBox 8">
            <a:extLst>
              <a:ext uri="{FF2B5EF4-FFF2-40B4-BE49-F238E27FC236}">
                <a16:creationId xmlns:a16="http://schemas.microsoft.com/office/drawing/2014/main" id="{F6231415-02ED-484C-AE4F-E746BF681ED7}"/>
              </a:ext>
            </a:extLst>
          </p:cNvPr>
          <p:cNvSpPr txBox="1"/>
          <p:nvPr/>
        </p:nvSpPr>
        <p:spPr>
          <a:xfrm>
            <a:off x="2813538" y="2974310"/>
            <a:ext cx="37334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You give money.</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30" name="TextBox 7">
            <a:extLst>
              <a:ext uri="{FF2B5EF4-FFF2-40B4-BE49-F238E27FC236}">
                <a16:creationId xmlns:a16="http://schemas.microsoft.com/office/drawing/2014/main" id="{1796AA18-CD4B-ED45-B39D-D275426F6736}"/>
              </a:ext>
            </a:extLst>
          </p:cNvPr>
          <p:cNvSpPr txBox="1"/>
          <p:nvPr/>
        </p:nvSpPr>
        <p:spPr>
          <a:xfrm>
            <a:off x="499038" y="3719537"/>
            <a:ext cx="11387890" cy="1692771"/>
          </a:xfrm>
          <a:prstGeom prst="rect">
            <a:avLst/>
          </a:prstGeom>
          <a:noFill/>
        </p:spPr>
        <p:txBody>
          <a:bodyPr wrap="square" rtlCol="0">
            <a:spAutoFit/>
          </a:bodyPr>
          <a:lstStyle/>
          <a:p>
            <a:pPr lvl="0">
              <a:defRPr/>
            </a:pPr>
            <a:r>
              <a:rPr lang="en-GB" sz="2600" b="1" dirty="0">
                <a:latin typeface="Century Gothic" panose="020B0502020202020204" pitchFamily="34" charset="0"/>
              </a:rPr>
              <a:t>To say ‘we give’ you say </a:t>
            </a:r>
            <a:r>
              <a:rPr lang="en-GB" sz="2600" b="1" dirty="0">
                <a:solidFill>
                  <a:srgbClr val="EA5F00"/>
                </a:solidFill>
                <a:latin typeface="Century Gothic" panose="020B0502020202020204" pitchFamily="34" charset="0"/>
              </a:rPr>
              <a:t>damos</a:t>
            </a:r>
            <a:r>
              <a:rPr lang="en-GB" sz="2600" dirty="0">
                <a:latin typeface="Century Gothic" panose="020B0502020202020204" pitchFamily="34" charset="0"/>
              </a:rPr>
              <a:t>. </a:t>
            </a:r>
          </a:p>
          <a:p>
            <a:pPr lvl="0">
              <a:defRPr/>
            </a:pPr>
            <a:endParaRPr lang="en-GB" sz="2600" b="1" dirty="0">
              <a:latin typeface="Century Gothic" panose="020B0502020202020204" pitchFamily="34" charset="0"/>
            </a:endParaRPr>
          </a:p>
          <a:p>
            <a:pPr lvl="0">
              <a:defRPr/>
            </a:pPr>
            <a:r>
              <a:rPr lang="en-GB" sz="2600" b="1" dirty="0">
                <a:latin typeface="Century Gothic" panose="020B0502020202020204" pitchFamily="34" charset="0"/>
              </a:rPr>
              <a:t>Remember that ‘dar’ is also sometimes translated with a different verb:</a:t>
            </a:r>
            <a:endParaRPr kumimoji="0" lang="en-GB" sz="2600" b="1"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effectLst/>
              <a:uLnTx/>
              <a:uFillTx/>
              <a:latin typeface="Tw Cen MT" panose="020B0602020104020603"/>
            </a:endParaRPr>
          </a:p>
        </p:txBody>
      </p:sp>
      <p:sp>
        <p:nvSpPr>
          <p:cNvPr id="31" name="TextBox 8">
            <a:extLst>
              <a:ext uri="{FF2B5EF4-FFF2-40B4-BE49-F238E27FC236}">
                <a16:creationId xmlns:a16="http://schemas.microsoft.com/office/drawing/2014/main" id="{B9171ACE-16FF-154D-A646-6B723FEA0E99}"/>
              </a:ext>
            </a:extLst>
          </p:cNvPr>
          <p:cNvSpPr txBox="1"/>
          <p:nvPr/>
        </p:nvSpPr>
        <p:spPr>
          <a:xfrm>
            <a:off x="499038" y="5129943"/>
            <a:ext cx="53439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Damos un </a:t>
            </a:r>
            <a:r>
              <a:rPr lang="en-GB" sz="2600" dirty="0" err="1">
                <a:latin typeface="Century Gothic" panose="020B0502020202020204" pitchFamily="34" charset="0"/>
              </a:rPr>
              <a:t>paso</a:t>
            </a:r>
            <a:r>
              <a:rPr lang="en-GB" sz="2600" dirty="0">
                <a:latin typeface="Century Gothic" panose="020B0502020202020204" pitchFamily="34" charset="0"/>
              </a:rPr>
              <a:t> </a:t>
            </a:r>
            <a:r>
              <a:rPr lang="en-GB" sz="2600" dirty="0" err="1">
                <a:latin typeface="Century Gothic" panose="020B0502020202020204" pitchFamily="34" charset="0"/>
              </a:rPr>
              <a:t>adelante</a:t>
            </a:r>
            <a:r>
              <a:rPr lang="en-GB" sz="2600" dirty="0">
                <a:latin typeface="Century Gothic" panose="020B0502020202020204" pitchFamily="34" charset="0"/>
              </a:rPr>
              <a:t>. </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32" name="TextBox 8">
            <a:extLst>
              <a:ext uri="{FF2B5EF4-FFF2-40B4-BE49-F238E27FC236}">
                <a16:creationId xmlns:a16="http://schemas.microsoft.com/office/drawing/2014/main" id="{155E20EE-1899-A34B-869E-8CE64C1F01CA}"/>
              </a:ext>
            </a:extLst>
          </p:cNvPr>
          <p:cNvSpPr txBox="1"/>
          <p:nvPr/>
        </p:nvSpPr>
        <p:spPr>
          <a:xfrm>
            <a:off x="5608462" y="5193742"/>
            <a:ext cx="53439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We take a step forward.</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16" name="TextBox 8">
            <a:extLst>
              <a:ext uri="{FF2B5EF4-FFF2-40B4-BE49-F238E27FC236}">
                <a16:creationId xmlns:a16="http://schemas.microsoft.com/office/drawing/2014/main" id="{F1DDD926-6D4B-2943-848F-C712E9A08F6D}"/>
              </a:ext>
            </a:extLst>
          </p:cNvPr>
          <p:cNvSpPr txBox="1"/>
          <p:nvPr/>
        </p:nvSpPr>
        <p:spPr>
          <a:xfrm>
            <a:off x="499038" y="5690637"/>
            <a:ext cx="53439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Damos un paso a la </a:t>
            </a:r>
            <a:r>
              <a:rPr lang="en-GB" sz="2600" dirty="0" err="1">
                <a:latin typeface="Century Gothic" panose="020B0502020202020204" pitchFamily="34" charset="0"/>
              </a:rPr>
              <a:t>derecha</a:t>
            </a:r>
            <a:r>
              <a:rPr lang="en-GB" sz="2600" dirty="0">
                <a:latin typeface="Century Gothic" panose="020B0502020202020204" pitchFamily="34" charset="0"/>
              </a:rPr>
              <a:t>. </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17" name="TextBox 8">
            <a:extLst>
              <a:ext uri="{FF2B5EF4-FFF2-40B4-BE49-F238E27FC236}">
                <a16:creationId xmlns:a16="http://schemas.microsoft.com/office/drawing/2014/main" id="{69C00EB2-C4C1-1748-88A0-B820931EE5B3}"/>
              </a:ext>
            </a:extLst>
          </p:cNvPr>
          <p:cNvSpPr txBox="1"/>
          <p:nvPr/>
        </p:nvSpPr>
        <p:spPr>
          <a:xfrm>
            <a:off x="5608462" y="5688411"/>
            <a:ext cx="53439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We take a step to the right.</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86446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26" grpId="0"/>
      <p:bldP spid="27" grpId="0"/>
      <p:bldP spid="3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9920" y="258166"/>
            <a:ext cx="113822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extBox 6">
            <a:extLst>
              <a:ext uri="{FF2B5EF4-FFF2-40B4-BE49-F238E27FC236}">
                <a16:creationId xmlns:a16="http://schemas.microsoft.com/office/drawing/2014/main" id="{955C1F40-282D-9A45-ABA7-965FD9383203}"/>
              </a:ext>
            </a:extLst>
          </p:cNvPr>
          <p:cNvSpPr txBox="1"/>
          <p:nvPr/>
        </p:nvSpPr>
        <p:spPr>
          <a:xfrm>
            <a:off x="211299" y="73904"/>
            <a:ext cx="6661315" cy="769441"/>
          </a:xfrm>
          <a:prstGeom prst="rect">
            <a:avLst/>
          </a:prstGeom>
          <a:noFill/>
        </p:spPr>
        <p:txBody>
          <a:bodyPr wrap="square" rtlCol="0">
            <a:spAutoFit/>
          </a:bodyPr>
          <a:lstStyle/>
          <a:p>
            <a:r>
              <a:rPr lang="en-US" sz="2200" b="1" dirty="0"/>
              <a:t>Estamos </a:t>
            </a:r>
            <a:r>
              <a:rPr lang="en-US" sz="2200" b="1" dirty="0" err="1"/>
              <a:t>en</a:t>
            </a:r>
            <a:r>
              <a:rPr lang="en-US" sz="2200" b="1" dirty="0"/>
              <a:t> una fiesta, ¡</a:t>
            </a:r>
            <a:r>
              <a:rPr lang="en-US" sz="2200" b="1" dirty="0" err="1"/>
              <a:t>vamos</a:t>
            </a:r>
            <a:r>
              <a:rPr lang="en-US" sz="2200" b="1" dirty="0"/>
              <a:t> a </a:t>
            </a:r>
            <a:r>
              <a:rPr lang="en-US" sz="2200" b="1" dirty="0" err="1"/>
              <a:t>jugar</a:t>
            </a:r>
            <a:r>
              <a:rPr lang="en-US" sz="2200" b="1" dirty="0"/>
              <a:t> a Twister! </a:t>
            </a:r>
          </a:p>
          <a:p>
            <a:r>
              <a:rPr lang="en-US" sz="2200" b="1" dirty="0"/>
              <a:t>Lee las frases. </a:t>
            </a:r>
            <a:r>
              <a:rPr lang="en-US" sz="2200" b="1" dirty="0" err="1"/>
              <a:t>Elige</a:t>
            </a:r>
            <a:r>
              <a:rPr lang="en-US" sz="2200" b="1" dirty="0"/>
              <a:t> la persona </a:t>
            </a:r>
            <a:r>
              <a:rPr lang="en-US" sz="2200" b="1" dirty="0" err="1"/>
              <a:t>correcta</a:t>
            </a:r>
            <a:r>
              <a:rPr lang="en-US" sz="2200" b="1" dirty="0"/>
              <a:t>.</a:t>
            </a:r>
          </a:p>
        </p:txBody>
      </p:sp>
      <p:sp>
        <p:nvSpPr>
          <p:cNvPr id="12" name="Llamada ovalada 11">
            <a:extLst>
              <a:ext uri="{FF2B5EF4-FFF2-40B4-BE49-F238E27FC236}">
                <a16:creationId xmlns:a16="http://schemas.microsoft.com/office/drawing/2014/main" id="{A70504D6-5230-D24D-8055-0775DC0D2407}"/>
              </a:ext>
            </a:extLst>
          </p:cNvPr>
          <p:cNvSpPr/>
          <p:nvPr/>
        </p:nvSpPr>
        <p:spPr>
          <a:xfrm>
            <a:off x="9490354" y="5491908"/>
            <a:ext cx="2637441" cy="805115"/>
          </a:xfrm>
          <a:prstGeom prst="wedgeEllipseCallout">
            <a:avLst>
              <a:gd name="adj1" fmla="val 48225"/>
              <a:gd name="adj2" fmla="val 49624"/>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Doy</a:t>
            </a:r>
            <a:r>
              <a:rPr lang="en-GB" sz="2000" dirty="0">
                <a:solidFill>
                  <a:schemeClr val="tx1"/>
                </a:solidFill>
              </a:rPr>
              <a:t> un paso a la </a:t>
            </a:r>
            <a:r>
              <a:rPr lang="en-GB" sz="2000" dirty="0" err="1">
                <a:solidFill>
                  <a:schemeClr val="tx1"/>
                </a:solidFill>
              </a:rPr>
              <a:t>derecha</a:t>
            </a:r>
            <a:r>
              <a:rPr lang="en-GB" sz="2000" dirty="0">
                <a:solidFill>
                  <a:schemeClr val="tx1"/>
                </a:solidFill>
              </a:rPr>
              <a:t>.</a:t>
            </a:r>
          </a:p>
        </p:txBody>
      </p:sp>
      <p:graphicFrame>
        <p:nvGraphicFramePr>
          <p:cNvPr id="51" name="Tabla 50">
            <a:extLst>
              <a:ext uri="{FF2B5EF4-FFF2-40B4-BE49-F238E27FC236}">
                <a16:creationId xmlns:a16="http://schemas.microsoft.com/office/drawing/2014/main" id="{929DAFA3-9825-BC47-9A24-D74B47BEB993}"/>
              </a:ext>
            </a:extLst>
          </p:cNvPr>
          <p:cNvGraphicFramePr>
            <a:graphicFrameLocks noGrp="1"/>
          </p:cNvGraphicFramePr>
          <p:nvPr>
            <p:extLst>
              <p:ext uri="{D42A27DB-BD31-4B8C-83A1-F6EECF244321}">
                <p14:modId xmlns:p14="http://schemas.microsoft.com/office/powerpoint/2010/main" val="79221938"/>
              </p:ext>
            </p:extLst>
          </p:nvPr>
        </p:nvGraphicFramePr>
        <p:xfrm>
          <a:off x="2627095" y="890914"/>
          <a:ext cx="6738540" cy="5325562"/>
        </p:xfrm>
        <a:graphic>
          <a:graphicData uri="http://schemas.openxmlformats.org/drawingml/2006/table">
            <a:tbl>
              <a:tblPr firstRow="1" bandRow="1">
                <a:tableStyleId>{21E4AEA4-8DFA-4A89-87EB-49C32662AFE0}</a:tableStyleId>
              </a:tblPr>
              <a:tblGrid>
                <a:gridCol w="3945075">
                  <a:extLst>
                    <a:ext uri="{9D8B030D-6E8A-4147-A177-3AD203B41FA5}">
                      <a16:colId xmlns:a16="http://schemas.microsoft.com/office/drawing/2014/main" val="3642029948"/>
                    </a:ext>
                  </a:extLst>
                </a:gridCol>
                <a:gridCol w="880313">
                  <a:extLst>
                    <a:ext uri="{9D8B030D-6E8A-4147-A177-3AD203B41FA5}">
                      <a16:colId xmlns:a16="http://schemas.microsoft.com/office/drawing/2014/main" val="921083216"/>
                    </a:ext>
                  </a:extLst>
                </a:gridCol>
                <a:gridCol w="981997">
                  <a:extLst>
                    <a:ext uri="{9D8B030D-6E8A-4147-A177-3AD203B41FA5}">
                      <a16:colId xmlns:a16="http://schemas.microsoft.com/office/drawing/2014/main" val="2589885725"/>
                    </a:ext>
                  </a:extLst>
                </a:gridCol>
                <a:gridCol w="931155">
                  <a:extLst>
                    <a:ext uri="{9D8B030D-6E8A-4147-A177-3AD203B41FA5}">
                      <a16:colId xmlns:a16="http://schemas.microsoft.com/office/drawing/2014/main" val="2884085402"/>
                    </a:ext>
                  </a:extLst>
                </a:gridCol>
              </a:tblGrid>
              <a:tr h="941996">
                <a:tc>
                  <a:txBody>
                    <a:bodyPr/>
                    <a:lstStyle/>
                    <a:p>
                      <a:endParaRPr lang="es-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mn-lt"/>
                          <a:ea typeface="+mn-ea"/>
                          <a:cs typeface="+mn-cs"/>
                        </a:rPr>
                        <a:t>‘I’</a:t>
                      </a:r>
                    </a:p>
                    <a:p>
                      <a:endParaRPr lang="es-GB" sz="20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‘you’</a:t>
                      </a:r>
                      <a:endParaRPr lang="es-GB" sz="20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chemeClr val="tx1"/>
                          </a:solidFill>
                        </a:rPr>
                        <a:t>‘we’</a:t>
                      </a:r>
                    </a:p>
                  </a:txBody>
                  <a:tcPr/>
                </a:tc>
                <a:extLst>
                  <a:ext uri="{0D108BD9-81ED-4DB2-BD59-A6C34878D82A}">
                    <a16:rowId xmlns:a16="http://schemas.microsoft.com/office/drawing/2014/main" val="2940741133"/>
                  </a:ext>
                </a:extLst>
              </a:tr>
              <a:tr h="656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Who</a:t>
                      </a:r>
                      <a:r>
                        <a:rPr lang="en-GB" sz="2000" b="1" baseline="0" dirty="0">
                          <a:solidFill>
                            <a:schemeClr val="tx1"/>
                          </a:solidFill>
                        </a:rPr>
                        <a:t> doesn’t play but gives encouragement to everyone?</a:t>
                      </a:r>
                      <a:endParaRPr lang="es-GB" sz="2000" b="1" dirty="0">
                        <a:solidFill>
                          <a:schemeClr val="tx1"/>
                        </a:solidFill>
                      </a:endParaRP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2865587033"/>
                  </a:ext>
                </a:extLst>
              </a:tr>
              <a:tr h="4435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W</a:t>
                      </a:r>
                      <a:r>
                        <a:rPr lang="es-GB" sz="2000" b="1" dirty="0">
                          <a:solidFill>
                            <a:schemeClr val="tx1"/>
                          </a:solidFill>
                        </a:rPr>
                        <a:t>ho </a:t>
                      </a:r>
                      <a:r>
                        <a:rPr lang="en-GB" sz="2000" b="1" dirty="0">
                          <a:solidFill>
                            <a:schemeClr val="tx1"/>
                          </a:solidFill>
                        </a:rPr>
                        <a:t>gives a gift</a:t>
                      </a:r>
                      <a:r>
                        <a:rPr lang="es-GB" sz="2000" b="1" dirty="0">
                          <a:solidFill>
                            <a:schemeClr val="tx1"/>
                          </a:solidFill>
                        </a:rPr>
                        <a:t>?</a:t>
                      </a: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2931458622"/>
                  </a:ext>
                </a:extLst>
              </a:tr>
              <a:tr h="656543">
                <a:tc>
                  <a:txBody>
                    <a:bodyPr/>
                    <a:lstStyle/>
                    <a:p>
                      <a:r>
                        <a:rPr lang="en-GB" sz="2000" b="1" dirty="0">
                          <a:solidFill>
                            <a:schemeClr val="tx1"/>
                          </a:solidFill>
                        </a:rPr>
                        <a:t>W</a:t>
                      </a:r>
                      <a:r>
                        <a:rPr lang="es-GB" sz="2000" b="1" dirty="0">
                          <a:solidFill>
                            <a:schemeClr val="tx1"/>
                          </a:solidFill>
                        </a:rPr>
                        <a:t>ho gives a prize to the </a:t>
                      </a:r>
                      <a:r>
                        <a:rPr lang="en-GB" sz="2000" b="1" dirty="0">
                          <a:solidFill>
                            <a:schemeClr val="tx1"/>
                          </a:solidFill>
                        </a:rPr>
                        <a:t>person who wins</a:t>
                      </a:r>
                      <a:r>
                        <a:rPr lang="es-GB" sz="2000" b="1" dirty="0">
                          <a:solidFill>
                            <a:schemeClr val="tx1"/>
                          </a:solidFill>
                        </a:rPr>
                        <a:t>?</a:t>
                      </a:r>
                    </a:p>
                  </a:txBody>
                  <a:tcPr/>
                </a:tc>
                <a:tc>
                  <a:txBody>
                    <a:bodyPr/>
                    <a:lstStyle/>
                    <a:p>
                      <a:endParaRPr lang="es-GB" sz="2000">
                        <a:solidFill>
                          <a:schemeClr val="tx1"/>
                        </a:solidFill>
                      </a:endParaRP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1770276491"/>
                  </a:ext>
                </a:extLst>
              </a:tr>
              <a:tr h="656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W</a:t>
                      </a:r>
                      <a:r>
                        <a:rPr lang="es-GB" sz="2000" b="1" dirty="0">
                          <a:solidFill>
                            <a:schemeClr val="tx1"/>
                          </a:solidFill>
                        </a:rPr>
                        <a:t>ho gives money to cover the cost of the party?</a:t>
                      </a:r>
                    </a:p>
                  </a:txBody>
                  <a:tcPr/>
                </a:tc>
                <a:tc>
                  <a:txBody>
                    <a:bodyPr/>
                    <a:lstStyle/>
                    <a:p>
                      <a:endParaRPr lang="es-GB" sz="2000">
                        <a:solidFill>
                          <a:schemeClr val="tx1"/>
                        </a:solidFill>
                      </a:endParaRPr>
                    </a:p>
                  </a:txBody>
                  <a:tcPr/>
                </a:tc>
                <a:tc>
                  <a:txBody>
                    <a:bodyPr/>
                    <a:lstStyle/>
                    <a:p>
                      <a:endParaRPr lang="es-GB" sz="2000">
                        <a:solidFill>
                          <a:schemeClr val="tx1"/>
                        </a:solidFill>
                      </a:endParaRPr>
                    </a:p>
                  </a:txBody>
                  <a:tcPr/>
                </a:tc>
                <a:tc>
                  <a:txBody>
                    <a:bodyPr/>
                    <a:lstStyle/>
                    <a:p>
                      <a:endParaRPr lang="es-GB" sz="2000">
                        <a:solidFill>
                          <a:schemeClr val="tx1"/>
                        </a:solidFill>
                      </a:endParaRPr>
                    </a:p>
                  </a:txBody>
                  <a:tcPr/>
                </a:tc>
                <a:extLst>
                  <a:ext uri="{0D108BD9-81ED-4DB2-BD59-A6C34878D82A}">
                    <a16:rowId xmlns:a16="http://schemas.microsoft.com/office/drawing/2014/main" val="665159381"/>
                  </a:ext>
                </a:extLst>
              </a:tr>
              <a:tr h="656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W</a:t>
                      </a:r>
                      <a:r>
                        <a:rPr lang="es-GB" sz="2000" b="1" dirty="0">
                          <a:solidFill>
                            <a:schemeClr val="tx1"/>
                          </a:solidFill>
                        </a:rPr>
                        <a:t>ho </a:t>
                      </a:r>
                      <a:r>
                        <a:rPr lang="en-GB" sz="2000" b="1" dirty="0">
                          <a:solidFill>
                            <a:schemeClr val="tx1"/>
                          </a:solidFill>
                        </a:rPr>
                        <a:t>is giving</a:t>
                      </a:r>
                      <a:r>
                        <a:rPr lang="es-GB" sz="2000" b="1" dirty="0">
                          <a:solidFill>
                            <a:schemeClr val="tx1"/>
                          </a:solidFill>
                        </a:rPr>
                        <a:t> drinks to people now?</a:t>
                      </a:r>
                    </a:p>
                  </a:txBody>
                  <a:tcPr/>
                </a:tc>
                <a:tc>
                  <a:txBody>
                    <a:bodyPr/>
                    <a:lstStyle/>
                    <a:p>
                      <a:endParaRPr lang="es-GB" sz="2000">
                        <a:solidFill>
                          <a:schemeClr val="tx1"/>
                        </a:solidFill>
                      </a:endParaRP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408892973"/>
                  </a:ext>
                </a:extLst>
              </a:tr>
              <a:tr h="443522">
                <a:tc>
                  <a:txBody>
                    <a:bodyPr/>
                    <a:lstStyle/>
                    <a:p>
                      <a:r>
                        <a:rPr lang="en-GB" sz="2000" b="1" dirty="0">
                          <a:solidFill>
                            <a:schemeClr val="tx1"/>
                          </a:solidFill>
                        </a:rPr>
                        <a:t>W</a:t>
                      </a:r>
                      <a:r>
                        <a:rPr lang="es-GB" sz="2000" b="1" dirty="0">
                          <a:solidFill>
                            <a:schemeClr val="tx1"/>
                          </a:solidFill>
                        </a:rPr>
                        <a:t>ho </a:t>
                      </a:r>
                      <a:r>
                        <a:rPr lang="en-GB" sz="2000" b="1" dirty="0">
                          <a:solidFill>
                            <a:schemeClr val="tx1"/>
                          </a:solidFill>
                        </a:rPr>
                        <a:t>takes a step backward</a:t>
                      </a:r>
                      <a:r>
                        <a:rPr lang="es-GB" sz="2000" b="1" dirty="0">
                          <a:solidFill>
                            <a:schemeClr val="tx1"/>
                          </a:solidFill>
                        </a:rPr>
                        <a:t>?</a:t>
                      </a:r>
                    </a:p>
                  </a:txBody>
                  <a:tcPr/>
                </a:tc>
                <a:tc>
                  <a:txBody>
                    <a:bodyPr/>
                    <a:lstStyle/>
                    <a:p>
                      <a:endParaRPr lang="es-GB" sz="2000">
                        <a:solidFill>
                          <a:schemeClr val="tx1"/>
                        </a:solidFill>
                      </a:endParaRP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1663468424"/>
                  </a:ext>
                </a:extLst>
              </a:tr>
              <a:tr h="628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W</a:t>
                      </a:r>
                      <a:r>
                        <a:rPr lang="es-GB" sz="2000" b="1" dirty="0">
                          <a:solidFill>
                            <a:schemeClr val="tx1"/>
                          </a:solidFill>
                        </a:rPr>
                        <a:t>ho takes a step to the right?</a:t>
                      </a: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766183606"/>
                  </a:ext>
                </a:extLst>
              </a:tr>
            </a:tbl>
          </a:graphicData>
        </a:graphic>
      </p:graphicFrame>
      <p:pic>
        <p:nvPicPr>
          <p:cNvPr id="54" name="Picture 8" descr="green checkmark">
            <a:extLst>
              <a:ext uri="{FF2B5EF4-FFF2-40B4-BE49-F238E27FC236}">
                <a16:creationId xmlns:a16="http://schemas.microsoft.com/office/drawing/2014/main" id="{7F5FC99A-6EDF-5A48-8987-FFB17AA326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7530" y="2056741"/>
            <a:ext cx="326582" cy="340190"/>
          </a:xfrm>
          <a:prstGeom prst="rect">
            <a:avLst/>
          </a:prstGeom>
        </p:spPr>
      </p:pic>
      <p:pic>
        <p:nvPicPr>
          <p:cNvPr id="5" name="Imagen 4">
            <a:extLst>
              <a:ext uri="{FF2B5EF4-FFF2-40B4-BE49-F238E27FC236}">
                <a16:creationId xmlns:a16="http://schemas.microsoft.com/office/drawing/2014/main" id="{28B25830-CB24-1A48-B806-069E4FF546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48711" y="76375"/>
            <a:ext cx="1433806" cy="917912"/>
          </a:xfrm>
          <a:prstGeom prst="rect">
            <a:avLst/>
          </a:prstGeom>
        </p:spPr>
      </p:pic>
      <p:sp>
        <p:nvSpPr>
          <p:cNvPr id="23" name="Llamada ovalada 22">
            <a:extLst>
              <a:ext uri="{FF2B5EF4-FFF2-40B4-BE49-F238E27FC236}">
                <a16:creationId xmlns:a16="http://schemas.microsoft.com/office/drawing/2014/main" id="{D9919902-F372-5F4E-A650-3FFFF6735A9F}"/>
              </a:ext>
            </a:extLst>
          </p:cNvPr>
          <p:cNvSpPr/>
          <p:nvPr/>
        </p:nvSpPr>
        <p:spPr>
          <a:xfrm>
            <a:off x="250585" y="3160554"/>
            <a:ext cx="2297082" cy="1253363"/>
          </a:xfrm>
          <a:prstGeom prst="wedgeEllipseCallout">
            <a:avLst>
              <a:gd name="adj1" fmla="val -57762"/>
              <a:gd name="adj2" fmla="val -34949"/>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Das</a:t>
            </a:r>
            <a:r>
              <a:rPr lang="en-GB" sz="2000" dirty="0">
                <a:solidFill>
                  <a:schemeClr val="tx1"/>
                </a:solidFill>
              </a:rPr>
              <a:t> un paso </a:t>
            </a:r>
            <a:r>
              <a:rPr lang="en-GB" sz="2000" dirty="0" err="1">
                <a:solidFill>
                  <a:schemeClr val="tx1"/>
                </a:solidFill>
              </a:rPr>
              <a:t>atrás</a:t>
            </a:r>
            <a:r>
              <a:rPr lang="en-GB" sz="2000" dirty="0">
                <a:solidFill>
                  <a:schemeClr val="tx1"/>
                </a:solidFill>
              </a:rPr>
              <a:t>.</a:t>
            </a:r>
          </a:p>
        </p:txBody>
      </p:sp>
      <p:sp>
        <p:nvSpPr>
          <p:cNvPr id="24" name="Llamada ovalada 23">
            <a:extLst>
              <a:ext uri="{FF2B5EF4-FFF2-40B4-BE49-F238E27FC236}">
                <a16:creationId xmlns:a16="http://schemas.microsoft.com/office/drawing/2014/main" id="{A6699B43-556C-C848-AD93-3CF459E54F22}"/>
              </a:ext>
            </a:extLst>
          </p:cNvPr>
          <p:cNvSpPr/>
          <p:nvPr/>
        </p:nvSpPr>
        <p:spPr>
          <a:xfrm>
            <a:off x="259348" y="4588319"/>
            <a:ext cx="2297082" cy="1493472"/>
          </a:xfrm>
          <a:prstGeom prst="wedgeEllipseCallout">
            <a:avLst>
              <a:gd name="adj1" fmla="val -58242"/>
              <a:gd name="adj2" fmla="val -30146"/>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Doy</a:t>
            </a:r>
            <a:r>
              <a:rPr lang="en-GB" sz="2000" dirty="0">
                <a:solidFill>
                  <a:schemeClr val="tx1"/>
                </a:solidFill>
              </a:rPr>
              <a:t> un premio a la persona que gana.</a:t>
            </a:r>
          </a:p>
        </p:txBody>
      </p:sp>
      <p:sp>
        <p:nvSpPr>
          <p:cNvPr id="25" name="Llamada ovalada 24">
            <a:extLst>
              <a:ext uri="{FF2B5EF4-FFF2-40B4-BE49-F238E27FC236}">
                <a16:creationId xmlns:a16="http://schemas.microsoft.com/office/drawing/2014/main" id="{E3ED3892-B754-244E-9819-15ACE8538EEF}"/>
              </a:ext>
            </a:extLst>
          </p:cNvPr>
          <p:cNvSpPr/>
          <p:nvPr/>
        </p:nvSpPr>
        <p:spPr>
          <a:xfrm>
            <a:off x="9558065" y="1242569"/>
            <a:ext cx="2385621" cy="1548477"/>
          </a:xfrm>
          <a:prstGeom prst="wedgeEllipseCallout">
            <a:avLst>
              <a:gd name="adj1" fmla="val 53985"/>
              <a:gd name="adj2" fmla="val -47697"/>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No </a:t>
            </a:r>
            <a:r>
              <a:rPr lang="en-GB" sz="2000" dirty="0" err="1">
                <a:solidFill>
                  <a:schemeClr val="tx1"/>
                </a:solidFill>
              </a:rPr>
              <a:t>jugamos</a:t>
            </a:r>
            <a:r>
              <a:rPr lang="en-GB" sz="2000" dirty="0">
                <a:solidFill>
                  <a:schemeClr val="tx1"/>
                </a:solidFill>
              </a:rPr>
              <a:t>, </a:t>
            </a:r>
            <a:r>
              <a:rPr lang="en-GB" sz="2000" dirty="0" err="1">
                <a:solidFill>
                  <a:schemeClr val="tx1"/>
                </a:solidFill>
              </a:rPr>
              <a:t>pero</a:t>
            </a:r>
            <a:r>
              <a:rPr lang="en-GB" sz="2000" dirty="0">
                <a:solidFill>
                  <a:schemeClr val="tx1"/>
                </a:solidFill>
              </a:rPr>
              <a:t> </a:t>
            </a:r>
            <a:r>
              <a:rPr lang="en-GB" sz="2000" b="1" dirty="0">
                <a:solidFill>
                  <a:schemeClr val="tx1"/>
                </a:solidFill>
              </a:rPr>
              <a:t>damos</a:t>
            </a:r>
            <a:r>
              <a:rPr lang="en-GB" sz="2000" dirty="0">
                <a:solidFill>
                  <a:schemeClr val="tx1"/>
                </a:solidFill>
              </a:rPr>
              <a:t> </a:t>
            </a:r>
            <a:r>
              <a:rPr lang="en-GB" sz="2000" dirty="0" err="1">
                <a:solidFill>
                  <a:schemeClr val="tx1"/>
                </a:solidFill>
              </a:rPr>
              <a:t>ánimo</a:t>
            </a:r>
            <a:r>
              <a:rPr lang="en-GB" sz="2000" dirty="0">
                <a:solidFill>
                  <a:schemeClr val="tx1"/>
                </a:solidFill>
              </a:rPr>
              <a:t> a </a:t>
            </a:r>
            <a:r>
              <a:rPr lang="en-GB" sz="2000" dirty="0" err="1">
                <a:solidFill>
                  <a:schemeClr val="tx1"/>
                </a:solidFill>
              </a:rPr>
              <a:t>todos</a:t>
            </a:r>
            <a:r>
              <a:rPr lang="en-GB" sz="2000" dirty="0">
                <a:solidFill>
                  <a:schemeClr val="tx1"/>
                </a:solidFill>
              </a:rPr>
              <a:t>.</a:t>
            </a:r>
          </a:p>
        </p:txBody>
      </p:sp>
      <p:sp>
        <p:nvSpPr>
          <p:cNvPr id="26" name="Llamada ovalada 25">
            <a:extLst>
              <a:ext uri="{FF2B5EF4-FFF2-40B4-BE49-F238E27FC236}">
                <a16:creationId xmlns:a16="http://schemas.microsoft.com/office/drawing/2014/main" id="{69D9E015-72AE-9749-81CF-7284185E3BE2}"/>
              </a:ext>
            </a:extLst>
          </p:cNvPr>
          <p:cNvSpPr/>
          <p:nvPr/>
        </p:nvSpPr>
        <p:spPr>
          <a:xfrm>
            <a:off x="9480497" y="3004570"/>
            <a:ext cx="2604040" cy="1341932"/>
          </a:xfrm>
          <a:prstGeom prst="wedgeEllipseCallout">
            <a:avLst>
              <a:gd name="adj1" fmla="val 53985"/>
              <a:gd name="adj2" fmla="val -47697"/>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Damos</a:t>
            </a:r>
            <a:r>
              <a:rPr lang="en-GB" sz="2000" dirty="0">
                <a:solidFill>
                  <a:schemeClr val="tx1"/>
                </a:solidFill>
              </a:rPr>
              <a:t> </a:t>
            </a:r>
            <a:r>
              <a:rPr lang="en-GB" sz="2000" dirty="0" err="1">
                <a:solidFill>
                  <a:schemeClr val="tx1"/>
                </a:solidFill>
              </a:rPr>
              <a:t>bebidas</a:t>
            </a:r>
            <a:r>
              <a:rPr lang="en-GB" sz="2000" dirty="0">
                <a:solidFill>
                  <a:schemeClr val="tx1"/>
                </a:solidFill>
              </a:rPr>
              <a:t> a la </a:t>
            </a:r>
            <a:r>
              <a:rPr lang="en-GB" sz="2000" dirty="0" err="1">
                <a:solidFill>
                  <a:schemeClr val="tx1"/>
                </a:solidFill>
              </a:rPr>
              <a:t>gente</a:t>
            </a:r>
            <a:r>
              <a:rPr lang="en-GB" sz="2000" dirty="0">
                <a:solidFill>
                  <a:schemeClr val="tx1"/>
                </a:solidFill>
              </a:rPr>
              <a:t> </a:t>
            </a:r>
            <a:r>
              <a:rPr lang="en-GB" sz="2000" dirty="0" err="1">
                <a:solidFill>
                  <a:schemeClr val="tx1"/>
                </a:solidFill>
              </a:rPr>
              <a:t>ahora</a:t>
            </a:r>
            <a:r>
              <a:rPr lang="en-GB" sz="2000" dirty="0">
                <a:solidFill>
                  <a:schemeClr val="tx1"/>
                </a:solidFill>
              </a:rPr>
              <a:t>.</a:t>
            </a:r>
          </a:p>
        </p:txBody>
      </p:sp>
      <p:sp>
        <p:nvSpPr>
          <p:cNvPr id="27" name="Llamada ovalada 26">
            <a:extLst>
              <a:ext uri="{FF2B5EF4-FFF2-40B4-BE49-F238E27FC236}">
                <a16:creationId xmlns:a16="http://schemas.microsoft.com/office/drawing/2014/main" id="{623DA3A6-6741-7C41-A7F7-EDDA8A479420}"/>
              </a:ext>
            </a:extLst>
          </p:cNvPr>
          <p:cNvSpPr/>
          <p:nvPr/>
        </p:nvSpPr>
        <p:spPr>
          <a:xfrm>
            <a:off x="9579662" y="4513090"/>
            <a:ext cx="2458824" cy="805115"/>
          </a:xfrm>
          <a:prstGeom prst="wedgeEllipseCallout">
            <a:avLst>
              <a:gd name="adj1" fmla="val 53985"/>
              <a:gd name="adj2" fmla="val -47697"/>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Das</a:t>
            </a:r>
            <a:r>
              <a:rPr lang="en-GB" sz="2000" dirty="0">
                <a:solidFill>
                  <a:schemeClr val="tx1"/>
                </a:solidFill>
              </a:rPr>
              <a:t> un regalo.</a:t>
            </a:r>
          </a:p>
        </p:txBody>
      </p:sp>
      <p:sp>
        <p:nvSpPr>
          <p:cNvPr id="28" name="Llamada ovalada 27">
            <a:extLst>
              <a:ext uri="{FF2B5EF4-FFF2-40B4-BE49-F238E27FC236}">
                <a16:creationId xmlns:a16="http://schemas.microsoft.com/office/drawing/2014/main" id="{510D7548-FE28-2F4A-8C80-575B6C803CE8}"/>
              </a:ext>
            </a:extLst>
          </p:cNvPr>
          <p:cNvSpPr/>
          <p:nvPr/>
        </p:nvSpPr>
        <p:spPr>
          <a:xfrm>
            <a:off x="89669" y="1177902"/>
            <a:ext cx="2457998" cy="1735106"/>
          </a:xfrm>
          <a:prstGeom prst="wedgeEllipseCallout">
            <a:avLst>
              <a:gd name="adj1" fmla="val -50531"/>
              <a:gd name="adj2" fmla="val -57856"/>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Damos</a:t>
            </a:r>
            <a:r>
              <a:rPr lang="en-GB" sz="2000" dirty="0">
                <a:solidFill>
                  <a:schemeClr val="tx1"/>
                </a:solidFill>
              </a:rPr>
              <a:t> </a:t>
            </a:r>
            <a:r>
              <a:rPr lang="en-GB" sz="2000" dirty="0" err="1">
                <a:solidFill>
                  <a:schemeClr val="tx1"/>
                </a:solidFill>
              </a:rPr>
              <a:t>dinero</a:t>
            </a:r>
            <a:r>
              <a:rPr lang="en-GB" sz="2000" dirty="0">
                <a:solidFill>
                  <a:schemeClr val="tx1"/>
                </a:solidFill>
              </a:rPr>
              <a:t> para </a:t>
            </a:r>
            <a:r>
              <a:rPr lang="en-GB" sz="2000" dirty="0" err="1">
                <a:solidFill>
                  <a:schemeClr val="tx1"/>
                </a:solidFill>
              </a:rPr>
              <a:t>cubrir</a:t>
            </a:r>
            <a:r>
              <a:rPr lang="en-GB" sz="2000" dirty="0">
                <a:solidFill>
                  <a:schemeClr val="tx1"/>
                </a:solidFill>
              </a:rPr>
              <a:t> el </a:t>
            </a:r>
            <a:r>
              <a:rPr lang="en-GB" sz="2000" dirty="0" err="1">
                <a:solidFill>
                  <a:schemeClr val="tx1"/>
                </a:solidFill>
              </a:rPr>
              <a:t>costo</a:t>
            </a:r>
            <a:r>
              <a:rPr lang="en-GB" sz="2000" dirty="0">
                <a:solidFill>
                  <a:schemeClr val="tx1"/>
                </a:solidFill>
              </a:rPr>
              <a:t> de la fiesta.</a:t>
            </a:r>
          </a:p>
        </p:txBody>
      </p:sp>
      <p:pic>
        <p:nvPicPr>
          <p:cNvPr id="29" name="Picture 8" descr="green checkmark">
            <a:extLst>
              <a:ext uri="{FF2B5EF4-FFF2-40B4-BE49-F238E27FC236}">
                <a16:creationId xmlns:a16="http://schemas.microsoft.com/office/drawing/2014/main" id="{3901A968-5609-F64C-9731-EA246CD40C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0735" y="2674105"/>
            <a:ext cx="326582" cy="340190"/>
          </a:xfrm>
          <a:prstGeom prst="rect">
            <a:avLst/>
          </a:prstGeom>
        </p:spPr>
      </p:pic>
      <p:pic>
        <p:nvPicPr>
          <p:cNvPr id="30" name="Picture 8" descr="green checkmark">
            <a:extLst>
              <a:ext uri="{FF2B5EF4-FFF2-40B4-BE49-F238E27FC236}">
                <a16:creationId xmlns:a16="http://schemas.microsoft.com/office/drawing/2014/main" id="{03A51717-43E8-D842-8ACA-1B6A846982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6592" y="3197798"/>
            <a:ext cx="326582" cy="340190"/>
          </a:xfrm>
          <a:prstGeom prst="rect">
            <a:avLst/>
          </a:prstGeom>
        </p:spPr>
      </p:pic>
      <p:pic>
        <p:nvPicPr>
          <p:cNvPr id="31" name="Picture 8" descr="green checkmark">
            <a:extLst>
              <a:ext uri="{FF2B5EF4-FFF2-40B4-BE49-F238E27FC236}">
                <a16:creationId xmlns:a16="http://schemas.microsoft.com/office/drawing/2014/main" id="{FDCF501C-C437-5E41-A428-E8F61302E0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7530" y="3966513"/>
            <a:ext cx="326582" cy="340190"/>
          </a:xfrm>
          <a:prstGeom prst="rect">
            <a:avLst/>
          </a:prstGeom>
        </p:spPr>
      </p:pic>
      <p:pic>
        <p:nvPicPr>
          <p:cNvPr id="32" name="Picture 8" descr="green checkmark">
            <a:extLst>
              <a:ext uri="{FF2B5EF4-FFF2-40B4-BE49-F238E27FC236}">
                <a16:creationId xmlns:a16="http://schemas.microsoft.com/office/drawing/2014/main" id="{8F06F243-6611-0F46-A112-E79883BD11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7530" y="4598044"/>
            <a:ext cx="326582" cy="340190"/>
          </a:xfrm>
          <a:prstGeom prst="rect">
            <a:avLst/>
          </a:prstGeom>
        </p:spPr>
      </p:pic>
      <p:pic>
        <p:nvPicPr>
          <p:cNvPr id="33" name="Picture 8" descr="green checkmark">
            <a:extLst>
              <a:ext uri="{FF2B5EF4-FFF2-40B4-BE49-F238E27FC236}">
                <a16:creationId xmlns:a16="http://schemas.microsoft.com/office/drawing/2014/main" id="{2494DAA5-D77D-0845-9DBB-357C91781C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1083" y="5181603"/>
            <a:ext cx="326582" cy="340190"/>
          </a:xfrm>
          <a:prstGeom prst="rect">
            <a:avLst/>
          </a:prstGeom>
        </p:spPr>
      </p:pic>
      <p:pic>
        <p:nvPicPr>
          <p:cNvPr id="34" name="Picture 8" descr="green checkmark">
            <a:extLst>
              <a:ext uri="{FF2B5EF4-FFF2-40B4-BE49-F238E27FC236}">
                <a16:creationId xmlns:a16="http://schemas.microsoft.com/office/drawing/2014/main" id="{98A4C2F2-1FE7-5D47-BFF3-06083E9999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6592" y="5688959"/>
            <a:ext cx="326582" cy="340190"/>
          </a:xfrm>
          <a:prstGeom prst="rect">
            <a:avLst/>
          </a:prstGeom>
        </p:spPr>
      </p:pic>
    </p:spTree>
    <p:extLst>
      <p:ext uri="{BB962C8B-B14F-4D97-AF65-F5344CB8AC3E}">
        <p14:creationId xmlns:p14="http://schemas.microsoft.com/office/powerpoint/2010/main" val="264752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solidFill>
                  <a:schemeClr val="bg1"/>
                </a:solidFill>
              </a:rPr>
              <a:t>El verbo ‘</a:t>
            </a:r>
            <a:r>
              <a:rPr lang="en-GB" sz="2800" b="1" dirty="0" err="1">
                <a:solidFill>
                  <a:schemeClr val="bg1"/>
                </a:solidFill>
              </a:rPr>
              <a:t>querer</a:t>
            </a:r>
            <a:r>
              <a:rPr lang="en-GB" sz="28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502153" y="1287474"/>
            <a:ext cx="11150759" cy="1261884"/>
          </a:xfrm>
          <a:prstGeom prst="rect">
            <a:avLst/>
          </a:prstGeom>
          <a:noFill/>
        </p:spPr>
        <p:txBody>
          <a:bodyPr wrap="square" rtlCol="0">
            <a:spAutoFit/>
          </a:bodyPr>
          <a:lstStyle/>
          <a:p>
            <a:pPr lvl="0">
              <a:defRPr/>
            </a:pPr>
            <a:r>
              <a:rPr lang="en-GB" sz="2800" noProof="0" dirty="0">
                <a:latin typeface="Century Gothic" panose="020B0502020202020204" pitchFamily="34" charset="0"/>
              </a:rPr>
              <a:t>In Spanish, to say ‘</a:t>
            </a:r>
            <a:r>
              <a:rPr lang="en-GB" sz="2800" b="1" noProof="0" dirty="0">
                <a:latin typeface="Century Gothic" panose="020B0502020202020204" pitchFamily="34" charset="0"/>
              </a:rPr>
              <a:t>I want</a:t>
            </a:r>
            <a:r>
              <a:rPr lang="en-GB" sz="2800" noProof="0" dirty="0">
                <a:latin typeface="Century Gothic" panose="020B0502020202020204" pitchFamily="34" charset="0"/>
              </a:rPr>
              <a:t>’ you say </a:t>
            </a:r>
            <a:r>
              <a:rPr lang="en-GB" sz="2800" dirty="0">
                <a:latin typeface="Century Gothic" panose="020B0502020202020204" pitchFamily="34" charset="0"/>
              </a:rPr>
              <a:t>________. To say ‘</a:t>
            </a:r>
            <a:r>
              <a:rPr lang="en-GB" sz="2800" b="1" dirty="0">
                <a:latin typeface="Century Gothic" panose="020B0502020202020204" pitchFamily="34" charset="0"/>
              </a:rPr>
              <a:t>you want</a:t>
            </a:r>
            <a:r>
              <a:rPr lang="en-GB" sz="2800" dirty="0">
                <a:latin typeface="Century Gothic" panose="020B0502020202020204" pitchFamily="34" charset="0"/>
              </a:rPr>
              <a:t>’ you say ________.</a:t>
            </a:r>
            <a:endParaRPr kumimoji="0" lang="en-GB" sz="280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Tw Cen MT" panose="020B0602020104020603"/>
              <a:ea typeface="+mn-ea"/>
              <a:cs typeface="+mn-cs"/>
            </a:endParaRPr>
          </a:p>
        </p:txBody>
      </p:sp>
      <p:sp>
        <p:nvSpPr>
          <p:cNvPr id="9" name="TextBox 8"/>
          <p:cNvSpPr txBox="1"/>
          <p:nvPr/>
        </p:nvSpPr>
        <p:spPr>
          <a:xfrm>
            <a:off x="539087" y="2437694"/>
            <a:ext cx="24458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Compare:</a:t>
            </a:r>
            <a:endParaRPr kumimoji="0" lang="en-GB" sz="28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 name="Rectangle 2"/>
          <p:cNvSpPr/>
          <p:nvPr/>
        </p:nvSpPr>
        <p:spPr>
          <a:xfrm>
            <a:off x="6525660" y="1237325"/>
            <a:ext cx="1297150" cy="523220"/>
          </a:xfrm>
          <a:prstGeom prst="rect">
            <a:avLst/>
          </a:prstGeom>
        </p:spPr>
        <p:txBody>
          <a:bodyPr wrap="none">
            <a:spAutoFit/>
          </a:bodyPr>
          <a:lstStyle/>
          <a:p>
            <a:r>
              <a:rPr lang="en-GB" sz="2800" b="1" dirty="0" err="1">
                <a:solidFill>
                  <a:srgbClr val="ED7D31"/>
                </a:solidFill>
                <a:latin typeface="Century Gothic" panose="020B0502020202020204" pitchFamily="34" charset="0"/>
              </a:rPr>
              <a:t>quiero</a:t>
            </a:r>
            <a:endParaRPr lang="en-GB" dirty="0"/>
          </a:p>
        </p:txBody>
      </p:sp>
      <p:sp>
        <p:nvSpPr>
          <p:cNvPr id="25" name="Rectangle 2">
            <a:extLst>
              <a:ext uri="{FF2B5EF4-FFF2-40B4-BE49-F238E27FC236}">
                <a16:creationId xmlns:a16="http://schemas.microsoft.com/office/drawing/2014/main" id="{A23F297C-296D-274C-8C67-8781DE88F9D9}"/>
              </a:ext>
            </a:extLst>
          </p:cNvPr>
          <p:cNvSpPr/>
          <p:nvPr/>
        </p:nvSpPr>
        <p:spPr>
          <a:xfrm>
            <a:off x="1967634" y="1675850"/>
            <a:ext cx="1455848" cy="523220"/>
          </a:xfrm>
          <a:prstGeom prst="rect">
            <a:avLst/>
          </a:prstGeom>
        </p:spPr>
        <p:txBody>
          <a:bodyPr wrap="none">
            <a:spAutoFit/>
          </a:bodyPr>
          <a:lstStyle/>
          <a:p>
            <a:r>
              <a:rPr lang="en-GB" sz="2800" b="1" dirty="0" err="1">
                <a:solidFill>
                  <a:srgbClr val="ED7D31"/>
                </a:solidFill>
                <a:latin typeface="Century Gothic" panose="020B0502020202020204" pitchFamily="34" charset="0"/>
              </a:rPr>
              <a:t>quieres</a:t>
            </a:r>
            <a:endParaRPr lang="en-GB" dirty="0"/>
          </a:p>
        </p:txBody>
      </p:sp>
      <p:sp>
        <p:nvSpPr>
          <p:cNvPr id="26" name="TextBox 8">
            <a:extLst>
              <a:ext uri="{FF2B5EF4-FFF2-40B4-BE49-F238E27FC236}">
                <a16:creationId xmlns:a16="http://schemas.microsoft.com/office/drawing/2014/main" id="{F1444583-3A19-7F42-84F4-AD7A69AED63E}"/>
              </a:ext>
            </a:extLst>
          </p:cNvPr>
          <p:cNvSpPr txBox="1"/>
          <p:nvPr/>
        </p:nvSpPr>
        <p:spPr>
          <a:xfrm>
            <a:off x="502153" y="3112908"/>
            <a:ext cx="50985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Quier</a:t>
            </a:r>
            <a:r>
              <a:rPr lang="en-GB" sz="2800" b="1" dirty="0" err="1">
                <a:latin typeface="Century Gothic" panose="020B0502020202020204" pitchFamily="34" charset="0"/>
              </a:rPr>
              <a:t>o</a:t>
            </a:r>
            <a:r>
              <a:rPr lang="en-GB" sz="2800" dirty="0">
                <a:latin typeface="Century Gothic" panose="020B0502020202020204" pitchFamily="34" charset="0"/>
              </a:rPr>
              <a:t> </a:t>
            </a:r>
            <a:r>
              <a:rPr lang="en-GB" sz="2800" dirty="0" err="1">
                <a:latin typeface="Century Gothic" panose="020B0502020202020204" pitchFamily="34" charset="0"/>
              </a:rPr>
              <a:t>imprimir</a:t>
            </a:r>
            <a:r>
              <a:rPr lang="en-GB" sz="2800" dirty="0">
                <a:latin typeface="Century Gothic" panose="020B0502020202020204" pitchFamily="34" charset="0"/>
              </a:rPr>
              <a:t> las entradas. </a:t>
            </a:r>
            <a:endParaRPr kumimoji="0" lang="en-GB" sz="2800" i="0" u="none" strike="noStrike" kern="1200" cap="none" spc="0" normalizeH="0" baseline="0" noProof="0" dirty="0">
              <a:ln>
                <a:noFill/>
              </a:ln>
              <a:effectLst/>
              <a:uLnTx/>
              <a:uFillTx/>
              <a:latin typeface="Century Gothic" panose="020B0502020202020204" pitchFamily="34" charset="0"/>
            </a:endParaRPr>
          </a:p>
        </p:txBody>
      </p:sp>
      <p:sp>
        <p:nvSpPr>
          <p:cNvPr id="27" name="TextBox 8">
            <a:extLst>
              <a:ext uri="{FF2B5EF4-FFF2-40B4-BE49-F238E27FC236}">
                <a16:creationId xmlns:a16="http://schemas.microsoft.com/office/drawing/2014/main" id="{239C2C22-A135-6B49-ACDA-FEA100F5337F}"/>
              </a:ext>
            </a:extLst>
          </p:cNvPr>
          <p:cNvSpPr txBox="1"/>
          <p:nvPr/>
        </p:nvSpPr>
        <p:spPr>
          <a:xfrm>
            <a:off x="6096000" y="3112908"/>
            <a:ext cx="58321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I want </a:t>
            </a:r>
            <a:r>
              <a:rPr lang="en-GB" sz="2800" dirty="0">
                <a:latin typeface="Century Gothic" panose="020B0502020202020204" pitchFamily="34" charset="0"/>
              </a:rPr>
              <a:t>to print the tickets.</a:t>
            </a:r>
            <a:endParaRPr kumimoji="0" lang="en-GB" sz="2800" i="0" u="none" strike="noStrike" kern="1200" cap="none" spc="0" normalizeH="0" baseline="0" noProof="0" dirty="0">
              <a:ln>
                <a:noFill/>
              </a:ln>
              <a:effectLst/>
              <a:uLnTx/>
              <a:uFillTx/>
              <a:latin typeface="Century Gothic" panose="020B0502020202020204" pitchFamily="34" charset="0"/>
            </a:endParaRPr>
          </a:p>
        </p:txBody>
      </p:sp>
      <p:sp>
        <p:nvSpPr>
          <p:cNvPr id="28" name="TextBox 8">
            <a:extLst>
              <a:ext uri="{FF2B5EF4-FFF2-40B4-BE49-F238E27FC236}">
                <a16:creationId xmlns:a16="http://schemas.microsoft.com/office/drawing/2014/main" id="{27C2A087-A29E-D54A-9A27-E0029A5387FF}"/>
              </a:ext>
            </a:extLst>
          </p:cNvPr>
          <p:cNvSpPr txBox="1"/>
          <p:nvPr/>
        </p:nvSpPr>
        <p:spPr>
          <a:xfrm>
            <a:off x="502153" y="3875123"/>
            <a:ext cx="53144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Quier</a:t>
            </a:r>
            <a:r>
              <a:rPr lang="en-GB" sz="2800" b="1" dirty="0" err="1">
                <a:latin typeface="Century Gothic" panose="020B0502020202020204" pitchFamily="34" charset="0"/>
              </a:rPr>
              <a:t>es</a:t>
            </a:r>
            <a:r>
              <a:rPr lang="en-GB" sz="2800" dirty="0">
                <a:latin typeface="Century Gothic" panose="020B0502020202020204" pitchFamily="34" charset="0"/>
              </a:rPr>
              <a:t> </a:t>
            </a:r>
            <a:r>
              <a:rPr lang="en-GB" sz="2800" dirty="0" err="1">
                <a:latin typeface="Century Gothic" panose="020B0502020202020204" pitchFamily="34" charset="0"/>
              </a:rPr>
              <a:t>compartir</a:t>
            </a:r>
            <a:r>
              <a:rPr lang="en-GB" sz="2800" dirty="0">
                <a:latin typeface="Century Gothic" panose="020B0502020202020204" pitchFamily="34" charset="0"/>
              </a:rPr>
              <a:t> la comida. </a:t>
            </a:r>
            <a:endParaRPr kumimoji="0" lang="en-GB" sz="2800" i="0" u="none" strike="noStrike" kern="1200" cap="none" spc="0" normalizeH="0" baseline="0" noProof="0" dirty="0">
              <a:ln>
                <a:noFill/>
              </a:ln>
              <a:effectLst/>
              <a:uLnTx/>
              <a:uFillTx/>
              <a:latin typeface="Century Gothic" panose="020B0502020202020204" pitchFamily="34" charset="0"/>
            </a:endParaRPr>
          </a:p>
        </p:txBody>
      </p:sp>
      <p:sp>
        <p:nvSpPr>
          <p:cNvPr id="29" name="TextBox 8">
            <a:extLst>
              <a:ext uri="{FF2B5EF4-FFF2-40B4-BE49-F238E27FC236}">
                <a16:creationId xmlns:a16="http://schemas.microsoft.com/office/drawing/2014/main" id="{F6231415-02ED-484C-AE4F-E746BF681ED7}"/>
              </a:ext>
            </a:extLst>
          </p:cNvPr>
          <p:cNvSpPr txBox="1"/>
          <p:nvPr/>
        </p:nvSpPr>
        <p:spPr>
          <a:xfrm>
            <a:off x="6077532" y="3875123"/>
            <a:ext cx="56292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You want </a:t>
            </a:r>
            <a:r>
              <a:rPr lang="en-GB" sz="2800" dirty="0">
                <a:latin typeface="Century Gothic" panose="020B0502020202020204" pitchFamily="34" charset="0"/>
              </a:rPr>
              <a:t>to share the food.</a:t>
            </a:r>
            <a:endParaRPr kumimoji="0" lang="en-GB" sz="2800" i="0" u="none" strike="noStrike" kern="1200" cap="none" spc="0" normalizeH="0" baseline="0" noProof="0" dirty="0">
              <a:ln>
                <a:noFill/>
              </a:ln>
              <a:effectLst/>
              <a:uLnTx/>
              <a:uFillTx/>
              <a:latin typeface="Century Gothic" panose="020B0502020202020204" pitchFamily="34" charset="0"/>
            </a:endParaRPr>
          </a:p>
        </p:txBody>
      </p:sp>
      <p:sp>
        <p:nvSpPr>
          <p:cNvPr id="30" name="TextBox 7">
            <a:extLst>
              <a:ext uri="{FF2B5EF4-FFF2-40B4-BE49-F238E27FC236}">
                <a16:creationId xmlns:a16="http://schemas.microsoft.com/office/drawing/2014/main" id="{1796AA18-CD4B-ED45-B39D-D275426F6736}"/>
              </a:ext>
            </a:extLst>
          </p:cNvPr>
          <p:cNvSpPr txBox="1"/>
          <p:nvPr/>
        </p:nvSpPr>
        <p:spPr>
          <a:xfrm>
            <a:off x="539087" y="4882625"/>
            <a:ext cx="10892793" cy="523220"/>
          </a:xfrm>
          <a:prstGeom prst="rect">
            <a:avLst/>
          </a:prstGeom>
          <a:noFill/>
        </p:spPr>
        <p:txBody>
          <a:bodyPr wrap="square" rtlCol="0">
            <a:spAutoFit/>
          </a:bodyPr>
          <a:lstStyle/>
          <a:p>
            <a:pPr lvl="0">
              <a:defRPr/>
            </a:pPr>
            <a:r>
              <a:rPr lang="en-GB" sz="2800" dirty="0">
                <a:latin typeface="Century Gothic" panose="020B0502020202020204" pitchFamily="34" charset="0"/>
              </a:rPr>
              <a:t>To say ‘</a:t>
            </a:r>
            <a:r>
              <a:rPr lang="en-GB" sz="2800" b="1" dirty="0">
                <a:latin typeface="Century Gothic" panose="020B0502020202020204" pitchFamily="34" charset="0"/>
              </a:rPr>
              <a:t>we want</a:t>
            </a:r>
            <a:r>
              <a:rPr lang="en-GB" sz="2800" dirty="0">
                <a:latin typeface="Century Gothic" panose="020B0502020202020204" pitchFamily="34" charset="0"/>
              </a:rPr>
              <a:t>’ you say </a:t>
            </a:r>
            <a:r>
              <a:rPr lang="en-GB" sz="2800" b="1" dirty="0">
                <a:solidFill>
                  <a:srgbClr val="F66400"/>
                </a:solidFill>
                <a:latin typeface="Century Gothic" panose="020B0502020202020204" pitchFamily="34" charset="0"/>
              </a:rPr>
              <a:t>queremos</a:t>
            </a:r>
            <a:r>
              <a:rPr lang="en-GB" sz="2800" dirty="0">
                <a:solidFill>
                  <a:srgbClr val="002060"/>
                </a:solidFill>
                <a:latin typeface="Century Gothic" panose="020B0502020202020204" pitchFamily="34" charset="0"/>
              </a:rPr>
              <a:t>. </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1" name="TextBox 8">
            <a:extLst>
              <a:ext uri="{FF2B5EF4-FFF2-40B4-BE49-F238E27FC236}">
                <a16:creationId xmlns:a16="http://schemas.microsoft.com/office/drawing/2014/main" id="{B9171ACE-16FF-154D-A646-6B723FEA0E99}"/>
              </a:ext>
            </a:extLst>
          </p:cNvPr>
          <p:cNvSpPr txBox="1"/>
          <p:nvPr/>
        </p:nvSpPr>
        <p:spPr>
          <a:xfrm>
            <a:off x="539087" y="5557839"/>
            <a:ext cx="5061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Quer</a:t>
            </a:r>
            <a:r>
              <a:rPr lang="en-GB" sz="2800" b="1" dirty="0">
                <a:latin typeface="Century Gothic" panose="020B0502020202020204" pitchFamily="34" charset="0"/>
              </a:rPr>
              <a:t>emos</a:t>
            </a:r>
            <a:r>
              <a:rPr lang="en-GB" sz="2800" dirty="0">
                <a:latin typeface="Century Gothic" panose="020B0502020202020204" pitchFamily="34" charset="0"/>
              </a:rPr>
              <a:t> </a:t>
            </a:r>
            <a:r>
              <a:rPr lang="en-GB" sz="2800" dirty="0" err="1">
                <a:latin typeface="Century Gothic" panose="020B0502020202020204" pitchFamily="34" charset="0"/>
              </a:rPr>
              <a:t>elegir</a:t>
            </a:r>
            <a:r>
              <a:rPr lang="en-GB" sz="2800" dirty="0">
                <a:latin typeface="Century Gothic" panose="020B0502020202020204" pitchFamily="34" charset="0"/>
              </a:rPr>
              <a:t> un </a:t>
            </a:r>
            <a:r>
              <a:rPr lang="en-GB" sz="2800" dirty="0" err="1">
                <a:latin typeface="Century Gothic" panose="020B0502020202020204" pitchFamily="34" charset="0"/>
              </a:rPr>
              <a:t>regalo</a:t>
            </a:r>
            <a:r>
              <a:rPr lang="en-GB" sz="2800" dirty="0">
                <a:latin typeface="Century Gothic" panose="020B0502020202020204" pitchFamily="34" charset="0"/>
              </a:rPr>
              <a:t>. </a:t>
            </a:r>
            <a:endParaRPr kumimoji="0" lang="en-GB" sz="2800" i="0" u="none" strike="noStrike" kern="1200" cap="none" spc="0" normalizeH="0" baseline="0" noProof="0" dirty="0">
              <a:ln>
                <a:noFill/>
              </a:ln>
              <a:effectLst/>
              <a:uLnTx/>
              <a:uFillTx/>
              <a:latin typeface="Century Gothic" panose="020B0502020202020204" pitchFamily="34" charset="0"/>
            </a:endParaRPr>
          </a:p>
        </p:txBody>
      </p:sp>
      <p:sp>
        <p:nvSpPr>
          <p:cNvPr id="32" name="TextBox 8">
            <a:extLst>
              <a:ext uri="{FF2B5EF4-FFF2-40B4-BE49-F238E27FC236}">
                <a16:creationId xmlns:a16="http://schemas.microsoft.com/office/drawing/2014/main" id="{155E20EE-1899-A34B-869E-8CE64C1F01CA}"/>
              </a:ext>
            </a:extLst>
          </p:cNvPr>
          <p:cNvSpPr txBox="1"/>
          <p:nvPr/>
        </p:nvSpPr>
        <p:spPr>
          <a:xfrm>
            <a:off x="6096000" y="5557839"/>
            <a:ext cx="5343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We want </a:t>
            </a:r>
            <a:r>
              <a:rPr lang="en-GB" sz="2800" dirty="0">
                <a:latin typeface="Century Gothic" panose="020B0502020202020204" pitchFamily="34" charset="0"/>
              </a:rPr>
              <a:t>to choose a gift.</a:t>
            </a:r>
            <a:endParaRPr kumimoji="0" lang="en-GB" sz="280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22025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5" grpId="0"/>
      <p:bldP spid="26" grpId="0"/>
      <p:bldP spid="27" grpId="0"/>
      <p:bldP spid="31"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TotalTime>
  <Words>7361</Words>
  <Application>Microsoft Office PowerPoint</Application>
  <PresentationFormat>Widescreen</PresentationFormat>
  <Paragraphs>1171</Paragraphs>
  <Slides>47</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Century Gothic</vt:lpstr>
      <vt:lpstr>Tw Cen MT</vt:lpstr>
      <vt:lpstr>NCELP_German_2022</vt:lpstr>
      <vt:lpstr>PowerPoint Presentation</vt:lpstr>
      <vt:lpstr>Vocabulario</vt:lpstr>
      <vt:lpstr>Vocabulario</vt:lpstr>
      <vt:lpstr>Fonética</vt:lpstr>
      <vt:lpstr>Fonética</vt:lpstr>
      <vt:lpstr>Vocabulario</vt:lpstr>
      <vt:lpstr>Talking about giving Using ‘dar’ in 1st person singular</vt:lpstr>
      <vt:lpstr>PowerPoint Presentation</vt:lpstr>
      <vt:lpstr>El verbo ‘querer’</vt:lpstr>
      <vt:lpstr>En la fiesta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¿Cuál es la palabra?</vt:lpstr>
      <vt:lpstr>Las palabras en su contexto</vt:lpstr>
      <vt:lpstr>¿Cómo se dice en español?</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Saying how things make people feel Using ‘dar’ in the 3rd person</vt:lpstr>
      <vt:lpstr>Vocabulario</vt:lpstr>
      <vt:lpstr>leer</vt:lpstr>
      <vt:lpstr>Lucía habla sobre las emociones, pero unas palabras no están en el mensaje de audio. ¿Es ‘da’ o ‘dan’ en cada frase?</vt:lpstr>
      <vt:lpstr>hablar / escuchar</vt:lpstr>
      <vt:lpstr>hablar / escuchar</vt:lpstr>
      <vt:lpstr>hablar / escuchar</vt:lpstr>
      <vt:lpstr>hablar / escuchar</vt:lpstr>
      <vt:lpstr>hablar / escuchar</vt:lpstr>
      <vt:lpstr>Deberes</vt:lpstr>
      <vt:lpstr>PowerPoint Presentation</vt:lpstr>
      <vt:lpstr>Fonética</vt:lpstr>
      <vt:lpstr>Persona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104</cp:revision>
  <dcterms:created xsi:type="dcterms:W3CDTF">2023-08-25T07:10:30Z</dcterms:created>
  <dcterms:modified xsi:type="dcterms:W3CDTF">2024-02-10T05:02:43Z</dcterms:modified>
</cp:coreProperties>
</file>